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87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7974" y="592428"/>
            <a:ext cx="7960263" cy="2459865"/>
          </a:xfrm>
          <a:solidFill>
            <a:schemeClr val="accent5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 fontScale="90000"/>
          </a:bodyPr>
          <a:lstStyle/>
          <a:p>
            <a:pPr algn="ctr"/>
            <a:r>
              <a:rPr lang="es-EC" dirty="0" smtClean="0">
                <a:latin typeface="Bodoni MT Black" panose="02070A03080606020203" pitchFamily="18" charset="0"/>
              </a:rPr>
              <a:t>Tumores del escroto y su  contenido</a:t>
            </a:r>
            <a:br>
              <a:rPr lang="es-EC" dirty="0" smtClean="0">
                <a:latin typeface="Bodoni MT Black" panose="02070A03080606020203" pitchFamily="18" charset="0"/>
              </a:rPr>
            </a:br>
            <a:r>
              <a:rPr lang="es-EC" sz="3100" dirty="0" smtClean="0">
                <a:latin typeface="Bodoni MT Black" panose="02070A03080606020203" pitchFamily="18" charset="0"/>
              </a:rPr>
              <a:t>Asignatura de Urología</a:t>
            </a:r>
            <a:endParaRPr lang="es-EC" sz="3100" dirty="0">
              <a:latin typeface="Bodoni MT Black" panose="02070A030806060202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7974" y="3631842"/>
            <a:ext cx="7960263" cy="2730321"/>
          </a:xfr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endParaRPr lang="es-EC" sz="4000" dirty="0" smtClean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r>
              <a:rPr lang="es-EC"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     Torsión  </a:t>
            </a:r>
            <a:r>
              <a:rPr lang="es-EC" sz="44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testícular</a:t>
            </a:r>
            <a:r>
              <a:rPr lang="es-EC"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</a:p>
          <a:p>
            <a:pPr algn="ctr"/>
            <a:r>
              <a:rPr lang="es-EC"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Dra. </a:t>
            </a:r>
            <a:r>
              <a:rPr lang="es-EC" sz="32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MSc</a:t>
            </a:r>
            <a:r>
              <a:rPr lang="es-EC"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s-EC" sz="32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Daisy</a:t>
            </a:r>
            <a:r>
              <a:rPr lang="es-EC"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s-EC" sz="32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María Contreras </a:t>
            </a:r>
            <a:r>
              <a:rPr lang="es-EC" sz="3200" dirty="0" err="1">
                <a:solidFill>
                  <a:srgbClr val="FFFF00"/>
                </a:solidFill>
                <a:latin typeface="Cooper Black" panose="0208090404030B020404" pitchFamily="18" charset="0"/>
              </a:rPr>
              <a:t>D</a:t>
            </a:r>
            <a:r>
              <a:rPr lang="es-EC" sz="32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uverger</a:t>
            </a:r>
            <a:endParaRPr lang="es-EC" sz="3200" dirty="0" smtClean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endParaRPr lang="es-EC" sz="44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AutoShape 2" descr="Resultado de imagen para torsion testicular"/>
          <p:cNvSpPr>
            <a:spLocks noChangeAspect="1" noChangeArrowheads="1"/>
          </p:cNvSpPr>
          <p:nvPr/>
        </p:nvSpPr>
        <p:spPr bwMode="auto">
          <a:xfrm>
            <a:off x="155574" y="-144463"/>
            <a:ext cx="967033" cy="9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torsion testicular"/>
          <p:cNvSpPr>
            <a:spLocks noChangeAspect="1" noChangeArrowheads="1"/>
          </p:cNvSpPr>
          <p:nvPr/>
        </p:nvSpPr>
        <p:spPr bwMode="auto">
          <a:xfrm>
            <a:off x="307974" y="7937"/>
            <a:ext cx="967033" cy="9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0" name="Picture 6" descr="Resultado de imagen para torsion testic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3234" y="373487"/>
            <a:ext cx="4121239" cy="59886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73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20436" y="754210"/>
            <a:ext cx="6096000" cy="175432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perspectiveRelaxedModerately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EC" dirty="0" smtClean="0"/>
              <a:t>En las mujeres el Condiloma puede infectar la vagina y el cuello uterino, estas verrugas son planas y no son fácilmente</a:t>
            </a:r>
          </a:p>
          <a:p>
            <a:pPr algn="just"/>
            <a:r>
              <a:rPr lang="es-EC" dirty="0" smtClean="0"/>
              <a:t>visibles.</a:t>
            </a:r>
          </a:p>
          <a:p>
            <a:pPr algn="just"/>
            <a:r>
              <a:rPr lang="es-EC" dirty="0" smtClean="0"/>
              <a:t>Las lesiones suelen aparecer entre los dos y ocho meses después de haber tenido la relación.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5022273" y="4480990"/>
            <a:ext cx="6096000" cy="120032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perspectiveRelaxedModerately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EC" dirty="0" smtClean="0"/>
              <a:t>Esta enfermedad se presenta con mas frecuencia en los adultos jóvenes de entre los quince y los treinta años de edad y es una enfermedad frecuentemente diseminada por el contacto sexual.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026532"/>
            <a:ext cx="3952009" cy="29640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27" y="3571442"/>
            <a:ext cx="3810000" cy="25622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2943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5745" y="719395"/>
            <a:ext cx="10724785" cy="11079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6600" dirty="0" smtClean="0">
                <a:solidFill>
                  <a:srgbClr val="FFFF00"/>
                </a:solidFill>
                <a:latin typeface="Bodoni MT Black" panose="02070A03080606020203" pitchFamily="18" charset="0"/>
              </a:rPr>
              <a:t>Síntomas</a:t>
            </a:r>
            <a:endParaRPr lang="es-EC" sz="6600" dirty="0">
              <a:solidFill>
                <a:srgbClr val="FFFF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3487" y="2833352"/>
            <a:ext cx="6130344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Lesiones vegetantes.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Superficie genital granulosa, húmeda y blanda.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Color de piel rosa o grisáceo (hiperpigmentada)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Las verrugas pueden estar cubiertas de un exudado seroso o </a:t>
            </a:r>
            <a:r>
              <a:rPr lang="es-EC" dirty="0" smtClean="0"/>
              <a:t>hemorrágico.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En le hombre afecta órganos genitales y en algunos casos el canal anal.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En la mujer aparecen en cualquier zona de los genitales exteriores y ano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187" y="1827391"/>
            <a:ext cx="3074766" cy="2680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elaxedModerately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971" y="4650686"/>
            <a:ext cx="2574771" cy="21027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7305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7577" y="1700012"/>
            <a:ext cx="11681138" cy="489364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Podofilino</a:t>
            </a:r>
            <a:r>
              <a:rPr lang="es-EC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10% - 30% en solución alcohólica.</a:t>
            </a:r>
          </a:p>
          <a:p>
            <a:endParaRPr lang="es-EC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 local por profesional médico, o enfermera.</a:t>
            </a:r>
          </a:p>
          <a:p>
            <a:endParaRPr lang="es-EC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Repetir el tratamiento semanalmente hasta la desaparición de las lesiones.</a:t>
            </a:r>
          </a:p>
          <a:p>
            <a:endParaRPr lang="es-EC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condilomas genitales externos y perianales deben lavarse profusamente con agua corriente 1 a 2 horas después de la aplicación.</a:t>
            </a:r>
          </a:p>
          <a:p>
            <a:endParaRPr lang="es-EC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Podofilino aplicado a las lesiones de la mucosa vaginal o anal debe dejarse secar antes de retirar el espéculo o anoscopio</a:t>
            </a:r>
          </a:p>
          <a:p>
            <a:endParaRPr lang="es-EC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 cantidades de Podofilino presentan peligro de absorción y toxicidad.</a:t>
            </a:r>
            <a:endParaRPr lang="es-EC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13955" y="625386"/>
            <a:ext cx="10138062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5400" dirty="0" smtClean="0">
                <a:solidFill>
                  <a:srgbClr val="FFFF00"/>
                </a:solidFill>
                <a:latin typeface="Bodoni MT Black" panose="02070A03080606020203" pitchFamily="18" charset="0"/>
              </a:rPr>
              <a:t>Tratamientos químicos.</a:t>
            </a:r>
          </a:p>
        </p:txBody>
      </p:sp>
    </p:spTree>
    <p:extLst>
      <p:ext uri="{BB962C8B-B14F-4D97-AF65-F5344CB8AC3E}">
        <p14:creationId xmlns:p14="http://schemas.microsoft.com/office/powerpoint/2010/main" xmlns="" val="7551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77367" y="669701"/>
            <a:ext cx="7027230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2400" b="0" i="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 Ácido Tricloracético al 80-90%</a:t>
            </a:r>
          </a:p>
          <a:p>
            <a:pPr algn="just"/>
            <a:endParaRPr lang="es-EC" sz="2400" b="0" i="0" dirty="0" smtClean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C" sz="2400" b="0" i="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Aplicación local por el médico sobre las lesiones.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C" sz="2400" b="0" i="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Repetir su aplicación a intervalos semanales hasta la desaparición de las lesiones.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C" sz="2400" b="0" i="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Es tratamiento de elección durante el embarazo.</a:t>
            </a:r>
            <a:endParaRPr lang="es-EC" sz="2400" b="0" i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58591" y="3417700"/>
            <a:ext cx="6096000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C" sz="2800" dirty="0" smtClean="0"/>
              <a:t>Tratamientos físicos.</a:t>
            </a:r>
          </a:p>
          <a:p>
            <a:r>
              <a:rPr lang="es-EC" sz="2800" dirty="0" smtClean="0"/>
              <a:t>1.- Crioterapia (nitrógeno líquido).</a:t>
            </a:r>
          </a:p>
          <a:p>
            <a:r>
              <a:rPr lang="es-EC" sz="2800" dirty="0" smtClean="0"/>
              <a:t>2.- Electrocirugía.</a:t>
            </a:r>
          </a:p>
          <a:p>
            <a:r>
              <a:rPr lang="es-EC" sz="2800" dirty="0" smtClean="0"/>
              <a:t>3.- Extirpación quirúrgica.</a:t>
            </a:r>
          </a:p>
          <a:p>
            <a:r>
              <a:rPr lang="es-EC" sz="2800" dirty="0" smtClean="0"/>
              <a:t>4.- Láser.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xmlns="" val="2355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9246" y="529936"/>
            <a:ext cx="10947042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 smtClean="0">
                <a:solidFill>
                  <a:srgbClr val="FFFF00"/>
                </a:solidFill>
                <a:latin typeface="Bodoni MT Black" panose="02070A03080606020203" pitchFamily="18" charset="0"/>
              </a:rPr>
              <a:t>TORSIÒN </a:t>
            </a:r>
            <a:r>
              <a:rPr lang="es-EC" sz="3600" dirty="0" smtClean="0">
                <a:solidFill>
                  <a:srgbClr val="FFFF00"/>
                </a:solidFill>
                <a:latin typeface="Bodoni MT Black" panose="02070A03080606020203" pitchFamily="18" charset="0"/>
              </a:rPr>
              <a:t>DEL </a:t>
            </a:r>
            <a:r>
              <a:rPr lang="es-EC" sz="3600" dirty="0" smtClean="0">
                <a:solidFill>
                  <a:srgbClr val="FFFF00"/>
                </a:solidFill>
                <a:latin typeface="Bodoni MT Black" panose="02070A03080606020203" pitchFamily="18" charset="0"/>
              </a:rPr>
              <a:t>CORDÒN ESPERMÀTICO</a:t>
            </a:r>
            <a:endParaRPr lang="es-EC" sz="3600" dirty="0">
              <a:solidFill>
                <a:srgbClr val="FFFF0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470" y="1410793"/>
            <a:ext cx="3299613" cy="4577883"/>
          </a:xfrm>
          <a:prstGeom prst="rect">
            <a:avLst/>
          </a:prstGeom>
          <a:ln w="34925" cap="sq" cmpd="thickThin">
            <a:solidFill>
              <a:srgbClr val="FFFFFF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6" name="CuadroTexto 5"/>
          <p:cNvSpPr txBox="1"/>
          <p:nvPr/>
        </p:nvSpPr>
        <p:spPr>
          <a:xfrm>
            <a:off x="509155" y="1226127"/>
            <a:ext cx="4177146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Se observa mas en varones adolescentes , causa estrangulación de la circulación sanguínea del testículo , si no se trata en 3 a 4 horas puede ocurrir</a:t>
            </a:r>
          </a:p>
          <a:p>
            <a:pPr algn="just"/>
            <a:r>
              <a:rPr lang="es-EC" dirty="0" smtClean="0"/>
              <a:t> atrofia del testículo.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852055" y="3990109"/>
            <a:ext cx="4665518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Un traumatismo puede ser un factor desencadenante. Unos pocos testículos cancerosos intraabdominales han sufrido torsión.</a:t>
            </a:r>
          </a:p>
          <a:p>
            <a:pPr algn="just"/>
            <a:r>
              <a:rPr lang="es-EC" dirty="0" smtClean="0"/>
              <a:t>Casi en la mitad de los pacientes este trastorno ocurre durante el sueño.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9016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16973" y="509154"/>
            <a:ext cx="5735782" cy="1754326"/>
          </a:xfrm>
          <a:prstGeom prst="rect">
            <a:avLst/>
          </a:prstGeom>
          <a:solidFill>
            <a:schemeClr val="tx2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En la mayor parte de los casos existe anomalía congénita de la túnica vaginal o del cordón espermático , la torsión parece deberse a una túnica vaginal voluminosa que se inserta bien arriba del cordón , esto permite que el testículo</a:t>
            </a:r>
          </a:p>
          <a:p>
            <a:pPr algn="just"/>
            <a:r>
              <a:rPr lang="es-EC" dirty="0" smtClean="0"/>
              <a:t> gire dentro de la túnica 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5885645" y="5009882"/>
            <a:ext cx="5430054" cy="176720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El factor desencadenante parece ser el </a:t>
            </a:r>
            <a:r>
              <a:rPr lang="es-EC" dirty="0" smtClean="0"/>
              <a:t>espasmo </a:t>
            </a:r>
            <a:r>
              <a:rPr lang="es-EC" dirty="0" smtClean="0"/>
              <a:t>del </a:t>
            </a:r>
            <a:r>
              <a:rPr lang="es-EC" dirty="0" err="1" smtClean="0"/>
              <a:t>mùsculo</a:t>
            </a:r>
            <a:r>
              <a:rPr lang="es-EC" dirty="0" smtClean="0"/>
              <a:t> </a:t>
            </a:r>
            <a:r>
              <a:rPr lang="es-EC" dirty="0" err="1" smtClean="0"/>
              <a:t>cremàster</a:t>
            </a:r>
            <a:r>
              <a:rPr lang="es-EC" dirty="0" smtClean="0"/>
              <a:t> </a:t>
            </a:r>
            <a:r>
              <a:rPr lang="es-EC" dirty="0" smtClean="0"/>
              <a:t>que se inserta oblicuamente sobre el cordón. La contracción de este </a:t>
            </a:r>
            <a:r>
              <a:rPr lang="es-EC" dirty="0" err="1" smtClean="0"/>
              <a:t>mùsculo</a:t>
            </a:r>
            <a:r>
              <a:rPr lang="es-EC" dirty="0" smtClean="0"/>
              <a:t> </a:t>
            </a:r>
            <a:r>
              <a:rPr lang="es-EC" dirty="0" smtClean="0"/>
              <a:t>hace que el testículo del enfermo gire en dirección opuesta a las</a:t>
            </a:r>
          </a:p>
          <a:p>
            <a:pPr algn="just"/>
            <a:r>
              <a:rPr lang="es-EC" dirty="0" smtClean="0"/>
              <a:t> manecillas del reloj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389" y="719137"/>
            <a:ext cx="3952875" cy="22193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perspectiveContrastingLeftFacing"/>
            <a:lightRig rig="threePt" dir="t"/>
          </a:scene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82" y="2541010"/>
            <a:ext cx="6477000" cy="2295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3946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59873" y="302562"/>
            <a:ext cx="1042164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4400" dirty="0" smtClean="0">
                <a:solidFill>
                  <a:srgbClr val="FFFF00"/>
                </a:solidFill>
                <a:latin typeface="Bodoni MT Black" panose="02070A03080606020203" pitchFamily="18" charset="0"/>
              </a:rPr>
              <a:t>Cuadro clínico</a:t>
            </a:r>
            <a:endParaRPr lang="es-EC" sz="4400" dirty="0">
              <a:solidFill>
                <a:srgbClr val="FFFF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59873" y="1392382"/>
            <a:ext cx="3938154" cy="20313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Dolor intenso y súbito en el testículo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Tumefacción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Enrojecimiento de la piel del escroto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Dolor abdominal bajo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Náuseas y vómitos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6181859" y="4108361"/>
            <a:ext cx="5821251" cy="147732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La exploración suele revelar un testículo doloroso hinchado que se halla retraído hacia arriba debido al acortamiento del cordón por el vólvulo.</a:t>
            </a:r>
          </a:p>
          <a:p>
            <a:pPr algn="just"/>
            <a:r>
              <a:rPr lang="es-EC" dirty="0" smtClean="0"/>
              <a:t>Los testículos pueden sufrir torsión permanecen horizontales cuando el paciente esta de pie.</a:t>
            </a: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135" y="1223493"/>
            <a:ext cx="1929489" cy="19096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496" y="1556266"/>
            <a:ext cx="2105025" cy="2171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47" y="3972587"/>
            <a:ext cx="2383403" cy="27244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972588"/>
            <a:ext cx="2125013" cy="26342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2192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43944" y="810491"/>
            <a:ext cx="538278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El dolor puede aumentar levantando el testículo sobre la sínfisis, en el plazo de algunas horas después del comienzo puede</a:t>
            </a:r>
          </a:p>
          <a:p>
            <a:pPr algn="just"/>
            <a:r>
              <a:rPr lang="es-EC" dirty="0" smtClean="0"/>
              <a:t> aparecer </a:t>
            </a:r>
            <a:r>
              <a:rPr lang="es-EC" dirty="0" smtClean="0"/>
              <a:t> leucocitosis</a:t>
            </a:r>
            <a:r>
              <a:rPr lang="es-EC" dirty="0" smtClean="0"/>
              <a:t>.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5922818" y="3480955"/>
            <a:ext cx="5257800" cy="258532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En las etapas </a:t>
            </a:r>
            <a:r>
              <a:rPr lang="es-EC" dirty="0" err="1" smtClean="0"/>
              <a:t>iniciales</a:t>
            </a:r>
            <a:r>
              <a:rPr lang="es-EC" dirty="0" smtClean="0"/>
              <a:t> el </a:t>
            </a:r>
            <a:r>
              <a:rPr lang="es-EC" dirty="0" smtClean="0"/>
              <a:t>diagnóstico se puede hacer si el epidídimo se palpa en una </a:t>
            </a:r>
            <a:r>
              <a:rPr lang="es-EC" dirty="0" smtClean="0"/>
              <a:t>sola  </a:t>
            </a:r>
            <a:r>
              <a:rPr lang="es-EC" dirty="0" smtClean="0"/>
              <a:t>porción </a:t>
            </a:r>
            <a:r>
              <a:rPr lang="es-EC" dirty="0" smtClean="0"/>
              <a:t> anormal</a:t>
            </a:r>
            <a:r>
              <a:rPr lang="es-EC" dirty="0"/>
              <a:t>.</a:t>
            </a:r>
            <a:r>
              <a:rPr lang="es-EC" dirty="0" smtClean="0"/>
              <a:t> </a:t>
            </a:r>
          </a:p>
          <a:p>
            <a:pPr algn="just"/>
            <a:r>
              <a:rPr lang="es-EC" dirty="0" smtClean="0"/>
              <a:t>Después de algunas horas toda la gónada esta hinchada de tal modo que por la palpación no es posible distinguir el epidídimo del testículo. </a:t>
            </a:r>
          </a:p>
          <a:p>
            <a:pPr algn="just"/>
            <a:r>
              <a:rPr lang="es-EC" dirty="0" smtClean="0"/>
              <a:t>La ausencia del flujo </a:t>
            </a:r>
            <a:r>
              <a:rPr lang="es-EC" dirty="0" smtClean="0"/>
              <a:t>sanguíneo </a:t>
            </a:r>
            <a:r>
              <a:rPr lang="es-EC" dirty="0" smtClean="0"/>
              <a:t>arterial es</a:t>
            </a:r>
          </a:p>
          <a:p>
            <a:pPr algn="just"/>
            <a:r>
              <a:rPr lang="es-EC" dirty="0" smtClean="0"/>
              <a:t> </a:t>
            </a:r>
            <a:r>
              <a:rPr lang="es-EC" dirty="0" smtClean="0"/>
              <a:t>clásico </a:t>
            </a:r>
            <a:r>
              <a:rPr lang="es-EC" dirty="0" smtClean="0"/>
              <a:t>de la torsión.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349" y="2343955"/>
            <a:ext cx="4111777" cy="40221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2512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58536" y="1"/>
            <a:ext cx="11433464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400" dirty="0" smtClean="0">
                <a:solidFill>
                  <a:srgbClr val="FFFF00"/>
                </a:solidFill>
                <a:latin typeface="Bodoni MT Black" panose="02070A03080606020203" pitchFamily="18" charset="0"/>
              </a:rPr>
              <a:t>Diagnóstico </a:t>
            </a:r>
            <a:r>
              <a:rPr lang="es-EC" sz="4400" dirty="0">
                <a:solidFill>
                  <a:srgbClr val="FFFF00"/>
                </a:solidFill>
                <a:latin typeface="Bodoni MT Black" panose="02070A03080606020203" pitchFamily="18" charset="0"/>
              </a:rPr>
              <a:t>D</a:t>
            </a:r>
            <a:r>
              <a:rPr lang="es-EC" sz="4400" dirty="0" smtClean="0">
                <a:solidFill>
                  <a:srgbClr val="FFFF00"/>
                </a:solidFill>
                <a:latin typeface="Bodoni MT Black" panose="02070A03080606020203" pitchFamily="18" charset="0"/>
              </a:rPr>
              <a:t>iferencial</a:t>
            </a:r>
            <a:endParaRPr lang="es-EC" sz="4400" dirty="0">
              <a:solidFill>
                <a:srgbClr val="FFFF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8536" y="1236518"/>
            <a:ext cx="550718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iblet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Incluye epididimitis aguda, orquitis aguda y</a:t>
            </a:r>
          </a:p>
          <a:p>
            <a:r>
              <a:rPr lang="es-EC" dirty="0" smtClean="0"/>
              <a:t> traumatismo.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758536" y="1974273"/>
            <a:ext cx="5548746" cy="147732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La epididimitis es rara antes de la pubertad y se acompaña de piuria, la orquitis por parotiditis por lo general se acompaña de inflamación de la glándula parótida y es rara antes de la</a:t>
            </a:r>
          </a:p>
          <a:p>
            <a:pPr algn="just"/>
            <a:r>
              <a:rPr lang="es-EC" dirty="0" smtClean="0"/>
              <a:t>pubertad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6421582" y="3823855"/>
            <a:ext cx="5658801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La orquitis traumática puede confundirse con la torsión del cordón espermático, la epididimitis es rara antes de los 16, el dx diferencial puede ser difícil si </a:t>
            </a:r>
            <a:r>
              <a:rPr lang="es-EC" dirty="0" smtClean="0"/>
              <a:t> </a:t>
            </a:r>
            <a:r>
              <a:rPr lang="es-EC" dirty="0" smtClean="0"/>
              <a:t>esta no se complica con piuria, si hay duda </a:t>
            </a:r>
            <a:r>
              <a:rPr lang="es-EC" dirty="0" smtClean="0"/>
              <a:t>están </a:t>
            </a:r>
            <a:r>
              <a:rPr lang="es-EC" dirty="0" smtClean="0"/>
              <a:t>indicados los estudios </a:t>
            </a:r>
            <a:r>
              <a:rPr lang="es-EC" dirty="0" err="1" smtClean="0"/>
              <a:t>gammagràficos</a:t>
            </a:r>
            <a:r>
              <a:rPr lang="es-EC" dirty="0" smtClean="0"/>
              <a:t>.</a:t>
            </a:r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633" y="965915"/>
            <a:ext cx="2425845" cy="25540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828" y="965915"/>
            <a:ext cx="1885766" cy="25771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648" y="3519920"/>
            <a:ext cx="2676525" cy="2762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5285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91044" y="644237"/>
            <a:ext cx="9997665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400" dirty="0" smtClean="0">
                <a:solidFill>
                  <a:srgbClr val="FFFF00"/>
                </a:solidFill>
                <a:latin typeface="Bodoni MT Black" panose="02070A03080606020203" pitchFamily="18" charset="0"/>
              </a:rPr>
              <a:t>TRATAMIENTO</a:t>
            </a:r>
            <a:endParaRPr lang="es-EC" sz="4400" dirty="0">
              <a:solidFill>
                <a:srgbClr val="FFFF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91045" y="1537855"/>
            <a:ext cx="5185064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/>
              <a:t>H</a:t>
            </a:r>
            <a:r>
              <a:rPr lang="es-EC" dirty="0" smtClean="0"/>
              <a:t>oras después del comienzo se debe intentar la destorsión manual, sabiendo que la torsión hace que el testículo izquierdo gire en dirección opuesta a las manecillas del reloj y el derecho en dirección de la misma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6068291" y="3979718"/>
            <a:ext cx="4925291" cy="175432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El testículo derecho será destornillado y el izquierdo atornillado, esta maniobra se facilita por la infiltración del cordón espermático cerca del anillo inguinal externo con 10 a 20 ml de clorhidrato de</a:t>
            </a:r>
          </a:p>
          <a:p>
            <a:pPr algn="just"/>
            <a:r>
              <a:rPr lang="es-EC" dirty="0" smtClean="0"/>
              <a:t> lidocaína al 1 %.</a:t>
            </a: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83" y="3250563"/>
            <a:ext cx="2786062" cy="32126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7786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61109" y="509155"/>
            <a:ext cx="5933209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39700" h="139700" prst="divo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Incluso si esto </a:t>
            </a:r>
            <a:r>
              <a:rPr lang="es-EC" dirty="0" smtClean="0"/>
              <a:t>tiene </a:t>
            </a:r>
            <a:r>
              <a:rPr lang="es-EC" dirty="0" smtClean="0"/>
              <a:t>éxito la fijación quirúrgica en ambos debe hacerse en los próximos días, si falla debe intentarse de inmediato la quirúrgica </a:t>
            </a:r>
            <a:r>
              <a:rPr lang="es-EC" dirty="0" err="1" smtClean="0"/>
              <a:t>aùn</a:t>
            </a:r>
            <a:r>
              <a:rPr lang="es-EC" dirty="0" smtClean="0"/>
              <a:t> </a:t>
            </a:r>
            <a:r>
              <a:rPr lang="es-EC" dirty="0" smtClean="0"/>
              <a:t>cuando por lo regular ya existe inflamación después de 4 a 6 horas  en testículos con una</a:t>
            </a:r>
          </a:p>
          <a:p>
            <a:pPr algn="just"/>
            <a:r>
              <a:rPr lang="es-EC" dirty="0" smtClean="0"/>
              <a:t> torsión de 120°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6917418" y="2971801"/>
            <a:ext cx="4956463" cy="1754326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err="1" smtClean="0"/>
              <a:t>Pronòstico</a:t>
            </a:r>
            <a:r>
              <a:rPr lang="es-EC" dirty="0" smtClean="0"/>
              <a:t>.</a:t>
            </a:r>
          </a:p>
          <a:p>
            <a:pPr algn="just"/>
            <a:r>
              <a:rPr lang="es-EC" dirty="0" smtClean="0"/>
              <a:t>El </a:t>
            </a:r>
            <a:r>
              <a:rPr lang="es-EC" dirty="0" err="1" smtClean="0"/>
              <a:t>diagnòstico</a:t>
            </a:r>
            <a:r>
              <a:rPr lang="es-EC" dirty="0" smtClean="0"/>
              <a:t> </a:t>
            </a:r>
            <a:r>
              <a:rPr lang="es-EC" dirty="0" smtClean="0"/>
              <a:t>y el tratamiento por lo general se hace tarde siendo de esperar que ocurra la atrofia. Se ha observado la destorsion en las 12 horas después de</a:t>
            </a:r>
          </a:p>
          <a:p>
            <a:pPr algn="just"/>
            <a:r>
              <a:rPr lang="es-EC" dirty="0" smtClean="0"/>
              <a:t> ocurrida la torsión.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394854" y="5211043"/>
            <a:ext cx="6265718" cy="16312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La recuperación es posible si el tratamiento se administra de 12 a 24 horas después y que la preservación es dudosa después de transcurridas las 24 horas, si la torsión se retrasa mas de 48 horas se</a:t>
            </a:r>
          </a:p>
          <a:p>
            <a:pPr algn="just"/>
            <a:r>
              <a:rPr lang="es-EC" dirty="0" smtClean="0"/>
              <a:t> aconseja </a:t>
            </a:r>
            <a:r>
              <a:rPr lang="es-EC" dirty="0" smtClean="0"/>
              <a:t> </a:t>
            </a:r>
            <a:r>
              <a:rPr lang="es-EC" sz="2800" b="1" dirty="0" err="1" smtClean="0"/>
              <a:t>orquiectomia</a:t>
            </a:r>
            <a:r>
              <a:rPr lang="es-EC" b="1" dirty="0" smtClean="0"/>
              <a:t>.</a:t>
            </a:r>
            <a:endParaRPr lang="es-EC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37" y="2451387"/>
            <a:ext cx="4810125" cy="2571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9915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06137" y="816635"/>
            <a:ext cx="10212117" cy="830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4800" dirty="0" smtClean="0">
                <a:solidFill>
                  <a:srgbClr val="FFFF00"/>
                </a:solidFill>
                <a:latin typeface="Bodoni MT Black" panose="02070A03080606020203" pitchFamily="18" charset="0"/>
              </a:rPr>
              <a:t>Condiloma Acuminado</a:t>
            </a:r>
            <a:endParaRPr lang="es-EC" sz="4800" dirty="0">
              <a:solidFill>
                <a:srgbClr val="FFFF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6137" y="2060618"/>
            <a:ext cx="6451486" cy="147732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55500" dist="50800" dir="5400000" sy="-100000" algn="bl" rotWithShape="0"/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 smtClean="0"/>
              <a:t>Es una enfermedad causada por el Virus Papiloma Humano. Se caracteriza por el crecimiento de verrugas blandas en los genitales o en la región anal, o sea que crece entre los muslos y la parte interna de las nalgas, en el pene o en la vagina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625" y="1740727"/>
            <a:ext cx="3095321" cy="29858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ángulo 7"/>
          <p:cNvSpPr/>
          <p:nvPr/>
        </p:nvSpPr>
        <p:spPr>
          <a:xfrm>
            <a:off x="4314422" y="4819641"/>
            <a:ext cx="7727323" cy="1200329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90000" dir="5400000" sy="-100000" algn="bl" rotWithShape="0"/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 smtClean="0"/>
              <a:t>Las verrugas tienen forma de coliflor y pueden ser desde 2mm hasta varios centímetros. Generalmente crecen en el área genital húmeda, , ya que es un medio propicio para el crecimiento de las verrugas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9153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109</TotalTime>
  <Words>912</Words>
  <Application>Microsoft Office PowerPoint</Application>
  <PresentationFormat>Personalizado</PresentationFormat>
  <Paragraphs>80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Sector</vt:lpstr>
      <vt:lpstr>Tumores del escroto y su  contenido Asignatura de Urología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Tumores del escroto y su contenido</dc:title>
  <dc:creator>salud</dc:creator>
  <cp:lastModifiedBy>Contreras</cp:lastModifiedBy>
  <cp:revision>16</cp:revision>
  <dcterms:created xsi:type="dcterms:W3CDTF">2016-02-21T23:46:48Z</dcterms:created>
  <dcterms:modified xsi:type="dcterms:W3CDTF">2017-10-24T17:28:36Z</dcterms:modified>
</cp:coreProperties>
</file>