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6" r:id="rId4"/>
    <p:sldId id="277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0" r:id="rId13"/>
    <p:sldId id="262" r:id="rId14"/>
    <p:sldId id="261" r:id="rId15"/>
    <p:sldId id="289" r:id="rId16"/>
    <p:sldId id="290" r:id="rId17"/>
    <p:sldId id="264" r:id="rId18"/>
    <p:sldId id="291" r:id="rId19"/>
    <p:sldId id="263" r:id="rId20"/>
    <p:sldId id="270" r:id="rId21"/>
    <p:sldId id="267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300" r:id="rId30"/>
    <p:sldId id="301" r:id="rId31"/>
    <p:sldId id="302" r:id="rId32"/>
    <p:sldId id="303" r:id="rId33"/>
    <p:sldId id="269" r:id="rId34"/>
    <p:sldId id="271" r:id="rId35"/>
    <p:sldId id="273" r:id="rId36"/>
    <p:sldId id="274" r:id="rId37"/>
    <p:sldId id="27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6B360825-3FB8-40CC-BAC3-197A6E06FCCF}">
          <p14:sldIdLst>
            <p14:sldId id="256"/>
            <p14:sldId id="257"/>
            <p14:sldId id="266"/>
            <p14:sldId id="277"/>
            <p14:sldId id="282"/>
            <p14:sldId id="283"/>
            <p14:sldId id="284"/>
            <p14:sldId id="285"/>
            <p14:sldId id="286"/>
            <p14:sldId id="287"/>
            <p14:sldId id="288"/>
            <p14:sldId id="260"/>
            <p14:sldId id="262"/>
            <p14:sldId id="261"/>
            <p14:sldId id="289"/>
            <p14:sldId id="290"/>
            <p14:sldId id="264"/>
            <p14:sldId id="291"/>
            <p14:sldId id="263"/>
            <p14:sldId id="270"/>
            <p14:sldId id="267"/>
            <p14:sldId id="292"/>
            <p14:sldId id="293"/>
            <p14:sldId id="294"/>
            <p14:sldId id="295"/>
            <p14:sldId id="296"/>
            <p14:sldId id="297"/>
            <p14:sldId id="299"/>
            <p14:sldId id="300"/>
            <p14:sldId id="301"/>
            <p14:sldId id="302"/>
            <p14:sldId id="303"/>
            <p14:sldId id="269"/>
            <p14:sldId id="271"/>
            <p14:sldId id="273"/>
            <p14:sldId id="274"/>
            <p14:sldId id="275"/>
          </p14:sldIdLst>
        </p14:section>
        <p14:section name="Sección sin título" id="{2F162319-3FD4-4ABF-8F4C-4762109491C3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CB976-4287-45E4-86E2-50F22FBB862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E437C03-9EDA-4C28-82F3-5B106729890F}">
      <dgm:prSet phldrT="[Texto]" custT="1"/>
      <dgm:spPr>
        <a:solidFill>
          <a:schemeClr val="bg2">
            <a:lumMod val="60000"/>
            <a:lumOff val="4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C" sz="3600" dirty="0" err="1" smtClean="0"/>
            <a:t>Criptorquídia</a:t>
          </a:r>
          <a:endParaRPr lang="es-EC" sz="3600" dirty="0"/>
        </a:p>
      </dgm:t>
    </dgm:pt>
    <dgm:pt modelId="{55B02722-EE80-4771-BB5A-2C2556B200FB}" type="parTrans" cxnId="{399625B2-1E30-4241-8169-6C268271CD04}">
      <dgm:prSet/>
      <dgm:spPr/>
      <dgm:t>
        <a:bodyPr/>
        <a:lstStyle/>
        <a:p>
          <a:endParaRPr lang="es-EC"/>
        </a:p>
      </dgm:t>
    </dgm:pt>
    <dgm:pt modelId="{E22768F1-DCD2-4D4F-ACC1-7E4C973FC550}" type="sibTrans" cxnId="{399625B2-1E30-4241-8169-6C268271CD04}">
      <dgm:prSet/>
      <dgm:spPr/>
      <dgm:t>
        <a:bodyPr/>
        <a:lstStyle/>
        <a:p>
          <a:endParaRPr lang="es-EC"/>
        </a:p>
      </dgm:t>
    </dgm:pt>
    <dgm:pt modelId="{3A932BCA-47EF-43CD-8B86-B33F75235AAB}">
      <dgm:prSet phldrT="[Texto]"/>
      <dgm:spPr>
        <a:solidFill>
          <a:schemeClr val="bg2">
            <a:lumMod val="60000"/>
            <a:lumOff val="4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C" sz="2100" dirty="0" smtClean="0"/>
            <a:t>20-40 veces más </a:t>
          </a:r>
          <a:r>
            <a:rPr lang="es-EC" sz="2100" dirty="0" smtClean="0"/>
            <a:t>riesgo </a:t>
          </a:r>
          <a:r>
            <a:rPr lang="es-EC" sz="2100" dirty="0" smtClean="0"/>
            <a:t>relativo</a:t>
          </a:r>
          <a:endParaRPr lang="es-EC" sz="2100" dirty="0"/>
        </a:p>
      </dgm:t>
    </dgm:pt>
    <dgm:pt modelId="{529AD986-AB59-4E97-B24F-4BD838D0F528}" type="parTrans" cxnId="{89BE2966-5A6F-4A9E-9B80-85F425B680CB}">
      <dgm:prSet/>
      <dgm:spPr/>
      <dgm:t>
        <a:bodyPr/>
        <a:lstStyle/>
        <a:p>
          <a:endParaRPr lang="es-EC"/>
        </a:p>
      </dgm:t>
    </dgm:pt>
    <dgm:pt modelId="{B46DD2BD-EB45-40E9-81DE-9AF2F466E50A}" type="sibTrans" cxnId="{89BE2966-5A6F-4A9E-9B80-85F425B680CB}">
      <dgm:prSet/>
      <dgm:spPr/>
      <dgm:t>
        <a:bodyPr/>
        <a:lstStyle/>
        <a:p>
          <a:endParaRPr lang="es-EC"/>
        </a:p>
      </dgm:t>
    </dgm:pt>
    <dgm:pt modelId="{4FFAF780-6E3A-424B-A084-1FC9A3DFCD73}">
      <dgm:prSet phldrT="[Texto]"/>
      <dgm:spPr>
        <a:solidFill>
          <a:schemeClr val="bg2">
            <a:lumMod val="60000"/>
            <a:lumOff val="4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C" sz="2100" dirty="0" smtClean="0"/>
            <a:t>Infección por HIV</a:t>
          </a:r>
          <a:endParaRPr lang="es-EC" sz="2100" dirty="0"/>
        </a:p>
      </dgm:t>
    </dgm:pt>
    <dgm:pt modelId="{13E0134D-E1F0-417F-B914-D788169361A3}" type="parTrans" cxnId="{DC1A7CBE-A939-420C-8FB2-8A17FF0C7AA2}">
      <dgm:prSet/>
      <dgm:spPr/>
      <dgm:t>
        <a:bodyPr/>
        <a:lstStyle/>
        <a:p>
          <a:endParaRPr lang="es-EC"/>
        </a:p>
      </dgm:t>
    </dgm:pt>
    <dgm:pt modelId="{2C1F2012-CB25-41B7-A64C-B483BBFE031C}" type="sibTrans" cxnId="{DC1A7CBE-A939-420C-8FB2-8A17FF0C7AA2}">
      <dgm:prSet/>
      <dgm:spPr/>
      <dgm:t>
        <a:bodyPr/>
        <a:lstStyle/>
        <a:p>
          <a:endParaRPr lang="es-EC"/>
        </a:p>
      </dgm:t>
    </dgm:pt>
    <dgm:pt modelId="{6F2DFA57-2882-4141-8B17-FEB011076E9D}">
      <dgm:prSet phldrT="[Texto]" custT="1"/>
      <dgm:spPr>
        <a:solidFill>
          <a:schemeClr val="accent2">
            <a:lumMod val="5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C" sz="3600" dirty="0" smtClean="0"/>
            <a:t>Cáncer de testículo previo</a:t>
          </a:r>
          <a:endParaRPr lang="es-EC" sz="3600" dirty="0"/>
        </a:p>
      </dgm:t>
    </dgm:pt>
    <dgm:pt modelId="{AE1529DD-5C78-48F4-A323-742085812D38}" type="parTrans" cxnId="{2C107AF3-FCE3-4BE5-B887-3929162BCFF2}">
      <dgm:prSet/>
      <dgm:spPr/>
      <dgm:t>
        <a:bodyPr/>
        <a:lstStyle/>
        <a:p>
          <a:endParaRPr lang="es-EC"/>
        </a:p>
      </dgm:t>
    </dgm:pt>
    <dgm:pt modelId="{6E3D8D0F-CB51-42A8-BABA-B7B3289299A9}" type="sibTrans" cxnId="{2C107AF3-FCE3-4BE5-B887-3929162BCFF2}">
      <dgm:prSet/>
      <dgm:spPr/>
      <dgm:t>
        <a:bodyPr/>
        <a:lstStyle/>
        <a:p>
          <a:endParaRPr lang="es-EC"/>
        </a:p>
      </dgm:t>
    </dgm:pt>
    <dgm:pt modelId="{0965263D-F7A3-44F8-85E3-0B95724D2171}">
      <dgm:prSet phldrT="[Texto]"/>
      <dgm:spPr>
        <a:solidFill>
          <a:schemeClr val="accent2">
            <a:lumMod val="5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C" sz="2100" dirty="0" smtClean="0"/>
            <a:t>1-2% desarrollan un segundo primario en el testículo contralateral.</a:t>
          </a:r>
          <a:endParaRPr lang="es-EC" sz="2100" dirty="0"/>
        </a:p>
      </dgm:t>
    </dgm:pt>
    <dgm:pt modelId="{A20BD4A6-CFC7-467E-9739-C1658A337436}" type="parTrans" cxnId="{EF14CBA3-E1C2-4DEF-BE55-C4FF6DAC5E48}">
      <dgm:prSet/>
      <dgm:spPr/>
      <dgm:t>
        <a:bodyPr/>
        <a:lstStyle/>
        <a:p>
          <a:endParaRPr lang="es-EC"/>
        </a:p>
      </dgm:t>
    </dgm:pt>
    <dgm:pt modelId="{B5CBB628-91DC-4F6F-9459-579A1499633B}" type="sibTrans" cxnId="{EF14CBA3-E1C2-4DEF-BE55-C4FF6DAC5E48}">
      <dgm:prSet/>
      <dgm:spPr/>
      <dgm:t>
        <a:bodyPr/>
        <a:lstStyle/>
        <a:p>
          <a:endParaRPr lang="es-EC"/>
        </a:p>
      </dgm:t>
    </dgm:pt>
    <dgm:pt modelId="{5F8C2A9F-4DD8-460F-9D19-9078575563F0}">
      <dgm:prSet phldrT="[Texto]"/>
      <dgm:spPr>
        <a:solidFill>
          <a:schemeClr val="accent2">
            <a:lumMod val="5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C" sz="2100" dirty="0" smtClean="0"/>
            <a:t>Historia familiar</a:t>
          </a:r>
          <a:endParaRPr lang="es-EC" sz="2100" dirty="0"/>
        </a:p>
      </dgm:t>
    </dgm:pt>
    <dgm:pt modelId="{1BE62198-4DB8-4739-A857-0971BFD220BC}" type="parTrans" cxnId="{BFD9E5ED-140D-460A-815A-BB2D0CADEC47}">
      <dgm:prSet/>
      <dgm:spPr/>
      <dgm:t>
        <a:bodyPr/>
        <a:lstStyle/>
        <a:p>
          <a:endParaRPr lang="es-EC"/>
        </a:p>
      </dgm:t>
    </dgm:pt>
    <dgm:pt modelId="{7675F59F-D2FF-4E08-B2D2-770ACC843CED}" type="sibTrans" cxnId="{BFD9E5ED-140D-460A-815A-BB2D0CADEC47}">
      <dgm:prSet/>
      <dgm:spPr/>
      <dgm:t>
        <a:bodyPr/>
        <a:lstStyle/>
        <a:p>
          <a:endParaRPr lang="es-EC"/>
        </a:p>
      </dgm:t>
    </dgm:pt>
    <dgm:pt modelId="{914175AE-63D6-456B-8FFD-D85607152AE7}">
      <dgm:prSet phldrT="[Texto]" custT="1"/>
      <dgm:spPr>
        <a:solidFill>
          <a:srgbClr val="FF0000"/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C" sz="3600" dirty="0" smtClean="0"/>
            <a:t>Síndrome de Klinefelter</a:t>
          </a:r>
          <a:endParaRPr lang="es-EC" sz="3600" dirty="0"/>
        </a:p>
      </dgm:t>
    </dgm:pt>
    <dgm:pt modelId="{96E718EF-9742-446F-A216-9159A610BB87}" type="parTrans" cxnId="{8D228F87-1854-40D0-8B74-987B70A68B70}">
      <dgm:prSet/>
      <dgm:spPr/>
      <dgm:t>
        <a:bodyPr/>
        <a:lstStyle/>
        <a:p>
          <a:endParaRPr lang="es-EC"/>
        </a:p>
      </dgm:t>
    </dgm:pt>
    <dgm:pt modelId="{2F6D583F-9356-40E9-859C-73BADA72F89A}" type="sibTrans" cxnId="{8D228F87-1854-40D0-8B74-987B70A68B70}">
      <dgm:prSet/>
      <dgm:spPr/>
      <dgm:t>
        <a:bodyPr/>
        <a:lstStyle/>
        <a:p>
          <a:endParaRPr lang="es-EC"/>
        </a:p>
      </dgm:t>
    </dgm:pt>
    <dgm:pt modelId="{BC4D2D6F-3AF6-4867-B706-23F6017E38DD}">
      <dgm:prSet phldrT="[Texto]"/>
      <dgm:spPr>
        <a:solidFill>
          <a:srgbClr val="FF0000"/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C" sz="2600" dirty="0" smtClean="0"/>
            <a:t>Síndrome de Down</a:t>
          </a:r>
          <a:endParaRPr lang="es-EC" sz="2600" dirty="0"/>
        </a:p>
      </dgm:t>
    </dgm:pt>
    <dgm:pt modelId="{EBB8725C-751A-4E83-96D5-C7B7EFE56093}" type="parTrans" cxnId="{29F296A8-F144-4EE4-BD57-3A35446B5F11}">
      <dgm:prSet/>
      <dgm:spPr/>
      <dgm:t>
        <a:bodyPr/>
        <a:lstStyle/>
        <a:p>
          <a:endParaRPr lang="es-EC"/>
        </a:p>
      </dgm:t>
    </dgm:pt>
    <dgm:pt modelId="{4AA0412D-735F-4B41-AFA9-647B6A442407}" type="sibTrans" cxnId="{29F296A8-F144-4EE4-BD57-3A35446B5F11}">
      <dgm:prSet/>
      <dgm:spPr/>
      <dgm:t>
        <a:bodyPr/>
        <a:lstStyle/>
        <a:p>
          <a:endParaRPr lang="es-EC"/>
        </a:p>
      </dgm:t>
    </dgm:pt>
    <dgm:pt modelId="{45CD53C9-5E5C-4475-8660-BE557DDB6E47}">
      <dgm:prSet phldrT="[Texto]"/>
      <dgm:spPr>
        <a:solidFill>
          <a:srgbClr val="FF0000"/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C" sz="2600" dirty="0" smtClean="0"/>
            <a:t>Tumores de células de </a:t>
          </a:r>
          <a:r>
            <a:rPr lang="es-EC" sz="2600" dirty="0" err="1" smtClean="0"/>
            <a:t>Sertoli</a:t>
          </a:r>
          <a:endParaRPr lang="es-EC" sz="2600" dirty="0"/>
        </a:p>
      </dgm:t>
    </dgm:pt>
    <dgm:pt modelId="{CFDB3501-17C9-46F0-87E9-D3348B3E86E9}" type="parTrans" cxnId="{BC0894A5-A418-47F6-90A5-DF6CEEFA0CA5}">
      <dgm:prSet/>
      <dgm:spPr/>
      <dgm:t>
        <a:bodyPr/>
        <a:lstStyle/>
        <a:p>
          <a:endParaRPr lang="es-EC"/>
        </a:p>
      </dgm:t>
    </dgm:pt>
    <dgm:pt modelId="{24EA80C9-8CC5-4586-8B73-94948B2E66FF}" type="sibTrans" cxnId="{BC0894A5-A418-47F6-90A5-DF6CEEFA0CA5}">
      <dgm:prSet/>
      <dgm:spPr/>
      <dgm:t>
        <a:bodyPr/>
        <a:lstStyle/>
        <a:p>
          <a:endParaRPr lang="es-EC"/>
        </a:p>
      </dgm:t>
    </dgm:pt>
    <dgm:pt modelId="{F942DC6A-E3C2-477F-AE78-935127CF36FF}" type="pres">
      <dgm:prSet presAssocID="{A88CB976-4287-45E4-86E2-50F22FBB86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E13410-1CB9-43F3-897F-CC44CAABF0DA}" type="pres">
      <dgm:prSet presAssocID="{EE437C03-9EDA-4C28-82F3-5B10672989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768067-A790-4C04-A850-0FE56DDCAD2E}" type="pres">
      <dgm:prSet presAssocID="{E22768F1-DCD2-4D4F-ACC1-7E4C973FC550}" presName="sibTrans" presStyleCnt="0"/>
      <dgm:spPr/>
    </dgm:pt>
    <dgm:pt modelId="{D3950E0D-E347-422B-A57E-55F277445624}" type="pres">
      <dgm:prSet presAssocID="{6F2DFA57-2882-4141-8B17-FEB011076E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0D23F7-92C2-4FBC-9B34-56E838C04A73}" type="pres">
      <dgm:prSet presAssocID="{6E3D8D0F-CB51-42A8-BABA-B7B3289299A9}" presName="sibTrans" presStyleCnt="0"/>
      <dgm:spPr/>
    </dgm:pt>
    <dgm:pt modelId="{7B5EF256-1334-4F2D-8F0E-4BC1C00BF2A4}" type="pres">
      <dgm:prSet presAssocID="{914175AE-63D6-456B-8FFD-D85607152A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0894A5-A418-47F6-90A5-DF6CEEFA0CA5}" srcId="{914175AE-63D6-456B-8FFD-D85607152AE7}" destId="{45CD53C9-5E5C-4475-8660-BE557DDB6E47}" srcOrd="1" destOrd="0" parTransId="{CFDB3501-17C9-46F0-87E9-D3348B3E86E9}" sibTransId="{24EA80C9-8CC5-4586-8B73-94948B2E66FF}"/>
    <dgm:cxn modelId="{8D228F87-1854-40D0-8B74-987B70A68B70}" srcId="{A88CB976-4287-45E4-86E2-50F22FBB8620}" destId="{914175AE-63D6-456B-8FFD-D85607152AE7}" srcOrd="2" destOrd="0" parTransId="{96E718EF-9742-446F-A216-9159A610BB87}" sibTransId="{2F6D583F-9356-40E9-859C-73BADA72F89A}"/>
    <dgm:cxn modelId="{29B80EA2-3278-4C6E-A263-6706BBE85C34}" type="presOf" srcId="{5F8C2A9F-4DD8-460F-9D19-9078575563F0}" destId="{D3950E0D-E347-422B-A57E-55F277445624}" srcOrd="0" destOrd="2" presId="urn:microsoft.com/office/officeart/2005/8/layout/hList6"/>
    <dgm:cxn modelId="{DC1A7CBE-A939-420C-8FB2-8A17FF0C7AA2}" srcId="{EE437C03-9EDA-4C28-82F3-5B106729890F}" destId="{4FFAF780-6E3A-424B-A084-1FC9A3DFCD73}" srcOrd="1" destOrd="0" parTransId="{13E0134D-E1F0-417F-B914-D788169361A3}" sibTransId="{2C1F2012-CB25-41B7-A64C-B483BBFE031C}"/>
    <dgm:cxn modelId="{FC411D35-4450-4FA5-BD78-C90A2224F6F2}" type="presOf" srcId="{BC4D2D6F-3AF6-4867-B706-23F6017E38DD}" destId="{7B5EF256-1334-4F2D-8F0E-4BC1C00BF2A4}" srcOrd="0" destOrd="1" presId="urn:microsoft.com/office/officeart/2005/8/layout/hList6"/>
    <dgm:cxn modelId="{A845642C-550E-4A69-9CE3-EDD5BA5CC189}" type="presOf" srcId="{4FFAF780-6E3A-424B-A084-1FC9A3DFCD73}" destId="{0EE13410-1CB9-43F3-897F-CC44CAABF0DA}" srcOrd="0" destOrd="2" presId="urn:microsoft.com/office/officeart/2005/8/layout/hList6"/>
    <dgm:cxn modelId="{DF1974CF-48C8-428C-8981-F7C5BB3C7954}" type="presOf" srcId="{3A932BCA-47EF-43CD-8B86-B33F75235AAB}" destId="{0EE13410-1CB9-43F3-897F-CC44CAABF0DA}" srcOrd="0" destOrd="1" presId="urn:microsoft.com/office/officeart/2005/8/layout/hList6"/>
    <dgm:cxn modelId="{53B5C2D5-EB89-452C-A9E3-08464D91F857}" type="presOf" srcId="{45CD53C9-5E5C-4475-8660-BE557DDB6E47}" destId="{7B5EF256-1334-4F2D-8F0E-4BC1C00BF2A4}" srcOrd="0" destOrd="2" presId="urn:microsoft.com/office/officeart/2005/8/layout/hList6"/>
    <dgm:cxn modelId="{89BE2966-5A6F-4A9E-9B80-85F425B680CB}" srcId="{EE437C03-9EDA-4C28-82F3-5B106729890F}" destId="{3A932BCA-47EF-43CD-8B86-B33F75235AAB}" srcOrd="0" destOrd="0" parTransId="{529AD986-AB59-4E97-B24F-4BD838D0F528}" sibTransId="{B46DD2BD-EB45-40E9-81DE-9AF2F466E50A}"/>
    <dgm:cxn modelId="{BFD9E5ED-140D-460A-815A-BB2D0CADEC47}" srcId="{6F2DFA57-2882-4141-8B17-FEB011076E9D}" destId="{5F8C2A9F-4DD8-460F-9D19-9078575563F0}" srcOrd="1" destOrd="0" parTransId="{1BE62198-4DB8-4739-A857-0971BFD220BC}" sibTransId="{7675F59F-D2FF-4E08-B2D2-770ACC843CED}"/>
    <dgm:cxn modelId="{399625B2-1E30-4241-8169-6C268271CD04}" srcId="{A88CB976-4287-45E4-86E2-50F22FBB8620}" destId="{EE437C03-9EDA-4C28-82F3-5B106729890F}" srcOrd="0" destOrd="0" parTransId="{55B02722-EE80-4771-BB5A-2C2556B200FB}" sibTransId="{E22768F1-DCD2-4D4F-ACC1-7E4C973FC550}"/>
    <dgm:cxn modelId="{EF14CBA3-E1C2-4DEF-BE55-C4FF6DAC5E48}" srcId="{6F2DFA57-2882-4141-8B17-FEB011076E9D}" destId="{0965263D-F7A3-44F8-85E3-0B95724D2171}" srcOrd="0" destOrd="0" parTransId="{A20BD4A6-CFC7-467E-9739-C1658A337436}" sibTransId="{B5CBB628-91DC-4F6F-9459-579A1499633B}"/>
    <dgm:cxn modelId="{333D3792-B029-4391-BCDE-F656635271E9}" type="presOf" srcId="{0965263D-F7A3-44F8-85E3-0B95724D2171}" destId="{D3950E0D-E347-422B-A57E-55F277445624}" srcOrd="0" destOrd="1" presId="urn:microsoft.com/office/officeart/2005/8/layout/hList6"/>
    <dgm:cxn modelId="{7EF70C31-6280-4AD0-888E-7B4DAE9DDA4E}" type="presOf" srcId="{EE437C03-9EDA-4C28-82F3-5B106729890F}" destId="{0EE13410-1CB9-43F3-897F-CC44CAABF0DA}" srcOrd="0" destOrd="0" presId="urn:microsoft.com/office/officeart/2005/8/layout/hList6"/>
    <dgm:cxn modelId="{2C107AF3-FCE3-4BE5-B887-3929162BCFF2}" srcId="{A88CB976-4287-45E4-86E2-50F22FBB8620}" destId="{6F2DFA57-2882-4141-8B17-FEB011076E9D}" srcOrd="1" destOrd="0" parTransId="{AE1529DD-5C78-48F4-A323-742085812D38}" sibTransId="{6E3D8D0F-CB51-42A8-BABA-B7B3289299A9}"/>
    <dgm:cxn modelId="{0BDA5D09-F819-49D1-8A40-67E8C0D43EB2}" type="presOf" srcId="{A88CB976-4287-45E4-86E2-50F22FBB8620}" destId="{F942DC6A-E3C2-477F-AE78-935127CF36FF}" srcOrd="0" destOrd="0" presId="urn:microsoft.com/office/officeart/2005/8/layout/hList6"/>
    <dgm:cxn modelId="{35B73484-6564-42F0-9C40-4448634D30EE}" type="presOf" srcId="{6F2DFA57-2882-4141-8B17-FEB011076E9D}" destId="{D3950E0D-E347-422B-A57E-55F277445624}" srcOrd="0" destOrd="0" presId="urn:microsoft.com/office/officeart/2005/8/layout/hList6"/>
    <dgm:cxn modelId="{29F296A8-F144-4EE4-BD57-3A35446B5F11}" srcId="{914175AE-63D6-456B-8FFD-D85607152AE7}" destId="{BC4D2D6F-3AF6-4867-B706-23F6017E38DD}" srcOrd="0" destOrd="0" parTransId="{EBB8725C-751A-4E83-96D5-C7B7EFE56093}" sibTransId="{4AA0412D-735F-4B41-AFA9-647B6A442407}"/>
    <dgm:cxn modelId="{3709022C-4FAE-4D8B-B8E3-74C49A354CD9}" type="presOf" srcId="{914175AE-63D6-456B-8FFD-D85607152AE7}" destId="{7B5EF256-1334-4F2D-8F0E-4BC1C00BF2A4}" srcOrd="0" destOrd="0" presId="urn:microsoft.com/office/officeart/2005/8/layout/hList6"/>
    <dgm:cxn modelId="{03AC1763-E67E-42CE-9C03-D06EC61AA62B}" type="presParOf" srcId="{F942DC6A-E3C2-477F-AE78-935127CF36FF}" destId="{0EE13410-1CB9-43F3-897F-CC44CAABF0DA}" srcOrd="0" destOrd="0" presId="urn:microsoft.com/office/officeart/2005/8/layout/hList6"/>
    <dgm:cxn modelId="{817132E5-DBA9-4649-A604-F697AAC7BE53}" type="presParOf" srcId="{F942DC6A-E3C2-477F-AE78-935127CF36FF}" destId="{7C768067-A790-4C04-A850-0FE56DDCAD2E}" srcOrd="1" destOrd="0" presId="urn:microsoft.com/office/officeart/2005/8/layout/hList6"/>
    <dgm:cxn modelId="{9CDF52F2-FCDC-4C7F-A937-EC7B0BA51244}" type="presParOf" srcId="{F942DC6A-E3C2-477F-AE78-935127CF36FF}" destId="{D3950E0D-E347-422B-A57E-55F277445624}" srcOrd="2" destOrd="0" presId="urn:microsoft.com/office/officeart/2005/8/layout/hList6"/>
    <dgm:cxn modelId="{EF1821F1-8117-4D4B-A345-9577792E022E}" type="presParOf" srcId="{F942DC6A-E3C2-477F-AE78-935127CF36FF}" destId="{AE0D23F7-92C2-4FBC-9B34-56E838C04A73}" srcOrd="3" destOrd="0" presId="urn:microsoft.com/office/officeart/2005/8/layout/hList6"/>
    <dgm:cxn modelId="{51DE6F1F-4F60-497E-9D8D-7CD08103E622}" type="presParOf" srcId="{F942DC6A-E3C2-477F-AE78-935127CF36FF}" destId="{7B5EF256-1334-4F2D-8F0E-4BC1C00BF2A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DB5135-ECD4-4849-8937-57EAD979609F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AA10E2-4B38-4D5B-AA00-9A45AB8ECCC1}">
      <dgm:prSet phldrT="[Texto]" custT="1"/>
      <dgm:spPr>
        <a:solidFill>
          <a:srgbClr val="FFC000"/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C" sz="24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VÍA LINFÁTICA</a:t>
          </a:r>
        </a:p>
        <a:p>
          <a:r>
            <a:rPr lang="es-EC" sz="18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*</a:t>
          </a:r>
          <a:r>
            <a:rPr lang="es-EC" sz="20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GANGLIOS </a:t>
          </a:r>
        </a:p>
        <a:p>
          <a:r>
            <a:rPr lang="es-EC" sz="20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RETRO</a:t>
          </a:r>
        </a:p>
        <a:p>
          <a:r>
            <a:rPr lang="es-EC" sz="20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PERITONEALES</a:t>
          </a:r>
          <a:endParaRPr lang="es-EC" sz="2000" b="1" cap="none" spc="0" dirty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DA2A027D-79A2-4659-9F5B-CF21210286FF}" type="parTrans" cxnId="{5DAFA2AC-B76B-4EAA-A339-B1C48EE98B71}">
      <dgm:prSet/>
      <dgm:spPr/>
      <dgm:t>
        <a:bodyPr/>
        <a:lstStyle/>
        <a:p>
          <a:endParaRPr lang="es-EC" b="1" cap="none" spc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AC04F871-EB38-446A-BE1F-A6B28C49AF4B}" type="sibTrans" cxnId="{5DAFA2AC-B76B-4EAA-A339-B1C48EE98B71}">
      <dgm:prSet/>
      <dgm:spPr/>
      <dgm:t>
        <a:bodyPr/>
        <a:lstStyle/>
        <a:p>
          <a:endParaRPr lang="es-EC" b="1" cap="none" spc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0D9C6FD0-64E7-40C6-9649-922FC7BE44C2}">
      <dgm:prSet phldrT="[Texto]" custT="1"/>
      <dgm:spPr>
        <a:solidFill>
          <a:srgbClr val="92D050"/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C" sz="24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VÍA HEMÁTICA </a:t>
          </a:r>
          <a:r>
            <a:rPr lang="es-EC" sz="20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EL CORIOCARCINOMA </a:t>
          </a:r>
          <a:r>
            <a:rPr lang="es-EC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(EN ETAPA TEMPRANA) </a:t>
          </a:r>
          <a:endParaRPr lang="es-EC" sz="1600" b="1" cap="none" spc="0" dirty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B29E23DA-33E0-4264-844E-91FD4347A41D}" type="parTrans" cxnId="{4C5DB95D-F660-428A-B774-8F66E617D5D5}">
      <dgm:prSet/>
      <dgm:spPr/>
      <dgm:t>
        <a:bodyPr/>
        <a:lstStyle/>
        <a:p>
          <a:endParaRPr lang="es-EC" b="1" cap="none" spc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32EE59DB-3B59-47A1-9547-9D0CBE20BBF9}" type="sibTrans" cxnId="{4C5DB95D-F660-428A-B774-8F66E617D5D5}">
      <dgm:prSet/>
      <dgm:spPr/>
      <dgm:t>
        <a:bodyPr/>
        <a:lstStyle/>
        <a:p>
          <a:endParaRPr lang="es-EC" b="1" cap="none" spc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gm:t>
    </dgm:pt>
    <dgm:pt modelId="{EF4693CF-AFAF-4DAD-B1A6-DEA4A15D3ED7}" type="pres">
      <dgm:prSet presAssocID="{AFDB5135-ECD4-4849-8937-57EAD979609F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F149AFE-53EB-49AC-9B38-9A68C9AFED41}" type="pres">
      <dgm:prSet presAssocID="{AFDB5135-ECD4-4849-8937-57EAD979609F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64BD3A-9981-4DFF-B98D-B4F3FA669D2F}" type="pres">
      <dgm:prSet presAssocID="{AFDB5135-ECD4-4849-8937-57EAD979609F}" presName="LeftNode" presStyleLbl="bgImgPlace1" presStyleIdx="0" presStyleCnt="2" custScaleX="300704" custScaleY="102014" custLinFactNeighborX="926" custLinFactNeighborY="4525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CFE7B332-DF66-43BC-B385-725DAAC12C54}" type="pres">
      <dgm:prSet presAssocID="{AFDB5135-ECD4-4849-8937-57EAD979609F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967717-F123-42E9-914E-2DD200CB1BA9}" type="pres">
      <dgm:prSet presAssocID="{AFDB5135-ECD4-4849-8937-57EAD979609F}" presName="RightNode" presStyleLbl="bgImgPlace1" presStyleIdx="1" presStyleCnt="2" custScaleX="185262" custScaleY="108396" custLinFactNeighborX="2777" custLinFactNeighborY="-566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514FB055-F43A-482C-A560-0C81DDCE0023}" type="pres">
      <dgm:prSet presAssocID="{AFDB5135-ECD4-4849-8937-57EAD979609F}" presName="TopArrow" presStyleLbl="node1" presStyleIdx="0" presStyleCnt="2"/>
      <dgm:spPr>
        <a:solidFill>
          <a:srgbClr val="FFC000"/>
        </a:solidFill>
      </dgm:spPr>
      <dgm:t>
        <a:bodyPr/>
        <a:lstStyle/>
        <a:p>
          <a:endParaRPr lang="es-EC"/>
        </a:p>
      </dgm:t>
    </dgm:pt>
    <dgm:pt modelId="{F9AC3497-ADBB-44AA-A5BE-ACC73FAAD70A}" type="pres">
      <dgm:prSet presAssocID="{AFDB5135-ECD4-4849-8937-57EAD979609F}" presName="BottomArrow" presStyleLbl="node1" presStyleIdx="1" presStyleCnt="2"/>
      <dgm:spPr>
        <a:solidFill>
          <a:srgbClr val="92D050"/>
        </a:solidFill>
      </dgm:spPr>
      <dgm:t>
        <a:bodyPr/>
        <a:lstStyle/>
        <a:p>
          <a:endParaRPr lang="es-EC"/>
        </a:p>
      </dgm:t>
    </dgm:pt>
  </dgm:ptLst>
  <dgm:cxnLst>
    <dgm:cxn modelId="{36797E9F-211F-48AB-B156-FF187E3818EC}" type="presOf" srcId="{0D9C6FD0-64E7-40C6-9649-922FC7BE44C2}" destId="{91967717-F123-42E9-914E-2DD200CB1BA9}" srcOrd="1" destOrd="0" presId="urn:microsoft.com/office/officeart/2009/layout/ReverseList"/>
    <dgm:cxn modelId="{5DAFA2AC-B76B-4EAA-A339-B1C48EE98B71}" srcId="{AFDB5135-ECD4-4849-8937-57EAD979609F}" destId="{56AA10E2-4B38-4D5B-AA00-9A45AB8ECCC1}" srcOrd="0" destOrd="0" parTransId="{DA2A027D-79A2-4659-9F5B-CF21210286FF}" sibTransId="{AC04F871-EB38-446A-BE1F-A6B28C49AF4B}"/>
    <dgm:cxn modelId="{7BAAB027-237E-4486-AF61-2E5624DE0A17}" type="presOf" srcId="{0D9C6FD0-64E7-40C6-9649-922FC7BE44C2}" destId="{CFE7B332-DF66-43BC-B385-725DAAC12C54}" srcOrd="0" destOrd="0" presId="urn:microsoft.com/office/officeart/2009/layout/ReverseList"/>
    <dgm:cxn modelId="{91425482-0540-45BB-96A4-8A1976BECA2B}" type="presOf" srcId="{AFDB5135-ECD4-4849-8937-57EAD979609F}" destId="{EF4693CF-AFAF-4DAD-B1A6-DEA4A15D3ED7}" srcOrd="0" destOrd="0" presId="urn:microsoft.com/office/officeart/2009/layout/ReverseList"/>
    <dgm:cxn modelId="{4C5DB95D-F660-428A-B774-8F66E617D5D5}" srcId="{AFDB5135-ECD4-4849-8937-57EAD979609F}" destId="{0D9C6FD0-64E7-40C6-9649-922FC7BE44C2}" srcOrd="1" destOrd="0" parTransId="{B29E23DA-33E0-4264-844E-91FD4347A41D}" sibTransId="{32EE59DB-3B59-47A1-9547-9D0CBE20BBF9}"/>
    <dgm:cxn modelId="{78916997-ECED-4DE2-8047-4B04D353351E}" type="presOf" srcId="{56AA10E2-4B38-4D5B-AA00-9A45AB8ECCC1}" destId="{2064BD3A-9981-4DFF-B98D-B4F3FA669D2F}" srcOrd="1" destOrd="0" presId="urn:microsoft.com/office/officeart/2009/layout/ReverseList"/>
    <dgm:cxn modelId="{3B13B28A-07D3-44BC-8505-FC8FD298F407}" type="presOf" srcId="{56AA10E2-4B38-4D5B-AA00-9A45AB8ECCC1}" destId="{2F149AFE-53EB-49AC-9B38-9A68C9AFED41}" srcOrd="0" destOrd="0" presId="urn:microsoft.com/office/officeart/2009/layout/ReverseList"/>
    <dgm:cxn modelId="{3CA78AB5-24B5-4B92-948E-A5543706B7E6}" type="presParOf" srcId="{EF4693CF-AFAF-4DAD-B1A6-DEA4A15D3ED7}" destId="{2F149AFE-53EB-49AC-9B38-9A68C9AFED41}" srcOrd="0" destOrd="0" presId="urn:microsoft.com/office/officeart/2009/layout/ReverseList"/>
    <dgm:cxn modelId="{D9C8A6D2-0A66-4FC9-B9C1-E10F827BA6BA}" type="presParOf" srcId="{EF4693CF-AFAF-4DAD-B1A6-DEA4A15D3ED7}" destId="{2064BD3A-9981-4DFF-B98D-B4F3FA669D2F}" srcOrd="1" destOrd="0" presId="urn:microsoft.com/office/officeart/2009/layout/ReverseList"/>
    <dgm:cxn modelId="{C70024F5-1AB5-4D26-8138-C2E5A63D8438}" type="presParOf" srcId="{EF4693CF-AFAF-4DAD-B1A6-DEA4A15D3ED7}" destId="{CFE7B332-DF66-43BC-B385-725DAAC12C54}" srcOrd="2" destOrd="0" presId="urn:microsoft.com/office/officeart/2009/layout/ReverseList"/>
    <dgm:cxn modelId="{0B0C1448-CFD5-4868-9CA7-25554963E677}" type="presParOf" srcId="{EF4693CF-AFAF-4DAD-B1A6-DEA4A15D3ED7}" destId="{91967717-F123-42E9-914E-2DD200CB1BA9}" srcOrd="3" destOrd="0" presId="urn:microsoft.com/office/officeart/2009/layout/ReverseList"/>
    <dgm:cxn modelId="{B4AD97BD-9278-426A-8DAD-BC9600928B84}" type="presParOf" srcId="{EF4693CF-AFAF-4DAD-B1A6-DEA4A15D3ED7}" destId="{514FB055-F43A-482C-A560-0C81DDCE0023}" srcOrd="4" destOrd="0" presId="urn:microsoft.com/office/officeart/2009/layout/ReverseList"/>
    <dgm:cxn modelId="{3DC637DE-7CD0-447A-AC3C-8409708B8CF9}" type="presParOf" srcId="{EF4693CF-AFAF-4DAD-B1A6-DEA4A15D3ED7}" destId="{F9AC3497-ADBB-44AA-A5BE-ACC73FAAD70A}" srcOrd="5" destOrd="0" presId="urn:microsoft.com/office/officeart/2009/layout/ReverseList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001E7A-EE12-4075-81EC-6C00E3D1B30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es-EC"/>
        </a:p>
      </dgm:t>
    </dgm:pt>
    <dgm:pt modelId="{BB720A32-00A2-4BD5-8F1A-DFEE7B6C5DE0}">
      <dgm:prSet phldrT="[Texto]"/>
      <dgm:spPr>
        <a:ln w="34925"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  <a:reflection blurRad="6350" stA="52000" endA="300" endPos="35000" dir="5400000" sy="-100000" algn="bl" rotWithShape="0"/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kumimoji="0" lang="es-EC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La bilateralidad se ve en 5 a 10% de los casos. </a:t>
          </a:r>
          <a:endParaRPr lang="es-EC" dirty="0"/>
        </a:p>
      </dgm:t>
    </dgm:pt>
    <dgm:pt modelId="{54AEB864-8A1A-4855-9864-3BB8C97F0641}" type="parTrans" cxnId="{03F52B36-B90D-488C-ABDA-553EE60984E0}">
      <dgm:prSet/>
      <dgm:spPr/>
      <dgm:t>
        <a:bodyPr/>
        <a:lstStyle/>
        <a:p>
          <a:endParaRPr lang="es-EC"/>
        </a:p>
      </dgm:t>
    </dgm:pt>
    <dgm:pt modelId="{00D28B78-4389-4D53-BD99-32CEBD17A5EC}" type="sibTrans" cxnId="{03F52B36-B90D-488C-ABDA-553EE60984E0}">
      <dgm:prSet/>
      <dgm:spPr/>
      <dgm:t>
        <a:bodyPr/>
        <a:lstStyle/>
        <a:p>
          <a:endParaRPr lang="es-EC"/>
        </a:p>
      </dgm:t>
    </dgm:pt>
    <dgm:pt modelId="{44BF9523-691D-4B9E-8DD8-05326B70CF7C}">
      <dgm:prSet phldrT="[Texto]"/>
      <dgm:spPr>
        <a:ln w="34925"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kumimoji="0" lang="es-EC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Representan de 1 a 3% de todos los tumores testiculares</a:t>
          </a:r>
          <a:endParaRPr lang="es-EC" dirty="0"/>
        </a:p>
      </dgm:t>
    </dgm:pt>
    <dgm:pt modelId="{355E65AD-163D-4CF2-A1B9-454CEA340840}" type="parTrans" cxnId="{702C4C93-5F57-43BD-998B-14D85CFC31F9}">
      <dgm:prSet/>
      <dgm:spPr>
        <a:ln w="34925"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842141A4-672C-4F7B-B7AC-E243307E1FE6}" type="sibTrans" cxnId="{702C4C93-5F57-43BD-998B-14D85CFC31F9}">
      <dgm:prSet/>
      <dgm:spPr/>
      <dgm:t>
        <a:bodyPr/>
        <a:lstStyle/>
        <a:p>
          <a:endParaRPr lang="es-EC"/>
        </a:p>
      </dgm:t>
    </dgm:pt>
    <dgm:pt modelId="{64AA34E0-C23C-4785-9AB9-0239067F755A}">
      <dgm:prSet phldrT="[Texto]"/>
      <dgm:spPr>
        <a:ln w="34925"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kumimoji="0" lang="es-EC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La causa de estos tumores es desconocida</a:t>
          </a:r>
          <a:endParaRPr lang="es-EC" dirty="0"/>
        </a:p>
      </dgm:t>
    </dgm:pt>
    <dgm:pt modelId="{B1A7BEA3-E5DF-441A-8A48-EEB779BBF1BC}" type="parTrans" cxnId="{B8C7E6A1-7559-4F67-9B66-B26CCB8B3183}">
      <dgm:prSet/>
      <dgm:spPr>
        <a:ln w="34925"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D3CC28A0-0EE4-4C3E-9F90-63FF8A953281}" type="sibTrans" cxnId="{B8C7E6A1-7559-4F67-9B66-B26CCB8B3183}">
      <dgm:prSet/>
      <dgm:spPr/>
      <dgm:t>
        <a:bodyPr/>
        <a:lstStyle/>
        <a:p>
          <a:endParaRPr lang="es-EC"/>
        </a:p>
      </dgm:t>
    </dgm:pt>
    <dgm:pt modelId="{CE73601E-FB5C-4C3E-AB0E-0DA29B221802}">
      <dgm:prSet phldrT="[Texto]"/>
      <dgm:spPr>
        <a:ln w="34925"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kumimoji="0" lang="es-EC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Tienen distribución de edad bimodal</a:t>
          </a:r>
          <a:endParaRPr lang="es-EC" dirty="0"/>
        </a:p>
      </dgm:t>
    </dgm:pt>
    <dgm:pt modelId="{79950C56-6E51-4484-99F4-FCCCBFFF794E}" type="parTrans" cxnId="{A594FF82-36BF-4B96-B6A9-226AD19030C8}">
      <dgm:prSet/>
      <dgm:spPr>
        <a:ln w="34925"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3026B37A-584F-4F95-99FD-97946D9FDC6E}" type="sibTrans" cxnId="{A594FF82-36BF-4B96-B6A9-226AD19030C8}">
      <dgm:prSet/>
      <dgm:spPr/>
      <dgm:t>
        <a:bodyPr/>
        <a:lstStyle/>
        <a:p>
          <a:endParaRPr lang="es-EC"/>
        </a:p>
      </dgm:t>
    </dgm:pt>
    <dgm:pt modelId="{9311E1BA-DF15-4934-87D1-D64DAB823C15}" type="pres">
      <dgm:prSet presAssocID="{31001E7A-EE12-4075-81EC-6C00E3D1B3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4FAE33D-B6AA-46B8-B419-F25E40D4BB3D}" type="pres">
      <dgm:prSet presAssocID="{BB720A32-00A2-4BD5-8F1A-DFEE7B6C5DE0}" presName="singleCycle" presStyleCnt="0"/>
      <dgm:spPr>
        <a:ln w="34925"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19283F18-3BAF-4599-8478-B7F65E309C5E}" type="pres">
      <dgm:prSet presAssocID="{BB720A32-00A2-4BD5-8F1A-DFEE7B6C5DE0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7D2320C1-7538-4860-A498-4BA5910A79C2}" type="pres">
      <dgm:prSet presAssocID="{355E65AD-163D-4CF2-A1B9-454CEA340840}" presName="Name56" presStyleLbl="parChTrans1D2" presStyleIdx="0" presStyleCnt="3"/>
      <dgm:spPr/>
      <dgm:t>
        <a:bodyPr/>
        <a:lstStyle/>
        <a:p>
          <a:endParaRPr lang="es-EC"/>
        </a:p>
      </dgm:t>
    </dgm:pt>
    <dgm:pt modelId="{85D6EAF6-2DE6-4C79-8231-339475C5B632}" type="pres">
      <dgm:prSet presAssocID="{44BF9523-691D-4B9E-8DD8-05326B70CF7C}" presName="text0" presStyleLbl="node1" presStyleIdx="1" presStyleCnt="4" custScaleX="2170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4727E2-6E93-4E1A-9F85-3E48DF82CE46}" type="pres">
      <dgm:prSet presAssocID="{B1A7BEA3-E5DF-441A-8A48-EEB779BBF1BC}" presName="Name56" presStyleLbl="parChTrans1D2" presStyleIdx="1" presStyleCnt="3"/>
      <dgm:spPr/>
      <dgm:t>
        <a:bodyPr/>
        <a:lstStyle/>
        <a:p>
          <a:endParaRPr lang="es-EC"/>
        </a:p>
      </dgm:t>
    </dgm:pt>
    <dgm:pt modelId="{49EB8449-0E12-4F13-B053-B220B82577B3}" type="pres">
      <dgm:prSet presAssocID="{64AA34E0-C23C-4785-9AB9-0239067F755A}" presName="text0" presStyleLbl="node1" presStyleIdx="2" presStyleCnt="4" custScaleX="1634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9E48AB-9AF6-48F0-9697-443A688724D2}" type="pres">
      <dgm:prSet presAssocID="{79950C56-6E51-4484-99F4-FCCCBFFF794E}" presName="Name56" presStyleLbl="parChTrans1D2" presStyleIdx="2" presStyleCnt="3"/>
      <dgm:spPr/>
      <dgm:t>
        <a:bodyPr/>
        <a:lstStyle/>
        <a:p>
          <a:endParaRPr lang="es-EC"/>
        </a:p>
      </dgm:t>
    </dgm:pt>
    <dgm:pt modelId="{42515836-C898-4356-9418-1E9B2187B8F6}" type="pres">
      <dgm:prSet presAssocID="{CE73601E-FB5C-4C3E-AB0E-0DA29B221802}" presName="text0" presStyleLbl="node1" presStyleIdx="3" presStyleCnt="4" custScaleX="2038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2C4C93-5F57-43BD-998B-14D85CFC31F9}" srcId="{BB720A32-00A2-4BD5-8F1A-DFEE7B6C5DE0}" destId="{44BF9523-691D-4B9E-8DD8-05326B70CF7C}" srcOrd="0" destOrd="0" parTransId="{355E65AD-163D-4CF2-A1B9-454CEA340840}" sibTransId="{842141A4-672C-4F7B-B7AC-E243307E1FE6}"/>
    <dgm:cxn modelId="{D0947052-F893-4CF3-9F0E-80DCEBE86636}" type="presOf" srcId="{31001E7A-EE12-4075-81EC-6C00E3D1B30F}" destId="{9311E1BA-DF15-4934-87D1-D64DAB823C15}" srcOrd="0" destOrd="0" presId="urn:microsoft.com/office/officeart/2008/layout/RadialCluster"/>
    <dgm:cxn modelId="{B8EFEEF7-7D18-49A6-B1D3-4C118B026BAE}" type="presOf" srcId="{355E65AD-163D-4CF2-A1B9-454CEA340840}" destId="{7D2320C1-7538-4860-A498-4BA5910A79C2}" srcOrd="0" destOrd="0" presId="urn:microsoft.com/office/officeart/2008/layout/RadialCluster"/>
    <dgm:cxn modelId="{03F52B36-B90D-488C-ABDA-553EE60984E0}" srcId="{31001E7A-EE12-4075-81EC-6C00E3D1B30F}" destId="{BB720A32-00A2-4BD5-8F1A-DFEE7B6C5DE0}" srcOrd="0" destOrd="0" parTransId="{54AEB864-8A1A-4855-9864-3BB8C97F0641}" sibTransId="{00D28B78-4389-4D53-BD99-32CEBD17A5EC}"/>
    <dgm:cxn modelId="{3D965B90-8DE8-4A4E-AF62-A1565BCD3CC0}" type="presOf" srcId="{79950C56-6E51-4484-99F4-FCCCBFFF794E}" destId="{6C9E48AB-9AF6-48F0-9697-443A688724D2}" srcOrd="0" destOrd="0" presId="urn:microsoft.com/office/officeart/2008/layout/RadialCluster"/>
    <dgm:cxn modelId="{A594FF82-36BF-4B96-B6A9-226AD19030C8}" srcId="{BB720A32-00A2-4BD5-8F1A-DFEE7B6C5DE0}" destId="{CE73601E-FB5C-4C3E-AB0E-0DA29B221802}" srcOrd="2" destOrd="0" parTransId="{79950C56-6E51-4484-99F4-FCCCBFFF794E}" sibTransId="{3026B37A-584F-4F95-99FD-97946D9FDC6E}"/>
    <dgm:cxn modelId="{8F25C216-5049-4EE1-8B52-1B8872463E85}" type="presOf" srcId="{BB720A32-00A2-4BD5-8F1A-DFEE7B6C5DE0}" destId="{19283F18-3BAF-4599-8478-B7F65E309C5E}" srcOrd="0" destOrd="0" presId="urn:microsoft.com/office/officeart/2008/layout/RadialCluster"/>
    <dgm:cxn modelId="{E9AE9E21-0C9C-446F-AD8C-1DE50D315CEA}" type="presOf" srcId="{CE73601E-FB5C-4C3E-AB0E-0DA29B221802}" destId="{42515836-C898-4356-9418-1E9B2187B8F6}" srcOrd="0" destOrd="0" presId="urn:microsoft.com/office/officeart/2008/layout/RadialCluster"/>
    <dgm:cxn modelId="{35AAEB91-8586-4C07-8DAD-033B41824089}" type="presOf" srcId="{44BF9523-691D-4B9E-8DD8-05326B70CF7C}" destId="{85D6EAF6-2DE6-4C79-8231-339475C5B632}" srcOrd="0" destOrd="0" presId="urn:microsoft.com/office/officeart/2008/layout/RadialCluster"/>
    <dgm:cxn modelId="{5A93F6F4-8A71-4ED0-AE02-3F202D82A2AF}" type="presOf" srcId="{B1A7BEA3-E5DF-441A-8A48-EEB779BBF1BC}" destId="{C64727E2-6E93-4E1A-9F85-3E48DF82CE46}" srcOrd="0" destOrd="0" presId="urn:microsoft.com/office/officeart/2008/layout/RadialCluster"/>
    <dgm:cxn modelId="{B8C7E6A1-7559-4F67-9B66-B26CCB8B3183}" srcId="{BB720A32-00A2-4BD5-8F1A-DFEE7B6C5DE0}" destId="{64AA34E0-C23C-4785-9AB9-0239067F755A}" srcOrd="1" destOrd="0" parTransId="{B1A7BEA3-E5DF-441A-8A48-EEB779BBF1BC}" sibTransId="{D3CC28A0-0EE4-4C3E-9F90-63FF8A953281}"/>
    <dgm:cxn modelId="{463A2408-765E-45B9-88FC-40B18278E44E}" type="presOf" srcId="{64AA34E0-C23C-4785-9AB9-0239067F755A}" destId="{49EB8449-0E12-4F13-B053-B220B82577B3}" srcOrd="0" destOrd="0" presId="urn:microsoft.com/office/officeart/2008/layout/RadialCluster"/>
    <dgm:cxn modelId="{3DE0FED7-306E-40AC-BFDD-121ED7762303}" type="presParOf" srcId="{9311E1BA-DF15-4934-87D1-D64DAB823C15}" destId="{B4FAE33D-B6AA-46B8-B419-F25E40D4BB3D}" srcOrd="0" destOrd="0" presId="urn:microsoft.com/office/officeart/2008/layout/RadialCluster"/>
    <dgm:cxn modelId="{8F68A5A0-AF48-478C-93C1-EEAA02FC74F9}" type="presParOf" srcId="{B4FAE33D-B6AA-46B8-B419-F25E40D4BB3D}" destId="{19283F18-3BAF-4599-8478-B7F65E309C5E}" srcOrd="0" destOrd="0" presId="urn:microsoft.com/office/officeart/2008/layout/RadialCluster"/>
    <dgm:cxn modelId="{9C6434EF-A04B-4C5C-AF12-F91FD331430F}" type="presParOf" srcId="{B4FAE33D-B6AA-46B8-B419-F25E40D4BB3D}" destId="{7D2320C1-7538-4860-A498-4BA5910A79C2}" srcOrd="1" destOrd="0" presId="urn:microsoft.com/office/officeart/2008/layout/RadialCluster"/>
    <dgm:cxn modelId="{1FB0A2A4-D01C-4FAF-B7DE-5A254D63C089}" type="presParOf" srcId="{B4FAE33D-B6AA-46B8-B419-F25E40D4BB3D}" destId="{85D6EAF6-2DE6-4C79-8231-339475C5B632}" srcOrd="2" destOrd="0" presId="urn:microsoft.com/office/officeart/2008/layout/RadialCluster"/>
    <dgm:cxn modelId="{FA823876-DDF1-434C-A650-B7F8321E0B72}" type="presParOf" srcId="{B4FAE33D-B6AA-46B8-B419-F25E40D4BB3D}" destId="{C64727E2-6E93-4E1A-9F85-3E48DF82CE46}" srcOrd="3" destOrd="0" presId="urn:microsoft.com/office/officeart/2008/layout/RadialCluster"/>
    <dgm:cxn modelId="{4EEEA90A-606F-4838-8D42-9F0701918AAD}" type="presParOf" srcId="{B4FAE33D-B6AA-46B8-B419-F25E40D4BB3D}" destId="{49EB8449-0E12-4F13-B053-B220B82577B3}" srcOrd="4" destOrd="0" presId="urn:microsoft.com/office/officeart/2008/layout/RadialCluster"/>
    <dgm:cxn modelId="{9A7DDB97-F7F7-44DF-809A-D01962FA2B93}" type="presParOf" srcId="{B4FAE33D-B6AA-46B8-B419-F25E40D4BB3D}" destId="{6C9E48AB-9AF6-48F0-9697-443A688724D2}" srcOrd="5" destOrd="0" presId="urn:microsoft.com/office/officeart/2008/layout/RadialCluster"/>
    <dgm:cxn modelId="{E3B49224-D37D-40A4-8A3C-2C54E04685DA}" type="presParOf" srcId="{B4FAE33D-B6AA-46B8-B419-F25E40D4BB3D}" destId="{42515836-C898-4356-9418-1E9B2187B8F6}" srcOrd="6" destOrd="0" presId="urn:microsoft.com/office/officeart/2008/layout/RadialCluster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B8FBEF-1D4E-4B26-A60F-28E1531375A3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9372D045-06D6-4DAC-B2CC-2ADAC7E990E7}">
      <dgm:prSet phldrT="[Texto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pPr algn="ctr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Los niños prepuberes suelen mostrar virilizacion, y los tumores son benignos.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2B912-7824-4AFD-9329-19139B9BAE7C}" type="parTrans" cxnId="{73DBA32F-7760-4850-89D5-BADF2040DFC8}">
      <dgm:prSet/>
      <dgm:spPr/>
      <dgm:t>
        <a:bodyPr/>
        <a:lstStyle/>
        <a:p>
          <a:pPr algn="ctr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6E58-405B-4438-A270-76FDABDE2A87}" type="sibTrans" cxnId="{73DBA32F-7760-4850-89D5-BADF2040DFC8}">
      <dgm:prSet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316CE-CF4D-492E-8582-61A04EDC0DA1}">
      <dgm:prSet phldrT="[Texto]" custT="1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07950" dist="12700" dir="5400000" algn="ctr">
            <a:srgbClr val="000000"/>
          </a:outerShdw>
          <a:reflection blurRad="6350" stA="50000" endA="300" endPos="55500" dist="50800" dir="5400000" sy="-100000" algn="bl" rotWithShape="0"/>
        </a:effectLst>
        <a:scene3d>
          <a:camera prst="perspectiveRelaxedModerately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adultos son asintomáticos, aunque puede haber ginecomastia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EFC22-C8CB-41B9-B62C-A46623EAF741}" type="parTrans" cxnId="{97A2076A-C1E9-42A3-A52D-DBAC42F46261}">
      <dgm:prSet/>
      <dgm:spPr/>
      <dgm:t>
        <a:bodyPr/>
        <a:lstStyle/>
        <a:p>
          <a:pPr algn="ctr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23605-8C10-42FF-B9EE-CB34BE0B110E}" type="sibTrans" cxnId="{97A2076A-C1E9-42A3-A52D-DBAC42F46261}">
      <dgm:prSet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CA6BF-95C0-4366-815D-AF6678880FDF}">
      <dgm:prSet phldrT="[Texto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algn="ctr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17-cetosteroides elevados en suero y orina, además de estrógenos.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6C878-05B3-487E-A7DF-F3BB290182A7}" type="parTrans" cxnId="{DBD3AEB4-B51D-4CC7-A441-F30F4D24C4AA}">
      <dgm:prSet/>
      <dgm:spPr/>
      <dgm:t>
        <a:bodyPr/>
        <a:lstStyle/>
        <a:p>
          <a:pPr algn="ctr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9C153-4CBF-40C6-B040-0D39C7CD4EC0}" type="sibTrans" cxnId="{DBD3AEB4-B51D-4CC7-A441-F30F4D24C4AA}">
      <dgm:prSet/>
      <dgm:spPr/>
      <dgm:t>
        <a:bodyPr/>
        <a:lstStyle/>
        <a:p>
          <a:pPr algn="ctr"/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F9548-FF17-4DF4-BCFA-B9B3B074B289}" type="pres">
      <dgm:prSet presAssocID="{50B8FBEF-1D4E-4B26-A60F-28E1531375A3}" presName="Name0" presStyleCnt="0">
        <dgm:presLayoutVars>
          <dgm:dir/>
          <dgm:resizeHandles val="exact"/>
        </dgm:presLayoutVars>
      </dgm:prSet>
      <dgm:spPr/>
    </dgm:pt>
    <dgm:pt modelId="{F079C3DD-410F-4045-A1EC-8B6FB8C7AC1E}" type="pres">
      <dgm:prSet presAssocID="{9372D045-06D6-4DAC-B2CC-2ADAC7E990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B0F94C-9BA4-402F-AE1D-B1580DAD973F}" type="pres">
      <dgm:prSet presAssocID="{848B6E58-405B-4438-A270-76FDABDE2A87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E4BFD4F-6B77-42F8-A3F5-0F4CED1ADFEC}" type="pres">
      <dgm:prSet presAssocID="{848B6E58-405B-4438-A270-76FDABDE2A87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0C9FD12-4D74-45F5-AFBC-BF8410E7D743}" type="pres">
      <dgm:prSet presAssocID="{202316CE-CF4D-492E-8582-61A04EDC0D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C6F95-4F92-40C6-9F48-E6BDC49A20E3}" type="pres">
      <dgm:prSet presAssocID="{CE423605-8C10-42FF-B9EE-CB34BE0B110E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BCA3286-DCA8-4727-B261-35F49592ADEE}" type="pres">
      <dgm:prSet presAssocID="{CE423605-8C10-42FF-B9EE-CB34BE0B110E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29F298C-6F90-48CD-8660-628706DB619B}" type="pres">
      <dgm:prSet presAssocID="{583CA6BF-95C0-4366-815D-AF6678880F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DBA32F-7760-4850-89D5-BADF2040DFC8}" srcId="{50B8FBEF-1D4E-4B26-A60F-28E1531375A3}" destId="{9372D045-06D6-4DAC-B2CC-2ADAC7E990E7}" srcOrd="0" destOrd="0" parTransId="{8B12B912-7824-4AFD-9329-19139B9BAE7C}" sibTransId="{848B6E58-405B-4438-A270-76FDABDE2A87}"/>
    <dgm:cxn modelId="{057AC893-B4C4-4309-BBCE-43B648C80B1C}" type="presOf" srcId="{9372D045-06D6-4DAC-B2CC-2ADAC7E990E7}" destId="{F079C3DD-410F-4045-A1EC-8B6FB8C7AC1E}" srcOrd="0" destOrd="0" presId="urn:microsoft.com/office/officeart/2005/8/layout/process1"/>
    <dgm:cxn modelId="{97A2076A-C1E9-42A3-A52D-DBAC42F46261}" srcId="{50B8FBEF-1D4E-4B26-A60F-28E1531375A3}" destId="{202316CE-CF4D-492E-8582-61A04EDC0DA1}" srcOrd="1" destOrd="0" parTransId="{8B4EFC22-C8CB-41B9-B62C-A46623EAF741}" sibTransId="{CE423605-8C10-42FF-B9EE-CB34BE0B110E}"/>
    <dgm:cxn modelId="{DBD3AEB4-B51D-4CC7-A441-F30F4D24C4AA}" srcId="{50B8FBEF-1D4E-4B26-A60F-28E1531375A3}" destId="{583CA6BF-95C0-4366-815D-AF6678880FDF}" srcOrd="2" destOrd="0" parTransId="{AA16C878-05B3-487E-A7DF-F3BB290182A7}" sibTransId="{F3A9C153-4CBF-40C6-B040-0D39C7CD4EC0}"/>
    <dgm:cxn modelId="{5F68D8B4-5F80-4018-BF00-08DF0A866198}" type="presOf" srcId="{583CA6BF-95C0-4366-815D-AF6678880FDF}" destId="{629F298C-6F90-48CD-8660-628706DB619B}" srcOrd="0" destOrd="0" presId="urn:microsoft.com/office/officeart/2005/8/layout/process1"/>
    <dgm:cxn modelId="{98E53DAA-413A-4322-8CCD-4C883C5ADACC}" type="presOf" srcId="{50B8FBEF-1D4E-4B26-A60F-28E1531375A3}" destId="{9DBF9548-FF17-4DF4-BCFA-B9B3B074B289}" srcOrd="0" destOrd="0" presId="urn:microsoft.com/office/officeart/2005/8/layout/process1"/>
    <dgm:cxn modelId="{A0FA8CDF-EF18-41CC-9B1B-54BC91FBF5F7}" type="presOf" srcId="{202316CE-CF4D-492E-8582-61A04EDC0DA1}" destId="{10C9FD12-4D74-45F5-AFBC-BF8410E7D743}" srcOrd="0" destOrd="0" presId="urn:microsoft.com/office/officeart/2005/8/layout/process1"/>
    <dgm:cxn modelId="{65DCC2B1-F9E2-4162-AC5D-48D03432E2B9}" type="presOf" srcId="{CE423605-8C10-42FF-B9EE-CB34BE0B110E}" destId="{1BCA3286-DCA8-4727-B261-35F49592ADEE}" srcOrd="1" destOrd="0" presId="urn:microsoft.com/office/officeart/2005/8/layout/process1"/>
    <dgm:cxn modelId="{3B401A30-5B89-421B-A015-C5C61009C0E6}" type="presOf" srcId="{CE423605-8C10-42FF-B9EE-CB34BE0B110E}" destId="{EF3C6F95-4F92-40C6-9F48-E6BDC49A20E3}" srcOrd="0" destOrd="0" presId="urn:microsoft.com/office/officeart/2005/8/layout/process1"/>
    <dgm:cxn modelId="{E1768D8F-FA37-4BB5-AC29-BD5C044CFEB3}" type="presOf" srcId="{848B6E58-405B-4438-A270-76FDABDE2A87}" destId="{11B0F94C-9BA4-402F-AE1D-B1580DAD973F}" srcOrd="0" destOrd="0" presId="urn:microsoft.com/office/officeart/2005/8/layout/process1"/>
    <dgm:cxn modelId="{99E6A3A3-9520-436F-A9BB-0F360BD036A5}" type="presOf" srcId="{848B6E58-405B-4438-A270-76FDABDE2A87}" destId="{2E4BFD4F-6B77-42F8-A3F5-0F4CED1ADFEC}" srcOrd="1" destOrd="0" presId="urn:microsoft.com/office/officeart/2005/8/layout/process1"/>
    <dgm:cxn modelId="{98FA92A4-6131-4BB2-B10D-56FEA5440805}" type="presParOf" srcId="{9DBF9548-FF17-4DF4-BCFA-B9B3B074B289}" destId="{F079C3DD-410F-4045-A1EC-8B6FB8C7AC1E}" srcOrd="0" destOrd="0" presId="urn:microsoft.com/office/officeart/2005/8/layout/process1"/>
    <dgm:cxn modelId="{E7C16337-0582-4261-9385-C7307CC39126}" type="presParOf" srcId="{9DBF9548-FF17-4DF4-BCFA-B9B3B074B289}" destId="{11B0F94C-9BA4-402F-AE1D-B1580DAD973F}" srcOrd="1" destOrd="0" presId="urn:microsoft.com/office/officeart/2005/8/layout/process1"/>
    <dgm:cxn modelId="{74FA0415-991B-430C-B205-D09173D35120}" type="presParOf" srcId="{11B0F94C-9BA4-402F-AE1D-B1580DAD973F}" destId="{2E4BFD4F-6B77-42F8-A3F5-0F4CED1ADFEC}" srcOrd="0" destOrd="0" presId="urn:microsoft.com/office/officeart/2005/8/layout/process1"/>
    <dgm:cxn modelId="{AAA28041-A993-45A7-A9C1-4BE05F4E7343}" type="presParOf" srcId="{9DBF9548-FF17-4DF4-BCFA-B9B3B074B289}" destId="{10C9FD12-4D74-45F5-AFBC-BF8410E7D743}" srcOrd="2" destOrd="0" presId="urn:microsoft.com/office/officeart/2005/8/layout/process1"/>
    <dgm:cxn modelId="{9C7701B6-02B4-485A-8679-6D400A2E6B8A}" type="presParOf" srcId="{9DBF9548-FF17-4DF4-BCFA-B9B3B074B289}" destId="{EF3C6F95-4F92-40C6-9F48-E6BDC49A20E3}" srcOrd="3" destOrd="0" presId="urn:microsoft.com/office/officeart/2005/8/layout/process1"/>
    <dgm:cxn modelId="{E11BC509-C535-4730-80DB-03AF86A7369F}" type="presParOf" srcId="{EF3C6F95-4F92-40C6-9F48-E6BDC49A20E3}" destId="{1BCA3286-DCA8-4727-B261-35F49592ADEE}" srcOrd="0" destOrd="0" presId="urn:microsoft.com/office/officeart/2005/8/layout/process1"/>
    <dgm:cxn modelId="{58EEEF48-338A-493E-9988-19F92185340E}" type="presParOf" srcId="{9DBF9548-FF17-4DF4-BCFA-B9B3B074B289}" destId="{629F298C-6F90-48CD-8660-628706DB619B}" srcOrd="4" destOrd="0" presId="urn:microsoft.com/office/officeart/2005/8/layout/process1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B14AA0-E066-4561-98B6-E06368EAEC6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A93D0C4-9ECA-4E89-B069-7E77C11C2111}">
      <dgm:prSet phldrT="[Texto]" phldr="1"/>
      <dgm:spPr>
        <a:solidFill>
          <a:srgbClr val="C00000"/>
        </a:solidFill>
        <a:ln w="34925">
          <a:solidFill>
            <a:srgbClr val="FFFFFF"/>
          </a:solidFill>
        </a:ln>
        <a:effectLst>
          <a:glow rad="228600">
            <a:schemeClr val="accent2">
              <a:satMod val="175000"/>
              <a:alpha val="40000"/>
            </a:schemeClr>
          </a:glow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s-EC" dirty="0"/>
        </a:p>
      </dgm:t>
    </dgm:pt>
    <dgm:pt modelId="{0EAAC427-1A94-4F5E-824A-8A8A284775ED}" type="parTrans" cxnId="{5BED51F7-21FA-4213-B163-D7A878C040C6}">
      <dgm:prSet/>
      <dgm:spPr/>
      <dgm:t>
        <a:bodyPr/>
        <a:lstStyle/>
        <a:p>
          <a:endParaRPr lang="es-EC"/>
        </a:p>
      </dgm:t>
    </dgm:pt>
    <dgm:pt modelId="{91FD8C4D-DBEB-4BDE-85B4-8F296550BEFA}" type="sibTrans" cxnId="{5BED51F7-21FA-4213-B163-D7A878C040C6}">
      <dgm:prSet/>
      <dgm:spPr/>
      <dgm:t>
        <a:bodyPr/>
        <a:lstStyle/>
        <a:p>
          <a:endParaRPr lang="es-EC"/>
        </a:p>
      </dgm:t>
    </dgm:pt>
    <dgm:pt modelId="{F1073427-7ACC-4AEE-945C-E794962A31F8}">
      <dgm:prSet phldrT="[Texto]" custT="1"/>
      <dgm:spPr>
        <a:scene3d>
          <a:camera prst="perspectiveRelaxedModerately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s-ES" sz="2000" b="1" dirty="0" smtClean="0">
              <a:solidFill>
                <a:sysClr val="windowText" lastClr="000000"/>
              </a:solidFill>
            </a:rPr>
            <a:t>Pronóstico está relacionado con la etapa de la enfermedad</a:t>
          </a:r>
          <a:r>
            <a:rPr lang="es-ES" sz="1400" b="1" dirty="0" smtClean="0">
              <a:solidFill>
                <a:sysClr val="windowText" lastClr="000000"/>
              </a:solidFill>
            </a:rPr>
            <a:t>.</a:t>
          </a:r>
          <a:endParaRPr lang="es-EC" sz="1400" dirty="0"/>
        </a:p>
      </dgm:t>
    </dgm:pt>
    <dgm:pt modelId="{9BE2BE35-9CFE-42A7-9752-899E7DE3CD5C}" type="parTrans" cxnId="{B9F3EB7C-9FE7-43E7-B3E9-E8BCDF01980A}">
      <dgm:prSet/>
      <dgm:spPr/>
      <dgm:t>
        <a:bodyPr/>
        <a:lstStyle/>
        <a:p>
          <a:endParaRPr lang="es-EC"/>
        </a:p>
      </dgm:t>
    </dgm:pt>
    <dgm:pt modelId="{AC2CCD92-4513-4F3F-8411-7D2E607A9354}" type="sibTrans" cxnId="{B9F3EB7C-9FE7-43E7-B3E9-E8BCDF01980A}">
      <dgm:prSet/>
      <dgm:spPr/>
      <dgm:t>
        <a:bodyPr/>
        <a:lstStyle/>
        <a:p>
          <a:endParaRPr lang="es-EC"/>
        </a:p>
      </dgm:t>
    </dgm:pt>
    <dgm:pt modelId="{38B26C6E-0BC4-437E-BB23-4D75201A4775}">
      <dgm:prSet phldrT="[Texto]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b="1" dirty="0" smtClean="0">
              <a:solidFill>
                <a:sysClr val="windowText" lastClr="000000"/>
              </a:solidFill>
            </a:rPr>
            <a:t>La aspiración con aguja fina debe considerarse en casos con diagnostico conocido o sospecha  de linfoma.</a:t>
          </a:r>
          <a:endParaRPr lang="es-EC" dirty="0"/>
        </a:p>
      </dgm:t>
    </dgm:pt>
    <dgm:pt modelId="{5C9BC09C-66CC-4E71-9858-06B24281BB41}" type="parTrans" cxnId="{EF04B4D6-6E43-4D00-B945-6D165F8423D8}">
      <dgm:prSet/>
      <dgm:spPr/>
      <dgm:t>
        <a:bodyPr/>
        <a:lstStyle/>
        <a:p>
          <a:endParaRPr lang="es-EC"/>
        </a:p>
      </dgm:t>
    </dgm:pt>
    <dgm:pt modelId="{430F6895-9BFA-4671-9573-4CB71A73BDA2}" type="sibTrans" cxnId="{EF04B4D6-6E43-4D00-B945-6D165F8423D8}">
      <dgm:prSet/>
      <dgm:spPr/>
      <dgm:t>
        <a:bodyPr/>
        <a:lstStyle/>
        <a:p>
          <a:endParaRPr lang="es-EC"/>
        </a:p>
      </dgm:t>
    </dgm:pt>
    <dgm:pt modelId="{D95B8F7C-EC91-428B-A62E-CF29488EFDD5}">
      <dgm:prSet phldrT="[Texto]" custT="1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RelaxedModerately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</a:rPr>
            <a:t>Reportes que apoyan a la quimioterapia adyuvante para linfoma testicular primario, con un mejoramiento de hasta 93% después de 44 meses </a:t>
          </a:r>
          <a:r>
            <a:rPr lang="es-ES" sz="1400" b="1" dirty="0" smtClean="0">
              <a:solidFill>
                <a:sysClr val="windowText" lastClr="000000"/>
              </a:solidFill>
            </a:rPr>
            <a:t>.</a:t>
          </a:r>
          <a:endParaRPr lang="es-EC" sz="1400" dirty="0"/>
        </a:p>
      </dgm:t>
    </dgm:pt>
    <dgm:pt modelId="{FCB04D41-86A0-4924-827B-4A8FB4212D47}" type="parTrans" cxnId="{AEDF17D7-266B-4BE8-A4C0-40060A15AA5D}">
      <dgm:prSet/>
      <dgm:spPr/>
      <dgm:t>
        <a:bodyPr/>
        <a:lstStyle/>
        <a:p>
          <a:endParaRPr lang="es-EC"/>
        </a:p>
      </dgm:t>
    </dgm:pt>
    <dgm:pt modelId="{FAB84F00-BEAD-4CA0-A7DC-940DCD530801}" type="sibTrans" cxnId="{AEDF17D7-266B-4BE8-A4C0-40060A15AA5D}">
      <dgm:prSet/>
      <dgm:spPr/>
      <dgm:t>
        <a:bodyPr/>
        <a:lstStyle/>
        <a:p>
          <a:endParaRPr lang="es-EC"/>
        </a:p>
      </dgm:t>
    </dgm:pt>
    <dgm:pt modelId="{3019D89A-ECF3-44DF-85ED-617B6F7AD6CB}">
      <dgm:prSet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b="1" dirty="0" smtClean="0">
              <a:solidFill>
                <a:sysClr val="windowText" lastClr="000000"/>
              </a:solidFill>
            </a:rPr>
            <a:t>Reservada para quienes tienen linfoma primario sospechado del testículo. mientras que la </a:t>
          </a:r>
          <a:r>
            <a:rPr lang="es-ES" b="1" dirty="0" err="1" smtClean="0">
              <a:solidFill>
                <a:sysClr val="windowText" lastClr="000000"/>
              </a:solidFill>
            </a:rPr>
            <a:t>orquiectomia</a:t>
          </a:r>
          <a:r>
            <a:rPr lang="es-ES" b="1" dirty="0" smtClean="0">
              <a:solidFill>
                <a:sysClr val="windowText" lastClr="000000"/>
              </a:solidFill>
            </a:rPr>
            <a:t> radical está para el tumor primitivo  de testículo</a:t>
          </a:r>
          <a:endParaRPr lang="es-ES" b="1" dirty="0">
            <a:solidFill>
              <a:sysClr val="windowText" lastClr="000000"/>
            </a:solidFill>
          </a:endParaRPr>
        </a:p>
      </dgm:t>
    </dgm:pt>
    <dgm:pt modelId="{5AA9B93B-4A39-4BAB-8A03-A03359FC3737}" type="parTrans" cxnId="{E6331575-5CC0-4736-9401-3863C2E73757}">
      <dgm:prSet/>
      <dgm:spPr/>
      <dgm:t>
        <a:bodyPr/>
        <a:lstStyle/>
        <a:p>
          <a:endParaRPr lang="es-EC"/>
        </a:p>
      </dgm:t>
    </dgm:pt>
    <dgm:pt modelId="{E51DA1DD-010A-4A1F-BF7E-CF20A25936CB}" type="sibTrans" cxnId="{E6331575-5CC0-4736-9401-3863C2E73757}">
      <dgm:prSet/>
      <dgm:spPr/>
      <dgm:t>
        <a:bodyPr/>
        <a:lstStyle/>
        <a:p>
          <a:endParaRPr lang="es-EC"/>
        </a:p>
      </dgm:t>
    </dgm:pt>
    <dgm:pt modelId="{00510C16-0625-478D-B8BE-4ACFFECB2882}" type="pres">
      <dgm:prSet presAssocID="{F6B14AA0-E066-4561-98B6-E06368EAEC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B275B6-D9DF-4C95-A09E-7BEAE8390BE0}" type="pres">
      <dgm:prSet presAssocID="{9A93D0C4-9ECA-4E89-B069-7E77C11C2111}" presName="centerShape" presStyleLbl="node0" presStyleIdx="0" presStyleCnt="1"/>
      <dgm:spPr/>
      <dgm:t>
        <a:bodyPr/>
        <a:lstStyle/>
        <a:p>
          <a:endParaRPr lang="es-EC"/>
        </a:p>
      </dgm:t>
    </dgm:pt>
    <dgm:pt modelId="{9842E0E2-69C3-4374-82F8-42F5149237DF}" type="pres">
      <dgm:prSet presAssocID="{9BE2BE35-9CFE-42A7-9752-899E7DE3CD5C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CCB80A70-D470-422D-B9BB-31966D2E06A9}" type="pres">
      <dgm:prSet presAssocID="{F1073427-7ACC-4AEE-945C-E794962A31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034DEA-F409-4FF9-B132-1D0BAAA8E320}" type="pres">
      <dgm:prSet presAssocID="{5AA9B93B-4A39-4BAB-8A03-A03359FC3737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B2B0A017-0211-4417-9799-E7C0C4E1006D}" type="pres">
      <dgm:prSet presAssocID="{3019D89A-ECF3-44DF-85ED-617B6F7AD6CB}" presName="node" presStyleLbl="node1" presStyleIdx="1" presStyleCnt="4" custScaleX="115081" custScaleY="923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0C09C1-0AA9-4EA1-A97D-177336C2C82A}" type="pres">
      <dgm:prSet presAssocID="{5C9BC09C-66CC-4E71-9858-06B24281BB41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3E6FDC26-4F1A-4E14-9BEF-308EDBF8CF44}" type="pres">
      <dgm:prSet presAssocID="{38B26C6E-0BC4-437E-BB23-4D75201A4775}" presName="node" presStyleLbl="node1" presStyleIdx="2" presStyleCnt="4" custScaleX="94156" custScaleY="82841" custRadScaleRad="95951" custRadScaleInc="25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9D1904-43A4-45E3-9EF7-3AB42702BA1D}" type="pres">
      <dgm:prSet presAssocID="{FCB04D41-86A0-4924-827B-4A8FB4212D47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32B217A1-14B8-415F-B37F-5C1A110C3BD2}" type="pres">
      <dgm:prSet presAssocID="{D95B8F7C-EC91-428B-A62E-CF29488EFDD5}" presName="node" presStyleLbl="node1" presStyleIdx="3" presStyleCnt="4" custScaleX="117725" custScaleY="117927" custRadScaleRad="113061" custRadScaleInc="39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84EE75-4A97-413D-B208-66035CF65503}" type="presOf" srcId="{FCB04D41-86A0-4924-827B-4A8FB4212D47}" destId="{189D1904-43A4-45E3-9EF7-3AB42702BA1D}" srcOrd="0" destOrd="0" presId="urn:microsoft.com/office/officeart/2005/8/layout/radial4"/>
    <dgm:cxn modelId="{558D6A08-F3CC-4608-9255-BF23E078D279}" type="presOf" srcId="{D95B8F7C-EC91-428B-A62E-CF29488EFDD5}" destId="{32B217A1-14B8-415F-B37F-5C1A110C3BD2}" srcOrd="0" destOrd="0" presId="urn:microsoft.com/office/officeart/2005/8/layout/radial4"/>
    <dgm:cxn modelId="{B9F3EB7C-9FE7-43E7-B3E9-E8BCDF01980A}" srcId="{9A93D0C4-9ECA-4E89-B069-7E77C11C2111}" destId="{F1073427-7ACC-4AEE-945C-E794962A31F8}" srcOrd="0" destOrd="0" parTransId="{9BE2BE35-9CFE-42A7-9752-899E7DE3CD5C}" sibTransId="{AC2CCD92-4513-4F3F-8411-7D2E607A9354}"/>
    <dgm:cxn modelId="{04309C81-14DC-40CE-B85C-F6429CDF7A1B}" type="presOf" srcId="{5C9BC09C-66CC-4E71-9858-06B24281BB41}" destId="{C70C09C1-0AA9-4EA1-A97D-177336C2C82A}" srcOrd="0" destOrd="0" presId="urn:microsoft.com/office/officeart/2005/8/layout/radial4"/>
    <dgm:cxn modelId="{043CC8A6-ACD2-4151-BDBB-8528257E0BE9}" type="presOf" srcId="{9BE2BE35-9CFE-42A7-9752-899E7DE3CD5C}" destId="{9842E0E2-69C3-4374-82F8-42F5149237DF}" srcOrd="0" destOrd="0" presId="urn:microsoft.com/office/officeart/2005/8/layout/radial4"/>
    <dgm:cxn modelId="{4B92457B-8A6B-45D3-9023-0D4D26DAC14D}" type="presOf" srcId="{F6B14AA0-E066-4561-98B6-E06368EAEC6D}" destId="{00510C16-0625-478D-B8BE-4ACFFECB2882}" srcOrd="0" destOrd="0" presId="urn:microsoft.com/office/officeart/2005/8/layout/radial4"/>
    <dgm:cxn modelId="{3B955361-45AA-4CC1-A77E-E3850BFA283B}" type="presOf" srcId="{9A93D0C4-9ECA-4E89-B069-7E77C11C2111}" destId="{4BB275B6-D9DF-4C95-A09E-7BEAE8390BE0}" srcOrd="0" destOrd="0" presId="urn:microsoft.com/office/officeart/2005/8/layout/radial4"/>
    <dgm:cxn modelId="{DEFC7EA2-A2D3-4B9A-BCF8-F5A3CE5166F4}" type="presOf" srcId="{38B26C6E-0BC4-437E-BB23-4D75201A4775}" destId="{3E6FDC26-4F1A-4E14-9BEF-308EDBF8CF44}" srcOrd="0" destOrd="0" presId="urn:microsoft.com/office/officeart/2005/8/layout/radial4"/>
    <dgm:cxn modelId="{36B7C8DD-148B-435A-9131-0E131445352E}" type="presOf" srcId="{3019D89A-ECF3-44DF-85ED-617B6F7AD6CB}" destId="{B2B0A017-0211-4417-9799-E7C0C4E1006D}" srcOrd="0" destOrd="0" presId="urn:microsoft.com/office/officeart/2005/8/layout/radial4"/>
    <dgm:cxn modelId="{2C975C2F-8C84-41C8-A74B-C1725C8D2091}" type="presOf" srcId="{F1073427-7ACC-4AEE-945C-E794962A31F8}" destId="{CCB80A70-D470-422D-B9BB-31966D2E06A9}" srcOrd="0" destOrd="0" presId="urn:microsoft.com/office/officeart/2005/8/layout/radial4"/>
    <dgm:cxn modelId="{E6331575-5CC0-4736-9401-3863C2E73757}" srcId="{9A93D0C4-9ECA-4E89-B069-7E77C11C2111}" destId="{3019D89A-ECF3-44DF-85ED-617B6F7AD6CB}" srcOrd="1" destOrd="0" parTransId="{5AA9B93B-4A39-4BAB-8A03-A03359FC3737}" sibTransId="{E51DA1DD-010A-4A1F-BF7E-CF20A25936CB}"/>
    <dgm:cxn modelId="{5BED51F7-21FA-4213-B163-D7A878C040C6}" srcId="{F6B14AA0-E066-4561-98B6-E06368EAEC6D}" destId="{9A93D0C4-9ECA-4E89-B069-7E77C11C2111}" srcOrd="0" destOrd="0" parTransId="{0EAAC427-1A94-4F5E-824A-8A8A284775ED}" sibTransId="{91FD8C4D-DBEB-4BDE-85B4-8F296550BEFA}"/>
    <dgm:cxn modelId="{AEDF17D7-266B-4BE8-A4C0-40060A15AA5D}" srcId="{9A93D0C4-9ECA-4E89-B069-7E77C11C2111}" destId="{D95B8F7C-EC91-428B-A62E-CF29488EFDD5}" srcOrd="3" destOrd="0" parTransId="{FCB04D41-86A0-4924-827B-4A8FB4212D47}" sibTransId="{FAB84F00-BEAD-4CA0-A7DC-940DCD530801}"/>
    <dgm:cxn modelId="{EF04B4D6-6E43-4D00-B945-6D165F8423D8}" srcId="{9A93D0C4-9ECA-4E89-B069-7E77C11C2111}" destId="{38B26C6E-0BC4-437E-BB23-4D75201A4775}" srcOrd="2" destOrd="0" parTransId="{5C9BC09C-66CC-4E71-9858-06B24281BB41}" sibTransId="{430F6895-9BFA-4671-9573-4CB71A73BDA2}"/>
    <dgm:cxn modelId="{CD0D2E4A-A25D-4C84-93CD-1FB265E5D248}" type="presOf" srcId="{5AA9B93B-4A39-4BAB-8A03-A03359FC3737}" destId="{D6034DEA-F409-4FF9-B132-1D0BAAA8E320}" srcOrd="0" destOrd="0" presId="urn:microsoft.com/office/officeart/2005/8/layout/radial4"/>
    <dgm:cxn modelId="{F25BCDB0-CB51-475A-B497-73A190735DDD}" type="presParOf" srcId="{00510C16-0625-478D-B8BE-4ACFFECB2882}" destId="{4BB275B6-D9DF-4C95-A09E-7BEAE8390BE0}" srcOrd="0" destOrd="0" presId="urn:microsoft.com/office/officeart/2005/8/layout/radial4"/>
    <dgm:cxn modelId="{C4890098-7AFB-441B-BB8F-E44EC9341976}" type="presParOf" srcId="{00510C16-0625-478D-B8BE-4ACFFECB2882}" destId="{9842E0E2-69C3-4374-82F8-42F5149237DF}" srcOrd="1" destOrd="0" presId="urn:microsoft.com/office/officeart/2005/8/layout/radial4"/>
    <dgm:cxn modelId="{9E048BF1-3C18-4E7F-8B48-1ED1F4F8BA7A}" type="presParOf" srcId="{00510C16-0625-478D-B8BE-4ACFFECB2882}" destId="{CCB80A70-D470-422D-B9BB-31966D2E06A9}" srcOrd="2" destOrd="0" presId="urn:microsoft.com/office/officeart/2005/8/layout/radial4"/>
    <dgm:cxn modelId="{21754929-AF6A-4B7F-A9ED-9BC31E0C439E}" type="presParOf" srcId="{00510C16-0625-478D-B8BE-4ACFFECB2882}" destId="{D6034DEA-F409-4FF9-B132-1D0BAAA8E320}" srcOrd="3" destOrd="0" presId="urn:microsoft.com/office/officeart/2005/8/layout/radial4"/>
    <dgm:cxn modelId="{36DCF3BA-F237-47C3-8B1F-A7759EDE470B}" type="presParOf" srcId="{00510C16-0625-478D-B8BE-4ACFFECB2882}" destId="{B2B0A017-0211-4417-9799-E7C0C4E1006D}" srcOrd="4" destOrd="0" presId="urn:microsoft.com/office/officeart/2005/8/layout/radial4"/>
    <dgm:cxn modelId="{B22E5587-0EEE-475B-BE97-BD4B1E2A76C9}" type="presParOf" srcId="{00510C16-0625-478D-B8BE-4ACFFECB2882}" destId="{C70C09C1-0AA9-4EA1-A97D-177336C2C82A}" srcOrd="5" destOrd="0" presId="urn:microsoft.com/office/officeart/2005/8/layout/radial4"/>
    <dgm:cxn modelId="{0B967F45-077A-4FAA-8558-FC488B07E586}" type="presParOf" srcId="{00510C16-0625-478D-B8BE-4ACFFECB2882}" destId="{3E6FDC26-4F1A-4E14-9BEF-308EDBF8CF44}" srcOrd="6" destOrd="0" presId="urn:microsoft.com/office/officeart/2005/8/layout/radial4"/>
    <dgm:cxn modelId="{E69C9E86-760A-4BDD-8FCE-511334F2C17C}" type="presParOf" srcId="{00510C16-0625-478D-B8BE-4ACFFECB2882}" destId="{189D1904-43A4-45E3-9EF7-3AB42702BA1D}" srcOrd="7" destOrd="0" presId="urn:microsoft.com/office/officeart/2005/8/layout/radial4"/>
    <dgm:cxn modelId="{D9DA04A4-9143-4C2B-85C5-D58CF3733BE0}" type="presParOf" srcId="{00510C16-0625-478D-B8BE-4ACFFECB2882}" destId="{32B217A1-14B8-415F-B37F-5C1A110C3BD2}" srcOrd="8" destOrd="0" presId="urn:microsoft.com/office/officeart/2005/8/layout/radial4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AAAE27-D03A-4125-8854-75E4B05230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4574CB3F-616E-4531-8163-A084B47401B7}">
      <dgm:prSet phldrT="[Texto]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Wave1">
            <a:avLst/>
          </a:prstTxWarp>
        </a:bodyPr>
        <a:lstStyle/>
        <a:p>
          <a:r>
            <a:rPr lang="es-EC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QUIRÚRGICO </a:t>
          </a:r>
          <a:endParaRPr lang="es-EC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8C42A0E0-8805-4ED3-A8E6-1314DC7D73EA}" type="parTrans" cxnId="{7866759E-8841-4A9D-9714-6DCB6F786430}">
      <dgm:prSet/>
      <dgm:spPr/>
      <dgm:t>
        <a:bodyPr/>
        <a:lstStyle/>
        <a:p>
          <a:endParaRPr lang="es-EC"/>
        </a:p>
      </dgm:t>
    </dgm:pt>
    <dgm:pt modelId="{415CBC14-E4B4-4B42-8A4E-2163B412779F}" type="sibTrans" cxnId="{7866759E-8841-4A9D-9714-6DCB6F786430}">
      <dgm:prSet/>
      <dgm:spPr/>
      <dgm:t>
        <a:bodyPr/>
        <a:lstStyle/>
        <a:p>
          <a:endParaRPr lang="es-EC"/>
        </a:p>
      </dgm:t>
    </dgm:pt>
    <dgm:pt modelId="{82362B32-9D82-4A77-9EDC-235735D42CBC}">
      <dgm:prSet phldrT="[Texto]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Wave1">
            <a:avLst/>
          </a:prstTxWarp>
        </a:bodyPr>
        <a:lstStyle/>
        <a:p>
          <a:r>
            <a:rPr lang="es-EC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RADIOTERAPIA</a:t>
          </a:r>
          <a:endParaRPr lang="es-EC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89CEFF89-6CEE-4162-AE68-28C3A55A9F12}" type="parTrans" cxnId="{645C2682-DADC-486C-9C23-62C515FA8B41}">
      <dgm:prSet/>
      <dgm:spPr/>
      <dgm:t>
        <a:bodyPr/>
        <a:lstStyle/>
        <a:p>
          <a:endParaRPr lang="es-EC"/>
        </a:p>
      </dgm:t>
    </dgm:pt>
    <dgm:pt modelId="{D155488F-7C5F-407E-80D1-C225D84F0440}" type="sibTrans" cxnId="{645C2682-DADC-486C-9C23-62C515FA8B41}">
      <dgm:prSet/>
      <dgm:spPr/>
      <dgm:t>
        <a:bodyPr/>
        <a:lstStyle/>
        <a:p>
          <a:endParaRPr lang="es-EC"/>
        </a:p>
      </dgm:t>
    </dgm:pt>
    <dgm:pt modelId="{25C603D6-7DD9-4588-B8B9-2F4217043D44}">
      <dgm:prSet phldrT="[Texto]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Wave1">
            <a:avLst/>
          </a:prstTxWarp>
        </a:bodyPr>
        <a:lstStyle/>
        <a:p>
          <a:r>
            <a:rPr lang="es-EC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QUIMIOTERAPIA</a:t>
          </a:r>
          <a:r>
            <a:rPr lang="es-EC" dirty="0" smtClean="0"/>
            <a:t> </a:t>
          </a:r>
          <a:endParaRPr lang="es-EC" dirty="0"/>
        </a:p>
      </dgm:t>
    </dgm:pt>
    <dgm:pt modelId="{7C5B56EA-CEB6-4203-A3D4-9A991F7712F8}" type="parTrans" cxnId="{14BA91E2-B697-4BBE-AD86-915BFE7D7AE8}">
      <dgm:prSet/>
      <dgm:spPr/>
      <dgm:t>
        <a:bodyPr/>
        <a:lstStyle/>
        <a:p>
          <a:endParaRPr lang="es-EC"/>
        </a:p>
      </dgm:t>
    </dgm:pt>
    <dgm:pt modelId="{19F28BAF-4802-4AF1-95EE-1932C5E462B8}" type="sibTrans" cxnId="{14BA91E2-B697-4BBE-AD86-915BFE7D7AE8}">
      <dgm:prSet/>
      <dgm:spPr/>
      <dgm:t>
        <a:bodyPr/>
        <a:lstStyle/>
        <a:p>
          <a:endParaRPr lang="es-EC"/>
        </a:p>
      </dgm:t>
    </dgm:pt>
    <dgm:pt modelId="{8C99D485-89C3-4FE0-9B8D-A68B83141B04}" type="pres">
      <dgm:prSet presAssocID="{C0AAAE27-D03A-4125-8854-75E4B05230B0}" presName="CompostProcess" presStyleCnt="0">
        <dgm:presLayoutVars>
          <dgm:dir/>
          <dgm:resizeHandles val="exact"/>
        </dgm:presLayoutVars>
      </dgm:prSet>
      <dgm:spPr/>
    </dgm:pt>
    <dgm:pt modelId="{E977B717-3BBC-43F3-84EB-CDBF8594EE2A}" type="pres">
      <dgm:prSet presAssocID="{C0AAAE27-D03A-4125-8854-75E4B05230B0}" presName="arrow" presStyleLbl="bgShp" presStyleIdx="0" presStyleCn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DC704E9-6010-498B-88AD-4128AA36B39B}" type="pres">
      <dgm:prSet presAssocID="{C0AAAE27-D03A-4125-8854-75E4B05230B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7F02D31-467F-4B5A-9C03-A23FEE1DA84F}" type="pres">
      <dgm:prSet presAssocID="{4574CB3F-616E-4531-8163-A084B47401B7}" presName="textNode" presStyleLbl="node1" presStyleIdx="0" presStyleCnt="3" custLinFactNeighborX="72617" custLinFactNeighborY="-36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2700AB-9992-4C0E-8E88-9DDCE9AFFDBB}" type="pres">
      <dgm:prSet presAssocID="{415CBC14-E4B4-4B42-8A4E-2163B412779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A75609F-5333-4919-992A-242809131666}" type="pres">
      <dgm:prSet presAssocID="{82362B32-9D82-4A77-9EDC-235735D42C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2D853F-36E4-4DE9-AA7C-65B0E2005F23}" type="pres">
      <dgm:prSet presAssocID="{D155488F-7C5F-407E-80D1-C225D84F0440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D53BD2C-3DD6-4CBE-88BD-763695088CAF}" type="pres">
      <dgm:prSet presAssocID="{25C603D6-7DD9-4588-B8B9-2F4217043D4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5288AE-59F5-43E9-9173-1AED8BF127BB}" type="presOf" srcId="{82362B32-9D82-4A77-9EDC-235735D42CBC}" destId="{DA75609F-5333-4919-992A-242809131666}" srcOrd="0" destOrd="0" presId="urn:microsoft.com/office/officeart/2005/8/layout/hProcess9"/>
    <dgm:cxn modelId="{645C2682-DADC-486C-9C23-62C515FA8B41}" srcId="{C0AAAE27-D03A-4125-8854-75E4B05230B0}" destId="{82362B32-9D82-4A77-9EDC-235735D42CBC}" srcOrd="1" destOrd="0" parTransId="{89CEFF89-6CEE-4162-AE68-28C3A55A9F12}" sibTransId="{D155488F-7C5F-407E-80D1-C225D84F0440}"/>
    <dgm:cxn modelId="{14BA91E2-B697-4BBE-AD86-915BFE7D7AE8}" srcId="{C0AAAE27-D03A-4125-8854-75E4B05230B0}" destId="{25C603D6-7DD9-4588-B8B9-2F4217043D44}" srcOrd="2" destOrd="0" parTransId="{7C5B56EA-CEB6-4203-A3D4-9A991F7712F8}" sibTransId="{19F28BAF-4802-4AF1-95EE-1932C5E462B8}"/>
    <dgm:cxn modelId="{46A3E675-32B5-4EE4-B588-62A32D96ED3E}" type="presOf" srcId="{4574CB3F-616E-4531-8163-A084B47401B7}" destId="{07F02D31-467F-4B5A-9C03-A23FEE1DA84F}" srcOrd="0" destOrd="0" presId="urn:microsoft.com/office/officeart/2005/8/layout/hProcess9"/>
    <dgm:cxn modelId="{A87F3CF9-6817-48F6-9C7A-15764D3F265D}" type="presOf" srcId="{25C603D6-7DD9-4588-B8B9-2F4217043D44}" destId="{8D53BD2C-3DD6-4CBE-88BD-763695088CAF}" srcOrd="0" destOrd="0" presId="urn:microsoft.com/office/officeart/2005/8/layout/hProcess9"/>
    <dgm:cxn modelId="{7866759E-8841-4A9D-9714-6DCB6F786430}" srcId="{C0AAAE27-D03A-4125-8854-75E4B05230B0}" destId="{4574CB3F-616E-4531-8163-A084B47401B7}" srcOrd="0" destOrd="0" parTransId="{8C42A0E0-8805-4ED3-A8E6-1314DC7D73EA}" sibTransId="{415CBC14-E4B4-4B42-8A4E-2163B412779F}"/>
    <dgm:cxn modelId="{D4D05BF9-195B-440C-A66C-DD50313939A4}" type="presOf" srcId="{C0AAAE27-D03A-4125-8854-75E4B05230B0}" destId="{8C99D485-89C3-4FE0-9B8D-A68B83141B04}" srcOrd="0" destOrd="0" presId="urn:microsoft.com/office/officeart/2005/8/layout/hProcess9"/>
    <dgm:cxn modelId="{F57D150F-D10C-4A3D-AF24-6DA5B9B45B46}" type="presParOf" srcId="{8C99D485-89C3-4FE0-9B8D-A68B83141B04}" destId="{E977B717-3BBC-43F3-84EB-CDBF8594EE2A}" srcOrd="0" destOrd="0" presId="urn:microsoft.com/office/officeart/2005/8/layout/hProcess9"/>
    <dgm:cxn modelId="{C836C3E7-73EF-4490-86A1-60730CAF1F64}" type="presParOf" srcId="{8C99D485-89C3-4FE0-9B8D-A68B83141B04}" destId="{0DC704E9-6010-498B-88AD-4128AA36B39B}" srcOrd="1" destOrd="0" presId="urn:microsoft.com/office/officeart/2005/8/layout/hProcess9"/>
    <dgm:cxn modelId="{387A6FEC-9ADF-433F-9B94-DD8819154F12}" type="presParOf" srcId="{0DC704E9-6010-498B-88AD-4128AA36B39B}" destId="{07F02D31-467F-4B5A-9C03-A23FEE1DA84F}" srcOrd="0" destOrd="0" presId="urn:microsoft.com/office/officeart/2005/8/layout/hProcess9"/>
    <dgm:cxn modelId="{7AC9DD22-EF68-47D9-8FD2-758112A2838E}" type="presParOf" srcId="{0DC704E9-6010-498B-88AD-4128AA36B39B}" destId="{452700AB-9992-4C0E-8E88-9DDCE9AFFDBB}" srcOrd="1" destOrd="0" presId="urn:microsoft.com/office/officeart/2005/8/layout/hProcess9"/>
    <dgm:cxn modelId="{CE53C9C1-E5E8-4418-8F19-82BBD8C7CFB9}" type="presParOf" srcId="{0DC704E9-6010-498B-88AD-4128AA36B39B}" destId="{DA75609F-5333-4919-992A-242809131666}" srcOrd="2" destOrd="0" presId="urn:microsoft.com/office/officeart/2005/8/layout/hProcess9"/>
    <dgm:cxn modelId="{D0617BBC-89B9-4ECC-85C2-8A7265DAE174}" type="presParOf" srcId="{0DC704E9-6010-498B-88AD-4128AA36B39B}" destId="{E02D853F-36E4-4DE9-AA7C-65B0E2005F23}" srcOrd="3" destOrd="0" presId="urn:microsoft.com/office/officeart/2005/8/layout/hProcess9"/>
    <dgm:cxn modelId="{5AD949BF-6439-47F9-A81C-1C9F6635E61F}" type="presParOf" srcId="{0DC704E9-6010-498B-88AD-4128AA36B39B}" destId="{8D53BD2C-3DD6-4CBE-88BD-763695088CAF}" srcOrd="4" destOrd="0" presId="urn:microsoft.com/office/officeart/2005/8/layout/hProcess9"/>
  </dgm:cxnLst>
  <dgm:bg>
    <a:solidFill>
      <a:srgbClr val="00B050"/>
    </a:solidFill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9A893-28CD-4797-9E13-D8712C8AA0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D4EE27C-DABA-4D41-B79D-2084C08D4EA9}">
      <dgm:prSet phldrT="[Texto]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GERMINALES</a:t>
          </a:r>
          <a:endParaRPr lang="es-EC" dirty="0">
            <a:solidFill>
              <a:schemeClr val="bg1"/>
            </a:solidFill>
          </a:endParaRPr>
        </a:p>
      </dgm:t>
    </dgm:pt>
    <dgm:pt modelId="{0891048F-3E7F-4EEB-8BE0-21EA773C3A49}" type="parTrans" cxnId="{F04F7526-9200-4788-8A86-F7B85AB23F5F}">
      <dgm:prSet/>
      <dgm:spPr/>
      <dgm:t>
        <a:bodyPr/>
        <a:lstStyle/>
        <a:p>
          <a:endParaRPr lang="es-EC"/>
        </a:p>
      </dgm:t>
    </dgm:pt>
    <dgm:pt modelId="{573F7D29-DD1D-4957-9AF4-79B1E0E27804}" type="sibTrans" cxnId="{F04F7526-9200-4788-8A86-F7B85AB23F5F}">
      <dgm:prSet/>
      <dgm:spPr/>
      <dgm:t>
        <a:bodyPr/>
        <a:lstStyle/>
        <a:p>
          <a:endParaRPr lang="es-EC"/>
        </a:p>
      </dgm:t>
    </dgm:pt>
    <dgm:pt modelId="{F896A1D4-E238-4876-89D7-42FCAA71E71D}">
      <dgm:prSet phldrT="[Texto]" custT="1"/>
      <dgm:spPr>
        <a:solidFill>
          <a:schemeClr val="accent6">
            <a:lumMod val="75000"/>
            <a:alpha val="9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sz="2400" dirty="0" smtClean="0">
              <a:solidFill>
                <a:schemeClr val="bg1"/>
              </a:solidFill>
            </a:rPr>
            <a:t>NO SEMINOMAS (carcinoma embrionario, teratoma, </a:t>
          </a:r>
          <a:r>
            <a:rPr lang="es-EC" sz="2400" dirty="0" err="1" smtClean="0">
              <a:solidFill>
                <a:schemeClr val="bg1"/>
              </a:solidFill>
            </a:rPr>
            <a:t>coriocarcinoma</a:t>
          </a:r>
          <a:r>
            <a:rPr lang="es-EC" sz="2400" dirty="0" smtClean="0">
              <a:solidFill>
                <a:schemeClr val="bg1"/>
              </a:solidFill>
            </a:rPr>
            <a:t>)</a:t>
          </a:r>
          <a:endParaRPr lang="es-EC" sz="2400" dirty="0">
            <a:solidFill>
              <a:schemeClr val="bg1"/>
            </a:solidFill>
          </a:endParaRPr>
        </a:p>
      </dgm:t>
    </dgm:pt>
    <dgm:pt modelId="{6637E746-3F84-4A45-A79A-A237C5F47AEE}" type="parTrans" cxnId="{B6C436B5-6339-4AD4-8DD0-31FF36D5783E}">
      <dgm:prSet/>
      <dgm:spPr/>
      <dgm:t>
        <a:bodyPr/>
        <a:lstStyle/>
        <a:p>
          <a:endParaRPr lang="es-EC"/>
        </a:p>
      </dgm:t>
    </dgm:pt>
    <dgm:pt modelId="{BDB2764E-B377-480D-8B5F-FC96EEB3ADF7}" type="sibTrans" cxnId="{B6C436B5-6339-4AD4-8DD0-31FF36D5783E}">
      <dgm:prSet/>
      <dgm:spPr/>
      <dgm:t>
        <a:bodyPr/>
        <a:lstStyle/>
        <a:p>
          <a:endParaRPr lang="es-EC"/>
        </a:p>
      </dgm:t>
    </dgm:pt>
    <dgm:pt modelId="{E860C120-4D60-4CBF-9CDE-F4A389FC121A}">
      <dgm:prSet phldrT="[Texto]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NO GERMINALES</a:t>
          </a:r>
          <a:endParaRPr lang="es-EC" dirty="0">
            <a:solidFill>
              <a:schemeClr val="bg1"/>
            </a:solidFill>
          </a:endParaRPr>
        </a:p>
      </dgm:t>
    </dgm:pt>
    <dgm:pt modelId="{183B0BE4-EDB7-4136-80FD-5B4421A4E781}" type="parTrans" cxnId="{6EC73693-4018-4436-8CC0-4846ADA0F52B}">
      <dgm:prSet/>
      <dgm:spPr/>
      <dgm:t>
        <a:bodyPr/>
        <a:lstStyle/>
        <a:p>
          <a:endParaRPr lang="es-EC"/>
        </a:p>
      </dgm:t>
    </dgm:pt>
    <dgm:pt modelId="{640189C0-0739-46F3-ADD2-4208032CFC39}" type="sibTrans" cxnId="{6EC73693-4018-4436-8CC0-4846ADA0F52B}">
      <dgm:prSet/>
      <dgm:spPr/>
      <dgm:t>
        <a:bodyPr/>
        <a:lstStyle/>
        <a:p>
          <a:endParaRPr lang="es-EC"/>
        </a:p>
      </dgm:t>
    </dgm:pt>
    <dgm:pt modelId="{DB40181E-D786-46D5-94DD-75F543E0F523}">
      <dgm:prSet phldrT="[Texto]" custT="1"/>
      <dgm:spPr>
        <a:solidFill>
          <a:srgbClr val="7030A0">
            <a:alpha val="90000"/>
          </a:srgb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  <a:reflection blurRad="6350" stA="50000" endA="300" endPos="55500" dist="101600" dir="5400000" sy="-100000" algn="bl" rotWithShape="0"/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sz="2800" dirty="0" smtClean="0">
              <a:solidFill>
                <a:schemeClr val="bg1"/>
              </a:solidFill>
            </a:rPr>
            <a:t>TUMOR  DE CÉLULAS DE SERTOLI</a:t>
          </a:r>
          <a:endParaRPr lang="es-EC" sz="2800" dirty="0">
            <a:solidFill>
              <a:schemeClr val="bg1"/>
            </a:solidFill>
          </a:endParaRPr>
        </a:p>
      </dgm:t>
    </dgm:pt>
    <dgm:pt modelId="{A4BEB9DD-6337-4C25-B9D2-C194A25BEBB0}" type="parTrans" cxnId="{BB7E199C-5E39-41BE-B867-C7BDF21404E8}">
      <dgm:prSet/>
      <dgm:spPr/>
      <dgm:t>
        <a:bodyPr/>
        <a:lstStyle/>
        <a:p>
          <a:endParaRPr lang="es-EC"/>
        </a:p>
      </dgm:t>
    </dgm:pt>
    <dgm:pt modelId="{24AD8416-73F0-4739-99BC-EE83CD747799}" type="sibTrans" cxnId="{BB7E199C-5E39-41BE-B867-C7BDF21404E8}">
      <dgm:prSet/>
      <dgm:spPr/>
      <dgm:t>
        <a:bodyPr/>
        <a:lstStyle/>
        <a:p>
          <a:endParaRPr lang="es-EC"/>
        </a:p>
      </dgm:t>
    </dgm:pt>
    <dgm:pt modelId="{896F76B5-1BB2-4017-A05C-4CBF865B7FFC}">
      <dgm:prSet phldrT="[Texto]" custT="1"/>
      <dgm:spPr>
        <a:solidFill>
          <a:srgbClr val="7030A0">
            <a:alpha val="90000"/>
          </a:srgb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  <a:reflection blurRad="6350" stA="50000" endA="300" endPos="55500" dist="101600" dir="5400000" sy="-100000" algn="bl" rotWithShape="0"/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sz="2800" dirty="0" smtClean="0">
              <a:solidFill>
                <a:schemeClr val="bg1"/>
              </a:solidFill>
            </a:rPr>
            <a:t>TUMOR DE CÉLULAS DE LEYDIG</a:t>
          </a:r>
          <a:endParaRPr lang="es-EC" sz="2800" dirty="0">
            <a:solidFill>
              <a:schemeClr val="bg1"/>
            </a:solidFill>
          </a:endParaRPr>
        </a:p>
      </dgm:t>
    </dgm:pt>
    <dgm:pt modelId="{BCF59ECE-DF92-4D66-91F2-EB1C5F415105}" type="parTrans" cxnId="{53D0DD1A-4F7E-4B62-9DE2-14A1BDF596BF}">
      <dgm:prSet/>
      <dgm:spPr/>
      <dgm:t>
        <a:bodyPr/>
        <a:lstStyle/>
        <a:p>
          <a:endParaRPr lang="es-EC"/>
        </a:p>
      </dgm:t>
    </dgm:pt>
    <dgm:pt modelId="{0DA66512-AD29-4203-99AA-1C16703A810C}" type="sibTrans" cxnId="{53D0DD1A-4F7E-4B62-9DE2-14A1BDF596BF}">
      <dgm:prSet/>
      <dgm:spPr/>
      <dgm:t>
        <a:bodyPr/>
        <a:lstStyle/>
        <a:p>
          <a:endParaRPr lang="es-EC"/>
        </a:p>
      </dgm:t>
    </dgm:pt>
    <dgm:pt modelId="{19ECD9E5-4516-495A-811D-4DB8252E36F5}">
      <dgm:prSet phldrT="[Texto]" custT="1"/>
      <dgm:spPr>
        <a:solidFill>
          <a:schemeClr val="accent6">
            <a:lumMod val="75000"/>
            <a:alpha val="9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es-EC" sz="2800" dirty="0"/>
        </a:p>
      </dgm:t>
    </dgm:pt>
    <dgm:pt modelId="{B561CD49-F936-4824-9946-E4838C6E8F97}" type="parTrans" cxnId="{B37D88B1-1A3A-449A-A80D-F7563A6C8AE2}">
      <dgm:prSet/>
      <dgm:spPr/>
      <dgm:t>
        <a:bodyPr/>
        <a:lstStyle/>
        <a:p>
          <a:endParaRPr lang="es-EC"/>
        </a:p>
      </dgm:t>
    </dgm:pt>
    <dgm:pt modelId="{B7CDBB1A-9B34-4A35-B5CF-A86A66DC8DC1}" type="sibTrans" cxnId="{B37D88B1-1A3A-449A-A80D-F7563A6C8AE2}">
      <dgm:prSet/>
      <dgm:spPr/>
      <dgm:t>
        <a:bodyPr/>
        <a:lstStyle/>
        <a:p>
          <a:endParaRPr lang="es-EC"/>
        </a:p>
      </dgm:t>
    </dgm:pt>
    <dgm:pt modelId="{CEB46A9B-4C9B-4E0F-B633-DD7B80C17403}">
      <dgm:prSet phldrT="[Texto]" custT="1"/>
      <dgm:spPr>
        <a:solidFill>
          <a:schemeClr val="accent6">
            <a:lumMod val="75000"/>
            <a:alpha val="9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sz="2400" dirty="0" smtClean="0">
              <a:solidFill>
                <a:schemeClr val="bg1"/>
              </a:solidFill>
            </a:rPr>
            <a:t>SEMINOMAS</a:t>
          </a:r>
          <a:endParaRPr lang="es-EC" sz="2400" dirty="0">
            <a:solidFill>
              <a:schemeClr val="bg1"/>
            </a:solidFill>
          </a:endParaRPr>
        </a:p>
      </dgm:t>
    </dgm:pt>
    <dgm:pt modelId="{A74B89FB-DD5A-46CC-BB3E-D9737CF16FBF}" type="parTrans" cxnId="{99A42330-CA74-4A26-8608-CD5C8A22D29D}">
      <dgm:prSet/>
      <dgm:spPr/>
      <dgm:t>
        <a:bodyPr/>
        <a:lstStyle/>
        <a:p>
          <a:endParaRPr lang="es-EC"/>
        </a:p>
      </dgm:t>
    </dgm:pt>
    <dgm:pt modelId="{A9F0A238-7AE1-4C9A-9667-FA8D5DED5B84}" type="sibTrans" cxnId="{99A42330-CA74-4A26-8608-CD5C8A22D29D}">
      <dgm:prSet/>
      <dgm:spPr/>
      <dgm:t>
        <a:bodyPr/>
        <a:lstStyle/>
        <a:p>
          <a:endParaRPr lang="es-EC"/>
        </a:p>
      </dgm:t>
    </dgm:pt>
    <dgm:pt modelId="{B582A432-AB01-4CCB-ABB1-C4B1505DBA6D}" type="pres">
      <dgm:prSet presAssocID="{3839A893-28CD-4797-9E13-D8712C8AA0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389408C-CA18-4023-B345-552C27C97E16}" type="pres">
      <dgm:prSet presAssocID="{6D4EE27C-DABA-4D41-B79D-2084C08D4EA9}" presName="linNode" presStyleCnt="0"/>
      <dgm:spPr/>
    </dgm:pt>
    <dgm:pt modelId="{7FCA4A4A-1CF8-46C8-A088-D08A16A7BC52}" type="pres">
      <dgm:prSet presAssocID="{6D4EE27C-DABA-4D41-B79D-2084C08D4EA9}" presName="parentShp" presStyleLbl="node1" presStyleIdx="0" presStyleCnt="2" custScaleX="83187" custScaleY="799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652E84-C792-4F37-83A4-84F107FBF3EF}" type="pres">
      <dgm:prSet presAssocID="{6D4EE27C-DABA-4D41-B79D-2084C08D4EA9}" presName="childShp" presStyleLbl="bgAccFollowNode1" presStyleIdx="0" presStyleCnt="2" custLinFactNeighborX="2773" custLinFactNeighborY="19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BCAB34-C9A2-40EC-BE1E-A97ABECC146C}" type="pres">
      <dgm:prSet presAssocID="{573F7D29-DD1D-4957-9AF4-79B1E0E27804}" presName="spacing" presStyleCnt="0"/>
      <dgm:spPr/>
    </dgm:pt>
    <dgm:pt modelId="{133C36EB-40F0-4B18-AA0F-057210C9E3C0}" type="pres">
      <dgm:prSet presAssocID="{E860C120-4D60-4CBF-9CDE-F4A389FC121A}" presName="linNode" presStyleCnt="0"/>
      <dgm:spPr/>
    </dgm:pt>
    <dgm:pt modelId="{F5B529AE-A0FB-4E29-B562-7BDDDE52E639}" type="pres">
      <dgm:prSet presAssocID="{E860C120-4D60-4CBF-9CDE-F4A389FC121A}" presName="parentShp" presStyleLbl="node1" presStyleIdx="1" presStyleCnt="2" custScaleX="85564" custScaleY="86337" custLinFactNeighborX="528" custLinFactNeighborY="17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4857D5-F7B1-44D0-83E2-40E4635A2F47}" type="pres">
      <dgm:prSet presAssocID="{E860C120-4D60-4CBF-9CDE-F4A389FC121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ADB3E5-C94E-4100-A3AE-D059684D2C64}" type="presOf" srcId="{F896A1D4-E238-4876-89D7-42FCAA71E71D}" destId="{86652E84-C792-4F37-83A4-84F107FBF3EF}" srcOrd="0" destOrd="2" presId="urn:microsoft.com/office/officeart/2005/8/layout/vList6"/>
    <dgm:cxn modelId="{B6C436B5-6339-4AD4-8DD0-31FF36D5783E}" srcId="{6D4EE27C-DABA-4D41-B79D-2084C08D4EA9}" destId="{F896A1D4-E238-4876-89D7-42FCAA71E71D}" srcOrd="2" destOrd="0" parTransId="{6637E746-3F84-4A45-A79A-A237C5F47AEE}" sibTransId="{BDB2764E-B377-480D-8B5F-FC96EEB3ADF7}"/>
    <dgm:cxn modelId="{B5F757B5-A987-404A-95D6-0FC4DFE80152}" type="presOf" srcId="{3839A893-28CD-4797-9E13-D8712C8AA0CA}" destId="{B582A432-AB01-4CCB-ABB1-C4B1505DBA6D}" srcOrd="0" destOrd="0" presId="urn:microsoft.com/office/officeart/2005/8/layout/vList6"/>
    <dgm:cxn modelId="{99A42330-CA74-4A26-8608-CD5C8A22D29D}" srcId="{6D4EE27C-DABA-4D41-B79D-2084C08D4EA9}" destId="{CEB46A9B-4C9B-4E0F-B633-DD7B80C17403}" srcOrd="1" destOrd="0" parTransId="{A74B89FB-DD5A-46CC-BB3E-D9737CF16FBF}" sibTransId="{A9F0A238-7AE1-4C9A-9667-FA8D5DED5B84}"/>
    <dgm:cxn modelId="{6EC73693-4018-4436-8CC0-4846ADA0F52B}" srcId="{3839A893-28CD-4797-9E13-D8712C8AA0CA}" destId="{E860C120-4D60-4CBF-9CDE-F4A389FC121A}" srcOrd="1" destOrd="0" parTransId="{183B0BE4-EDB7-4136-80FD-5B4421A4E781}" sibTransId="{640189C0-0739-46F3-ADD2-4208032CFC39}"/>
    <dgm:cxn modelId="{B37D88B1-1A3A-449A-A80D-F7563A6C8AE2}" srcId="{6D4EE27C-DABA-4D41-B79D-2084C08D4EA9}" destId="{19ECD9E5-4516-495A-811D-4DB8252E36F5}" srcOrd="0" destOrd="0" parTransId="{B561CD49-F936-4824-9946-E4838C6E8F97}" sibTransId="{B7CDBB1A-9B34-4A35-B5CF-A86A66DC8DC1}"/>
    <dgm:cxn modelId="{24C898BC-3092-4B4D-A290-DF9DE9CEFFF5}" type="presOf" srcId="{CEB46A9B-4C9B-4E0F-B633-DD7B80C17403}" destId="{86652E84-C792-4F37-83A4-84F107FBF3EF}" srcOrd="0" destOrd="1" presId="urn:microsoft.com/office/officeart/2005/8/layout/vList6"/>
    <dgm:cxn modelId="{C860B50D-9855-414A-9F76-F397FB010CEA}" type="presOf" srcId="{E860C120-4D60-4CBF-9CDE-F4A389FC121A}" destId="{F5B529AE-A0FB-4E29-B562-7BDDDE52E639}" srcOrd="0" destOrd="0" presId="urn:microsoft.com/office/officeart/2005/8/layout/vList6"/>
    <dgm:cxn modelId="{F04F7526-9200-4788-8A86-F7B85AB23F5F}" srcId="{3839A893-28CD-4797-9E13-D8712C8AA0CA}" destId="{6D4EE27C-DABA-4D41-B79D-2084C08D4EA9}" srcOrd="0" destOrd="0" parTransId="{0891048F-3E7F-4EEB-8BE0-21EA773C3A49}" sibTransId="{573F7D29-DD1D-4957-9AF4-79B1E0E27804}"/>
    <dgm:cxn modelId="{A7F531EE-3BA4-4297-AF31-F9D85AE5BD38}" type="presOf" srcId="{6D4EE27C-DABA-4D41-B79D-2084C08D4EA9}" destId="{7FCA4A4A-1CF8-46C8-A088-D08A16A7BC52}" srcOrd="0" destOrd="0" presId="urn:microsoft.com/office/officeart/2005/8/layout/vList6"/>
    <dgm:cxn modelId="{4EAA6875-F754-4322-9432-199B62B7BA26}" type="presOf" srcId="{896F76B5-1BB2-4017-A05C-4CBF865B7FFC}" destId="{E44857D5-F7B1-44D0-83E2-40E4635A2F47}" srcOrd="0" destOrd="0" presId="urn:microsoft.com/office/officeart/2005/8/layout/vList6"/>
    <dgm:cxn modelId="{53D0DD1A-4F7E-4B62-9DE2-14A1BDF596BF}" srcId="{E860C120-4D60-4CBF-9CDE-F4A389FC121A}" destId="{896F76B5-1BB2-4017-A05C-4CBF865B7FFC}" srcOrd="0" destOrd="0" parTransId="{BCF59ECE-DF92-4D66-91F2-EB1C5F415105}" sibTransId="{0DA66512-AD29-4203-99AA-1C16703A810C}"/>
    <dgm:cxn modelId="{27FA1BC7-20D9-4BCD-AC88-99BC73776332}" type="presOf" srcId="{19ECD9E5-4516-495A-811D-4DB8252E36F5}" destId="{86652E84-C792-4F37-83A4-84F107FBF3EF}" srcOrd="0" destOrd="0" presId="urn:microsoft.com/office/officeart/2005/8/layout/vList6"/>
    <dgm:cxn modelId="{5E649965-C4FC-4263-AC75-D404609CC199}" type="presOf" srcId="{DB40181E-D786-46D5-94DD-75F543E0F523}" destId="{E44857D5-F7B1-44D0-83E2-40E4635A2F47}" srcOrd="0" destOrd="1" presId="urn:microsoft.com/office/officeart/2005/8/layout/vList6"/>
    <dgm:cxn modelId="{BB7E199C-5E39-41BE-B867-C7BDF21404E8}" srcId="{E860C120-4D60-4CBF-9CDE-F4A389FC121A}" destId="{DB40181E-D786-46D5-94DD-75F543E0F523}" srcOrd="1" destOrd="0" parTransId="{A4BEB9DD-6337-4C25-B9D2-C194A25BEBB0}" sibTransId="{24AD8416-73F0-4739-99BC-EE83CD747799}"/>
    <dgm:cxn modelId="{2ED866B5-664C-4051-ADC8-D1D5DD29B0DC}" type="presParOf" srcId="{B582A432-AB01-4CCB-ABB1-C4B1505DBA6D}" destId="{B389408C-CA18-4023-B345-552C27C97E16}" srcOrd="0" destOrd="0" presId="urn:microsoft.com/office/officeart/2005/8/layout/vList6"/>
    <dgm:cxn modelId="{BB88626C-19E6-4F54-961F-AC4A6CF29E64}" type="presParOf" srcId="{B389408C-CA18-4023-B345-552C27C97E16}" destId="{7FCA4A4A-1CF8-46C8-A088-D08A16A7BC52}" srcOrd="0" destOrd="0" presId="urn:microsoft.com/office/officeart/2005/8/layout/vList6"/>
    <dgm:cxn modelId="{63A4BC31-82DE-4F01-A607-0F239D06856D}" type="presParOf" srcId="{B389408C-CA18-4023-B345-552C27C97E16}" destId="{86652E84-C792-4F37-83A4-84F107FBF3EF}" srcOrd="1" destOrd="0" presId="urn:microsoft.com/office/officeart/2005/8/layout/vList6"/>
    <dgm:cxn modelId="{E929881A-70EC-4E86-8BA2-48953E8598B2}" type="presParOf" srcId="{B582A432-AB01-4CCB-ABB1-C4B1505DBA6D}" destId="{8EBCAB34-C9A2-40EC-BE1E-A97ABECC146C}" srcOrd="1" destOrd="0" presId="urn:microsoft.com/office/officeart/2005/8/layout/vList6"/>
    <dgm:cxn modelId="{B3722F4E-4979-4644-BC33-430CFE3E5A25}" type="presParOf" srcId="{B582A432-AB01-4CCB-ABB1-C4B1505DBA6D}" destId="{133C36EB-40F0-4B18-AA0F-057210C9E3C0}" srcOrd="2" destOrd="0" presId="urn:microsoft.com/office/officeart/2005/8/layout/vList6"/>
    <dgm:cxn modelId="{EEAA3CD2-7F40-473B-A249-9C6AC8E59C64}" type="presParOf" srcId="{133C36EB-40F0-4B18-AA0F-057210C9E3C0}" destId="{F5B529AE-A0FB-4E29-B562-7BDDDE52E639}" srcOrd="0" destOrd="0" presId="urn:microsoft.com/office/officeart/2005/8/layout/vList6"/>
    <dgm:cxn modelId="{F2AED6EB-9377-4845-80D9-166DB7103C83}" type="presParOf" srcId="{133C36EB-40F0-4B18-AA0F-057210C9E3C0}" destId="{E44857D5-F7B1-44D0-83E2-40E4635A2F47}" srcOrd="1" destOrd="0" presId="urn:microsoft.com/office/officeart/2005/8/layout/vList6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3DA8C-3C8D-4E97-A506-97F1B1160B3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</dgm:pt>
    <dgm:pt modelId="{3A49C560-20AB-4316-BD84-7818DAD0BC2D}">
      <dgm:prSet phldrT="[Texto]" custT="1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El </a:t>
          </a:r>
          <a:r>
            <a:rPr lang="es-EC" sz="1600" dirty="0" err="1" smtClean="0">
              <a:solidFill>
                <a:schemeClr val="tx1"/>
              </a:solidFill>
            </a:rPr>
            <a:t>seminoma</a:t>
          </a:r>
          <a:r>
            <a:rPr lang="es-EC" sz="1600" dirty="0" smtClean="0">
              <a:solidFill>
                <a:schemeClr val="tx1"/>
              </a:solidFill>
            </a:rPr>
            <a:t> clásico representa 85% de todos los </a:t>
          </a:r>
          <a:r>
            <a:rPr lang="es-EC" sz="1600" dirty="0" err="1" smtClean="0">
              <a:solidFill>
                <a:schemeClr val="tx1"/>
              </a:solidFill>
            </a:rPr>
            <a:t>seminomas</a:t>
          </a:r>
          <a:r>
            <a:rPr lang="es-EC" sz="1600" dirty="0" smtClean="0">
              <a:solidFill>
                <a:schemeClr val="tx1"/>
              </a:solidFill>
            </a:rPr>
            <a:t> y es más común entre los 30 y 40 años de edad</a:t>
          </a:r>
          <a:endParaRPr lang="es-EC" sz="1600" dirty="0">
            <a:solidFill>
              <a:schemeClr val="tx1"/>
            </a:solidFill>
          </a:endParaRPr>
        </a:p>
      </dgm:t>
    </dgm:pt>
    <dgm:pt modelId="{336DE56A-9870-4EA9-A8BA-E6AC770E884F}" type="parTrans" cxnId="{E062A8F0-9175-46FD-ACB3-441C00115959}">
      <dgm:prSet/>
      <dgm:spPr/>
      <dgm:t>
        <a:bodyPr/>
        <a:lstStyle/>
        <a:p>
          <a:endParaRPr lang="es-EC"/>
        </a:p>
      </dgm:t>
    </dgm:pt>
    <dgm:pt modelId="{B336352A-D6C6-4AB7-B907-2912B118E1A2}" type="sibTrans" cxnId="{E062A8F0-9175-46FD-ACB3-441C0011595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BFD66757-D739-44DB-B426-031820EF4DE2}">
      <dgm:prSet phldrT="[Texto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El </a:t>
          </a:r>
          <a:r>
            <a:rPr lang="es-EC" sz="1600" dirty="0" err="1" smtClean="0">
              <a:solidFill>
                <a:schemeClr val="tx1"/>
              </a:solidFill>
            </a:rPr>
            <a:t>anaplásico</a:t>
          </a:r>
          <a:r>
            <a:rPr lang="es-EC" sz="1600" dirty="0" smtClean="0">
              <a:solidFill>
                <a:schemeClr val="tx1"/>
              </a:solidFill>
            </a:rPr>
            <a:t> representa 5 a 10% de todos los </a:t>
          </a:r>
          <a:r>
            <a:rPr lang="es-EC" sz="1600" dirty="0" err="1" smtClean="0">
              <a:solidFill>
                <a:schemeClr val="tx1"/>
              </a:solidFill>
            </a:rPr>
            <a:t>seminomas</a:t>
          </a:r>
          <a:endParaRPr lang="es-EC" sz="1600" dirty="0">
            <a:solidFill>
              <a:schemeClr val="tx1"/>
            </a:solidFill>
          </a:endParaRPr>
        </a:p>
      </dgm:t>
    </dgm:pt>
    <dgm:pt modelId="{F2A7FBCA-0904-4C65-9FCB-00F6FA81AC90}" type="parTrans" cxnId="{DD944D68-BD3B-45D3-BC75-3633A46006E8}">
      <dgm:prSet/>
      <dgm:spPr/>
      <dgm:t>
        <a:bodyPr/>
        <a:lstStyle/>
        <a:p>
          <a:endParaRPr lang="es-EC"/>
        </a:p>
      </dgm:t>
    </dgm:pt>
    <dgm:pt modelId="{FC2DFE27-CB1C-4A24-879B-FB27099C355D}" type="sibTrans" cxnId="{DD944D68-BD3B-45D3-BC75-3633A46006E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6AAF0A99-4E16-4AE3-995A-16EA4A6EC811}">
      <dgm:prSet phldrT="[Texto]" custT="1"/>
      <dgm:spPr>
        <a:solidFill>
          <a:schemeClr val="accent2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El </a:t>
          </a:r>
          <a:r>
            <a:rPr lang="es-EC" sz="1600" dirty="0" err="1" smtClean="0">
              <a:solidFill>
                <a:schemeClr val="tx1"/>
              </a:solidFill>
            </a:rPr>
            <a:t>espermatocítico</a:t>
          </a:r>
          <a:r>
            <a:rPr lang="es-EC" sz="1600" dirty="0" smtClean="0">
              <a:solidFill>
                <a:schemeClr val="tx1"/>
              </a:solidFill>
            </a:rPr>
            <a:t> representa 5 a 10% de todos los </a:t>
          </a:r>
          <a:r>
            <a:rPr lang="es-EC" sz="1600" dirty="0" err="1" smtClean="0">
              <a:solidFill>
                <a:schemeClr val="tx1"/>
              </a:solidFill>
            </a:rPr>
            <a:t>seminomas</a:t>
          </a:r>
          <a:endParaRPr lang="es-EC" sz="1600" dirty="0">
            <a:solidFill>
              <a:schemeClr val="tx1"/>
            </a:solidFill>
          </a:endParaRPr>
        </a:p>
      </dgm:t>
    </dgm:pt>
    <dgm:pt modelId="{6C38A48D-3313-4E22-80B6-4B145FD362E3}" type="parTrans" cxnId="{FF39B4E4-5903-48D9-B5AB-FB4D688807FB}">
      <dgm:prSet/>
      <dgm:spPr/>
      <dgm:t>
        <a:bodyPr/>
        <a:lstStyle/>
        <a:p>
          <a:endParaRPr lang="es-EC"/>
        </a:p>
      </dgm:t>
    </dgm:pt>
    <dgm:pt modelId="{E2C17E57-1130-46AE-80CF-77C6A120D4E8}" type="sibTrans" cxnId="{FF39B4E4-5903-48D9-B5AB-FB4D688807F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FBE5F9BF-04AA-458B-A687-6B84DCE8E68E}" type="pres">
      <dgm:prSet presAssocID="{4473DA8C-3C8D-4E97-A506-97F1B1160B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A27E6B-E5CB-4218-AFEB-7D48D823781D}" type="pres">
      <dgm:prSet presAssocID="{3A49C560-20AB-4316-BD84-7818DAD0BC2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F7EA71-7EAC-4577-B032-EB7CAAE14F72}" type="pres">
      <dgm:prSet presAssocID="{3A49C560-20AB-4316-BD84-7818DAD0BC2D}" presName="gear1srcNode" presStyleLbl="node1" presStyleIdx="0" presStyleCnt="3"/>
      <dgm:spPr/>
      <dgm:t>
        <a:bodyPr/>
        <a:lstStyle/>
        <a:p>
          <a:endParaRPr lang="es-EC"/>
        </a:p>
      </dgm:t>
    </dgm:pt>
    <dgm:pt modelId="{5000E327-DDC1-407E-AF73-63437E2A4BF2}" type="pres">
      <dgm:prSet presAssocID="{3A49C560-20AB-4316-BD84-7818DAD0BC2D}" presName="gear1dstNode" presStyleLbl="node1" presStyleIdx="0" presStyleCnt="3"/>
      <dgm:spPr/>
      <dgm:t>
        <a:bodyPr/>
        <a:lstStyle/>
        <a:p>
          <a:endParaRPr lang="es-EC"/>
        </a:p>
      </dgm:t>
    </dgm:pt>
    <dgm:pt modelId="{76EAC5A5-40D4-47F6-B573-0418A9BD081C}" type="pres">
      <dgm:prSet presAssocID="{BFD66757-D739-44DB-B426-031820EF4DE2}" presName="gear2" presStyleLbl="node1" presStyleIdx="1" presStyleCnt="3" custScaleX="115538" custScaleY="10755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B53303-27CF-4687-B423-D936D97BDD50}" type="pres">
      <dgm:prSet presAssocID="{BFD66757-D739-44DB-B426-031820EF4DE2}" presName="gear2srcNode" presStyleLbl="node1" presStyleIdx="1" presStyleCnt="3"/>
      <dgm:spPr/>
      <dgm:t>
        <a:bodyPr/>
        <a:lstStyle/>
        <a:p>
          <a:endParaRPr lang="es-EC"/>
        </a:p>
      </dgm:t>
    </dgm:pt>
    <dgm:pt modelId="{BC11834D-1FE9-474E-BDBF-527B3B8305AE}" type="pres">
      <dgm:prSet presAssocID="{BFD66757-D739-44DB-B426-031820EF4DE2}" presName="gear2dstNode" presStyleLbl="node1" presStyleIdx="1" presStyleCnt="3"/>
      <dgm:spPr/>
      <dgm:t>
        <a:bodyPr/>
        <a:lstStyle/>
        <a:p>
          <a:endParaRPr lang="es-EC"/>
        </a:p>
      </dgm:t>
    </dgm:pt>
    <dgm:pt modelId="{51EE0FB0-F005-40DB-A724-3657AAB5BF83}" type="pres">
      <dgm:prSet presAssocID="{6AAF0A99-4E16-4AE3-995A-16EA4A6EC811}" presName="gear3" presStyleLbl="node1" presStyleIdx="2" presStyleCnt="3" custScaleX="131457" custScaleY="115553"/>
      <dgm:spPr/>
      <dgm:t>
        <a:bodyPr/>
        <a:lstStyle/>
        <a:p>
          <a:endParaRPr lang="es-EC"/>
        </a:p>
      </dgm:t>
    </dgm:pt>
    <dgm:pt modelId="{8BD1FC5E-2C0B-4914-8664-975E318B88F9}" type="pres">
      <dgm:prSet presAssocID="{6AAF0A99-4E16-4AE3-995A-16EA4A6EC81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2F746-4902-45FE-8AEB-5A1D68B8D155}" type="pres">
      <dgm:prSet presAssocID="{6AAF0A99-4E16-4AE3-995A-16EA4A6EC811}" presName="gear3srcNode" presStyleLbl="node1" presStyleIdx="2" presStyleCnt="3"/>
      <dgm:spPr/>
      <dgm:t>
        <a:bodyPr/>
        <a:lstStyle/>
        <a:p>
          <a:endParaRPr lang="es-EC"/>
        </a:p>
      </dgm:t>
    </dgm:pt>
    <dgm:pt modelId="{AB0291DB-6923-4AD3-B8F6-29CBB26FF3E1}" type="pres">
      <dgm:prSet presAssocID="{6AAF0A99-4E16-4AE3-995A-16EA4A6EC811}" presName="gear3dstNode" presStyleLbl="node1" presStyleIdx="2" presStyleCnt="3"/>
      <dgm:spPr/>
      <dgm:t>
        <a:bodyPr/>
        <a:lstStyle/>
        <a:p>
          <a:endParaRPr lang="es-EC"/>
        </a:p>
      </dgm:t>
    </dgm:pt>
    <dgm:pt modelId="{19F8EF67-C647-4946-A123-7F8F25BC0982}" type="pres">
      <dgm:prSet presAssocID="{B336352A-D6C6-4AB7-B907-2912B118E1A2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5F4B4AE6-2C2A-4849-8A71-2BE4CE432374}" type="pres">
      <dgm:prSet presAssocID="{FC2DFE27-CB1C-4A24-879B-FB27099C355D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D526B566-CBFA-4C89-B829-E9D967B28259}" type="pres">
      <dgm:prSet presAssocID="{E2C17E57-1130-46AE-80CF-77C6A120D4E8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FF39B4E4-5903-48D9-B5AB-FB4D688807FB}" srcId="{4473DA8C-3C8D-4E97-A506-97F1B1160B3F}" destId="{6AAF0A99-4E16-4AE3-995A-16EA4A6EC811}" srcOrd="2" destOrd="0" parTransId="{6C38A48D-3313-4E22-80B6-4B145FD362E3}" sibTransId="{E2C17E57-1130-46AE-80CF-77C6A120D4E8}"/>
    <dgm:cxn modelId="{CAB1CD8E-7F0D-4400-A36C-7DDA84C4E5D8}" type="presOf" srcId="{3A49C560-20AB-4316-BD84-7818DAD0BC2D}" destId="{5000E327-DDC1-407E-AF73-63437E2A4BF2}" srcOrd="2" destOrd="0" presId="urn:microsoft.com/office/officeart/2005/8/layout/gear1"/>
    <dgm:cxn modelId="{FA782972-EEEA-4F80-BEB1-C1C763A9BF7C}" type="presOf" srcId="{E2C17E57-1130-46AE-80CF-77C6A120D4E8}" destId="{D526B566-CBFA-4C89-B829-E9D967B28259}" srcOrd="0" destOrd="0" presId="urn:microsoft.com/office/officeart/2005/8/layout/gear1"/>
    <dgm:cxn modelId="{A2D3ACB1-0A63-4CBD-BECA-0F80A8AC2181}" type="presOf" srcId="{BFD66757-D739-44DB-B426-031820EF4DE2}" destId="{BC11834D-1FE9-474E-BDBF-527B3B8305AE}" srcOrd="2" destOrd="0" presId="urn:microsoft.com/office/officeart/2005/8/layout/gear1"/>
    <dgm:cxn modelId="{B2240B84-3B1C-4490-A6C5-5477D8F7BF42}" type="presOf" srcId="{FC2DFE27-CB1C-4A24-879B-FB27099C355D}" destId="{5F4B4AE6-2C2A-4849-8A71-2BE4CE432374}" srcOrd="0" destOrd="0" presId="urn:microsoft.com/office/officeart/2005/8/layout/gear1"/>
    <dgm:cxn modelId="{F107A9C9-DA01-4218-BE13-AC8FE5D422AC}" type="presOf" srcId="{BFD66757-D739-44DB-B426-031820EF4DE2}" destId="{ECB53303-27CF-4687-B423-D936D97BDD50}" srcOrd="1" destOrd="0" presId="urn:microsoft.com/office/officeart/2005/8/layout/gear1"/>
    <dgm:cxn modelId="{E062A8F0-9175-46FD-ACB3-441C00115959}" srcId="{4473DA8C-3C8D-4E97-A506-97F1B1160B3F}" destId="{3A49C560-20AB-4316-BD84-7818DAD0BC2D}" srcOrd="0" destOrd="0" parTransId="{336DE56A-9870-4EA9-A8BA-E6AC770E884F}" sibTransId="{B336352A-D6C6-4AB7-B907-2912B118E1A2}"/>
    <dgm:cxn modelId="{1FC6E165-3F6A-4292-B444-B53CE7FA0019}" type="presOf" srcId="{3A49C560-20AB-4316-BD84-7818DAD0BC2D}" destId="{EBA27E6B-E5CB-4218-AFEB-7D48D823781D}" srcOrd="0" destOrd="0" presId="urn:microsoft.com/office/officeart/2005/8/layout/gear1"/>
    <dgm:cxn modelId="{4BFB667C-C781-4BF6-8760-A67431448E08}" type="presOf" srcId="{BFD66757-D739-44DB-B426-031820EF4DE2}" destId="{76EAC5A5-40D4-47F6-B573-0418A9BD081C}" srcOrd="0" destOrd="0" presId="urn:microsoft.com/office/officeart/2005/8/layout/gear1"/>
    <dgm:cxn modelId="{2E04EA99-8E8A-4079-A3CF-1780401CDFE5}" type="presOf" srcId="{4473DA8C-3C8D-4E97-A506-97F1B1160B3F}" destId="{FBE5F9BF-04AA-458B-A687-6B84DCE8E68E}" srcOrd="0" destOrd="0" presId="urn:microsoft.com/office/officeart/2005/8/layout/gear1"/>
    <dgm:cxn modelId="{DD944D68-BD3B-45D3-BC75-3633A46006E8}" srcId="{4473DA8C-3C8D-4E97-A506-97F1B1160B3F}" destId="{BFD66757-D739-44DB-B426-031820EF4DE2}" srcOrd="1" destOrd="0" parTransId="{F2A7FBCA-0904-4C65-9FCB-00F6FA81AC90}" sibTransId="{FC2DFE27-CB1C-4A24-879B-FB27099C355D}"/>
    <dgm:cxn modelId="{79C5D245-2D77-44A5-A403-7C56183CB339}" type="presOf" srcId="{6AAF0A99-4E16-4AE3-995A-16EA4A6EC811}" destId="{51EE0FB0-F005-40DB-A724-3657AAB5BF83}" srcOrd="0" destOrd="0" presId="urn:microsoft.com/office/officeart/2005/8/layout/gear1"/>
    <dgm:cxn modelId="{F69406AC-B353-4CB8-A0C8-1D8708587746}" type="presOf" srcId="{6AAF0A99-4E16-4AE3-995A-16EA4A6EC811}" destId="{C4B2F746-4902-45FE-8AEB-5A1D68B8D155}" srcOrd="2" destOrd="0" presId="urn:microsoft.com/office/officeart/2005/8/layout/gear1"/>
    <dgm:cxn modelId="{44D250DE-C51D-4D80-BF4F-FA1352005060}" type="presOf" srcId="{3A49C560-20AB-4316-BD84-7818DAD0BC2D}" destId="{D1F7EA71-7EAC-4577-B032-EB7CAAE14F72}" srcOrd="1" destOrd="0" presId="urn:microsoft.com/office/officeart/2005/8/layout/gear1"/>
    <dgm:cxn modelId="{04A3018C-E42C-4F14-8479-21DEFD65A64D}" type="presOf" srcId="{6AAF0A99-4E16-4AE3-995A-16EA4A6EC811}" destId="{AB0291DB-6923-4AD3-B8F6-29CBB26FF3E1}" srcOrd="3" destOrd="0" presId="urn:microsoft.com/office/officeart/2005/8/layout/gear1"/>
    <dgm:cxn modelId="{60F4401D-E913-47DA-895C-9DE0DD091D6E}" type="presOf" srcId="{6AAF0A99-4E16-4AE3-995A-16EA4A6EC811}" destId="{8BD1FC5E-2C0B-4914-8664-975E318B88F9}" srcOrd="1" destOrd="0" presId="urn:microsoft.com/office/officeart/2005/8/layout/gear1"/>
    <dgm:cxn modelId="{A78A8CA6-305F-46DB-A1E7-6A13BAECB008}" type="presOf" srcId="{B336352A-D6C6-4AB7-B907-2912B118E1A2}" destId="{19F8EF67-C647-4946-A123-7F8F25BC0982}" srcOrd="0" destOrd="0" presId="urn:microsoft.com/office/officeart/2005/8/layout/gear1"/>
    <dgm:cxn modelId="{735430AB-FCC4-4641-8B90-F2D5487821DE}" type="presParOf" srcId="{FBE5F9BF-04AA-458B-A687-6B84DCE8E68E}" destId="{EBA27E6B-E5CB-4218-AFEB-7D48D823781D}" srcOrd="0" destOrd="0" presId="urn:microsoft.com/office/officeart/2005/8/layout/gear1"/>
    <dgm:cxn modelId="{57B20760-B618-4C49-B5D7-4224257BBA08}" type="presParOf" srcId="{FBE5F9BF-04AA-458B-A687-6B84DCE8E68E}" destId="{D1F7EA71-7EAC-4577-B032-EB7CAAE14F72}" srcOrd="1" destOrd="0" presId="urn:microsoft.com/office/officeart/2005/8/layout/gear1"/>
    <dgm:cxn modelId="{45E6473C-6CA6-4324-B290-281A67085A13}" type="presParOf" srcId="{FBE5F9BF-04AA-458B-A687-6B84DCE8E68E}" destId="{5000E327-DDC1-407E-AF73-63437E2A4BF2}" srcOrd="2" destOrd="0" presId="urn:microsoft.com/office/officeart/2005/8/layout/gear1"/>
    <dgm:cxn modelId="{227A99E2-C54C-43F9-B21D-D4F11530EF75}" type="presParOf" srcId="{FBE5F9BF-04AA-458B-A687-6B84DCE8E68E}" destId="{76EAC5A5-40D4-47F6-B573-0418A9BD081C}" srcOrd="3" destOrd="0" presId="urn:microsoft.com/office/officeart/2005/8/layout/gear1"/>
    <dgm:cxn modelId="{975839D6-751C-4CA7-8DC0-A6805317DB50}" type="presParOf" srcId="{FBE5F9BF-04AA-458B-A687-6B84DCE8E68E}" destId="{ECB53303-27CF-4687-B423-D936D97BDD50}" srcOrd="4" destOrd="0" presId="urn:microsoft.com/office/officeart/2005/8/layout/gear1"/>
    <dgm:cxn modelId="{5F78943B-079A-4109-A965-F07D441726DF}" type="presParOf" srcId="{FBE5F9BF-04AA-458B-A687-6B84DCE8E68E}" destId="{BC11834D-1FE9-474E-BDBF-527B3B8305AE}" srcOrd="5" destOrd="0" presId="urn:microsoft.com/office/officeart/2005/8/layout/gear1"/>
    <dgm:cxn modelId="{0C189F89-F73D-4388-9066-CC65C5050728}" type="presParOf" srcId="{FBE5F9BF-04AA-458B-A687-6B84DCE8E68E}" destId="{51EE0FB0-F005-40DB-A724-3657AAB5BF83}" srcOrd="6" destOrd="0" presId="urn:microsoft.com/office/officeart/2005/8/layout/gear1"/>
    <dgm:cxn modelId="{50A07137-972B-4904-9F82-01E852B83D85}" type="presParOf" srcId="{FBE5F9BF-04AA-458B-A687-6B84DCE8E68E}" destId="{8BD1FC5E-2C0B-4914-8664-975E318B88F9}" srcOrd="7" destOrd="0" presId="urn:microsoft.com/office/officeart/2005/8/layout/gear1"/>
    <dgm:cxn modelId="{117C7EC8-00EA-4FED-94F6-84A26128C166}" type="presParOf" srcId="{FBE5F9BF-04AA-458B-A687-6B84DCE8E68E}" destId="{C4B2F746-4902-45FE-8AEB-5A1D68B8D155}" srcOrd="8" destOrd="0" presId="urn:microsoft.com/office/officeart/2005/8/layout/gear1"/>
    <dgm:cxn modelId="{E70345C9-CDD6-431F-8114-82CAE33790D7}" type="presParOf" srcId="{FBE5F9BF-04AA-458B-A687-6B84DCE8E68E}" destId="{AB0291DB-6923-4AD3-B8F6-29CBB26FF3E1}" srcOrd="9" destOrd="0" presId="urn:microsoft.com/office/officeart/2005/8/layout/gear1"/>
    <dgm:cxn modelId="{7B2C2B95-6D7B-444F-99D0-F98FFABF060F}" type="presParOf" srcId="{FBE5F9BF-04AA-458B-A687-6B84DCE8E68E}" destId="{19F8EF67-C647-4946-A123-7F8F25BC0982}" srcOrd="10" destOrd="0" presId="urn:microsoft.com/office/officeart/2005/8/layout/gear1"/>
    <dgm:cxn modelId="{95666BD4-3423-4175-86E3-FAC93E26177B}" type="presParOf" srcId="{FBE5F9BF-04AA-458B-A687-6B84DCE8E68E}" destId="{5F4B4AE6-2C2A-4849-8A71-2BE4CE432374}" srcOrd="11" destOrd="0" presId="urn:microsoft.com/office/officeart/2005/8/layout/gear1"/>
    <dgm:cxn modelId="{BD7450D0-7CB6-4FC5-B8E2-28EF3801A446}" type="presParOf" srcId="{FBE5F9BF-04AA-458B-A687-6B84DCE8E68E}" destId="{D526B566-CBFA-4C89-B829-E9D967B28259}" srcOrd="12" destOrd="0" presId="urn:microsoft.com/office/officeart/2005/8/layout/gear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89D674-7148-4C3E-99C5-D8C5C074040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8552D60-13D3-47EF-9080-7D97AC223613}">
      <dgm:prSet phldrT="[Texto]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b="0" dirty="0" smtClean="0">
              <a:solidFill>
                <a:schemeClr val="tx1"/>
              </a:solidFill>
              <a:latin typeface="ArabBruD" panose="03060802060502020204" pitchFamily="66" charset="0"/>
            </a:rPr>
            <a:t>Los coriocarcinomas se comportan de manera agresiva.</a:t>
          </a:r>
          <a:endParaRPr lang="es-EC" b="0" dirty="0">
            <a:solidFill>
              <a:schemeClr val="tx1"/>
            </a:solidFill>
            <a:latin typeface="ArabBruD" panose="03060802060502020204" pitchFamily="66" charset="0"/>
          </a:endParaRPr>
        </a:p>
      </dgm:t>
    </dgm:pt>
    <dgm:pt modelId="{0E4DD5BC-5DCB-4414-AEEE-9159985198AA}" type="parTrans" cxnId="{C637B09D-2979-46C6-868E-A63A238BF7E1}">
      <dgm:prSet/>
      <dgm:spPr/>
      <dgm:t>
        <a:bodyPr/>
        <a:lstStyle/>
        <a:p>
          <a:endParaRPr lang="es-EC" b="0">
            <a:solidFill>
              <a:schemeClr val="tx1"/>
            </a:solidFill>
            <a:latin typeface="ArabBruD" panose="03060802060502020204" pitchFamily="66" charset="0"/>
          </a:endParaRPr>
        </a:p>
      </dgm:t>
    </dgm:pt>
    <dgm:pt modelId="{716DB229-93BA-43E8-9AB0-1BDBAC937388}" type="sibTrans" cxnId="{C637B09D-2979-46C6-868E-A63A238BF7E1}">
      <dgm:prSet/>
      <dgm:spPr/>
      <dgm:t>
        <a:bodyPr/>
        <a:lstStyle/>
        <a:p>
          <a:endParaRPr lang="es-EC" b="0">
            <a:solidFill>
              <a:schemeClr val="tx1"/>
            </a:solidFill>
            <a:latin typeface="ArabBruD" panose="03060802060502020204" pitchFamily="66" charset="0"/>
          </a:endParaRPr>
        </a:p>
      </dgm:t>
    </dgm:pt>
    <dgm:pt modelId="{5FECB01E-BD9E-4EB6-9252-3E3028A078D3}">
      <dgm:prSet phldrT="[Texto]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b="0" dirty="0" smtClean="0">
              <a:solidFill>
                <a:schemeClr val="tx1"/>
              </a:solidFill>
              <a:latin typeface="ArabBruD" panose="03060802060502020204" pitchFamily="66" charset="0"/>
            </a:rPr>
            <a:t>Caracterizada por diseminación hematógena temprana.</a:t>
          </a:r>
          <a:endParaRPr lang="es-EC" b="0" dirty="0">
            <a:solidFill>
              <a:schemeClr val="tx1"/>
            </a:solidFill>
            <a:latin typeface="ArabBruD" panose="03060802060502020204" pitchFamily="66" charset="0"/>
          </a:endParaRPr>
        </a:p>
      </dgm:t>
    </dgm:pt>
    <dgm:pt modelId="{0FA61946-5555-465B-9F4D-C3A38D946BA0}" type="parTrans" cxnId="{A729E9E4-E425-4357-8D6C-B5702ED39905}">
      <dgm:prSet/>
      <dgm:spPr/>
      <dgm:t>
        <a:bodyPr/>
        <a:lstStyle/>
        <a:p>
          <a:endParaRPr lang="es-EC" b="0">
            <a:solidFill>
              <a:schemeClr val="tx1"/>
            </a:solidFill>
            <a:latin typeface="ArabBruD" panose="03060802060502020204" pitchFamily="66" charset="0"/>
          </a:endParaRPr>
        </a:p>
      </dgm:t>
    </dgm:pt>
    <dgm:pt modelId="{0261E6D1-33C1-4505-BAB9-74549923D3B8}" type="sibTrans" cxnId="{A729E9E4-E425-4357-8D6C-B5702ED39905}">
      <dgm:prSet/>
      <dgm:spPr/>
      <dgm:t>
        <a:bodyPr/>
        <a:lstStyle/>
        <a:p>
          <a:endParaRPr lang="es-EC" b="0">
            <a:solidFill>
              <a:schemeClr val="tx1"/>
            </a:solidFill>
            <a:latin typeface="ArabBruD" panose="03060802060502020204" pitchFamily="66" charset="0"/>
          </a:endParaRPr>
        </a:p>
      </dgm:t>
    </dgm:pt>
    <dgm:pt modelId="{C513267C-6FC9-49FF-AC89-58A276255FA3}">
      <dgm:prSet phldrT="[Texto]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S" b="0" dirty="0" smtClean="0">
              <a:solidFill>
                <a:schemeClr val="tx1"/>
              </a:solidFill>
              <a:latin typeface="ArabBruD" panose="03060802060502020204" pitchFamily="66" charset="0"/>
            </a:rPr>
            <a:t>Lo paradójico es que pequeñas lesiones intratesticulares pueden relacionarse con enfermedad metastásica extendida.</a:t>
          </a:r>
          <a:endParaRPr lang="es-EC" b="0" dirty="0">
            <a:solidFill>
              <a:schemeClr val="tx1"/>
            </a:solidFill>
            <a:latin typeface="ArabBruD" panose="03060802060502020204" pitchFamily="66" charset="0"/>
          </a:endParaRPr>
        </a:p>
      </dgm:t>
    </dgm:pt>
    <dgm:pt modelId="{16D50511-1C92-4A27-9C1A-72A5BDEE478E}" type="parTrans" cxnId="{53181D14-2453-4792-8AFF-923ED3C0F0F2}">
      <dgm:prSet/>
      <dgm:spPr/>
      <dgm:t>
        <a:bodyPr/>
        <a:lstStyle/>
        <a:p>
          <a:endParaRPr lang="es-EC" b="0">
            <a:solidFill>
              <a:schemeClr val="tx1"/>
            </a:solidFill>
            <a:latin typeface="ArabBruD" panose="03060802060502020204" pitchFamily="66" charset="0"/>
          </a:endParaRPr>
        </a:p>
      </dgm:t>
    </dgm:pt>
    <dgm:pt modelId="{E285EE72-C607-487D-9A07-9A28B925886D}" type="sibTrans" cxnId="{53181D14-2453-4792-8AFF-923ED3C0F0F2}">
      <dgm:prSet/>
      <dgm:spPr/>
      <dgm:t>
        <a:bodyPr/>
        <a:lstStyle/>
        <a:p>
          <a:endParaRPr lang="es-EC" b="0">
            <a:solidFill>
              <a:schemeClr val="tx1"/>
            </a:solidFill>
            <a:latin typeface="ArabBruD" panose="03060802060502020204" pitchFamily="66" charset="0"/>
          </a:endParaRPr>
        </a:p>
      </dgm:t>
    </dgm:pt>
    <dgm:pt modelId="{B9D91145-9B0E-41F1-924C-C7D517AF21FA}" type="pres">
      <dgm:prSet presAssocID="{7389D674-7148-4C3E-99C5-D8C5C0740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995F678-A30A-4B1B-B80B-EAAAA999388C}" type="pres">
      <dgm:prSet presAssocID="{7389D674-7148-4C3E-99C5-D8C5C0740404}" presName="Name1" presStyleCnt="0"/>
      <dgm:spPr/>
    </dgm:pt>
    <dgm:pt modelId="{B3AF950D-3115-49D1-A051-B9ECAB856F7E}" type="pres">
      <dgm:prSet presAssocID="{7389D674-7148-4C3E-99C5-D8C5C0740404}" presName="cycle" presStyleCnt="0"/>
      <dgm:spPr/>
    </dgm:pt>
    <dgm:pt modelId="{57B0F350-4ADF-4E2E-8F1D-F3A49E822405}" type="pres">
      <dgm:prSet presAssocID="{7389D674-7148-4C3E-99C5-D8C5C0740404}" presName="srcNode" presStyleLbl="node1" presStyleIdx="0" presStyleCnt="3"/>
      <dgm:spPr/>
    </dgm:pt>
    <dgm:pt modelId="{F2598F23-99BB-4938-A489-CB5369ADA3AD}" type="pres">
      <dgm:prSet presAssocID="{7389D674-7148-4C3E-99C5-D8C5C0740404}" presName="conn" presStyleLbl="parChTrans1D2" presStyleIdx="0" presStyleCnt="1"/>
      <dgm:spPr/>
      <dgm:t>
        <a:bodyPr/>
        <a:lstStyle/>
        <a:p>
          <a:endParaRPr lang="es-EC"/>
        </a:p>
      </dgm:t>
    </dgm:pt>
    <dgm:pt modelId="{3F784C8D-8AEE-4948-8E36-1D4DF9328B7C}" type="pres">
      <dgm:prSet presAssocID="{7389D674-7148-4C3E-99C5-D8C5C0740404}" presName="extraNode" presStyleLbl="node1" presStyleIdx="0" presStyleCnt="3"/>
      <dgm:spPr/>
    </dgm:pt>
    <dgm:pt modelId="{8EC7F394-2197-4DD2-BB93-1CEA80103193}" type="pres">
      <dgm:prSet presAssocID="{7389D674-7148-4C3E-99C5-D8C5C0740404}" presName="dstNode" presStyleLbl="node1" presStyleIdx="0" presStyleCnt="3"/>
      <dgm:spPr/>
    </dgm:pt>
    <dgm:pt modelId="{9BBE01E2-13AA-48E2-ABD8-C76F8572D0B8}" type="pres">
      <dgm:prSet presAssocID="{48552D60-13D3-47EF-9080-7D97AC22361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FF7F99-0680-4B89-ADB7-F52DF6A449E1}" type="pres">
      <dgm:prSet presAssocID="{48552D60-13D3-47EF-9080-7D97AC223613}" presName="accent_1" presStyleCnt="0"/>
      <dgm:spPr/>
    </dgm:pt>
    <dgm:pt modelId="{D62015A4-CC7B-4752-A82A-2CFC7712423F}" type="pres">
      <dgm:prSet presAssocID="{48552D60-13D3-47EF-9080-7D97AC223613}" presName="accentRepeatNode" presStyleLbl="solidFgAcc1" presStyleIdx="0" presStyleCnt="3"/>
      <dgm:spPr>
        <a:solidFill>
          <a:srgbClr val="C00000"/>
        </a:solidFill>
        <a:ln w="34925">
          <a:solidFill>
            <a:srgbClr val="FFFFFF"/>
          </a:solidFill>
        </a:ln>
        <a:effectLst>
          <a:glow rad="228600">
            <a:schemeClr val="accent2">
              <a:satMod val="175000"/>
              <a:alpha val="40000"/>
            </a:schemeClr>
          </a:glow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s-EC"/>
        </a:p>
      </dgm:t>
    </dgm:pt>
    <dgm:pt modelId="{479F20D5-035C-44C1-B217-AD7204CC6F87}" type="pres">
      <dgm:prSet presAssocID="{5FECB01E-BD9E-4EB6-9252-3E3028A078D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34687B-BAB1-4D5C-9744-6CD9D510E086}" type="pres">
      <dgm:prSet presAssocID="{5FECB01E-BD9E-4EB6-9252-3E3028A078D3}" presName="accent_2" presStyleCnt="0"/>
      <dgm:spPr/>
    </dgm:pt>
    <dgm:pt modelId="{E1BD2583-ACA8-416F-A4C5-E3ABA2EF8DBB}" type="pres">
      <dgm:prSet presAssocID="{5FECB01E-BD9E-4EB6-9252-3E3028A078D3}" presName="accentRepeatNode" presStyleLbl="solidFgAcc1" presStyleIdx="1" presStyleCnt="3" custLinFactNeighborX="3023" custLinFactNeighborY="-2015"/>
      <dgm:spPr>
        <a:solidFill>
          <a:schemeClr val="accent2">
            <a:lumMod val="60000"/>
            <a:lumOff val="40000"/>
          </a:schemeClr>
        </a:solidFill>
        <a:ln w="34925">
          <a:solidFill>
            <a:srgbClr val="FFFFFF"/>
          </a:solidFill>
        </a:ln>
        <a:effectLst>
          <a:glow rad="228600">
            <a:schemeClr val="accent2">
              <a:satMod val="175000"/>
              <a:alpha val="40000"/>
            </a:schemeClr>
          </a:glow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s-EC"/>
        </a:p>
      </dgm:t>
    </dgm:pt>
    <dgm:pt modelId="{E4963387-5970-4158-8F62-2118D0E2DC0B}" type="pres">
      <dgm:prSet presAssocID="{C513267C-6FC9-49FF-AC89-58A276255FA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48F9CC-A778-4081-AAD0-6D41C359546F}" type="pres">
      <dgm:prSet presAssocID="{C513267C-6FC9-49FF-AC89-58A276255FA3}" presName="accent_3" presStyleCnt="0"/>
      <dgm:spPr/>
    </dgm:pt>
    <dgm:pt modelId="{5BC677C1-0E56-4796-B9E7-7A4E0C4DE139}" type="pres">
      <dgm:prSet presAssocID="{C513267C-6FC9-49FF-AC89-58A276255FA3}" presName="accentRepeatNode" presStyleLbl="solidFgAcc1" presStyleIdx="2" presStyleCnt="3" custLinFactNeighborX="4031" custLinFactNeighborY="2015"/>
      <dgm:spPr>
        <a:solidFill>
          <a:schemeClr val="accent4">
            <a:lumMod val="60000"/>
            <a:lumOff val="40000"/>
          </a:schemeClr>
        </a:solidFill>
        <a:ln w="34925">
          <a:solidFill>
            <a:srgbClr val="FFFFFF"/>
          </a:solidFill>
        </a:ln>
        <a:effectLst>
          <a:glow rad="228600">
            <a:schemeClr val="accent4">
              <a:satMod val="175000"/>
              <a:alpha val="40000"/>
            </a:schemeClr>
          </a:glow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s-EC"/>
        </a:p>
      </dgm:t>
    </dgm:pt>
  </dgm:ptLst>
  <dgm:cxnLst>
    <dgm:cxn modelId="{5D97F13C-FF5A-4DF7-A1B3-93F3565F80F5}" type="presOf" srcId="{7389D674-7148-4C3E-99C5-D8C5C0740404}" destId="{B9D91145-9B0E-41F1-924C-C7D517AF21FA}" srcOrd="0" destOrd="0" presId="urn:microsoft.com/office/officeart/2008/layout/VerticalCurvedList"/>
    <dgm:cxn modelId="{A729E9E4-E425-4357-8D6C-B5702ED39905}" srcId="{7389D674-7148-4C3E-99C5-D8C5C0740404}" destId="{5FECB01E-BD9E-4EB6-9252-3E3028A078D3}" srcOrd="1" destOrd="0" parTransId="{0FA61946-5555-465B-9F4D-C3A38D946BA0}" sibTransId="{0261E6D1-33C1-4505-BAB9-74549923D3B8}"/>
    <dgm:cxn modelId="{A5A35C89-0A75-4F5A-9B38-29330BAC0CD7}" type="presOf" srcId="{5FECB01E-BD9E-4EB6-9252-3E3028A078D3}" destId="{479F20D5-035C-44C1-B217-AD7204CC6F87}" srcOrd="0" destOrd="0" presId="urn:microsoft.com/office/officeart/2008/layout/VerticalCurvedList"/>
    <dgm:cxn modelId="{1E4307A3-0363-46EC-946B-CB958691FD64}" type="presOf" srcId="{48552D60-13D3-47EF-9080-7D97AC223613}" destId="{9BBE01E2-13AA-48E2-ABD8-C76F8572D0B8}" srcOrd="0" destOrd="0" presId="urn:microsoft.com/office/officeart/2008/layout/VerticalCurvedList"/>
    <dgm:cxn modelId="{53181D14-2453-4792-8AFF-923ED3C0F0F2}" srcId="{7389D674-7148-4C3E-99C5-D8C5C0740404}" destId="{C513267C-6FC9-49FF-AC89-58A276255FA3}" srcOrd="2" destOrd="0" parTransId="{16D50511-1C92-4A27-9C1A-72A5BDEE478E}" sibTransId="{E285EE72-C607-487D-9A07-9A28B925886D}"/>
    <dgm:cxn modelId="{C637B09D-2979-46C6-868E-A63A238BF7E1}" srcId="{7389D674-7148-4C3E-99C5-D8C5C0740404}" destId="{48552D60-13D3-47EF-9080-7D97AC223613}" srcOrd="0" destOrd="0" parTransId="{0E4DD5BC-5DCB-4414-AEEE-9159985198AA}" sibTransId="{716DB229-93BA-43E8-9AB0-1BDBAC937388}"/>
    <dgm:cxn modelId="{12B885C0-BC3D-49A6-81CC-DE1C9CA6CC01}" type="presOf" srcId="{C513267C-6FC9-49FF-AC89-58A276255FA3}" destId="{E4963387-5970-4158-8F62-2118D0E2DC0B}" srcOrd="0" destOrd="0" presId="urn:microsoft.com/office/officeart/2008/layout/VerticalCurvedList"/>
    <dgm:cxn modelId="{9C3DF378-A862-4EC8-9D25-96C6A30C29C9}" type="presOf" srcId="{716DB229-93BA-43E8-9AB0-1BDBAC937388}" destId="{F2598F23-99BB-4938-A489-CB5369ADA3AD}" srcOrd="0" destOrd="0" presId="urn:microsoft.com/office/officeart/2008/layout/VerticalCurvedList"/>
    <dgm:cxn modelId="{C82396CF-4B6B-4B66-96A1-98AE5C0FAFDB}" type="presParOf" srcId="{B9D91145-9B0E-41F1-924C-C7D517AF21FA}" destId="{2995F678-A30A-4B1B-B80B-EAAAA999388C}" srcOrd="0" destOrd="0" presId="urn:microsoft.com/office/officeart/2008/layout/VerticalCurvedList"/>
    <dgm:cxn modelId="{85F7188B-E320-4591-9E7B-F9AA53BD65F7}" type="presParOf" srcId="{2995F678-A30A-4B1B-B80B-EAAAA999388C}" destId="{B3AF950D-3115-49D1-A051-B9ECAB856F7E}" srcOrd="0" destOrd="0" presId="urn:microsoft.com/office/officeart/2008/layout/VerticalCurvedList"/>
    <dgm:cxn modelId="{1F754CC7-3EEA-427C-9280-A12876A5920E}" type="presParOf" srcId="{B3AF950D-3115-49D1-A051-B9ECAB856F7E}" destId="{57B0F350-4ADF-4E2E-8F1D-F3A49E822405}" srcOrd="0" destOrd="0" presId="urn:microsoft.com/office/officeart/2008/layout/VerticalCurvedList"/>
    <dgm:cxn modelId="{FF4297FF-C297-4F9E-A76A-E31AF607B292}" type="presParOf" srcId="{B3AF950D-3115-49D1-A051-B9ECAB856F7E}" destId="{F2598F23-99BB-4938-A489-CB5369ADA3AD}" srcOrd="1" destOrd="0" presId="urn:microsoft.com/office/officeart/2008/layout/VerticalCurvedList"/>
    <dgm:cxn modelId="{837722E8-46BD-49BC-A237-41994FFD5764}" type="presParOf" srcId="{B3AF950D-3115-49D1-A051-B9ECAB856F7E}" destId="{3F784C8D-8AEE-4948-8E36-1D4DF9328B7C}" srcOrd="2" destOrd="0" presId="urn:microsoft.com/office/officeart/2008/layout/VerticalCurvedList"/>
    <dgm:cxn modelId="{F3B4D35F-FBE8-4856-A6D4-F4746009E626}" type="presParOf" srcId="{B3AF950D-3115-49D1-A051-B9ECAB856F7E}" destId="{8EC7F394-2197-4DD2-BB93-1CEA80103193}" srcOrd="3" destOrd="0" presId="urn:microsoft.com/office/officeart/2008/layout/VerticalCurvedList"/>
    <dgm:cxn modelId="{D1536825-C298-4EA5-B107-9249DEEF08D8}" type="presParOf" srcId="{2995F678-A30A-4B1B-B80B-EAAAA999388C}" destId="{9BBE01E2-13AA-48E2-ABD8-C76F8572D0B8}" srcOrd="1" destOrd="0" presId="urn:microsoft.com/office/officeart/2008/layout/VerticalCurvedList"/>
    <dgm:cxn modelId="{78C14828-5020-4832-A495-F768128DFAF0}" type="presParOf" srcId="{2995F678-A30A-4B1B-B80B-EAAAA999388C}" destId="{E2FF7F99-0680-4B89-ADB7-F52DF6A449E1}" srcOrd="2" destOrd="0" presId="urn:microsoft.com/office/officeart/2008/layout/VerticalCurvedList"/>
    <dgm:cxn modelId="{745A5693-9BF7-466E-BBCC-2C7468C33DC5}" type="presParOf" srcId="{E2FF7F99-0680-4B89-ADB7-F52DF6A449E1}" destId="{D62015A4-CC7B-4752-A82A-2CFC7712423F}" srcOrd="0" destOrd="0" presId="urn:microsoft.com/office/officeart/2008/layout/VerticalCurvedList"/>
    <dgm:cxn modelId="{F17E8908-224E-4907-A407-93DB9E87E227}" type="presParOf" srcId="{2995F678-A30A-4B1B-B80B-EAAAA999388C}" destId="{479F20D5-035C-44C1-B217-AD7204CC6F87}" srcOrd="3" destOrd="0" presId="urn:microsoft.com/office/officeart/2008/layout/VerticalCurvedList"/>
    <dgm:cxn modelId="{599B53B1-AF3D-45E8-A96A-1CD8489547B0}" type="presParOf" srcId="{2995F678-A30A-4B1B-B80B-EAAAA999388C}" destId="{BD34687B-BAB1-4D5C-9744-6CD9D510E086}" srcOrd="4" destOrd="0" presId="urn:microsoft.com/office/officeart/2008/layout/VerticalCurvedList"/>
    <dgm:cxn modelId="{6AFD4839-4113-4B10-8D01-214CD585DCF9}" type="presParOf" srcId="{BD34687B-BAB1-4D5C-9744-6CD9D510E086}" destId="{E1BD2583-ACA8-416F-A4C5-E3ABA2EF8DBB}" srcOrd="0" destOrd="0" presId="urn:microsoft.com/office/officeart/2008/layout/VerticalCurvedList"/>
    <dgm:cxn modelId="{9C14272F-61E3-44CA-96C4-26154A871137}" type="presParOf" srcId="{2995F678-A30A-4B1B-B80B-EAAAA999388C}" destId="{E4963387-5970-4158-8F62-2118D0E2DC0B}" srcOrd="5" destOrd="0" presId="urn:microsoft.com/office/officeart/2008/layout/VerticalCurvedList"/>
    <dgm:cxn modelId="{ABCAB0C5-E8EE-44FE-9B8F-D3A9A9157658}" type="presParOf" srcId="{2995F678-A30A-4B1B-B80B-EAAAA999388C}" destId="{F548F9CC-A778-4081-AAD0-6D41C359546F}" srcOrd="6" destOrd="0" presId="urn:microsoft.com/office/officeart/2008/layout/VerticalCurvedList"/>
    <dgm:cxn modelId="{570845F3-7052-4D60-8415-31772CC2A454}" type="presParOf" srcId="{F548F9CC-A778-4081-AAD0-6D41C359546F}" destId="{5BC677C1-0E56-4796-B9E7-7A4E0C4DE1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2745E5-A3A7-48A9-ADAB-A81CB5C21A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E8511ED-15ED-41AF-B751-33F8E7260E75}">
      <dgm:prSet phldrT="[Texto]" phldr="1"/>
      <dgm:spPr>
        <a:solidFill>
          <a:srgbClr val="C00000"/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 dirty="0"/>
        </a:p>
      </dgm:t>
    </dgm:pt>
    <dgm:pt modelId="{EA4D8C3F-9B85-405E-A3C4-35D63785B93F}" type="parTrans" cxnId="{CFE7C67E-13B2-40F4-9A05-A1EF976AD29D}">
      <dgm:prSet/>
      <dgm:spPr/>
      <dgm:t>
        <a:bodyPr/>
        <a:lstStyle/>
        <a:p>
          <a:endParaRPr lang="es-EC"/>
        </a:p>
      </dgm:t>
    </dgm:pt>
    <dgm:pt modelId="{43FFD153-5037-4929-8E5F-2B0A514495BE}" type="sibTrans" cxnId="{CFE7C67E-13B2-40F4-9A05-A1EF976AD29D}">
      <dgm:prSet/>
      <dgm:spPr/>
      <dgm:t>
        <a:bodyPr/>
        <a:lstStyle/>
        <a:p>
          <a:endParaRPr lang="es-EC"/>
        </a:p>
      </dgm:t>
    </dgm:pt>
    <dgm:pt modelId="{6600FA96-F414-48D0-990E-8CE14B165CC1}">
      <dgm:prSet phldrT="[Texto]" custT="1"/>
      <dgm:spPr>
        <a:solidFill>
          <a:srgbClr val="FFFF0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perspectiveRelaxedModerately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8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 síntoma de cáncer testicular más común es un agrandamiento indoloro del testículo que suele ser gradual, y es frecuente la sensación de pesadez testicular.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1CC96-EF15-430D-ADA0-5B311E3B8155}" type="parTrans" cxnId="{556FCA01-BEEC-4592-9C96-39754CBE7CE1}">
      <dgm:prSet/>
      <dgm:spPr/>
      <dgm:t>
        <a:bodyPr/>
        <a:lstStyle/>
        <a:p>
          <a:endParaRPr lang="es-EC"/>
        </a:p>
      </dgm:t>
    </dgm:pt>
    <dgm:pt modelId="{4419D775-4707-4432-81DD-69AA998E89E6}" type="sibTrans" cxnId="{556FCA01-BEEC-4592-9C96-39754CBE7CE1}">
      <dgm:prSet/>
      <dgm:spPr/>
      <dgm:t>
        <a:bodyPr/>
        <a:lstStyle/>
        <a:p>
          <a:endParaRPr lang="es-EC"/>
        </a:p>
      </dgm:t>
    </dgm:pt>
    <dgm:pt modelId="{833CAB50-C2ED-4499-8E34-1A8C888DDD90}">
      <dgm:prSet phldrT="[Texto]" phldr="1"/>
      <dgm:spPr>
        <a:solidFill>
          <a:srgbClr val="FFFF00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 dirty="0"/>
        </a:p>
      </dgm:t>
    </dgm:pt>
    <dgm:pt modelId="{61813905-1605-492F-B145-8027FF568176}" type="parTrans" cxnId="{4A3CFAC7-7E5D-44B5-8F70-DF56CAF45933}">
      <dgm:prSet/>
      <dgm:spPr/>
      <dgm:t>
        <a:bodyPr/>
        <a:lstStyle/>
        <a:p>
          <a:endParaRPr lang="es-EC"/>
        </a:p>
      </dgm:t>
    </dgm:pt>
    <dgm:pt modelId="{86EC0041-F71D-4F41-A632-90B461E2F3E2}" type="sibTrans" cxnId="{4A3CFAC7-7E5D-44B5-8F70-DF56CAF45933}">
      <dgm:prSet/>
      <dgm:spPr/>
      <dgm:t>
        <a:bodyPr/>
        <a:lstStyle/>
        <a:p>
          <a:endParaRPr lang="es-EC"/>
        </a:p>
      </dgm:t>
    </dgm:pt>
    <dgm:pt modelId="{4FD45F2E-2299-4DD2-8F51-7034C47BE3A9}">
      <dgm:prSet phldrT="[Texto]"/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 casi 10% de los casos se observa dolor testicular agudo que puede ser resultado de hemorragia </a:t>
          </a:r>
          <a:r>
            <a:rPr lang="es-ES" dirty="0" err="1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intratesticuiar</a:t>
          </a:r>
          <a:r>
            <a:rPr lang="es-ES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o infarto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C1280-4A0A-46A5-A374-7A5FBA32A219}" type="parTrans" cxnId="{D6FC8343-DEF0-4E0A-A1F7-B0BCA494322A}">
      <dgm:prSet/>
      <dgm:spPr/>
      <dgm:t>
        <a:bodyPr/>
        <a:lstStyle/>
        <a:p>
          <a:endParaRPr lang="es-EC"/>
        </a:p>
      </dgm:t>
    </dgm:pt>
    <dgm:pt modelId="{086F1925-AAAC-4F72-BB65-E3F078933758}" type="sibTrans" cxnId="{D6FC8343-DEF0-4E0A-A1F7-B0BCA494322A}">
      <dgm:prSet/>
      <dgm:spPr/>
      <dgm:t>
        <a:bodyPr/>
        <a:lstStyle/>
        <a:p>
          <a:endParaRPr lang="es-EC"/>
        </a:p>
      </dgm:t>
    </dgm:pt>
    <dgm:pt modelId="{9F0C5C5D-EB5C-482D-9652-C4887129F3EA}">
      <dgm:prSet phldrT="[Texto]" phldr="1"/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0DCB2-AE79-49C0-964A-F6E63E9A06E8}" type="parTrans" cxnId="{376B8753-25FF-4011-B633-239B046F6407}">
      <dgm:prSet/>
      <dgm:spPr/>
      <dgm:t>
        <a:bodyPr/>
        <a:lstStyle/>
        <a:p>
          <a:endParaRPr lang="es-EC"/>
        </a:p>
      </dgm:t>
    </dgm:pt>
    <dgm:pt modelId="{798A2BB6-EC64-4D7B-AA87-5567E94544F5}" type="sibTrans" cxnId="{376B8753-25FF-4011-B633-239B046F6407}">
      <dgm:prSet/>
      <dgm:spPr/>
      <dgm:t>
        <a:bodyPr/>
        <a:lstStyle/>
        <a:p>
          <a:endParaRPr lang="es-EC"/>
        </a:p>
      </dgm:t>
    </dgm:pt>
    <dgm:pt modelId="{C0A5C5BA-2047-488D-8D85-90285614CDBD}">
      <dgm:prSet phldrT="[Texto]" phldr="1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C" dirty="0"/>
        </a:p>
      </dgm:t>
    </dgm:pt>
    <dgm:pt modelId="{C51CDAA8-2D2E-4B21-9742-BE37E2639D01}" type="parTrans" cxnId="{BAD8A469-3036-4406-A246-C5EE3F52A385}">
      <dgm:prSet/>
      <dgm:spPr/>
      <dgm:t>
        <a:bodyPr/>
        <a:lstStyle/>
        <a:p>
          <a:endParaRPr lang="es-EC"/>
        </a:p>
      </dgm:t>
    </dgm:pt>
    <dgm:pt modelId="{28B02C26-E35F-466B-BD03-E42C4A648529}" type="sibTrans" cxnId="{BAD8A469-3036-4406-A246-C5EE3F52A385}">
      <dgm:prSet/>
      <dgm:spPr/>
      <dgm:t>
        <a:bodyPr/>
        <a:lstStyle/>
        <a:p>
          <a:endParaRPr lang="es-EC"/>
        </a:p>
      </dgm:t>
    </dgm:pt>
    <dgm:pt modelId="{88CE6AC7-3EFD-4D41-AC76-5EB170430F12}">
      <dgm:prSet phldrT="[Texto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La demora típica en el tratamiento desde el reconocimiento inicial de la lesión por parte del afectado hasta el manejo definitivo (</a:t>
          </a:r>
          <a:r>
            <a:rPr lang="es-ES" dirty="0" err="1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orquiectomía</a:t>
          </a:r>
          <a:r>
            <a:rPr lang="es-ES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) va de 3 a 6 meses.</a:t>
          </a:r>
          <a:endParaRPr lang="es-EC" dirty="0"/>
        </a:p>
      </dgm:t>
    </dgm:pt>
    <dgm:pt modelId="{643DC883-5445-464A-A84E-57BC1F900249}" type="parTrans" cxnId="{0EEA6520-48A1-491A-BAE7-616D000A3119}">
      <dgm:prSet/>
      <dgm:spPr/>
      <dgm:t>
        <a:bodyPr/>
        <a:lstStyle/>
        <a:p>
          <a:endParaRPr lang="es-EC"/>
        </a:p>
      </dgm:t>
    </dgm:pt>
    <dgm:pt modelId="{768DC4BB-9264-4856-9169-E6B925F74C8E}" type="sibTrans" cxnId="{0EEA6520-48A1-491A-BAE7-616D000A3119}">
      <dgm:prSet/>
      <dgm:spPr/>
      <dgm:t>
        <a:bodyPr/>
        <a:lstStyle/>
        <a:p>
          <a:endParaRPr lang="es-EC"/>
        </a:p>
      </dgm:t>
    </dgm:pt>
    <dgm:pt modelId="{6126451F-E66A-4AAE-A334-3CC7E7F442F7}">
      <dgm:prSet phldrT="[Texto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La longitud de la demora se correlaciona con la incidencia de metástasis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57268-58D3-4A4D-B8C0-A92D3EC737D2}" type="parTrans" cxnId="{16FA1425-2873-4EA5-8BCE-536633492AD2}">
      <dgm:prSet/>
      <dgm:spPr/>
      <dgm:t>
        <a:bodyPr/>
        <a:lstStyle/>
        <a:p>
          <a:endParaRPr lang="es-EC"/>
        </a:p>
      </dgm:t>
    </dgm:pt>
    <dgm:pt modelId="{A2C628A8-856E-47E9-8FE7-E19B82BD6F47}" type="sibTrans" cxnId="{16FA1425-2873-4EA5-8BCE-536633492AD2}">
      <dgm:prSet/>
      <dgm:spPr/>
      <dgm:t>
        <a:bodyPr/>
        <a:lstStyle/>
        <a:p>
          <a:endParaRPr lang="es-EC"/>
        </a:p>
      </dgm:t>
    </dgm:pt>
    <dgm:pt modelId="{A4A84527-4194-4796-8921-B2026B688952}" type="pres">
      <dgm:prSet presAssocID="{5B2745E5-A3A7-48A9-ADAB-A81CB5C21A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ADC83B-18BE-42E8-9D1A-12D6EC411192}" type="pres">
      <dgm:prSet presAssocID="{EE8511ED-15ED-41AF-B751-33F8E7260E75}" presName="composite" presStyleCnt="0"/>
      <dgm:spPr/>
    </dgm:pt>
    <dgm:pt modelId="{CFB910CC-C7D9-42E7-81C8-752434F44F6C}" type="pres">
      <dgm:prSet presAssocID="{EE8511ED-15ED-41AF-B751-33F8E7260E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274BEB-7545-4180-B0A5-5B4BC3CB3D02}" type="pres">
      <dgm:prSet presAssocID="{EE8511ED-15ED-41AF-B751-33F8E7260E75}" presName="descendantText" presStyleLbl="alignAcc1" presStyleIdx="0" presStyleCnt="3" custLinFactNeighborX="413" custLinFactNeighborY="-32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4E06F7-4A73-437C-A95C-8F2D27E7B9EB}" type="pres">
      <dgm:prSet presAssocID="{43FFD153-5037-4929-8E5F-2B0A514495BE}" presName="sp" presStyleCnt="0"/>
      <dgm:spPr/>
    </dgm:pt>
    <dgm:pt modelId="{33ADD08C-2B46-455A-AEA4-0A4285899A93}" type="pres">
      <dgm:prSet presAssocID="{833CAB50-C2ED-4499-8E34-1A8C888DDD90}" presName="composite" presStyleCnt="0"/>
      <dgm:spPr/>
    </dgm:pt>
    <dgm:pt modelId="{090B3294-E2C0-40D2-A130-C223D4FAB4A9}" type="pres">
      <dgm:prSet presAssocID="{833CAB50-C2ED-4499-8E34-1A8C888DDD9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71C4D6-3C35-4995-95DC-240E3B103E85}" type="pres">
      <dgm:prSet presAssocID="{833CAB50-C2ED-4499-8E34-1A8C888DDD9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022B92-CF07-4997-8C0C-E462DEFE82E8}" type="pres">
      <dgm:prSet presAssocID="{86EC0041-F71D-4F41-A632-90B461E2F3E2}" presName="sp" presStyleCnt="0"/>
      <dgm:spPr/>
    </dgm:pt>
    <dgm:pt modelId="{60E01A76-2DA9-4E09-B205-48152D49F048}" type="pres">
      <dgm:prSet presAssocID="{C0A5C5BA-2047-488D-8D85-90285614CDBD}" presName="composite" presStyleCnt="0"/>
      <dgm:spPr/>
    </dgm:pt>
    <dgm:pt modelId="{DAFB7E55-C68A-46F1-8C3C-C8F254946AD0}" type="pres">
      <dgm:prSet presAssocID="{C0A5C5BA-2047-488D-8D85-90285614CD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BDEF33-6668-49A6-A8B3-51C212952198}" type="pres">
      <dgm:prSet presAssocID="{C0A5C5BA-2047-488D-8D85-90285614CD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44EB05-8357-4FBC-9AB1-7D612AFCE19A}" type="presOf" srcId="{6600FA96-F414-48D0-990E-8CE14B165CC1}" destId="{9D274BEB-7545-4180-B0A5-5B4BC3CB3D02}" srcOrd="0" destOrd="0" presId="urn:microsoft.com/office/officeart/2005/8/layout/chevron2"/>
    <dgm:cxn modelId="{4A3CFAC7-7E5D-44B5-8F70-DF56CAF45933}" srcId="{5B2745E5-A3A7-48A9-ADAB-A81CB5C21A2A}" destId="{833CAB50-C2ED-4499-8E34-1A8C888DDD90}" srcOrd="1" destOrd="0" parTransId="{61813905-1605-492F-B145-8027FF568176}" sibTransId="{86EC0041-F71D-4F41-A632-90B461E2F3E2}"/>
    <dgm:cxn modelId="{16FA1425-2873-4EA5-8BCE-536633492AD2}" srcId="{C0A5C5BA-2047-488D-8D85-90285614CDBD}" destId="{6126451F-E66A-4AAE-A334-3CC7E7F442F7}" srcOrd="1" destOrd="0" parTransId="{5F657268-58D3-4A4D-B8C0-A92D3EC737D2}" sibTransId="{A2C628A8-856E-47E9-8FE7-E19B82BD6F47}"/>
    <dgm:cxn modelId="{556FCA01-BEEC-4592-9C96-39754CBE7CE1}" srcId="{EE8511ED-15ED-41AF-B751-33F8E7260E75}" destId="{6600FA96-F414-48D0-990E-8CE14B165CC1}" srcOrd="0" destOrd="0" parTransId="{81D1CC96-EF15-430D-ADA0-5B311E3B8155}" sibTransId="{4419D775-4707-4432-81DD-69AA998E89E6}"/>
    <dgm:cxn modelId="{684738EE-B971-42FF-96B2-0F9990EFC533}" type="presOf" srcId="{833CAB50-C2ED-4499-8E34-1A8C888DDD90}" destId="{090B3294-E2C0-40D2-A130-C223D4FAB4A9}" srcOrd="0" destOrd="0" presId="urn:microsoft.com/office/officeart/2005/8/layout/chevron2"/>
    <dgm:cxn modelId="{149BC068-F080-4FA1-B821-2E34301748A2}" type="presOf" srcId="{EE8511ED-15ED-41AF-B751-33F8E7260E75}" destId="{CFB910CC-C7D9-42E7-81C8-752434F44F6C}" srcOrd="0" destOrd="0" presId="urn:microsoft.com/office/officeart/2005/8/layout/chevron2"/>
    <dgm:cxn modelId="{5E8B9133-46B4-44D4-BD13-3384EFA0EEDF}" type="presOf" srcId="{4FD45F2E-2299-4DD2-8F51-7034C47BE3A9}" destId="{1871C4D6-3C35-4995-95DC-240E3B103E85}" srcOrd="0" destOrd="0" presId="urn:microsoft.com/office/officeart/2005/8/layout/chevron2"/>
    <dgm:cxn modelId="{376B8753-25FF-4011-B633-239B046F6407}" srcId="{833CAB50-C2ED-4499-8E34-1A8C888DDD90}" destId="{9F0C5C5D-EB5C-482D-9652-C4887129F3EA}" srcOrd="1" destOrd="0" parTransId="{B9A0DCB2-AE79-49C0-964A-F6E63E9A06E8}" sibTransId="{798A2BB6-EC64-4D7B-AA87-5567E94544F5}"/>
    <dgm:cxn modelId="{75639903-7513-4ADC-B681-287031720872}" type="presOf" srcId="{9F0C5C5D-EB5C-482D-9652-C4887129F3EA}" destId="{1871C4D6-3C35-4995-95DC-240E3B103E85}" srcOrd="0" destOrd="1" presId="urn:microsoft.com/office/officeart/2005/8/layout/chevron2"/>
    <dgm:cxn modelId="{CFE7C67E-13B2-40F4-9A05-A1EF976AD29D}" srcId="{5B2745E5-A3A7-48A9-ADAB-A81CB5C21A2A}" destId="{EE8511ED-15ED-41AF-B751-33F8E7260E75}" srcOrd="0" destOrd="0" parTransId="{EA4D8C3F-9B85-405E-A3C4-35D63785B93F}" sibTransId="{43FFD153-5037-4929-8E5F-2B0A514495BE}"/>
    <dgm:cxn modelId="{0EEA6520-48A1-491A-BAE7-616D000A3119}" srcId="{C0A5C5BA-2047-488D-8D85-90285614CDBD}" destId="{88CE6AC7-3EFD-4D41-AC76-5EB170430F12}" srcOrd="0" destOrd="0" parTransId="{643DC883-5445-464A-A84E-57BC1F900249}" sibTransId="{768DC4BB-9264-4856-9169-E6B925F74C8E}"/>
    <dgm:cxn modelId="{4AA4A37A-6473-4C1A-B583-16BFC016F0FF}" type="presOf" srcId="{C0A5C5BA-2047-488D-8D85-90285614CDBD}" destId="{DAFB7E55-C68A-46F1-8C3C-C8F254946AD0}" srcOrd="0" destOrd="0" presId="urn:microsoft.com/office/officeart/2005/8/layout/chevron2"/>
    <dgm:cxn modelId="{D6FC8343-DEF0-4E0A-A1F7-B0BCA494322A}" srcId="{833CAB50-C2ED-4499-8E34-1A8C888DDD90}" destId="{4FD45F2E-2299-4DD2-8F51-7034C47BE3A9}" srcOrd="0" destOrd="0" parTransId="{61EC1280-4A0A-46A5-A374-7A5FBA32A219}" sibTransId="{086F1925-AAAC-4F72-BB65-E3F078933758}"/>
    <dgm:cxn modelId="{7E289B5D-5A7E-4F32-BE37-945BBFA6FDE8}" type="presOf" srcId="{6126451F-E66A-4AAE-A334-3CC7E7F442F7}" destId="{03BDEF33-6668-49A6-A8B3-51C212952198}" srcOrd="0" destOrd="1" presId="urn:microsoft.com/office/officeart/2005/8/layout/chevron2"/>
    <dgm:cxn modelId="{D84289AA-0B37-44C9-A0CD-19316088D2F3}" type="presOf" srcId="{88CE6AC7-3EFD-4D41-AC76-5EB170430F12}" destId="{03BDEF33-6668-49A6-A8B3-51C212952198}" srcOrd="0" destOrd="0" presId="urn:microsoft.com/office/officeart/2005/8/layout/chevron2"/>
    <dgm:cxn modelId="{53290202-5C62-4C17-A98A-E7091027FD93}" type="presOf" srcId="{5B2745E5-A3A7-48A9-ADAB-A81CB5C21A2A}" destId="{A4A84527-4194-4796-8921-B2026B688952}" srcOrd="0" destOrd="0" presId="urn:microsoft.com/office/officeart/2005/8/layout/chevron2"/>
    <dgm:cxn modelId="{BAD8A469-3036-4406-A246-C5EE3F52A385}" srcId="{5B2745E5-A3A7-48A9-ADAB-A81CB5C21A2A}" destId="{C0A5C5BA-2047-488D-8D85-90285614CDBD}" srcOrd="2" destOrd="0" parTransId="{C51CDAA8-2D2E-4B21-9742-BE37E2639D01}" sibTransId="{28B02C26-E35F-466B-BD03-E42C4A648529}"/>
    <dgm:cxn modelId="{455D0E7C-CCBC-4557-984C-88192C622BE7}" type="presParOf" srcId="{A4A84527-4194-4796-8921-B2026B688952}" destId="{E7ADC83B-18BE-42E8-9D1A-12D6EC411192}" srcOrd="0" destOrd="0" presId="urn:microsoft.com/office/officeart/2005/8/layout/chevron2"/>
    <dgm:cxn modelId="{8DB23D09-482A-462B-810A-B8BDD0F237B9}" type="presParOf" srcId="{E7ADC83B-18BE-42E8-9D1A-12D6EC411192}" destId="{CFB910CC-C7D9-42E7-81C8-752434F44F6C}" srcOrd="0" destOrd="0" presId="urn:microsoft.com/office/officeart/2005/8/layout/chevron2"/>
    <dgm:cxn modelId="{924BC792-FDCA-4E99-8617-FA3DE900C1AA}" type="presParOf" srcId="{E7ADC83B-18BE-42E8-9D1A-12D6EC411192}" destId="{9D274BEB-7545-4180-B0A5-5B4BC3CB3D02}" srcOrd="1" destOrd="0" presId="urn:microsoft.com/office/officeart/2005/8/layout/chevron2"/>
    <dgm:cxn modelId="{742F8436-2F05-4381-8801-52367F2FDF79}" type="presParOf" srcId="{A4A84527-4194-4796-8921-B2026B688952}" destId="{C14E06F7-4A73-437C-A95C-8F2D27E7B9EB}" srcOrd="1" destOrd="0" presId="urn:microsoft.com/office/officeart/2005/8/layout/chevron2"/>
    <dgm:cxn modelId="{610B11DA-7B02-431C-A6E7-A4243F6574A2}" type="presParOf" srcId="{A4A84527-4194-4796-8921-B2026B688952}" destId="{33ADD08C-2B46-455A-AEA4-0A4285899A93}" srcOrd="2" destOrd="0" presId="urn:microsoft.com/office/officeart/2005/8/layout/chevron2"/>
    <dgm:cxn modelId="{96946990-8BD3-4473-8179-991AA7826D89}" type="presParOf" srcId="{33ADD08C-2B46-455A-AEA4-0A4285899A93}" destId="{090B3294-E2C0-40D2-A130-C223D4FAB4A9}" srcOrd="0" destOrd="0" presId="urn:microsoft.com/office/officeart/2005/8/layout/chevron2"/>
    <dgm:cxn modelId="{7D3812DD-3E7C-413A-B2F3-28B97E37BEDF}" type="presParOf" srcId="{33ADD08C-2B46-455A-AEA4-0A4285899A93}" destId="{1871C4D6-3C35-4995-95DC-240E3B103E85}" srcOrd="1" destOrd="0" presId="urn:microsoft.com/office/officeart/2005/8/layout/chevron2"/>
    <dgm:cxn modelId="{7523AF7E-BD19-4858-BC4F-4BF97499A1C8}" type="presParOf" srcId="{A4A84527-4194-4796-8921-B2026B688952}" destId="{04022B92-CF07-4997-8C0C-E462DEFE82E8}" srcOrd="3" destOrd="0" presId="urn:microsoft.com/office/officeart/2005/8/layout/chevron2"/>
    <dgm:cxn modelId="{74414D43-8369-403D-AA92-4F28B0A8479D}" type="presParOf" srcId="{A4A84527-4194-4796-8921-B2026B688952}" destId="{60E01A76-2DA9-4E09-B205-48152D49F048}" srcOrd="4" destOrd="0" presId="urn:microsoft.com/office/officeart/2005/8/layout/chevron2"/>
    <dgm:cxn modelId="{01B795F7-F565-4007-A269-63CD68EC413E}" type="presParOf" srcId="{60E01A76-2DA9-4E09-B205-48152D49F048}" destId="{DAFB7E55-C68A-46F1-8C3C-C8F254946AD0}" srcOrd="0" destOrd="0" presId="urn:microsoft.com/office/officeart/2005/8/layout/chevron2"/>
    <dgm:cxn modelId="{B8D4354B-A874-4AEF-A970-E22F71C947F4}" type="presParOf" srcId="{60E01A76-2DA9-4E09-B205-48152D49F048}" destId="{03BDEF33-6668-49A6-A8B3-51C212952198}" srcOrd="1" destOrd="0" presId="urn:microsoft.com/office/officeart/2005/8/layout/chevron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745E5-A3A7-48A9-ADAB-A81CB5C21A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E8511ED-15ED-41AF-B751-33F8E7260E75}">
      <dgm:prSet phldrT="[Texto]" phldr="1"/>
      <dgm:spPr>
        <a:solidFill>
          <a:srgbClr val="C00000"/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 dirty="0"/>
        </a:p>
      </dgm:t>
    </dgm:pt>
    <dgm:pt modelId="{EA4D8C3F-9B85-405E-A3C4-35D63785B93F}" type="parTrans" cxnId="{CFE7C67E-13B2-40F4-9A05-A1EF976AD29D}">
      <dgm:prSet/>
      <dgm:spPr/>
      <dgm:t>
        <a:bodyPr/>
        <a:lstStyle/>
        <a:p>
          <a:endParaRPr lang="es-EC"/>
        </a:p>
      </dgm:t>
    </dgm:pt>
    <dgm:pt modelId="{43FFD153-5037-4929-8E5F-2B0A514495BE}" type="sibTrans" cxnId="{CFE7C67E-13B2-40F4-9A05-A1EF976AD29D}">
      <dgm:prSet/>
      <dgm:spPr/>
      <dgm:t>
        <a:bodyPr/>
        <a:lstStyle/>
        <a:p>
          <a:endParaRPr lang="es-EC"/>
        </a:p>
      </dgm:t>
    </dgm:pt>
    <dgm:pt modelId="{6600FA96-F414-48D0-990E-8CE14B165CC1}">
      <dgm:prSet phldrT="[Texto]" custT="1"/>
      <dgm:spPr>
        <a:solidFill>
          <a:srgbClr val="FFFF0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perspectiveRelaxedModerately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1CC96-EF15-430D-ADA0-5B311E3B8155}" type="parTrans" cxnId="{556FCA01-BEEC-4592-9C96-39754CBE7CE1}">
      <dgm:prSet/>
      <dgm:spPr/>
      <dgm:t>
        <a:bodyPr/>
        <a:lstStyle/>
        <a:p>
          <a:endParaRPr lang="es-EC"/>
        </a:p>
      </dgm:t>
    </dgm:pt>
    <dgm:pt modelId="{4419D775-4707-4432-81DD-69AA998E89E6}" type="sibTrans" cxnId="{556FCA01-BEEC-4592-9C96-39754CBE7CE1}">
      <dgm:prSet/>
      <dgm:spPr/>
      <dgm:t>
        <a:bodyPr/>
        <a:lstStyle/>
        <a:p>
          <a:endParaRPr lang="es-EC"/>
        </a:p>
      </dgm:t>
    </dgm:pt>
    <dgm:pt modelId="{833CAB50-C2ED-4499-8E34-1A8C888DDD90}">
      <dgm:prSet phldrT="[Texto]" phldr="1"/>
      <dgm:spPr>
        <a:solidFill>
          <a:srgbClr val="FFFF00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 dirty="0"/>
        </a:p>
      </dgm:t>
    </dgm:pt>
    <dgm:pt modelId="{61813905-1605-492F-B145-8027FF568176}" type="parTrans" cxnId="{4A3CFAC7-7E5D-44B5-8F70-DF56CAF45933}">
      <dgm:prSet/>
      <dgm:spPr/>
      <dgm:t>
        <a:bodyPr/>
        <a:lstStyle/>
        <a:p>
          <a:endParaRPr lang="es-EC"/>
        </a:p>
      </dgm:t>
    </dgm:pt>
    <dgm:pt modelId="{86EC0041-F71D-4F41-A632-90B461E2F3E2}" type="sibTrans" cxnId="{4A3CFAC7-7E5D-44B5-8F70-DF56CAF45933}">
      <dgm:prSet/>
      <dgm:spPr/>
      <dgm:t>
        <a:bodyPr/>
        <a:lstStyle/>
        <a:p>
          <a:endParaRPr lang="es-EC"/>
        </a:p>
      </dgm:t>
    </dgm:pt>
    <dgm:pt modelId="{4FD45F2E-2299-4DD2-8F51-7034C47BE3A9}">
      <dgm:prSet phldrT="[Texto]"/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C1280-4A0A-46A5-A374-7A5FBA32A219}" type="parTrans" cxnId="{D6FC8343-DEF0-4E0A-A1F7-B0BCA494322A}">
      <dgm:prSet/>
      <dgm:spPr/>
      <dgm:t>
        <a:bodyPr/>
        <a:lstStyle/>
        <a:p>
          <a:endParaRPr lang="es-EC"/>
        </a:p>
      </dgm:t>
    </dgm:pt>
    <dgm:pt modelId="{086F1925-AAAC-4F72-BB65-E3F078933758}" type="sibTrans" cxnId="{D6FC8343-DEF0-4E0A-A1F7-B0BCA494322A}">
      <dgm:prSet/>
      <dgm:spPr/>
      <dgm:t>
        <a:bodyPr/>
        <a:lstStyle/>
        <a:p>
          <a:endParaRPr lang="es-EC"/>
        </a:p>
      </dgm:t>
    </dgm:pt>
    <dgm:pt modelId="{C0A5C5BA-2047-488D-8D85-90285614CDBD}">
      <dgm:prSet phldrT="[Texto]" phldr="1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C" dirty="0"/>
        </a:p>
      </dgm:t>
    </dgm:pt>
    <dgm:pt modelId="{C51CDAA8-2D2E-4B21-9742-BE37E2639D01}" type="parTrans" cxnId="{BAD8A469-3036-4406-A246-C5EE3F52A385}">
      <dgm:prSet/>
      <dgm:spPr/>
      <dgm:t>
        <a:bodyPr/>
        <a:lstStyle/>
        <a:p>
          <a:endParaRPr lang="es-EC"/>
        </a:p>
      </dgm:t>
    </dgm:pt>
    <dgm:pt modelId="{28B02C26-E35F-466B-BD03-E42C4A648529}" type="sibTrans" cxnId="{BAD8A469-3036-4406-A246-C5EE3F52A385}">
      <dgm:prSet/>
      <dgm:spPr/>
      <dgm:t>
        <a:bodyPr/>
        <a:lstStyle/>
        <a:p>
          <a:endParaRPr lang="es-EC"/>
        </a:p>
      </dgm:t>
    </dgm:pt>
    <dgm:pt modelId="{88CE6AC7-3EFD-4D41-AC76-5EB170430F12}">
      <dgm:prSet phldrT="[Texto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 dirty="0"/>
        </a:p>
      </dgm:t>
    </dgm:pt>
    <dgm:pt modelId="{643DC883-5445-464A-A84E-57BC1F900249}" type="parTrans" cxnId="{0EEA6520-48A1-491A-BAE7-616D000A3119}">
      <dgm:prSet/>
      <dgm:spPr/>
      <dgm:t>
        <a:bodyPr/>
        <a:lstStyle/>
        <a:p>
          <a:endParaRPr lang="es-EC"/>
        </a:p>
      </dgm:t>
    </dgm:pt>
    <dgm:pt modelId="{768DC4BB-9264-4856-9169-E6B925F74C8E}" type="sibTrans" cxnId="{0EEA6520-48A1-491A-BAE7-616D000A3119}">
      <dgm:prSet/>
      <dgm:spPr/>
      <dgm:t>
        <a:bodyPr/>
        <a:lstStyle/>
        <a:p>
          <a:endParaRPr lang="es-EC"/>
        </a:p>
      </dgm:t>
    </dgm:pt>
    <dgm:pt modelId="{305F25AE-A429-4F3C-8B9A-9B3AB08108C1}">
      <dgm:prSet custT="1"/>
      <dgm:spPr/>
      <dgm:t>
        <a:bodyPr/>
        <a:lstStyle/>
        <a:p>
          <a:r>
            <a:rPr lang="es-ES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masa testicular o un agrandamiento difuso. La masa suele ser firme y sin dolor a la palpación, y el epidídimo debe separarse con facilidad de él </a:t>
          </a:r>
          <a:endParaRPr lang="es-EC" sz="2400" dirty="0"/>
        </a:p>
      </dgm:t>
    </dgm:pt>
    <dgm:pt modelId="{49E9FF29-97E8-4DD6-BA41-D92FBD77274E}" type="parTrans" cxnId="{D3AFFFB5-7480-460E-8865-133863FF6CDB}">
      <dgm:prSet/>
      <dgm:spPr/>
      <dgm:t>
        <a:bodyPr/>
        <a:lstStyle/>
        <a:p>
          <a:endParaRPr lang="es-EC"/>
        </a:p>
      </dgm:t>
    </dgm:pt>
    <dgm:pt modelId="{18CF6C8A-9EEE-4C07-A9E7-DDCB788C8C91}" type="sibTrans" cxnId="{D3AFFFB5-7480-460E-8865-133863FF6CDB}">
      <dgm:prSet/>
      <dgm:spPr/>
      <dgm:t>
        <a:bodyPr/>
        <a:lstStyle/>
        <a:p>
          <a:endParaRPr lang="es-EC"/>
        </a:p>
      </dgm:t>
    </dgm:pt>
    <dgm:pt modelId="{309D5CEE-95DE-471B-90DA-C2A6DF9AAF29}">
      <dgm:prSet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hidrocele puede acompañar al tumor testicular y ayudar a camuflarlo. La </a:t>
          </a:r>
          <a:r>
            <a:rPr lang="es-ES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transiluminación</a:t>
          </a:r>
          <a:r>
            <a:rPr lang="es-ES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es negativa debido a la tumoración sólida.</a:t>
          </a:r>
          <a:endParaRPr lang="es-EC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CF389-CACC-4042-90A1-C41876B73CEA}" type="parTrans" cxnId="{5F4F3389-CFD7-48DE-B950-DB8D485EB61E}">
      <dgm:prSet/>
      <dgm:spPr/>
      <dgm:t>
        <a:bodyPr/>
        <a:lstStyle/>
        <a:p>
          <a:endParaRPr lang="es-EC"/>
        </a:p>
      </dgm:t>
    </dgm:pt>
    <dgm:pt modelId="{6453FF50-E24D-455A-961F-ACE274B75C7C}" type="sibTrans" cxnId="{5F4F3389-CFD7-48DE-B950-DB8D485EB61E}">
      <dgm:prSet/>
      <dgm:spPr/>
      <dgm:t>
        <a:bodyPr/>
        <a:lstStyle/>
        <a:p>
          <a:endParaRPr lang="es-EC"/>
        </a:p>
      </dgm:t>
    </dgm:pt>
    <dgm:pt modelId="{7AD1E19C-979F-49BE-9CF7-F80C04E7D6E1}">
      <dgm:prSet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palpación del abdomen puede revelar un carcinoma retroperitoneal voluminoso. La ginecomastia está presente en 5% de todos los tumores de células germinativas, pero puede existir en 30 a 50% de los tumores de células de </a:t>
          </a:r>
          <a:r>
            <a:rPr lang="es-ES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Sertoli</a:t>
          </a:r>
          <a:r>
            <a:rPr lang="es-ES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 de Leydig. </a:t>
          </a:r>
          <a:endParaRPr lang="es-EC" dirty="0"/>
        </a:p>
      </dgm:t>
    </dgm:pt>
    <dgm:pt modelId="{CB5484A3-708A-4E14-980D-1E17D97B11D6}" type="parTrans" cxnId="{099070E8-971D-4EF1-940D-251F4DE200B0}">
      <dgm:prSet/>
      <dgm:spPr/>
      <dgm:t>
        <a:bodyPr/>
        <a:lstStyle/>
        <a:p>
          <a:endParaRPr lang="es-EC"/>
        </a:p>
      </dgm:t>
    </dgm:pt>
    <dgm:pt modelId="{A55272A6-7EE3-424C-9EF5-A150FCB879A5}" type="sibTrans" cxnId="{099070E8-971D-4EF1-940D-251F4DE200B0}">
      <dgm:prSet/>
      <dgm:spPr/>
      <dgm:t>
        <a:bodyPr/>
        <a:lstStyle/>
        <a:p>
          <a:endParaRPr lang="es-EC"/>
        </a:p>
      </dgm:t>
    </dgm:pt>
    <dgm:pt modelId="{A4A84527-4194-4796-8921-B2026B688952}" type="pres">
      <dgm:prSet presAssocID="{5B2745E5-A3A7-48A9-ADAB-A81CB5C21A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ADC83B-18BE-42E8-9D1A-12D6EC411192}" type="pres">
      <dgm:prSet presAssocID="{EE8511ED-15ED-41AF-B751-33F8E7260E75}" presName="composite" presStyleCnt="0"/>
      <dgm:spPr/>
    </dgm:pt>
    <dgm:pt modelId="{CFB910CC-C7D9-42E7-81C8-752434F44F6C}" type="pres">
      <dgm:prSet presAssocID="{EE8511ED-15ED-41AF-B751-33F8E7260E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274BEB-7545-4180-B0A5-5B4BC3CB3D02}" type="pres">
      <dgm:prSet presAssocID="{EE8511ED-15ED-41AF-B751-33F8E7260E75}" presName="descendantText" presStyleLbl="alignAcc1" presStyleIdx="0" presStyleCnt="3" custLinFactNeighborX="413" custLinFactNeighborY="-32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4E06F7-4A73-437C-A95C-8F2D27E7B9EB}" type="pres">
      <dgm:prSet presAssocID="{43FFD153-5037-4929-8E5F-2B0A514495BE}" presName="sp" presStyleCnt="0"/>
      <dgm:spPr/>
    </dgm:pt>
    <dgm:pt modelId="{33ADD08C-2B46-455A-AEA4-0A4285899A93}" type="pres">
      <dgm:prSet presAssocID="{833CAB50-C2ED-4499-8E34-1A8C888DDD90}" presName="composite" presStyleCnt="0"/>
      <dgm:spPr/>
    </dgm:pt>
    <dgm:pt modelId="{090B3294-E2C0-40D2-A130-C223D4FAB4A9}" type="pres">
      <dgm:prSet presAssocID="{833CAB50-C2ED-4499-8E34-1A8C888DDD9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71C4D6-3C35-4995-95DC-240E3B103E85}" type="pres">
      <dgm:prSet presAssocID="{833CAB50-C2ED-4499-8E34-1A8C888DDD90}" presName="descendantText" presStyleLbl="alignAcc1" presStyleIdx="1" presStyleCnt="3" custLinFactNeighborX="30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022B92-CF07-4997-8C0C-E462DEFE82E8}" type="pres">
      <dgm:prSet presAssocID="{86EC0041-F71D-4F41-A632-90B461E2F3E2}" presName="sp" presStyleCnt="0"/>
      <dgm:spPr/>
    </dgm:pt>
    <dgm:pt modelId="{60E01A76-2DA9-4E09-B205-48152D49F048}" type="pres">
      <dgm:prSet presAssocID="{C0A5C5BA-2047-488D-8D85-90285614CDBD}" presName="composite" presStyleCnt="0"/>
      <dgm:spPr/>
    </dgm:pt>
    <dgm:pt modelId="{DAFB7E55-C68A-46F1-8C3C-C8F254946AD0}" type="pres">
      <dgm:prSet presAssocID="{C0A5C5BA-2047-488D-8D85-90285614CD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BDEF33-6668-49A6-A8B3-51C212952198}" type="pres">
      <dgm:prSet presAssocID="{C0A5C5BA-2047-488D-8D85-90285614CDBD}" presName="descendantText" presStyleLbl="alignAcc1" presStyleIdx="2" presStyleCnt="3" custScaleY="143526" custLinFactNeighborX="1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36344E-DC22-44CC-B071-1CE05F0E3D4F}" type="presOf" srcId="{309D5CEE-95DE-471B-90DA-C2A6DF9AAF29}" destId="{1871C4D6-3C35-4995-95DC-240E3B103E85}" srcOrd="0" destOrd="1" presId="urn:microsoft.com/office/officeart/2005/8/layout/chevron2"/>
    <dgm:cxn modelId="{9881343A-613E-46B5-BF63-91FDF4DFDE54}" type="presOf" srcId="{6600FA96-F414-48D0-990E-8CE14B165CC1}" destId="{9D274BEB-7545-4180-B0A5-5B4BC3CB3D02}" srcOrd="0" destOrd="0" presId="urn:microsoft.com/office/officeart/2005/8/layout/chevron2"/>
    <dgm:cxn modelId="{4A3CFAC7-7E5D-44B5-8F70-DF56CAF45933}" srcId="{5B2745E5-A3A7-48A9-ADAB-A81CB5C21A2A}" destId="{833CAB50-C2ED-4499-8E34-1A8C888DDD90}" srcOrd="1" destOrd="0" parTransId="{61813905-1605-492F-B145-8027FF568176}" sibTransId="{86EC0041-F71D-4F41-A632-90B461E2F3E2}"/>
    <dgm:cxn modelId="{390D5A82-A21E-4A9F-AB75-3B02B162CEBD}" type="presOf" srcId="{5B2745E5-A3A7-48A9-ADAB-A81CB5C21A2A}" destId="{A4A84527-4194-4796-8921-B2026B688952}" srcOrd="0" destOrd="0" presId="urn:microsoft.com/office/officeart/2005/8/layout/chevron2"/>
    <dgm:cxn modelId="{216D0414-6BF0-43C3-BF55-DB61A87F7483}" type="presOf" srcId="{7AD1E19C-979F-49BE-9CF7-F80C04E7D6E1}" destId="{03BDEF33-6668-49A6-A8B3-51C212952198}" srcOrd="0" destOrd="1" presId="urn:microsoft.com/office/officeart/2005/8/layout/chevron2"/>
    <dgm:cxn modelId="{556FCA01-BEEC-4592-9C96-39754CBE7CE1}" srcId="{EE8511ED-15ED-41AF-B751-33F8E7260E75}" destId="{6600FA96-F414-48D0-990E-8CE14B165CC1}" srcOrd="0" destOrd="0" parTransId="{81D1CC96-EF15-430D-ADA0-5B311E3B8155}" sibTransId="{4419D775-4707-4432-81DD-69AA998E89E6}"/>
    <dgm:cxn modelId="{C5D0C3B8-5435-44EC-85B9-696A146C1354}" type="presOf" srcId="{88CE6AC7-3EFD-4D41-AC76-5EB170430F12}" destId="{03BDEF33-6668-49A6-A8B3-51C212952198}" srcOrd="0" destOrd="0" presId="urn:microsoft.com/office/officeart/2005/8/layout/chevron2"/>
    <dgm:cxn modelId="{1B331FA5-D6DB-4EAF-8C2A-C80CBD155A4A}" type="presOf" srcId="{305F25AE-A429-4F3C-8B9A-9B3AB08108C1}" destId="{9D274BEB-7545-4180-B0A5-5B4BC3CB3D02}" srcOrd="0" destOrd="1" presId="urn:microsoft.com/office/officeart/2005/8/layout/chevron2"/>
    <dgm:cxn modelId="{5F4F3389-CFD7-48DE-B950-DB8D485EB61E}" srcId="{833CAB50-C2ED-4499-8E34-1A8C888DDD90}" destId="{309D5CEE-95DE-471B-90DA-C2A6DF9AAF29}" srcOrd="1" destOrd="0" parTransId="{438CF389-CACC-4042-90A1-C41876B73CEA}" sibTransId="{6453FF50-E24D-455A-961F-ACE274B75C7C}"/>
    <dgm:cxn modelId="{CFE7C67E-13B2-40F4-9A05-A1EF976AD29D}" srcId="{5B2745E5-A3A7-48A9-ADAB-A81CB5C21A2A}" destId="{EE8511ED-15ED-41AF-B751-33F8E7260E75}" srcOrd="0" destOrd="0" parTransId="{EA4D8C3F-9B85-405E-A3C4-35D63785B93F}" sibTransId="{43FFD153-5037-4929-8E5F-2B0A514495BE}"/>
    <dgm:cxn modelId="{2BEC6D41-89F8-4501-8244-CB8649113ECB}" type="presOf" srcId="{4FD45F2E-2299-4DD2-8F51-7034C47BE3A9}" destId="{1871C4D6-3C35-4995-95DC-240E3B103E85}" srcOrd="0" destOrd="0" presId="urn:microsoft.com/office/officeart/2005/8/layout/chevron2"/>
    <dgm:cxn modelId="{F66ED3EF-3FA4-40C4-B8EB-E926EFCF5903}" type="presOf" srcId="{EE8511ED-15ED-41AF-B751-33F8E7260E75}" destId="{CFB910CC-C7D9-42E7-81C8-752434F44F6C}" srcOrd="0" destOrd="0" presId="urn:microsoft.com/office/officeart/2005/8/layout/chevron2"/>
    <dgm:cxn modelId="{0EEA6520-48A1-491A-BAE7-616D000A3119}" srcId="{C0A5C5BA-2047-488D-8D85-90285614CDBD}" destId="{88CE6AC7-3EFD-4D41-AC76-5EB170430F12}" srcOrd="0" destOrd="0" parTransId="{643DC883-5445-464A-A84E-57BC1F900249}" sibTransId="{768DC4BB-9264-4856-9169-E6B925F74C8E}"/>
    <dgm:cxn modelId="{099070E8-971D-4EF1-940D-251F4DE200B0}" srcId="{C0A5C5BA-2047-488D-8D85-90285614CDBD}" destId="{7AD1E19C-979F-49BE-9CF7-F80C04E7D6E1}" srcOrd="1" destOrd="0" parTransId="{CB5484A3-708A-4E14-980D-1E17D97B11D6}" sibTransId="{A55272A6-7EE3-424C-9EF5-A150FCB879A5}"/>
    <dgm:cxn modelId="{D6FC8343-DEF0-4E0A-A1F7-B0BCA494322A}" srcId="{833CAB50-C2ED-4499-8E34-1A8C888DDD90}" destId="{4FD45F2E-2299-4DD2-8F51-7034C47BE3A9}" srcOrd="0" destOrd="0" parTransId="{61EC1280-4A0A-46A5-A374-7A5FBA32A219}" sibTransId="{086F1925-AAAC-4F72-BB65-E3F078933758}"/>
    <dgm:cxn modelId="{D3AFFFB5-7480-460E-8865-133863FF6CDB}" srcId="{EE8511ED-15ED-41AF-B751-33F8E7260E75}" destId="{305F25AE-A429-4F3C-8B9A-9B3AB08108C1}" srcOrd="1" destOrd="0" parTransId="{49E9FF29-97E8-4DD6-BA41-D92FBD77274E}" sibTransId="{18CF6C8A-9EEE-4C07-A9E7-DDCB788C8C91}"/>
    <dgm:cxn modelId="{46177C5D-9A70-4AC1-850E-826EC47A5AD4}" type="presOf" srcId="{833CAB50-C2ED-4499-8E34-1A8C888DDD90}" destId="{090B3294-E2C0-40D2-A130-C223D4FAB4A9}" srcOrd="0" destOrd="0" presId="urn:microsoft.com/office/officeart/2005/8/layout/chevron2"/>
    <dgm:cxn modelId="{C860F45C-D96C-4E76-B788-93F86088E403}" type="presOf" srcId="{C0A5C5BA-2047-488D-8D85-90285614CDBD}" destId="{DAFB7E55-C68A-46F1-8C3C-C8F254946AD0}" srcOrd="0" destOrd="0" presId="urn:microsoft.com/office/officeart/2005/8/layout/chevron2"/>
    <dgm:cxn modelId="{BAD8A469-3036-4406-A246-C5EE3F52A385}" srcId="{5B2745E5-A3A7-48A9-ADAB-A81CB5C21A2A}" destId="{C0A5C5BA-2047-488D-8D85-90285614CDBD}" srcOrd="2" destOrd="0" parTransId="{C51CDAA8-2D2E-4B21-9742-BE37E2639D01}" sibTransId="{28B02C26-E35F-466B-BD03-E42C4A648529}"/>
    <dgm:cxn modelId="{799EBD74-5A0F-416B-9522-6B7CEB0E01E2}" type="presParOf" srcId="{A4A84527-4194-4796-8921-B2026B688952}" destId="{E7ADC83B-18BE-42E8-9D1A-12D6EC411192}" srcOrd="0" destOrd="0" presId="urn:microsoft.com/office/officeart/2005/8/layout/chevron2"/>
    <dgm:cxn modelId="{F1794661-1E9B-42A7-833C-A64A9898E300}" type="presParOf" srcId="{E7ADC83B-18BE-42E8-9D1A-12D6EC411192}" destId="{CFB910CC-C7D9-42E7-81C8-752434F44F6C}" srcOrd="0" destOrd="0" presId="urn:microsoft.com/office/officeart/2005/8/layout/chevron2"/>
    <dgm:cxn modelId="{24D98F29-3FE1-4815-B6FA-D1DA7FDF51C3}" type="presParOf" srcId="{E7ADC83B-18BE-42E8-9D1A-12D6EC411192}" destId="{9D274BEB-7545-4180-B0A5-5B4BC3CB3D02}" srcOrd="1" destOrd="0" presId="urn:microsoft.com/office/officeart/2005/8/layout/chevron2"/>
    <dgm:cxn modelId="{075339FF-E16B-48B1-82EF-CB9A41069DE6}" type="presParOf" srcId="{A4A84527-4194-4796-8921-B2026B688952}" destId="{C14E06F7-4A73-437C-A95C-8F2D27E7B9EB}" srcOrd="1" destOrd="0" presId="urn:microsoft.com/office/officeart/2005/8/layout/chevron2"/>
    <dgm:cxn modelId="{C8823560-2A90-4F83-BBFF-848D8ABD2D96}" type="presParOf" srcId="{A4A84527-4194-4796-8921-B2026B688952}" destId="{33ADD08C-2B46-455A-AEA4-0A4285899A93}" srcOrd="2" destOrd="0" presId="urn:microsoft.com/office/officeart/2005/8/layout/chevron2"/>
    <dgm:cxn modelId="{B97D8928-470A-4404-B8F3-9FB7E7DC1AD6}" type="presParOf" srcId="{33ADD08C-2B46-455A-AEA4-0A4285899A93}" destId="{090B3294-E2C0-40D2-A130-C223D4FAB4A9}" srcOrd="0" destOrd="0" presId="urn:microsoft.com/office/officeart/2005/8/layout/chevron2"/>
    <dgm:cxn modelId="{673008CD-88B6-455C-8BA9-FB9799AFE194}" type="presParOf" srcId="{33ADD08C-2B46-455A-AEA4-0A4285899A93}" destId="{1871C4D6-3C35-4995-95DC-240E3B103E85}" srcOrd="1" destOrd="0" presId="urn:microsoft.com/office/officeart/2005/8/layout/chevron2"/>
    <dgm:cxn modelId="{84E89377-B2BF-46E1-A3E8-E64FD3AB7562}" type="presParOf" srcId="{A4A84527-4194-4796-8921-B2026B688952}" destId="{04022B92-CF07-4997-8C0C-E462DEFE82E8}" srcOrd="3" destOrd="0" presId="urn:microsoft.com/office/officeart/2005/8/layout/chevron2"/>
    <dgm:cxn modelId="{C2E308B0-6E16-4DF7-8047-07F881D460B6}" type="presParOf" srcId="{A4A84527-4194-4796-8921-B2026B688952}" destId="{60E01A76-2DA9-4E09-B205-48152D49F048}" srcOrd="4" destOrd="0" presId="urn:microsoft.com/office/officeart/2005/8/layout/chevron2"/>
    <dgm:cxn modelId="{A9B78603-C46A-4D2B-876F-DCB7FA470C77}" type="presParOf" srcId="{60E01A76-2DA9-4E09-B205-48152D49F048}" destId="{DAFB7E55-C68A-46F1-8C3C-C8F254946AD0}" srcOrd="0" destOrd="0" presId="urn:microsoft.com/office/officeart/2005/8/layout/chevron2"/>
    <dgm:cxn modelId="{980FCF67-8446-4C9C-BACC-3851188056C6}" type="presParOf" srcId="{60E01A76-2DA9-4E09-B205-48152D49F048}" destId="{03BDEF33-6668-49A6-A8B3-51C212952198}" srcOrd="1" destOrd="0" presId="urn:microsoft.com/office/officeart/2005/8/layout/chevron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D41F3E-A5E7-4EDF-AFFF-E2099FD11CF9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EC97CA5-50FA-4F66-A464-5F836F88656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C" sz="2400" dirty="0" smtClean="0"/>
            <a:t>Alfa feto </a:t>
          </a:r>
          <a:r>
            <a:rPr lang="es-EC" sz="2400" dirty="0" smtClean="0"/>
            <a:t>proteína</a:t>
          </a:r>
          <a:r>
            <a:rPr lang="es-EC" sz="2000" dirty="0" smtClean="0"/>
            <a:t>(</a:t>
          </a:r>
          <a:r>
            <a:rPr lang="es-EC" sz="1600" dirty="0" smtClean="0"/>
            <a:t>15 </a:t>
          </a:r>
          <a:r>
            <a:rPr lang="es-EC" sz="1600" dirty="0" err="1" smtClean="0"/>
            <a:t>ng</a:t>
          </a:r>
          <a:r>
            <a:rPr lang="es-EC" sz="1600" dirty="0" smtClean="0"/>
            <a:t>/l)</a:t>
          </a:r>
          <a:endParaRPr lang="es-EC" sz="1600" dirty="0"/>
        </a:p>
      </dgm:t>
    </dgm:pt>
    <dgm:pt modelId="{CA7C953F-CAEB-4C07-AA76-522BC53B8B46}" type="parTrans" cxnId="{9CC730CC-7C17-422E-AE74-AE133C087243}">
      <dgm:prSet/>
      <dgm:spPr/>
      <dgm:t>
        <a:bodyPr/>
        <a:lstStyle/>
        <a:p>
          <a:endParaRPr lang="es-EC"/>
        </a:p>
      </dgm:t>
    </dgm:pt>
    <dgm:pt modelId="{E9DC97DA-980A-4A29-9176-997906BD6C6E}" type="sibTrans" cxnId="{9CC730CC-7C17-422E-AE74-AE133C087243}">
      <dgm:prSet/>
      <dgm:spPr/>
      <dgm:t>
        <a:bodyPr/>
        <a:lstStyle/>
        <a:p>
          <a:endParaRPr lang="es-EC"/>
        </a:p>
      </dgm:t>
    </dgm:pt>
    <dgm:pt modelId="{5A42C1E1-1EA7-4A4D-A95C-41CB2BC15D53}">
      <dgm:prSet phldrT="[Texto]" custT="1"/>
      <dgm:spPr>
        <a:solidFill>
          <a:srgbClr val="00B0F0"/>
        </a:solidFill>
      </dgm:spPr>
      <dgm:t>
        <a:bodyPr/>
        <a:lstStyle/>
        <a:p>
          <a:pPr algn="l"/>
          <a:r>
            <a:rPr lang="es-EC" sz="2000" dirty="0" smtClean="0"/>
            <a:t>Gonadotrofina </a:t>
          </a:r>
          <a:r>
            <a:rPr lang="es-EC" sz="2000" dirty="0" err="1" smtClean="0"/>
            <a:t>corónica</a:t>
          </a:r>
          <a:r>
            <a:rPr lang="es-EC" sz="2000" dirty="0" smtClean="0"/>
            <a:t> </a:t>
          </a:r>
          <a:r>
            <a:rPr lang="es-EC" sz="2000" dirty="0" smtClean="0"/>
            <a:t>humana</a:t>
          </a:r>
        </a:p>
        <a:p>
          <a:pPr algn="l"/>
          <a:r>
            <a:rPr lang="es-EC" sz="1400" dirty="0" smtClean="0"/>
            <a:t>(10,000 UI/L)</a:t>
          </a:r>
          <a:endParaRPr lang="es-EC" sz="1400" dirty="0"/>
        </a:p>
      </dgm:t>
    </dgm:pt>
    <dgm:pt modelId="{D756E49A-7107-46B8-A401-47D6BA8E1EF0}" type="parTrans" cxnId="{7948684C-8B2D-45DC-B0D4-66891A96CE73}">
      <dgm:prSet/>
      <dgm:spPr/>
      <dgm:t>
        <a:bodyPr/>
        <a:lstStyle/>
        <a:p>
          <a:endParaRPr lang="es-EC"/>
        </a:p>
      </dgm:t>
    </dgm:pt>
    <dgm:pt modelId="{856CD730-93E7-4B54-8367-4AF26B8FCC55}" type="sibTrans" cxnId="{7948684C-8B2D-45DC-B0D4-66891A96CE73}">
      <dgm:prSet/>
      <dgm:spPr/>
      <dgm:t>
        <a:bodyPr/>
        <a:lstStyle/>
        <a:p>
          <a:endParaRPr lang="es-EC"/>
        </a:p>
      </dgm:t>
    </dgm:pt>
    <dgm:pt modelId="{49018E22-5A8D-4E56-ADF9-CC290C1106C3}">
      <dgm:prSet phldrT="[Texto]" custT="1"/>
      <dgm:spPr>
        <a:solidFill>
          <a:srgbClr val="7030A0"/>
        </a:solidFill>
      </dgm:spPr>
      <dgm:t>
        <a:bodyPr/>
        <a:lstStyle/>
        <a:p>
          <a:pPr algn="ctr"/>
          <a:endParaRPr lang="es-EC" sz="2800" dirty="0" smtClean="0"/>
        </a:p>
        <a:p>
          <a:pPr algn="ctr"/>
          <a:r>
            <a:rPr lang="es-EC" sz="2400" dirty="0" smtClean="0"/>
            <a:t>Marcadores </a:t>
          </a:r>
          <a:r>
            <a:rPr lang="es-EC" sz="2400" dirty="0" smtClean="0"/>
            <a:t>tumorales</a:t>
          </a:r>
          <a:endParaRPr lang="es-EC" sz="2400" dirty="0"/>
        </a:p>
      </dgm:t>
    </dgm:pt>
    <dgm:pt modelId="{AEAF5DC2-8ACF-4706-AD7D-D3A315EEC1B7}" type="parTrans" cxnId="{0DCC9132-05E5-4294-89D4-59E905E8F120}">
      <dgm:prSet/>
      <dgm:spPr/>
      <dgm:t>
        <a:bodyPr/>
        <a:lstStyle/>
        <a:p>
          <a:endParaRPr lang="es-EC"/>
        </a:p>
      </dgm:t>
    </dgm:pt>
    <dgm:pt modelId="{D795301D-05BD-44D9-B97C-B41D1AE0459A}" type="sibTrans" cxnId="{0DCC9132-05E5-4294-89D4-59E905E8F120}">
      <dgm:prSet/>
      <dgm:spPr/>
      <dgm:t>
        <a:bodyPr/>
        <a:lstStyle/>
        <a:p>
          <a:endParaRPr lang="es-EC"/>
        </a:p>
      </dgm:t>
    </dgm:pt>
    <dgm:pt modelId="{0CA26D46-0EED-45D2-86B4-0477061A8D1D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2000" dirty="0" smtClean="0"/>
            <a:t>Deshidrogenasa láctica</a:t>
          </a:r>
          <a:endParaRPr lang="es-EC" sz="2000" dirty="0"/>
        </a:p>
      </dgm:t>
    </dgm:pt>
    <dgm:pt modelId="{091B5080-C480-4478-8858-312919B9635E}" type="parTrans" cxnId="{7CB73CAB-673A-46F6-8250-AB46D1D73C19}">
      <dgm:prSet/>
      <dgm:spPr/>
      <dgm:t>
        <a:bodyPr/>
        <a:lstStyle/>
        <a:p>
          <a:endParaRPr lang="es-EC"/>
        </a:p>
      </dgm:t>
    </dgm:pt>
    <dgm:pt modelId="{F07CBB34-052B-4D78-BE22-EBADB5BD2B7D}" type="sibTrans" cxnId="{7CB73CAB-673A-46F6-8250-AB46D1D73C19}">
      <dgm:prSet/>
      <dgm:spPr/>
      <dgm:t>
        <a:bodyPr/>
        <a:lstStyle/>
        <a:p>
          <a:endParaRPr lang="es-EC"/>
        </a:p>
      </dgm:t>
    </dgm:pt>
    <dgm:pt modelId="{C78201AF-C0B3-4447-9F84-420396A057A4}" type="pres">
      <dgm:prSet presAssocID="{FFD41F3E-A5E7-4EDF-AFFF-E2099FD11CF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B44004E-2F3A-4C8A-8029-F4CE03A99B23}" type="pres">
      <dgm:prSet presAssocID="{FFD41F3E-A5E7-4EDF-AFFF-E2099FD11CF9}" presName="triangle1" presStyleLbl="node1" presStyleIdx="0" presStyleCnt="4" custScaleX="99665" custScaleY="963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875DE0-8EA1-45BA-8DE4-C69333646782}" type="pres">
      <dgm:prSet presAssocID="{FFD41F3E-A5E7-4EDF-AFFF-E2099FD11CF9}" presName="triangle2" presStyleLbl="node1" presStyleIdx="1" presStyleCnt="4" custScaleX="99011" custScaleY="100467" custLinFactNeighborX="-727" custLinFactNeighborY="9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E93F61-3587-4D55-BABB-6AA6FABBE277}" type="pres">
      <dgm:prSet presAssocID="{FFD41F3E-A5E7-4EDF-AFFF-E2099FD11CF9}" presName="triangle3" presStyleLbl="node1" presStyleIdx="2" presStyleCnt="4" custScaleX="87859" custScaleY="88280" custLinFactNeighborY="-9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275E26-903A-413C-BC29-0BBCA4A8234D}" type="pres">
      <dgm:prSet presAssocID="{FFD41F3E-A5E7-4EDF-AFFF-E2099FD11CF9}" presName="triangle4" presStyleLbl="node1" presStyleIdx="3" presStyleCnt="4" custScaleX="100734" custScaleY="98523" custLinFactNeighborX="1968" custLinFactNeighborY="27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A52CFD-36D1-4DD0-906C-A5A0628FDC3B}" type="presOf" srcId="{0CA26D46-0EED-45D2-86B4-0477061A8D1D}" destId="{A4275E26-903A-413C-BC29-0BBCA4A8234D}" srcOrd="0" destOrd="0" presId="urn:microsoft.com/office/officeart/2005/8/layout/pyramid4"/>
    <dgm:cxn modelId="{7948684C-8B2D-45DC-B0D4-66891A96CE73}" srcId="{FFD41F3E-A5E7-4EDF-AFFF-E2099FD11CF9}" destId="{5A42C1E1-1EA7-4A4D-A95C-41CB2BC15D53}" srcOrd="1" destOrd="0" parTransId="{D756E49A-7107-46B8-A401-47D6BA8E1EF0}" sibTransId="{856CD730-93E7-4B54-8367-4AF26B8FCC55}"/>
    <dgm:cxn modelId="{9CC730CC-7C17-422E-AE74-AE133C087243}" srcId="{FFD41F3E-A5E7-4EDF-AFFF-E2099FD11CF9}" destId="{BEC97CA5-50FA-4F66-A464-5F836F886564}" srcOrd="0" destOrd="0" parTransId="{CA7C953F-CAEB-4C07-AA76-522BC53B8B46}" sibTransId="{E9DC97DA-980A-4A29-9176-997906BD6C6E}"/>
    <dgm:cxn modelId="{0DCC9132-05E5-4294-89D4-59E905E8F120}" srcId="{FFD41F3E-A5E7-4EDF-AFFF-E2099FD11CF9}" destId="{49018E22-5A8D-4E56-ADF9-CC290C1106C3}" srcOrd="2" destOrd="0" parTransId="{AEAF5DC2-8ACF-4706-AD7D-D3A315EEC1B7}" sibTransId="{D795301D-05BD-44D9-B97C-B41D1AE0459A}"/>
    <dgm:cxn modelId="{72623299-CACD-4198-A53D-D0A900E8E6DD}" type="presOf" srcId="{FFD41F3E-A5E7-4EDF-AFFF-E2099FD11CF9}" destId="{C78201AF-C0B3-4447-9F84-420396A057A4}" srcOrd="0" destOrd="0" presId="urn:microsoft.com/office/officeart/2005/8/layout/pyramid4"/>
    <dgm:cxn modelId="{7CB73CAB-673A-46F6-8250-AB46D1D73C19}" srcId="{FFD41F3E-A5E7-4EDF-AFFF-E2099FD11CF9}" destId="{0CA26D46-0EED-45D2-86B4-0477061A8D1D}" srcOrd="3" destOrd="0" parTransId="{091B5080-C480-4478-8858-312919B9635E}" sibTransId="{F07CBB34-052B-4D78-BE22-EBADB5BD2B7D}"/>
    <dgm:cxn modelId="{9CB1F72C-6618-4637-ABA9-EF8A3B96A3FA}" type="presOf" srcId="{49018E22-5A8D-4E56-ADF9-CC290C1106C3}" destId="{C5E93F61-3587-4D55-BABB-6AA6FABBE277}" srcOrd="0" destOrd="0" presId="urn:microsoft.com/office/officeart/2005/8/layout/pyramid4"/>
    <dgm:cxn modelId="{C488F9E1-F58C-4CCA-B29D-AA7EB441829A}" type="presOf" srcId="{BEC97CA5-50FA-4F66-A464-5F836F886564}" destId="{9B44004E-2F3A-4C8A-8029-F4CE03A99B23}" srcOrd="0" destOrd="0" presId="urn:microsoft.com/office/officeart/2005/8/layout/pyramid4"/>
    <dgm:cxn modelId="{48FF0038-1337-4191-A1F4-362E95F21FA8}" type="presOf" srcId="{5A42C1E1-1EA7-4A4D-A95C-41CB2BC15D53}" destId="{71875DE0-8EA1-45BA-8DE4-C69333646782}" srcOrd="0" destOrd="0" presId="urn:microsoft.com/office/officeart/2005/8/layout/pyramid4"/>
    <dgm:cxn modelId="{41610B6E-F106-436C-AC7D-02F94040ED53}" type="presParOf" srcId="{C78201AF-C0B3-4447-9F84-420396A057A4}" destId="{9B44004E-2F3A-4C8A-8029-F4CE03A99B23}" srcOrd="0" destOrd="0" presId="urn:microsoft.com/office/officeart/2005/8/layout/pyramid4"/>
    <dgm:cxn modelId="{85A08F19-EABF-42C8-A9E4-8D632BAFE376}" type="presParOf" srcId="{C78201AF-C0B3-4447-9F84-420396A057A4}" destId="{71875DE0-8EA1-45BA-8DE4-C69333646782}" srcOrd="1" destOrd="0" presId="urn:microsoft.com/office/officeart/2005/8/layout/pyramid4"/>
    <dgm:cxn modelId="{03328A62-896D-48BA-ABDD-0E0843334C32}" type="presParOf" srcId="{C78201AF-C0B3-4447-9F84-420396A057A4}" destId="{C5E93F61-3587-4D55-BABB-6AA6FABBE277}" srcOrd="2" destOrd="0" presId="urn:microsoft.com/office/officeart/2005/8/layout/pyramid4"/>
    <dgm:cxn modelId="{593F3D38-C943-43DF-BD9D-D1FD5DF4194E}" type="presParOf" srcId="{C78201AF-C0B3-4447-9F84-420396A057A4}" destId="{A4275E26-903A-413C-BC29-0BBCA4A8234D}" srcOrd="3" destOrd="0" presId="urn:microsoft.com/office/officeart/2005/8/layout/pyramid4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CF592D-D033-4A9C-900F-2685B817103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22CB5D4-5899-4838-A239-0A116819C604}">
      <dgm:prSet phldrT="[Texto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dirty="0" smtClean="0"/>
            <a:t>ULTRASONIDO</a:t>
          </a:r>
          <a:endParaRPr lang="es-EC" dirty="0"/>
        </a:p>
      </dgm:t>
    </dgm:pt>
    <dgm:pt modelId="{ECBCD6BA-DBCD-45ED-BCCA-EADFBBC4A640}" type="parTrans" cxnId="{79B6BA2A-E6CC-43F2-B931-C5978610C10D}">
      <dgm:prSet/>
      <dgm:spPr/>
      <dgm:t>
        <a:bodyPr/>
        <a:lstStyle/>
        <a:p>
          <a:endParaRPr lang="es-EC"/>
        </a:p>
      </dgm:t>
    </dgm:pt>
    <dgm:pt modelId="{C6CEA47D-A289-4167-BEE0-50AF81BA259B}" type="sibTrans" cxnId="{79B6BA2A-E6CC-43F2-B931-C5978610C10D}">
      <dgm:prSet/>
      <dgm:spPr/>
      <dgm:t>
        <a:bodyPr/>
        <a:lstStyle/>
        <a:p>
          <a:endParaRPr lang="es-EC"/>
        </a:p>
      </dgm:t>
    </dgm:pt>
    <dgm:pt modelId="{FD97A345-6345-447C-8EE5-CC5287364AF8}">
      <dgm:prSet phldrT="[Texto]"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kumimoji="0" lang="es-EC" sz="2000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Comprobar que la tumoración  es  en realidad  </a:t>
          </a:r>
          <a:r>
            <a:rPr kumimoji="0" lang="es-EC" sz="2000" b="0" i="0" u="none" strike="noStrike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intratesticular</a:t>
          </a:r>
          <a:endParaRPr lang="es-EC" sz="2000" dirty="0"/>
        </a:p>
      </dgm:t>
    </dgm:pt>
    <dgm:pt modelId="{C3F992DE-6A67-4B2D-A4B8-D179C736135C}" type="parTrans" cxnId="{E0F013AA-8168-47D9-B2C5-740B43467164}">
      <dgm:prSet/>
      <dgm:spPr/>
      <dgm:t>
        <a:bodyPr/>
        <a:lstStyle/>
        <a:p>
          <a:endParaRPr lang="es-EC"/>
        </a:p>
      </dgm:t>
    </dgm:pt>
    <dgm:pt modelId="{9BBB1EDC-5598-4E39-8A40-E941C841C57B}" type="sibTrans" cxnId="{E0F013AA-8168-47D9-B2C5-740B43467164}">
      <dgm:prSet/>
      <dgm:spPr/>
      <dgm:t>
        <a:bodyPr/>
        <a:lstStyle/>
        <a:p>
          <a:endParaRPr lang="es-EC"/>
        </a:p>
      </dgm:t>
    </dgm:pt>
    <dgm:pt modelId="{54EE91ED-AC0D-4CFA-ADE4-C8F8CCB8FF99}">
      <dgm:prSet phldrT="[Texto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  <a:reflection blurRad="6350" stA="50000" endA="300" endPos="55500" dist="1016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dirty="0" smtClean="0"/>
            <a:t>ULTRASONIDO</a:t>
          </a:r>
          <a:endParaRPr lang="es-EC" dirty="0"/>
        </a:p>
      </dgm:t>
    </dgm:pt>
    <dgm:pt modelId="{B027627A-7FAA-44E2-AE6E-05331DD65503}" type="parTrans" cxnId="{67A9B525-F0B1-4A07-835E-1B2A3FF0A683}">
      <dgm:prSet/>
      <dgm:spPr/>
      <dgm:t>
        <a:bodyPr/>
        <a:lstStyle/>
        <a:p>
          <a:endParaRPr lang="es-EC"/>
        </a:p>
      </dgm:t>
    </dgm:pt>
    <dgm:pt modelId="{0744445B-07AA-4544-A06A-6B477EF81D3F}" type="sibTrans" cxnId="{67A9B525-F0B1-4A07-835E-1B2A3FF0A683}">
      <dgm:prSet/>
      <dgm:spPr/>
      <dgm:t>
        <a:bodyPr/>
        <a:lstStyle/>
        <a:p>
          <a:endParaRPr lang="es-EC"/>
        </a:p>
      </dgm:t>
    </dgm:pt>
    <dgm:pt modelId="{239A2A87-56FC-4383-94E5-6F7ADD06200D}">
      <dgm:prSet phldrT="[Texto]" custT="1"/>
      <dgm:spPr>
        <a:solidFill>
          <a:schemeClr val="accent2">
            <a:lumMod val="60000"/>
            <a:lumOff val="4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kumimoji="0" lang="es-EC" sz="2000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distinguir el tumor de patología </a:t>
          </a:r>
          <a:r>
            <a:rPr kumimoji="0" lang="es-EC" sz="2000" b="0" i="0" u="none" strike="noStrike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epididimaria</a:t>
          </a:r>
          <a:r>
            <a:rPr kumimoji="0" lang="es-EC" sz="2000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s-EC" sz="2000" dirty="0"/>
        </a:p>
      </dgm:t>
    </dgm:pt>
    <dgm:pt modelId="{4E739E03-ABC0-4692-88F1-00FE1FE2C316}" type="parTrans" cxnId="{29D6AFF8-145C-43AF-9506-247A5C7BD669}">
      <dgm:prSet/>
      <dgm:spPr/>
      <dgm:t>
        <a:bodyPr/>
        <a:lstStyle/>
        <a:p>
          <a:endParaRPr lang="es-EC"/>
        </a:p>
      </dgm:t>
    </dgm:pt>
    <dgm:pt modelId="{BF096400-D5C6-459B-8150-EAD117AC184F}" type="sibTrans" cxnId="{29D6AFF8-145C-43AF-9506-247A5C7BD669}">
      <dgm:prSet/>
      <dgm:spPr/>
      <dgm:t>
        <a:bodyPr/>
        <a:lstStyle/>
        <a:p>
          <a:endParaRPr lang="es-EC"/>
        </a:p>
      </dgm:t>
    </dgm:pt>
    <dgm:pt modelId="{581B8DFF-16C7-48EF-89B6-D38AA59BAC09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dirty="0" smtClean="0"/>
            <a:t>ULTRASONIDO</a:t>
          </a:r>
          <a:endParaRPr lang="es-EC" dirty="0"/>
        </a:p>
      </dgm:t>
    </dgm:pt>
    <dgm:pt modelId="{6FC2CA21-D24E-4799-A2BE-36389FBD8F26}" type="parTrans" cxnId="{35B69CE7-81E3-4CCF-B839-EE809D18FEC2}">
      <dgm:prSet/>
      <dgm:spPr/>
      <dgm:t>
        <a:bodyPr/>
        <a:lstStyle/>
        <a:p>
          <a:endParaRPr lang="es-EC"/>
        </a:p>
      </dgm:t>
    </dgm:pt>
    <dgm:pt modelId="{C2D0C518-001C-4702-AE9D-ED360D09C3D5}" type="sibTrans" cxnId="{35B69CE7-81E3-4CCF-B839-EE809D18FEC2}">
      <dgm:prSet/>
      <dgm:spPr/>
      <dgm:t>
        <a:bodyPr/>
        <a:lstStyle/>
        <a:p>
          <a:endParaRPr lang="es-EC"/>
        </a:p>
      </dgm:t>
    </dgm:pt>
    <dgm:pt modelId="{591307AA-6D76-4812-8822-576F9303ADD6}">
      <dgm:prSet phldrT="[Texto]"/>
      <dgm:spPr/>
      <dgm:t>
        <a:bodyPr/>
        <a:lstStyle/>
        <a:p>
          <a:endParaRPr lang="es-EC" dirty="0"/>
        </a:p>
      </dgm:t>
    </dgm:pt>
    <dgm:pt modelId="{70E7806C-2EAE-401E-8E66-BE1F0A672B58}" type="parTrans" cxnId="{606B719A-7B9A-4E12-AB59-F4C7C928F8DA}">
      <dgm:prSet/>
      <dgm:spPr/>
      <dgm:t>
        <a:bodyPr/>
        <a:lstStyle/>
        <a:p>
          <a:endParaRPr lang="es-EC"/>
        </a:p>
      </dgm:t>
    </dgm:pt>
    <dgm:pt modelId="{09FE157B-8FF2-46BA-ACE1-01627DF29020}" type="sibTrans" cxnId="{606B719A-7B9A-4E12-AB59-F4C7C928F8DA}">
      <dgm:prSet/>
      <dgm:spPr/>
      <dgm:t>
        <a:bodyPr/>
        <a:lstStyle/>
        <a:p>
          <a:endParaRPr lang="es-EC"/>
        </a:p>
      </dgm:t>
    </dgm:pt>
    <dgm:pt modelId="{2A56FA36-9684-42BD-BB0E-B60010D4F445}">
      <dgm:prSet custT="1"/>
      <dgm:spPr>
        <a:solidFill>
          <a:schemeClr val="accent4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kumimoji="0" lang="es-EC" sz="1800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facilitar la exploración testicular en presencia de hidrocele</a:t>
          </a:r>
          <a:endParaRPr lang="es-EC" sz="1800" dirty="0"/>
        </a:p>
      </dgm:t>
    </dgm:pt>
    <dgm:pt modelId="{68A7AC7A-8A11-4672-BEDB-A841E5FA1F86}" type="parTrans" cxnId="{964D3196-A73F-4E53-8820-AFCAFEE16920}">
      <dgm:prSet/>
      <dgm:spPr/>
      <dgm:t>
        <a:bodyPr/>
        <a:lstStyle/>
        <a:p>
          <a:endParaRPr lang="es-EC"/>
        </a:p>
      </dgm:t>
    </dgm:pt>
    <dgm:pt modelId="{31368CE3-B556-49FA-A556-F7FB62E8F270}" type="sibTrans" cxnId="{964D3196-A73F-4E53-8820-AFCAFEE16920}">
      <dgm:prSet/>
      <dgm:spPr/>
      <dgm:t>
        <a:bodyPr/>
        <a:lstStyle/>
        <a:p>
          <a:endParaRPr lang="es-EC"/>
        </a:p>
      </dgm:t>
    </dgm:pt>
    <dgm:pt modelId="{F910A23A-B372-4938-8BA0-7530319638F4}" type="pres">
      <dgm:prSet presAssocID="{D3CF592D-D033-4A9C-900F-2685B817103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4234EBD-DC9F-4439-83D7-BE6D0F674831}" type="pres">
      <dgm:prSet presAssocID="{122CB5D4-5899-4838-A239-0A116819C604}" presName="composite" presStyleCnt="0"/>
      <dgm:spPr/>
    </dgm:pt>
    <dgm:pt modelId="{CBFA0926-2A5A-4641-B4BD-97B08783069C}" type="pres">
      <dgm:prSet presAssocID="{122CB5D4-5899-4838-A239-0A116819C604}" presName="bentUpArrow1" presStyleLbl="alignImgPlace1" presStyleIdx="0" presStyleCnt="3"/>
      <dgm:spPr>
        <a:solidFill>
          <a:srgbClr val="FF0000"/>
        </a:solidFill>
      </dgm:spPr>
      <dgm:t>
        <a:bodyPr/>
        <a:lstStyle/>
        <a:p>
          <a:endParaRPr lang="es-EC"/>
        </a:p>
      </dgm:t>
    </dgm:pt>
    <dgm:pt modelId="{174C51D6-6B57-4656-90F5-86BA9AF5F2F6}" type="pres">
      <dgm:prSet presAssocID="{122CB5D4-5899-4838-A239-0A116819C60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470A7D-709A-4738-B6DF-F24BE602F05A}" type="pres">
      <dgm:prSet presAssocID="{122CB5D4-5899-4838-A239-0A116819C604}" presName="ChildText" presStyleLbl="revTx" presStyleIdx="0" presStyleCnt="3" custAng="0" custScaleX="465638" custScaleY="102088" custLinFactX="88978" custLinFactNeighborX="100000" custLinFactNeighborY="-8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142568-4493-4E5C-95E8-0FA6323CB9E4}" type="pres">
      <dgm:prSet presAssocID="{C6CEA47D-A289-4167-BEE0-50AF81BA259B}" presName="sibTrans" presStyleCnt="0"/>
      <dgm:spPr/>
    </dgm:pt>
    <dgm:pt modelId="{FFEB853A-DBB6-40FD-9FBB-CAE0F375C791}" type="pres">
      <dgm:prSet presAssocID="{54EE91ED-AC0D-4CFA-ADE4-C8F8CCB8FF99}" presName="composite" presStyleCnt="0"/>
      <dgm:spPr/>
    </dgm:pt>
    <dgm:pt modelId="{8EC64E1A-D261-451F-AEF7-C9B3CC3853EF}" type="pres">
      <dgm:prSet presAssocID="{54EE91ED-AC0D-4CFA-ADE4-C8F8CCB8FF99}" presName="bentUpArrow1" presStyleLbl="alignImgPlace1" presStyleIdx="1" presStyleCnt="3" custScaleX="129297" custScaleY="108350" custLinFactNeighborX="-2669" custLinFactNeighborY="4558"/>
      <dgm:spPr>
        <a:solidFill>
          <a:srgbClr val="002060"/>
        </a:solidFill>
      </dgm:spPr>
      <dgm:t>
        <a:bodyPr/>
        <a:lstStyle/>
        <a:p>
          <a:endParaRPr lang="es-EC"/>
        </a:p>
      </dgm:t>
    </dgm:pt>
    <dgm:pt modelId="{15EBE863-9B4D-4796-BE7F-7D83AD0A9EA0}" type="pres">
      <dgm:prSet presAssocID="{54EE91ED-AC0D-4CFA-ADE4-C8F8CCB8FF9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898943-AD5A-4EBA-9B92-5624988BA85A}" type="pres">
      <dgm:prSet presAssocID="{54EE91ED-AC0D-4CFA-ADE4-C8F8CCB8FF99}" presName="ChildText" presStyleLbl="revTx" presStyleIdx="1" presStyleCnt="3" custScaleX="312126" custScaleY="118361" custLinFactX="19748" custLinFactNeighborX="100000" custLinFactNeighborY="-2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9CAE53-F42E-471D-8A9E-1EDF8ED22A35}" type="pres">
      <dgm:prSet presAssocID="{0744445B-07AA-4544-A06A-6B477EF81D3F}" presName="sibTrans" presStyleCnt="0"/>
      <dgm:spPr/>
    </dgm:pt>
    <dgm:pt modelId="{48579DA5-9741-4F0A-A259-42A4C34CE965}" type="pres">
      <dgm:prSet presAssocID="{581B8DFF-16C7-48EF-89B6-D38AA59BAC09}" presName="composite" presStyleCnt="0"/>
      <dgm:spPr/>
    </dgm:pt>
    <dgm:pt modelId="{C2119310-A141-472B-BAEC-C9C666B4AC67}" type="pres">
      <dgm:prSet presAssocID="{581B8DFF-16C7-48EF-89B6-D38AA59BAC09}" presName="bentUpArrow1" presStyleLbl="alignImgPlace1" presStyleIdx="2" presStyleCnt="3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3A0733B2-0840-4A53-BF8A-D3D640DE3EB8}" type="pres">
      <dgm:prSet presAssocID="{581B8DFF-16C7-48EF-89B6-D38AA59BAC09}" presName="ParentText" presStyleLbl="node1" presStyleIdx="2" presStyleCnt="4" custScaleX="227859" custScaleY="77546" custLinFactNeighborX="-1805" custLinFactNeighborY="12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E853C0-A27A-41FF-A4A7-BAF92F6DC690}" type="pres">
      <dgm:prSet presAssocID="{581B8DFF-16C7-48EF-89B6-D38AA59BAC0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4DDC88-B4BE-41A1-A6C6-A10C2C7DE741}" type="pres">
      <dgm:prSet presAssocID="{C2D0C518-001C-4702-AE9D-ED360D09C3D5}" presName="sibTrans" presStyleCnt="0"/>
      <dgm:spPr/>
    </dgm:pt>
    <dgm:pt modelId="{03D80237-2C3F-4384-A285-64A05E7AF2E8}" type="pres">
      <dgm:prSet presAssocID="{2A56FA36-9684-42BD-BB0E-B60010D4F445}" presName="composite" presStyleCnt="0"/>
      <dgm:spPr/>
    </dgm:pt>
    <dgm:pt modelId="{FB7F4D41-5AE9-49A5-A835-2F85B6A8071A}" type="pres">
      <dgm:prSet presAssocID="{2A56FA36-9684-42BD-BB0E-B60010D4F445}" presName="ParentText" presStyleLbl="node1" presStyleIdx="3" presStyleCnt="4" custScaleX="1832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3E123A-23D1-4DC8-A062-F880395C1864}" type="presOf" srcId="{581B8DFF-16C7-48EF-89B6-D38AA59BAC09}" destId="{3A0733B2-0840-4A53-BF8A-D3D640DE3EB8}" srcOrd="0" destOrd="0" presId="urn:microsoft.com/office/officeart/2005/8/layout/StepDownProcess"/>
    <dgm:cxn modelId="{35B69CE7-81E3-4CCF-B839-EE809D18FEC2}" srcId="{D3CF592D-D033-4A9C-900F-2685B817103A}" destId="{581B8DFF-16C7-48EF-89B6-D38AA59BAC09}" srcOrd="2" destOrd="0" parTransId="{6FC2CA21-D24E-4799-A2BE-36389FBD8F26}" sibTransId="{C2D0C518-001C-4702-AE9D-ED360D09C3D5}"/>
    <dgm:cxn modelId="{C8F41FBB-4A2C-4B17-94BB-CF03A397A392}" type="presOf" srcId="{2A56FA36-9684-42BD-BB0E-B60010D4F445}" destId="{FB7F4D41-5AE9-49A5-A835-2F85B6A8071A}" srcOrd="0" destOrd="0" presId="urn:microsoft.com/office/officeart/2005/8/layout/StepDownProcess"/>
    <dgm:cxn modelId="{9D9913D7-9862-4C25-839D-1443113280D5}" type="presOf" srcId="{D3CF592D-D033-4A9C-900F-2685B817103A}" destId="{F910A23A-B372-4938-8BA0-7530319638F4}" srcOrd="0" destOrd="0" presId="urn:microsoft.com/office/officeart/2005/8/layout/StepDownProcess"/>
    <dgm:cxn modelId="{CFA7069E-53EF-48EB-B4E9-D9F45D7D56EF}" type="presOf" srcId="{122CB5D4-5899-4838-A239-0A116819C604}" destId="{174C51D6-6B57-4656-90F5-86BA9AF5F2F6}" srcOrd="0" destOrd="0" presId="urn:microsoft.com/office/officeart/2005/8/layout/StepDownProcess"/>
    <dgm:cxn modelId="{67A9B525-F0B1-4A07-835E-1B2A3FF0A683}" srcId="{D3CF592D-D033-4A9C-900F-2685B817103A}" destId="{54EE91ED-AC0D-4CFA-ADE4-C8F8CCB8FF99}" srcOrd="1" destOrd="0" parTransId="{B027627A-7FAA-44E2-AE6E-05331DD65503}" sibTransId="{0744445B-07AA-4544-A06A-6B477EF81D3F}"/>
    <dgm:cxn modelId="{909080EF-0CE2-4F09-99B2-D35A46D1A658}" type="presOf" srcId="{54EE91ED-AC0D-4CFA-ADE4-C8F8CCB8FF99}" destId="{15EBE863-9B4D-4796-BE7F-7D83AD0A9EA0}" srcOrd="0" destOrd="0" presId="urn:microsoft.com/office/officeart/2005/8/layout/StepDownProcess"/>
    <dgm:cxn modelId="{867554DB-E1EC-4BA7-8070-CEE69A9E1869}" type="presOf" srcId="{239A2A87-56FC-4383-94E5-6F7ADD06200D}" destId="{10898943-AD5A-4EBA-9B92-5624988BA85A}" srcOrd="0" destOrd="0" presId="urn:microsoft.com/office/officeart/2005/8/layout/StepDownProcess"/>
    <dgm:cxn modelId="{79B6BA2A-E6CC-43F2-B931-C5978610C10D}" srcId="{D3CF592D-D033-4A9C-900F-2685B817103A}" destId="{122CB5D4-5899-4838-A239-0A116819C604}" srcOrd="0" destOrd="0" parTransId="{ECBCD6BA-DBCD-45ED-BCCA-EADFBBC4A640}" sibTransId="{C6CEA47D-A289-4167-BEE0-50AF81BA259B}"/>
    <dgm:cxn modelId="{2994E63C-86F4-4CE3-9E2A-43D701E183E6}" type="presOf" srcId="{FD97A345-6345-447C-8EE5-CC5287364AF8}" destId="{DF470A7D-709A-4738-B6DF-F24BE602F05A}" srcOrd="0" destOrd="0" presId="urn:microsoft.com/office/officeart/2005/8/layout/StepDownProcess"/>
    <dgm:cxn modelId="{E0F013AA-8168-47D9-B2C5-740B43467164}" srcId="{122CB5D4-5899-4838-A239-0A116819C604}" destId="{FD97A345-6345-447C-8EE5-CC5287364AF8}" srcOrd="0" destOrd="0" parTransId="{C3F992DE-6A67-4B2D-A4B8-D179C736135C}" sibTransId="{9BBB1EDC-5598-4E39-8A40-E941C841C57B}"/>
    <dgm:cxn modelId="{29D6AFF8-145C-43AF-9506-247A5C7BD669}" srcId="{54EE91ED-AC0D-4CFA-ADE4-C8F8CCB8FF99}" destId="{239A2A87-56FC-4383-94E5-6F7ADD06200D}" srcOrd="0" destOrd="0" parTransId="{4E739E03-ABC0-4692-88F1-00FE1FE2C316}" sibTransId="{BF096400-D5C6-459B-8150-EAD117AC184F}"/>
    <dgm:cxn modelId="{606B719A-7B9A-4E12-AB59-F4C7C928F8DA}" srcId="{581B8DFF-16C7-48EF-89B6-D38AA59BAC09}" destId="{591307AA-6D76-4812-8822-576F9303ADD6}" srcOrd="0" destOrd="0" parTransId="{70E7806C-2EAE-401E-8E66-BE1F0A672B58}" sibTransId="{09FE157B-8FF2-46BA-ACE1-01627DF29020}"/>
    <dgm:cxn modelId="{21E8AD22-BF6D-431C-B539-4B17EB2F41F5}" type="presOf" srcId="{591307AA-6D76-4812-8822-576F9303ADD6}" destId="{9BE853C0-A27A-41FF-A4A7-BAF92F6DC690}" srcOrd="0" destOrd="0" presId="urn:microsoft.com/office/officeart/2005/8/layout/StepDownProcess"/>
    <dgm:cxn modelId="{964D3196-A73F-4E53-8820-AFCAFEE16920}" srcId="{D3CF592D-D033-4A9C-900F-2685B817103A}" destId="{2A56FA36-9684-42BD-BB0E-B60010D4F445}" srcOrd="3" destOrd="0" parTransId="{68A7AC7A-8A11-4672-BEDB-A841E5FA1F86}" sibTransId="{31368CE3-B556-49FA-A556-F7FB62E8F270}"/>
    <dgm:cxn modelId="{4843895A-B943-4B92-AF8A-65292DCA80C1}" type="presParOf" srcId="{F910A23A-B372-4938-8BA0-7530319638F4}" destId="{44234EBD-DC9F-4439-83D7-BE6D0F674831}" srcOrd="0" destOrd="0" presId="urn:microsoft.com/office/officeart/2005/8/layout/StepDownProcess"/>
    <dgm:cxn modelId="{3C6D0487-CAFE-4F57-98A6-F0E2F9B6A966}" type="presParOf" srcId="{44234EBD-DC9F-4439-83D7-BE6D0F674831}" destId="{CBFA0926-2A5A-4641-B4BD-97B08783069C}" srcOrd="0" destOrd="0" presId="urn:microsoft.com/office/officeart/2005/8/layout/StepDownProcess"/>
    <dgm:cxn modelId="{5E779B3E-81FB-4EAA-99CC-54E57AE360D6}" type="presParOf" srcId="{44234EBD-DC9F-4439-83D7-BE6D0F674831}" destId="{174C51D6-6B57-4656-90F5-86BA9AF5F2F6}" srcOrd="1" destOrd="0" presId="urn:microsoft.com/office/officeart/2005/8/layout/StepDownProcess"/>
    <dgm:cxn modelId="{D63CCF9E-1771-4F49-A887-5AD436F3C1DB}" type="presParOf" srcId="{44234EBD-DC9F-4439-83D7-BE6D0F674831}" destId="{DF470A7D-709A-4738-B6DF-F24BE602F05A}" srcOrd="2" destOrd="0" presId="urn:microsoft.com/office/officeart/2005/8/layout/StepDownProcess"/>
    <dgm:cxn modelId="{5EF462ED-273A-4107-AF1C-217D83E96EC0}" type="presParOf" srcId="{F910A23A-B372-4938-8BA0-7530319638F4}" destId="{00142568-4493-4E5C-95E8-0FA6323CB9E4}" srcOrd="1" destOrd="0" presId="urn:microsoft.com/office/officeart/2005/8/layout/StepDownProcess"/>
    <dgm:cxn modelId="{F9B9396A-3C54-423B-A844-9BFAA1CEC1D8}" type="presParOf" srcId="{F910A23A-B372-4938-8BA0-7530319638F4}" destId="{FFEB853A-DBB6-40FD-9FBB-CAE0F375C791}" srcOrd="2" destOrd="0" presId="urn:microsoft.com/office/officeart/2005/8/layout/StepDownProcess"/>
    <dgm:cxn modelId="{741793C7-2ADB-4DD5-A6C2-C3CF5BCEC75B}" type="presParOf" srcId="{FFEB853A-DBB6-40FD-9FBB-CAE0F375C791}" destId="{8EC64E1A-D261-451F-AEF7-C9B3CC3853EF}" srcOrd="0" destOrd="0" presId="urn:microsoft.com/office/officeart/2005/8/layout/StepDownProcess"/>
    <dgm:cxn modelId="{7035DDD3-3070-438C-B0B5-E221EC656F9D}" type="presParOf" srcId="{FFEB853A-DBB6-40FD-9FBB-CAE0F375C791}" destId="{15EBE863-9B4D-4796-BE7F-7D83AD0A9EA0}" srcOrd="1" destOrd="0" presId="urn:microsoft.com/office/officeart/2005/8/layout/StepDownProcess"/>
    <dgm:cxn modelId="{41737783-8430-46D0-84D8-1910EE575D6B}" type="presParOf" srcId="{FFEB853A-DBB6-40FD-9FBB-CAE0F375C791}" destId="{10898943-AD5A-4EBA-9B92-5624988BA85A}" srcOrd="2" destOrd="0" presId="urn:microsoft.com/office/officeart/2005/8/layout/StepDownProcess"/>
    <dgm:cxn modelId="{4DD48BE2-6761-4865-B6C4-1CDB4C11BA55}" type="presParOf" srcId="{F910A23A-B372-4938-8BA0-7530319638F4}" destId="{D49CAE53-F42E-471D-8A9E-1EDF8ED22A35}" srcOrd="3" destOrd="0" presId="urn:microsoft.com/office/officeart/2005/8/layout/StepDownProcess"/>
    <dgm:cxn modelId="{4EFEB1A2-FC40-4DCC-9FD4-8E06F15ADA48}" type="presParOf" srcId="{F910A23A-B372-4938-8BA0-7530319638F4}" destId="{48579DA5-9741-4F0A-A259-42A4C34CE965}" srcOrd="4" destOrd="0" presId="urn:microsoft.com/office/officeart/2005/8/layout/StepDownProcess"/>
    <dgm:cxn modelId="{90E5BF2A-C098-494F-844A-BFCC3649239A}" type="presParOf" srcId="{48579DA5-9741-4F0A-A259-42A4C34CE965}" destId="{C2119310-A141-472B-BAEC-C9C666B4AC67}" srcOrd="0" destOrd="0" presId="urn:microsoft.com/office/officeart/2005/8/layout/StepDownProcess"/>
    <dgm:cxn modelId="{9122CBD1-0C77-43BE-A0BA-78F4879EF987}" type="presParOf" srcId="{48579DA5-9741-4F0A-A259-42A4C34CE965}" destId="{3A0733B2-0840-4A53-BF8A-D3D640DE3EB8}" srcOrd="1" destOrd="0" presId="urn:microsoft.com/office/officeart/2005/8/layout/StepDownProcess"/>
    <dgm:cxn modelId="{95D81D07-6BEC-4DBE-9F58-5634484F313A}" type="presParOf" srcId="{48579DA5-9741-4F0A-A259-42A4C34CE965}" destId="{9BE853C0-A27A-41FF-A4A7-BAF92F6DC690}" srcOrd="2" destOrd="0" presId="urn:microsoft.com/office/officeart/2005/8/layout/StepDownProcess"/>
    <dgm:cxn modelId="{B42E600F-06D8-4FC3-A99D-570DA3B23A37}" type="presParOf" srcId="{F910A23A-B372-4938-8BA0-7530319638F4}" destId="{A54DDC88-B4BE-41A1-A6C6-A10C2C7DE741}" srcOrd="5" destOrd="0" presId="urn:microsoft.com/office/officeart/2005/8/layout/StepDownProcess"/>
    <dgm:cxn modelId="{24F5823F-CC19-4FF9-AF30-A4132C654000}" type="presParOf" srcId="{F910A23A-B372-4938-8BA0-7530319638F4}" destId="{03D80237-2C3F-4384-A285-64A05E7AF2E8}" srcOrd="6" destOrd="0" presId="urn:microsoft.com/office/officeart/2005/8/layout/StepDownProcess"/>
    <dgm:cxn modelId="{E1B157A5-1506-4DFF-A26C-1D3734FAE2EA}" type="presParOf" srcId="{03D80237-2C3F-4384-A285-64A05E7AF2E8}" destId="{FB7F4D41-5AE9-49A5-A835-2F85B6A8071A}" srcOrd="0" destOrd="0" presId="urn:microsoft.com/office/officeart/2005/8/layout/StepDownProcess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C43AD9-AF5E-4F7A-A1BF-36E0BAC5D32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</dgm:spPr>
      <dgm:t>
        <a:bodyPr/>
        <a:lstStyle/>
        <a:p>
          <a:endParaRPr lang="es-EC"/>
        </a:p>
      </dgm:t>
    </dgm:pt>
    <dgm:pt modelId="{A5AE0A1B-B85F-48A3-BAB8-E547EA05A3B2}">
      <dgm:prSet phldrT="[Texto]" custT="1"/>
      <dgm:spPr>
        <a:ln w="34925"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kumimoji="0" lang="es-EC" sz="2400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Evaluar </a:t>
          </a:r>
          <a:r>
            <a:rPr kumimoji="0" lang="es-EC" sz="2400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dispersión </a:t>
          </a:r>
          <a:r>
            <a:rPr kumimoji="0" lang="es-EC" sz="2400" b="0" i="0" u="none" strike="noStrike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metastásica</a:t>
          </a:r>
          <a:endParaRPr lang="es-EC" sz="2400" dirty="0"/>
        </a:p>
      </dgm:t>
    </dgm:pt>
    <dgm:pt modelId="{5682DC75-F914-4778-8F88-2895DB87DCCA}" type="parTrans" cxnId="{A569CE56-4912-420A-9C1F-35DE0E229C0A}">
      <dgm:prSet/>
      <dgm:spPr/>
      <dgm:t>
        <a:bodyPr/>
        <a:lstStyle/>
        <a:p>
          <a:endParaRPr lang="es-EC"/>
        </a:p>
      </dgm:t>
    </dgm:pt>
    <dgm:pt modelId="{74DB788D-58A7-4027-87D7-293AD04C0278}" type="sibTrans" cxnId="{A569CE56-4912-420A-9C1F-35DE0E229C0A}">
      <dgm:prSet/>
      <dgm:spPr/>
      <dgm:t>
        <a:bodyPr/>
        <a:lstStyle/>
        <a:p>
          <a:endParaRPr lang="es-EC"/>
        </a:p>
      </dgm:t>
    </dgm:pt>
    <dgm:pt modelId="{85DD3C38-7B9A-4E57-87F1-DA83874CD800}">
      <dgm:prSet phldrT="[Texto]" custT="1"/>
      <dgm:spPr>
        <a:solidFill>
          <a:srgbClr val="FFFF00"/>
        </a:solidFill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kumimoji="0" lang="es-EC" sz="2400" b="0" i="0" u="none" strike="noStrike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kumimoji="0" lang="es-EC" sz="2400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Radiografía torácica </a:t>
          </a:r>
        </a:p>
        <a:p>
          <a:endParaRPr lang="es-EC" sz="2400" dirty="0"/>
        </a:p>
      </dgm:t>
    </dgm:pt>
    <dgm:pt modelId="{8BA7AC51-7D8C-4A9B-953A-81FC7182840F}" type="parTrans" cxnId="{2049294D-E1FE-4B3A-A001-A63A7C6CDA34}">
      <dgm:prSet/>
      <dgm:spPr/>
      <dgm:t>
        <a:bodyPr/>
        <a:lstStyle/>
        <a:p>
          <a:endParaRPr lang="es-EC"/>
        </a:p>
      </dgm:t>
    </dgm:pt>
    <dgm:pt modelId="{48DCFF1F-6FD8-451A-B781-B633DCA3F63C}" type="sibTrans" cxnId="{2049294D-E1FE-4B3A-A001-A63A7C6CDA34}">
      <dgm:prSet/>
      <dgm:spPr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es-EC"/>
        </a:p>
      </dgm:t>
    </dgm:pt>
    <dgm:pt modelId="{7C881E15-58B7-4B63-A888-D4B0A1DC616D}">
      <dgm:prSet phldrT="[Texto]" custT="1"/>
      <dgm:spPr>
        <a:solidFill>
          <a:schemeClr val="accent2">
            <a:lumMod val="75000"/>
          </a:schemeClr>
        </a:solidFill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kumimoji="0" lang="es-EC" sz="1800" b="0" i="0" u="none" strike="noStrike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retroperitoneo</a:t>
          </a:r>
          <a:endParaRPr lang="es-EC" sz="1800" dirty="0"/>
        </a:p>
      </dgm:t>
    </dgm:pt>
    <dgm:pt modelId="{3E52D9BC-9963-4900-9A79-1F54BBD18175}" type="parTrans" cxnId="{7ADB5B51-B7BC-40E5-BB79-4ADAF08EE4E7}">
      <dgm:prSet/>
      <dgm:spPr/>
      <dgm:t>
        <a:bodyPr/>
        <a:lstStyle/>
        <a:p>
          <a:endParaRPr lang="es-EC"/>
        </a:p>
      </dgm:t>
    </dgm:pt>
    <dgm:pt modelId="{028B1CA3-F186-404A-8D8C-CD2C9419F0B9}" type="sibTrans" cxnId="{7ADB5B51-B7BC-40E5-BB79-4ADAF08EE4E7}">
      <dgm:prSet/>
      <dgm:spPr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es-EC"/>
        </a:p>
      </dgm:t>
    </dgm:pt>
    <dgm:pt modelId="{EAD97A84-1A5D-42CD-AC24-64D95111FA3D}">
      <dgm:prSet phldrT="[Texto]"/>
      <dgm:spPr>
        <a:solidFill>
          <a:srgbClr val="FF0000"/>
        </a:solidFill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kumimoji="0" lang="es-EC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TC abdomen y  pelvis </a:t>
          </a:r>
          <a:endParaRPr lang="es-EC" dirty="0"/>
        </a:p>
      </dgm:t>
    </dgm:pt>
    <dgm:pt modelId="{4C660976-1C27-4C30-B734-D895BC7F5FB2}" type="parTrans" cxnId="{79518B88-C8BB-4626-953D-2A6A0AE92168}">
      <dgm:prSet/>
      <dgm:spPr/>
      <dgm:t>
        <a:bodyPr/>
        <a:lstStyle/>
        <a:p>
          <a:endParaRPr lang="es-EC"/>
        </a:p>
      </dgm:t>
    </dgm:pt>
    <dgm:pt modelId="{65ACDD3E-10F6-49C2-AEDC-0E526D66C7C9}" type="sibTrans" cxnId="{79518B88-C8BB-4626-953D-2A6A0AE92168}">
      <dgm:prSet/>
      <dgm:spPr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es-EC"/>
        </a:p>
      </dgm:t>
    </dgm:pt>
    <dgm:pt modelId="{1067154B-DBA9-4D50-BAE6-2AC73A5DCCED}">
      <dgm:prSet phldrT="[Texto]" custT="1"/>
      <dgm:spPr>
        <a:solidFill>
          <a:srgbClr val="00B050"/>
        </a:solidFill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kumimoji="0" lang="es-EC" sz="2000" b="0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Pulmones</a:t>
          </a:r>
          <a:endParaRPr lang="es-EC" sz="2000" dirty="0"/>
        </a:p>
      </dgm:t>
    </dgm:pt>
    <dgm:pt modelId="{65F5DDA9-A50F-4CBA-9621-DC95EC418608}" type="parTrans" cxnId="{50FF876B-8E40-4ED1-B631-ACE64BFB4DC0}">
      <dgm:prSet/>
      <dgm:spPr/>
      <dgm:t>
        <a:bodyPr/>
        <a:lstStyle/>
        <a:p>
          <a:endParaRPr lang="es-EC"/>
        </a:p>
      </dgm:t>
    </dgm:pt>
    <dgm:pt modelId="{3D85DCEF-E8CC-4A02-B81F-3E81961D581F}" type="sibTrans" cxnId="{50FF876B-8E40-4ED1-B631-ACE64BFB4DC0}">
      <dgm:prSet/>
      <dgm:spPr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es-EC"/>
        </a:p>
      </dgm:t>
    </dgm:pt>
    <dgm:pt modelId="{7BD13EFB-B2B4-429F-AD59-7794C59DDB3E}" type="pres">
      <dgm:prSet presAssocID="{8DC43AD9-AF5E-4F7A-A1BF-36E0BAC5D3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5B91639-1983-4900-BF7E-620839EF7D3D}" type="pres">
      <dgm:prSet presAssocID="{A5AE0A1B-B85F-48A3-BAB8-E547EA05A3B2}" presName="centerShape" presStyleLbl="node0" presStyleIdx="0" presStyleCnt="1" custScaleX="139809"/>
      <dgm:spPr/>
      <dgm:t>
        <a:bodyPr/>
        <a:lstStyle/>
        <a:p>
          <a:endParaRPr lang="es-EC"/>
        </a:p>
      </dgm:t>
    </dgm:pt>
    <dgm:pt modelId="{A3F48DFD-B268-4020-AAB2-041F79BE9F51}" type="pres">
      <dgm:prSet presAssocID="{85DD3C38-7B9A-4E57-87F1-DA83874CD800}" presName="node" presStyleLbl="node1" presStyleIdx="0" presStyleCnt="4" custScaleX="208349" custScaleY="1358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D2843-C8F2-4073-8D71-E36F15E0B327}" type="pres">
      <dgm:prSet presAssocID="{85DD3C38-7B9A-4E57-87F1-DA83874CD800}" presName="dummy" presStyleCnt="0"/>
      <dgm:spPr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25C6CE7D-38F6-4BB8-A426-C1B57FCCA8B1}" type="pres">
      <dgm:prSet presAssocID="{48DCFF1F-6FD8-451A-B781-B633DCA3F63C}" presName="sibTrans" presStyleLbl="sibTrans2D1" presStyleIdx="0" presStyleCnt="4"/>
      <dgm:spPr/>
      <dgm:t>
        <a:bodyPr/>
        <a:lstStyle/>
        <a:p>
          <a:endParaRPr lang="es-EC"/>
        </a:p>
      </dgm:t>
    </dgm:pt>
    <dgm:pt modelId="{B799FAB7-A2DD-4955-BFE2-50559BEB0C9D}" type="pres">
      <dgm:prSet presAssocID="{7C881E15-58B7-4B63-A888-D4B0A1DC616D}" presName="node" presStyleLbl="node1" presStyleIdx="1" presStyleCnt="4" custScaleX="154610" custScaleY="1168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21EF0F-3992-43FF-AF87-225E6D3A5E01}" type="pres">
      <dgm:prSet presAssocID="{7C881E15-58B7-4B63-A888-D4B0A1DC616D}" presName="dummy" presStyleCnt="0"/>
      <dgm:spPr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F298562A-E54C-497A-AF4C-46F31C8F5152}" type="pres">
      <dgm:prSet presAssocID="{028B1CA3-F186-404A-8D8C-CD2C9419F0B9}" presName="sibTrans" presStyleLbl="sibTrans2D1" presStyleIdx="1" presStyleCnt="4"/>
      <dgm:spPr/>
      <dgm:t>
        <a:bodyPr/>
        <a:lstStyle/>
        <a:p>
          <a:endParaRPr lang="es-EC"/>
        </a:p>
      </dgm:t>
    </dgm:pt>
    <dgm:pt modelId="{95E30688-E605-4080-9023-C4E53736943B}" type="pres">
      <dgm:prSet presAssocID="{EAD97A84-1A5D-42CD-AC24-64D95111FA3D}" presName="node" presStyleLbl="node1" presStyleIdx="2" presStyleCnt="4" custScaleX="201883" custScaleY="1171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BA673C-7ED0-499B-B413-1D88FD756282}" type="pres">
      <dgm:prSet presAssocID="{EAD97A84-1A5D-42CD-AC24-64D95111FA3D}" presName="dummy" presStyleCnt="0"/>
      <dgm:spPr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24D549E9-A37C-4AF3-B7BF-D044F96EF170}" type="pres">
      <dgm:prSet presAssocID="{65ACDD3E-10F6-49C2-AEDC-0E526D66C7C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D0ACC3D6-AE99-4741-82F3-1369410F4DB3}" type="pres">
      <dgm:prSet presAssocID="{1067154B-DBA9-4D50-BAE6-2AC73A5DCCED}" presName="node" presStyleLbl="node1" presStyleIdx="3" presStyleCnt="4" custScaleX="1572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97700D-A9DC-4AB3-8F52-992063107AC8}" type="pres">
      <dgm:prSet presAssocID="{1067154B-DBA9-4D50-BAE6-2AC73A5DCCED}" presName="dummy" presStyleCnt="0"/>
      <dgm:spPr>
        <a:ln w="34925"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C1F1EF35-FF9A-493E-8801-646FDB66FB7F}" type="pres">
      <dgm:prSet presAssocID="{3D85DCEF-E8CC-4A02-B81F-3E81961D581F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79518B88-C8BB-4626-953D-2A6A0AE92168}" srcId="{A5AE0A1B-B85F-48A3-BAB8-E547EA05A3B2}" destId="{EAD97A84-1A5D-42CD-AC24-64D95111FA3D}" srcOrd="2" destOrd="0" parTransId="{4C660976-1C27-4C30-B734-D895BC7F5FB2}" sibTransId="{65ACDD3E-10F6-49C2-AEDC-0E526D66C7C9}"/>
    <dgm:cxn modelId="{DD2677CF-81AA-4DB6-8470-63ED3A455FF1}" type="presOf" srcId="{028B1CA3-F186-404A-8D8C-CD2C9419F0B9}" destId="{F298562A-E54C-497A-AF4C-46F31C8F5152}" srcOrd="0" destOrd="0" presId="urn:microsoft.com/office/officeart/2005/8/layout/radial6"/>
    <dgm:cxn modelId="{D679EFA9-FDF3-4E7E-9B14-B63844C06B06}" type="presOf" srcId="{48DCFF1F-6FD8-451A-B781-B633DCA3F63C}" destId="{25C6CE7D-38F6-4BB8-A426-C1B57FCCA8B1}" srcOrd="0" destOrd="0" presId="urn:microsoft.com/office/officeart/2005/8/layout/radial6"/>
    <dgm:cxn modelId="{2D4222D9-A345-4426-A397-516503FA6B65}" type="presOf" srcId="{A5AE0A1B-B85F-48A3-BAB8-E547EA05A3B2}" destId="{75B91639-1983-4900-BF7E-620839EF7D3D}" srcOrd="0" destOrd="0" presId="urn:microsoft.com/office/officeart/2005/8/layout/radial6"/>
    <dgm:cxn modelId="{3CFEBACE-7F53-455C-9D4F-057F531370D0}" type="presOf" srcId="{3D85DCEF-E8CC-4A02-B81F-3E81961D581F}" destId="{C1F1EF35-FF9A-493E-8801-646FDB66FB7F}" srcOrd="0" destOrd="0" presId="urn:microsoft.com/office/officeart/2005/8/layout/radial6"/>
    <dgm:cxn modelId="{4BD07BEB-C2C0-4CA6-AD30-9F8DF1CC0C7B}" type="presOf" srcId="{EAD97A84-1A5D-42CD-AC24-64D95111FA3D}" destId="{95E30688-E605-4080-9023-C4E53736943B}" srcOrd="0" destOrd="0" presId="urn:microsoft.com/office/officeart/2005/8/layout/radial6"/>
    <dgm:cxn modelId="{2049294D-E1FE-4B3A-A001-A63A7C6CDA34}" srcId="{A5AE0A1B-B85F-48A3-BAB8-E547EA05A3B2}" destId="{85DD3C38-7B9A-4E57-87F1-DA83874CD800}" srcOrd="0" destOrd="0" parTransId="{8BA7AC51-7D8C-4A9B-953A-81FC7182840F}" sibTransId="{48DCFF1F-6FD8-451A-B781-B633DCA3F63C}"/>
    <dgm:cxn modelId="{BEFA2689-CF1B-478E-8455-791B40AAF161}" type="presOf" srcId="{1067154B-DBA9-4D50-BAE6-2AC73A5DCCED}" destId="{D0ACC3D6-AE99-4741-82F3-1369410F4DB3}" srcOrd="0" destOrd="0" presId="urn:microsoft.com/office/officeart/2005/8/layout/radial6"/>
    <dgm:cxn modelId="{687109B0-DA1A-4A4C-B200-411BEB3D654D}" type="presOf" srcId="{85DD3C38-7B9A-4E57-87F1-DA83874CD800}" destId="{A3F48DFD-B268-4020-AAB2-041F79BE9F51}" srcOrd="0" destOrd="0" presId="urn:microsoft.com/office/officeart/2005/8/layout/radial6"/>
    <dgm:cxn modelId="{5570A318-968B-4C52-8AA5-6F84B953689A}" type="presOf" srcId="{65ACDD3E-10F6-49C2-AEDC-0E526D66C7C9}" destId="{24D549E9-A37C-4AF3-B7BF-D044F96EF170}" srcOrd="0" destOrd="0" presId="urn:microsoft.com/office/officeart/2005/8/layout/radial6"/>
    <dgm:cxn modelId="{50FF876B-8E40-4ED1-B631-ACE64BFB4DC0}" srcId="{A5AE0A1B-B85F-48A3-BAB8-E547EA05A3B2}" destId="{1067154B-DBA9-4D50-BAE6-2AC73A5DCCED}" srcOrd="3" destOrd="0" parTransId="{65F5DDA9-A50F-4CBA-9621-DC95EC418608}" sibTransId="{3D85DCEF-E8CC-4A02-B81F-3E81961D581F}"/>
    <dgm:cxn modelId="{9159FEFE-4E4E-491E-BEF8-3B80B0E86073}" type="presOf" srcId="{7C881E15-58B7-4B63-A888-D4B0A1DC616D}" destId="{B799FAB7-A2DD-4955-BFE2-50559BEB0C9D}" srcOrd="0" destOrd="0" presId="urn:microsoft.com/office/officeart/2005/8/layout/radial6"/>
    <dgm:cxn modelId="{A569CE56-4912-420A-9C1F-35DE0E229C0A}" srcId="{8DC43AD9-AF5E-4F7A-A1BF-36E0BAC5D325}" destId="{A5AE0A1B-B85F-48A3-BAB8-E547EA05A3B2}" srcOrd="0" destOrd="0" parTransId="{5682DC75-F914-4778-8F88-2895DB87DCCA}" sibTransId="{74DB788D-58A7-4027-87D7-293AD04C0278}"/>
    <dgm:cxn modelId="{9BB77C49-DA61-4112-A81D-57F8DDBEC679}" type="presOf" srcId="{8DC43AD9-AF5E-4F7A-A1BF-36E0BAC5D325}" destId="{7BD13EFB-B2B4-429F-AD59-7794C59DDB3E}" srcOrd="0" destOrd="0" presId="urn:microsoft.com/office/officeart/2005/8/layout/radial6"/>
    <dgm:cxn modelId="{7ADB5B51-B7BC-40E5-BB79-4ADAF08EE4E7}" srcId="{A5AE0A1B-B85F-48A3-BAB8-E547EA05A3B2}" destId="{7C881E15-58B7-4B63-A888-D4B0A1DC616D}" srcOrd="1" destOrd="0" parTransId="{3E52D9BC-9963-4900-9A79-1F54BBD18175}" sibTransId="{028B1CA3-F186-404A-8D8C-CD2C9419F0B9}"/>
    <dgm:cxn modelId="{D6C2EA7C-8781-453D-8DB0-818CDDD3F054}" type="presParOf" srcId="{7BD13EFB-B2B4-429F-AD59-7794C59DDB3E}" destId="{75B91639-1983-4900-BF7E-620839EF7D3D}" srcOrd="0" destOrd="0" presId="urn:microsoft.com/office/officeart/2005/8/layout/radial6"/>
    <dgm:cxn modelId="{74317B90-89CB-4D26-AB62-C21C75473879}" type="presParOf" srcId="{7BD13EFB-B2B4-429F-AD59-7794C59DDB3E}" destId="{A3F48DFD-B268-4020-AAB2-041F79BE9F51}" srcOrd="1" destOrd="0" presId="urn:microsoft.com/office/officeart/2005/8/layout/radial6"/>
    <dgm:cxn modelId="{3CB42B01-30C6-4FE7-9C67-6C66E4EE6561}" type="presParOf" srcId="{7BD13EFB-B2B4-429F-AD59-7794C59DDB3E}" destId="{958D2843-C8F2-4073-8D71-E36F15E0B327}" srcOrd="2" destOrd="0" presId="urn:microsoft.com/office/officeart/2005/8/layout/radial6"/>
    <dgm:cxn modelId="{B3ACB9A1-94DD-47B7-8727-9C11F8A377EB}" type="presParOf" srcId="{7BD13EFB-B2B4-429F-AD59-7794C59DDB3E}" destId="{25C6CE7D-38F6-4BB8-A426-C1B57FCCA8B1}" srcOrd="3" destOrd="0" presId="urn:microsoft.com/office/officeart/2005/8/layout/radial6"/>
    <dgm:cxn modelId="{04241F7C-A3FF-4E64-85D4-5E8BCFB1F3E4}" type="presParOf" srcId="{7BD13EFB-B2B4-429F-AD59-7794C59DDB3E}" destId="{B799FAB7-A2DD-4955-BFE2-50559BEB0C9D}" srcOrd="4" destOrd="0" presId="urn:microsoft.com/office/officeart/2005/8/layout/radial6"/>
    <dgm:cxn modelId="{DCF40791-F82F-46B4-9A45-132F16E207CF}" type="presParOf" srcId="{7BD13EFB-B2B4-429F-AD59-7794C59DDB3E}" destId="{0821EF0F-3992-43FF-AF87-225E6D3A5E01}" srcOrd="5" destOrd="0" presId="urn:microsoft.com/office/officeart/2005/8/layout/radial6"/>
    <dgm:cxn modelId="{FE61FA69-A965-4FCF-ABEE-D9BC397CCA94}" type="presParOf" srcId="{7BD13EFB-B2B4-429F-AD59-7794C59DDB3E}" destId="{F298562A-E54C-497A-AF4C-46F31C8F5152}" srcOrd="6" destOrd="0" presId="urn:microsoft.com/office/officeart/2005/8/layout/radial6"/>
    <dgm:cxn modelId="{5A5F5B6E-7227-4374-B2F5-2EE547D38E76}" type="presParOf" srcId="{7BD13EFB-B2B4-429F-AD59-7794C59DDB3E}" destId="{95E30688-E605-4080-9023-C4E53736943B}" srcOrd="7" destOrd="0" presId="urn:microsoft.com/office/officeart/2005/8/layout/radial6"/>
    <dgm:cxn modelId="{C8F10E8B-DB3E-4502-8176-373FA3AE0597}" type="presParOf" srcId="{7BD13EFB-B2B4-429F-AD59-7794C59DDB3E}" destId="{C9BA673C-7ED0-499B-B413-1D88FD756282}" srcOrd="8" destOrd="0" presId="urn:microsoft.com/office/officeart/2005/8/layout/radial6"/>
    <dgm:cxn modelId="{3356BEB9-2181-4F0D-B97D-5DDF979E5CD2}" type="presParOf" srcId="{7BD13EFB-B2B4-429F-AD59-7794C59DDB3E}" destId="{24D549E9-A37C-4AF3-B7BF-D044F96EF170}" srcOrd="9" destOrd="0" presId="urn:microsoft.com/office/officeart/2005/8/layout/radial6"/>
    <dgm:cxn modelId="{FC2E507F-BEAD-464C-8E7C-E78B306A5DD3}" type="presParOf" srcId="{7BD13EFB-B2B4-429F-AD59-7794C59DDB3E}" destId="{D0ACC3D6-AE99-4741-82F3-1369410F4DB3}" srcOrd="10" destOrd="0" presId="urn:microsoft.com/office/officeart/2005/8/layout/radial6"/>
    <dgm:cxn modelId="{A637DBE4-C0A0-47E2-8661-EFF2FECAE340}" type="presParOf" srcId="{7BD13EFB-B2B4-429F-AD59-7794C59DDB3E}" destId="{F297700D-A9DC-4AB3-8F52-992063107AC8}" srcOrd="11" destOrd="0" presId="urn:microsoft.com/office/officeart/2005/8/layout/radial6"/>
    <dgm:cxn modelId="{7033D3C5-4E3A-436F-852F-4399339B87F9}" type="presParOf" srcId="{7BD13EFB-B2B4-429F-AD59-7794C59DDB3E}" destId="{C1F1EF35-FF9A-493E-8801-646FDB66FB7F}" srcOrd="12" destOrd="0" presId="urn:microsoft.com/office/officeart/2005/8/layout/radial6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13410-1CB9-43F3-897F-CC44CAABF0DA}">
      <dsp:nvSpPr>
        <dsp:cNvPr id="0" name=""/>
        <dsp:cNvSpPr/>
      </dsp:nvSpPr>
      <dsp:spPr>
        <a:xfrm rot="16200000">
          <a:off x="-197649" y="198858"/>
          <a:ext cx="3541712" cy="3143994"/>
        </a:xfrm>
        <a:prstGeom prst="flowChartManualOperation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err="1" smtClean="0"/>
            <a:t>Criptorquídia</a:t>
          </a:r>
          <a:endParaRPr lang="es-EC" sz="36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20-40 veces más riego relativo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Infección por HIV</a:t>
          </a:r>
          <a:endParaRPr lang="es-EC" sz="2100" kern="1200" dirty="0"/>
        </a:p>
      </dsp:txBody>
      <dsp:txXfrm rot="5400000">
        <a:off x="1210" y="708341"/>
        <a:ext cx="3143994" cy="2125028"/>
      </dsp:txXfrm>
    </dsp:sp>
    <dsp:sp modelId="{D3950E0D-E347-422B-A57E-55F277445624}">
      <dsp:nvSpPr>
        <dsp:cNvPr id="0" name=""/>
        <dsp:cNvSpPr/>
      </dsp:nvSpPr>
      <dsp:spPr>
        <a:xfrm rot="16200000">
          <a:off x="3182143" y="198858"/>
          <a:ext cx="3541712" cy="3143994"/>
        </a:xfrm>
        <a:prstGeom prst="flowChartManualOperation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Cáncer de testículo previo</a:t>
          </a:r>
          <a:endParaRPr lang="es-EC" sz="36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1-2% desarrollan un segundo primario en el testículo contralateral.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Historia familiar</a:t>
          </a:r>
          <a:endParaRPr lang="es-EC" sz="2100" kern="1200" dirty="0"/>
        </a:p>
      </dsp:txBody>
      <dsp:txXfrm rot="5400000">
        <a:off x="3381002" y="708341"/>
        <a:ext cx="3143994" cy="2125028"/>
      </dsp:txXfrm>
    </dsp:sp>
    <dsp:sp modelId="{7B5EF256-1334-4F2D-8F0E-4BC1C00BF2A4}">
      <dsp:nvSpPr>
        <dsp:cNvPr id="0" name=""/>
        <dsp:cNvSpPr/>
      </dsp:nvSpPr>
      <dsp:spPr>
        <a:xfrm rot="16200000">
          <a:off x="6561937" y="198858"/>
          <a:ext cx="3541712" cy="3143994"/>
        </a:xfrm>
        <a:prstGeom prst="flowChartManualOperati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Síndrome de Klinefelter</a:t>
          </a:r>
          <a:endParaRPr lang="es-EC" sz="3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600" kern="1200" dirty="0" smtClean="0"/>
            <a:t>Síndrome de Down</a:t>
          </a:r>
          <a:endParaRPr lang="es-EC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600" kern="1200" dirty="0" smtClean="0"/>
            <a:t>Tumores de células de </a:t>
          </a:r>
          <a:r>
            <a:rPr lang="es-EC" sz="2600" kern="1200" dirty="0" err="1" smtClean="0"/>
            <a:t>Sertoli</a:t>
          </a:r>
          <a:endParaRPr lang="es-EC" sz="2600" kern="1200" dirty="0"/>
        </a:p>
      </dsp:txBody>
      <dsp:txXfrm rot="5400000">
        <a:off x="6760796" y="708341"/>
        <a:ext cx="3143994" cy="21250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4BD3A-9981-4DFF-B98D-B4F3FA669D2F}">
      <dsp:nvSpPr>
        <dsp:cNvPr id="0" name=""/>
        <dsp:cNvSpPr/>
      </dsp:nvSpPr>
      <dsp:spPr>
        <a:xfrm rot="16200000">
          <a:off x="3478731" y="-218034"/>
          <a:ext cx="2322824" cy="4184199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VÍA LINFÁTICA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*</a:t>
          </a:r>
          <a:r>
            <a:rPr lang="es-EC" sz="20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GANGLIOS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RETRO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PERITONEALES</a:t>
          </a:r>
          <a:endParaRPr lang="es-EC" sz="2000" b="1" kern="1200" cap="none" spc="0" dirty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sp:txBody>
      <dsp:txXfrm rot="5400000">
        <a:off x="2661455" y="826064"/>
        <a:ext cx="4070788" cy="2096002"/>
      </dsp:txXfrm>
    </dsp:sp>
    <dsp:sp modelId="{91967717-F123-42E9-914E-2DD200CB1BA9}">
      <dsp:nvSpPr>
        <dsp:cNvPr id="0" name=""/>
        <dsp:cNvSpPr/>
      </dsp:nvSpPr>
      <dsp:spPr>
        <a:xfrm rot="5400000">
          <a:off x="4886481" y="469214"/>
          <a:ext cx="2468140" cy="2577861"/>
        </a:xfrm>
        <a:prstGeom prst="round2SameRect">
          <a:avLst>
            <a:gd name="adj1" fmla="val 16670"/>
            <a:gd name="adj2" fmla="val 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VÍA HEMÁTICA </a:t>
          </a:r>
          <a:r>
            <a:rPr lang="es-EC" sz="20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EL CORIOCARCINOMA </a:t>
          </a:r>
          <a:r>
            <a:rPr lang="es-EC" sz="1600" b="1" kern="1200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rPr>
            <a:t>(EN ETAPA TEMPRANA) </a:t>
          </a:r>
          <a:endParaRPr lang="es-EC" sz="1600" b="1" kern="1200" cap="none" spc="0" dirty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/>
          </a:endParaRPr>
        </a:p>
      </dsp:txBody>
      <dsp:txXfrm rot="-5400000">
        <a:off x="4831621" y="644580"/>
        <a:ext cx="2457355" cy="2227128"/>
      </dsp:txXfrm>
    </dsp:sp>
    <dsp:sp modelId="{514FB055-F43A-482C-A560-0C81DDCE0023}">
      <dsp:nvSpPr>
        <dsp:cNvPr id="0" name=""/>
        <dsp:cNvSpPr/>
      </dsp:nvSpPr>
      <dsp:spPr>
        <a:xfrm>
          <a:off x="4627116" y="0"/>
          <a:ext cx="1454651" cy="145458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C3497-ADBB-44AA-A5BE-ACC73FAAD70A}">
      <dsp:nvSpPr>
        <dsp:cNvPr id="0" name=""/>
        <dsp:cNvSpPr/>
      </dsp:nvSpPr>
      <dsp:spPr>
        <a:xfrm rot="10800000">
          <a:off x="4627116" y="2087130"/>
          <a:ext cx="1454651" cy="145458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83F18-3BAF-4599-8478-B7F65E309C5E}">
      <dsp:nvSpPr>
        <dsp:cNvPr id="0" name=""/>
        <dsp:cNvSpPr/>
      </dsp:nvSpPr>
      <dsp:spPr>
        <a:xfrm>
          <a:off x="2157851" y="2067134"/>
          <a:ext cx="1332963" cy="1332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  <a:reflection blurRad="6350" stA="52000" endA="300" endPos="35000" dir="5400000" sy="-100000" algn="bl" rotWithShape="0"/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La bilateralidad se ve en 5 a 10% de los casos. </a:t>
          </a:r>
          <a:endParaRPr lang="es-EC" sz="1600" kern="1200" dirty="0"/>
        </a:p>
      </dsp:txBody>
      <dsp:txXfrm>
        <a:off x="2222921" y="2132204"/>
        <a:ext cx="1202823" cy="1202823"/>
      </dsp:txXfrm>
    </dsp:sp>
    <dsp:sp modelId="{7D2320C1-7538-4860-A498-4BA5910A79C2}">
      <dsp:nvSpPr>
        <dsp:cNvPr id="0" name=""/>
        <dsp:cNvSpPr/>
      </dsp:nvSpPr>
      <dsp:spPr>
        <a:xfrm rot="16200000">
          <a:off x="2356823" y="1599625"/>
          <a:ext cx="9350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018" y="0"/>
              </a:lnTo>
            </a:path>
          </a:pathLst>
        </a:custGeom>
        <a:noFill/>
        <a:ln w="349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6EAF6-2DE6-4C79-8231-339475C5B632}">
      <dsp:nvSpPr>
        <dsp:cNvPr id="0" name=""/>
        <dsp:cNvSpPr/>
      </dsp:nvSpPr>
      <dsp:spPr>
        <a:xfrm>
          <a:off x="1854924" y="239030"/>
          <a:ext cx="1938816" cy="893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Representan de 1 a 3% de todos los tumores testiculares</a:t>
          </a:r>
          <a:endParaRPr lang="es-EC" sz="1500" kern="1200" dirty="0"/>
        </a:p>
      </dsp:txBody>
      <dsp:txXfrm>
        <a:off x="1898521" y="282627"/>
        <a:ext cx="1851622" cy="805891"/>
      </dsp:txXfrm>
    </dsp:sp>
    <dsp:sp modelId="{C64727E2-6E93-4E1A-9F85-3E48DF82CE46}">
      <dsp:nvSpPr>
        <dsp:cNvPr id="0" name=""/>
        <dsp:cNvSpPr/>
      </dsp:nvSpPr>
      <dsp:spPr>
        <a:xfrm rot="1800000">
          <a:off x="3461629" y="3227329"/>
          <a:ext cx="4356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680" y="0"/>
              </a:lnTo>
            </a:path>
          </a:pathLst>
        </a:custGeom>
        <a:noFill/>
        <a:ln w="349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B8449-0E12-4F13-B053-B220B82577B3}">
      <dsp:nvSpPr>
        <dsp:cNvPr id="0" name=""/>
        <dsp:cNvSpPr/>
      </dsp:nvSpPr>
      <dsp:spPr>
        <a:xfrm>
          <a:off x="3868124" y="3311094"/>
          <a:ext cx="1459730" cy="893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La causa de estos tumores es desconocida</a:t>
          </a:r>
          <a:endParaRPr lang="es-EC" sz="1400" kern="1200" dirty="0"/>
        </a:p>
      </dsp:txBody>
      <dsp:txXfrm>
        <a:off x="3911721" y="3354691"/>
        <a:ext cx="1372536" cy="805891"/>
      </dsp:txXfrm>
    </dsp:sp>
    <dsp:sp modelId="{6C9E48AB-9AF6-48F0-9697-443A688724D2}">
      <dsp:nvSpPr>
        <dsp:cNvPr id="0" name=""/>
        <dsp:cNvSpPr/>
      </dsp:nvSpPr>
      <dsp:spPr>
        <a:xfrm rot="9000000">
          <a:off x="1798295" y="3214752"/>
          <a:ext cx="3853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370" y="0"/>
              </a:lnTo>
            </a:path>
          </a:pathLst>
        </a:custGeom>
        <a:noFill/>
        <a:ln w="349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15836-C898-4356-9418-1E9B2187B8F6}">
      <dsp:nvSpPr>
        <dsp:cNvPr id="0" name=""/>
        <dsp:cNvSpPr/>
      </dsp:nvSpPr>
      <dsp:spPr>
        <a:xfrm>
          <a:off x="140300" y="3311094"/>
          <a:ext cx="1820751" cy="893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Tienen distribución de edad bimodal</a:t>
          </a:r>
          <a:endParaRPr lang="es-EC" sz="1800" kern="1200" dirty="0"/>
        </a:p>
      </dsp:txBody>
      <dsp:txXfrm>
        <a:off x="183897" y="3354691"/>
        <a:ext cx="1733557" cy="8058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C3DD-410F-4045-A1EC-8B6FB8C7AC1E}">
      <dsp:nvSpPr>
        <dsp:cNvPr id="0" name=""/>
        <dsp:cNvSpPr/>
      </dsp:nvSpPr>
      <dsp:spPr>
        <a:xfrm>
          <a:off x="7017" y="569415"/>
          <a:ext cx="2097596" cy="1671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niños prepuberes suelen mostrar virilizacion, y los tumores son benignos.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74" y="618372"/>
        <a:ext cx="1999682" cy="1573608"/>
      </dsp:txXfrm>
    </dsp:sp>
    <dsp:sp modelId="{11B0F94C-9BA4-402F-AE1D-B1580DAD973F}">
      <dsp:nvSpPr>
        <dsp:cNvPr id="0" name=""/>
        <dsp:cNvSpPr/>
      </dsp:nvSpPr>
      <dsp:spPr>
        <a:xfrm>
          <a:off x="2314373" y="1145074"/>
          <a:ext cx="444690" cy="5202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4373" y="1249115"/>
        <a:ext cx="311283" cy="312121"/>
      </dsp:txXfrm>
    </dsp:sp>
    <dsp:sp modelId="{10C9FD12-4D74-45F5-AFBC-BF8410E7D743}">
      <dsp:nvSpPr>
        <dsp:cNvPr id="0" name=""/>
        <dsp:cNvSpPr/>
      </dsp:nvSpPr>
      <dsp:spPr>
        <a:xfrm>
          <a:off x="2943652" y="569415"/>
          <a:ext cx="2097596" cy="1671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362766"/>
                <a:satOff val="-3784"/>
                <a:lumOff val="392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2362766"/>
                <a:satOff val="-3784"/>
                <a:lumOff val="392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  <a:reflection blurRad="6350" stA="50000" endA="300" endPos="55500" dist="50800" dir="5400000" sy="-100000" algn="bl" rotWithShape="0"/>
        </a:effectLst>
        <a:scene3d>
          <a:camera prst="perspectiveRelaxedModerately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adultos son asintomáticos, aunque puede haber ginecomastia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2609" y="618372"/>
        <a:ext cx="1999682" cy="1573608"/>
      </dsp:txXfrm>
    </dsp:sp>
    <dsp:sp modelId="{EF3C6F95-4F92-40C6-9F48-E6BDC49A20E3}">
      <dsp:nvSpPr>
        <dsp:cNvPr id="0" name=""/>
        <dsp:cNvSpPr/>
      </dsp:nvSpPr>
      <dsp:spPr>
        <a:xfrm>
          <a:off x="5251008" y="1145074"/>
          <a:ext cx="444690" cy="5202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725531"/>
                <a:satOff val="-7569"/>
                <a:lumOff val="784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4725531"/>
                <a:satOff val="-7569"/>
                <a:lumOff val="784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1008" y="1249115"/>
        <a:ext cx="311283" cy="312121"/>
      </dsp:txXfrm>
    </dsp:sp>
    <dsp:sp modelId="{629F298C-6F90-48CD-8660-628706DB619B}">
      <dsp:nvSpPr>
        <dsp:cNvPr id="0" name=""/>
        <dsp:cNvSpPr/>
      </dsp:nvSpPr>
      <dsp:spPr>
        <a:xfrm>
          <a:off x="5880287" y="569415"/>
          <a:ext cx="2097596" cy="1671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725531"/>
                <a:satOff val="-7569"/>
                <a:lumOff val="784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-4725531"/>
                <a:satOff val="-7569"/>
                <a:lumOff val="784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17-cetosteroides elevados en suero y orina, además de estrógenos.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9244" y="618372"/>
        <a:ext cx="1999682" cy="15736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75B6-D9DF-4C95-A09E-7BEAE8390BE0}">
      <dsp:nvSpPr>
        <dsp:cNvPr id="0" name=""/>
        <dsp:cNvSpPr/>
      </dsp:nvSpPr>
      <dsp:spPr>
        <a:xfrm>
          <a:off x="4106460" y="2195377"/>
          <a:ext cx="2123863" cy="2123863"/>
        </a:xfrm>
        <a:prstGeom prst="ellipse">
          <a:avLst/>
        </a:prstGeom>
        <a:solidFill>
          <a:srgbClr val="C00000"/>
        </a:solidFill>
        <a:ln w="34925" cap="flat" cmpd="sng" algn="ctr">
          <a:solidFill>
            <a:srgbClr val="FFFFFF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300" kern="1200" dirty="0"/>
        </a:p>
      </dsp:txBody>
      <dsp:txXfrm>
        <a:off x="4417493" y="2506410"/>
        <a:ext cx="1501797" cy="1501797"/>
      </dsp:txXfrm>
    </dsp:sp>
    <dsp:sp modelId="{9842E0E2-69C3-4374-82F8-42F5149237DF}">
      <dsp:nvSpPr>
        <dsp:cNvPr id="0" name=""/>
        <dsp:cNvSpPr/>
      </dsp:nvSpPr>
      <dsp:spPr>
        <a:xfrm rot="11700000">
          <a:off x="2498324" y="2451207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80A70-D470-422D-B9BB-31966D2E06A9}">
      <dsp:nvSpPr>
        <dsp:cNvPr id="0" name=""/>
        <dsp:cNvSpPr/>
      </dsp:nvSpPr>
      <dsp:spPr>
        <a:xfrm>
          <a:off x="1516447" y="1742022"/>
          <a:ext cx="2017670" cy="161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Text" lastClr="000000"/>
              </a:solidFill>
            </a:rPr>
            <a:t>Pronóstico está relacionado con la etapa de la enfermedad</a:t>
          </a:r>
          <a:r>
            <a:rPr lang="es-ES" sz="1400" b="1" kern="1200" dirty="0" smtClean="0">
              <a:solidFill>
                <a:sysClr val="windowText" lastClr="000000"/>
              </a:solidFill>
            </a:rPr>
            <a:t>.</a:t>
          </a:r>
          <a:endParaRPr lang="es-EC" sz="1400" kern="1200" dirty="0"/>
        </a:p>
      </dsp:txBody>
      <dsp:txXfrm>
        <a:off x="1563723" y="1789298"/>
        <a:ext cx="1923118" cy="1519584"/>
      </dsp:txXfrm>
    </dsp:sp>
    <dsp:sp modelId="{D6034DEA-F409-4FF9-B132-1D0BAAA8E320}">
      <dsp:nvSpPr>
        <dsp:cNvPr id="0" name=""/>
        <dsp:cNvSpPr/>
      </dsp:nvSpPr>
      <dsp:spPr>
        <a:xfrm rot="14700000">
          <a:off x="3555158" y="1191721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0A017-0211-4417-9799-E7C0C4E1006D}">
      <dsp:nvSpPr>
        <dsp:cNvPr id="0" name=""/>
        <dsp:cNvSpPr/>
      </dsp:nvSpPr>
      <dsp:spPr>
        <a:xfrm>
          <a:off x="2850983" y="32096"/>
          <a:ext cx="2321955" cy="14904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Text" lastClr="000000"/>
              </a:solidFill>
            </a:rPr>
            <a:t>Reservada para quienes tienen linfoma primario sospechado del testículo. mientras que la </a:t>
          </a:r>
          <a:r>
            <a:rPr lang="es-ES" sz="1500" b="1" kern="1200" dirty="0" err="1" smtClean="0">
              <a:solidFill>
                <a:sysClr val="windowText" lastClr="000000"/>
              </a:solidFill>
            </a:rPr>
            <a:t>orquiectomia</a:t>
          </a:r>
          <a:r>
            <a:rPr lang="es-ES" sz="1500" b="1" kern="1200" dirty="0" smtClean="0">
              <a:solidFill>
                <a:sysClr val="windowText" lastClr="000000"/>
              </a:solidFill>
            </a:rPr>
            <a:t> radical </a:t>
          </a:r>
          <a:r>
            <a:rPr lang="es-ES" sz="1500" b="1" kern="1200" dirty="0" smtClean="0">
              <a:solidFill>
                <a:sysClr val="windowText" lastClr="000000"/>
              </a:solidFill>
            </a:rPr>
            <a:t>está para el tumor primitivo  de testículo</a:t>
          </a:r>
          <a:endParaRPr lang="es-ES" sz="1500" b="1" kern="1200" dirty="0">
            <a:solidFill>
              <a:sysClr val="windowText" lastClr="000000"/>
            </a:solidFill>
          </a:endParaRPr>
        </a:p>
      </dsp:txBody>
      <dsp:txXfrm>
        <a:off x="2894638" y="75751"/>
        <a:ext cx="2234645" cy="1403167"/>
      </dsp:txXfrm>
    </dsp:sp>
    <dsp:sp modelId="{C70C09C1-0AA9-4EA1-A97D-177336C2C82A}">
      <dsp:nvSpPr>
        <dsp:cNvPr id="0" name=""/>
        <dsp:cNvSpPr/>
      </dsp:nvSpPr>
      <dsp:spPr>
        <a:xfrm rot="17767959">
          <a:off x="5260597" y="1260785"/>
          <a:ext cx="1477622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FDC26-4F1A-4E14-9BEF-308EDBF8CF44}">
      <dsp:nvSpPr>
        <dsp:cNvPr id="0" name=""/>
        <dsp:cNvSpPr/>
      </dsp:nvSpPr>
      <dsp:spPr>
        <a:xfrm>
          <a:off x="5374940" y="231565"/>
          <a:ext cx="1899757" cy="13371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ysClr val="windowText" lastClr="000000"/>
              </a:solidFill>
            </a:rPr>
            <a:t>La aspiración con aguja fina debe considerarse en casos con diagnostico conocido o sospecha  de linfoma.</a:t>
          </a:r>
          <a:endParaRPr lang="es-EC" sz="1500" kern="1200" dirty="0"/>
        </a:p>
      </dsp:txBody>
      <dsp:txXfrm>
        <a:off x="5414104" y="270729"/>
        <a:ext cx="1821429" cy="1258838"/>
      </dsp:txXfrm>
    </dsp:sp>
    <dsp:sp modelId="{189D1904-43A4-45E3-9EF7-3AB42702BA1D}">
      <dsp:nvSpPr>
        <dsp:cNvPr id="0" name=""/>
        <dsp:cNvSpPr/>
      </dsp:nvSpPr>
      <dsp:spPr>
        <a:xfrm rot="20806002">
          <a:off x="6285414" y="2466216"/>
          <a:ext cx="1920061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217A1-14B8-415F-B37F-5C1A110C3BD2}">
      <dsp:nvSpPr>
        <dsp:cNvPr id="0" name=""/>
        <dsp:cNvSpPr/>
      </dsp:nvSpPr>
      <dsp:spPr>
        <a:xfrm>
          <a:off x="6992332" y="1597348"/>
          <a:ext cx="2375302" cy="1903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RelaxedModerately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Reportes que apoyan a la quimioterapia adyuvante para linfoma testicular primario, con un mejoramiento de hasta 93% después de 44 meses </a:t>
          </a:r>
          <a:r>
            <a:rPr lang="es-ES" sz="1400" b="1" kern="1200" dirty="0" smtClean="0">
              <a:solidFill>
                <a:sysClr val="windowText" lastClr="000000"/>
              </a:solidFill>
            </a:rPr>
            <a:t>.</a:t>
          </a:r>
          <a:endParaRPr lang="es-EC" sz="1400" kern="1200" dirty="0"/>
        </a:p>
      </dsp:txBody>
      <dsp:txXfrm>
        <a:off x="7048084" y="1653100"/>
        <a:ext cx="2263798" cy="1791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B717-3BBC-43F3-84EB-CDBF8594EE2A}">
      <dsp:nvSpPr>
        <dsp:cNvPr id="0" name=""/>
        <dsp:cNvSpPr/>
      </dsp:nvSpPr>
      <dsp:spPr>
        <a:xfrm>
          <a:off x="742949" y="0"/>
          <a:ext cx="8420100" cy="35417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02D31-467F-4B5A-9C03-A23FEE1DA84F}">
      <dsp:nvSpPr>
        <dsp:cNvPr id="0" name=""/>
        <dsp:cNvSpPr/>
      </dsp:nvSpPr>
      <dsp:spPr>
        <a:xfrm>
          <a:off x="186803" y="1011002"/>
          <a:ext cx="3130665" cy="1416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Wave1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QUIRÚRGICO </a:t>
          </a:r>
          <a:endParaRPr lang="es-EC" sz="32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255960" y="1080159"/>
        <a:ext cx="2992351" cy="1278370"/>
      </dsp:txXfrm>
    </dsp:sp>
    <dsp:sp modelId="{DA75609F-5333-4919-992A-242809131666}">
      <dsp:nvSpPr>
        <dsp:cNvPr id="0" name=""/>
        <dsp:cNvSpPr/>
      </dsp:nvSpPr>
      <dsp:spPr>
        <a:xfrm>
          <a:off x="3387667" y="1062513"/>
          <a:ext cx="3130665" cy="1416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Wave1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RADIOTERAPIA</a:t>
          </a:r>
          <a:endParaRPr lang="es-EC" sz="32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3456824" y="1131670"/>
        <a:ext cx="2992351" cy="1278370"/>
      </dsp:txXfrm>
    </dsp:sp>
    <dsp:sp modelId="{8D53BD2C-3DD6-4CBE-88BD-763695088CAF}">
      <dsp:nvSpPr>
        <dsp:cNvPr id="0" name=""/>
        <dsp:cNvSpPr/>
      </dsp:nvSpPr>
      <dsp:spPr>
        <a:xfrm>
          <a:off x="6774689" y="1062513"/>
          <a:ext cx="3130665" cy="1416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Wave1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QUIMIOTERAPIA</a:t>
          </a:r>
          <a:r>
            <a:rPr lang="es-EC" sz="3200" kern="1200" dirty="0" smtClean="0"/>
            <a:t> </a:t>
          </a:r>
          <a:endParaRPr lang="es-EC" sz="3200" kern="1200" dirty="0"/>
        </a:p>
      </dsp:txBody>
      <dsp:txXfrm>
        <a:off x="6843846" y="1131670"/>
        <a:ext cx="2992351" cy="1278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52E84-C792-4F37-83A4-84F107FBF3EF}">
      <dsp:nvSpPr>
        <dsp:cNvPr id="0" name=""/>
        <dsp:cNvSpPr/>
      </dsp:nvSpPr>
      <dsp:spPr>
        <a:xfrm>
          <a:off x="3408619" y="59107"/>
          <a:ext cx="5418161" cy="2922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75000"/>
            <a:alpha val="90000"/>
          </a:schemeClr>
        </a:solidFill>
        <a:ln w="15875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rgbClr val="FFFF00"/>
              </a:solidFill>
            </a:rPr>
            <a:t>SEMINOMAS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rgbClr val="FFFF00"/>
              </a:solidFill>
            </a:rPr>
            <a:t>NO SEMINOMAS (</a:t>
          </a:r>
          <a:r>
            <a:rPr lang="es-EC" sz="1800" kern="1200" dirty="0" smtClean="0">
              <a:solidFill>
                <a:srgbClr val="FFFF00"/>
              </a:solidFill>
            </a:rPr>
            <a:t>carcinoma embrionario, teratoma, </a:t>
          </a:r>
          <a:r>
            <a:rPr lang="es-EC" sz="1800" kern="1200" dirty="0" err="1" smtClean="0">
              <a:solidFill>
                <a:srgbClr val="FFFF00"/>
              </a:solidFill>
            </a:rPr>
            <a:t>coriocarcinoma</a:t>
          </a:r>
          <a:r>
            <a:rPr lang="es-EC" sz="1800" kern="1200" dirty="0" smtClean="0">
              <a:solidFill>
                <a:srgbClr val="FFFF00"/>
              </a:solidFill>
            </a:rPr>
            <a:t>)</a:t>
          </a:r>
          <a:endParaRPr lang="es-EC" sz="2800" kern="1200" dirty="0">
            <a:solidFill>
              <a:srgbClr val="FFFF00"/>
            </a:solidFill>
          </a:endParaRPr>
        </a:p>
      </dsp:txBody>
      <dsp:txXfrm>
        <a:off x="3408619" y="424395"/>
        <a:ext cx="4322298" cy="2191726"/>
      </dsp:txXfrm>
    </dsp:sp>
    <dsp:sp modelId="{7FCA4A4A-1CF8-46C8-A088-D08A16A7BC52}">
      <dsp:nvSpPr>
        <dsp:cNvPr id="0" name=""/>
        <dsp:cNvSpPr/>
      </dsp:nvSpPr>
      <dsp:spPr>
        <a:xfrm>
          <a:off x="303651" y="293549"/>
          <a:ext cx="3004803" cy="233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GERMINALES</a:t>
          </a:r>
          <a:endParaRPr lang="es-EC" sz="3600" kern="1200" dirty="0"/>
        </a:p>
      </dsp:txBody>
      <dsp:txXfrm>
        <a:off x="417719" y="407617"/>
        <a:ext cx="2776667" cy="2108566"/>
      </dsp:txXfrm>
    </dsp:sp>
    <dsp:sp modelId="{E44857D5-F7B1-44D0-83E2-40E4635A2F47}">
      <dsp:nvSpPr>
        <dsp:cNvPr id="0" name=""/>
        <dsp:cNvSpPr/>
      </dsp:nvSpPr>
      <dsp:spPr>
        <a:xfrm>
          <a:off x="3351385" y="3215282"/>
          <a:ext cx="5418161" cy="2922302"/>
        </a:xfrm>
        <a:prstGeom prst="rightArrow">
          <a:avLst>
            <a:gd name="adj1" fmla="val 75000"/>
            <a:gd name="adj2" fmla="val 50000"/>
          </a:avLst>
        </a:prstGeom>
        <a:solidFill>
          <a:srgbClr val="7030A0">
            <a:alpha val="90000"/>
          </a:srgbClr>
        </a:solidFill>
        <a:ln w="15875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  <a:reflection blurRad="6350" stA="50000" endA="300" endPos="55500" dist="101600" dir="5400000" sy="-100000" algn="bl" rotWithShape="0"/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rgbClr val="FFFF00"/>
              </a:solidFill>
            </a:rPr>
            <a:t>TUMOR DE CÉLULAS DE LEYDIG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rgbClr val="FFFF00"/>
              </a:solidFill>
            </a:rPr>
            <a:t>TUMOR  DE CÉLULAS DE SERTOLI</a:t>
          </a:r>
          <a:endParaRPr lang="es-EC" sz="2800" kern="1200" dirty="0">
            <a:solidFill>
              <a:srgbClr val="FFFF00"/>
            </a:solidFill>
          </a:endParaRPr>
        </a:p>
      </dsp:txBody>
      <dsp:txXfrm>
        <a:off x="3351385" y="3580570"/>
        <a:ext cx="4322298" cy="2191726"/>
      </dsp:txXfrm>
    </dsp:sp>
    <dsp:sp modelId="{F5B529AE-A0FB-4E29-B562-7BDDDE52E639}">
      <dsp:nvSpPr>
        <dsp:cNvPr id="0" name=""/>
        <dsp:cNvSpPr/>
      </dsp:nvSpPr>
      <dsp:spPr>
        <a:xfrm>
          <a:off x="289329" y="3464832"/>
          <a:ext cx="3090663" cy="2523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NO GERMINALES</a:t>
          </a:r>
          <a:endParaRPr lang="es-EC" sz="3600" kern="1200" dirty="0"/>
        </a:p>
      </dsp:txBody>
      <dsp:txXfrm>
        <a:off x="412493" y="3587996"/>
        <a:ext cx="2844335" cy="2276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27E6B-E5CB-4218-AFEB-7D48D823781D}">
      <dsp:nvSpPr>
        <dsp:cNvPr id="0" name=""/>
        <dsp:cNvSpPr/>
      </dsp:nvSpPr>
      <dsp:spPr>
        <a:xfrm>
          <a:off x="3144055" y="2157820"/>
          <a:ext cx="2532308" cy="2532308"/>
        </a:xfrm>
        <a:prstGeom prst="gear9">
          <a:avLst/>
        </a:prstGeom>
        <a:solidFill>
          <a:schemeClr val="accent4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El </a:t>
          </a:r>
          <a:r>
            <a:rPr lang="es-EC" sz="1600" kern="1200" dirty="0" err="1" smtClean="0">
              <a:solidFill>
                <a:schemeClr val="tx1"/>
              </a:solidFill>
            </a:rPr>
            <a:t>seminoma</a:t>
          </a:r>
          <a:r>
            <a:rPr lang="es-EC" sz="1600" kern="1200" dirty="0" smtClean="0">
              <a:solidFill>
                <a:schemeClr val="tx1"/>
              </a:solidFill>
            </a:rPr>
            <a:t> clásico representa 85% de todos los </a:t>
          </a:r>
          <a:r>
            <a:rPr lang="es-EC" sz="1600" kern="1200" dirty="0" err="1" smtClean="0">
              <a:solidFill>
                <a:schemeClr val="tx1"/>
              </a:solidFill>
            </a:rPr>
            <a:t>seminomas</a:t>
          </a:r>
          <a:r>
            <a:rPr lang="es-EC" sz="1600" kern="1200" dirty="0" smtClean="0">
              <a:solidFill>
                <a:schemeClr val="tx1"/>
              </a:solidFill>
            </a:rPr>
            <a:t> y es más común entre los 30 y 40 años de edad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653162" y="2751001"/>
        <a:ext cx="1514094" cy="1301659"/>
      </dsp:txXfrm>
    </dsp:sp>
    <dsp:sp modelId="{76EAC5A5-40D4-47F6-B573-0418A9BD081C}">
      <dsp:nvSpPr>
        <dsp:cNvPr id="0" name=""/>
        <dsp:cNvSpPr/>
      </dsp:nvSpPr>
      <dsp:spPr>
        <a:xfrm>
          <a:off x="1527631" y="1489741"/>
          <a:ext cx="2127839" cy="1980744"/>
        </a:xfrm>
        <a:prstGeom prst="gear6">
          <a:avLst/>
        </a:prstGeom>
        <a:solidFill>
          <a:srgbClr val="00B050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El </a:t>
          </a:r>
          <a:r>
            <a:rPr lang="es-EC" sz="1600" kern="1200" dirty="0" err="1" smtClean="0">
              <a:solidFill>
                <a:schemeClr val="tx1"/>
              </a:solidFill>
            </a:rPr>
            <a:t>anaplásico</a:t>
          </a:r>
          <a:r>
            <a:rPr lang="es-EC" sz="1600" kern="1200" dirty="0" smtClean="0">
              <a:solidFill>
                <a:schemeClr val="tx1"/>
              </a:solidFill>
            </a:rPr>
            <a:t> representa 5 a 10% de todos los </a:t>
          </a:r>
          <a:r>
            <a:rPr lang="es-EC" sz="1600" kern="1200" dirty="0" err="1" smtClean="0">
              <a:solidFill>
                <a:schemeClr val="tx1"/>
              </a:solidFill>
            </a:rPr>
            <a:t>seminomas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047671" y="1991413"/>
        <a:ext cx="1087759" cy="977400"/>
      </dsp:txXfrm>
    </dsp:sp>
    <dsp:sp modelId="{51EE0FB0-F005-40DB-A724-3657AAB5BF83}">
      <dsp:nvSpPr>
        <dsp:cNvPr id="0" name=""/>
        <dsp:cNvSpPr/>
      </dsp:nvSpPr>
      <dsp:spPr>
        <a:xfrm rot="20700000">
          <a:off x="2365902" y="200900"/>
          <a:ext cx="2477144" cy="1980075"/>
        </a:xfrm>
        <a:prstGeom prst="gear6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El </a:t>
          </a:r>
          <a:r>
            <a:rPr lang="es-EC" sz="1600" kern="1200" dirty="0" err="1" smtClean="0">
              <a:solidFill>
                <a:schemeClr val="tx1"/>
              </a:solidFill>
            </a:rPr>
            <a:t>espermatocítico</a:t>
          </a:r>
          <a:r>
            <a:rPr lang="es-EC" sz="1600" kern="1200" dirty="0" smtClean="0">
              <a:solidFill>
                <a:schemeClr val="tx1"/>
              </a:solidFill>
            </a:rPr>
            <a:t> representa 5 a 10% de todos los </a:t>
          </a:r>
          <a:r>
            <a:rPr lang="es-EC" sz="1600" kern="1200" dirty="0" err="1" smtClean="0">
              <a:solidFill>
                <a:schemeClr val="tx1"/>
              </a:solidFill>
            </a:rPr>
            <a:t>seminomas</a:t>
          </a:r>
          <a:endParaRPr lang="es-EC" sz="1600" kern="1200" dirty="0">
            <a:solidFill>
              <a:schemeClr val="tx1"/>
            </a:solidFill>
          </a:endParaRPr>
        </a:p>
      </dsp:txBody>
      <dsp:txXfrm rot="-20700000">
        <a:off x="2938695" y="605706"/>
        <a:ext cx="1331558" cy="1170463"/>
      </dsp:txXfrm>
    </dsp:sp>
    <dsp:sp modelId="{19F8EF67-C647-4946-A123-7F8F25BC0982}">
      <dsp:nvSpPr>
        <dsp:cNvPr id="0" name=""/>
        <dsp:cNvSpPr/>
      </dsp:nvSpPr>
      <dsp:spPr>
        <a:xfrm>
          <a:off x="2953859" y="1773122"/>
          <a:ext cx="3241355" cy="3241355"/>
        </a:xfrm>
        <a:prstGeom prst="circularArrow">
          <a:avLst>
            <a:gd name="adj1" fmla="val 4687"/>
            <a:gd name="adj2" fmla="val 299029"/>
            <a:gd name="adj3" fmla="val 2525165"/>
            <a:gd name="adj4" fmla="val 1584202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B4AE6-2C2A-4849-8A71-2BE4CE432374}">
      <dsp:nvSpPr>
        <dsp:cNvPr id="0" name=""/>
        <dsp:cNvSpPr/>
      </dsp:nvSpPr>
      <dsp:spPr>
        <a:xfrm>
          <a:off x="1344553" y="1150021"/>
          <a:ext cx="2355047" cy="23550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6B566-CBFA-4C89-B829-E9D967B28259}">
      <dsp:nvSpPr>
        <dsp:cNvPr id="0" name=""/>
        <dsp:cNvSpPr/>
      </dsp:nvSpPr>
      <dsp:spPr>
        <a:xfrm>
          <a:off x="2284847" y="-108302"/>
          <a:ext cx="2539215" cy="25392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98F23-99BB-4938-A489-CB5369ADA3AD}">
      <dsp:nvSpPr>
        <dsp:cNvPr id="0" name=""/>
        <dsp:cNvSpPr/>
      </dsp:nvSpPr>
      <dsp:spPr>
        <a:xfrm>
          <a:off x="-5779472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E01E2-13AA-48E2-ABD8-C76F8572D0B8}">
      <dsp:nvSpPr>
        <dsp:cNvPr id="0" name=""/>
        <dsp:cNvSpPr/>
      </dsp:nvSpPr>
      <dsp:spPr>
        <a:xfrm>
          <a:off x="709624" y="511256"/>
          <a:ext cx="7068694" cy="10225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dirty="0" smtClean="0">
              <a:solidFill>
                <a:schemeClr val="tx1"/>
              </a:solidFill>
              <a:latin typeface="ArabBruD" panose="03060802060502020204" pitchFamily="66" charset="0"/>
            </a:rPr>
            <a:t>Los coriocarcinomas se comportan de manera agresiva.</a:t>
          </a:r>
          <a:endParaRPr lang="es-EC" sz="1900" b="0" kern="1200" dirty="0">
            <a:solidFill>
              <a:schemeClr val="tx1"/>
            </a:solidFill>
            <a:latin typeface="ArabBruD" panose="03060802060502020204" pitchFamily="66" charset="0"/>
          </a:endParaRPr>
        </a:p>
      </dsp:txBody>
      <dsp:txXfrm>
        <a:off x="709624" y="511256"/>
        <a:ext cx="7068694" cy="1022513"/>
      </dsp:txXfrm>
    </dsp:sp>
    <dsp:sp modelId="{D62015A4-CC7B-4752-A82A-2CFC7712423F}">
      <dsp:nvSpPr>
        <dsp:cNvPr id="0" name=""/>
        <dsp:cNvSpPr/>
      </dsp:nvSpPr>
      <dsp:spPr>
        <a:xfrm>
          <a:off x="70553" y="383442"/>
          <a:ext cx="1278142" cy="1278142"/>
        </a:xfrm>
        <a:prstGeom prst="ellipse">
          <a:avLst/>
        </a:prstGeom>
        <a:solidFill>
          <a:srgbClr val="C00000"/>
        </a:solidFill>
        <a:ln w="34925" cap="flat" cmpd="sng" algn="ctr">
          <a:solidFill>
            <a:srgbClr val="FFFFFF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F20D5-035C-44C1-B217-AD7204CC6F87}">
      <dsp:nvSpPr>
        <dsp:cNvPr id="0" name=""/>
        <dsp:cNvSpPr/>
      </dsp:nvSpPr>
      <dsp:spPr>
        <a:xfrm>
          <a:off x="1081308" y="2045027"/>
          <a:ext cx="6697010" cy="1022513"/>
        </a:xfrm>
        <a:prstGeom prst="rect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dirty="0" smtClean="0">
              <a:solidFill>
                <a:schemeClr val="tx1"/>
              </a:solidFill>
              <a:latin typeface="ArabBruD" panose="03060802060502020204" pitchFamily="66" charset="0"/>
            </a:rPr>
            <a:t>Caracterizada por diseminación hematógena temprana.</a:t>
          </a:r>
          <a:endParaRPr lang="es-EC" sz="1900" b="0" kern="1200" dirty="0">
            <a:solidFill>
              <a:schemeClr val="tx1"/>
            </a:solidFill>
            <a:latin typeface="ArabBruD" panose="03060802060502020204" pitchFamily="66" charset="0"/>
          </a:endParaRPr>
        </a:p>
      </dsp:txBody>
      <dsp:txXfrm>
        <a:off x="1081308" y="2045027"/>
        <a:ext cx="6697010" cy="1022513"/>
      </dsp:txXfrm>
    </dsp:sp>
    <dsp:sp modelId="{E1BD2583-ACA8-416F-A4C5-E3ABA2EF8DBB}">
      <dsp:nvSpPr>
        <dsp:cNvPr id="0" name=""/>
        <dsp:cNvSpPr/>
      </dsp:nvSpPr>
      <dsp:spPr>
        <a:xfrm>
          <a:off x="480875" y="1891458"/>
          <a:ext cx="1278142" cy="127814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4925" cap="flat" cmpd="sng" algn="ctr">
          <a:solidFill>
            <a:srgbClr val="FFFFFF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63387-5970-4158-8F62-2118D0E2DC0B}">
      <dsp:nvSpPr>
        <dsp:cNvPr id="0" name=""/>
        <dsp:cNvSpPr/>
      </dsp:nvSpPr>
      <dsp:spPr>
        <a:xfrm>
          <a:off x="709624" y="3578797"/>
          <a:ext cx="7068694" cy="1022513"/>
        </a:xfrm>
        <a:prstGeom prst="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dirty="0" smtClean="0">
              <a:solidFill>
                <a:schemeClr val="tx1"/>
              </a:solidFill>
              <a:latin typeface="ArabBruD" panose="03060802060502020204" pitchFamily="66" charset="0"/>
            </a:rPr>
            <a:t>Lo paradójico es que pequeñas lesiones intratesticulares pueden relacionarse con enfermedad metastásica extendida.</a:t>
          </a:r>
          <a:endParaRPr lang="es-EC" sz="1900" b="0" kern="1200" dirty="0">
            <a:solidFill>
              <a:schemeClr val="tx1"/>
            </a:solidFill>
            <a:latin typeface="ArabBruD" panose="03060802060502020204" pitchFamily="66" charset="0"/>
          </a:endParaRPr>
        </a:p>
      </dsp:txBody>
      <dsp:txXfrm>
        <a:off x="709624" y="3578797"/>
        <a:ext cx="7068694" cy="1022513"/>
      </dsp:txXfrm>
    </dsp:sp>
    <dsp:sp modelId="{5BC677C1-0E56-4796-B9E7-7A4E0C4DE139}">
      <dsp:nvSpPr>
        <dsp:cNvPr id="0" name=""/>
        <dsp:cNvSpPr/>
      </dsp:nvSpPr>
      <dsp:spPr>
        <a:xfrm>
          <a:off x="122075" y="3476737"/>
          <a:ext cx="1278142" cy="127814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34925" cap="flat" cmpd="sng" algn="ctr">
          <a:solidFill>
            <a:srgbClr val="FFFFFF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910CC-C7D9-42E7-81C8-752434F44F6C}">
      <dsp:nvSpPr>
        <dsp:cNvPr id="0" name=""/>
        <dsp:cNvSpPr/>
      </dsp:nvSpPr>
      <dsp:spPr>
        <a:xfrm rot="5400000">
          <a:off x="-271836" y="273710"/>
          <a:ext cx="1812242" cy="1268569"/>
        </a:xfrm>
        <a:prstGeom prst="chevron">
          <a:avLst/>
        </a:prstGeom>
        <a:solidFill>
          <a:srgbClr val="C00000"/>
        </a:solidFill>
        <a:ln w="15875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/>
        </a:p>
      </dsp:txBody>
      <dsp:txXfrm rot="-5400000">
        <a:off x="1" y="636159"/>
        <a:ext cx="1268569" cy="543673"/>
      </dsp:txXfrm>
    </dsp:sp>
    <dsp:sp modelId="{9D274BEB-7545-4180-B0A5-5B4BC3CB3D02}">
      <dsp:nvSpPr>
        <dsp:cNvPr id="0" name=""/>
        <dsp:cNvSpPr/>
      </dsp:nvSpPr>
      <dsp:spPr>
        <a:xfrm rot="5400000">
          <a:off x="5357304" y="-4088735"/>
          <a:ext cx="1177957" cy="9355427"/>
        </a:xfrm>
        <a:prstGeom prst="round2SameRect">
          <a:avLst/>
        </a:prstGeom>
        <a:solidFill>
          <a:srgbClr val="FFFF00">
            <a:alpha val="90000"/>
          </a:srgb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perspectiveRelaxedModerately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 síntoma de cáncer testicular más común es un agrandamiento indoloro del testículo que suele ser gradual, y es frecuente la sensación de pesadez testicular.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8570" y="57502"/>
        <a:ext cx="9297924" cy="1062951"/>
      </dsp:txXfrm>
    </dsp:sp>
    <dsp:sp modelId="{090B3294-E2C0-40D2-A130-C223D4FAB4A9}">
      <dsp:nvSpPr>
        <dsp:cNvPr id="0" name=""/>
        <dsp:cNvSpPr/>
      </dsp:nvSpPr>
      <dsp:spPr>
        <a:xfrm rot="5400000">
          <a:off x="-271836" y="1893965"/>
          <a:ext cx="1812242" cy="1268569"/>
        </a:xfrm>
        <a:prstGeom prst="chevron">
          <a:avLst/>
        </a:prstGeom>
        <a:solidFill>
          <a:srgbClr val="FFFF00"/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/>
        </a:p>
      </dsp:txBody>
      <dsp:txXfrm rot="-5400000">
        <a:off x="1" y="2256414"/>
        <a:ext cx="1268569" cy="543673"/>
      </dsp:txXfrm>
    </dsp:sp>
    <dsp:sp modelId="{1871C4D6-3C35-4995-95DC-240E3B103E85}">
      <dsp:nvSpPr>
        <dsp:cNvPr id="0" name=""/>
        <dsp:cNvSpPr/>
      </dsp:nvSpPr>
      <dsp:spPr>
        <a:xfrm rot="5400000">
          <a:off x="5357304" y="-2466605"/>
          <a:ext cx="1177957" cy="9355427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 casi 10% de los casos se observa dolor testicular agudo que puede ser resultado de hemorragia </a:t>
          </a:r>
          <a:r>
            <a:rPr lang="es-ES" sz="190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intratesticuiar</a:t>
          </a:r>
          <a:r>
            <a:rPr lang="es-ES" sz="19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o infarto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8570" y="1679632"/>
        <a:ext cx="9297924" cy="1062951"/>
      </dsp:txXfrm>
    </dsp:sp>
    <dsp:sp modelId="{DAFB7E55-C68A-46F1-8C3C-C8F254946AD0}">
      <dsp:nvSpPr>
        <dsp:cNvPr id="0" name=""/>
        <dsp:cNvSpPr/>
      </dsp:nvSpPr>
      <dsp:spPr>
        <a:xfrm rot="5400000">
          <a:off x="-271836" y="3514220"/>
          <a:ext cx="1812242" cy="1268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/>
        </a:p>
      </dsp:txBody>
      <dsp:txXfrm rot="-5400000">
        <a:off x="1" y="3876669"/>
        <a:ext cx="1268569" cy="543673"/>
      </dsp:txXfrm>
    </dsp:sp>
    <dsp:sp modelId="{03BDEF33-6668-49A6-A8B3-51C212952198}">
      <dsp:nvSpPr>
        <dsp:cNvPr id="0" name=""/>
        <dsp:cNvSpPr/>
      </dsp:nvSpPr>
      <dsp:spPr>
        <a:xfrm rot="5400000">
          <a:off x="5357304" y="-846350"/>
          <a:ext cx="1177957" cy="9355427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La demora típica en el tratamiento desde el reconocimiento inicial de la lesión por parte del afectado hasta el manejo definitivo (</a:t>
          </a:r>
          <a:r>
            <a:rPr lang="es-ES" sz="190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orquiectomía</a:t>
          </a:r>
          <a:r>
            <a:rPr lang="es-ES" sz="19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) va de 3 a 6 meses.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La longitud de la demora se correlaciona con la incidencia de metástasis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8570" y="3299887"/>
        <a:ext cx="9297924" cy="1062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910CC-C7D9-42E7-81C8-752434F44F6C}">
      <dsp:nvSpPr>
        <dsp:cNvPr id="0" name=""/>
        <dsp:cNvSpPr/>
      </dsp:nvSpPr>
      <dsp:spPr>
        <a:xfrm rot="5400000">
          <a:off x="-258874" y="259148"/>
          <a:ext cx="1725827" cy="1208079"/>
        </a:xfrm>
        <a:prstGeom prst="chevron">
          <a:avLst/>
        </a:prstGeom>
        <a:solidFill>
          <a:srgbClr val="C00000"/>
        </a:solidFill>
        <a:ln w="15875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400" kern="1200" dirty="0"/>
        </a:p>
      </dsp:txBody>
      <dsp:txXfrm rot="-5400000">
        <a:off x="1" y="604314"/>
        <a:ext cx="1208079" cy="517748"/>
      </dsp:txXfrm>
    </dsp:sp>
    <dsp:sp modelId="{9D274BEB-7545-4180-B0A5-5B4BC3CB3D02}">
      <dsp:nvSpPr>
        <dsp:cNvPr id="0" name=""/>
        <dsp:cNvSpPr/>
      </dsp:nvSpPr>
      <dsp:spPr>
        <a:xfrm rot="5400000">
          <a:off x="5355144" y="-4147065"/>
          <a:ext cx="1121787" cy="9415917"/>
        </a:xfrm>
        <a:prstGeom prst="round2SameRect">
          <a:avLst/>
        </a:prstGeom>
        <a:solidFill>
          <a:srgbClr val="FFFF00">
            <a:alpha val="90000"/>
          </a:srgb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perspectiveRelaxedModerately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masa testicular o un agrandamiento difuso. La masa suele ser firme y sin dolor a la palpación, y el epidídimo debe separarse con facilidad de él </a:t>
          </a:r>
          <a:endParaRPr lang="es-EC" sz="2400" kern="1200" dirty="0"/>
        </a:p>
      </dsp:txBody>
      <dsp:txXfrm rot="-5400000">
        <a:off x="1208080" y="54760"/>
        <a:ext cx="9361156" cy="1012265"/>
      </dsp:txXfrm>
    </dsp:sp>
    <dsp:sp modelId="{090B3294-E2C0-40D2-A130-C223D4FAB4A9}">
      <dsp:nvSpPr>
        <dsp:cNvPr id="0" name=""/>
        <dsp:cNvSpPr/>
      </dsp:nvSpPr>
      <dsp:spPr>
        <a:xfrm rot="5400000">
          <a:off x="-258874" y="1802143"/>
          <a:ext cx="1725827" cy="1208079"/>
        </a:xfrm>
        <a:prstGeom prst="chevron">
          <a:avLst/>
        </a:prstGeom>
        <a:solidFill>
          <a:srgbClr val="FFFF00"/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400" kern="1200" dirty="0"/>
        </a:p>
      </dsp:txBody>
      <dsp:txXfrm rot="-5400000">
        <a:off x="1" y="2147309"/>
        <a:ext cx="1208079" cy="517748"/>
      </dsp:txXfrm>
    </dsp:sp>
    <dsp:sp modelId="{1871C4D6-3C35-4995-95DC-240E3B103E85}">
      <dsp:nvSpPr>
        <dsp:cNvPr id="0" name=""/>
        <dsp:cNvSpPr/>
      </dsp:nvSpPr>
      <dsp:spPr>
        <a:xfrm rot="5400000">
          <a:off x="5355144" y="-2603795"/>
          <a:ext cx="1121787" cy="9415917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hidrocele puede acompañar al tumor testicular y ayudar a camuflarlo. La </a:t>
          </a:r>
          <a:r>
            <a:rPr lang="es-ES" sz="2000" kern="12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transiluminación</a:t>
          </a:r>
          <a:r>
            <a:rPr lang="es-ES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es negativa debido a la tumoración sólida.</a:t>
          </a:r>
          <a:endParaRPr lang="es-EC" sz="20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8080" y="1598030"/>
        <a:ext cx="9361156" cy="1012265"/>
      </dsp:txXfrm>
    </dsp:sp>
    <dsp:sp modelId="{DAFB7E55-C68A-46F1-8C3C-C8F254946AD0}">
      <dsp:nvSpPr>
        <dsp:cNvPr id="0" name=""/>
        <dsp:cNvSpPr/>
      </dsp:nvSpPr>
      <dsp:spPr>
        <a:xfrm rot="5400000">
          <a:off x="-258874" y="3589273"/>
          <a:ext cx="1725827" cy="1208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400" kern="1200" dirty="0"/>
        </a:p>
      </dsp:txBody>
      <dsp:txXfrm rot="-5400000">
        <a:off x="1" y="3934439"/>
        <a:ext cx="1208079" cy="517748"/>
      </dsp:txXfrm>
    </dsp:sp>
    <dsp:sp modelId="{03BDEF33-6668-49A6-A8B3-51C212952198}">
      <dsp:nvSpPr>
        <dsp:cNvPr id="0" name=""/>
        <dsp:cNvSpPr/>
      </dsp:nvSpPr>
      <dsp:spPr>
        <a:xfrm rot="5400000">
          <a:off x="5111009" y="-816665"/>
          <a:ext cx="1610057" cy="9415917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palpación del abdomen puede revelar un carcinoma retroperitoneal voluminoso. La ginecomastia está presente en 5% de todos los tumores de células germinativas, pero puede existir en 30 a 50% de los tumores de células de </a:t>
          </a:r>
          <a:r>
            <a:rPr lang="es-ES" sz="2000" kern="12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Sertoli</a:t>
          </a:r>
          <a:r>
            <a:rPr lang="es-ES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 de Leydig. </a:t>
          </a:r>
          <a:endParaRPr lang="es-EC" sz="2000" kern="1200" dirty="0"/>
        </a:p>
      </dsp:txBody>
      <dsp:txXfrm rot="-5400000">
        <a:off x="1208080" y="3164861"/>
        <a:ext cx="9337320" cy="14528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4004E-2F3A-4C8A-8029-F4CE03A99B23}">
      <dsp:nvSpPr>
        <dsp:cNvPr id="0" name=""/>
        <dsp:cNvSpPr/>
      </dsp:nvSpPr>
      <dsp:spPr>
        <a:xfrm>
          <a:off x="2242343" y="17127"/>
          <a:ext cx="2533625" cy="2354252"/>
        </a:xfrm>
        <a:prstGeom prst="triangl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Alfa feto proteína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N=15 </a:t>
          </a:r>
          <a:r>
            <a:rPr lang="es-EC" sz="2400" kern="1200" dirty="0" err="1" smtClean="0"/>
            <a:t>ng</a:t>
          </a:r>
          <a:r>
            <a:rPr lang="es-EC" sz="2400" kern="1200" dirty="0" smtClean="0"/>
            <a:t>/l</a:t>
          </a:r>
          <a:endParaRPr lang="es-EC" sz="2400" kern="1200" dirty="0"/>
        </a:p>
      </dsp:txBody>
      <dsp:txXfrm>
        <a:off x="2875749" y="1194253"/>
        <a:ext cx="1266813" cy="1177126"/>
      </dsp:txXfrm>
    </dsp:sp>
    <dsp:sp modelId="{71875DE0-8EA1-45BA-8DE4-C69333646782}">
      <dsp:nvSpPr>
        <dsp:cNvPr id="0" name=""/>
        <dsp:cNvSpPr/>
      </dsp:nvSpPr>
      <dsp:spPr>
        <a:xfrm>
          <a:off x="829001" y="2422763"/>
          <a:ext cx="2781205" cy="2661520"/>
        </a:xfrm>
        <a:prstGeom prst="triangl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Gonadotrofina </a:t>
          </a:r>
          <a:r>
            <a:rPr lang="es-EC" sz="2000" kern="1200" dirty="0" err="1" smtClean="0"/>
            <a:t>corónica</a:t>
          </a:r>
          <a:r>
            <a:rPr lang="es-EC" sz="2000" kern="1200" dirty="0" smtClean="0"/>
            <a:t> humana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N=10,000 UI/L</a:t>
          </a:r>
          <a:endParaRPr lang="es-EC" sz="1800" kern="1200" dirty="0"/>
        </a:p>
      </dsp:txBody>
      <dsp:txXfrm>
        <a:off x="1524302" y="3753523"/>
        <a:ext cx="1390603" cy="1330760"/>
      </dsp:txXfrm>
    </dsp:sp>
    <dsp:sp modelId="{C5E93F61-3587-4D55-BABB-6AA6FABBE277}">
      <dsp:nvSpPr>
        <dsp:cNvPr id="0" name=""/>
        <dsp:cNvSpPr/>
      </dsp:nvSpPr>
      <dsp:spPr>
        <a:xfrm rot="10800000">
          <a:off x="2238085" y="2440310"/>
          <a:ext cx="2542142" cy="2542142"/>
        </a:xfrm>
        <a:prstGeom prst="triangl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Marcadores tumorales</a:t>
          </a:r>
          <a:endParaRPr lang="es-EC" sz="2800" kern="1200" dirty="0"/>
        </a:p>
      </dsp:txBody>
      <dsp:txXfrm rot="10800000">
        <a:off x="2873620" y="2440310"/>
        <a:ext cx="1271071" cy="1271071"/>
      </dsp:txXfrm>
    </dsp:sp>
    <dsp:sp modelId="{A4275E26-903A-413C-BC29-0BBCA4A8234D}">
      <dsp:nvSpPr>
        <dsp:cNvPr id="0" name=""/>
        <dsp:cNvSpPr/>
      </dsp:nvSpPr>
      <dsp:spPr>
        <a:xfrm>
          <a:off x="3559186" y="2534038"/>
          <a:ext cx="2542142" cy="2542142"/>
        </a:xfrm>
        <a:prstGeom prst="triangl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Deshidrogenasa láctica</a:t>
          </a:r>
          <a:endParaRPr lang="es-EC" sz="2000" kern="1200" dirty="0"/>
        </a:p>
      </dsp:txBody>
      <dsp:txXfrm>
        <a:off x="4194722" y="3805109"/>
        <a:ext cx="1271071" cy="1271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A0926-2A5A-4641-B4BD-97B08783069C}">
      <dsp:nvSpPr>
        <dsp:cNvPr id="0" name=""/>
        <dsp:cNvSpPr/>
      </dsp:nvSpPr>
      <dsp:spPr>
        <a:xfrm rot="5400000">
          <a:off x="1165499" y="962699"/>
          <a:ext cx="847746" cy="9651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C51D6-6B57-4656-90F5-86BA9AF5F2F6}">
      <dsp:nvSpPr>
        <dsp:cNvPr id="0" name=""/>
        <dsp:cNvSpPr/>
      </dsp:nvSpPr>
      <dsp:spPr>
        <a:xfrm>
          <a:off x="940898" y="22956"/>
          <a:ext cx="1427105" cy="9989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ULTRASONIDO</a:t>
          </a:r>
          <a:endParaRPr lang="es-EC" sz="1500" kern="1200" dirty="0"/>
        </a:p>
      </dsp:txBody>
      <dsp:txXfrm>
        <a:off x="989670" y="71728"/>
        <a:ext cx="1329561" cy="901383"/>
      </dsp:txXfrm>
    </dsp:sp>
    <dsp:sp modelId="{DF470A7D-709A-4738-B6DF-F24BE602F05A}">
      <dsp:nvSpPr>
        <dsp:cNvPr id="0" name=""/>
        <dsp:cNvSpPr/>
      </dsp:nvSpPr>
      <dsp:spPr>
        <a:xfrm>
          <a:off x="2431930" y="41824"/>
          <a:ext cx="4833044" cy="82423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Comprobar que la tumoración  es  en realidad  </a:t>
          </a:r>
          <a:r>
            <a:rPr kumimoji="0" lang="es-EC" sz="2000" b="0" i="0" u="none" strike="noStrike" kern="120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intratesticular</a:t>
          </a:r>
          <a:endParaRPr lang="es-EC" sz="2000" kern="1200" dirty="0"/>
        </a:p>
      </dsp:txBody>
      <dsp:txXfrm>
        <a:off x="2431930" y="41824"/>
        <a:ext cx="4833044" cy="824235"/>
      </dsp:txXfrm>
    </dsp:sp>
    <dsp:sp modelId="{8EC64E1A-D261-451F-AEF7-C9B3CC3853EF}">
      <dsp:nvSpPr>
        <dsp:cNvPr id="0" name=""/>
        <dsp:cNvSpPr/>
      </dsp:nvSpPr>
      <dsp:spPr>
        <a:xfrm rot="5400000">
          <a:off x="2953761" y="1982088"/>
          <a:ext cx="918532" cy="12478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E863-9B4D-4796-BE7F-7D83AD0A9EA0}">
      <dsp:nvSpPr>
        <dsp:cNvPr id="0" name=""/>
        <dsp:cNvSpPr/>
      </dsp:nvSpPr>
      <dsp:spPr>
        <a:xfrm>
          <a:off x="2790312" y="1145081"/>
          <a:ext cx="1427105" cy="9989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1016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ULTRASONIDO</a:t>
          </a:r>
          <a:endParaRPr lang="es-EC" sz="1500" kern="1200" dirty="0"/>
        </a:p>
      </dsp:txBody>
      <dsp:txXfrm>
        <a:off x="2839084" y="1193853"/>
        <a:ext cx="1329561" cy="901383"/>
      </dsp:txXfrm>
    </dsp:sp>
    <dsp:sp modelId="{10898943-AD5A-4EBA-9B92-5624988BA85A}">
      <dsp:nvSpPr>
        <dsp:cNvPr id="0" name=""/>
        <dsp:cNvSpPr/>
      </dsp:nvSpPr>
      <dsp:spPr>
        <a:xfrm>
          <a:off x="4359459" y="1146813"/>
          <a:ext cx="3239681" cy="95561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distinguir el tumor de patología </a:t>
          </a:r>
          <a:r>
            <a:rPr kumimoji="0" lang="es-EC" sz="2000" b="0" i="0" u="none" strike="noStrike" kern="120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epididimaria</a:t>
          </a:r>
          <a:r>
            <a: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s-EC" sz="2000" kern="1200" dirty="0"/>
        </a:p>
      </dsp:txBody>
      <dsp:txXfrm>
        <a:off x="4359459" y="1146813"/>
        <a:ext cx="3239681" cy="955619"/>
      </dsp:txXfrm>
    </dsp:sp>
    <dsp:sp modelId="{C2119310-A141-472B-BAEC-C9C666B4AC67}">
      <dsp:nvSpPr>
        <dsp:cNvPr id="0" name=""/>
        <dsp:cNvSpPr/>
      </dsp:nvSpPr>
      <dsp:spPr>
        <a:xfrm rot="5400000">
          <a:off x="6247116" y="3147072"/>
          <a:ext cx="847746" cy="9651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733B2-0840-4A53-BF8A-D3D640DE3EB8}">
      <dsp:nvSpPr>
        <dsp:cNvPr id="0" name=""/>
        <dsp:cNvSpPr/>
      </dsp:nvSpPr>
      <dsp:spPr>
        <a:xfrm>
          <a:off x="5084414" y="2332355"/>
          <a:ext cx="3251787" cy="774628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 w="15875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ULTRASONIDO</a:t>
          </a:r>
          <a:endParaRPr lang="es-EC" sz="1500" kern="1200" dirty="0"/>
        </a:p>
      </dsp:txBody>
      <dsp:txXfrm>
        <a:off x="5122235" y="2370176"/>
        <a:ext cx="3176145" cy="698986"/>
      </dsp:txXfrm>
    </dsp:sp>
    <dsp:sp modelId="{9BE853C0-A27A-41FF-A4A7-BAF92F6DC690}">
      <dsp:nvSpPr>
        <dsp:cNvPr id="0" name=""/>
        <dsp:cNvSpPr/>
      </dsp:nvSpPr>
      <dsp:spPr>
        <a:xfrm>
          <a:off x="7449620" y="2302599"/>
          <a:ext cx="1037940" cy="80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</dsp:txBody>
      <dsp:txXfrm>
        <a:off x="7449620" y="2302599"/>
        <a:ext cx="1037940" cy="807377"/>
      </dsp:txXfrm>
    </dsp:sp>
    <dsp:sp modelId="{FB7F4D41-5AE9-49A5-A835-2F85B6A8071A}">
      <dsp:nvSpPr>
        <dsp:cNvPr id="0" name=""/>
        <dsp:cNvSpPr/>
      </dsp:nvSpPr>
      <dsp:spPr>
        <a:xfrm>
          <a:off x="7430035" y="3329454"/>
          <a:ext cx="2615113" cy="998927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facilitar la exploración testicular en presencia de hidrocele</a:t>
          </a:r>
          <a:endParaRPr lang="es-EC" sz="1800" kern="1200" dirty="0"/>
        </a:p>
      </dsp:txBody>
      <dsp:txXfrm>
        <a:off x="7478807" y="3378226"/>
        <a:ext cx="2517569" cy="9013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1EF35-FF9A-493E-8801-646FDB66FB7F}">
      <dsp:nvSpPr>
        <dsp:cNvPr id="0" name=""/>
        <dsp:cNvSpPr/>
      </dsp:nvSpPr>
      <dsp:spPr>
        <a:xfrm>
          <a:off x="3411495" y="611527"/>
          <a:ext cx="3708581" cy="370858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549E9-A37C-4AF3-B7BF-D044F96EF170}">
      <dsp:nvSpPr>
        <dsp:cNvPr id="0" name=""/>
        <dsp:cNvSpPr/>
      </dsp:nvSpPr>
      <dsp:spPr>
        <a:xfrm>
          <a:off x="3411495" y="611527"/>
          <a:ext cx="3708581" cy="370858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8562A-E54C-497A-AF4C-46F31C8F5152}">
      <dsp:nvSpPr>
        <dsp:cNvPr id="0" name=""/>
        <dsp:cNvSpPr/>
      </dsp:nvSpPr>
      <dsp:spPr>
        <a:xfrm>
          <a:off x="3411495" y="611527"/>
          <a:ext cx="3708581" cy="370858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6CE7D-38F6-4BB8-A426-C1B57FCCA8B1}">
      <dsp:nvSpPr>
        <dsp:cNvPr id="0" name=""/>
        <dsp:cNvSpPr/>
      </dsp:nvSpPr>
      <dsp:spPr>
        <a:xfrm>
          <a:off x="3411495" y="611527"/>
          <a:ext cx="3708581" cy="370858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91639-1983-4900-BF7E-620839EF7D3D}">
      <dsp:nvSpPr>
        <dsp:cNvPr id="0" name=""/>
        <dsp:cNvSpPr/>
      </dsp:nvSpPr>
      <dsp:spPr>
        <a:xfrm>
          <a:off x="4072345" y="1612195"/>
          <a:ext cx="2386881" cy="1707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Evaluar </a:t>
          </a:r>
          <a:r>
            <a: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dispersión </a:t>
          </a:r>
          <a:r>
            <a:rPr kumimoji="0" lang="es-EC" sz="2400" b="0" i="0" u="none" strike="noStrike" kern="120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rPr>
            <a:t>metastásica</a:t>
          </a:r>
          <a:endParaRPr lang="es-EC" sz="2400" kern="1200" dirty="0"/>
        </a:p>
      </dsp:txBody>
      <dsp:txXfrm>
        <a:off x="4421896" y="1862215"/>
        <a:ext cx="1687779" cy="1207204"/>
      </dsp:txXfrm>
    </dsp:sp>
    <dsp:sp modelId="{A3F48DFD-B268-4020-AAB2-041F79BE9F51}">
      <dsp:nvSpPr>
        <dsp:cNvPr id="0" name=""/>
        <dsp:cNvSpPr/>
      </dsp:nvSpPr>
      <dsp:spPr>
        <a:xfrm>
          <a:off x="4020826" y="-157423"/>
          <a:ext cx="2489918" cy="1623946"/>
        </a:xfrm>
        <a:prstGeom prst="ellipse">
          <a:avLst/>
        </a:prstGeom>
        <a:solidFill>
          <a:srgbClr val="FFFF00"/>
        </a:solidFill>
        <a:ln w="3492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EC" sz="24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Radiografía torácica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4385466" y="80398"/>
        <a:ext cx="1760638" cy="1148304"/>
      </dsp:txXfrm>
    </dsp:sp>
    <dsp:sp modelId="{B799FAB7-A2DD-4955-BFE2-50559BEB0C9D}">
      <dsp:nvSpPr>
        <dsp:cNvPr id="0" name=""/>
        <dsp:cNvSpPr/>
      </dsp:nvSpPr>
      <dsp:spPr>
        <a:xfrm>
          <a:off x="6153204" y="1767579"/>
          <a:ext cx="1847699" cy="1396476"/>
        </a:xfrm>
        <a:prstGeom prst="ellipse">
          <a:avLst/>
        </a:prstGeom>
        <a:solidFill>
          <a:schemeClr val="accent2">
            <a:lumMod val="75000"/>
          </a:schemeClr>
        </a:solidFill>
        <a:ln w="3492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0" i="0" u="none" strike="noStrike" kern="120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retroperitoneo</a:t>
          </a:r>
          <a:endParaRPr lang="es-EC" sz="1800" kern="1200" dirty="0"/>
        </a:p>
      </dsp:txBody>
      <dsp:txXfrm>
        <a:off x="6423793" y="1972088"/>
        <a:ext cx="1306521" cy="987458"/>
      </dsp:txXfrm>
    </dsp:sp>
    <dsp:sp modelId="{95E30688-E605-4080-9023-C4E53736943B}">
      <dsp:nvSpPr>
        <dsp:cNvPr id="0" name=""/>
        <dsp:cNvSpPr/>
      </dsp:nvSpPr>
      <dsp:spPr>
        <a:xfrm>
          <a:off x="4059463" y="3576875"/>
          <a:ext cx="2412645" cy="1400420"/>
        </a:xfrm>
        <a:prstGeom prst="ellipse">
          <a:avLst/>
        </a:prstGeom>
        <a:solidFill>
          <a:srgbClr val="FF0000"/>
        </a:solidFill>
        <a:ln w="3492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TC abdomen y  pelvis </a:t>
          </a:r>
          <a:endParaRPr lang="es-EC" sz="2500" kern="1200" dirty="0"/>
        </a:p>
      </dsp:txBody>
      <dsp:txXfrm>
        <a:off x="4412787" y="3781962"/>
        <a:ext cx="1705997" cy="990246"/>
      </dsp:txXfrm>
    </dsp:sp>
    <dsp:sp modelId="{D0ACC3D6-AE99-4741-82F3-1369410F4DB3}">
      <dsp:nvSpPr>
        <dsp:cNvPr id="0" name=""/>
        <dsp:cNvSpPr/>
      </dsp:nvSpPr>
      <dsp:spPr>
        <a:xfrm>
          <a:off x="2514696" y="1868282"/>
          <a:ext cx="1879643" cy="1195071"/>
        </a:xfrm>
        <a:prstGeom prst="ellipse">
          <a:avLst/>
        </a:prstGeom>
        <a:solidFill>
          <a:srgbClr val="00B050"/>
        </a:solidFill>
        <a:ln w="3492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Pulmones</a:t>
          </a:r>
          <a:endParaRPr lang="es-EC" sz="2000" kern="1200" dirty="0"/>
        </a:p>
      </dsp:txBody>
      <dsp:txXfrm>
        <a:off x="2789963" y="2043296"/>
        <a:ext cx="1329109" cy="845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90750-247C-4CB9-A6E2-411ADDD3B415}" type="datetimeFigureOut">
              <a:rPr lang="es-EC" smtClean="0"/>
              <a:pPr/>
              <a:t>24/10/2017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5264A-9202-4F3E-8B2E-8CB5AE3B31B0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90678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1625D-1DFE-453C-A4C2-083269AFB358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01771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1625D-1DFE-453C-A4C2-083269AFB358}" type="slidenum">
              <a:rPr lang="es-EC" smtClean="0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71272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1625D-1DFE-453C-A4C2-083269AFB358}" type="slidenum">
              <a:rPr lang="es-EC" smtClean="0"/>
              <a:pPr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65334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965915"/>
            <a:ext cx="8791575" cy="79849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C00"/>
                </a:solidFill>
                <a:latin typeface="Cooper Black" panose="0208090404030B020404" pitchFamily="18" charset="0"/>
              </a:rPr>
              <a:t/>
            </a:r>
            <a:br>
              <a:rPr lang="es-ES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C00"/>
                </a:solidFill>
                <a:latin typeface="Cooper Black" panose="0208090404030B020404" pitchFamily="18" charset="0"/>
              </a:rPr>
            </a:b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UNIVERSIDAD TÉCNICA DE MANABÍ</a:t>
            </a:r>
            <a:b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FACULTAD DE CIENCIAS DE LA SALUD</a:t>
            </a:r>
            <a:b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CARRERA DE MEDICINA</a:t>
            </a:r>
            <a:b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C00"/>
                </a:solidFill>
                <a:latin typeface="Cooper Black" panose="0208090404030B020404" pitchFamily="18" charset="0"/>
              </a:rPr>
              <a:t/>
            </a:r>
            <a:br>
              <a:rPr lang="es-ES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C00"/>
                </a:solidFill>
                <a:latin typeface="Cooper Black" panose="0208090404030B020404" pitchFamily="18" charset="0"/>
              </a:rPr>
            </a:br>
            <a:r>
              <a:rPr lang="es-ES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C00"/>
                </a:solidFill>
                <a:latin typeface="Cooper Black" panose="0208090404030B020404" pitchFamily="18" charset="0"/>
              </a:rPr>
              <a:t/>
            </a:r>
            <a:br>
              <a:rPr lang="es-ES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C00"/>
                </a:solidFill>
                <a:latin typeface="Cooper Black" panose="0208090404030B020404" pitchFamily="18" charset="0"/>
              </a:rPr>
            </a:br>
            <a:r>
              <a:rPr lang="es-ES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C00"/>
                </a:solidFill>
                <a:latin typeface="Cooper Black" panose="0208090404030B020404" pitchFamily="18" charset="0"/>
              </a:rPr>
              <a:t>TUMORES </a:t>
            </a:r>
            <a:r>
              <a:rPr lang="es-ES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C00"/>
                </a:solidFill>
                <a:latin typeface="Cooper Black" panose="0208090404030B020404" pitchFamily="18" charset="0"/>
              </a:rPr>
              <a:t>DEL </a:t>
            </a:r>
            <a:r>
              <a:rPr lang="es-ES" b="1" dirty="0" err="1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C00"/>
                </a:solidFill>
                <a:latin typeface="Cooper Black" panose="0208090404030B020404" pitchFamily="18" charset="0"/>
              </a:rPr>
              <a:t>TESTícULO</a:t>
            </a:r>
            <a:endParaRPr lang="es-EC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latin typeface="Cooper Black" panose="0208090404030B0204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4107" y="4404575"/>
            <a:ext cx="8233892" cy="73409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endParaRPr lang="es-EC" sz="2800" b="1" cap="none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s-EC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Asignatura  de Urología</a:t>
            </a:r>
          </a:p>
          <a:p>
            <a:pPr algn="ctr"/>
            <a:r>
              <a:rPr lang="es-EC" sz="2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Dra. </a:t>
            </a:r>
            <a:r>
              <a:rPr lang="es-EC" sz="28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MSc</a:t>
            </a:r>
            <a:r>
              <a:rPr lang="es-EC" sz="2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 </a:t>
            </a:r>
            <a:r>
              <a:rPr lang="es-EC" sz="28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Daisy</a:t>
            </a:r>
            <a:r>
              <a:rPr lang="es-EC" sz="2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C" sz="2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María </a:t>
            </a:r>
            <a:r>
              <a:rPr lang="es-EC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C</a:t>
            </a:r>
            <a:r>
              <a:rPr lang="es-EC" sz="2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ontreras </a:t>
            </a:r>
            <a:r>
              <a:rPr lang="es-EC" sz="28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D</a:t>
            </a:r>
            <a:r>
              <a:rPr lang="es-EC" sz="28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uverger</a:t>
            </a:r>
            <a:endParaRPr lang="es-EC" sz="2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18" y="2021982"/>
            <a:ext cx="3786388" cy="3116687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angle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1" y="2021982"/>
            <a:ext cx="3631842" cy="3116688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w="139700" h="139700" prst="divot"/>
          </a:sp3d>
        </p:spPr>
      </p:pic>
      <p:sp>
        <p:nvSpPr>
          <p:cNvPr id="6" name="Rectángulo 5"/>
          <p:cNvSpPr/>
          <p:nvPr/>
        </p:nvSpPr>
        <p:spPr>
          <a:xfrm>
            <a:off x="7031865" y="2202287"/>
            <a:ext cx="1841679" cy="2318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173"/>
          <a:stretch>
            <a:fillRect/>
          </a:stretch>
        </p:blipFill>
        <p:spPr bwMode="auto">
          <a:xfrm>
            <a:off x="166527" y="228600"/>
            <a:ext cx="1562101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0" r="9406" b="26050"/>
          <a:stretch>
            <a:fillRect/>
          </a:stretch>
        </p:blipFill>
        <p:spPr bwMode="auto">
          <a:xfrm>
            <a:off x="1" y="1963738"/>
            <a:ext cx="1736564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0" r="9406" b="26050"/>
          <a:stretch>
            <a:fillRect/>
          </a:stretch>
        </p:blipFill>
        <p:spPr bwMode="auto">
          <a:xfrm>
            <a:off x="1" y="1963738"/>
            <a:ext cx="1736564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2434107" y="0"/>
            <a:ext cx="9757893" cy="11075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UNIVERSIDAD </a:t>
            </a:r>
            <a:r>
              <a:rPr lang="es-EC" sz="2400" dirty="0" smtClean="0"/>
              <a:t>DE LA HABANA</a:t>
            </a:r>
            <a:endParaRPr lang="es-EC" sz="2400" dirty="0" smtClean="0"/>
          </a:p>
          <a:p>
            <a:pPr algn="ctr"/>
            <a:r>
              <a:rPr lang="es-EC" sz="2400" dirty="0" smtClean="0"/>
              <a:t>FACULTAD </a:t>
            </a:r>
            <a:r>
              <a:rPr lang="es-EC" sz="2400" dirty="0" smtClean="0"/>
              <a:t>DE CIENCIAS </a:t>
            </a:r>
            <a:r>
              <a:rPr lang="es-EC" sz="2400" dirty="0" smtClean="0"/>
              <a:t>MÈDICAS GENERAL CALIXTO GARCÌA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xmlns="" val="24321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3693" cy="8712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000" dirty="0" err="1" smtClean="0">
                <a:solidFill>
                  <a:srgbClr val="FFFF00"/>
                </a:solidFill>
                <a:latin typeface="Goudy Stout" panose="0202090407030B020401" pitchFamily="18" charset="0"/>
              </a:rPr>
              <a:t>Sintomas</a:t>
            </a:r>
            <a:endParaRPr lang="es-EC" sz="4000" dirty="0">
              <a:solidFill>
                <a:srgbClr val="FFFF00"/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5757147"/>
              </p:ext>
            </p:extLst>
          </p:nvPr>
        </p:nvGraphicFramePr>
        <p:xfrm>
          <a:off x="838200" y="1236372"/>
          <a:ext cx="10623997" cy="505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437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3693" cy="8712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rgbClr val="FFFF00"/>
                </a:solidFill>
                <a:latin typeface="Goudy Stout" panose="0202090407030B020401" pitchFamily="18" charset="0"/>
              </a:rPr>
              <a:t>Signos</a:t>
            </a:r>
            <a:endParaRPr lang="es-EC" sz="4000" dirty="0">
              <a:solidFill>
                <a:srgbClr val="FFFF00"/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2487699"/>
              </p:ext>
            </p:extLst>
          </p:nvPr>
        </p:nvGraphicFramePr>
        <p:xfrm>
          <a:off x="838199" y="1120462"/>
          <a:ext cx="10623997" cy="505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789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68514" cy="12617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EXAMEN FÍSICO</a:t>
            </a:r>
            <a:endParaRPr lang="es-EC" sz="44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249487"/>
            <a:ext cx="5091962" cy="4486164"/>
          </a:xfr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s-EC" dirty="0" smtClean="0"/>
              <a:t>Aumento de un </a:t>
            </a:r>
            <a:r>
              <a:rPr lang="es-EC" dirty="0" err="1" smtClean="0"/>
              <a:t>hemiescroto</a:t>
            </a:r>
            <a:r>
              <a:rPr lang="es-EC" dirty="0" smtClean="0"/>
              <a:t> por crecimiento del testículo.</a:t>
            </a:r>
          </a:p>
          <a:p>
            <a:r>
              <a:rPr lang="es-EC" dirty="0" smtClean="0"/>
              <a:t>Testículo uniforme con sensación de peso, sólido, macizo e indoloro; en ocasiones la superficie es nodular y la consistencia varía de blanda a leñosa. Se asocia  a hidrocele</a:t>
            </a:r>
            <a:r>
              <a:rPr lang="es-EC" dirty="0"/>
              <a:t>,</a:t>
            </a:r>
            <a:r>
              <a:rPr lang="es-EC" dirty="0" smtClean="0"/>
              <a:t> adenopatías retroperitoneales y supraclaviculares. Ginecomastia (5%).</a:t>
            </a:r>
          </a:p>
          <a:p>
            <a:endParaRPr lang="es-EC" dirty="0"/>
          </a:p>
        </p:txBody>
      </p:sp>
      <p:pic>
        <p:nvPicPr>
          <p:cNvPr id="4" name="Picture 4" descr="t de testiculo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377" y="2249486"/>
            <a:ext cx="4900602" cy="435737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70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Diagnóstico diferencial</a:t>
            </a:r>
            <a:endParaRPr lang="es-EC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Orquitis en involución</a:t>
            </a:r>
          </a:p>
          <a:p>
            <a:r>
              <a:rPr lang="es-EC" dirty="0" smtClean="0"/>
              <a:t>Epididimitis y epidídimo orquitis (primer error diagnóstico más frecuente).  Se descarta por la historia de fiebre, secreción uretral y síntomas irritativos</a:t>
            </a:r>
          </a:p>
          <a:p>
            <a:r>
              <a:rPr lang="es-EC" dirty="0" smtClean="0"/>
              <a:t>Hidrocele (segundo error más frecuente). La </a:t>
            </a:r>
            <a:r>
              <a:rPr lang="es-EC" dirty="0" err="1" smtClean="0"/>
              <a:t>transiluminación</a:t>
            </a:r>
            <a:r>
              <a:rPr lang="es-EC" dirty="0" smtClean="0"/>
              <a:t> puede diferenciar una vaginal con líquido de un tumor sólido testicular [no deja pasar la luz]</a:t>
            </a:r>
          </a:p>
          <a:p>
            <a:r>
              <a:rPr lang="es-EC" dirty="0" smtClean="0"/>
              <a:t>Torsión del testículo</a:t>
            </a:r>
          </a:p>
          <a:p>
            <a:r>
              <a:rPr lang="es-EC" dirty="0" smtClean="0"/>
              <a:t>Secuela alejada de un traumatismo (hematocele) u operación en ese sitio</a:t>
            </a:r>
          </a:p>
          <a:p>
            <a:r>
              <a:rPr lang="es-EC" dirty="0" smtClean="0"/>
              <a:t>Epididimitis tuberculosa (antecedentes de tuberculosis urogenital).</a:t>
            </a:r>
            <a:endParaRPr lang="es-EC" dirty="0"/>
          </a:p>
        </p:txBody>
      </p:sp>
      <p:pic>
        <p:nvPicPr>
          <p:cNvPr id="4" name="Picture 4" descr="DSC035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95516" y="5464238"/>
            <a:ext cx="2292440" cy="1259807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Flecha derecha 5"/>
          <p:cNvSpPr/>
          <p:nvPr/>
        </p:nvSpPr>
        <p:spPr>
          <a:xfrm>
            <a:off x="6143223" y="5791201"/>
            <a:ext cx="2912642" cy="725509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solidFill>
                  <a:schemeClr val="bg1"/>
                </a:solidFill>
              </a:rPr>
              <a:t>Epidiimitis</a:t>
            </a:r>
            <a:r>
              <a:rPr lang="es-EC" dirty="0" smtClean="0">
                <a:solidFill>
                  <a:schemeClr val="bg1"/>
                </a:solidFill>
              </a:rPr>
              <a:t> Tuberculosa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9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4" y="605928"/>
            <a:ext cx="11050586" cy="116778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Exámenes de laboratorio</a:t>
            </a:r>
            <a:endParaRPr lang="es-EC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773716"/>
            <a:ext cx="4168718" cy="5084283"/>
          </a:xfrm>
          <a:solidFill>
            <a:srgbClr val="002060"/>
          </a:solidFill>
        </p:spPr>
        <p:txBody>
          <a:bodyPr/>
          <a:lstStyle/>
          <a:p>
            <a:endParaRPr lang="es-EC" dirty="0" smtClean="0">
              <a:ln>
                <a:solidFill>
                  <a:srgbClr val="FFFF00"/>
                </a:solidFill>
              </a:ln>
            </a:endParaRPr>
          </a:p>
          <a:p>
            <a:r>
              <a:rPr lang="es-EC" dirty="0" smtClean="0">
                <a:ln>
                  <a:solidFill>
                    <a:srgbClr val="FFFF00"/>
                  </a:solidFill>
                </a:ln>
              </a:rPr>
              <a:t>Hemograma: normal o anemia</a:t>
            </a:r>
          </a:p>
          <a:p>
            <a:r>
              <a:rPr lang="es-EC" dirty="0" err="1" smtClean="0">
                <a:ln>
                  <a:solidFill>
                    <a:srgbClr val="FFFF00"/>
                  </a:solidFill>
                </a:ln>
              </a:rPr>
              <a:t>Eritrosedimentación</a:t>
            </a:r>
            <a:r>
              <a:rPr lang="es-EC" dirty="0" smtClean="0">
                <a:ln>
                  <a:solidFill>
                    <a:srgbClr val="FFFF00"/>
                  </a:solidFill>
                </a:ln>
              </a:rPr>
              <a:t>  acelerada</a:t>
            </a:r>
          </a:p>
          <a:p>
            <a:r>
              <a:rPr lang="es-EC" dirty="0" smtClean="0">
                <a:ln>
                  <a:solidFill>
                    <a:srgbClr val="FFFF00"/>
                  </a:solidFill>
                </a:ln>
              </a:rPr>
              <a:t>MARCADORES TUMORALES.</a:t>
            </a:r>
          </a:p>
          <a:p>
            <a:pPr marL="0" indent="0">
              <a:buNone/>
            </a:pPr>
            <a:r>
              <a:rPr lang="es-EC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es-EC" dirty="0" smtClean="0">
                <a:ln>
                  <a:solidFill>
                    <a:srgbClr val="FFFF00"/>
                  </a:solidFill>
                </a:ln>
              </a:rPr>
              <a:t>La </a:t>
            </a:r>
            <a:r>
              <a:rPr lang="es-EC" b="1" i="1" u="sng" dirty="0" smtClean="0">
                <a:ln>
                  <a:solidFill>
                    <a:srgbClr val="FFFF00"/>
                  </a:solidFill>
                </a:ln>
              </a:rPr>
              <a:t>alfa feto proteína </a:t>
            </a:r>
            <a:r>
              <a:rPr lang="es-EC" dirty="0" smtClean="0">
                <a:ln>
                  <a:solidFill>
                    <a:srgbClr val="FFFF00"/>
                  </a:solidFill>
                </a:ln>
              </a:rPr>
              <a:t>y la</a:t>
            </a:r>
          </a:p>
          <a:p>
            <a:pPr marL="0" indent="0">
              <a:buNone/>
            </a:pPr>
            <a:r>
              <a:rPr lang="es-EC" dirty="0" smtClean="0">
                <a:ln>
                  <a:solidFill>
                    <a:srgbClr val="FFFF00"/>
                  </a:solidFill>
                </a:ln>
              </a:rPr>
              <a:t> </a:t>
            </a:r>
            <a:r>
              <a:rPr lang="es-EC" b="1" i="1" u="sng" dirty="0" smtClean="0">
                <a:ln>
                  <a:solidFill>
                    <a:srgbClr val="FFFF00"/>
                  </a:solidFill>
                </a:ln>
              </a:rPr>
              <a:t>Gonadotrofina </a:t>
            </a:r>
            <a:r>
              <a:rPr lang="es-EC" b="1" i="1" u="sng" dirty="0" err="1" smtClean="0">
                <a:ln>
                  <a:solidFill>
                    <a:srgbClr val="FFFF00"/>
                  </a:solidFill>
                </a:ln>
              </a:rPr>
              <a:t>coriónica</a:t>
            </a:r>
            <a:r>
              <a:rPr lang="es-EC" b="1" i="1" u="sng" dirty="0" smtClean="0">
                <a:ln>
                  <a:solidFill>
                    <a:srgbClr val="FFFF00"/>
                  </a:solidFill>
                </a:ln>
              </a:rPr>
              <a:t> </a:t>
            </a:r>
            <a:r>
              <a:rPr lang="es-EC" dirty="0" smtClean="0">
                <a:ln>
                  <a:solidFill>
                    <a:srgbClr val="FFFF00"/>
                  </a:solidFill>
                </a:ln>
              </a:rPr>
              <a:t>se</a:t>
            </a:r>
          </a:p>
          <a:p>
            <a:pPr marL="0" indent="0">
              <a:buNone/>
            </a:pPr>
            <a:r>
              <a:rPr lang="es-EC" dirty="0" smtClean="0">
                <a:ln>
                  <a:solidFill>
                    <a:srgbClr val="FFFF00"/>
                  </a:solidFill>
                </a:ln>
              </a:rPr>
              <a:t>  elevan de acuerdo al tipo </a:t>
            </a:r>
          </a:p>
          <a:p>
            <a:pPr marL="0" indent="0">
              <a:buNone/>
            </a:pPr>
            <a:r>
              <a:rPr lang="es-EC" dirty="0" smtClean="0">
                <a:ln>
                  <a:solidFill>
                    <a:srgbClr val="FFFF00"/>
                  </a:solidFill>
                </a:ln>
              </a:rPr>
              <a:t>  histológico del tumor.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515530451"/>
              </p:ext>
            </p:extLst>
          </p:nvPr>
        </p:nvGraphicFramePr>
        <p:xfrm>
          <a:off x="5293218" y="1773716"/>
          <a:ext cx="6898782" cy="508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903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269276"/>
              </p:ext>
            </p:extLst>
          </p:nvPr>
        </p:nvGraphicFramePr>
        <p:xfrm>
          <a:off x="2215167" y="1874788"/>
          <a:ext cx="7481236" cy="24315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46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84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1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hCG</a:t>
                      </a: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s-EC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AfP</a:t>
                      </a:r>
                      <a:r>
                        <a:rPr lang="es-ES" sz="18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s-EC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369">
                <a:tc>
                  <a:txBody>
                    <a:bodyPr/>
                    <a:lstStyle/>
                    <a:p>
                      <a:pPr algn="l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2800" b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2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Seminoma</a:t>
                      </a:r>
                      <a:endParaRPr lang="es-EC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3200" b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3200" b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pPr algn="l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28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57200" indent="-457200"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28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Teratoma</a:t>
                      </a:r>
                      <a:endParaRPr lang="es-EC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3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es-EC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3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endParaRPr lang="es-EC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7705">
                <a:tc>
                  <a:txBody>
                    <a:bodyPr/>
                    <a:lstStyle/>
                    <a:p>
                      <a:pPr algn="l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2800" b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2800" b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Teratocarcinoma</a:t>
                      </a:r>
                      <a:endParaRPr lang="es-EC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3200" b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C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3200" b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EC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pPr algn="l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2800" b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Embrionario</a:t>
                      </a:r>
                      <a:endParaRPr lang="es-EC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EC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3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EC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430">
                <a:tc>
                  <a:txBody>
                    <a:bodyPr/>
                    <a:lstStyle/>
                    <a:p>
                      <a:pPr algn="l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2800" b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2800" b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Coriocarcinoma</a:t>
                      </a:r>
                      <a:endParaRPr lang="es-EC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3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4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3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524000" y="0"/>
            <a:ext cx="9144000" cy="685618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 kern="0">
              <a:solidFill>
                <a:sysClr val="windowText" lastClr="0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7521" y="625551"/>
            <a:ext cx="1016765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3200" kern="0" dirty="0">
                <a:solidFill>
                  <a:srgbClr val="FFFF00"/>
                </a:solidFill>
                <a:latin typeface="ArabBruD" panose="03060802060502020204" pitchFamily="66" charset="0"/>
                <a:cs typeface="Times New Roman" panose="02020603050405020304" pitchFamily="18" charset="0"/>
              </a:rPr>
              <a:t>Incidencia de marcadores tumorales </a:t>
            </a:r>
            <a:r>
              <a:rPr lang="es-ES" sz="3200" kern="0" dirty="0" smtClean="0">
                <a:solidFill>
                  <a:srgbClr val="FFFF00"/>
                </a:solidFill>
                <a:latin typeface="ArabBruD" panose="03060802060502020204" pitchFamily="66" charset="0"/>
                <a:cs typeface="Times New Roman" panose="02020603050405020304" pitchFamily="18" charset="0"/>
              </a:rPr>
              <a:t> </a:t>
            </a:r>
            <a:r>
              <a:rPr lang="es-ES" sz="3200" kern="0" dirty="0">
                <a:solidFill>
                  <a:srgbClr val="FFFF00"/>
                </a:solidFill>
                <a:latin typeface="ArabBruD" panose="03060802060502020204" pitchFamily="66" charset="0"/>
                <a:cs typeface="Times New Roman" panose="02020603050405020304" pitchFamily="18" charset="0"/>
              </a:rPr>
              <a:t>por tipo </a:t>
            </a:r>
            <a:endParaRPr lang="es-ES" sz="3200" kern="0" dirty="0" smtClean="0">
              <a:solidFill>
                <a:srgbClr val="FFFF00"/>
              </a:solidFill>
              <a:latin typeface="ArabBruD" panose="03060802060502020204" pitchFamily="66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s-ES" sz="3200" kern="0" dirty="0" smtClean="0">
                <a:solidFill>
                  <a:srgbClr val="FFFF00"/>
                </a:solidFill>
                <a:latin typeface="ArabBruD" panose="03060802060502020204" pitchFamily="66" charset="0"/>
                <a:cs typeface="Times New Roman" panose="02020603050405020304" pitchFamily="18" charset="0"/>
              </a:rPr>
              <a:t>histológico </a:t>
            </a:r>
            <a:r>
              <a:rPr lang="es-ES" sz="3200" kern="0" dirty="0">
                <a:solidFill>
                  <a:srgbClr val="FFFF00"/>
                </a:solidFill>
                <a:latin typeface="ArabBruD" panose="03060802060502020204" pitchFamily="66" charset="0"/>
                <a:cs typeface="Times New Roman" panose="02020603050405020304" pitchFamily="18" charset="0"/>
              </a:rPr>
              <a:t>en cáncer testicular</a:t>
            </a:r>
            <a:r>
              <a:rPr lang="es-ES" sz="2800" kern="0" dirty="0">
                <a:solidFill>
                  <a:srgbClr val="FFFF00"/>
                </a:solidFill>
                <a:latin typeface="ArabBruD" panose="03060802060502020204" pitchFamily="66" charset="0"/>
                <a:cs typeface="Times New Roman" panose="02020603050405020304" pitchFamily="18" charset="0"/>
              </a:rPr>
              <a:t>.</a:t>
            </a:r>
            <a:endParaRPr lang="es-EC" sz="2800" kern="0" dirty="0">
              <a:solidFill>
                <a:srgbClr val="FFFF00"/>
              </a:solidFill>
              <a:latin typeface="ArabBruD" panose="03060802060502020204" pitchFamily="66" charset="0"/>
              <a:cs typeface="Times New Roman" panose="02020603050405020304" pitchFamily="18" charset="0"/>
            </a:endParaRPr>
          </a:p>
          <a:p>
            <a:pPr defTabSz="914400"/>
            <a:endParaRPr lang="es-EC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37893" y="4700788"/>
            <a:ext cx="7774531" cy="1600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 defTabSz="914400"/>
            <a:r>
              <a:rPr lang="es-E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han descrito otros marcadores para cáncer testicular, como fosfatasa alcalina placentaria (PLAP) y gamma-</a:t>
            </a:r>
            <a:r>
              <a:rPr lang="es-E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glutamil</a:t>
            </a:r>
            <a:r>
              <a:rPr lang="es-E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transpeptidasa</a:t>
            </a:r>
            <a:r>
              <a:rPr lang="es-E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(CGT). Sin embargo, estos marcadores no han contribuido tanto al tratamiento de pacientes como los analizados antes. </a:t>
            </a:r>
            <a:endParaRPr lang="es-EC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lang="es-EC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7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315" y="618518"/>
            <a:ext cx="10486971" cy="11331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IMAGENOLOGÍA</a:t>
            </a:r>
            <a:endParaRPr lang="es-EC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7639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42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75383" y="5924282"/>
            <a:ext cx="4778063" cy="933718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algn="ctr" eaLnBrk="1" hangingPunct="1"/>
            <a:r>
              <a:rPr lang="es-ES" sz="2000" dirty="0" smtClean="0">
                <a:solidFill>
                  <a:schemeClr val="bg1"/>
                </a:solidFill>
              </a:rPr>
              <a:t> TESTÍCULO IZQUIERDO normal </a:t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(Imagen homogénea)                                    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811369" y="1017431"/>
            <a:ext cx="10625069" cy="1287887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s-ES" sz="4000" dirty="0">
                <a:latin typeface="Cooper Black" panose="0208090404030B020404" pitchFamily="18" charset="0"/>
              </a:rPr>
              <a:t>           </a:t>
            </a:r>
            <a:r>
              <a:rPr lang="es-ES" sz="4000" dirty="0" smtClean="0">
                <a:latin typeface="Cooper Black" panose="0208090404030B020404" pitchFamily="18" charset="0"/>
              </a:rPr>
              <a:t> </a:t>
            </a:r>
            <a:r>
              <a:rPr lang="es-ES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EXÁMENES IMAGENOLÓGICOS</a:t>
            </a:r>
            <a:endParaRPr lang="es-ES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s-ES" sz="3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ULTRASONIDO TESTICULAR</a:t>
            </a:r>
            <a:endParaRPr lang="es-ES" sz="36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9221" name="Picture 5" descr="IMG_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797" y="2745821"/>
            <a:ext cx="5190186" cy="32197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IMG_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384" y="2787082"/>
            <a:ext cx="4778063" cy="2963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975798" y="5982159"/>
            <a:ext cx="5316491" cy="87584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TUMOR TESTÍCULO DERECHO</a:t>
            </a:r>
          </a:p>
          <a:p>
            <a:pPr algn="ctr"/>
            <a:r>
              <a:rPr lang="es-EC" sz="2000" dirty="0" smtClean="0"/>
              <a:t>Imagen </a:t>
            </a:r>
            <a:r>
              <a:rPr lang="es-EC" sz="2000" dirty="0" err="1" smtClean="0"/>
              <a:t>compleja,heterogénea</a:t>
            </a:r>
            <a:r>
              <a:rPr lang="es-EC" sz="2000" dirty="0" smtClean="0"/>
              <a:t> predominantemente sólida</a:t>
            </a:r>
            <a:endParaRPr lang="es-EC" sz="2000" dirty="0"/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1596980" y="3477296"/>
            <a:ext cx="1094705" cy="2768957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9208394" y="3567448"/>
            <a:ext cx="1056068" cy="2511381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24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126" y="618518"/>
            <a:ext cx="10547797" cy="12489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ESTADIFICACIÓN</a:t>
            </a:r>
            <a:endParaRPr lang="es-EC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0601985"/>
              </p:ext>
            </p:extLst>
          </p:nvPr>
        </p:nvGraphicFramePr>
        <p:xfrm>
          <a:off x="838200" y="1941534"/>
          <a:ext cx="10515600" cy="481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78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11050586" cy="15583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C" sz="4400" dirty="0" smtClean="0">
                <a:latin typeface="Cooper Black" panose="0208090404030B020404" pitchFamily="18" charset="0"/>
              </a:rPr>
              <a:t/>
            </a:r>
            <a:br>
              <a:rPr lang="es-EC" sz="4400" dirty="0" smtClean="0">
                <a:latin typeface="Cooper Black" panose="0208090404030B020404" pitchFamily="18" charset="0"/>
              </a:rPr>
            </a:br>
            <a:r>
              <a:rPr lang="es-EC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Exámenes  </a:t>
            </a:r>
            <a:r>
              <a:rPr lang="es-EC" sz="4400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imagenológicos</a:t>
            </a:r>
            <a:r>
              <a:rPr lang="es-EC" sz="4400" dirty="0" smtClean="0">
                <a:latin typeface="Cooper Black" panose="0208090404030B020404" pitchFamily="18" charset="0"/>
              </a:rPr>
              <a:t/>
            </a:r>
            <a:br>
              <a:rPr lang="es-EC" sz="4400" dirty="0" smtClean="0">
                <a:latin typeface="Cooper Black" panose="0208090404030B020404" pitchFamily="18" charset="0"/>
              </a:rPr>
            </a:br>
            <a:r>
              <a:rPr lang="es-EC" sz="4400" dirty="0" smtClean="0">
                <a:latin typeface="Cooper Black" panose="0208090404030B020404" pitchFamily="18" charset="0"/>
              </a:rPr>
              <a:t>                                </a:t>
            </a:r>
            <a:endParaRPr lang="es-EC" sz="4400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957589"/>
            <a:ext cx="5040446" cy="4185634"/>
          </a:xfr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2500"/>
          </a:bodyPr>
          <a:lstStyle/>
          <a:p>
            <a:r>
              <a:rPr lang="es-EC" sz="2800" dirty="0" smtClean="0"/>
              <a:t>Ultrasonido testicular</a:t>
            </a:r>
          </a:p>
          <a:p>
            <a:r>
              <a:rPr lang="es-EC" sz="2800" dirty="0" smtClean="0"/>
              <a:t>Ultrasonido abdominal</a:t>
            </a:r>
          </a:p>
          <a:p>
            <a:r>
              <a:rPr lang="es-EC" sz="2800" dirty="0" smtClean="0"/>
              <a:t>Rayos X de tórax</a:t>
            </a:r>
          </a:p>
          <a:p>
            <a:r>
              <a:rPr lang="es-EC" sz="2800" dirty="0" smtClean="0"/>
              <a:t>Tomografía Axial Computarizada (TAC) de tórax, abdomen  y pelvis.</a:t>
            </a:r>
          </a:p>
          <a:p>
            <a:r>
              <a:rPr lang="es-EC" sz="2800" dirty="0" smtClean="0"/>
              <a:t>Resonancia </a:t>
            </a:r>
            <a:r>
              <a:rPr lang="es-EC" sz="2800" dirty="0"/>
              <a:t>M</a:t>
            </a:r>
            <a:r>
              <a:rPr lang="es-EC" sz="2800" dirty="0" smtClean="0"/>
              <a:t>agnética Nuclear (RMN)</a:t>
            </a:r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6146" name="Picture 2" descr="http://image.slidesharecdn.com/cncerdetestculo1-120408175914-phpapp01/95/cncer-de-testculo1-39-728.jpg?cb=1333908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225" y="1558345"/>
            <a:ext cx="5623775" cy="51515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568224" y="1558345"/>
            <a:ext cx="5623775" cy="53874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9427335" y="6349285"/>
            <a:ext cx="2764665" cy="37348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8085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4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EPIDEMIOLOGÍA</a:t>
            </a:r>
            <a:endParaRPr lang="es-EC" sz="44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Constituyen entre el 1-2% de los tumores del sexo masculino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La edad preferente es entre los 20 -40 años 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 proceso de  diferenciación de la célula germinal  primordial se puede alterar por la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disgenesia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gonadal, los factores hereditarios, los carcinógenos, los traumatismos y la orquitis bacteriana o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Urlïana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La criptorquidia tratada tardíamente es un factor de riesgo importante.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367748" cy="79815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Radiografía  de Tórax</a:t>
            </a:r>
            <a:endParaRPr lang="es-EC" sz="44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Picture 4" descr="01-10-09_09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266" y="1775124"/>
            <a:ext cx="4893972" cy="4853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374266" y="6143222"/>
            <a:ext cx="4893972" cy="714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chemeClr val="bg1"/>
                </a:solidFill>
              </a:rPr>
              <a:t>Derrame </a:t>
            </a:r>
            <a:r>
              <a:rPr lang="es-EC" sz="3200" dirty="0" err="1" smtClean="0">
                <a:solidFill>
                  <a:schemeClr val="bg1"/>
                </a:solidFill>
              </a:rPr>
              <a:t>hemitórax</a:t>
            </a:r>
            <a:r>
              <a:rPr lang="es-EC" sz="3200" dirty="0" smtClean="0">
                <a:solidFill>
                  <a:schemeClr val="bg1"/>
                </a:solidFill>
              </a:rPr>
              <a:t> derecho</a:t>
            </a:r>
            <a:endParaRPr lang="es-EC" sz="3200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3503054" y="4456090"/>
            <a:ext cx="965915" cy="203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7753082" y="3721994"/>
            <a:ext cx="824248" cy="88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8667482" y="2949262"/>
            <a:ext cx="3181081" cy="11075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err="1" smtClean="0"/>
              <a:t>Ímágenes</a:t>
            </a:r>
            <a:r>
              <a:rPr lang="es-EC" sz="2400" dirty="0" smtClean="0"/>
              <a:t> nodulares en pulmón izquierdo </a:t>
            </a:r>
            <a:r>
              <a:rPr lang="es-EC" sz="2400" dirty="0" err="1" smtClean="0"/>
              <a:t>metastásicas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xmlns="" val="9660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DISEMINACIÓN METASTÁSICA</a:t>
            </a:r>
            <a:endParaRPr lang="es-EC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1306982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769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256390" cy="131331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TUMORES TESTICULARES NO GERMINATIVOS  </a:t>
            </a:r>
            <a:endParaRPr lang="es-EC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26" t="61595" r="25638" b="7196"/>
          <a:stretch/>
        </p:blipFill>
        <p:spPr>
          <a:xfrm rot="16200000">
            <a:off x="1534046" y="2277791"/>
            <a:ext cx="2627630" cy="3602515"/>
          </a:xfrm>
          <a:prstGeom prst="rect">
            <a:avLst/>
          </a:prstGeom>
          <a:ln w="228600" cap="sq" cmpd="thickThin">
            <a:solidFill>
              <a:schemeClr val="accent4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Rectángulo 4"/>
          <p:cNvSpPr/>
          <p:nvPr/>
        </p:nvSpPr>
        <p:spPr>
          <a:xfrm>
            <a:off x="1046602" y="2071171"/>
            <a:ext cx="3789803" cy="4296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2060"/>
                </a:solidFill>
              </a:rPr>
              <a:t>TUMOR DE CÉLULA DE LEYDIG</a:t>
            </a:r>
          </a:p>
          <a:p>
            <a:pPr algn="ctr"/>
            <a:r>
              <a:rPr lang="es-EC" dirty="0" smtClean="0">
                <a:solidFill>
                  <a:srgbClr val="002060"/>
                </a:solidFill>
              </a:rPr>
              <a:t>EXPLORACIÓN QUIRÚRGICA</a:t>
            </a:r>
            <a:endParaRPr lang="es-EC" dirty="0">
              <a:solidFill>
                <a:srgbClr val="002060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5885645" y="1931831"/>
          <a:ext cx="5468155" cy="444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 rot="10800000" flipV="1">
            <a:off x="385590" y="5380672"/>
            <a:ext cx="5041253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s-EC" kern="0" dirty="0">
                <a:solidFill>
                  <a:sysClr val="windowText" lastClr="000000"/>
                </a:solidFill>
              </a:rPr>
              <a:t>revela una pequeña lesión amarrilla, bien circunscrita, carente de hemorragia o necrosis. 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es-EC" kern="0" dirty="0">
              <a:solidFill>
                <a:sysClr val="windowText" lastClr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s-EC" kern="0" dirty="0">
                <a:solidFill>
                  <a:sysClr val="windowText" lastClr="000000"/>
                </a:solidFill>
              </a:rPr>
              <a:t> Los cristales de </a:t>
            </a:r>
            <a:r>
              <a:rPr lang="es-EC" kern="0" dirty="0" err="1">
                <a:solidFill>
                  <a:sysClr val="windowText" lastClr="000000"/>
                </a:solidFill>
              </a:rPr>
              <a:t>Reinke</a:t>
            </a:r>
            <a:r>
              <a:rPr lang="es-EC" kern="0" dirty="0">
                <a:solidFill>
                  <a:sysClr val="windowText" lastClr="000000"/>
                </a:solidFill>
              </a:rPr>
              <a:t>: resultan patognomónicas de células de Leydig</a:t>
            </a:r>
            <a:endParaRPr lang="es-EC" dirty="0"/>
          </a:p>
        </p:txBody>
      </p:sp>
      <p:sp>
        <p:nvSpPr>
          <p:cNvPr id="10" name="Flecha curvada hacia la derecha 9"/>
          <p:cNvSpPr/>
          <p:nvPr/>
        </p:nvSpPr>
        <p:spPr>
          <a:xfrm flipH="1">
            <a:off x="10084157" y="2765233"/>
            <a:ext cx="1043187" cy="1484795"/>
          </a:xfrm>
          <a:prstGeom prst="curved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Flecha curvada hacia la derecha 10"/>
          <p:cNvSpPr/>
          <p:nvPr/>
        </p:nvSpPr>
        <p:spPr>
          <a:xfrm>
            <a:off x="6194738" y="2949261"/>
            <a:ext cx="1184855" cy="1429555"/>
          </a:xfrm>
          <a:prstGeom prst="curved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550016" y="3915535"/>
            <a:ext cx="296215" cy="3344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1233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1319" y="953724"/>
            <a:ext cx="1110285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</a:rPr>
              <a:t>Datos clínicos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086377" y="1877053"/>
          <a:ext cx="7984902" cy="281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420" y="4687407"/>
            <a:ext cx="3773510" cy="197096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425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0011" y="2841255"/>
            <a:ext cx="785611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17-cetosteroides : Elevaciones de 10 a 30 veces sobre lo normal son típicas del cáncer. 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72732" y="511305"/>
            <a:ext cx="10715223" cy="76944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19778" y="1719255"/>
            <a:ext cx="755755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orquiectomia radical es el tratamiento de inicio para los tumores de células de Leydig.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75774" y="4044665"/>
            <a:ext cx="75245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 recomienda resección</a:t>
            </a:r>
            <a:r>
              <a:rPr kumimoji="0" lang="es-EC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 lesiones cancerosas.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04275" y="4878743"/>
            <a:ext cx="7095847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 pronóstico es excelente para lesiones benignas, mientras que sigue siendo malo para pacientes con cáncer diseminado.</a:t>
            </a:r>
            <a:endParaRPr kumimoji="0" lang="es-EC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72662" y="5314171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Pronóstico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3473418" y="5489835"/>
            <a:ext cx="391885" cy="1475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6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6306" y="-54390"/>
            <a:ext cx="1028989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  <a:cs typeface="Arial" panose="020B0604020202020204" pitchFamily="34" charset="0"/>
              </a:rPr>
              <a:t>TUMORES DE CÉLULAS DE SERTOLI</a:t>
            </a:r>
            <a:endParaRPr kumimoji="0" lang="es-EC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44987" y="1076446"/>
            <a:ext cx="5779904" cy="3323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menos de 1% de todos los tumores testiculares.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Tienen distribución de edad </a:t>
            </a: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bimodal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Casi </a:t>
            </a:r>
            <a:r>
              <a:rPr kumimoji="0" lang="es-EC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10% de las lesiones son cancerosas.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Las </a:t>
            </a:r>
            <a:r>
              <a:rPr kumimoji="0" lang="es-EC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lesiones benignas están bien </a:t>
            </a: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circunscritas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cancerosas </a:t>
            </a:r>
            <a:r>
              <a:rPr kumimoji="0" lang="es-EC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muestran bordes mal definidos.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61719" y="4308229"/>
            <a:ext cx="4491445" cy="18004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Datos clínicos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Una masa testicular 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virilizacion en niños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ginecomastia en 30% de los adultos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44987" y="4566890"/>
            <a:ext cx="3896979" cy="1338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</a:t>
            </a: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orquiectomia radical 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1464" t="36113" r="273" b="32393"/>
          <a:stretch/>
        </p:blipFill>
        <p:spPr>
          <a:xfrm>
            <a:off x="7472955" y="937549"/>
            <a:ext cx="3849235" cy="23787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063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8585" y="637428"/>
            <a:ext cx="1007247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anose="0208090404030B020404" pitchFamily="18" charset="0"/>
                <a:ea typeface="Calibri" panose="020F0502020204030204" pitchFamily="34" charset="0"/>
              </a:rPr>
              <a:t>GONADOBLASTOMAS</a:t>
            </a:r>
            <a:endParaRPr kumimoji="0" lang="es-EC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anose="0208090404030B0204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11020" y="1602521"/>
            <a:ext cx="5626508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Los gonadoblastomas abarcan 0.5% </a:t>
            </a: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disgenesia </a:t>
            </a:r>
            <a: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gonadal. </a:t>
            </a:r>
            <a:endParaRPr kumimoji="0" lang="es-EC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</a:t>
            </a:r>
            <a: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mayoría </a:t>
            </a: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30 </a:t>
            </a:r>
            <a: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años de </a:t>
            </a: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edad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tipos </a:t>
            </a:r>
            <a:r>
              <a:rPr kumimoji="0" lang="es-EC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 células: de Sertoli, intersticiales y germinativas</a:t>
            </a: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28585" y="3429389"/>
            <a:ext cx="573841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manifestaciones clínicas </a:t>
            </a:r>
            <a:endParaRPr kumimoji="0" lang="es-EC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Relacionan: disgenesia gonadal 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mujeres fenotípicas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criptorquidia o hipospadias.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28585" y="5379367"/>
            <a:ext cx="5508943" cy="13388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 </a:t>
            </a: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orquiectomia 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radical. 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gonadectomia contralateral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4810" t="51861" r="33592" b="4047"/>
          <a:stretch/>
        </p:blipFill>
        <p:spPr>
          <a:xfrm>
            <a:off x="7067003" y="2238233"/>
            <a:ext cx="4083218" cy="352832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818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37982" y="1220560"/>
            <a:ext cx="754239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800" kern="0" dirty="0">
                <a:solidFill>
                  <a:sysClr val="windowText" lastClr="000000"/>
                </a:solidFill>
              </a:rPr>
              <a:t>Son raros</a:t>
            </a:r>
          </a:p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800" kern="0" dirty="0">
                <a:solidFill>
                  <a:sysClr val="windowText" lastClr="000000"/>
                </a:solidFill>
              </a:rPr>
              <a:t>Se consideran tres categorías:</a:t>
            </a:r>
          </a:p>
          <a:p>
            <a:pPr marL="342900" indent="-342900" defTabSz="914400">
              <a:buFont typeface="Wingdings" panose="05000000000000000000" pitchFamily="2" charset="2"/>
              <a:buChar char="q"/>
            </a:pPr>
            <a:r>
              <a:rPr lang="es-ES" sz="2800" kern="0" dirty="0">
                <a:solidFill>
                  <a:sysClr val="windowText" lastClr="000000"/>
                </a:solidFill>
              </a:rPr>
              <a:t>linfoma, leucemia y tumores metastasicos.</a:t>
            </a:r>
            <a:endParaRPr lang="es-ES" sz="2800" b="1" kern="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63952" y="3936128"/>
            <a:ext cx="4608512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s-ES" sz="2400" kern="0" dirty="0">
                <a:solidFill>
                  <a:sysClr val="windowText" lastClr="000000"/>
                </a:solidFill>
              </a:rPr>
              <a:t>El linfoma es el tumor testicular más común en varones mayores de 50 años.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s-ES" sz="2400" kern="0" dirty="0">
                <a:solidFill>
                  <a:sysClr val="windowText" lastClr="000000"/>
                </a:solidFill>
              </a:rPr>
              <a:t>El neoplasma testicular secundario más común y representa 5% de todos los tumores testiculares. 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6456040" y="795326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Conector recto de flecha 11"/>
          <p:cNvCxnSpPr/>
          <p:nvPr/>
        </p:nvCxnSpPr>
        <p:spPr>
          <a:xfrm>
            <a:off x="7721120" y="3551315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1 Título"/>
          <p:cNvSpPr txBox="1">
            <a:spLocks/>
          </p:cNvSpPr>
          <p:nvPr/>
        </p:nvSpPr>
        <p:spPr>
          <a:xfrm>
            <a:off x="632314" y="188641"/>
            <a:ext cx="10017457" cy="606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TUMORES SECUNDARIOS DEL TESTÍCULO</a:t>
            </a:r>
            <a:endParaRPr lang="es-ES" sz="3200" b="1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045957" y="2990368"/>
            <a:ext cx="4249415" cy="94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LINFOMA</a:t>
            </a:r>
          </a:p>
          <a:p>
            <a:r>
              <a:rPr lang="es-ES" sz="2000" b="1" dirty="0">
                <a:solidFill>
                  <a:srgbClr val="00B050"/>
                </a:solidFill>
                <a:latin typeface="Agency FB" panose="020B0503020202020204" pitchFamily="34" charset="0"/>
              </a:rPr>
              <a:t>EPIDEMIOLOGÍA Y PATOLOGÍA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19" y="3068959"/>
            <a:ext cx="3816424" cy="354482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1209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31504" y="1196918"/>
            <a:ext cx="4536504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Manifestación tardía de linfoma extendido.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28549" y="281443"/>
            <a:ext cx="913035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s-ES" sz="3600" b="1" kern="0" dirty="0" smtClean="0">
                <a:solidFill>
                  <a:srgbClr val="FFFF00"/>
                </a:solidFill>
                <a:latin typeface="Cooper Black" panose="0208090404030B020404" pitchFamily="18" charset="0"/>
                <a:ea typeface="Calibri" panose="020F0502020204030204" pitchFamily="34" charset="0"/>
              </a:rPr>
              <a:t>PRESENTACIÓN CLÍNICA </a:t>
            </a:r>
            <a:endParaRPr lang="es-ES" sz="3600" kern="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6240016" y="1994453"/>
            <a:ext cx="423490" cy="0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" name="3 CuadroTexto"/>
          <p:cNvSpPr txBox="1"/>
          <p:nvPr/>
        </p:nvSpPr>
        <p:spPr>
          <a:xfrm>
            <a:off x="7034252" y="3010237"/>
            <a:ext cx="346078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cáncer extra ganglionar primario. </a:t>
            </a:r>
            <a:endParaRPr lang="es-CO" sz="2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4 CuadroTexto"/>
          <p:cNvSpPr txBox="1"/>
          <p:nvPr/>
        </p:nvSpPr>
        <p:spPr>
          <a:xfrm>
            <a:off x="1631504" y="2852936"/>
            <a:ext cx="4608512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es-ES" sz="2400" b="1" kern="0" dirty="0">
                <a:solidFill>
                  <a:sysClr val="windowText" lastClr="000000"/>
                </a:solidFill>
              </a:rPr>
              <a:t>La exploración macroscópica revela una lesión abultada, de color gris o rosa con márgenes mal definidos. 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8645613" y="2409953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" name="1 Título"/>
          <p:cNvSpPr txBox="1">
            <a:spLocks/>
          </p:cNvSpPr>
          <p:nvPr/>
        </p:nvSpPr>
        <p:spPr>
          <a:xfrm>
            <a:off x="6744072" y="1081689"/>
            <a:ext cx="3803082" cy="1251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 algn="just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inicial de enfermedad con aspectos clínicos ocultos. 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6399559" y="3429000"/>
            <a:ext cx="504056" cy="0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4 CuadroTexto"/>
          <p:cNvSpPr txBox="1"/>
          <p:nvPr/>
        </p:nvSpPr>
        <p:spPr>
          <a:xfrm>
            <a:off x="1658463" y="2668270"/>
            <a:ext cx="460851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Hemorragia y necrosis son comunes.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Bajo el microscopio, el linfoma histiocito difuso es el tipo más común.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822" t="38953" r="16588" b="10543"/>
          <a:stretch/>
        </p:blipFill>
        <p:spPr>
          <a:xfrm>
            <a:off x="6341457" y="4137299"/>
            <a:ext cx="4046587" cy="2304256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292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957" y="528366"/>
            <a:ext cx="10475330" cy="124891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TRATAMIENTO Y PRONÓSTICO</a:t>
            </a:r>
            <a:endParaRPr lang="es-EC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3328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959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Factores de riesgo</a:t>
            </a:r>
            <a:endParaRPr lang="es-EC" sz="44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9800335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419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de flecha 14"/>
          <p:cNvCxnSpPr/>
          <p:nvPr/>
        </p:nvCxnSpPr>
        <p:spPr>
          <a:xfrm>
            <a:off x="8472264" y="4772380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" name="4 CuadroTexto"/>
          <p:cNvSpPr txBox="1"/>
          <p:nvPr/>
        </p:nvSpPr>
        <p:spPr>
          <a:xfrm>
            <a:off x="1631505" y="1091749"/>
            <a:ext cx="3316202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s-ES" sz="3200" b="1" kern="0" dirty="0">
                <a:solidFill>
                  <a:schemeClr val="tx1"/>
                </a:solidFill>
              </a:rPr>
              <a:t>El testículo es un sitio común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2464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C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9452" y="-1"/>
            <a:ext cx="6923904" cy="1045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>
                <a:solidFill>
                  <a:srgbClr val="FFFF00"/>
                </a:solidFill>
                <a:latin typeface="Cooper Black" panose="0208090404030B020404" pitchFamily="18" charset="0"/>
              </a:rPr>
              <a:t>INFILTRACIÓN LEUCÉMICA DEL TESTÍCULO</a:t>
            </a:r>
            <a:endParaRPr lang="es-ES" sz="2400" b="1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5232697" y="1524030"/>
            <a:ext cx="388191" cy="4304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Conector recto de flecha 11"/>
          <p:cNvCxnSpPr/>
          <p:nvPr/>
        </p:nvCxnSpPr>
        <p:spPr>
          <a:xfrm flipH="1">
            <a:off x="4274870" y="747584"/>
            <a:ext cx="249770" cy="290197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Conector recto de flecha 15"/>
          <p:cNvCxnSpPr/>
          <p:nvPr/>
        </p:nvCxnSpPr>
        <p:spPr>
          <a:xfrm>
            <a:off x="8472264" y="2204865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" name="Rectángulo 5"/>
          <p:cNvSpPr/>
          <p:nvPr/>
        </p:nvSpPr>
        <p:spPr>
          <a:xfrm>
            <a:off x="5905876" y="548680"/>
            <a:ext cx="479863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defTabSz="914400"/>
            <a:r>
              <a:rPr lang="es-ES" sz="2400" kern="0" dirty="0">
                <a:solidFill>
                  <a:sysClr val="windowText" lastClr="000000"/>
                </a:solidFill>
              </a:rPr>
              <a:t>de recidiva para niños con leucemia linfocítica aguda.</a:t>
            </a:r>
          </a:p>
          <a:p>
            <a:pPr defTabSz="914400"/>
            <a:r>
              <a:rPr lang="es-ES" sz="2400" kern="0" dirty="0">
                <a:solidFill>
                  <a:sysClr val="windowText" lastClr="000000"/>
                </a:solidFill>
              </a:rPr>
              <a:t>En la mitad de los casos puede haber afectación bilateral. 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4 CuadroTexto"/>
          <p:cNvSpPr txBox="1"/>
          <p:nvPr/>
        </p:nvSpPr>
        <p:spPr>
          <a:xfrm>
            <a:off x="6414448" y="5294818"/>
            <a:ext cx="3897592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200" b="1" kern="0" dirty="0">
                <a:solidFill>
                  <a:sysClr val="windowText" lastClr="000000"/>
                </a:solidFill>
              </a:rPr>
              <a:t>El procedimiento de elección para el diagnóstico es la biopsia testicular, más que la orquiectomia.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6414447" y="2470245"/>
            <a:ext cx="4290065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q"/>
            </a:pPr>
            <a:r>
              <a:rPr lang="es-ES" sz="2200" b="1" kern="0" dirty="0">
                <a:solidFill>
                  <a:sysClr val="windowText" lastClr="000000"/>
                </a:solidFill>
              </a:rPr>
              <a:t>La irradiación testicular bilateral con 20 Gy y reinstitucion de la quimioterapia adyuvante constituyen el tratamiento de elección. El pronóstico sigue siendo incierto.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161" r="19760" b="23443"/>
          <a:stretch/>
        </p:blipFill>
        <p:spPr>
          <a:xfrm>
            <a:off x="1631505" y="2904385"/>
            <a:ext cx="4274371" cy="311370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9903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/>
          <p:nvPr/>
        </p:nvSpPr>
        <p:spPr>
          <a:xfrm>
            <a:off x="1847528" y="1052736"/>
            <a:ext cx="8640960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Es raro el alojamiento de metástasis en el testículo. 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es-ES" sz="2400" b="1" kern="0" dirty="0" smtClean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 smtClean="0">
                <a:solidFill>
                  <a:sysClr val="windowText" lastClr="000000"/>
                </a:solidFill>
              </a:rPr>
              <a:t>Estas </a:t>
            </a:r>
            <a:r>
              <a:rPr lang="es-ES" sz="2400" b="1" kern="0" dirty="0">
                <a:solidFill>
                  <a:sysClr val="windowText" lastClr="000000"/>
                </a:solidFill>
              </a:rPr>
              <a:t>lesiones suelen ser datos incidentales en la autopsia.</a:t>
            </a:r>
          </a:p>
          <a:p>
            <a:pPr algn="just" defTabSz="914400"/>
            <a:endParaRPr lang="es-ES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El sitio primario más común es la próstata, seguida por pulmón, tubo gastrointestinal, melanoma y riñón. 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es-419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El dato patológico típico son células neoplásicas en el intersticio sin afectación relativa de los túbulos seminíferos.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053325" y="620689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" name="1 Título"/>
          <p:cNvSpPr txBox="1">
            <a:spLocks/>
          </p:cNvSpPr>
          <p:nvPr/>
        </p:nvSpPr>
        <p:spPr>
          <a:xfrm>
            <a:off x="1733266" y="116884"/>
            <a:ext cx="8755222" cy="606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200" b="1" dirty="0">
                <a:solidFill>
                  <a:srgbClr val="FFFF00"/>
                </a:solidFill>
                <a:latin typeface="Cooper Black" panose="0208090404030B020404" pitchFamily="18" charset="0"/>
              </a:rPr>
              <a:t>TUMORES METASTÁSICOS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966" t="7387" b="16856"/>
          <a:stretch/>
        </p:blipFill>
        <p:spPr>
          <a:xfrm>
            <a:off x="4394579" y="4687747"/>
            <a:ext cx="4392757" cy="219763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171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/>
          <p:nvPr/>
        </p:nvSpPr>
        <p:spPr>
          <a:xfrm>
            <a:off x="1537252" y="1268760"/>
            <a:ext cx="8951236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Los tumores primarios del epidídimo son raros y suelen ser benignos.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es-ES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Los tumores adenomatoides del epidídimo son los más comunes y suelen ocurrir entre los 20 y los 40 años de edad.</a:t>
            </a:r>
          </a:p>
          <a:p>
            <a:pPr algn="just" defTabSz="914400"/>
            <a:endParaRPr lang="es-ES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Suelen ser lesiones asintomáticas, solidas, que surgen de cualquier porción del epidídimo.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053325" y="836713"/>
            <a:ext cx="0" cy="38481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" name="1 Título"/>
          <p:cNvSpPr txBox="1">
            <a:spLocks/>
          </p:cNvSpPr>
          <p:nvPr/>
        </p:nvSpPr>
        <p:spPr>
          <a:xfrm>
            <a:off x="1537253" y="7938"/>
            <a:ext cx="9286672" cy="102596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200" b="1" dirty="0">
                <a:solidFill>
                  <a:srgbClr val="FFFF00"/>
                </a:solidFill>
                <a:latin typeface="Cooper Black" panose="0208090404030B020404" pitchFamily="18" charset="0"/>
              </a:rPr>
              <a:t>TUMORES DEL EPIDÍDIMO</a:t>
            </a:r>
            <a:r>
              <a:rPr lang="es-ES" sz="112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,</a:t>
            </a:r>
          </a:p>
          <a:p>
            <a:r>
              <a:rPr lang="es-ES" sz="112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s-ES" sz="11200" b="1" dirty="0">
                <a:solidFill>
                  <a:srgbClr val="FFFF00"/>
                </a:solidFill>
                <a:latin typeface="Cooper Black" panose="0208090404030B020404" pitchFamily="18" charset="0"/>
              </a:rPr>
              <a:t>TEJIDOS PARA TESTICULARES </a:t>
            </a:r>
            <a:r>
              <a:rPr lang="es-ES" sz="112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Y</a:t>
            </a:r>
          </a:p>
          <a:p>
            <a:r>
              <a:rPr lang="es-ES" sz="112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s-ES" sz="11200" b="1" dirty="0">
                <a:solidFill>
                  <a:srgbClr val="FFFF00"/>
                </a:solidFill>
                <a:latin typeface="Cooper Black" panose="0208090404030B020404" pitchFamily="18" charset="0"/>
              </a:rPr>
              <a:t>CORDÓN ESPERMÁTICO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1847528" y="1279747"/>
            <a:ext cx="8640960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Los leiomiomas son el segundo tumor más frecuente del epidídimo.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es-CO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Tienden a ser dolorosos y a menudo están relacionados con hidrocele.</a:t>
            </a:r>
          </a:p>
          <a:p>
            <a:pPr algn="just" defTabSz="914400"/>
            <a:endParaRPr lang="es-ES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Los cistadenomas son lesiones benignas del epidídimo que resultan bilaterales en 30% de los casos 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3296" y="5397649"/>
            <a:ext cx="388487" cy="317995"/>
          </a:xfrm>
          <a:prstGeom prst="rect">
            <a:avLst/>
          </a:prstGeom>
        </p:spPr>
      </p:pic>
      <p:pic>
        <p:nvPicPr>
          <p:cNvPr id="1026" name="Picture 2" descr="https://cmcompositor.files.wordpress.com/2014/04/tumor-atrofic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686" y="4640960"/>
            <a:ext cx="2392729" cy="217725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SEhQUEhQSFBQXGBUUFBQVFBUXFRUXFxQWFxUUFBcYHCggGBwlGxQUITEhJSkrLi4uFx80ODMsNygtLisBCgoKDg0OGxAQGzAlHyYyLCwsLCwsNywsLCwsLCwsLCwsLCwtLCwsLCwsLCwsLCwsLCwsLCwsLDcsNywsNywsK//AABEIAMsA+AMBIgACEQEDEQH/xAAbAAACAgMBAAAAAAAAAAAAAAAABQMEAQIGB//EAEUQAAEEAAMDBgoJAwMDBQAAAAEAAgMRBBIhMUFRBQYTImFxFCMyU4GRsbLR0hYzUnKSoaKjwRVC8GKT4YLT8SVDY3OD/8QAGgEBAAMBAQEAAAAAAAAAAAAAAAMEBQIBBv/EACoRAAICAQMCBwABBQAAAAAAAAABAgMRBBIhMVEFEyIyM0FhFCMkNFKB/9oADAMBAAIRAxEAPwDrpCbOp2neddStM54n1lSP3+n2qABadcI7VwZdk5bnhm4kPH8ytc54n1lYWFJsh2I3Ofc3Ep4n1lYdIeLvWVqUJ5cew8yXcA88XfiKy6U8T6ytKWCE2Q7DzJdzJkP2neso6Y8XesrBatCOxe7Idjxzn3JBOeJ9ZWTMeJ9ZUNLBC92Q7HnmT7kxnPE+soZOb1J2jeaUJUbjoVxbCOx4RJVOW9ZYxxctCwT6/wAlWdOftH1lbTR9Qnsv0qtazvD8SbUuTU8SW1RceBjyIM8suYuIDISBmdQJdNZAvflHqCc+CM4H8Tvik3Nr62b7kHvYhP0uWJvBzTnYskPgjOB/E74o8EZwP4nfFTIURIQ+CM4H8TvijwRnA/id8VMhAQ+CM4H8TvijwRnA/id8VMhAQ+CM4H8TvijwRnA/id8VMhAQ+CM4H8TvijwRnA/id8VMhAQ+CM4H8TvijwRnA/id8VMhAVMTA1rbbYILaOZ32h2oUuM8g97feCEAoef59qhG9TSfH2qBadXtRlWe5mbWoWbWwjJF0a4qRPBxjJqUAWpYMMXdw1JUzcK41WgvgoL9SquFyyzRpXZy+EVBGSarXgt5sK9otzXAHeRonLIIg23uIraSKA71CZ2MByzN9B+KrLXS/wBSw9BD6kJiVqt8Vi4T/e0Hs2H0KkcZH9tqu1XxmuCnbp51snKwCq/h0f22o8Oj+21TbkQbH2LBWhG3uKh8Nj+231rAx0f22rxtNHUU084GEJuP/p/hVI9gRhcbGGAZ27CNvHYq0WNjArONFkaF7bmjZ8QW6hMd82vrZvuQe9iF0C5fm5j4xJNb2i2Q1rwdPftCft5QiJAD2kk0Be0nYF3c/WyKn2IsoQsqIkFMHLeeTKyGd0ecxeEAMMedri1wrNnoOBaXZasHVbYvl+BjZ3NkbI6AXLGxzS9vYRehUWC5LmifljmYMP0j5cnRXLcj3SPZ0hflyF73HyLo1aXzc1Hua9hmblEU0MFRkOa2aRj3mY5/GEGNoFBu+7JQD6LlKF0roWyxulZq+MOBc3vHpVbE8uwsnjgztdK9/RljXNLmeKklzPF2BUf6gqmF5Ae3GHEOmzC5sjC1wLRMWktJz5OqWtAIa0kXdnVay83Xumaelb0InkxOToz0uaSGWJ46TPVeNsdXSq4IC8eXIT0fRvEokl6C43NcGv6N7+troKjPrCZLl+SeaRhEXjGExyxyWGSdZkUMsTWuL5HdbxpJIoaUGhdSgMIQhACEIQEOM8g97feCEYzyD3t94IQCeT+T7VEWqZ42959qw1l6LTg8RRlTWZMjj2hPIp66mXUjVa8n8lkEOfQA3bSmceFbdjad6oaqxyl6WaOkrUY+pEDYWhoaBQG7t4rZ0QG8e1WXRhU5WgbToVSk23llyOPo3kwmY9XUfaBHqCY4eTq0e5LsHiI49BoDxO/tTCSRmQnTTeuotI5mmzmeW4hnNbFz73Fho2Rx4f8ACd4+YPNpFj8QAdd65rscJ5iTWUqde2RODf8AwsEqjyZNdtPe3s4hXSt+mxWRyfPXVOuWGFrVZWFI0RJ8lnCPtgG/Ueoqs49Zw7j61Nye7Wv9RHrUeNrpeFtoeg7ViUPbqcH0Gp9Wlz+F3m0fGz/cg96ddDa57m19bP8Acg97ELoFNd72VKfYgXNc7uXZcM+FsQjp4eS6QgBzmlgbA0lw6zs5IAt3V0B1XSoIURKciOcEhxD4+khd46aLoGtIlZGyJzxOXZtWhzQ26rrjW0r/AK7I6HCtMscVjkoiK3GaYSvw7pHse5+YtFlhsOunWdQu8w+EZHmyis7nPdqTbneUddmwabFLlHAIDzrl7nDKMJKOligvDzSMJvpJ5OlmY5kJzgtcwMa7S/rBsAV7HcvTxGfojGBGOUsQ4Pa5+bwaeINYCX22xI4cBuGi7fKOA9SMo4D/AM7UByeI5emYZI5ZYI8k4idinMqJjXYVmIbmaX0CXPEYJd+ZpdDyPinSwRSPblc9jXObroSN16gHbrxVstHALKAEIQgBCEICHGeQe9vvBCMZ5B72+8EIBUW+0+1P+SOTgxueTadiWcn4fM69wv2p8DdD/AprbsJRRDVTy5M1e9t/whsoGxTPw44LRrAqb6lxdDNWFTxEAO2imrYlDNh2rmUT1S5ObniAs96qvnOoBJ4NJ0TjGDaKtIOUQGgn0KB5Rbi0+pWmxm/Qe1JcbJn1UIlIeQTv09Kmlj6um0arpcHM3l4RDA8iiLFbE7gkzNB2ce9JWRk2RrX8K5yfLRo7D+RC0NJdtltM/WU7obkugwWCsoWwYhvhDtrbm/NVsZF41pJ2A6cVbw4rMa32qWNHjmHXYfYsBcarnufRNZ0nHYbc2/rZvuQe9iE/SDm39bN9yD3sQn6s3/IynR8aBCEKIlBCEIAQhCAEIQgBCEIAQhCAhxnkHvb7wQjGeQe9vvBCAzgCAzvJPrKZYZ4B1SON1gDhftKvRvA1AVeUnksxj6R1LKCKG1VmmuCXOnJIA0G+ttKUQdrvSV7uyebMDoSabQqOJm7VEBQ2n1qN8V66+vVHI8UcFSZ2mgtKeVGW06EpvNoleIxd2CNFBMswZyfLeHtuZnlN2jiOztRyUQ9gIokbU0xEDe3VKGQ9HPQ0a++6xxXKeY4JMc5Gj2CrS/Es1BCZtrKNiXSiyuIyaeSZwTWBmw5gCs5VDgH2yjtBr0Kel9RRPfWmfIXwcLGjaIakXuVPEOp8ZOzZ/Ctsb129xs+xRcotDo637vYsXUejU5/T6DTNT0mPwY83frZvuQe9iE+SHm4PGy//AFwe9Onys2v1soVLEUCEJfypyp0TmMZHJNK8Oc2KMxg5WZQ95dI5rQAXtG3a4KMkGCFSZypHkLnkxFsZmeyTqujYC4FzxuALXa9iy/lWEOcwyxhzGmR7cwtrAMxcRuFUUBcQlg5w4W2jwiG3UWDOOtmc5rSOILmOF8QrTeUYjKYRIwygWY8wzAd3pHrQFlCWcp8vQwPZG57TI58LBGHNz+NlbG11E7LdfcCjE8vQtDi17ZCySKJ7WOaXNdLM2FuYXpTnfpKAZoQhACEIQEOM8g97feCEYzyD3t94IQFOEjT0+0phBVaJdFpXp9qvwub3lVn1Li6FlrBtU1KNjxsPoUmZeHDNqC1k02LJAUcj9yApzuG9LMSAdiYTt3Eqs5gCjkTw4Fc0PalOMt7QRtaaPoT3H7DQ0SnEVTq2kClH0J1yZgGYegFVMbKxnlOa3hmcBs71cwp6gIW2IcAKvv8ASufsmxwL8Bj4hfjY/S9vxVz+oxedi/3GfFa4IU47diuAr6HQ58pYPl/EcK95I4eUoNR0sV15xnxS7lLlOMtDWyxA2Otnbpr3pzhQeku9A3X0pVzgoxm9hIaeOpWbqP8AJNXS5/i/8GfIHKUIlmuaEdSHUyMF06e9/aPWnjOVICQBNCSSAAJGEknYAL1KV82W5ZJQLoRwD1OnXQWrNvvZSr9qMJZypyc98jJoJGRzMa+O5GGRjmSFjnNLWvabuNhBB3dqZqhy/jHw4aWWNoc9rbaDs2gZjqNACSe5RnYr5W5vTTNcBiGh0mHfhZnPhzZg7OQ6MNe0MILyNb0rfqo8RzRzSTv6Ro6VkoFscXNfJAIS6+ky5KF5Q0H/AFJaedE2WDPPhYs8eLeZS0SRyGGSFsQYQ8DrdIQaJsg1uUo5eka95cY8Pmlw7ZZJLc2DNgGTFrwXAWZKYKI8obTqQLeP5vSyzSNDmsgfhcNhpHFmZzwyTEF7Y6eDG6ns1II63Yr7eQ3dOJDIDE2Z+JawMOcSvjdG65M1FlSOpuUHZrQpc3yXy7K2L6xlCLDudM8OLWCbGYpkkrgXeSGxt2nTeSAocPy1K3M5kjJHHw3LJ1zGf/UMJE2mZ6y1Ie0biATYHS4/m+98xcyVjY3zYbESNMRc8vw7oqDH5wGtLYmisp1JO+lUw3M7IHgSN1khew5HZg2LFNxBbIXPIcSW5bAaBtoqMct4pjnZjFNTsXE1jIyx73wQulYQc5omsuWu1MubXKj5zIDJHM1oiImiblbmeH54SMx6zMrd99cA6hAPEIQgBCEICHGeQe9vvBCMZ5B72+8EICiHaDXj7SpYWXqqjtNe0+1WsNKq0lyXI+0ZwgVr+amrtVKJ/FTtcF4mcslkFdpWj7O4rQScO1SNeUHQWTRuLtp3rRrADx7Vcn1v81Rn00CikyaJT5RmOo0pJcQy2kcd/BX8UDeuxV5GgO0NqItLpg0Z1WAd6w/ybOpUhj2uBFNq7Nb+G9Yn1bd6nUiqr4rn7JeMEeAdbjxpXRtS3Bt8Z6CmQX0Xh/NJ8v4mmr8s2wzus4dyoY6nSxg+T5XYS29qvwEZj3D+VTxMdysvTKHGvRX8rPlHOsx+mlGf9lldhtzd+tm+5B72IT1Iubv1s33IPenT1WbvkZRp+NAhCFESkDsIwyNkLeuxr2NNnRryxzhWzUxs3bu+56QhAFIyhCEAUhCEAIQhACEIQEOM8g97feCEYzyD3t94IQCZ39w7SVmCTatZWantsH1qtHJldqSL3Li6DXJPRNNYGokO7VWISSdmnYquDma41f8AnYmrHVpSr4JmzboTxWwZ2rDG/wCWo3MIJO7hwXhz1MudxVHEDfV7tq2xWJNgNrbRHxVaUXdE3tPD0KN4ZYiscsWcpyBu3duF7kuhqnOs2aPwU/KmIDNd53AEuPcErhxLnP1blZs7fSucEu7uXiBTusQ7TL2671vha0zA7RZ7O5U4X5nHZV6FMnytqwNSKbW89i5wSrlZI8IwZieGgVkLSGLKK37T3rcL6XR17Kkj5PXW+ZfLsbRkZiewD1laYyW5dNmU679uxSRN6w7a/JRTeW7s0/n+Qs+Hr1eUadno0Kz9l/m59bN9yD3sQnyQc2/rZvuQe9iE/Ul3yMrUfGgQqPL2JfFhp5IhmkZG97BV24NJGm/VKRjWYeOSRmLdiiImyZJJGOHWflE5c1tsYb1rqgAkDRREp0iFzLOXMQ57YWDDmTpZIXS+M6E5cOJg+MA2aLspbe0EWl3KfOeZ+GcWdHC4YeOVxLnZi6SR7MsB3lpjJ1H9zR2oDt0LmTzoOZgqMuOJxkDo2m39Hh2YlzXNbd5j0MfZ1+0Kr/WsTJ4GWy4MCWeNrujc54ySYWWURvs6G26EHrdU0BYIHYISDkPl588jWubGBIySVgYSXRBkjWdHPegec26vJcP7bL9ACEIQAhCEBDjPIPe33ghGM8g97feCEAod/J9q1miBo6LaT4+1a5tFatq3wTKtF2yxojglyuvThfDtTPAuJOVp2XRO3tSaRh3b1d5FldZDyBQ0J4b1l/hr9R08ubqSonTEkjfV9i0xWJAadQdCQe4WCoMM69S69y5fQRMR4TO4nTQ66ka76pU+W5spNXmG7bmH8Ji/EBjrBGWhdce1c7ynOS5zidSe812dihbwWoRlLqLJSSczqLzoKJoBayvDBlvV3VHHtpSPI8o7BdpPFOJZy52gbo0bu0rpLPIclHge4bK0WCLHH/N63nizODm00E00WaGywFUP5ceHamFZXtblrq7iTf8Aq12WF7p477EhqJbK2/wsFYatVHNJlF+gd5X08moRz2PkIpznhfbJcxDQ5tB+6xmHpFjSr3/BUIBLVl8duJcfFO3/AP6cKTEjqDS957FCsvw5b5ykbXictlcIFnm6ybpJqkiHUhu4XkeVPX/ujtT0xz+cg/2H/wDeSvm2fGzfcg97EJ+vbveyCnmtAO1K3YrDQyNhaIg+Z+QsjbGDZjkkzStGoBET9SDZTRczNzckM7XB0QjE8uIzU7p/GwSxFmbZTTIK7ABpl1iJS3jOVsHho43DocvSdDE2LotJCDmYyiA00HXqOG8K1KMIQc/guWIhhDuiqIvIAYb0YXEgVtNhIeR+Z7oRDmcxxjmjkNumfmbHBLFp0jjlJMgOUUABWtBaYfma5okBex2aSB1ufM8uZHi2zuD2vcWtJAIpoqyTYBoAdGDhjJnHg3SZRLnHR9JkylolzbcuUuGbZRIVPF8pYCGO3vwoj6aNproiwTPIc0urQO/uzHUAXsVHE81HOxM0weKeH5QXzdRzsN0GURtd0eXTNmIJ1rgRrieajszXR9AMseBaGlpyufhZ3yOJobHNflvb2IDocN0OeQR9F0lgzZMmeyOqZK1uqq9ytLnuQ+bhw+JlmL8wd0uW3zE+Nm6UjI53RsA2dUa6HTW+hQAhCEAIQhAQ4zyD3t94IRjPIPe33ghAJ5fj7VGt5P5PtWi1ILMUZM36mWYWRm70NANsmhW0/wDCrSxmNwzeTpr/AGkXtvuRaCbFHXgDs1VC/SPO6JqabWrG2ZOCHxk2MuVwFHTUbAqjHFseUcbN7a4K5BiAGBjmgt9II4kVtVWbDAuprrG2yPyKpW0zXGC9TdCXOSDESHyQdK14cRrxVKdgBBc6htVhzXN6rWl22jsb/wBR4LmueJLImhzjmcfJb5IA2679y4hpbGstE09ZXHiLF/LHK4eTFHv2u+CZ8jcmgNFn/OK4uAOLrbd1oAF1vJPTOaARWzvXti2xwR1ScpZY9EQGlqXDs65Js0Nv5exaTcniMEF7y8DNRDdLO8hxpTYIHKSeyk0UX5yJNfJLTtk6WTOdJJQ8keT2neUylbpXHS1vM3K0huygHOrj/aOxX/EdTj+mjL8L0ql/UZG95MWUbyO+gdq1I+CsEFjclUTq7jWmUHhxUCseH6d1w3P7IPEtT5lm1dEMebQ8bN9yD3sQn6Qc2/rZ/uQe9iE/UF/yMko+NAhCFCSghCEAIQhACEIQAhCEAIQhAQ4zyD3t94IRjPIPe33ghAJpNp9PtUYUku/vPtUYWtD2oyJ+5gVhF6oK6OAJWcy0WEcU+p6pNcIyXLzbl/EPmmLrJaLaB9kcO9ejkLhuWojh3uZ5YeC6z/ZmJBvtoKprMqPBc0STlyS8jYEAA0NU6iIogWNh762KLkyPxbe6xSsvaW1Q2nQ+kXQ9KwZ5bPpakorJHLNkG/MRqezgVZ5MxBdYI0FV2qm7Dl+V2a82bMPskbj3q1hXhri3g0kn00rOjnstTK2uirKpFnEnZW7X07kRnM4kg6Abdmb/ADVQxYjNZrW9O6tqlw87nAg1lGyuJ1JPb8FLDF+r56EU09PosLqTPN6m+1aFZLlqSt9cI+a+xlzb+tn+5B72IT9IObX1s33IPexCfrJv+RmtT7ECEJeOXMP0vQ9IOkzZKyuyl9E9GH1kL6BOS83YoSUYIUWLxLYmF8hysFWaJqyANBrtIU1IDCFDPimMdG1xoyOLIxROZwY+QiwNOrG82eCMRimMMYeaMjujYKJzPyPfl0GnVjebOmncgJkLKjnmDBbrq2t0a5xtzg0aNBNWRrsG00ASgN0KDEYxjHNa4kOcHuaA1xJDKLqoHZmbpvvRGKxjI8mckdI7IzquJc7I+TLQGnVjedeFICdCxE/M0OF0QCLBBoixYIsHsK2pAQYzyD3t94IRjPIPe33ghAJZTt9PtUbSt5dp7z7VGFrQ9qMifuYFCCsWu0cGEFCF6eGr3gAkmhvK5XlZzZnOIBo1ROmg7F0HKbCWUN517lROGygCjs/wrK192HtRteG6fKcytyZiOqMu1uncRuVrxpIc7JTt/Wo7r9CI4W2crRt1vQk1v7O1aTyFujRtNHW6O+hwWUuWbPKjgt4wvi6oDHOOoNPHVoURp+aXYDByuc5ziyjtFu1rXbS2w8JO2/SU3dAAwAEZtw4r1N5xFcnLisZk+CjLFICKEY1q7d8FYDJGiqj07XfBTZN12BrXttBK19DpZQ9UjF8Q1kbPRF5RXuThH63fBFyf/F63fBTlYWnj9MlS/C3zcMvSTUIvIguy/wC1P2d6fXNwh9b/AIJRzZ+tm+5B72IXQLJu97NWn2Iwy6F1el1svfSSclQYiEiHo4nRCWR/TGQ5ix73yVky30gL625a1vcniyoiU4hnNvEZJBljDjGWSPD7OLkM0b2zvsDKWtY4UftkDQBXOSuQ548e/EObG1jvCGuLHWZA6RjoHOsZiWtaWnM40XU0Bq6pZQHHSc3pjihIGRgieeQ4rP4zJJh52QsyVsjMrRV7BY2uUXN/mzPCIA7+zEiZ4MkbhXgk8T3tyRsHWfINDZI1Ju12yEByWN5BmOOdicxMeXq06MZGdAWOiIMRe4F/WoPDdbItotZyBzfmOFhIiZDcfJpc0O1ldDNDLJLIC0ZXCNtUdbsbgu/QgOB5Q5qTvEwbFFndFjmOm6XrTOnI6EvBAqgANdlUNFex/N6V+JMgijd4+SXp+k65idhZo2RFpGga6QDbs13uXYIQHEYTmg7Mwyxxu8Zhw/UG4GcnxwSxni0ysFt3gDsW30bnyxAtY5zYo443l/Wwj2SvLpY9DmzMcxtD7AB0JXbLCAhxvkHvb7wQjGeQe9vvBCASS7T3/wAqMLkOUOXZ2yytD9GySNHUZsD3AC8uugCrfSDEec/Qz5VowtSSM6dDy2dwVquJ+kGI85+iP5Vh3ODEec/Qz5V350TjyJHbErFrifpBiPOfoZ8qDzgxHnP0M+VPOQ/jyO3BUkULXHra7BwNcO5cH9IMR5z9DPlWfpBiPOfoZ8qgvjXb1Ra087aXw+DspuT22aFOOm3SjsF8VWdgy12oBrbw/JcqOcGI85+hnyrJ5w4jzn6GfKs6WjjnhmpDXyxyjrxh8p26cRtPcN3pUr3f4dv5LiP69iPOfoZ8qP69P9v9DPlV2iqqvnHJn6m+63hvg7NYXG/17Efb/Qz5Vr/Xp/t/oZ8qu/yEUPIkdoVquO/r0/2/0M+VH9en+3+hnyp58T3yJHofNn62f7kHvTroF5JyTzixDZJakq2x31I93S1/b2lNPpTivO/tx/Ks215m2aNSxBI9HQvOPpTivO/tx/Kj6U4rzv7cfyqM7PR0Lzj6U4rzv7cfyo+lOK87+3H8qA9HQvOPpTivO/tx/Kj6U4rzv7cfyoD0dC84+lOK87+3H8qPpTivO/tx/KgPR0Lzj6U4rzv7cfyo+lOK87+3H8qA9HQvOPpTivO/tx/Kj6U4rzv7cfyoD0HGeQe9vvBC4GDnHiXvja6S2ukjaRkjFgyNBFhqE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4" name="AutoShape 6" descr="data:image/jpeg;base64,/9j/4AAQSkZJRgABAQAAAQABAAD/2wCEAAkGBxQSEhQUEhQSFBQXGBUUFBQVFBUXFRUXFxQWFxUUFBcYHCggGBwlGxQUITEhJSkrLi4uFx80ODMsNygtLisBCgoKDg0OGxAQGzAlHyYyLCwsLCwsNywsLCwsLCwsLCwsLCwtLCwsLCwsLCwsLCwsLCwsLCwsLDcsNywsNywsK//AABEIAMsA+AMBIgACEQEDEQH/xAAbAAACAgMBAAAAAAAAAAAAAAAABQMEAQIGB//EAEUQAAEEAAMDBgoJAwMDBQAAAAEAAgMRBBIhMUFRBQYTImFxFCMyU4GRsbLR0hYzUnKSoaKjwRVC8GKT4YLT8SVDY3OD/8QAGgEBAAMBAQEAAAAAAAAAAAAAAAMEBQIBBv/EACoRAAICAQMCBwABBQAAAAAAAAABAgMRBBIhMVEFEyIyM0FhFCMkNFKB/9oADAMBAAIRAxEAPwDrpCbOp2neddStM54n1lSP3+n2qABadcI7VwZdk5bnhm4kPH8ytc54n1lYWFJsh2I3Ofc3Ep4n1lYdIeLvWVqUJ5cew8yXcA88XfiKy6U8T6ytKWCE2Q7DzJdzJkP2neso6Y8XesrBatCOxe7Idjxzn3JBOeJ9ZWTMeJ9ZUNLBC92Q7HnmT7kxnPE+soZOb1J2jeaUJUbjoVxbCOx4RJVOW9ZYxxctCwT6/wAlWdOftH1lbTR9Qnsv0qtazvD8SbUuTU8SW1RceBjyIM8suYuIDISBmdQJdNZAvflHqCc+CM4H8Tvik3Nr62b7kHvYhP0uWJvBzTnYskPgjOB/E74o8EZwP4nfFTIURIQ+CM4H8TvijwRnA/id8VMhAQ+CM4H8TvijwRnA/id8VMhAQ+CM4H8TvijwRnA/id8VMhAQ+CM4H8TvijwRnA/id8VMhAQ+CM4H8TvijwRnA/id8VMhAVMTA1rbbYILaOZ32h2oUuM8g97feCEAoef59qhG9TSfH2qBadXtRlWe5mbWoWbWwjJF0a4qRPBxjJqUAWpYMMXdw1JUzcK41WgvgoL9SquFyyzRpXZy+EVBGSarXgt5sK9otzXAHeRonLIIg23uIraSKA71CZ2MByzN9B+KrLXS/wBSw9BD6kJiVqt8Vi4T/e0Hs2H0KkcZH9tqu1XxmuCnbp51snKwCq/h0f22o8Oj+21TbkQbH2LBWhG3uKh8Nj+231rAx0f22rxtNHUU084GEJuP/p/hVI9gRhcbGGAZ27CNvHYq0WNjArONFkaF7bmjZ8QW6hMd82vrZvuQe9iF0C5fm5j4xJNb2i2Q1rwdPftCft5QiJAD2kk0Be0nYF3c/WyKn2IsoQsqIkFMHLeeTKyGd0ecxeEAMMedri1wrNnoOBaXZasHVbYvl+BjZ3NkbI6AXLGxzS9vYRehUWC5LmifljmYMP0j5cnRXLcj3SPZ0hflyF73HyLo1aXzc1Hua9hmblEU0MFRkOa2aRj3mY5/GEGNoFBu+7JQD6LlKF0roWyxulZq+MOBc3vHpVbE8uwsnjgztdK9/RljXNLmeKklzPF2BUf6gqmF5Ae3GHEOmzC5sjC1wLRMWktJz5OqWtAIa0kXdnVay83Xumaelb0InkxOToz0uaSGWJ46TPVeNsdXSq4IC8eXIT0fRvEokl6C43NcGv6N7+troKjPrCZLl+SeaRhEXjGExyxyWGSdZkUMsTWuL5HdbxpJIoaUGhdSgMIQhACEIQEOM8g97feCEYzyD3t94IQCeT+T7VEWqZ42959qw1l6LTg8RRlTWZMjj2hPIp66mXUjVa8n8lkEOfQA3bSmceFbdjad6oaqxyl6WaOkrUY+pEDYWhoaBQG7t4rZ0QG8e1WXRhU5WgbToVSk23llyOPo3kwmY9XUfaBHqCY4eTq0e5LsHiI49BoDxO/tTCSRmQnTTeuotI5mmzmeW4hnNbFz73Fho2Rx4f8ACd4+YPNpFj8QAdd65rscJ5iTWUqde2RODf8AwsEqjyZNdtPe3s4hXSt+mxWRyfPXVOuWGFrVZWFI0RJ8lnCPtgG/Ueoqs49Zw7j61Nye7Wv9RHrUeNrpeFtoeg7ViUPbqcH0Gp9Wlz+F3m0fGz/cg96ddDa57m19bP8Acg97ELoFNd72VKfYgXNc7uXZcM+FsQjp4eS6QgBzmlgbA0lw6zs5IAt3V0B1XSoIURKciOcEhxD4+khd46aLoGtIlZGyJzxOXZtWhzQ26rrjW0r/AK7I6HCtMscVjkoiK3GaYSvw7pHse5+YtFlhsOunWdQu8w+EZHmyis7nPdqTbneUddmwabFLlHAIDzrl7nDKMJKOligvDzSMJvpJ5OlmY5kJzgtcwMa7S/rBsAV7HcvTxGfojGBGOUsQ4Pa5+bwaeINYCX22xI4cBuGi7fKOA9SMo4D/AM7UByeI5emYZI5ZYI8k4idinMqJjXYVmIbmaX0CXPEYJd+ZpdDyPinSwRSPblc9jXObroSN16gHbrxVstHALKAEIQgBCEICHGeQe9vvBCMZ5B72+8EIBUW+0+1P+SOTgxueTadiWcn4fM69wv2p8DdD/AprbsJRRDVTy5M1e9t/whsoGxTPw44LRrAqb6lxdDNWFTxEAO2imrYlDNh2rmUT1S5ObniAs96qvnOoBJ4NJ0TjGDaKtIOUQGgn0KB5Rbi0+pWmxm/Qe1JcbJn1UIlIeQTv09Kmlj6um0arpcHM3l4RDA8iiLFbE7gkzNB2ce9JWRk2RrX8K5yfLRo7D+RC0NJdtltM/WU7obkugwWCsoWwYhvhDtrbm/NVsZF41pJ2A6cVbw4rMa32qWNHjmHXYfYsBcarnufRNZ0nHYbc2/rZvuQe9iE/SDm39bN9yD3sQn6s3/IynR8aBCEKIlBCEIAQhCAEIQgBCEIAQhCAhxnkHvb7wQjGeQe9vvBCAzgCAzvJPrKZYZ4B1SON1gDhftKvRvA1AVeUnksxj6R1LKCKG1VmmuCXOnJIA0G+ttKUQdrvSV7uyebMDoSabQqOJm7VEBQ2n1qN8V66+vVHI8UcFSZ2mgtKeVGW06EpvNoleIxd2CNFBMswZyfLeHtuZnlN2jiOztRyUQ9gIokbU0xEDe3VKGQ9HPQ0a++6xxXKeY4JMc5Gj2CrS/Es1BCZtrKNiXSiyuIyaeSZwTWBmw5gCs5VDgH2yjtBr0Kel9RRPfWmfIXwcLGjaIakXuVPEOp8ZOzZ/Ctsb129xs+xRcotDo637vYsXUejU5/T6DTNT0mPwY83frZvuQe9iE+SHm4PGy//AFwe9Onys2v1soVLEUCEJfypyp0TmMZHJNK8Oc2KMxg5WZQ95dI5rQAXtG3a4KMkGCFSZypHkLnkxFsZmeyTqujYC4FzxuALXa9iy/lWEOcwyxhzGmR7cwtrAMxcRuFUUBcQlg5w4W2jwiG3UWDOOtmc5rSOILmOF8QrTeUYjKYRIwygWY8wzAd3pHrQFlCWcp8vQwPZG57TI58LBGHNz+NlbG11E7LdfcCjE8vQtDi17ZCySKJ7WOaXNdLM2FuYXpTnfpKAZoQhACEIQEOM8g97feCEYzyD3t94IQFOEjT0+0phBVaJdFpXp9qvwub3lVn1Li6FlrBtU1KNjxsPoUmZeHDNqC1k02LJAUcj9yApzuG9LMSAdiYTt3Eqs5gCjkTw4Fc0PalOMt7QRtaaPoT3H7DQ0SnEVTq2kClH0J1yZgGYegFVMbKxnlOa3hmcBs71cwp6gIW2IcAKvv8ASufsmxwL8Bj4hfjY/S9vxVz+oxedi/3GfFa4IU47diuAr6HQ58pYPl/EcK95I4eUoNR0sV15xnxS7lLlOMtDWyxA2Otnbpr3pzhQeku9A3X0pVzgoxm9hIaeOpWbqP8AJNXS5/i/8GfIHKUIlmuaEdSHUyMF06e9/aPWnjOVICQBNCSSAAJGEknYAL1KV82W5ZJQLoRwD1OnXQWrNvvZSr9qMJZypyc98jJoJGRzMa+O5GGRjmSFjnNLWvabuNhBB3dqZqhy/jHw4aWWNoc9rbaDs2gZjqNACSe5RnYr5W5vTTNcBiGh0mHfhZnPhzZg7OQ6MNe0MILyNb0rfqo8RzRzSTv6Ro6VkoFscXNfJAIS6+ky5KF5Q0H/AFJaedE2WDPPhYs8eLeZS0SRyGGSFsQYQ8DrdIQaJsg1uUo5eka95cY8Pmlw7ZZJLc2DNgGTFrwXAWZKYKI8obTqQLeP5vSyzSNDmsgfhcNhpHFmZzwyTEF7Y6eDG6ns1II63Yr7eQ3dOJDIDE2Z+JawMOcSvjdG65M1FlSOpuUHZrQpc3yXy7K2L6xlCLDudM8OLWCbGYpkkrgXeSGxt2nTeSAocPy1K3M5kjJHHw3LJ1zGf/UMJE2mZ6y1Ie0biATYHS4/m+98xcyVjY3zYbESNMRc8vw7oqDH5wGtLYmisp1JO+lUw3M7IHgSN1khew5HZg2LFNxBbIXPIcSW5bAaBtoqMct4pjnZjFNTsXE1jIyx73wQulYQc5omsuWu1MubXKj5zIDJHM1oiImiblbmeH54SMx6zMrd99cA6hAPEIQgBCEICHGeQe9vvBCMZ5B72+8EICiHaDXj7SpYWXqqjtNe0+1WsNKq0lyXI+0ZwgVr+amrtVKJ/FTtcF4mcslkFdpWj7O4rQScO1SNeUHQWTRuLtp3rRrADx7Vcn1v81Rn00CikyaJT5RmOo0pJcQy2kcd/BX8UDeuxV5GgO0NqItLpg0Z1WAd6w/ybOpUhj2uBFNq7Nb+G9Yn1bd6nUiqr4rn7JeMEeAdbjxpXRtS3Bt8Z6CmQX0Xh/NJ8v4mmr8s2wzus4dyoY6nSxg+T5XYS29qvwEZj3D+VTxMdysvTKHGvRX8rPlHOsx+mlGf9lldhtzd+tm+5B72IT1Iubv1s33IPenT1WbvkZRp+NAhCFESkDsIwyNkLeuxr2NNnRryxzhWzUxs3bu+56QhAFIyhCEAUhCEAIQhACEIQEOM8g97feCEYzyD3t94IQCZ39w7SVmCTatZWantsH1qtHJldqSL3Li6DXJPRNNYGokO7VWISSdmnYquDma41f8AnYmrHVpSr4JmzboTxWwZ2rDG/wCWo3MIJO7hwXhz1MudxVHEDfV7tq2xWJNgNrbRHxVaUXdE3tPD0KN4ZYiscsWcpyBu3duF7kuhqnOs2aPwU/KmIDNd53AEuPcErhxLnP1blZs7fSucEu7uXiBTusQ7TL2671vha0zA7RZ7O5U4X5nHZV6FMnytqwNSKbW89i5wSrlZI8IwZieGgVkLSGLKK37T3rcL6XR17Kkj5PXW+ZfLsbRkZiewD1laYyW5dNmU679uxSRN6w7a/JRTeW7s0/n+Qs+Hr1eUadno0Kz9l/m59bN9yD3sQnyQc2/rZvuQe9iE/Ul3yMrUfGgQqPL2JfFhp5IhmkZG97BV24NJGm/VKRjWYeOSRmLdiiImyZJJGOHWflE5c1tsYb1rqgAkDRREp0iFzLOXMQ57YWDDmTpZIXS+M6E5cOJg+MA2aLspbe0EWl3KfOeZ+GcWdHC4YeOVxLnZi6SR7MsB3lpjJ1H9zR2oDt0LmTzoOZgqMuOJxkDo2m39Hh2YlzXNbd5j0MfZ1+0Kr/WsTJ4GWy4MCWeNrujc54ySYWWURvs6G26EHrdU0BYIHYISDkPl588jWubGBIySVgYSXRBkjWdHPegec26vJcP7bL9ACEIQAhCEBDjPIPe33ghGM8g97feCEAod/J9q1miBo6LaT4+1a5tFatq3wTKtF2yxojglyuvThfDtTPAuJOVp2XRO3tSaRh3b1d5FldZDyBQ0J4b1l/hr9R08ubqSonTEkjfV9i0xWJAadQdCQe4WCoMM69S69y5fQRMR4TO4nTQ66ka76pU+W5spNXmG7bmH8Ji/EBjrBGWhdce1c7ynOS5zidSe812dihbwWoRlLqLJSSczqLzoKJoBayvDBlvV3VHHtpSPI8o7BdpPFOJZy52gbo0bu0rpLPIclHge4bK0WCLHH/N63nizODm00E00WaGywFUP5ceHamFZXtblrq7iTf8Aq12WF7p477EhqJbK2/wsFYatVHNJlF+gd5X08moRz2PkIpznhfbJcxDQ5tB+6xmHpFjSr3/BUIBLVl8duJcfFO3/AP6cKTEjqDS957FCsvw5b5ykbXictlcIFnm6ybpJqkiHUhu4XkeVPX/ujtT0xz+cg/2H/wDeSvm2fGzfcg97EJ+vbveyCnmtAO1K3YrDQyNhaIg+Z+QsjbGDZjkkzStGoBET9SDZTRczNzckM7XB0QjE8uIzU7p/GwSxFmbZTTIK7ABpl1iJS3jOVsHho43DocvSdDE2LotJCDmYyiA00HXqOG8K1KMIQc/guWIhhDuiqIvIAYb0YXEgVtNhIeR+Z7oRDmcxxjmjkNumfmbHBLFp0jjlJMgOUUABWtBaYfma5okBex2aSB1ufM8uZHi2zuD2vcWtJAIpoqyTYBoAdGDhjJnHg3SZRLnHR9JkylolzbcuUuGbZRIVPF8pYCGO3vwoj6aNproiwTPIc0urQO/uzHUAXsVHE81HOxM0weKeH5QXzdRzsN0GURtd0eXTNmIJ1rgRrieajszXR9AMseBaGlpyufhZ3yOJobHNflvb2IDocN0OeQR9F0lgzZMmeyOqZK1uqq9ytLnuQ+bhw+JlmL8wd0uW3zE+Nm6UjI53RsA2dUa6HTW+hQAhCEAIQhAQ4zyD3t94IRjPIPe33ghAJ5fj7VGt5P5PtWi1ILMUZM36mWYWRm70NANsmhW0/wDCrSxmNwzeTpr/AGkXtvuRaCbFHXgDs1VC/SPO6JqabWrG2ZOCHxk2MuVwFHTUbAqjHFseUcbN7a4K5BiAGBjmgt9II4kVtVWbDAuprrG2yPyKpW0zXGC9TdCXOSDESHyQdK14cRrxVKdgBBc6htVhzXN6rWl22jsb/wBR4LmueJLImhzjmcfJb5IA2679y4hpbGstE09ZXHiLF/LHK4eTFHv2u+CZ8jcmgNFn/OK4uAOLrbd1oAF1vJPTOaARWzvXti2xwR1ScpZY9EQGlqXDs65Js0Nv5exaTcniMEF7y8DNRDdLO8hxpTYIHKSeyk0UX5yJNfJLTtk6WTOdJJQ8keT2neUylbpXHS1vM3K0huygHOrj/aOxX/EdTj+mjL8L0ql/UZG95MWUbyO+gdq1I+CsEFjclUTq7jWmUHhxUCseH6d1w3P7IPEtT5lm1dEMebQ8bN9yD3sQn6Qc2/rZ/uQe9iE/UF/yMko+NAhCFCSghCEAIQhACEIQAhCEAIQhAQ4zyD3t94IRjPIPe33ghAJpNp9PtUYUku/vPtUYWtD2oyJ+5gVhF6oK6OAJWcy0WEcU+p6pNcIyXLzbl/EPmmLrJaLaB9kcO9ejkLhuWojh3uZ5YeC6z/ZmJBvtoKprMqPBc0STlyS8jYEAA0NU6iIogWNh762KLkyPxbe6xSsvaW1Q2nQ+kXQ9KwZ5bPpakorJHLNkG/MRqezgVZ5MxBdYI0FV2qm7Dl+V2a82bMPskbj3q1hXhri3g0kn00rOjnstTK2uirKpFnEnZW7X07kRnM4kg6Abdmb/ADVQxYjNZrW9O6tqlw87nAg1lGyuJ1JPb8FLDF+r56EU09PosLqTPN6m+1aFZLlqSt9cI+a+xlzb+tn+5B72IT9IObX1s33IPexCfrJv+RmtT7ECEJeOXMP0vQ9IOkzZKyuyl9E9GH1kL6BOS83YoSUYIUWLxLYmF8hysFWaJqyANBrtIU1IDCFDPimMdG1xoyOLIxROZwY+QiwNOrG82eCMRimMMYeaMjujYKJzPyPfl0GnVjebOmncgJkLKjnmDBbrq2t0a5xtzg0aNBNWRrsG00ASgN0KDEYxjHNa4kOcHuaA1xJDKLqoHZmbpvvRGKxjI8mckdI7IzquJc7I+TLQGnVjedeFICdCxE/M0OF0QCLBBoixYIsHsK2pAQYzyD3t94IRjPIPe33ghAJZTt9PtUbSt5dp7z7VGFrQ9qMifuYFCCsWu0cGEFCF6eGr3gAkmhvK5XlZzZnOIBo1ROmg7F0HKbCWUN517lROGygCjs/wrK192HtRteG6fKcytyZiOqMu1uncRuVrxpIc7JTt/Wo7r9CI4W2crRt1vQk1v7O1aTyFujRtNHW6O+hwWUuWbPKjgt4wvi6oDHOOoNPHVoURp+aXYDByuc5ziyjtFu1rXbS2w8JO2/SU3dAAwAEZtw4r1N5xFcnLisZk+CjLFICKEY1q7d8FYDJGiqj07XfBTZN12BrXttBK19DpZQ9UjF8Q1kbPRF5RXuThH63fBFyf/F63fBTlYWnj9MlS/C3zcMvSTUIvIguy/wC1P2d6fXNwh9b/AIJRzZ+tm+5B72IXQLJu97NWn2Iwy6F1el1svfSSclQYiEiHo4nRCWR/TGQ5ix73yVky30gL625a1vcniyoiU4hnNvEZJBljDjGWSPD7OLkM0b2zvsDKWtY4UftkDQBXOSuQ548e/EObG1jvCGuLHWZA6RjoHOsZiWtaWnM40XU0Bq6pZQHHSc3pjihIGRgieeQ4rP4zJJh52QsyVsjMrRV7BY2uUXN/mzPCIA7+zEiZ4MkbhXgk8T3tyRsHWfINDZI1Ju12yEByWN5BmOOdicxMeXq06MZGdAWOiIMRe4F/WoPDdbItotZyBzfmOFhIiZDcfJpc0O1ldDNDLJLIC0ZXCNtUdbsbgu/QgOB5Q5qTvEwbFFndFjmOm6XrTOnI6EvBAqgANdlUNFex/N6V+JMgijd4+SXp+k65idhZo2RFpGga6QDbs13uXYIQHEYTmg7Mwyxxu8Zhw/UG4GcnxwSxni0ysFt3gDsW30bnyxAtY5zYo443l/Wwj2SvLpY9DmzMcxtD7AB0JXbLCAhxvkHvb7wQjGeQe9vvBCASS7T3/wAqMLkOUOXZ2yytD9GySNHUZsD3AC8uugCrfSDEec/Qz5VowtSSM6dDy2dwVquJ+kGI85+iP5Vh3ODEec/Qz5V350TjyJHbErFrifpBiPOfoZ8qDzgxHnP0M+VPOQ/jyO3BUkULXHra7BwNcO5cH9IMR5z9DPlWfpBiPOfoZ8qgvjXb1Ra087aXw+DspuT22aFOOm3SjsF8VWdgy12oBrbw/JcqOcGI85+hnyrJ5w4jzn6GfKs6WjjnhmpDXyxyjrxh8p26cRtPcN3pUr3f4dv5LiP69iPOfoZ8qP69P9v9DPlV2iqqvnHJn6m+63hvg7NYXG/17Efb/Qz5Vr/Xp/t/oZ8qu/yEUPIkdoVquO/r0/2/0M+VH9en+3+hnyp58T3yJHofNn62f7kHvTroF5JyTzixDZJakq2x31I93S1/b2lNPpTivO/tx/Ks215m2aNSxBI9HQvOPpTivO/tx/Kj6U4rzv7cfyqM7PR0Lzj6U4rzv7cfyo+lOK87+3H8qA9HQvOPpTivO/tx/Kj6U4rzv7cfyoD0dC84+lOK87+3H8qPpTivO/tx/KgPR0Lzj6U4rzv7cfyo+lOK87+3H8qA9HQvOPpTivO/tx/Kj6U4rzv7cfyoD0HGeQe9vvBC4GDnHiXvja6S2ukjaRkjFgyNBFhqE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72" y="4653430"/>
            <a:ext cx="2495500" cy="220457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3 CuadroTexto"/>
          <p:cNvSpPr txBox="1"/>
          <p:nvPr/>
        </p:nvSpPr>
        <p:spPr>
          <a:xfrm>
            <a:off x="1829272" y="1268760"/>
            <a:ext cx="8640960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Si se diagnostica un tumor maligno, debe realizarse una orquiectomia radical.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es-CO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Los tumores del cordón espermático suelen ser benignos.</a:t>
            </a:r>
          </a:p>
          <a:p>
            <a:pPr algn="just" defTabSz="914400"/>
            <a:endParaRPr lang="es-ES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Los lipomas del cordón representan a casi todas estas lesiones.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es-419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El dx clínico de tumores del C. espermático puede ser difícil.</a:t>
            </a:r>
          </a:p>
        </p:txBody>
      </p:sp>
      <p:pic>
        <p:nvPicPr>
          <p:cNvPr id="1032" name="Picture 8" descr="http://www.revistasbolivianas.org.bo/img/revistas/rmcba/v21n1/a12_figura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338" y="4591762"/>
            <a:ext cx="2855742" cy="224084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 CuadroTexto"/>
          <p:cNvSpPr txBox="1"/>
          <p:nvPr/>
        </p:nvSpPr>
        <p:spPr>
          <a:xfrm>
            <a:off x="1829272" y="1298932"/>
            <a:ext cx="8640960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Entre las lesiones malignas, el rabdomiosarcoma es el más común, seguido por el leiomiosarcoma, el fibrosarcoma y el liposarcoma.</a:t>
            </a:r>
          </a:p>
          <a:p>
            <a:pPr algn="just" defTabSz="914400"/>
            <a:endParaRPr lang="es-CO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Si se diagnostica cáncer, debe dirigirse la atención a la realización de escisión local amplia para evitar recurrencia local. </a:t>
            </a:r>
          </a:p>
          <a:p>
            <a:pPr algn="just" defTabSz="914400"/>
            <a:endParaRPr lang="es-ES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La estadificacion es similar a la de los tumores testiculares.</a:t>
            </a:r>
          </a:p>
        </p:txBody>
      </p:sp>
      <p:sp>
        <p:nvSpPr>
          <p:cNvPr id="15" name="3 CuadroTexto"/>
          <p:cNvSpPr txBox="1"/>
          <p:nvPr/>
        </p:nvSpPr>
        <p:spPr>
          <a:xfrm>
            <a:off x="1829272" y="1268760"/>
            <a:ext cx="8640960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La diferenciación entre una hernia y un tumor de cordón espermático puede ser posible solo a la exploración.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es-ES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En el caso del rabdomiosarcoma, debe realizarse rplnd con radioterapia y quimioterapia adyuvante.</a:t>
            </a: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endParaRPr lang="es-ES" sz="2400" b="1" kern="0" dirty="0">
              <a:solidFill>
                <a:sysClr val="windowText" lastClr="000000"/>
              </a:solidFill>
            </a:endParaRPr>
          </a:p>
          <a:p>
            <a:pPr marL="342900" indent="-342900" algn="just" defTabSz="914400">
              <a:buFont typeface="Wingdings" panose="05000000000000000000" pitchFamily="2" charset="2"/>
              <a:buChar char="v"/>
            </a:pPr>
            <a:r>
              <a:rPr lang="es-ES" sz="2400" b="1" kern="0" dirty="0">
                <a:solidFill>
                  <a:sysClr val="windowText" lastClr="000000"/>
                </a:solidFill>
              </a:rPr>
              <a:t>El pronóstico se relaciona con el estado histológico, la etapa y el sitio de la lesión.</a:t>
            </a:r>
          </a:p>
        </p:txBody>
      </p:sp>
    </p:spTree>
    <p:extLst>
      <p:ext uri="{BB962C8B-B14F-4D97-AF65-F5344CB8AC3E}">
        <p14:creationId xmlns:p14="http://schemas.microsoft.com/office/powerpoint/2010/main" xmlns="" val="39770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TRATAMIENTO</a:t>
            </a:r>
            <a:endParaRPr lang="es-EC" sz="48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0326012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168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42" y="0"/>
            <a:ext cx="10522039" cy="188031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TRATAMIENTO QUIRÚRGICO: ORQUIECTOMÍA INGUINAL DERECHA CON LIGADURA ALTA DEL CORDÓN ESPERMÁTICO.</a:t>
            </a:r>
            <a:endParaRPr lang="es-EC" sz="28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3" y="2047742"/>
            <a:ext cx="10068616" cy="46363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ángulo 2"/>
          <p:cNvSpPr/>
          <p:nvPr/>
        </p:nvSpPr>
        <p:spPr>
          <a:xfrm>
            <a:off x="1107582" y="6349285"/>
            <a:ext cx="3348507" cy="334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FFFF00"/>
                </a:solidFill>
              </a:rPr>
              <a:t>Cordón espermático</a:t>
            </a:r>
            <a:endParaRPr lang="es-EC" dirty="0">
              <a:solidFill>
                <a:srgbClr val="FFFF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3953814" y="4816699"/>
            <a:ext cx="231820" cy="15841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7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519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s-US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Testículo tumoral disecado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141412" y="1970468"/>
            <a:ext cx="9905999" cy="4275786"/>
          </a:xfrm>
          <a:solidFill>
            <a:srgbClr val="002060"/>
          </a:solidFill>
        </p:spPr>
        <p:txBody>
          <a:bodyPr/>
          <a:lstStyle/>
          <a:p>
            <a:pPr eaLnBrk="1" hangingPunct="1"/>
            <a:endParaRPr lang="es-US" dirty="0" smtClean="0"/>
          </a:p>
        </p:txBody>
      </p:sp>
      <p:pic>
        <p:nvPicPr>
          <p:cNvPr id="19460" name="Picture 4" descr="01-10-09_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986" y="2097088"/>
            <a:ext cx="6915956" cy="3694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79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133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s-US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Testículo  tumoral resecado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141412" y="1931832"/>
            <a:ext cx="9905999" cy="4713668"/>
          </a:xfrm>
          <a:solidFill>
            <a:srgbClr val="002060"/>
          </a:solidFill>
        </p:spPr>
        <p:txBody>
          <a:bodyPr/>
          <a:lstStyle/>
          <a:p>
            <a:pPr eaLnBrk="1" hangingPunct="1"/>
            <a:endParaRPr lang="es-US" dirty="0" smtClean="0"/>
          </a:p>
        </p:txBody>
      </p:sp>
      <p:pic>
        <p:nvPicPr>
          <p:cNvPr id="21508" name="Picture 4" descr="01-10-09_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103" y="2228045"/>
            <a:ext cx="8087933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67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1197735" y="1"/>
            <a:ext cx="9849676" cy="15583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/>
            </a:r>
            <a:br>
              <a:rPr lang="es-ES" sz="4600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s-ES" sz="4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Corte sagital de  TESTÍCULO tumoral</a:t>
            </a:r>
            <a:r>
              <a:rPr lang="es-ES" sz="4600" dirty="0">
                <a:solidFill>
                  <a:srgbClr val="FFFF00"/>
                </a:solidFill>
              </a:rPr>
              <a:t/>
            </a:r>
            <a:br>
              <a:rPr lang="es-ES" sz="4600" dirty="0">
                <a:solidFill>
                  <a:srgbClr val="FFFF00"/>
                </a:solidFill>
              </a:rPr>
            </a:br>
            <a:endParaRPr lang="es-ES" sz="4600" dirty="0">
              <a:solidFill>
                <a:srgbClr val="FFFF00"/>
              </a:solidFill>
            </a:endParaRPr>
          </a:p>
        </p:txBody>
      </p:sp>
      <p:pic>
        <p:nvPicPr>
          <p:cNvPr id="68612" name="Picture 3" descr="S403019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90" r="4497"/>
          <a:stretch>
            <a:fillRect/>
          </a:stretch>
        </p:blipFill>
        <p:spPr>
          <a:xfrm>
            <a:off x="2653048" y="2097089"/>
            <a:ext cx="6903075" cy="465144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0298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14917"/>
            <a:ext cx="9144000" cy="1655762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637730" y="719666"/>
          <a:ext cx="9030269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982639" y="777922"/>
            <a:ext cx="668740" cy="6080078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C</a:t>
            </a:r>
          </a:p>
          <a:p>
            <a:pPr algn="ctr"/>
            <a:r>
              <a:rPr lang="es-EC" sz="2800" dirty="0" smtClean="0"/>
              <a:t>L</a:t>
            </a:r>
          </a:p>
          <a:p>
            <a:pPr algn="ctr"/>
            <a:r>
              <a:rPr lang="es-EC" sz="2800" dirty="0" smtClean="0"/>
              <a:t>A</a:t>
            </a:r>
          </a:p>
          <a:p>
            <a:pPr algn="ctr"/>
            <a:r>
              <a:rPr lang="es-EC" sz="2800" dirty="0" smtClean="0"/>
              <a:t>S</a:t>
            </a:r>
          </a:p>
          <a:p>
            <a:pPr algn="ctr"/>
            <a:r>
              <a:rPr lang="es-EC" sz="2800" dirty="0" smtClean="0"/>
              <a:t>I</a:t>
            </a:r>
          </a:p>
          <a:p>
            <a:pPr algn="ctr"/>
            <a:r>
              <a:rPr lang="es-EC" sz="2800" dirty="0" smtClean="0"/>
              <a:t>F</a:t>
            </a:r>
          </a:p>
          <a:p>
            <a:pPr algn="ctr"/>
            <a:r>
              <a:rPr lang="es-EC" sz="2800" dirty="0" smtClean="0"/>
              <a:t>I</a:t>
            </a:r>
          </a:p>
          <a:p>
            <a:pPr algn="ctr"/>
            <a:r>
              <a:rPr lang="es-EC" sz="2800" dirty="0" smtClean="0"/>
              <a:t>C</a:t>
            </a:r>
          </a:p>
          <a:p>
            <a:pPr algn="ctr"/>
            <a:r>
              <a:rPr lang="es-EC" sz="2800" dirty="0" smtClean="0"/>
              <a:t>A</a:t>
            </a:r>
          </a:p>
          <a:p>
            <a:pPr algn="ctr"/>
            <a:r>
              <a:rPr lang="es-EC" sz="2800" dirty="0" smtClean="0"/>
              <a:t>C</a:t>
            </a:r>
          </a:p>
          <a:p>
            <a:pPr algn="ctr"/>
            <a:r>
              <a:rPr lang="es-EC" sz="2800" dirty="0" smtClean="0"/>
              <a:t>I</a:t>
            </a:r>
          </a:p>
          <a:p>
            <a:pPr algn="ctr"/>
            <a:r>
              <a:rPr lang="es-EC" sz="2800" dirty="0" err="1" smtClean="0"/>
              <a:t>Ó</a:t>
            </a:r>
            <a:endParaRPr lang="es-EC" sz="2800" dirty="0" smtClean="0"/>
          </a:p>
          <a:p>
            <a:pPr algn="ctr"/>
            <a:r>
              <a:rPr lang="es-EC" sz="28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xmlns="" val="28060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94711" cy="812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  <a:latin typeface="Goudy Stout" panose="0202090407030B020401" pitchFamily="18" charset="0"/>
              </a:rPr>
              <a:t>PATOLOGÍA</a:t>
            </a:r>
            <a:endParaRPr lang="es-EC" dirty="0">
              <a:solidFill>
                <a:srgbClr val="FFFF00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55845"/>
            <a:ext cx="3867370" cy="600501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b="1" dirty="0" err="1">
                <a:solidFill>
                  <a:schemeClr val="bg1"/>
                </a:solidFill>
              </a:rPr>
              <a:t>Seminomas</a:t>
            </a:r>
            <a:r>
              <a:rPr lang="es-EC" b="1" dirty="0">
                <a:solidFill>
                  <a:schemeClr val="bg1"/>
                </a:solidFill>
              </a:rPr>
              <a:t> (35</a:t>
            </a:r>
            <a:r>
              <a:rPr lang="es-EC" b="1" dirty="0" smtClean="0">
                <a:solidFill>
                  <a:schemeClr val="bg1"/>
                </a:solidFill>
              </a:rPr>
              <a:t>%)</a:t>
            </a:r>
          </a:p>
          <a:p>
            <a:pPr marL="0" indent="0">
              <a:buNone/>
            </a:pPr>
            <a:endParaRPr lang="es-EC" sz="20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4.bp.blogspot.com/-W6l4ZDbuvCI/Uj8xSoDKOjI/AAAAAAAAAQk/_mCEKy4Zmrk/s400/semino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8231" y="1912387"/>
            <a:ext cx="3953814" cy="376750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2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587788999"/>
              </p:ext>
            </p:extLst>
          </p:nvPr>
        </p:nvGraphicFramePr>
        <p:xfrm>
          <a:off x="669701" y="2253803"/>
          <a:ext cx="6748530" cy="460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124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235625" cy="812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  <a:latin typeface="Goudy Stout" panose="0202090407030B020401" pitchFamily="18" charset="0"/>
              </a:rPr>
              <a:t>PATOLOGÍA</a:t>
            </a:r>
            <a:endParaRPr lang="es-EC" dirty="0">
              <a:solidFill>
                <a:srgbClr val="FFFF00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83657"/>
            <a:ext cx="5719384" cy="4974720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pt-BR" sz="2800" b="1" dirty="0"/>
              <a:t>Carcinoma de células </a:t>
            </a:r>
            <a:r>
              <a:rPr lang="pt-BR" sz="2800" b="1" dirty="0" err="1"/>
              <a:t>embrionarias</a:t>
            </a:r>
            <a:r>
              <a:rPr lang="pt-BR" sz="2800" b="1" dirty="0"/>
              <a:t> (20</a:t>
            </a:r>
            <a:r>
              <a:rPr lang="pt-BR" sz="2800" b="1" dirty="0" smtClean="0"/>
              <a:t>%)</a:t>
            </a:r>
          </a:p>
          <a:p>
            <a:pPr marL="0" indent="0">
              <a:buNone/>
            </a:pPr>
            <a:endParaRPr lang="es-EC" sz="2800" b="1" dirty="0"/>
          </a:p>
          <a:p>
            <a:pPr marL="0" indent="0">
              <a:buNone/>
            </a:pPr>
            <a:r>
              <a:rPr lang="es-EC" dirty="0" smtClean="0"/>
              <a:t>Son </a:t>
            </a:r>
            <a:r>
              <a:rPr lang="es-EC" dirty="0"/>
              <a:t>comunes: el tipo adulto y el tipo infantil o tumor de saco vitelino</a:t>
            </a:r>
          </a:p>
        </p:txBody>
      </p:sp>
      <p:pic>
        <p:nvPicPr>
          <p:cNvPr id="4098" name="Picture 2" descr="http://4.bp.blogspot.com/-Ml3njLfdIG4/Uj84h6_sKpI/AAAAAAAAAQ0/9OSmNd_gRrY/s400/Carcinoma+embrion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711" y="1683658"/>
            <a:ext cx="5177305" cy="47937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36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21224" cy="812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  <a:latin typeface="Goudy Stout" panose="0202090407030B020401" pitchFamily="18" charset="0"/>
              </a:rPr>
              <a:t>PATOLOGÍA</a:t>
            </a:r>
            <a:endParaRPr lang="es-EC" dirty="0">
              <a:solidFill>
                <a:srgbClr val="FFFF00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0822" y="2073499"/>
            <a:ext cx="4547809" cy="4357705"/>
          </a:xfr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4000" b="1" dirty="0" err="1"/>
              <a:t>Teratomas</a:t>
            </a:r>
            <a:r>
              <a:rPr lang="pt-BR" sz="4000" b="1" dirty="0"/>
              <a:t> (5</a:t>
            </a:r>
            <a:r>
              <a:rPr lang="pt-BR" sz="4000" b="1" dirty="0" smtClean="0"/>
              <a:t>%)</a:t>
            </a:r>
          </a:p>
          <a:p>
            <a:pPr marL="0" indent="0">
              <a:buNone/>
            </a:pPr>
            <a:endParaRPr lang="es-EC" sz="2800" b="1" dirty="0"/>
          </a:p>
          <a:p>
            <a:pPr marL="0" indent="0">
              <a:buNone/>
            </a:pPr>
            <a:r>
              <a:rPr lang="es-EC" sz="3200" dirty="0"/>
              <a:t>Pueden verse en niños y en adultos. Contienen más de una capa de células germinativas en varias etapas de maduración y diferenciación</a:t>
            </a:r>
          </a:p>
        </p:txBody>
      </p:sp>
      <p:pic>
        <p:nvPicPr>
          <p:cNvPr id="5122" name="Picture 2" descr="https://www.netterimages.com/images/vpv/000/000/001/1749-0550x0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738" y="2073499"/>
            <a:ext cx="5434885" cy="4784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57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1813"/>
            <a:ext cx="9144000" cy="685618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 kern="0">
              <a:solidFill>
                <a:sysClr val="windowText" lastClr="00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813"/>
            <a:ext cx="9010918" cy="12964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 err="1" smtClean="0">
                <a:solidFill>
                  <a:srgbClr val="FFFF00"/>
                </a:solidFill>
                <a:latin typeface="Goudy Stout" panose="0202090407030B020401" pitchFamily="18" charset="0"/>
              </a:rPr>
              <a:t>Coriocarcinoma</a:t>
            </a:r>
            <a:r>
              <a:rPr lang="es-ES" sz="3200" b="1" dirty="0" smtClean="0">
                <a:solidFill>
                  <a:srgbClr val="FFFF00"/>
                </a:solidFill>
                <a:latin typeface="Goudy Stout" panose="0202090407030B020401" pitchFamily="18" charset="0"/>
              </a:rPr>
              <a:t> </a:t>
            </a:r>
            <a:r>
              <a:rPr lang="es-ES" sz="3200" b="1" dirty="0">
                <a:solidFill>
                  <a:srgbClr val="FFFF00"/>
                </a:solidFill>
                <a:latin typeface="Goudy Stout" panose="0202090407030B020401" pitchFamily="18" charset="0"/>
              </a:rPr>
              <a:t>(menos de 1%)</a:t>
            </a:r>
            <a:endParaRPr lang="es-EC" sz="3200" b="1" dirty="0">
              <a:solidFill>
                <a:srgbClr val="FFFF00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60631" y="1764407"/>
            <a:ext cx="6907368" cy="4068224"/>
          </a:xfrm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Las lesiones tienden a ser pequeñas dentro de los testículos y suelen mostrar hemorragia central bajo la inspección macroscópica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Bajo el microscopio, deben observarse </a:t>
            </a:r>
            <a:r>
              <a:rPr lang="es-ES" dirty="0" err="1" smtClean="0"/>
              <a:t>sincitio</a:t>
            </a:r>
            <a:r>
              <a:rPr lang="es-ES" dirty="0" smtClean="0"/>
              <a:t> (</a:t>
            </a:r>
            <a:r>
              <a:rPr lang="es-ES" dirty="0"/>
              <a:t>células grandes, con varios núcleos con citoplasma </a:t>
            </a:r>
            <a:r>
              <a:rPr lang="es-ES" dirty="0" err="1"/>
              <a:t>vacuolado</a:t>
            </a:r>
            <a:r>
              <a:rPr lang="es-ES" dirty="0"/>
              <a:t>, </a:t>
            </a:r>
            <a:r>
              <a:rPr lang="es-ES" dirty="0" err="1"/>
              <a:t>eosinofílico</a:t>
            </a:r>
            <a:r>
              <a:rPr lang="es-ES" dirty="0"/>
              <a:t>; los núcleos son grandes, </a:t>
            </a:r>
            <a:r>
              <a:rPr lang="es-ES" dirty="0" err="1"/>
              <a:t>hipercromáticos</a:t>
            </a:r>
            <a:r>
              <a:rPr lang="es-ES" dirty="0"/>
              <a:t> e </a:t>
            </a:r>
            <a:r>
              <a:rPr lang="es-ES" dirty="0" smtClean="0"/>
              <a:t>irregulares</a:t>
            </a:r>
            <a:r>
              <a:rPr lang="es-ES" dirty="0"/>
              <a:t>)</a:t>
            </a:r>
            <a:r>
              <a:rPr lang="es-ES" dirty="0" smtClean="0"/>
              <a:t> </a:t>
            </a:r>
            <a:r>
              <a:rPr lang="es-ES" dirty="0"/>
              <a:t>y </a:t>
            </a:r>
            <a:r>
              <a:rPr lang="es-ES" dirty="0" err="1" smtClean="0"/>
              <a:t>citotrofoblastos</a:t>
            </a:r>
            <a:r>
              <a:rPr lang="es-ES" dirty="0" smtClean="0"/>
              <a:t> (</a:t>
            </a:r>
            <a:r>
              <a:rPr lang="es-ES" dirty="0"/>
              <a:t>células uniformes con bordes celulares definidos, citoplasma claro y un solo </a:t>
            </a:r>
            <a:r>
              <a:rPr lang="es-ES" dirty="0" smtClean="0"/>
              <a:t>núcleo). </a:t>
            </a:r>
          </a:p>
          <a:p>
            <a:endParaRPr lang="es-EC" dirty="0"/>
          </a:p>
        </p:txBody>
      </p:sp>
      <p:pic>
        <p:nvPicPr>
          <p:cNvPr id="2050" name="Picture 2" descr="Resultado de imagen para TUMORES TESTIC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61793"/>
            <a:ext cx="3605055" cy="447083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8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85363" y="1813"/>
            <a:ext cx="9144000" cy="685618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/>
          </p:nvPr>
        </p:nvGraphicFramePr>
        <p:xfrm>
          <a:off x="2171564" y="764704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946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512</TotalTime>
  <Words>1802</Words>
  <Application>Microsoft Office PowerPoint</Application>
  <PresentationFormat>Personalizado</PresentationFormat>
  <Paragraphs>282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Circuito</vt:lpstr>
      <vt:lpstr> UNIVERSIDAD TÉCNICA DE MANABÍ FACULTAD DE CIENCIAS DE LA SALUD CARRERA DE MEDICINA      TUMORES DEL TESTícULO</vt:lpstr>
      <vt:lpstr>EPIDEMIOLOGÍA</vt:lpstr>
      <vt:lpstr>Factores de riesgo</vt:lpstr>
      <vt:lpstr>Diapositiva 4</vt:lpstr>
      <vt:lpstr>PATOLOGÍA</vt:lpstr>
      <vt:lpstr>PATOLOGÍA</vt:lpstr>
      <vt:lpstr>PATOLOGÍA</vt:lpstr>
      <vt:lpstr>Coriocarcinoma (menos de 1%)</vt:lpstr>
      <vt:lpstr>Diapositiva 9</vt:lpstr>
      <vt:lpstr>Sintomas</vt:lpstr>
      <vt:lpstr>Signos</vt:lpstr>
      <vt:lpstr>EXAMEN FÍSICO</vt:lpstr>
      <vt:lpstr>Diagnóstico diferencial</vt:lpstr>
      <vt:lpstr>Exámenes de laboratorio</vt:lpstr>
      <vt:lpstr>Diapositiva 15</vt:lpstr>
      <vt:lpstr>IMAGENOLOGÍA</vt:lpstr>
      <vt:lpstr> TESTÍCULO IZQUIERDO normal  (Imagen homogénea)                                    </vt:lpstr>
      <vt:lpstr>ESTADIFICACIÓN</vt:lpstr>
      <vt:lpstr> Exámenes  imagenológicos                                 </vt:lpstr>
      <vt:lpstr>Radiografía  de Tórax</vt:lpstr>
      <vt:lpstr>DISEMINACIÓN METASTÁSICA</vt:lpstr>
      <vt:lpstr>TUMORES TESTICULARES NO GERMINATIVOS  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TRATAMIENTO Y PRONÓSTICO</vt:lpstr>
      <vt:lpstr>Diapositiva 30</vt:lpstr>
      <vt:lpstr>Diapositiva 31</vt:lpstr>
      <vt:lpstr>Diapositiva 32</vt:lpstr>
      <vt:lpstr>TRATAMIENTO</vt:lpstr>
      <vt:lpstr>TRATAMIENTO QUIRÚRGICO: ORQUIECTOMÍA INGUINAL DERECHA CON LIGADURA ALTA DEL CORDÓN ESPERMÁTICO.</vt:lpstr>
      <vt:lpstr>Testículo tumoral disecado</vt:lpstr>
      <vt:lpstr>Testículo  tumoral resecado</vt:lpstr>
      <vt:lpstr> Corte sagital de  TESTÍCULO tumoral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TUMORES DEL TESTICULO</dc:title>
  <dc:creator>salud</dc:creator>
  <cp:lastModifiedBy>Contreras</cp:lastModifiedBy>
  <cp:revision>62</cp:revision>
  <dcterms:created xsi:type="dcterms:W3CDTF">2016-01-25T13:54:42Z</dcterms:created>
  <dcterms:modified xsi:type="dcterms:W3CDTF">2017-10-24T18:14:21Z</dcterms:modified>
</cp:coreProperties>
</file>