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6" r:id="rId11"/>
    <p:sldId id="265" r:id="rId12"/>
    <p:sldId id="268" r:id="rId13"/>
    <p:sldId id="269" r:id="rId14"/>
    <p:sldId id="270" r:id="rId15"/>
    <p:sldId id="271" r:id="rId16"/>
    <p:sldId id="274" r:id="rId17"/>
    <p:sldId id="273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8E6AF-4765-490E-8A92-4C9EE35758F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BE5C144-A6BF-4FEA-85E5-A2C10439DC92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C" sz="2000" dirty="0" smtClean="0"/>
            <a:t>En la mayoría de los casos es asintomático o se descubre en el estudio de infertilidad o molestias inguinales o testiculares inespecíficas </a:t>
          </a:r>
          <a:endParaRPr lang="es-EC" sz="2000" dirty="0"/>
        </a:p>
      </dgm:t>
    </dgm:pt>
    <dgm:pt modelId="{6F20C3D1-C9FA-43D8-A165-377A6A737216}" type="parTrans" cxnId="{006D7263-08AB-4C7E-8FB3-EFF13C2F9D2E}">
      <dgm:prSet/>
      <dgm:spPr/>
      <dgm:t>
        <a:bodyPr/>
        <a:lstStyle/>
        <a:p>
          <a:endParaRPr lang="es-EC"/>
        </a:p>
      </dgm:t>
    </dgm:pt>
    <dgm:pt modelId="{42DCE49A-34A6-467C-8141-CB97669DF242}" type="sibTrans" cxnId="{006D7263-08AB-4C7E-8FB3-EFF13C2F9D2E}">
      <dgm:prSet/>
      <dgm:spPr/>
      <dgm:t>
        <a:bodyPr/>
        <a:lstStyle/>
        <a:p>
          <a:endParaRPr lang="es-EC"/>
        </a:p>
      </dgm:t>
    </dgm:pt>
    <dgm:pt modelId="{C6C595B9-123E-4BD2-812C-472147E4B0C6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2000" dirty="0" smtClean="0"/>
            <a:t>En  ocasiones produce sensación de pesadez o dolor  en testículos o zona inguinal.</a:t>
          </a:r>
          <a:endParaRPr lang="es-EC" sz="2000" dirty="0"/>
        </a:p>
      </dgm:t>
    </dgm:pt>
    <dgm:pt modelId="{100A2DA3-A210-4644-ABB5-D69C795D0DB7}" type="parTrans" cxnId="{F4DAE5A8-7CB6-43C0-ABC5-1500A9807762}">
      <dgm:prSet/>
      <dgm:spPr/>
      <dgm:t>
        <a:bodyPr/>
        <a:lstStyle/>
        <a:p>
          <a:endParaRPr lang="es-EC"/>
        </a:p>
      </dgm:t>
    </dgm:pt>
    <dgm:pt modelId="{2748F332-9C79-4749-8216-559B62494736}" type="sibTrans" cxnId="{F4DAE5A8-7CB6-43C0-ABC5-1500A9807762}">
      <dgm:prSet/>
      <dgm:spPr/>
      <dgm:t>
        <a:bodyPr/>
        <a:lstStyle/>
        <a:p>
          <a:endParaRPr lang="es-EC"/>
        </a:p>
      </dgm:t>
    </dgm:pt>
    <dgm:pt modelId="{C3E0A78D-84F4-4F65-9D44-9959FCD68517}">
      <dgm:prSet phldrT="[Texto]" phldr="1"/>
      <dgm:spPr>
        <a:solidFill>
          <a:schemeClr val="accent6">
            <a:lumMod val="5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s-EC" dirty="0"/>
        </a:p>
      </dgm:t>
    </dgm:pt>
    <dgm:pt modelId="{31ABFCBC-6A96-49D4-B617-9299474A9804}" type="parTrans" cxnId="{9258A68E-82BE-418F-9A48-354DF81E0161}">
      <dgm:prSet/>
      <dgm:spPr/>
      <dgm:t>
        <a:bodyPr/>
        <a:lstStyle/>
        <a:p>
          <a:endParaRPr lang="es-EC"/>
        </a:p>
      </dgm:t>
    </dgm:pt>
    <dgm:pt modelId="{0D420F6A-C947-4ACA-B8B3-9AE185B444F1}" type="sibTrans" cxnId="{9258A68E-82BE-418F-9A48-354DF81E0161}">
      <dgm:prSet/>
      <dgm:spPr/>
      <dgm:t>
        <a:bodyPr/>
        <a:lstStyle/>
        <a:p>
          <a:endParaRPr lang="es-EC"/>
        </a:p>
      </dgm:t>
    </dgm:pt>
    <dgm:pt modelId="{DCC00E3E-3C7C-40A2-8400-B25CB53174E1}" type="pres">
      <dgm:prSet presAssocID="{FF48E6AF-4765-490E-8A92-4C9EE35758FE}" presName="linearFlow" presStyleCnt="0">
        <dgm:presLayoutVars>
          <dgm:dir/>
          <dgm:resizeHandles val="exact"/>
        </dgm:presLayoutVars>
      </dgm:prSet>
      <dgm:spPr/>
    </dgm:pt>
    <dgm:pt modelId="{D2CB6364-D17D-493A-95C5-6B8B8A94F218}" type="pres">
      <dgm:prSet presAssocID="{8BE5C144-A6BF-4FEA-85E5-A2C10439DC92}" presName="composite" presStyleCnt="0"/>
      <dgm:spPr/>
    </dgm:pt>
    <dgm:pt modelId="{6855DE45-C89A-45AD-B194-4B9DE1067D7D}" type="pres">
      <dgm:prSet presAssocID="{8BE5C144-A6BF-4FEA-85E5-A2C10439DC92}" presName="imgShp" presStyleLbl="fgImgPlace1" presStyleIdx="0" presStyleCnt="3" custLinFactNeighborX="6624"/>
      <dgm:spPr>
        <a:solidFill>
          <a:srgbClr val="FF00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45280A3F-5877-44D5-AE73-2B3BF18D25C4}" type="pres">
      <dgm:prSet presAssocID="{8BE5C144-A6BF-4FEA-85E5-A2C10439DC92}" presName="txShp" presStyleLbl="node1" presStyleIdx="0" presStyleCnt="3" custLinFactNeighborX="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F451F9-0549-492F-BB6B-90E2A8057A90}" type="pres">
      <dgm:prSet presAssocID="{42DCE49A-34A6-467C-8141-CB97669DF242}" presName="spacing" presStyleCnt="0"/>
      <dgm:spPr/>
    </dgm:pt>
    <dgm:pt modelId="{FC6804CB-3AC0-4209-BC49-F312FBD2AE69}" type="pres">
      <dgm:prSet presAssocID="{C6C595B9-123E-4BD2-812C-472147E4B0C6}" presName="composite" presStyleCnt="0"/>
      <dgm:spPr/>
    </dgm:pt>
    <dgm:pt modelId="{B77A5605-8FEC-4A7B-B1D6-1F7F7BC64789}" type="pres">
      <dgm:prSet presAssocID="{C6C595B9-123E-4BD2-812C-472147E4B0C6}" presName="imgShp" presStyleLbl="fgImgPlace1" presStyleIdx="1" presStyleCnt="3"/>
      <dgm:spPr>
        <a:solidFill>
          <a:srgbClr val="00206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169C012D-D1C1-4966-8194-3BEBF1C6E16D}" type="pres">
      <dgm:prSet presAssocID="{C6C595B9-123E-4BD2-812C-472147E4B0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59C3A8-AD9C-4D29-8CFC-2945F6B03F6F}" type="pres">
      <dgm:prSet presAssocID="{2748F332-9C79-4749-8216-559B62494736}" presName="spacing" presStyleCnt="0"/>
      <dgm:spPr/>
    </dgm:pt>
    <dgm:pt modelId="{DDDF211C-6882-4DF9-8C23-3EC04D9C16A0}" type="pres">
      <dgm:prSet presAssocID="{C3E0A78D-84F4-4F65-9D44-9959FCD68517}" presName="composite" presStyleCnt="0"/>
      <dgm:spPr/>
    </dgm:pt>
    <dgm:pt modelId="{546AE1B7-1BBD-4A56-B572-535982292F84}" type="pres">
      <dgm:prSet presAssocID="{C3E0A78D-84F4-4F65-9D44-9959FCD68517}" presName="imgShp" presStyleLbl="fgImgPlace1" presStyleIdx="2" presStyleCnt="3"/>
      <dgm:spPr>
        <a:solidFill>
          <a:srgbClr val="0070C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596D9D34-D710-4344-86E2-5605A1F2CF9B}" type="pres">
      <dgm:prSet presAssocID="{C3E0A78D-84F4-4F65-9D44-9959FCD6851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77434F-286A-4FDD-88EF-B6EAF438C973}" type="presOf" srcId="{FF48E6AF-4765-490E-8A92-4C9EE35758FE}" destId="{DCC00E3E-3C7C-40A2-8400-B25CB53174E1}" srcOrd="0" destOrd="0" presId="urn:microsoft.com/office/officeart/2005/8/layout/vList3#1"/>
    <dgm:cxn modelId="{75F59C6B-110C-4641-A793-37305C7614C3}" type="presOf" srcId="{8BE5C144-A6BF-4FEA-85E5-A2C10439DC92}" destId="{45280A3F-5877-44D5-AE73-2B3BF18D25C4}" srcOrd="0" destOrd="0" presId="urn:microsoft.com/office/officeart/2005/8/layout/vList3#1"/>
    <dgm:cxn modelId="{57F1CE5B-9D1C-4610-B7C8-7A007CA99F7B}" type="presOf" srcId="{C6C595B9-123E-4BD2-812C-472147E4B0C6}" destId="{169C012D-D1C1-4966-8194-3BEBF1C6E16D}" srcOrd="0" destOrd="0" presId="urn:microsoft.com/office/officeart/2005/8/layout/vList3#1"/>
    <dgm:cxn modelId="{9258A68E-82BE-418F-9A48-354DF81E0161}" srcId="{FF48E6AF-4765-490E-8A92-4C9EE35758FE}" destId="{C3E0A78D-84F4-4F65-9D44-9959FCD68517}" srcOrd="2" destOrd="0" parTransId="{31ABFCBC-6A96-49D4-B617-9299474A9804}" sibTransId="{0D420F6A-C947-4ACA-B8B3-9AE185B444F1}"/>
    <dgm:cxn modelId="{7FDB5BE8-755C-4874-B210-3208F8918A05}" type="presOf" srcId="{C3E0A78D-84F4-4F65-9D44-9959FCD68517}" destId="{596D9D34-D710-4344-86E2-5605A1F2CF9B}" srcOrd="0" destOrd="0" presId="urn:microsoft.com/office/officeart/2005/8/layout/vList3#1"/>
    <dgm:cxn modelId="{006D7263-08AB-4C7E-8FB3-EFF13C2F9D2E}" srcId="{FF48E6AF-4765-490E-8A92-4C9EE35758FE}" destId="{8BE5C144-A6BF-4FEA-85E5-A2C10439DC92}" srcOrd="0" destOrd="0" parTransId="{6F20C3D1-C9FA-43D8-A165-377A6A737216}" sibTransId="{42DCE49A-34A6-467C-8141-CB97669DF242}"/>
    <dgm:cxn modelId="{F4DAE5A8-7CB6-43C0-ABC5-1500A9807762}" srcId="{FF48E6AF-4765-490E-8A92-4C9EE35758FE}" destId="{C6C595B9-123E-4BD2-812C-472147E4B0C6}" srcOrd="1" destOrd="0" parTransId="{100A2DA3-A210-4644-ABB5-D69C795D0DB7}" sibTransId="{2748F332-9C79-4749-8216-559B62494736}"/>
    <dgm:cxn modelId="{8BC63F68-E50F-4147-87EB-841CE61518E9}" type="presParOf" srcId="{DCC00E3E-3C7C-40A2-8400-B25CB53174E1}" destId="{D2CB6364-D17D-493A-95C5-6B8B8A94F218}" srcOrd="0" destOrd="0" presId="urn:microsoft.com/office/officeart/2005/8/layout/vList3#1"/>
    <dgm:cxn modelId="{E3851D92-7D5B-4B43-AEB9-CBFD9054F86A}" type="presParOf" srcId="{D2CB6364-D17D-493A-95C5-6B8B8A94F218}" destId="{6855DE45-C89A-45AD-B194-4B9DE1067D7D}" srcOrd="0" destOrd="0" presId="urn:microsoft.com/office/officeart/2005/8/layout/vList3#1"/>
    <dgm:cxn modelId="{FDE1B180-6830-4184-AC1F-27DFBA3242F6}" type="presParOf" srcId="{D2CB6364-D17D-493A-95C5-6B8B8A94F218}" destId="{45280A3F-5877-44D5-AE73-2B3BF18D25C4}" srcOrd="1" destOrd="0" presId="urn:microsoft.com/office/officeart/2005/8/layout/vList3#1"/>
    <dgm:cxn modelId="{2A35F004-59BE-4007-B9DB-901C6E871D96}" type="presParOf" srcId="{DCC00E3E-3C7C-40A2-8400-B25CB53174E1}" destId="{4AF451F9-0549-492F-BB6B-90E2A8057A90}" srcOrd="1" destOrd="0" presId="urn:microsoft.com/office/officeart/2005/8/layout/vList3#1"/>
    <dgm:cxn modelId="{2C0A236F-8DCE-458F-92CF-2D8D60783BE3}" type="presParOf" srcId="{DCC00E3E-3C7C-40A2-8400-B25CB53174E1}" destId="{FC6804CB-3AC0-4209-BC49-F312FBD2AE69}" srcOrd="2" destOrd="0" presId="urn:microsoft.com/office/officeart/2005/8/layout/vList3#1"/>
    <dgm:cxn modelId="{F6147C3A-C540-4637-A006-90057DDB43C5}" type="presParOf" srcId="{FC6804CB-3AC0-4209-BC49-F312FBD2AE69}" destId="{B77A5605-8FEC-4A7B-B1D6-1F7F7BC64789}" srcOrd="0" destOrd="0" presId="urn:microsoft.com/office/officeart/2005/8/layout/vList3#1"/>
    <dgm:cxn modelId="{3C997476-2289-49AF-9187-A5263DC484C3}" type="presParOf" srcId="{FC6804CB-3AC0-4209-BC49-F312FBD2AE69}" destId="{169C012D-D1C1-4966-8194-3BEBF1C6E16D}" srcOrd="1" destOrd="0" presId="urn:microsoft.com/office/officeart/2005/8/layout/vList3#1"/>
    <dgm:cxn modelId="{D0201B0E-046E-4863-BA36-B374D8BCC8D9}" type="presParOf" srcId="{DCC00E3E-3C7C-40A2-8400-B25CB53174E1}" destId="{A359C3A8-AD9C-4D29-8CFC-2945F6B03F6F}" srcOrd="3" destOrd="0" presId="urn:microsoft.com/office/officeart/2005/8/layout/vList3#1"/>
    <dgm:cxn modelId="{B7AAF80B-BD2E-42BB-9411-5D3C6A4D5A9B}" type="presParOf" srcId="{DCC00E3E-3C7C-40A2-8400-B25CB53174E1}" destId="{DDDF211C-6882-4DF9-8C23-3EC04D9C16A0}" srcOrd="4" destOrd="0" presId="urn:microsoft.com/office/officeart/2005/8/layout/vList3#1"/>
    <dgm:cxn modelId="{7B2E5206-8231-465E-8AB3-354CF183EC39}" type="presParOf" srcId="{DDDF211C-6882-4DF9-8C23-3EC04D9C16A0}" destId="{546AE1B7-1BBD-4A56-B572-535982292F84}" srcOrd="0" destOrd="0" presId="urn:microsoft.com/office/officeart/2005/8/layout/vList3#1"/>
    <dgm:cxn modelId="{4B56ADFB-625E-42F8-964B-10F3726B933E}" type="presParOf" srcId="{DDDF211C-6882-4DF9-8C23-3EC04D9C16A0}" destId="{596D9D34-D710-4344-86E2-5605A1F2CF9B}" srcOrd="1" destOrd="0" presId="urn:microsoft.com/office/officeart/2005/8/layout/vList3#1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0BBF9-2DCE-43AC-877C-FF3FF3AC0B9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>
        <a:scene3d>
          <a:camera prst="perspectiveRelaxedModerately"/>
          <a:lightRig rig="threePt" dir="t"/>
        </a:scene3d>
      </dgm:spPr>
      <dgm:t>
        <a:bodyPr/>
        <a:lstStyle/>
        <a:p>
          <a:endParaRPr lang="es-EC"/>
        </a:p>
      </dgm:t>
    </dgm:pt>
    <dgm:pt modelId="{22D60A84-D28F-4ED7-A258-0199CA0CACFA}">
      <dgm:prSet phldrT="[Texto]" custT="1"/>
      <dgm:spPr>
        <a:solidFill>
          <a:srgbClr val="FFC0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Se plantea que  la mejor técnica para corregir un varicocele es la “</a:t>
          </a:r>
          <a:r>
            <a:rPr lang="es-EC" sz="1600" b="1" dirty="0" err="1" smtClean="0">
              <a:solidFill>
                <a:schemeClr val="bg1"/>
              </a:solidFill>
            </a:rPr>
            <a:t>varicocelectomía</a:t>
          </a:r>
          <a:r>
            <a:rPr lang="es-EC" sz="1600" b="1" dirty="0" smtClean="0">
              <a:solidFill>
                <a:schemeClr val="bg1"/>
              </a:solidFill>
            </a:rPr>
            <a:t> </a:t>
          </a:r>
          <a:r>
            <a:rPr lang="es-EC" sz="1600" b="1" dirty="0" err="1" smtClean="0">
              <a:solidFill>
                <a:schemeClr val="bg1"/>
              </a:solidFill>
            </a:rPr>
            <a:t>subinguinal</a:t>
          </a:r>
          <a:r>
            <a:rPr lang="es-EC" sz="1600" b="1" dirty="0" smtClean="0">
              <a:solidFill>
                <a:schemeClr val="bg1"/>
              </a:solidFill>
            </a:rPr>
            <a:t>” utilizando microscopio o gafas de aumento. </a:t>
          </a:r>
          <a:endParaRPr lang="es-EC" sz="1600" b="1" dirty="0">
            <a:solidFill>
              <a:schemeClr val="bg1"/>
            </a:solidFill>
          </a:endParaRPr>
        </a:p>
      </dgm:t>
    </dgm:pt>
    <dgm:pt modelId="{1A4F01B8-C3F9-48C7-AB54-2B691B6AF5B6}" type="parTrans" cxnId="{900D2647-93F8-4457-A238-33D5E4AE6C20}">
      <dgm:prSet/>
      <dgm:spPr/>
      <dgm:t>
        <a:bodyPr/>
        <a:lstStyle/>
        <a:p>
          <a:endParaRPr lang="es-EC"/>
        </a:p>
      </dgm:t>
    </dgm:pt>
    <dgm:pt modelId="{548541ED-586E-4C9C-99F8-C9C644A84E0C}" type="sibTrans" cxnId="{900D2647-93F8-4457-A238-33D5E4AE6C20}">
      <dgm:prSet/>
      <dgm:spPr/>
      <dgm:t>
        <a:bodyPr/>
        <a:lstStyle/>
        <a:p>
          <a:endParaRPr lang="es-EC"/>
        </a:p>
      </dgm:t>
    </dgm:pt>
    <dgm:pt modelId="{C6D5773E-36C1-4A5E-AB0E-D8BBFC7E475A}">
      <dgm:prSet phldrT="[Texto]" custT="1"/>
      <dgm:spPr>
        <a:solidFill>
          <a:srgbClr val="00B050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</a:effectLst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C" sz="1600" b="1" dirty="0" smtClean="0">
              <a:solidFill>
                <a:schemeClr val="bg1"/>
              </a:solidFill>
            </a:rPr>
            <a:t>Esta técnica es la que permite menos del 1% de  complicaciones y  MENOS DEL 3%de recidivas </a:t>
          </a:r>
          <a:endParaRPr lang="es-EC" sz="1600" b="1" dirty="0">
            <a:solidFill>
              <a:schemeClr val="bg1"/>
            </a:solidFill>
          </a:endParaRPr>
        </a:p>
      </dgm:t>
    </dgm:pt>
    <dgm:pt modelId="{71FBE5C3-8693-4553-B88D-6207920FEF1F}" type="parTrans" cxnId="{FEDA83ED-E220-4876-BBFF-3664F49359CB}">
      <dgm:prSet/>
      <dgm:spPr/>
      <dgm:t>
        <a:bodyPr/>
        <a:lstStyle/>
        <a:p>
          <a:endParaRPr lang="es-EC"/>
        </a:p>
      </dgm:t>
    </dgm:pt>
    <dgm:pt modelId="{B9A318BC-DE58-48E6-A207-D1F03E1808E6}" type="sibTrans" cxnId="{FEDA83ED-E220-4876-BBFF-3664F49359CB}">
      <dgm:prSet/>
      <dgm:spPr/>
      <dgm:t>
        <a:bodyPr/>
        <a:lstStyle/>
        <a:p>
          <a:endParaRPr lang="es-EC"/>
        </a:p>
      </dgm:t>
    </dgm:pt>
    <dgm:pt modelId="{F07949EA-4662-499A-8B19-B678CDAE1633}" type="pres">
      <dgm:prSet presAssocID="{72A0BBF9-2DCE-43AC-877C-FF3FF3AC0B9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EC49214-A1C8-4682-A733-889ED01DF8EE}" type="pres">
      <dgm:prSet presAssocID="{72A0BBF9-2DCE-43AC-877C-FF3FF3AC0B9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D01746-3F9E-4762-8D78-F7B86399DC76}" type="pres">
      <dgm:prSet presAssocID="{72A0BBF9-2DCE-43AC-877C-FF3FF3AC0B95}" presName="LeftNode" presStyleLbl="bgImgPlace1" presStyleIdx="0" presStyleCnt="2" custScaleX="131958" custScaleY="92349" custLinFactNeighborX="-24220" custLinFactNeighborY="-2388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A9327A53-452F-45A4-8AB5-FBC068544B45}" type="pres">
      <dgm:prSet presAssocID="{72A0BBF9-2DCE-43AC-877C-FF3FF3AC0B9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FCD71D-5657-46DE-8EE4-ECF225122EAE}" type="pres">
      <dgm:prSet presAssocID="{72A0BBF9-2DCE-43AC-877C-FF3FF3AC0B95}" presName="RightNode" presStyleLbl="bgImgPlace1" presStyleIdx="1" presStyleCnt="2" custScaleX="113505" custScaleY="74205" custLinFactNeighborX="5120" custLinFactNeighborY="2086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023E49C1-6994-41A5-BD57-7DCF4A3A4726}" type="pres">
      <dgm:prSet presAssocID="{72A0BBF9-2DCE-43AC-877C-FF3FF3AC0B95}" presName="TopArrow" presStyleLbl="node1" presStyleIdx="0" presStyleCnt="2"/>
      <dgm:spPr>
        <a:solidFill>
          <a:srgbClr val="FFC000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87D430B9-AF3E-4093-A54E-9E3EC4DDD868}" type="pres">
      <dgm:prSet presAssocID="{72A0BBF9-2DCE-43AC-877C-FF3FF3AC0B95}" presName="BottomArrow" presStyleLbl="node1" presStyleIdx="1" presStyleCnt="2"/>
      <dgm:spPr>
        <a:solidFill>
          <a:srgbClr val="00B050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900D2647-93F8-4457-A238-33D5E4AE6C20}" srcId="{72A0BBF9-2DCE-43AC-877C-FF3FF3AC0B95}" destId="{22D60A84-D28F-4ED7-A258-0199CA0CACFA}" srcOrd="0" destOrd="0" parTransId="{1A4F01B8-C3F9-48C7-AB54-2B691B6AF5B6}" sibTransId="{548541ED-586E-4C9C-99F8-C9C644A84E0C}"/>
    <dgm:cxn modelId="{F2D974EA-A577-4AD8-8D24-F2C130D77CB1}" type="presOf" srcId="{22D60A84-D28F-4ED7-A258-0199CA0CACFA}" destId="{1EC49214-A1C8-4682-A733-889ED01DF8EE}" srcOrd="0" destOrd="0" presId="urn:microsoft.com/office/officeart/2009/layout/ReverseList"/>
    <dgm:cxn modelId="{3ABE517E-0128-49EB-8BB9-ABC59466BF2E}" type="presOf" srcId="{72A0BBF9-2DCE-43AC-877C-FF3FF3AC0B95}" destId="{F07949EA-4662-499A-8B19-B678CDAE1633}" srcOrd="0" destOrd="0" presId="urn:microsoft.com/office/officeart/2009/layout/ReverseList"/>
    <dgm:cxn modelId="{61D2F21B-4CC3-4954-A781-34D61580E839}" type="presOf" srcId="{C6D5773E-36C1-4A5E-AB0E-D8BBFC7E475A}" destId="{A9327A53-452F-45A4-8AB5-FBC068544B45}" srcOrd="0" destOrd="0" presId="urn:microsoft.com/office/officeart/2009/layout/ReverseList"/>
    <dgm:cxn modelId="{C9967A91-3D7F-428A-A799-5308504E836B}" type="presOf" srcId="{C6D5773E-36C1-4A5E-AB0E-D8BBFC7E475A}" destId="{27FCD71D-5657-46DE-8EE4-ECF225122EAE}" srcOrd="1" destOrd="0" presId="urn:microsoft.com/office/officeart/2009/layout/ReverseList"/>
    <dgm:cxn modelId="{FEDA83ED-E220-4876-BBFF-3664F49359CB}" srcId="{72A0BBF9-2DCE-43AC-877C-FF3FF3AC0B95}" destId="{C6D5773E-36C1-4A5E-AB0E-D8BBFC7E475A}" srcOrd="1" destOrd="0" parTransId="{71FBE5C3-8693-4553-B88D-6207920FEF1F}" sibTransId="{B9A318BC-DE58-48E6-A207-D1F03E1808E6}"/>
    <dgm:cxn modelId="{0DF92DEF-0D12-48A4-B799-529A8D7EC838}" type="presOf" srcId="{22D60A84-D28F-4ED7-A258-0199CA0CACFA}" destId="{25D01746-3F9E-4762-8D78-F7B86399DC76}" srcOrd="1" destOrd="0" presId="urn:microsoft.com/office/officeart/2009/layout/ReverseList"/>
    <dgm:cxn modelId="{F0A54CBA-8A11-4EAC-8095-128D46F033EA}" type="presParOf" srcId="{F07949EA-4662-499A-8B19-B678CDAE1633}" destId="{1EC49214-A1C8-4682-A733-889ED01DF8EE}" srcOrd="0" destOrd="0" presId="urn:microsoft.com/office/officeart/2009/layout/ReverseList"/>
    <dgm:cxn modelId="{E1103CF2-EEA0-4AA5-9CEC-0B9FA21EF7C8}" type="presParOf" srcId="{F07949EA-4662-499A-8B19-B678CDAE1633}" destId="{25D01746-3F9E-4762-8D78-F7B86399DC76}" srcOrd="1" destOrd="0" presId="urn:microsoft.com/office/officeart/2009/layout/ReverseList"/>
    <dgm:cxn modelId="{547348C2-AC9B-4B5D-9B49-581B61B7A3FD}" type="presParOf" srcId="{F07949EA-4662-499A-8B19-B678CDAE1633}" destId="{A9327A53-452F-45A4-8AB5-FBC068544B45}" srcOrd="2" destOrd="0" presId="urn:microsoft.com/office/officeart/2009/layout/ReverseList"/>
    <dgm:cxn modelId="{BDBA4E1A-F6F0-4993-B4F4-D409D93AD516}" type="presParOf" srcId="{F07949EA-4662-499A-8B19-B678CDAE1633}" destId="{27FCD71D-5657-46DE-8EE4-ECF225122EAE}" srcOrd="3" destOrd="0" presId="urn:microsoft.com/office/officeart/2009/layout/ReverseList"/>
    <dgm:cxn modelId="{F212C273-C33D-4A21-BD0F-69B45DF2B470}" type="presParOf" srcId="{F07949EA-4662-499A-8B19-B678CDAE1633}" destId="{023E49C1-6994-41A5-BD57-7DCF4A3A4726}" srcOrd="4" destOrd="0" presId="urn:microsoft.com/office/officeart/2009/layout/ReverseList"/>
    <dgm:cxn modelId="{0FAE1E46-618D-46FB-9B55-D2129D3C73CB}" type="presParOf" srcId="{F07949EA-4662-499A-8B19-B678CDAE1633}" destId="{87D430B9-AF3E-4093-A54E-9E3EC4DDD868}" srcOrd="5" destOrd="0" presId="urn:microsoft.com/office/officeart/2009/layout/ReverseList"/>
  </dgm:cxnLst>
  <dgm:bg>
    <a:solidFill>
      <a:srgbClr val="00B0F0"/>
    </a:solidFill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210FFC-64C9-4434-A202-200E6C5438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1A18962-6DEE-404C-99D1-73E9FAE42EB8}">
      <dgm:prSet phldrT="[Texto]" custT="1"/>
      <dgm:spPr>
        <a:solidFill>
          <a:srgbClr val="FF0000"/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s-EC" sz="2000" dirty="0" smtClean="0"/>
            <a:t>Mejora la calidad del semen en el 51.78 % de los casos operados. Se produce un aumento del número de espermatozoides de 10 </a:t>
          </a:r>
          <a:r>
            <a:rPr lang="es-EC" sz="2000" dirty="0" err="1" smtClean="0"/>
            <a:t>milones</a:t>
          </a:r>
          <a:r>
            <a:rPr lang="es-EC" sz="2000" dirty="0" smtClean="0"/>
            <a:t>/ml  y un aumento de la motilidad del 10%</a:t>
          </a:r>
          <a:endParaRPr lang="es-EC" sz="2000" dirty="0"/>
        </a:p>
      </dgm:t>
    </dgm:pt>
    <dgm:pt modelId="{DF67592E-B450-4825-AEE6-94674092629F}" type="parTrans" cxnId="{98665E7C-1689-420D-AAE4-DAD9893E564C}">
      <dgm:prSet/>
      <dgm:spPr/>
      <dgm:t>
        <a:bodyPr/>
        <a:lstStyle/>
        <a:p>
          <a:endParaRPr lang="es-EC"/>
        </a:p>
      </dgm:t>
    </dgm:pt>
    <dgm:pt modelId="{B5118F78-CEFE-4FB1-8D7D-D0C2E40E1A59}" type="sibTrans" cxnId="{98665E7C-1689-420D-AAE4-DAD9893E564C}">
      <dgm:prSet/>
      <dgm:spPr/>
      <dgm:t>
        <a:bodyPr/>
        <a:lstStyle/>
        <a:p>
          <a:endParaRPr lang="es-EC"/>
        </a:p>
      </dgm:t>
    </dgm:pt>
    <dgm:pt modelId="{8C654392-66D3-46C3-A9F5-F2BB0CB44907}">
      <dgm:prSet phldrT="[Texto]" custT="1"/>
      <dgm:spPr>
        <a:solidFill>
          <a:srgbClr val="FFC000"/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 sz="2000" dirty="0" smtClean="0">
              <a:solidFill>
                <a:schemeClr val="bg1"/>
              </a:solidFill>
            </a:rPr>
            <a:t>La tasa de embarazo después de la </a:t>
          </a:r>
          <a:r>
            <a:rPr lang="es-EC" sz="2000" dirty="0" err="1" smtClean="0">
              <a:solidFill>
                <a:schemeClr val="bg1"/>
              </a:solidFill>
            </a:rPr>
            <a:t>varicocelectomía</a:t>
          </a:r>
          <a:r>
            <a:rPr lang="es-EC" sz="2000" dirty="0" smtClean="0">
              <a:solidFill>
                <a:schemeClr val="bg1"/>
              </a:solidFill>
            </a:rPr>
            <a:t>  oscila entre  un 30-60%  con un promedio de 8 meses</a:t>
          </a:r>
          <a:r>
            <a:rPr lang="es-EC" sz="2000" dirty="0" smtClean="0"/>
            <a:t>. </a:t>
          </a:r>
          <a:endParaRPr lang="es-EC" sz="2000" dirty="0"/>
        </a:p>
      </dgm:t>
    </dgm:pt>
    <dgm:pt modelId="{44AE1DAF-911F-4C70-989C-F4F7AFAFCB53}" type="parTrans" cxnId="{EA871CDD-0A82-46D1-9FAD-1CBB79E9A269}">
      <dgm:prSet/>
      <dgm:spPr/>
      <dgm:t>
        <a:bodyPr/>
        <a:lstStyle/>
        <a:p>
          <a:endParaRPr lang="es-EC"/>
        </a:p>
      </dgm:t>
    </dgm:pt>
    <dgm:pt modelId="{1A73790B-9F8E-4C84-B3CD-75041E7093A1}" type="sibTrans" cxnId="{EA871CDD-0A82-46D1-9FAD-1CBB79E9A269}">
      <dgm:prSet/>
      <dgm:spPr/>
      <dgm:t>
        <a:bodyPr/>
        <a:lstStyle/>
        <a:p>
          <a:endParaRPr lang="es-EC"/>
        </a:p>
      </dgm:t>
    </dgm:pt>
    <dgm:pt modelId="{4A557737-1785-442C-95D2-F0ECBAC81F28}">
      <dgm:prSet phldrT="[Texto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 sz="2000" dirty="0" smtClean="0">
              <a:solidFill>
                <a:schemeClr val="bg1"/>
              </a:solidFill>
            </a:rPr>
            <a:t>Se detiene el deterioro de la función testicular y  mejora la producción  de testosterona.</a:t>
          </a:r>
          <a:endParaRPr lang="es-EC" sz="2000" dirty="0">
            <a:solidFill>
              <a:schemeClr val="bg1"/>
            </a:solidFill>
          </a:endParaRPr>
        </a:p>
      </dgm:t>
    </dgm:pt>
    <dgm:pt modelId="{EFAF723D-A9AA-45A2-BAC7-AF31111D0573}" type="parTrans" cxnId="{DB3AD4EB-6336-45A4-8B02-B2F58E3A5405}">
      <dgm:prSet/>
      <dgm:spPr/>
      <dgm:t>
        <a:bodyPr/>
        <a:lstStyle/>
        <a:p>
          <a:endParaRPr lang="es-EC"/>
        </a:p>
      </dgm:t>
    </dgm:pt>
    <dgm:pt modelId="{508365C9-8923-4683-B685-048D96B05022}" type="sibTrans" cxnId="{DB3AD4EB-6336-45A4-8B02-B2F58E3A5405}">
      <dgm:prSet/>
      <dgm:spPr/>
      <dgm:t>
        <a:bodyPr/>
        <a:lstStyle/>
        <a:p>
          <a:endParaRPr lang="es-EC"/>
        </a:p>
      </dgm:t>
    </dgm:pt>
    <dgm:pt modelId="{E2B66C0D-71FB-4CF5-8A11-31138A55B582}" type="pres">
      <dgm:prSet presAssocID="{30210FFC-64C9-4434-A202-200E6C5438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8BB600E-F60A-4A13-9DA0-263C786C1360}" type="pres">
      <dgm:prSet presAssocID="{30210FFC-64C9-4434-A202-200E6C543878}" presName="Name1" presStyleCnt="0"/>
      <dgm:spPr/>
    </dgm:pt>
    <dgm:pt modelId="{041E15B6-B8A7-4E1E-B398-75C4836E88A6}" type="pres">
      <dgm:prSet presAssocID="{30210FFC-64C9-4434-A202-200E6C543878}" presName="cycle" presStyleCnt="0"/>
      <dgm:spPr/>
    </dgm:pt>
    <dgm:pt modelId="{874D4A84-9C08-47B0-8A26-32C502CC4608}" type="pres">
      <dgm:prSet presAssocID="{30210FFC-64C9-4434-A202-200E6C543878}" presName="srcNode" presStyleLbl="node1" presStyleIdx="0" presStyleCnt="3"/>
      <dgm:spPr/>
    </dgm:pt>
    <dgm:pt modelId="{0B638B64-34D2-4B17-AE10-A896FB3A7E9D}" type="pres">
      <dgm:prSet presAssocID="{30210FFC-64C9-4434-A202-200E6C543878}" presName="conn" presStyleLbl="parChTrans1D2" presStyleIdx="0" presStyleCnt="1"/>
      <dgm:spPr/>
      <dgm:t>
        <a:bodyPr/>
        <a:lstStyle/>
        <a:p>
          <a:endParaRPr lang="es-EC"/>
        </a:p>
      </dgm:t>
    </dgm:pt>
    <dgm:pt modelId="{223B0D82-68E1-4A0A-813C-98E91AC1B80F}" type="pres">
      <dgm:prSet presAssocID="{30210FFC-64C9-4434-A202-200E6C543878}" presName="extraNode" presStyleLbl="node1" presStyleIdx="0" presStyleCnt="3"/>
      <dgm:spPr/>
    </dgm:pt>
    <dgm:pt modelId="{B238E642-C2F6-4DB3-9F4E-A3A3F5D8FEEA}" type="pres">
      <dgm:prSet presAssocID="{30210FFC-64C9-4434-A202-200E6C543878}" presName="dstNode" presStyleLbl="node1" presStyleIdx="0" presStyleCnt="3"/>
      <dgm:spPr/>
    </dgm:pt>
    <dgm:pt modelId="{E3ACD53C-326F-49E1-97AE-E46F4332C332}" type="pres">
      <dgm:prSet presAssocID="{A1A18962-6DEE-404C-99D1-73E9FAE42EB8}" presName="text_1" presStyleLbl="node1" presStyleIdx="0" presStyleCnt="3" custScaleX="79501" custScaleY="179167" custLinFactNeighborX="2103" custLinFactNeighborY="-50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6B5006-4A87-412E-A2D8-3C2B13BB4E64}" type="pres">
      <dgm:prSet presAssocID="{A1A18962-6DEE-404C-99D1-73E9FAE42EB8}" presName="accent_1" presStyleCnt="0"/>
      <dgm:spPr/>
    </dgm:pt>
    <dgm:pt modelId="{1BD9A507-EBBB-4CF5-A144-65B6E60B7543}" type="pres">
      <dgm:prSet presAssocID="{A1A18962-6DEE-404C-99D1-73E9FAE42EB8}" presName="accentRepeatNode" presStyleLbl="solidFgAcc1" presStyleIdx="0" presStyleCnt="3" custScaleX="186480" custScaleY="153041" custLinFactNeighborX="17059" custLinFactNeighborY="536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RelaxedModerately"/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67797275-DAAE-4936-9736-C221047D0150}" type="pres">
      <dgm:prSet presAssocID="{8C654392-66D3-46C3-A9F5-F2BB0CB44907}" presName="text_2" presStyleLbl="node1" presStyleIdx="1" presStyleCnt="3" custScaleX="78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62C692-2A13-4677-B29D-89A07B8CA7F7}" type="pres">
      <dgm:prSet presAssocID="{8C654392-66D3-46C3-A9F5-F2BB0CB44907}" presName="accent_2" presStyleCnt="0"/>
      <dgm:spPr/>
    </dgm:pt>
    <dgm:pt modelId="{3404CE68-E549-4C23-84F7-6ED78E5C0BD6}" type="pres">
      <dgm:prSet presAssocID="{8C654392-66D3-46C3-A9F5-F2BB0CB44907}" presName="accentRepeatNode" presStyleLbl="solidFgAcc1" presStyleIdx="1" presStyleCnt="3" custScaleX="209155" custScaleY="123910" custLinFactNeighborX="-1341" custLinFactNeighborY="2548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RelaxedModerately"/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09A00B46-C32C-4D5A-ACB6-F7728F33BC54}" type="pres">
      <dgm:prSet presAssocID="{4A557737-1785-442C-95D2-F0ECBAC81F28}" presName="text_3" presStyleLbl="node1" presStyleIdx="2" presStyleCnt="3" custScaleX="691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19086-8EC1-4764-900B-0E3A93334BCF}" type="pres">
      <dgm:prSet presAssocID="{4A557737-1785-442C-95D2-F0ECBAC81F28}" presName="accent_3" presStyleCnt="0"/>
      <dgm:spPr/>
    </dgm:pt>
    <dgm:pt modelId="{89E52B17-E16D-40DB-B3FA-E1D1392675E7}" type="pres">
      <dgm:prSet presAssocID="{4A557737-1785-442C-95D2-F0ECBAC81F28}" presName="accentRepeatNode" presStyleLbl="solidFgAcc1" presStyleIdx="2" presStyleCnt="3" custScaleX="214334" custScaleY="114584" custLinFactNeighborX="38742" custLinFactNeighborY="14752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RelaxedModerately"/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</dgm:ptLst>
  <dgm:cxnLst>
    <dgm:cxn modelId="{98665E7C-1689-420D-AAE4-DAD9893E564C}" srcId="{30210FFC-64C9-4434-A202-200E6C543878}" destId="{A1A18962-6DEE-404C-99D1-73E9FAE42EB8}" srcOrd="0" destOrd="0" parTransId="{DF67592E-B450-4825-AEE6-94674092629F}" sibTransId="{B5118F78-CEFE-4FB1-8D7D-D0C2E40E1A59}"/>
    <dgm:cxn modelId="{F26B8442-670C-4977-99CA-A0C5AEE14A0D}" type="presOf" srcId="{8C654392-66D3-46C3-A9F5-F2BB0CB44907}" destId="{67797275-DAAE-4936-9736-C221047D0150}" srcOrd="0" destOrd="0" presId="urn:microsoft.com/office/officeart/2008/layout/VerticalCurvedList"/>
    <dgm:cxn modelId="{29FB0449-6F2F-4C9E-86B2-1209D2961050}" type="presOf" srcId="{30210FFC-64C9-4434-A202-200E6C543878}" destId="{E2B66C0D-71FB-4CF5-8A11-31138A55B582}" srcOrd="0" destOrd="0" presId="urn:microsoft.com/office/officeart/2008/layout/VerticalCurvedList"/>
    <dgm:cxn modelId="{DFD5D7E3-447A-41DA-867D-521C6CD5AB38}" type="presOf" srcId="{A1A18962-6DEE-404C-99D1-73E9FAE42EB8}" destId="{E3ACD53C-326F-49E1-97AE-E46F4332C332}" srcOrd="0" destOrd="0" presId="urn:microsoft.com/office/officeart/2008/layout/VerticalCurvedList"/>
    <dgm:cxn modelId="{DB3AD4EB-6336-45A4-8B02-B2F58E3A5405}" srcId="{30210FFC-64C9-4434-A202-200E6C543878}" destId="{4A557737-1785-442C-95D2-F0ECBAC81F28}" srcOrd="2" destOrd="0" parTransId="{EFAF723D-A9AA-45A2-BAC7-AF31111D0573}" sibTransId="{508365C9-8923-4683-B685-048D96B05022}"/>
    <dgm:cxn modelId="{C6B4708F-DCB4-44E0-A341-98D1BAE5A605}" type="presOf" srcId="{4A557737-1785-442C-95D2-F0ECBAC81F28}" destId="{09A00B46-C32C-4D5A-ACB6-F7728F33BC54}" srcOrd="0" destOrd="0" presId="urn:microsoft.com/office/officeart/2008/layout/VerticalCurvedList"/>
    <dgm:cxn modelId="{22F56A76-D029-41A0-82A1-B2E1A5E244E4}" type="presOf" srcId="{B5118F78-CEFE-4FB1-8D7D-D0C2E40E1A59}" destId="{0B638B64-34D2-4B17-AE10-A896FB3A7E9D}" srcOrd="0" destOrd="0" presId="urn:microsoft.com/office/officeart/2008/layout/VerticalCurvedList"/>
    <dgm:cxn modelId="{EA871CDD-0A82-46D1-9FAD-1CBB79E9A269}" srcId="{30210FFC-64C9-4434-A202-200E6C543878}" destId="{8C654392-66D3-46C3-A9F5-F2BB0CB44907}" srcOrd="1" destOrd="0" parTransId="{44AE1DAF-911F-4C70-989C-F4F7AFAFCB53}" sibTransId="{1A73790B-9F8E-4C84-B3CD-75041E7093A1}"/>
    <dgm:cxn modelId="{FBE452CD-6CA8-47EE-BA63-A67238AD4B7F}" type="presParOf" srcId="{E2B66C0D-71FB-4CF5-8A11-31138A55B582}" destId="{98BB600E-F60A-4A13-9DA0-263C786C1360}" srcOrd="0" destOrd="0" presId="urn:microsoft.com/office/officeart/2008/layout/VerticalCurvedList"/>
    <dgm:cxn modelId="{7E7E3A86-B460-419A-932D-D2646D616C72}" type="presParOf" srcId="{98BB600E-F60A-4A13-9DA0-263C786C1360}" destId="{041E15B6-B8A7-4E1E-B398-75C4836E88A6}" srcOrd="0" destOrd="0" presId="urn:microsoft.com/office/officeart/2008/layout/VerticalCurvedList"/>
    <dgm:cxn modelId="{9E513783-5042-4C74-9931-70EA6A852369}" type="presParOf" srcId="{041E15B6-B8A7-4E1E-B398-75C4836E88A6}" destId="{874D4A84-9C08-47B0-8A26-32C502CC4608}" srcOrd="0" destOrd="0" presId="urn:microsoft.com/office/officeart/2008/layout/VerticalCurvedList"/>
    <dgm:cxn modelId="{7AACE344-02B8-4E1A-A3DC-06BE29190369}" type="presParOf" srcId="{041E15B6-B8A7-4E1E-B398-75C4836E88A6}" destId="{0B638B64-34D2-4B17-AE10-A896FB3A7E9D}" srcOrd="1" destOrd="0" presId="urn:microsoft.com/office/officeart/2008/layout/VerticalCurvedList"/>
    <dgm:cxn modelId="{A2F4B65B-E245-4C3F-9DE6-4D9CF42231CB}" type="presParOf" srcId="{041E15B6-B8A7-4E1E-B398-75C4836E88A6}" destId="{223B0D82-68E1-4A0A-813C-98E91AC1B80F}" srcOrd="2" destOrd="0" presId="urn:microsoft.com/office/officeart/2008/layout/VerticalCurvedList"/>
    <dgm:cxn modelId="{DB07D6A8-BE4E-4EEB-9D2D-65F0E3DB2067}" type="presParOf" srcId="{041E15B6-B8A7-4E1E-B398-75C4836E88A6}" destId="{B238E642-C2F6-4DB3-9F4E-A3A3F5D8FEEA}" srcOrd="3" destOrd="0" presId="urn:microsoft.com/office/officeart/2008/layout/VerticalCurvedList"/>
    <dgm:cxn modelId="{84897564-E440-4BC6-B9D4-2F5DE0616480}" type="presParOf" srcId="{98BB600E-F60A-4A13-9DA0-263C786C1360}" destId="{E3ACD53C-326F-49E1-97AE-E46F4332C332}" srcOrd="1" destOrd="0" presId="urn:microsoft.com/office/officeart/2008/layout/VerticalCurvedList"/>
    <dgm:cxn modelId="{2609C8AF-951B-4930-8A3A-82E9CA3FC2B1}" type="presParOf" srcId="{98BB600E-F60A-4A13-9DA0-263C786C1360}" destId="{596B5006-4A87-412E-A2D8-3C2B13BB4E64}" srcOrd="2" destOrd="0" presId="urn:microsoft.com/office/officeart/2008/layout/VerticalCurvedList"/>
    <dgm:cxn modelId="{0349D5BB-791F-46A6-AEC1-70472F31C3EB}" type="presParOf" srcId="{596B5006-4A87-412E-A2D8-3C2B13BB4E64}" destId="{1BD9A507-EBBB-4CF5-A144-65B6E60B7543}" srcOrd="0" destOrd="0" presId="urn:microsoft.com/office/officeart/2008/layout/VerticalCurvedList"/>
    <dgm:cxn modelId="{2038D362-CEBC-4E0E-8ABE-27A56094B6D2}" type="presParOf" srcId="{98BB600E-F60A-4A13-9DA0-263C786C1360}" destId="{67797275-DAAE-4936-9736-C221047D0150}" srcOrd="3" destOrd="0" presId="urn:microsoft.com/office/officeart/2008/layout/VerticalCurvedList"/>
    <dgm:cxn modelId="{C881095E-EAB2-4247-9EFD-AC79C827574B}" type="presParOf" srcId="{98BB600E-F60A-4A13-9DA0-263C786C1360}" destId="{1662C692-2A13-4677-B29D-89A07B8CA7F7}" srcOrd="4" destOrd="0" presId="urn:microsoft.com/office/officeart/2008/layout/VerticalCurvedList"/>
    <dgm:cxn modelId="{B5466208-0771-4B11-B65A-B93365CC88DE}" type="presParOf" srcId="{1662C692-2A13-4677-B29D-89A07B8CA7F7}" destId="{3404CE68-E549-4C23-84F7-6ED78E5C0BD6}" srcOrd="0" destOrd="0" presId="urn:microsoft.com/office/officeart/2008/layout/VerticalCurvedList"/>
    <dgm:cxn modelId="{6CBAC4FF-BC2C-4F6E-B286-68F10BAAD798}" type="presParOf" srcId="{98BB600E-F60A-4A13-9DA0-263C786C1360}" destId="{09A00B46-C32C-4D5A-ACB6-F7728F33BC54}" srcOrd="5" destOrd="0" presId="urn:microsoft.com/office/officeart/2008/layout/VerticalCurvedList"/>
    <dgm:cxn modelId="{1EB682E9-B2FB-40A9-BCD7-43FFC5039484}" type="presParOf" srcId="{98BB600E-F60A-4A13-9DA0-263C786C1360}" destId="{1B119086-8EC1-4764-900B-0E3A93334BCF}" srcOrd="6" destOrd="0" presId="urn:microsoft.com/office/officeart/2008/layout/VerticalCurvedList"/>
    <dgm:cxn modelId="{D104C3B8-4881-4B63-8317-9D4B6332EA4D}" type="presParOf" srcId="{1B119086-8EC1-4764-900B-0E3A93334BCF}" destId="{89E52B17-E16D-40DB-B3FA-E1D1392675E7}" srcOrd="0" destOrd="0" presId="urn:microsoft.com/office/officeart/2008/layout/VerticalCurvedList"/>
  </dgm:cxnLst>
  <dgm:bg>
    <a:solidFill>
      <a:schemeClr val="accent3">
        <a:lumMod val="20000"/>
        <a:lumOff val="80000"/>
      </a:schemeClr>
    </a:solidFill>
  </dgm:bg>
  <dgm:whole>
    <a:ln w="76200">
      <a:solidFill>
        <a:srgbClr val="FFFF00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01746-3F9E-4762-8D78-F7B86399DC76}">
      <dsp:nvSpPr>
        <dsp:cNvPr id="0" name=""/>
        <dsp:cNvSpPr/>
      </dsp:nvSpPr>
      <dsp:spPr>
        <a:xfrm rot="16200000">
          <a:off x="2043193" y="946057"/>
          <a:ext cx="2491073" cy="2175236"/>
        </a:xfrm>
        <a:prstGeom prst="round2SameRect">
          <a:avLst>
            <a:gd name="adj1" fmla="val 16670"/>
            <a:gd name="adj2" fmla="val 0"/>
          </a:avLst>
        </a:prstGeom>
        <a:solidFill>
          <a:srgbClr val="FFC000"/>
        </a:solidFill>
        <a:ln w="19050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RelaxedModerately"/>
          <a:lightRig rig="threePt" dir="t"/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/>
              </a:solidFill>
            </a:rPr>
            <a:t>Se plantea que  la mejor técnica para corregir un varicocele es la “</a:t>
          </a:r>
          <a:r>
            <a:rPr lang="es-EC" sz="1600" b="1" kern="1200" dirty="0" err="1" smtClean="0">
              <a:solidFill>
                <a:schemeClr val="bg1"/>
              </a:solidFill>
            </a:rPr>
            <a:t>varicocelectomía</a:t>
          </a:r>
          <a:r>
            <a:rPr lang="es-EC" sz="1600" b="1" kern="1200" dirty="0" smtClean="0">
              <a:solidFill>
                <a:schemeClr val="bg1"/>
              </a:solidFill>
            </a:rPr>
            <a:t> </a:t>
          </a:r>
          <a:r>
            <a:rPr lang="es-EC" sz="1600" b="1" kern="1200" dirty="0" err="1" smtClean="0">
              <a:solidFill>
                <a:schemeClr val="bg1"/>
              </a:solidFill>
            </a:rPr>
            <a:t>subinguinal</a:t>
          </a:r>
          <a:r>
            <a:rPr lang="es-EC" sz="1600" b="1" kern="1200" dirty="0" smtClean="0">
              <a:solidFill>
                <a:schemeClr val="bg1"/>
              </a:solidFill>
            </a:rPr>
            <a:t>” utilizando microscopio o gafas de aumento. </a:t>
          </a:r>
          <a:endParaRPr lang="es-EC" sz="1600" b="1" kern="1200" dirty="0">
            <a:solidFill>
              <a:schemeClr val="bg1"/>
            </a:solidFill>
          </a:endParaRPr>
        </a:p>
      </dsp:txBody>
      <dsp:txXfrm rot="5400000">
        <a:off x="2307317" y="894343"/>
        <a:ext cx="2069031" cy="2278663"/>
      </dsp:txXfrm>
    </dsp:sp>
    <dsp:sp modelId="{27FCD71D-5657-46DE-8EE4-ECF225122EAE}">
      <dsp:nvSpPr>
        <dsp:cNvPr id="0" name=""/>
        <dsp:cNvSpPr/>
      </dsp:nvSpPr>
      <dsp:spPr>
        <a:xfrm rot="5400000">
          <a:off x="4494839" y="1218833"/>
          <a:ext cx="2001646" cy="1871051"/>
        </a:xfrm>
        <a:prstGeom prst="round2SameRect">
          <a:avLst>
            <a:gd name="adj1" fmla="val 16670"/>
            <a:gd name="adj2" fmla="val 0"/>
          </a:avLst>
        </a:prstGeom>
        <a:solidFill>
          <a:srgbClr val="00B050"/>
        </a:solidFill>
        <a:ln w="19050" cap="rnd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RelaxedModerately"/>
          <a:lightRig rig="threePt" dir="t"/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/>
              </a:solidFill>
            </a:rPr>
            <a:t>Esta técnica es la que permite menos del 1% de  complicaciones y  MENOS DEL 3%de recidivas </a:t>
          </a:r>
          <a:endParaRPr lang="es-EC" sz="1600" b="1" kern="1200" dirty="0">
            <a:solidFill>
              <a:schemeClr val="bg1"/>
            </a:solidFill>
          </a:endParaRPr>
        </a:p>
      </dsp:txBody>
      <dsp:txXfrm rot="-5400000">
        <a:off x="4560136" y="1244890"/>
        <a:ext cx="1779697" cy="1818938"/>
      </dsp:txXfrm>
    </dsp:sp>
    <dsp:sp modelId="{023E49C1-6994-41A5-BD57-7DCF4A3A4726}">
      <dsp:nvSpPr>
        <dsp:cNvPr id="0" name=""/>
        <dsp:cNvSpPr/>
      </dsp:nvSpPr>
      <dsp:spPr>
        <a:xfrm>
          <a:off x="3687811" y="0"/>
          <a:ext cx="1723283" cy="172319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FFC000"/>
        </a:solidFill>
        <a:ln w="19050" cap="rnd" cmpd="sng" algn="ctr">
          <a:noFill/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430B9-AF3E-4093-A54E-9E3EC4DDD868}">
      <dsp:nvSpPr>
        <dsp:cNvPr id="0" name=""/>
        <dsp:cNvSpPr/>
      </dsp:nvSpPr>
      <dsp:spPr>
        <a:xfrm rot="10800000">
          <a:off x="3687811" y="2472562"/>
          <a:ext cx="1723283" cy="172319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B050"/>
        </a:solidFill>
        <a:ln w="19050" cap="rnd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81034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566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30508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6909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60450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742370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9638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19450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9847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17845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27337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48214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17890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3667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50765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45099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25937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286621-8844-4657-8DB2-411B4C637959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D106-BA18-4C3D-981E-A09E0D10E32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969898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9624" y="-2704144"/>
            <a:ext cx="10923189" cy="1231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prstClr val="black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C" altLang="es-EC" sz="2400" b="1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UNIVERSIDAD  DE CIENCIAS MÈDICAS DE LA HABANA</a:t>
            </a:r>
            <a:endParaRPr lang="es-EC" altLang="es-EC" sz="1400" dirty="0">
              <a:latin typeface="Maiandra GD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400" b="1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FACULTAD </a:t>
            </a:r>
            <a:r>
              <a:rPr lang="es-EC" altLang="es-EC" sz="2400" b="1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DE CIENCIAS  MÈDICAS GENERAL CALIXTO GARCÌA</a:t>
            </a:r>
            <a:endParaRPr lang="es-EC" altLang="es-EC" sz="2400" b="1" dirty="0"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prstClr val="black"/>
              </a:solidFill>
              <a:latin typeface="Maiandra GD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iandra GD" pitchFamily="34" charset="0"/>
                <a:ea typeface="Calibri" pitchFamily="34" charset="0"/>
                <a:cs typeface="Times New Roman" pitchFamily="18" charset="0"/>
              </a:rPr>
              <a:t>ASIGNATURA DE UROLOGÍA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iandra GD" pitchFamily="34" charset="0"/>
                <a:ea typeface="Calibri" pitchFamily="34" charset="0"/>
                <a:cs typeface="Times New Roman" pitchFamily="18" charset="0"/>
              </a:rPr>
              <a:t>VARICOCELE</a:t>
            </a:r>
            <a:endParaRPr lang="es-EC" altLang="es-EC" sz="7200" dirty="0" smtClean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58000" dir="5400000" sy="-100000" algn="bl" rotWithShape="0"/>
              </a:effectLst>
              <a:latin typeface="Cooper Black" panose="0208090404030B020404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iandra GD" pitchFamily="34" charset="0"/>
                <a:ea typeface="Calibri" pitchFamily="34" charset="0"/>
                <a:cs typeface="Times New Roman" pitchFamily="18" charset="0"/>
              </a:rPr>
              <a:t> DRA </a:t>
            </a:r>
            <a:r>
              <a:rPr lang="es-EC" altLang="es-EC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iandra GD" pitchFamily="34" charset="0"/>
                <a:ea typeface="Calibri" pitchFamily="34" charset="0"/>
                <a:cs typeface="Times New Roman" pitchFamily="18" charset="0"/>
              </a:rPr>
              <a:t>MSc</a:t>
            </a:r>
            <a:r>
              <a:rPr lang="es-EC" alt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iandra GD" pitchFamily="34" charset="0"/>
                <a:ea typeface="Calibri" pitchFamily="34" charset="0"/>
                <a:cs typeface="Times New Roman" pitchFamily="18" charset="0"/>
              </a:rPr>
              <a:t> DAISY MARÍA CONTRERAS DUVERGER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400" b="1" dirty="0" smtClean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400" b="1" dirty="0" smtClean="0">
                <a:solidFill>
                  <a:srgbClr val="0070C0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EC" altLang="es-EC" sz="2400" b="1" dirty="0">
              <a:solidFill>
                <a:srgbClr val="0070C0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prstClr val="black"/>
              </a:solidFill>
              <a:latin typeface="Maiandra GD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1400" dirty="0">
              <a:solidFill>
                <a:prstClr val="black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026" name="Picture 2" descr="Resultado de imagen para VARICOC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2" y="2717441"/>
            <a:ext cx="3481453" cy="3296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8969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338" y="502276"/>
            <a:ext cx="9381133" cy="1376730"/>
          </a:xfrm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EC" sz="54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TRATAMIENTO</a:t>
            </a:r>
            <a:endParaRPr lang="es-EC" sz="5400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09496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00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63981" cy="1400530"/>
          </a:xfrm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Elephant" panose="02020904090505020303" pitchFamily="18" charset="0"/>
              </a:rPr>
              <a:t>OTRAS   TÉCNICAS</a:t>
            </a:r>
            <a:endParaRPr lang="es-EC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5515" y="2052918"/>
            <a:ext cx="8946541" cy="4195481"/>
          </a:xfrm>
          <a:solidFill>
            <a:schemeClr val="accent6">
              <a:lumMod val="5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s-EC" sz="2400" dirty="0"/>
              <a:t>Las  otras técnicas tienen los siguientes resultados</a:t>
            </a:r>
          </a:p>
          <a:p>
            <a:r>
              <a:rPr lang="es-EC" sz="2400" dirty="0"/>
              <a:t>Cirugía Retroperitoneal: 25% recidivas y 10% complicaciones.</a:t>
            </a:r>
          </a:p>
          <a:p>
            <a:r>
              <a:rPr lang="es-EC" sz="2400" dirty="0"/>
              <a:t>Cirugía Inguinal: 5-15% recidivas y 10-20% complicaciones.</a:t>
            </a:r>
          </a:p>
          <a:p>
            <a:r>
              <a:rPr lang="es-EC" sz="2400" dirty="0"/>
              <a:t>Laparoscopia: 15% recidivas y 10% complicaciones. Requiere anestesia general.</a:t>
            </a:r>
          </a:p>
          <a:p>
            <a:r>
              <a:rPr lang="es-EC" sz="2400" dirty="0"/>
              <a:t>Radiología: 25% de fallos.</a:t>
            </a:r>
          </a:p>
        </p:txBody>
      </p:sp>
    </p:spTree>
    <p:extLst>
      <p:ext uri="{BB962C8B-B14F-4D97-AF65-F5344CB8AC3E}">
        <p14:creationId xmlns="" xmlns:p14="http://schemas.microsoft.com/office/powerpoint/2010/main" val="27054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140677"/>
            <a:ext cx="10551771" cy="942535"/>
          </a:xfr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EC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s-EC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aricocelectomía</a:t>
            </a:r>
            <a:r>
              <a:rPr lang="es-EC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subinguinal</a:t>
            </a:r>
            <a:r>
              <a:rPr lang="es-EC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122" name="Picture 2" descr="Varicocelectomía subingui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1380012"/>
            <a:ext cx="8637563" cy="42099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smtClean="0"/>
              <a:t>Visión del cordón inguinal con sus múltiples estructuras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1519311" y="5725550"/>
            <a:ext cx="8975188" cy="872197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smtClean="0"/>
              <a:t>Visión del cordón inguinal con sus múltiples estructuras</a:t>
            </a:r>
            <a:endParaRPr lang="es-EC" sz="2800"/>
          </a:p>
        </p:txBody>
      </p:sp>
    </p:spTree>
    <p:extLst>
      <p:ext uri="{BB962C8B-B14F-4D97-AF65-F5344CB8AC3E}">
        <p14:creationId xmlns="" xmlns:p14="http://schemas.microsoft.com/office/powerpoint/2010/main" val="41703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969" y="126609"/>
            <a:ext cx="11388299" cy="1674056"/>
          </a:xfr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EC" dirty="0">
                <a:solidFill>
                  <a:srgbClr val="FFFF00"/>
                </a:solidFill>
                <a:latin typeface="Elephant" panose="02020904090505020303" pitchFamily="18" charset="0"/>
              </a:rPr>
              <a:t>Visión del cordón inguinal con sus múltiples estructuras</a:t>
            </a:r>
          </a:p>
        </p:txBody>
      </p:sp>
      <p:pic>
        <p:nvPicPr>
          <p:cNvPr id="6146" name="Picture 2" descr="Varicocelectom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990892"/>
            <a:ext cx="11142615" cy="41988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23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97974"/>
            <a:ext cx="10565840" cy="1193202"/>
          </a:xfr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EC" dirty="0">
                <a:solidFill>
                  <a:srgbClr val="FFFF00"/>
                </a:solidFill>
                <a:latin typeface="Elephant" panose="02020904090505020303" pitchFamily="18" charset="0"/>
              </a:rPr>
              <a:t>Visión del cordón inguinal </a:t>
            </a:r>
            <a:r>
              <a:rPr lang="es-EC" dirty="0" smtClean="0">
                <a:solidFill>
                  <a:srgbClr val="FFFF00"/>
                </a:solidFill>
                <a:latin typeface="Elephant" panose="02020904090505020303" pitchFamily="18" charset="0"/>
              </a:rPr>
              <a:t>de un paciente</a:t>
            </a:r>
            <a:endParaRPr lang="es-EC" dirty="0">
              <a:latin typeface="Elephant" panose="02020904090505020303" pitchFamily="18" charset="0"/>
            </a:endParaRPr>
          </a:p>
        </p:txBody>
      </p:sp>
      <p:pic>
        <p:nvPicPr>
          <p:cNvPr id="7172" name="Picture 4" descr="Varicoce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853248"/>
            <a:ext cx="10312622" cy="5004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47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994" y="326109"/>
            <a:ext cx="10367889" cy="1052525"/>
          </a:xfr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Elephant" panose="02020904090505020303" pitchFamily="18" charset="0"/>
              </a:rPr>
              <a:t>Venas ligadas y seccionadas</a:t>
            </a:r>
            <a:endParaRPr lang="es-EC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pic>
        <p:nvPicPr>
          <p:cNvPr id="8194" name="Picture 2" descr="Varicoce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8" y="1643997"/>
            <a:ext cx="10086535" cy="4714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45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370" y="98474"/>
            <a:ext cx="10916529" cy="1491175"/>
          </a:xfrm>
          <a:solidFill>
            <a:srgbClr val="00B050"/>
          </a:solid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Elephant" panose="02020904090505020303" pitchFamily="18" charset="0"/>
              </a:rPr>
              <a:t>Cicatriz  post </a:t>
            </a:r>
            <a:r>
              <a:rPr lang="es-EC" dirty="0" err="1" smtClean="0">
                <a:solidFill>
                  <a:srgbClr val="FFFF00"/>
                </a:solidFill>
                <a:latin typeface="Elephant" panose="02020904090505020303" pitchFamily="18" charset="0"/>
              </a:rPr>
              <a:t>varicocelectomía</a:t>
            </a:r>
            <a:r>
              <a:rPr lang="es-EC" dirty="0" smtClean="0">
                <a:solidFill>
                  <a:srgbClr val="FFFF00"/>
                </a:solidFill>
                <a:latin typeface="Elephant" panose="02020904090505020303" pitchFamily="18" charset="0"/>
              </a:rPr>
              <a:t> </a:t>
            </a:r>
            <a:r>
              <a:rPr lang="es-EC" dirty="0" err="1" smtClean="0">
                <a:solidFill>
                  <a:srgbClr val="FFFF00"/>
                </a:solidFill>
                <a:latin typeface="Elephant" panose="02020904090505020303" pitchFamily="18" charset="0"/>
              </a:rPr>
              <a:t>subinguinal</a:t>
            </a:r>
            <a:endParaRPr lang="es-EC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pic>
        <p:nvPicPr>
          <p:cNvPr id="10242" name="Picture 2" descr="Varicoce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986567"/>
            <a:ext cx="8454683" cy="4597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20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286" y="452718"/>
            <a:ext cx="11535508" cy="1400530"/>
          </a:xfr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Elephant" panose="02020904090505020303" pitchFamily="18" charset="0"/>
              </a:rPr>
              <a:t>RESULTADOS POST VARICOCELECTOMÍA</a:t>
            </a:r>
            <a:endParaRPr lang="es-EC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43534804"/>
              </p:ext>
            </p:extLst>
          </p:nvPr>
        </p:nvGraphicFramePr>
        <p:xfrm>
          <a:off x="239151" y="2052638"/>
          <a:ext cx="1154957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723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5660" y="311051"/>
            <a:ext cx="9404723" cy="1182898"/>
          </a:xfr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EC" dirty="0" smtClean="0">
                <a:latin typeface="Elephant" panose="02020904090505020303" pitchFamily="18" charset="0"/>
              </a:rPr>
              <a:t>CONCEPTO</a:t>
            </a:r>
            <a:endParaRPr lang="es-EC" dirty="0">
              <a:latin typeface="Elephant" panose="02020904090505020303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692462" y="1906073"/>
            <a:ext cx="5383367" cy="4005330"/>
          </a:xfrm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55500" dist="101600" dir="5400000" sy="-100000" algn="bl" rotWithShape="0"/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s-EC" sz="3600" dirty="0" smtClean="0"/>
              <a:t>El </a:t>
            </a:r>
            <a:r>
              <a:rPr lang="es-EC" sz="3600" dirty="0"/>
              <a:t>varicocele consiste en una </a:t>
            </a:r>
            <a:r>
              <a:rPr lang="es-EC" sz="3600" b="1" dirty="0"/>
              <a:t>dilatación de las venas</a:t>
            </a:r>
            <a:r>
              <a:rPr lang="es-EC" sz="3600" dirty="0"/>
              <a:t> que drenan la sangre de los testículos (plexo </a:t>
            </a:r>
            <a:r>
              <a:rPr lang="es-EC" sz="3600" dirty="0" err="1"/>
              <a:t>pampiniforme</a:t>
            </a:r>
            <a:r>
              <a:rPr lang="es-EC" sz="3600" dirty="0"/>
              <a:t>). </a:t>
            </a:r>
          </a:p>
          <a:p>
            <a:endParaRPr lang="es-EC" dirty="0"/>
          </a:p>
        </p:txBody>
      </p:sp>
      <p:pic>
        <p:nvPicPr>
          <p:cNvPr id="2050" name="Picture 2" descr="varicoc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51" y="2034861"/>
            <a:ext cx="4171449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00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EC" sz="5400" dirty="0">
                <a:latin typeface="Elephant" panose="02020904090505020303" pitchFamily="18" charset="0"/>
              </a:rPr>
              <a:t>E</a:t>
            </a:r>
            <a:r>
              <a:rPr lang="es-EC" sz="5400" dirty="0" smtClean="0">
                <a:latin typeface="Elephant" panose="02020904090505020303" pitchFamily="18" charset="0"/>
              </a:rPr>
              <a:t>tiología</a:t>
            </a:r>
            <a:endParaRPr lang="es-EC" sz="5400" dirty="0">
              <a:latin typeface="Elephant" panose="0202090409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es-EC" sz="2800" dirty="0"/>
              <a:t>En el 87% de los casos afecta al lado izquierdo, en el 7% es bilateral y en el 3% solamente afecta al lado derecho. No obstante, afecta a la fertilidad de ambos testículos</a:t>
            </a:r>
            <a:r>
              <a:rPr lang="es-EC" sz="2800" dirty="0" smtClean="0"/>
              <a:t>.</a:t>
            </a:r>
          </a:p>
          <a:p>
            <a:r>
              <a:rPr lang="es-EC" sz="2800" dirty="0"/>
              <a:t>Se produce por un reflujo o descenso de la sangre desde la vena renal al testículo y esto ocasiona una dilatación varicosa de las venas testiculares y secundariamente una lesión de la función de los testículos.</a:t>
            </a:r>
          </a:p>
          <a:p>
            <a:pPr>
              <a:buNone/>
            </a:pP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8800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Elephant" panose="02020904090505020303" pitchFamily="18" charset="0"/>
              </a:rPr>
              <a:t>CUADRO</a:t>
            </a:r>
            <a:r>
              <a:rPr lang="es-EC" dirty="0" smtClean="0">
                <a:solidFill>
                  <a:srgbClr val="FFFF00"/>
                </a:solidFill>
              </a:rPr>
              <a:t> </a:t>
            </a:r>
            <a:r>
              <a:rPr lang="es-EC" dirty="0" smtClean="0">
                <a:solidFill>
                  <a:srgbClr val="FFFF00"/>
                </a:solidFill>
                <a:latin typeface="Elephant" panose="02020904090505020303" pitchFamily="18" charset="0"/>
              </a:rPr>
              <a:t>CLÍNICO</a:t>
            </a:r>
            <a:endParaRPr lang="es-EC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942195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254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4890" y="439839"/>
            <a:ext cx="3593206" cy="1865479"/>
          </a:xfrm>
          <a:solidFill>
            <a:schemeClr val="accent6">
              <a:lumMod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r>
              <a:rPr lang="es-EC" sz="3600" b="1" dirty="0" smtClean="0">
                <a:latin typeface="Elephant" panose="02020904090505020303" pitchFamily="18" charset="0"/>
              </a:rPr>
              <a:t> </a:t>
            </a:r>
            <a:r>
              <a:rPr lang="es-EC" sz="3600" b="1" dirty="0">
                <a:latin typeface="Elephant" panose="02020904090505020303" pitchFamily="18" charset="0"/>
              </a:rPr>
              <a:t>¿Cómo se diagnostica un varicocele?</a:t>
            </a:r>
            <a:br>
              <a:rPr lang="es-EC" sz="3600" b="1" dirty="0">
                <a:latin typeface="Elephant" panose="02020904090505020303" pitchFamily="18" charset="0"/>
              </a:rPr>
            </a:br>
            <a:endParaRPr lang="es-EC" sz="3600" b="1" dirty="0">
              <a:latin typeface="Elephant" panose="0202090409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1065" y="2846231"/>
            <a:ext cx="10251583" cy="3196106"/>
          </a:xfr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Above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es-EC" sz="2400" dirty="0"/>
              <a:t>Para diagnosticar un varicocele hay que pensar en él y buscarlo durante la exploración física. Inicialmente, exploramos todo el contenido escrotal e inguinal con el </a:t>
            </a:r>
            <a:r>
              <a:rPr lang="es-EC" sz="2400" dirty="0" smtClean="0"/>
              <a:t>paciente acostado.</a:t>
            </a:r>
          </a:p>
          <a:p>
            <a:r>
              <a:rPr lang="es-EC" sz="2400" dirty="0" smtClean="0"/>
              <a:t>Posteriormente </a:t>
            </a:r>
            <a:r>
              <a:rPr lang="es-EC" sz="2400" dirty="0"/>
              <a:t>indicamos al paciente que se ponga de pie y aumente su presión abdominal (maniobra de </a:t>
            </a:r>
            <a:r>
              <a:rPr lang="es-EC" sz="2400" dirty="0" err="1"/>
              <a:t>Valsalva</a:t>
            </a:r>
            <a:r>
              <a:rPr lang="es-EC" sz="2400" dirty="0"/>
              <a:t>), en este momento, si el </a:t>
            </a:r>
            <a:r>
              <a:rPr lang="es-EC" sz="2400" dirty="0" smtClean="0"/>
              <a:t>médico tiene </a:t>
            </a:r>
            <a:r>
              <a:rPr lang="es-EC" sz="2400" dirty="0"/>
              <a:t>experiencia, detecta como refluye la sangre desde arriba y rellena el cordón inguinal y el plexo venoso testicular.</a:t>
            </a:r>
          </a:p>
        </p:txBody>
      </p:sp>
      <p:pic>
        <p:nvPicPr>
          <p:cNvPr id="3074" name="Picture 2" descr="varicocele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56" y="218941"/>
            <a:ext cx="2588654" cy="25242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46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s-EC" b="1" dirty="0">
                <a:solidFill>
                  <a:srgbClr val="FFFF00"/>
                </a:solidFill>
                <a:latin typeface="Elephant" panose="02020904090505020303" pitchFamily="18" charset="0"/>
              </a:rPr>
              <a:t>¿Cuándo es recomendable tratar un varicocele?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28068" y="2052918"/>
            <a:ext cx="4778062" cy="4195481"/>
          </a:xfr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es-EC" dirty="0"/>
              <a:t>Varón que esta buscando descendencia y presenta varicocele clínico y alguna alteración en el </a:t>
            </a:r>
            <a:r>
              <a:rPr lang="es-EC" dirty="0" err="1"/>
              <a:t>espermiograma</a:t>
            </a:r>
            <a:r>
              <a:rPr lang="es-EC" dirty="0"/>
              <a:t> (análisis de semen).</a:t>
            </a:r>
          </a:p>
          <a:p>
            <a:r>
              <a:rPr lang="es-EC" dirty="0"/>
              <a:t>Varones jóvenes, que todavía no han buscado descendencia, pero presentan un varicocele clínico y alguna alteración en el </a:t>
            </a:r>
            <a:r>
              <a:rPr lang="es-EC" dirty="0" err="1"/>
              <a:t>espermiograma</a:t>
            </a:r>
            <a:r>
              <a:rPr lang="es-EC" dirty="0"/>
              <a:t> o un descenso del tamaño del testículo.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2050" name="Picture 2" descr="Resultado de imagen para VARICOC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6" y="2395470"/>
            <a:ext cx="4146996" cy="363184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22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465194" y="1853248"/>
            <a:ext cx="3585640" cy="4249332"/>
          </a:xfr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 Adolescentes </a:t>
            </a:r>
            <a:r>
              <a:rPr lang="es-EC" dirty="0"/>
              <a:t>con varicocele clínico que presentan un testículo </a:t>
            </a:r>
            <a:r>
              <a:rPr lang="es-EC" dirty="0" err="1"/>
              <a:t>homolateral</a:t>
            </a:r>
            <a:r>
              <a:rPr lang="es-EC" dirty="0"/>
              <a:t> al varicocele de menor tamaño.</a:t>
            </a:r>
          </a:p>
          <a:p>
            <a:r>
              <a:rPr lang="es-EC" dirty="0"/>
              <a:t>Varones de cualquier edad que presentan varicocele clínico y dolor testicular en el mismo lado.</a:t>
            </a:r>
          </a:p>
          <a:p>
            <a:endParaRPr lang="es-EC" dirty="0"/>
          </a:p>
        </p:txBody>
      </p:sp>
      <p:pic>
        <p:nvPicPr>
          <p:cNvPr id="1026" name="Picture 2" descr="Resultado de imagen para VARICOC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5" y="2168912"/>
            <a:ext cx="5233407" cy="3933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VARICOC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55" y="4816698"/>
            <a:ext cx="1343781" cy="18159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s-EC" b="1" dirty="0">
                <a:solidFill>
                  <a:srgbClr val="FFFF00"/>
                </a:solidFill>
                <a:latin typeface="Elephant" panose="02020904090505020303" pitchFamily="18" charset="0"/>
              </a:rPr>
              <a:t>¿Cuándo es recomendable tratar un varicocele?</a:t>
            </a:r>
          </a:p>
        </p:txBody>
      </p:sp>
    </p:spTree>
    <p:extLst>
      <p:ext uri="{BB962C8B-B14F-4D97-AF65-F5344CB8AC3E}">
        <p14:creationId xmlns="" xmlns:p14="http://schemas.microsoft.com/office/powerpoint/2010/main" val="31100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83" y="336807"/>
            <a:ext cx="9404723" cy="1400530"/>
          </a:xfrm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Elephant" panose="02020904090505020303" pitchFamily="18" charset="0"/>
              </a:rPr>
              <a:t>COMPLICACIONES</a:t>
            </a:r>
            <a:r>
              <a:rPr lang="es-EC" dirty="0">
                <a:solidFill>
                  <a:srgbClr val="FFFF00"/>
                </a:solidFill>
                <a:latin typeface="Elephant" panose="02020904090505020303" pitchFamily="18" charset="0"/>
              </a:rPr>
              <a:t/>
            </a:r>
            <a:br>
              <a:rPr lang="es-EC" dirty="0">
                <a:solidFill>
                  <a:srgbClr val="FFFF00"/>
                </a:solidFill>
                <a:latin typeface="Elephant" panose="02020904090505020303" pitchFamily="18" charset="0"/>
              </a:rPr>
            </a:br>
            <a:r>
              <a:rPr lang="es-EC" sz="20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El varicocele perjudica la fertilidad masculina por múltiples mecanismos</a:t>
            </a:r>
            <a:r>
              <a:rPr lang="es-EC" sz="20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:</a:t>
            </a:r>
            <a:endParaRPr lang="es-EC" sz="2000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r>
              <a:rPr lang="es-EC" dirty="0" smtClean="0"/>
              <a:t>Aumenta </a:t>
            </a:r>
            <a:r>
              <a:rPr lang="es-EC" dirty="0"/>
              <a:t>la temperatura en los testículos y en los epidídimos. Los testículos están fuera de la cavidad abdominal para tener de 2 a 3 grados menos. Por eso un aumento de temperatura puede ser crítico y muy lesivo para la producción y maduración de los espermatozoides.</a:t>
            </a:r>
          </a:p>
          <a:p>
            <a:r>
              <a:rPr lang="es-EC" dirty="0"/>
              <a:t>Disminuye la producción de testosterona en los testículos.</a:t>
            </a:r>
          </a:p>
          <a:p>
            <a:r>
              <a:rPr lang="es-EC" dirty="0"/>
              <a:t>Produce lesión de las células germinales.</a:t>
            </a:r>
          </a:p>
          <a:p>
            <a:r>
              <a:rPr lang="es-EC" dirty="0"/>
              <a:t>Aumenta </a:t>
            </a:r>
            <a:r>
              <a:rPr lang="es-EC" dirty="0" err="1" smtClean="0"/>
              <a:t>eL</a:t>
            </a:r>
            <a:r>
              <a:rPr lang="es-EC" dirty="0" smtClean="0"/>
              <a:t> </a:t>
            </a:r>
            <a:r>
              <a:rPr lang="es-EC" dirty="0"/>
              <a:t>estrés oxidativo y produce un aumento de la fragmentación del DNA (carga genética) de los espermatozoides.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2753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EC" dirty="0" smtClean="0">
                <a:solidFill>
                  <a:srgbClr val="FFFF00"/>
                </a:solidFill>
                <a:latin typeface="Elephant" panose="02020904090505020303" pitchFamily="18" charset="0"/>
              </a:rPr>
              <a:t>COMPLICACIONES</a:t>
            </a:r>
            <a:endParaRPr lang="es-EC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0912" y="2258980"/>
            <a:ext cx="8946541" cy="4195481"/>
          </a:xfr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s-EC" dirty="0"/>
              <a:t>La incidencia del varicocele es mucho más frecuente en hombres infértiles (40-81%) que en la población general (15</a:t>
            </a:r>
            <a:r>
              <a:rPr lang="es-EC" dirty="0" smtClean="0"/>
              <a:t>%).</a:t>
            </a:r>
          </a:p>
          <a:p>
            <a:r>
              <a:rPr lang="es-EC" dirty="0"/>
              <a:t>Produce un descenso progresivo de la capacidad de producir espermatozoides (disminuye el número y la movilidad de los </a:t>
            </a:r>
            <a:r>
              <a:rPr lang="es-EC" dirty="0" smtClean="0"/>
              <a:t>espermatozoides).</a:t>
            </a:r>
          </a:p>
          <a:p>
            <a:r>
              <a:rPr lang="es-EC" dirty="0" smtClean="0"/>
              <a:t>A largo plazo el varicocele produce lesiones en el tejido testicular y disminuye el tamaño del testículo.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52400" y="-381717"/>
            <a:ext cx="15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flipH="1">
            <a:off x="-152400" y="-276999"/>
            <a:ext cx="15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299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703</Words>
  <Application>Microsoft Office PowerPoint</Application>
  <PresentationFormat>Personalizado</PresentationFormat>
  <Paragraphs>79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Ion</vt:lpstr>
      <vt:lpstr>Diapositiva 1</vt:lpstr>
      <vt:lpstr>CONCEPTO</vt:lpstr>
      <vt:lpstr>Etiología</vt:lpstr>
      <vt:lpstr>CUADRO CLÍNICO</vt:lpstr>
      <vt:lpstr> ¿Cómo se diagnostica un varicocele? </vt:lpstr>
      <vt:lpstr>¿Cuándo es recomendable tratar un varicocele?</vt:lpstr>
      <vt:lpstr>¿Cuándo es recomendable tratar un varicocele?</vt:lpstr>
      <vt:lpstr>COMPLICACIONES El varicocele perjudica la fertilidad masculina por múltiples mecanismos:</vt:lpstr>
      <vt:lpstr>COMPLICACIONES</vt:lpstr>
      <vt:lpstr>TRATAMIENTO</vt:lpstr>
      <vt:lpstr>OTRAS   TÉCNICAS</vt:lpstr>
      <vt:lpstr>Varicocelectomía subinguinal.</vt:lpstr>
      <vt:lpstr>Visión del cordón inguinal con sus múltiples estructuras</vt:lpstr>
      <vt:lpstr>Visión del cordón inguinal de un paciente</vt:lpstr>
      <vt:lpstr>Venas ligadas y seccionadas</vt:lpstr>
      <vt:lpstr>Cicatriz  post varicocelectomía subinguinal</vt:lpstr>
      <vt:lpstr>RESULTADOS POST VARICOCELECTOMÍA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salud</dc:creator>
  <cp:lastModifiedBy>Contreras</cp:lastModifiedBy>
  <cp:revision>32</cp:revision>
  <dcterms:created xsi:type="dcterms:W3CDTF">2016-02-28T21:40:55Z</dcterms:created>
  <dcterms:modified xsi:type="dcterms:W3CDTF">2020-04-01T11:49:55Z</dcterms:modified>
</cp:coreProperties>
</file>