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98" r:id="rId3"/>
    <p:sldId id="299" r:id="rId4"/>
    <p:sldId id="30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F067A-38AA-4578-8AD4-5CE3903B259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76B003-BF71-49C0-A71E-698CB51731DF}">
      <dgm:prSet phldrT="[Texto]" custT="1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La hipófisis anterior controla ambas funciones a través de la secreción de gonadotropinas, hormona luteinizante LH y hormona estimulante de los folículos FSH a su ves la H.A es regulada por muchas partes del cerebro atravez de la secreción hipotalámica de hormona liberadora de gonadotropina(</a:t>
          </a:r>
          <a:r>
            <a:rPr lang="es-E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Gn</a:t>
          </a:r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Rh) este eje hipotálamo-hipófisis-</a:t>
          </a:r>
          <a:r>
            <a:rPr lang="es-ES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gonadas</a:t>
          </a:r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consiste en un mecanismo de control de retroalimentación dirigido a conservar la función de la reproducción.</a:t>
          </a:r>
          <a:endParaRPr lang="es-E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059AB-14A6-473B-8A7A-D8F7E35C8717}" type="parTrans" cxnId="{A26C03A9-662D-4F35-8AF5-4DC523322B15}">
      <dgm:prSet/>
      <dgm:spPr/>
      <dgm:t>
        <a:bodyPr/>
        <a:lstStyle/>
        <a:p>
          <a:endParaRPr lang="es-ES"/>
        </a:p>
      </dgm:t>
    </dgm:pt>
    <dgm:pt modelId="{6E902F20-7095-486B-9FD6-9ABEC282ADDF}" type="sibTrans" cxnId="{A26C03A9-662D-4F35-8AF5-4DC523322B15}">
      <dgm:prSet/>
      <dgm:spPr/>
      <dgm:t>
        <a:bodyPr/>
        <a:lstStyle/>
        <a:p>
          <a:endParaRPr lang="es-ES"/>
        </a:p>
      </dgm:t>
    </dgm:pt>
    <dgm:pt modelId="{D77CCE42-5FFF-4369-94E2-BF089418EA29}">
      <dgm:prSet phldrT="[Texto]" custT="1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3500" dirty="0" smtClean="0"/>
            <a:t>TESTICULOS: </a:t>
          </a:r>
          <a:r>
            <a:rPr lang="es-ES" sz="2400" dirty="0" smtClean="0">
              <a:latin typeface="Arial Narrow" panose="020B0606020202030204" pitchFamily="34" charset="0"/>
            </a:rPr>
            <a:t>la testosterona se secreta de manera intermitente por la células de Leydig en respuesta a la secreción intermitente de LH con patrón diurno de valor máximo y bajo en la tarde.</a:t>
          </a:r>
          <a:endParaRPr lang="es-ES" sz="2400" dirty="0">
            <a:latin typeface="Arial Narrow" panose="020B0606020202030204" pitchFamily="34" charset="0"/>
          </a:endParaRPr>
        </a:p>
      </dgm:t>
    </dgm:pt>
    <dgm:pt modelId="{7D3DCBD7-3C6C-48D3-9332-DD35AE67E9D5}" type="parTrans" cxnId="{23C270C1-E884-41E4-8626-9C5EFC93CF05}">
      <dgm:prSet/>
      <dgm:spPr/>
      <dgm:t>
        <a:bodyPr/>
        <a:lstStyle/>
        <a:p>
          <a:endParaRPr lang="es-ES"/>
        </a:p>
      </dgm:t>
    </dgm:pt>
    <dgm:pt modelId="{5E765D92-09AE-4C77-A4AE-AA707281D898}" type="sibTrans" cxnId="{23C270C1-E884-41E4-8626-9C5EFC93CF05}">
      <dgm:prSet/>
      <dgm:spPr/>
      <dgm:t>
        <a:bodyPr/>
        <a:lstStyle/>
        <a:p>
          <a:endParaRPr lang="es-ES"/>
        </a:p>
      </dgm:t>
    </dgm:pt>
    <dgm:pt modelId="{AAD2C444-0260-47EB-8E01-30B04696B473}" type="pres">
      <dgm:prSet presAssocID="{80EF067A-38AA-4578-8AD4-5CE3903B25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E4CA96-F9E9-4C0C-B530-03D7CDC9987E}" type="pres">
      <dgm:prSet presAssocID="{80EF067A-38AA-4578-8AD4-5CE3903B2594}" presName="divider" presStyleLbl="fgShp" presStyleIdx="0" presStyleCnt="1" custScaleX="86031" custScaleY="66756"/>
      <dgm:spPr>
        <a:solidFill>
          <a:schemeClr val="bg2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/>
        </a:p>
      </dgm:t>
    </dgm:pt>
    <dgm:pt modelId="{6C6EA9C8-F080-42F5-9D6A-A1C9FB0F4E7C}" type="pres">
      <dgm:prSet presAssocID="{C876B003-BF71-49C0-A71E-698CB51731DF}" presName="downArrow" presStyleLbl="node1" presStyleIdx="0" presStyleCnt="2" custScaleX="30049" custScaleY="96152" custLinFactNeighborX="30775" custLinFactNeighborY="3824"/>
      <dgm:spPr/>
    </dgm:pt>
    <dgm:pt modelId="{27D05F95-D45D-4585-80FD-BC85AD36F496}" type="pres">
      <dgm:prSet presAssocID="{C876B003-BF71-49C0-A71E-698CB51731DF}" presName="downArrowText" presStyleLbl="revTx" presStyleIdx="0" presStyleCnt="2" custScaleX="166120" custScaleY="95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10918-4DF1-419D-A677-5610331DCEFE}" type="pres">
      <dgm:prSet presAssocID="{D77CCE42-5FFF-4369-94E2-BF089418EA29}" presName="upArrow" presStyleLbl="node1" presStyleIdx="1" presStyleCnt="2" custScaleX="21726" custLinFactNeighborX="52758" custLinFactNeighborY="-546"/>
      <dgm:spPr/>
    </dgm:pt>
    <dgm:pt modelId="{FF6BF427-7407-470C-A623-7C49A841693C}" type="pres">
      <dgm:prSet presAssocID="{D77CCE42-5FFF-4369-94E2-BF089418EA29}" presName="upArrowText" presStyleLbl="revTx" presStyleIdx="1" presStyleCnt="2" custScaleX="180154" custScaleY="87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C270C1-E884-41E4-8626-9C5EFC93CF05}" srcId="{80EF067A-38AA-4578-8AD4-5CE3903B2594}" destId="{D77CCE42-5FFF-4369-94E2-BF089418EA29}" srcOrd="1" destOrd="0" parTransId="{7D3DCBD7-3C6C-48D3-9332-DD35AE67E9D5}" sibTransId="{5E765D92-09AE-4C77-A4AE-AA707281D898}"/>
    <dgm:cxn modelId="{10F9E49F-B414-4EF3-AB80-E02612350644}" type="presOf" srcId="{D77CCE42-5FFF-4369-94E2-BF089418EA29}" destId="{FF6BF427-7407-470C-A623-7C49A841693C}" srcOrd="0" destOrd="0" presId="urn:microsoft.com/office/officeart/2005/8/layout/arrow3"/>
    <dgm:cxn modelId="{A26C03A9-662D-4F35-8AF5-4DC523322B15}" srcId="{80EF067A-38AA-4578-8AD4-5CE3903B2594}" destId="{C876B003-BF71-49C0-A71E-698CB51731DF}" srcOrd="0" destOrd="0" parTransId="{13E059AB-14A6-473B-8A7A-D8F7E35C8717}" sibTransId="{6E902F20-7095-486B-9FD6-9ABEC282ADDF}"/>
    <dgm:cxn modelId="{A604A376-7F8D-444A-9939-3720CD46E058}" type="presOf" srcId="{C876B003-BF71-49C0-A71E-698CB51731DF}" destId="{27D05F95-D45D-4585-80FD-BC85AD36F496}" srcOrd="0" destOrd="0" presId="urn:microsoft.com/office/officeart/2005/8/layout/arrow3"/>
    <dgm:cxn modelId="{BCE4243A-CD4A-4DE3-AACD-0B03D5FCCB00}" type="presOf" srcId="{80EF067A-38AA-4578-8AD4-5CE3903B2594}" destId="{AAD2C444-0260-47EB-8E01-30B04696B473}" srcOrd="0" destOrd="0" presId="urn:microsoft.com/office/officeart/2005/8/layout/arrow3"/>
    <dgm:cxn modelId="{1E63F7BF-3F0E-423B-B18C-35BD5ED2C4BB}" type="presParOf" srcId="{AAD2C444-0260-47EB-8E01-30B04696B473}" destId="{2BE4CA96-F9E9-4C0C-B530-03D7CDC9987E}" srcOrd="0" destOrd="0" presId="urn:microsoft.com/office/officeart/2005/8/layout/arrow3"/>
    <dgm:cxn modelId="{46150334-4630-41B4-9BF8-0458503028DB}" type="presParOf" srcId="{AAD2C444-0260-47EB-8E01-30B04696B473}" destId="{6C6EA9C8-F080-42F5-9D6A-A1C9FB0F4E7C}" srcOrd="1" destOrd="0" presId="urn:microsoft.com/office/officeart/2005/8/layout/arrow3"/>
    <dgm:cxn modelId="{9A693EFA-9426-4655-B4B7-E2DFA6E542F3}" type="presParOf" srcId="{AAD2C444-0260-47EB-8E01-30B04696B473}" destId="{27D05F95-D45D-4585-80FD-BC85AD36F496}" srcOrd="2" destOrd="0" presId="urn:microsoft.com/office/officeart/2005/8/layout/arrow3"/>
    <dgm:cxn modelId="{0E5E9B08-36D7-4D58-9344-22358ECE2059}" type="presParOf" srcId="{AAD2C444-0260-47EB-8E01-30B04696B473}" destId="{B0E10918-4DF1-419D-A677-5610331DCEFE}" srcOrd="3" destOrd="0" presId="urn:microsoft.com/office/officeart/2005/8/layout/arrow3"/>
    <dgm:cxn modelId="{9B0C9315-7607-4BFB-B2CB-7501FF388234}" type="presParOf" srcId="{AAD2C444-0260-47EB-8E01-30B04696B473}" destId="{FF6BF427-7407-470C-A623-7C49A841693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FD4F1-B174-44A4-A0C1-9EDBC71A9E1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DE1CC94-F921-44B2-A92A-A7662EA1FEDA}">
      <dgm:prSet phldrT="[Texto]" custT="1"/>
      <dgm:spPr>
        <a:effectLst>
          <a:glow rad="228600">
            <a:schemeClr val="accent4">
              <a:satMod val="175000"/>
              <a:alpha val="40000"/>
            </a:schemeClr>
          </a:glow>
          <a:reflection blurRad="6350" stA="50000" endA="300" endPos="55500" dist="101600" dir="5400000" sy="-100000" algn="bl" rotWithShape="0"/>
        </a:effectLst>
        <a:scene3d>
          <a:camera prst="perspectiveContrastingRightFacing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s-ES" sz="32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La testosterona </a:t>
          </a:r>
        </a:p>
        <a:p>
          <a:pPr algn="ctr"/>
          <a:r>
            <a:rPr lang="es-ES" sz="3200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Regula la secreción de gonadotropina y el desarrollo muscular</a:t>
          </a:r>
          <a:endParaRPr lang="es-ES" sz="3200" dirty="0">
            <a:solidFill>
              <a:schemeClr val="tx1"/>
            </a:solidFill>
          </a:endParaRPr>
        </a:p>
      </dgm:t>
    </dgm:pt>
    <dgm:pt modelId="{21692C54-7BCD-45ED-8923-6CB65D6D6821}" type="parTrans" cxnId="{91DF6AFB-119C-459B-A2EE-559D1660127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4CDD183A-BA45-45B7-8DBA-FF7FFE059F22}" type="sibTrans" cxnId="{91DF6AFB-119C-459B-A2EE-559D1660127B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C637005E-7B23-4887-B95D-276DF52FD7E6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  <a:reflection blurRad="6350" stA="50000" endA="300" endPos="55500" dist="101600" dir="5400000" sy="-100000" algn="bl" rotWithShape="0"/>
        </a:effectLst>
        <a:scene3d>
          <a:camera prst="perspectiveContrastingLeftFacing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s-ES" sz="32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La </a:t>
          </a:r>
          <a:r>
            <a:rPr lang="es-ES" sz="3200" b="1" u="sng" dirty="0" err="1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dihidrotestosterona</a:t>
          </a:r>
          <a:endParaRPr lang="es-ES" sz="3200" b="1" u="sng" dirty="0" smtClean="0">
            <a:solidFill>
              <a:schemeClr val="tx1"/>
            </a:solidFill>
            <a:latin typeface="Times New Roman" panose="02020603050405020304" pitchFamily="18" charset="0"/>
            <a:ea typeface="DaxCondensed-Regular"/>
            <a:cs typeface="Times New Roman" panose="02020603050405020304" pitchFamily="18" charset="0"/>
          </a:endParaRPr>
        </a:p>
        <a:p>
          <a:pPr algn="ctr"/>
          <a:r>
            <a:rPr lang="es-ES" sz="3200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Maduración sexual</a:t>
          </a:r>
        </a:p>
        <a:p>
          <a:pPr algn="ctr"/>
          <a:r>
            <a:rPr lang="es-ES" sz="3200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Crecimiento de pelo, acné, calvicie y espermatogénesis</a:t>
          </a:r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. </a:t>
          </a:r>
          <a:endParaRPr lang="es-ES" sz="2000" dirty="0">
            <a:solidFill>
              <a:schemeClr val="tx1"/>
            </a:solidFill>
          </a:endParaRPr>
        </a:p>
      </dgm:t>
    </dgm:pt>
    <dgm:pt modelId="{931E4A12-D2B4-4B5D-A63C-B054A26F5940}" type="parTrans" cxnId="{F4F3A0B4-F495-44BF-A697-2E6BA7D944A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E9BE115A-F762-4E8A-B06D-110EAA103A74}" type="sibTrans" cxnId="{F4F3A0B4-F495-44BF-A697-2E6BA7D944A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144F548-DCDA-4AA1-BB66-46F2F2B62708}" type="pres">
      <dgm:prSet presAssocID="{5C1FD4F1-B174-44A4-A0C1-9EDBC71A9E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27F7F4-0593-424B-81D7-83D949945093}" type="pres">
      <dgm:prSet presAssocID="{7DE1CC94-F921-44B2-A92A-A7662EA1FEDA}" presName="node" presStyleLbl="node1" presStyleIdx="0" presStyleCnt="2" custLinFactNeighborX="-26" custLinFactNeighborY="5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C3BE7B-9F91-410F-8A0E-CBDF3CEB17AD}" type="pres">
      <dgm:prSet presAssocID="{4CDD183A-BA45-45B7-8DBA-FF7FFE059F22}" presName="sibTrans" presStyleCnt="0"/>
      <dgm:spPr/>
    </dgm:pt>
    <dgm:pt modelId="{1880E0E4-B475-4D88-9150-65D68982470C}" type="pres">
      <dgm:prSet presAssocID="{C637005E-7B23-4887-B95D-276DF52FD7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F7EA80-7991-4950-8585-62C3DE62D671}" type="presOf" srcId="{5C1FD4F1-B174-44A4-A0C1-9EDBC71A9E1A}" destId="{1144F548-DCDA-4AA1-BB66-46F2F2B62708}" srcOrd="0" destOrd="0" presId="urn:microsoft.com/office/officeart/2005/8/layout/default"/>
    <dgm:cxn modelId="{0CD73996-9139-418B-8DFF-4E4620E71F7B}" type="presOf" srcId="{C637005E-7B23-4887-B95D-276DF52FD7E6}" destId="{1880E0E4-B475-4D88-9150-65D68982470C}" srcOrd="0" destOrd="0" presId="urn:microsoft.com/office/officeart/2005/8/layout/default"/>
    <dgm:cxn modelId="{F4F3A0B4-F495-44BF-A697-2E6BA7D944A1}" srcId="{5C1FD4F1-B174-44A4-A0C1-9EDBC71A9E1A}" destId="{C637005E-7B23-4887-B95D-276DF52FD7E6}" srcOrd="1" destOrd="0" parTransId="{931E4A12-D2B4-4B5D-A63C-B054A26F5940}" sibTransId="{E9BE115A-F762-4E8A-B06D-110EAA103A74}"/>
    <dgm:cxn modelId="{D590F15E-3154-4899-BF7F-1B69C1593964}" type="presOf" srcId="{7DE1CC94-F921-44B2-A92A-A7662EA1FEDA}" destId="{3B27F7F4-0593-424B-81D7-83D949945093}" srcOrd="0" destOrd="0" presId="urn:microsoft.com/office/officeart/2005/8/layout/default"/>
    <dgm:cxn modelId="{91DF6AFB-119C-459B-A2EE-559D1660127B}" srcId="{5C1FD4F1-B174-44A4-A0C1-9EDBC71A9E1A}" destId="{7DE1CC94-F921-44B2-A92A-A7662EA1FEDA}" srcOrd="0" destOrd="0" parTransId="{21692C54-7BCD-45ED-8923-6CB65D6D6821}" sibTransId="{4CDD183A-BA45-45B7-8DBA-FF7FFE059F22}"/>
    <dgm:cxn modelId="{79B0E64E-E16D-42F3-8CBA-223A37D068DD}" type="presParOf" srcId="{1144F548-DCDA-4AA1-BB66-46F2F2B62708}" destId="{3B27F7F4-0593-424B-81D7-83D949945093}" srcOrd="0" destOrd="0" presId="urn:microsoft.com/office/officeart/2005/8/layout/default"/>
    <dgm:cxn modelId="{7112B99C-EA4D-45D7-A5CF-56B0C67A8F5B}" type="presParOf" srcId="{1144F548-DCDA-4AA1-BB66-46F2F2B62708}" destId="{6EC3BE7B-9F91-410F-8A0E-CBDF3CEB17AD}" srcOrd="1" destOrd="0" presId="urn:microsoft.com/office/officeart/2005/8/layout/default"/>
    <dgm:cxn modelId="{3F9D6FE2-434E-471D-A9A4-F5E8341DDB94}" type="presParOf" srcId="{1144F548-DCDA-4AA1-BB66-46F2F2B62708}" destId="{1880E0E4-B475-4D88-9150-65D6898247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64399B-6334-4490-9D83-40A060A0A95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B937DF5-BA2E-4A33-B66F-520C005E458E}">
      <dgm:prSet phldrT="[Texto]" custT="1"/>
      <dgm:spPr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Neurotransmisores de la erección</a:t>
          </a:r>
          <a:endParaRPr lang="es-ES" sz="2400" b="1" dirty="0">
            <a:solidFill>
              <a:schemeClr val="tx1"/>
            </a:solidFill>
          </a:endParaRPr>
        </a:p>
      </dgm:t>
    </dgm:pt>
    <dgm:pt modelId="{DCC0AF30-7FC0-41D0-AC53-DBFF3F779324}" type="parTrans" cxnId="{1A972C16-22BD-493C-97FE-C0D784FC7C46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55761411-9C88-42FE-8CE2-C4A48BEF17E1}" type="sibTrans" cxnId="{1A972C16-22BD-493C-97FE-C0D784FC7C46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6A6FEFB5-EF08-4EB3-8EB5-DFCEF710FD47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rPr>
            <a:t>Los nervios adrenérgicos</a:t>
          </a:r>
          <a:endParaRPr lang="es-ES" sz="2400" b="1" dirty="0">
            <a:solidFill>
              <a:schemeClr val="tx1"/>
            </a:solidFill>
          </a:endParaRPr>
        </a:p>
      </dgm:t>
    </dgm:pt>
    <dgm:pt modelId="{A24C51A7-FC61-4C1C-AC86-E80FE41A59D3}" type="parTrans" cxnId="{FFDF3CC1-896B-4FD6-AC3F-ABAEC27812C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396E2B08-649B-4C74-AF3B-336DE26B9C53}" type="sibTrans" cxnId="{FFDF3CC1-896B-4FD6-AC3F-ABAEC27812C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3B606F35-FD7C-4557-B33C-8F1DF09FB0DB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</a:rPr>
            <a:t>S. colinérgicos</a:t>
          </a:r>
          <a:endParaRPr lang="es-ES" sz="2400" b="1" dirty="0">
            <a:solidFill>
              <a:schemeClr val="tx1"/>
            </a:solidFill>
          </a:endParaRPr>
        </a:p>
      </dgm:t>
    </dgm:pt>
    <dgm:pt modelId="{C92BE7E3-4675-4CDD-9695-0C153DF7621E}" type="parTrans" cxnId="{87E82625-1B88-4F28-AD0E-28A20CB42CB2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62C5E308-D222-4AEC-A021-1F7DF3C6C41C}" type="sibTrans" cxnId="{87E82625-1B88-4F28-AD0E-28A20CB42CB2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9F057E2F-9DCC-4448-B91F-5F5C4410E389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</a:rPr>
            <a:t>S. no adrenérgicos (</a:t>
          </a:r>
          <a:r>
            <a:rPr lang="es-E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</a:rPr>
            <a:t>nanc</a:t>
          </a:r>
          <a:r>
            <a:rPr lang="es-E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DaxCondensed-Regular"/>
            </a:rPr>
            <a:t>).</a:t>
          </a:r>
          <a:endParaRPr lang="es-ES" sz="2400" b="1" dirty="0">
            <a:solidFill>
              <a:schemeClr val="tx1"/>
            </a:solidFill>
          </a:endParaRPr>
        </a:p>
      </dgm:t>
    </dgm:pt>
    <dgm:pt modelId="{46B3CE7F-0092-45D3-B6CF-744516531E04}" type="parTrans" cxnId="{738FAA60-4498-4A54-B87A-71E3FEDFD33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9DEBA5C9-2483-4780-B259-7BEDE3CDA612}" type="sibTrans" cxnId="{738FAA60-4498-4A54-B87A-71E3FEDFD33F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25255425-F3F7-438B-BF7A-028590205731}" type="pres">
      <dgm:prSet presAssocID="{9E64399B-6334-4490-9D83-40A060A0A9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529AA4-2B90-4D53-8732-711CA7DCC219}" type="pres">
      <dgm:prSet presAssocID="{EB937DF5-BA2E-4A33-B66F-520C005E458E}" presName="hierRoot1" presStyleCnt="0">
        <dgm:presLayoutVars>
          <dgm:hierBranch val="init"/>
        </dgm:presLayoutVars>
      </dgm:prSet>
      <dgm:spPr/>
    </dgm:pt>
    <dgm:pt modelId="{9B3DCB67-1CF4-487A-9B8E-4E6A83482CE6}" type="pres">
      <dgm:prSet presAssocID="{EB937DF5-BA2E-4A33-B66F-520C005E458E}" presName="rootComposite1" presStyleCnt="0"/>
      <dgm:spPr/>
    </dgm:pt>
    <dgm:pt modelId="{15BF5A2B-83DA-4AE5-AF0A-2C8BD22BF0E0}" type="pres">
      <dgm:prSet presAssocID="{EB937DF5-BA2E-4A33-B66F-520C005E458E}" presName="rootText1" presStyleLbl="node0" presStyleIdx="0" presStyleCnt="1" custScaleX="156429" custScaleY="1237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A78364-132C-4CE3-A012-0F43BEA5D456}" type="pres">
      <dgm:prSet presAssocID="{EB937DF5-BA2E-4A33-B66F-520C005E458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A249BE-A0C7-427F-A6FF-AE902995E389}" type="pres">
      <dgm:prSet presAssocID="{EB937DF5-BA2E-4A33-B66F-520C005E458E}" presName="hierChild2" presStyleCnt="0"/>
      <dgm:spPr/>
    </dgm:pt>
    <dgm:pt modelId="{EE776936-D3B1-4F8E-80FF-800628CB1E48}" type="pres">
      <dgm:prSet presAssocID="{A24C51A7-FC61-4C1C-AC86-E80FE41A59D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6FFEFFA-F9B6-4EF3-9956-98ED2E1FFE8F}" type="pres">
      <dgm:prSet presAssocID="{6A6FEFB5-EF08-4EB3-8EB5-DFCEF710FD47}" presName="hierRoot2" presStyleCnt="0">
        <dgm:presLayoutVars>
          <dgm:hierBranch val="init"/>
        </dgm:presLayoutVars>
      </dgm:prSet>
      <dgm:spPr/>
    </dgm:pt>
    <dgm:pt modelId="{90BF63E8-A741-4D9E-B077-AF207025AEC0}" type="pres">
      <dgm:prSet presAssocID="{6A6FEFB5-EF08-4EB3-8EB5-DFCEF710FD47}" presName="rootComposite" presStyleCnt="0"/>
      <dgm:spPr/>
    </dgm:pt>
    <dgm:pt modelId="{6DFB0CCA-C2ED-4362-B989-FA65C34CA3DE}" type="pres">
      <dgm:prSet presAssocID="{6A6FEFB5-EF08-4EB3-8EB5-DFCEF710FD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E30FF-749C-4E03-852C-64456B5C1237}" type="pres">
      <dgm:prSet presAssocID="{6A6FEFB5-EF08-4EB3-8EB5-DFCEF710FD47}" presName="rootConnector" presStyleLbl="node2" presStyleIdx="0" presStyleCnt="3"/>
      <dgm:spPr/>
      <dgm:t>
        <a:bodyPr/>
        <a:lstStyle/>
        <a:p>
          <a:endParaRPr lang="es-ES"/>
        </a:p>
      </dgm:t>
    </dgm:pt>
    <dgm:pt modelId="{C846A95C-85EA-487D-AA7B-6BE903F5CFAD}" type="pres">
      <dgm:prSet presAssocID="{6A6FEFB5-EF08-4EB3-8EB5-DFCEF710FD47}" presName="hierChild4" presStyleCnt="0"/>
      <dgm:spPr/>
    </dgm:pt>
    <dgm:pt modelId="{E9A21B0C-2BF9-4394-A78A-B48C0283E33C}" type="pres">
      <dgm:prSet presAssocID="{6A6FEFB5-EF08-4EB3-8EB5-DFCEF710FD47}" presName="hierChild5" presStyleCnt="0"/>
      <dgm:spPr/>
    </dgm:pt>
    <dgm:pt modelId="{1244B649-36A2-44CB-A451-622B39A92567}" type="pres">
      <dgm:prSet presAssocID="{C92BE7E3-4675-4CDD-9695-0C153DF7621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C9B94B0-8A5E-4735-93A2-CCD8CFD1E7E5}" type="pres">
      <dgm:prSet presAssocID="{3B606F35-FD7C-4557-B33C-8F1DF09FB0DB}" presName="hierRoot2" presStyleCnt="0">
        <dgm:presLayoutVars>
          <dgm:hierBranch val="init"/>
        </dgm:presLayoutVars>
      </dgm:prSet>
      <dgm:spPr/>
    </dgm:pt>
    <dgm:pt modelId="{A2337D52-E57D-40DF-83A0-63983596C043}" type="pres">
      <dgm:prSet presAssocID="{3B606F35-FD7C-4557-B33C-8F1DF09FB0DB}" presName="rootComposite" presStyleCnt="0"/>
      <dgm:spPr/>
    </dgm:pt>
    <dgm:pt modelId="{7F79E607-56E2-44E1-9A03-44471BB577D7}" type="pres">
      <dgm:prSet presAssocID="{3B606F35-FD7C-4557-B33C-8F1DF09FB0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108990-EDD7-41F3-B597-37408D0265A8}" type="pres">
      <dgm:prSet presAssocID="{3B606F35-FD7C-4557-B33C-8F1DF09FB0D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8CAD0D8-BC72-4B23-AB57-4FB91031B209}" type="pres">
      <dgm:prSet presAssocID="{3B606F35-FD7C-4557-B33C-8F1DF09FB0DB}" presName="hierChild4" presStyleCnt="0"/>
      <dgm:spPr/>
    </dgm:pt>
    <dgm:pt modelId="{7564D145-7879-4A68-B837-68E41BCEBDD0}" type="pres">
      <dgm:prSet presAssocID="{3B606F35-FD7C-4557-B33C-8F1DF09FB0DB}" presName="hierChild5" presStyleCnt="0"/>
      <dgm:spPr/>
    </dgm:pt>
    <dgm:pt modelId="{0B0F5FF0-B9EA-425E-AF0A-8A374C10932A}" type="pres">
      <dgm:prSet presAssocID="{46B3CE7F-0092-45D3-B6CF-744516531E0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373AF11-3CB1-47FE-A9EE-BB8F92E50351}" type="pres">
      <dgm:prSet presAssocID="{9F057E2F-9DCC-4448-B91F-5F5C4410E389}" presName="hierRoot2" presStyleCnt="0">
        <dgm:presLayoutVars>
          <dgm:hierBranch val="init"/>
        </dgm:presLayoutVars>
      </dgm:prSet>
      <dgm:spPr/>
    </dgm:pt>
    <dgm:pt modelId="{2570B58A-9C12-4AC6-92BB-5B44290EF364}" type="pres">
      <dgm:prSet presAssocID="{9F057E2F-9DCC-4448-B91F-5F5C4410E389}" presName="rootComposite" presStyleCnt="0"/>
      <dgm:spPr/>
    </dgm:pt>
    <dgm:pt modelId="{8618EB0C-0EE7-4FBD-875B-D1D8B8E3F891}" type="pres">
      <dgm:prSet presAssocID="{9F057E2F-9DCC-4448-B91F-5F5C4410E3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4A6F9F-2C55-4FBF-98A5-AA290950E6BA}" type="pres">
      <dgm:prSet presAssocID="{9F057E2F-9DCC-4448-B91F-5F5C4410E389}" presName="rootConnector" presStyleLbl="node2" presStyleIdx="2" presStyleCnt="3"/>
      <dgm:spPr/>
      <dgm:t>
        <a:bodyPr/>
        <a:lstStyle/>
        <a:p>
          <a:endParaRPr lang="es-ES"/>
        </a:p>
      </dgm:t>
    </dgm:pt>
    <dgm:pt modelId="{37EDB866-DBDB-4559-BB7D-8877D44E6B1F}" type="pres">
      <dgm:prSet presAssocID="{9F057E2F-9DCC-4448-B91F-5F5C4410E389}" presName="hierChild4" presStyleCnt="0"/>
      <dgm:spPr/>
    </dgm:pt>
    <dgm:pt modelId="{F0C37FBC-A5D9-4D10-8DF4-B9FC6D808EFD}" type="pres">
      <dgm:prSet presAssocID="{9F057E2F-9DCC-4448-B91F-5F5C4410E389}" presName="hierChild5" presStyleCnt="0"/>
      <dgm:spPr/>
    </dgm:pt>
    <dgm:pt modelId="{87FB7182-AF86-47BF-9F74-74570AE78C07}" type="pres">
      <dgm:prSet presAssocID="{EB937DF5-BA2E-4A33-B66F-520C005E458E}" presName="hierChild3" presStyleCnt="0"/>
      <dgm:spPr/>
    </dgm:pt>
  </dgm:ptLst>
  <dgm:cxnLst>
    <dgm:cxn modelId="{FFDF3CC1-896B-4FD6-AC3F-ABAEC27812CF}" srcId="{EB937DF5-BA2E-4A33-B66F-520C005E458E}" destId="{6A6FEFB5-EF08-4EB3-8EB5-DFCEF710FD47}" srcOrd="0" destOrd="0" parTransId="{A24C51A7-FC61-4C1C-AC86-E80FE41A59D3}" sibTransId="{396E2B08-649B-4C74-AF3B-336DE26B9C53}"/>
    <dgm:cxn modelId="{CD90C4D7-A45E-4942-9AC5-114680FDF662}" type="presOf" srcId="{A24C51A7-FC61-4C1C-AC86-E80FE41A59D3}" destId="{EE776936-D3B1-4F8E-80FF-800628CB1E48}" srcOrd="0" destOrd="0" presId="urn:microsoft.com/office/officeart/2005/8/layout/orgChart1"/>
    <dgm:cxn modelId="{CE900E4B-AB13-4299-976E-79860422A791}" type="presOf" srcId="{C92BE7E3-4675-4CDD-9695-0C153DF7621E}" destId="{1244B649-36A2-44CB-A451-622B39A92567}" srcOrd="0" destOrd="0" presId="urn:microsoft.com/office/officeart/2005/8/layout/orgChart1"/>
    <dgm:cxn modelId="{46B9649F-FE03-4EAE-9082-C5C0E9495BBF}" type="presOf" srcId="{EB937DF5-BA2E-4A33-B66F-520C005E458E}" destId="{47A78364-132C-4CE3-A012-0F43BEA5D456}" srcOrd="1" destOrd="0" presId="urn:microsoft.com/office/officeart/2005/8/layout/orgChart1"/>
    <dgm:cxn modelId="{738FAA60-4498-4A54-B87A-71E3FEDFD33F}" srcId="{EB937DF5-BA2E-4A33-B66F-520C005E458E}" destId="{9F057E2F-9DCC-4448-B91F-5F5C4410E389}" srcOrd="2" destOrd="0" parTransId="{46B3CE7F-0092-45D3-B6CF-744516531E04}" sibTransId="{9DEBA5C9-2483-4780-B259-7BEDE3CDA612}"/>
    <dgm:cxn modelId="{13733CFE-37E4-4807-B76F-558E2979D4A1}" type="presOf" srcId="{6A6FEFB5-EF08-4EB3-8EB5-DFCEF710FD47}" destId="{62FE30FF-749C-4E03-852C-64456B5C1237}" srcOrd="1" destOrd="0" presId="urn:microsoft.com/office/officeart/2005/8/layout/orgChart1"/>
    <dgm:cxn modelId="{3569ECE8-6CE4-473A-AFEF-1C7DAA996BB7}" type="presOf" srcId="{9F057E2F-9DCC-4448-B91F-5F5C4410E389}" destId="{8618EB0C-0EE7-4FBD-875B-D1D8B8E3F891}" srcOrd="0" destOrd="0" presId="urn:microsoft.com/office/officeart/2005/8/layout/orgChart1"/>
    <dgm:cxn modelId="{FB736CE9-5CF0-4894-AEBA-83D08B1A1F41}" type="presOf" srcId="{9F057E2F-9DCC-4448-B91F-5F5C4410E389}" destId="{C64A6F9F-2C55-4FBF-98A5-AA290950E6BA}" srcOrd="1" destOrd="0" presId="urn:microsoft.com/office/officeart/2005/8/layout/orgChart1"/>
    <dgm:cxn modelId="{0C947AC3-6D4F-47BA-80D2-A8B695869EC8}" type="presOf" srcId="{EB937DF5-BA2E-4A33-B66F-520C005E458E}" destId="{15BF5A2B-83DA-4AE5-AF0A-2C8BD22BF0E0}" srcOrd="0" destOrd="0" presId="urn:microsoft.com/office/officeart/2005/8/layout/orgChart1"/>
    <dgm:cxn modelId="{54C8CA28-B811-42E8-BB3E-44F73C79E0D6}" type="presOf" srcId="{6A6FEFB5-EF08-4EB3-8EB5-DFCEF710FD47}" destId="{6DFB0CCA-C2ED-4362-B989-FA65C34CA3DE}" srcOrd="0" destOrd="0" presId="urn:microsoft.com/office/officeart/2005/8/layout/orgChart1"/>
    <dgm:cxn modelId="{87E82625-1B88-4F28-AD0E-28A20CB42CB2}" srcId="{EB937DF5-BA2E-4A33-B66F-520C005E458E}" destId="{3B606F35-FD7C-4557-B33C-8F1DF09FB0DB}" srcOrd="1" destOrd="0" parTransId="{C92BE7E3-4675-4CDD-9695-0C153DF7621E}" sibTransId="{62C5E308-D222-4AEC-A021-1F7DF3C6C41C}"/>
    <dgm:cxn modelId="{30374545-2449-4E6A-BA08-4E9D74EE2285}" type="presOf" srcId="{9E64399B-6334-4490-9D83-40A060A0A95D}" destId="{25255425-F3F7-438B-BF7A-028590205731}" srcOrd="0" destOrd="0" presId="urn:microsoft.com/office/officeart/2005/8/layout/orgChart1"/>
    <dgm:cxn modelId="{1A972C16-22BD-493C-97FE-C0D784FC7C46}" srcId="{9E64399B-6334-4490-9D83-40A060A0A95D}" destId="{EB937DF5-BA2E-4A33-B66F-520C005E458E}" srcOrd="0" destOrd="0" parTransId="{DCC0AF30-7FC0-41D0-AC53-DBFF3F779324}" sibTransId="{55761411-9C88-42FE-8CE2-C4A48BEF17E1}"/>
    <dgm:cxn modelId="{DEBBDBFA-9AD8-4E95-BF19-54DC7802D96D}" type="presOf" srcId="{3B606F35-FD7C-4557-B33C-8F1DF09FB0DB}" destId="{B4108990-EDD7-41F3-B597-37408D0265A8}" srcOrd="1" destOrd="0" presId="urn:microsoft.com/office/officeart/2005/8/layout/orgChart1"/>
    <dgm:cxn modelId="{4F20FB30-0912-4207-8DEC-0C3F71D43EEF}" type="presOf" srcId="{3B606F35-FD7C-4557-B33C-8F1DF09FB0DB}" destId="{7F79E607-56E2-44E1-9A03-44471BB577D7}" srcOrd="0" destOrd="0" presId="urn:microsoft.com/office/officeart/2005/8/layout/orgChart1"/>
    <dgm:cxn modelId="{96B69068-0770-4F46-B9F4-3E84FDD607DE}" type="presOf" srcId="{46B3CE7F-0092-45D3-B6CF-744516531E04}" destId="{0B0F5FF0-B9EA-425E-AF0A-8A374C10932A}" srcOrd="0" destOrd="0" presId="urn:microsoft.com/office/officeart/2005/8/layout/orgChart1"/>
    <dgm:cxn modelId="{9A58E139-90BE-4B64-A188-1F5C37E5B93C}" type="presParOf" srcId="{25255425-F3F7-438B-BF7A-028590205731}" destId="{00529AA4-2B90-4D53-8732-711CA7DCC219}" srcOrd="0" destOrd="0" presId="urn:microsoft.com/office/officeart/2005/8/layout/orgChart1"/>
    <dgm:cxn modelId="{8C091FCA-E185-4C17-B54B-4F765E7FC3E4}" type="presParOf" srcId="{00529AA4-2B90-4D53-8732-711CA7DCC219}" destId="{9B3DCB67-1CF4-487A-9B8E-4E6A83482CE6}" srcOrd="0" destOrd="0" presId="urn:microsoft.com/office/officeart/2005/8/layout/orgChart1"/>
    <dgm:cxn modelId="{B56D748E-E93E-40CB-AA0A-9F87AD9DADF6}" type="presParOf" srcId="{9B3DCB67-1CF4-487A-9B8E-4E6A83482CE6}" destId="{15BF5A2B-83DA-4AE5-AF0A-2C8BD22BF0E0}" srcOrd="0" destOrd="0" presId="urn:microsoft.com/office/officeart/2005/8/layout/orgChart1"/>
    <dgm:cxn modelId="{8DA47F8F-B5E0-4F6C-A2D1-B1A25FE33B3A}" type="presParOf" srcId="{9B3DCB67-1CF4-487A-9B8E-4E6A83482CE6}" destId="{47A78364-132C-4CE3-A012-0F43BEA5D456}" srcOrd="1" destOrd="0" presId="urn:microsoft.com/office/officeart/2005/8/layout/orgChart1"/>
    <dgm:cxn modelId="{F5486F98-6E2F-47CF-9323-966604DCABB8}" type="presParOf" srcId="{00529AA4-2B90-4D53-8732-711CA7DCC219}" destId="{BFA249BE-A0C7-427F-A6FF-AE902995E389}" srcOrd="1" destOrd="0" presId="urn:microsoft.com/office/officeart/2005/8/layout/orgChart1"/>
    <dgm:cxn modelId="{73D57CA3-BAA8-4F55-BED5-E6AE5FB0900A}" type="presParOf" srcId="{BFA249BE-A0C7-427F-A6FF-AE902995E389}" destId="{EE776936-D3B1-4F8E-80FF-800628CB1E48}" srcOrd="0" destOrd="0" presId="urn:microsoft.com/office/officeart/2005/8/layout/orgChart1"/>
    <dgm:cxn modelId="{AC23508D-0E0B-46D5-A439-5D692F74411E}" type="presParOf" srcId="{BFA249BE-A0C7-427F-A6FF-AE902995E389}" destId="{F6FFEFFA-F9B6-4EF3-9956-98ED2E1FFE8F}" srcOrd="1" destOrd="0" presId="urn:microsoft.com/office/officeart/2005/8/layout/orgChart1"/>
    <dgm:cxn modelId="{C88319C5-3A5E-4480-94A0-905EB6E56953}" type="presParOf" srcId="{F6FFEFFA-F9B6-4EF3-9956-98ED2E1FFE8F}" destId="{90BF63E8-A741-4D9E-B077-AF207025AEC0}" srcOrd="0" destOrd="0" presId="urn:microsoft.com/office/officeart/2005/8/layout/orgChart1"/>
    <dgm:cxn modelId="{533E17A1-98BE-4A22-918A-221B75FFDD28}" type="presParOf" srcId="{90BF63E8-A741-4D9E-B077-AF207025AEC0}" destId="{6DFB0CCA-C2ED-4362-B989-FA65C34CA3DE}" srcOrd="0" destOrd="0" presId="urn:microsoft.com/office/officeart/2005/8/layout/orgChart1"/>
    <dgm:cxn modelId="{4B646922-2EEA-4373-B0B3-82CA40FC76D0}" type="presParOf" srcId="{90BF63E8-A741-4D9E-B077-AF207025AEC0}" destId="{62FE30FF-749C-4E03-852C-64456B5C1237}" srcOrd="1" destOrd="0" presId="urn:microsoft.com/office/officeart/2005/8/layout/orgChart1"/>
    <dgm:cxn modelId="{A9A47599-8985-49CD-B969-E49F7305EAB5}" type="presParOf" srcId="{F6FFEFFA-F9B6-4EF3-9956-98ED2E1FFE8F}" destId="{C846A95C-85EA-487D-AA7B-6BE903F5CFAD}" srcOrd="1" destOrd="0" presId="urn:microsoft.com/office/officeart/2005/8/layout/orgChart1"/>
    <dgm:cxn modelId="{CD0A5CA3-A28C-4F96-829C-4638A4197D94}" type="presParOf" srcId="{F6FFEFFA-F9B6-4EF3-9956-98ED2E1FFE8F}" destId="{E9A21B0C-2BF9-4394-A78A-B48C0283E33C}" srcOrd="2" destOrd="0" presId="urn:microsoft.com/office/officeart/2005/8/layout/orgChart1"/>
    <dgm:cxn modelId="{B99879EE-1214-4871-A013-67F133AC1624}" type="presParOf" srcId="{BFA249BE-A0C7-427F-A6FF-AE902995E389}" destId="{1244B649-36A2-44CB-A451-622B39A92567}" srcOrd="2" destOrd="0" presId="urn:microsoft.com/office/officeart/2005/8/layout/orgChart1"/>
    <dgm:cxn modelId="{0A230C65-422D-4BBD-9467-A44236E7087B}" type="presParOf" srcId="{BFA249BE-A0C7-427F-A6FF-AE902995E389}" destId="{7C9B94B0-8A5E-4735-93A2-CCD8CFD1E7E5}" srcOrd="3" destOrd="0" presId="urn:microsoft.com/office/officeart/2005/8/layout/orgChart1"/>
    <dgm:cxn modelId="{7E5D3DA8-E0B9-4136-A75A-F827BC574B63}" type="presParOf" srcId="{7C9B94B0-8A5E-4735-93A2-CCD8CFD1E7E5}" destId="{A2337D52-E57D-40DF-83A0-63983596C043}" srcOrd="0" destOrd="0" presId="urn:microsoft.com/office/officeart/2005/8/layout/orgChart1"/>
    <dgm:cxn modelId="{3838180A-69CC-4613-9542-F59F12958DB8}" type="presParOf" srcId="{A2337D52-E57D-40DF-83A0-63983596C043}" destId="{7F79E607-56E2-44E1-9A03-44471BB577D7}" srcOrd="0" destOrd="0" presId="urn:microsoft.com/office/officeart/2005/8/layout/orgChart1"/>
    <dgm:cxn modelId="{CDD47176-3F64-40B3-803D-04B0E4AA595C}" type="presParOf" srcId="{A2337D52-E57D-40DF-83A0-63983596C043}" destId="{B4108990-EDD7-41F3-B597-37408D0265A8}" srcOrd="1" destOrd="0" presId="urn:microsoft.com/office/officeart/2005/8/layout/orgChart1"/>
    <dgm:cxn modelId="{FFBEDA5F-BE10-4D2E-9DD5-8F215573415C}" type="presParOf" srcId="{7C9B94B0-8A5E-4735-93A2-CCD8CFD1E7E5}" destId="{98CAD0D8-BC72-4B23-AB57-4FB91031B209}" srcOrd="1" destOrd="0" presId="urn:microsoft.com/office/officeart/2005/8/layout/orgChart1"/>
    <dgm:cxn modelId="{9D99EF9D-B717-415C-AE10-FC8CED99874C}" type="presParOf" srcId="{7C9B94B0-8A5E-4735-93A2-CCD8CFD1E7E5}" destId="{7564D145-7879-4A68-B837-68E41BCEBDD0}" srcOrd="2" destOrd="0" presId="urn:microsoft.com/office/officeart/2005/8/layout/orgChart1"/>
    <dgm:cxn modelId="{57B838CD-7B0E-40F0-AD64-5C9F2B8B8D1B}" type="presParOf" srcId="{BFA249BE-A0C7-427F-A6FF-AE902995E389}" destId="{0B0F5FF0-B9EA-425E-AF0A-8A374C10932A}" srcOrd="4" destOrd="0" presId="urn:microsoft.com/office/officeart/2005/8/layout/orgChart1"/>
    <dgm:cxn modelId="{F6B44DEB-E175-4F81-9D35-6D20FD6E847F}" type="presParOf" srcId="{BFA249BE-A0C7-427F-A6FF-AE902995E389}" destId="{E373AF11-3CB1-47FE-A9EE-BB8F92E50351}" srcOrd="5" destOrd="0" presId="urn:microsoft.com/office/officeart/2005/8/layout/orgChart1"/>
    <dgm:cxn modelId="{AD75DFCF-DB9E-4878-9AD8-4DACC88EB4A6}" type="presParOf" srcId="{E373AF11-3CB1-47FE-A9EE-BB8F92E50351}" destId="{2570B58A-9C12-4AC6-92BB-5B44290EF364}" srcOrd="0" destOrd="0" presId="urn:microsoft.com/office/officeart/2005/8/layout/orgChart1"/>
    <dgm:cxn modelId="{5C8344C4-ED97-4AE9-ADB1-C3D9757D27D9}" type="presParOf" srcId="{2570B58A-9C12-4AC6-92BB-5B44290EF364}" destId="{8618EB0C-0EE7-4FBD-875B-D1D8B8E3F891}" srcOrd="0" destOrd="0" presId="urn:microsoft.com/office/officeart/2005/8/layout/orgChart1"/>
    <dgm:cxn modelId="{20BE6B92-A9B9-46B5-B0B8-F1AFF0D419B9}" type="presParOf" srcId="{2570B58A-9C12-4AC6-92BB-5B44290EF364}" destId="{C64A6F9F-2C55-4FBF-98A5-AA290950E6BA}" srcOrd="1" destOrd="0" presId="urn:microsoft.com/office/officeart/2005/8/layout/orgChart1"/>
    <dgm:cxn modelId="{9BEE4D05-F180-4BBE-807C-EA30F83F11EF}" type="presParOf" srcId="{E373AF11-3CB1-47FE-A9EE-BB8F92E50351}" destId="{37EDB866-DBDB-4559-BB7D-8877D44E6B1F}" srcOrd="1" destOrd="0" presId="urn:microsoft.com/office/officeart/2005/8/layout/orgChart1"/>
    <dgm:cxn modelId="{B419347B-AFCA-4BAF-A18D-5984C8066A69}" type="presParOf" srcId="{E373AF11-3CB1-47FE-A9EE-BB8F92E50351}" destId="{F0C37FBC-A5D9-4D10-8DF4-B9FC6D808EFD}" srcOrd="2" destOrd="0" presId="urn:microsoft.com/office/officeart/2005/8/layout/orgChart1"/>
    <dgm:cxn modelId="{EAB27BBE-A533-4D7A-96A4-4C8844BAAAD3}" type="presParOf" srcId="{00529AA4-2B90-4D53-8732-711CA7DCC219}" destId="{87FB7182-AF86-47BF-9F74-74570AE78C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913" y="3683358"/>
            <a:ext cx="11397801" cy="1146219"/>
          </a:xfr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s-419" dirty="0" smtClean="0"/>
              <a:t>DISFUNCIÓN </a:t>
            </a:r>
            <a:r>
              <a:rPr lang="es-EC" dirty="0" smtClean="0"/>
              <a:t> </a:t>
            </a:r>
            <a:r>
              <a:rPr lang="es-EC" dirty="0" smtClean="0"/>
              <a:t>ERÉCTIL</a:t>
            </a:r>
            <a:endParaRPr lang="es-ES" dirty="0"/>
          </a:p>
        </p:txBody>
      </p:sp>
      <p:pic>
        <p:nvPicPr>
          <p:cNvPr id="2050" name="Picture 2" descr="Resultado de imagen para disfuncion erec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77962"/>
            <a:ext cx="7611414" cy="3183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a 2"/>
          <p:cNvSpPr/>
          <p:nvPr/>
        </p:nvSpPr>
        <p:spPr>
          <a:xfrm>
            <a:off x="425003" y="4829577"/>
            <a:ext cx="11766997" cy="2028423"/>
          </a:xfrm>
          <a:prstGeom prst="wave">
            <a:avLst>
              <a:gd name="adj1" fmla="val 12500"/>
              <a:gd name="adj2" fmla="val 10000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 smtClean="0">
                <a:latin typeface="Bodoni MT Black" panose="02070A03080606020203" pitchFamily="18" charset="0"/>
              </a:rPr>
              <a:t>ASIGATURA DE UROLOGÍA</a:t>
            </a:r>
          </a:p>
          <a:p>
            <a:r>
              <a:rPr lang="es-EC" sz="2000" dirty="0" err="1" smtClean="0">
                <a:latin typeface="Bodoni MT Black" panose="02070A03080606020203" pitchFamily="18" charset="0"/>
              </a:rPr>
              <a:t>MSc</a:t>
            </a:r>
            <a:r>
              <a:rPr lang="es-EC" sz="2000" dirty="0" smtClean="0">
                <a:latin typeface="Bodoni MT Black" panose="02070A03080606020203" pitchFamily="18" charset="0"/>
              </a:rPr>
              <a:t> Dra. DAISY MARÍA CONTRERAS DUVERGER</a:t>
            </a:r>
            <a:endParaRPr lang="es-EC" sz="20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70455" y="340857"/>
            <a:ext cx="11603865" cy="77943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5400" b="1" cap="none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Fases del proceso de erección</a:t>
            </a:r>
            <a:endParaRPr lang="es-ES" sz="5400" b="1" cap="none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6" y="1442434"/>
            <a:ext cx="11103102" cy="2632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ángulo 3"/>
          <p:cNvSpPr/>
          <p:nvPr/>
        </p:nvSpPr>
        <p:spPr>
          <a:xfrm>
            <a:off x="1287887" y="4288665"/>
            <a:ext cx="9285668" cy="240065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flácida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.- Circulación arterial y venosa </a:t>
            </a:r>
            <a:r>
              <a:rPr lang="es-ES" sz="2000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mínima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</a:t>
            </a:r>
            <a:r>
              <a:rPr lang="es-ES" sz="2000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latente (llenado)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.- Flujo aumentado en la arteria pudenda interna </a:t>
            </a:r>
            <a:r>
              <a:rPr lang="es-ES" sz="2000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Cierta 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elongación del pene.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de tumefacción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.- </a:t>
            </a:r>
            <a:r>
              <a:rPr lang="es-ES" sz="2000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El 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pene muestra más expansión y </a:t>
            </a:r>
            <a:r>
              <a:rPr lang="es-ES" sz="2000" dirty="0" err="1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elongación.El</a:t>
            </a:r>
            <a:r>
              <a:rPr lang="es-ES" sz="2000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flujo arterial se reduce a medida que la </a:t>
            </a:r>
            <a:r>
              <a:rPr lang="es-ES" sz="2000" dirty="0" err="1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presion</a:t>
            </a:r>
            <a:r>
              <a:rPr lang="es-ES" sz="2000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se eleva.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6518" y="2554941"/>
            <a:ext cx="8068235" cy="3831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de erección completa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La presión </a:t>
            </a:r>
            <a:r>
              <a:rPr lang="es-ES" dirty="0" err="1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intracavernosa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90 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a 100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%. 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El flujo arterial es menor que en la fase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inicial.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de erección rígida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la 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presión </a:t>
            </a:r>
            <a:r>
              <a:rPr lang="es-ES" dirty="0" err="1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intracavernosa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se eleva por arriba de la presión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arterial(erección rígida). La 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duración de esta fase es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corta.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Fase de </a:t>
            </a:r>
            <a:r>
              <a:rPr lang="es-ES" b="1" dirty="0" err="1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destumefacción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Después de la eyaculación y el cese de la estimulación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erótica. 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</a:rPr>
              <a:t>Reduce </a:t>
            </a:r>
            <a:r>
              <a:rPr lang="es-ES" dirty="0">
                <a:latin typeface="Times New Roman" panose="02020603050405020304" pitchFamily="18" charset="0"/>
                <a:ea typeface="DaxCondensed-Regular"/>
              </a:rPr>
              <a:t>el flujo arterial al nivel flácido, reabre los canales venosos y expele sangre de los espacios sinusoidales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</a:rPr>
              <a:t>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748" t="10147" r="50656" b="6209"/>
          <a:stretch/>
        </p:blipFill>
        <p:spPr>
          <a:xfrm>
            <a:off x="8728938" y="708337"/>
            <a:ext cx="2902767" cy="2962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8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2125" y="770021"/>
            <a:ext cx="11062952" cy="684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067175" algn="l"/>
              </a:tabLst>
            </a:pPr>
            <a:r>
              <a:rPr lang="es-ES" sz="2800" b="1" dirty="0">
                <a:solidFill>
                  <a:srgbClr val="FFFF00"/>
                </a:solidFill>
                <a:latin typeface="Goudy Stout" panose="0202090407030B020401" pitchFamily="18" charset="0"/>
                <a:ea typeface="DaxCondensed-Regular"/>
                <a:cs typeface="Times New Roman" panose="02020603050405020304" pitchFamily="18" charset="0"/>
              </a:rPr>
              <a:t>Hormonas y función </a:t>
            </a:r>
            <a:r>
              <a:rPr lang="es-ES" sz="2800" b="1" dirty="0" smtClean="0">
                <a:solidFill>
                  <a:srgbClr val="FFFF00"/>
                </a:solidFill>
                <a:latin typeface="Goudy Stout" panose="0202090407030B020401" pitchFamily="18" charset="0"/>
                <a:ea typeface="DaxCondensed-Regular"/>
                <a:cs typeface="Times New Roman" panose="02020603050405020304" pitchFamily="18" charset="0"/>
              </a:rPr>
              <a:t>sexual</a:t>
            </a:r>
            <a:endParaRPr lang="es-ES" sz="2800" dirty="0">
              <a:solidFill>
                <a:srgbClr val="FFFF00"/>
              </a:solidFill>
              <a:latin typeface="Goudy Stout" panose="0202090407030B0204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6893140"/>
              </p:ext>
            </p:extLst>
          </p:nvPr>
        </p:nvGraphicFramePr>
        <p:xfrm>
          <a:off x="1507958" y="1682193"/>
          <a:ext cx="8935452" cy="264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66669" y="5295835"/>
            <a:ext cx="11191741" cy="1695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067175" algn="l"/>
              </a:tabLst>
            </a:pPr>
            <a:r>
              <a:rPr lang="es-E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Envejecimiento: declinación 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de testosterona, </a:t>
            </a:r>
            <a:r>
              <a:rPr lang="es-E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dehidroepiandrosterona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, tiroxina, melatonina y </a:t>
            </a:r>
            <a:r>
              <a:rPr lang="es-E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somatotropina</a:t>
            </a:r>
            <a:r>
              <a:rPr lang="es-E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, concentraciones 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elevadas de la </a:t>
            </a:r>
            <a:r>
              <a:rPr lang="es-E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globulina 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gonadotropinas hipofisarias y prolactina.</a:t>
            </a:r>
            <a:endParaRPr lang="es-E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4680" y="851213"/>
            <a:ext cx="5524223" cy="59652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1970549" y="3880558"/>
            <a:ext cx="6226967" cy="2477601"/>
          </a:xfrm>
          <a:prstGeom prst="rect">
            <a:avLst/>
          </a:prstGeom>
          <a:solidFill>
            <a:srgbClr val="00B05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Contracción del músculo  </a:t>
            </a:r>
            <a:r>
              <a:rPr lang="es-ES" dirty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l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iso </a:t>
            </a:r>
            <a:r>
              <a:rPr lang="es-ES" dirty="0" err="1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intracavernoso</a:t>
            </a:r>
            <a:endParaRPr lang="es-ES" dirty="0" smtClean="0"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Sin erección.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Contracción simpática: alfa-1a y alfa-1d-adrenérgicos </a:t>
            </a:r>
            <a:r>
              <a:rPr lang="es-ES" dirty="0" err="1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postsinápticos</a:t>
            </a:r>
            <a:endParaRPr lang="es-ES" dirty="0" smtClean="0">
              <a:latin typeface="Times New Roman" panose="02020603050405020304" pitchFamily="18" charset="0"/>
              <a:ea typeface="DaxCondensed-Regular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Modulados: alfa-2-adrenérgicos </a:t>
            </a:r>
            <a:r>
              <a:rPr lang="es-ES" dirty="0" err="1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presinápticos</a:t>
            </a:r>
            <a:r>
              <a:rPr lang="es-ES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. </a:t>
            </a:r>
            <a:r>
              <a:rPr lang="es-ES" b="1" dirty="0" smtClean="0"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32541197"/>
              </p:ext>
            </p:extLst>
          </p:nvPr>
        </p:nvGraphicFramePr>
        <p:xfrm>
          <a:off x="449179" y="192505"/>
          <a:ext cx="11566358" cy="301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abajo 8"/>
          <p:cNvSpPr/>
          <p:nvPr/>
        </p:nvSpPr>
        <p:spPr>
          <a:xfrm>
            <a:off x="3263528" y="3328211"/>
            <a:ext cx="463143" cy="4781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8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617" t="38498" r="31845" b="22284"/>
          <a:stretch/>
        </p:blipFill>
        <p:spPr>
          <a:xfrm>
            <a:off x="2022140" y="2133612"/>
            <a:ext cx="9212720" cy="513772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80677" y="1720281"/>
            <a:ext cx="2194344" cy="662312"/>
            <a:chOff x="4648357" y="1882449"/>
            <a:chExt cx="2269643" cy="113482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Rectángulo 8"/>
            <p:cNvSpPr/>
            <p:nvPr/>
          </p:nvSpPr>
          <p:spPr>
            <a:xfrm>
              <a:off x="4648357" y="1882449"/>
              <a:ext cx="2269643" cy="11348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4648357" y="1882449"/>
              <a:ext cx="2269643" cy="1134821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DaxCondensed-Regular"/>
                </a:rPr>
                <a:t>Sistema colinérgicos</a:t>
              </a:r>
              <a:endParaRPr lang="es-ES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182636" y="1548039"/>
            <a:ext cx="2189408" cy="1171146"/>
            <a:chOff x="7394625" y="1771823"/>
            <a:chExt cx="2421361" cy="1134821"/>
          </a:xfrm>
        </p:grpSpPr>
        <p:sp>
          <p:nvSpPr>
            <p:cNvPr id="7" name="Rectángulo 6"/>
            <p:cNvSpPr/>
            <p:nvPr/>
          </p:nvSpPr>
          <p:spPr>
            <a:xfrm>
              <a:off x="7394625" y="1771823"/>
              <a:ext cx="2269643" cy="11348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7394625" y="1882449"/>
              <a:ext cx="2421361" cy="913569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DaxCondensed-Regular"/>
                </a:rPr>
                <a:t>Sistema no adrenérgicos (</a:t>
              </a:r>
              <a:r>
                <a:rPr lang="es-ES" sz="2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DaxCondensed-Regular"/>
                </a:rPr>
                <a:t>nanc</a:t>
              </a:r>
              <a:r>
                <a:rPr lang="es-E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DaxCondensed-Regular"/>
                </a:rPr>
                <a:t>).</a:t>
              </a:r>
              <a:endParaRPr lang="es-ES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3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0271" y="318455"/>
            <a:ext cx="9762565" cy="1118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067175" algn="l"/>
              </a:tabLst>
            </a:pPr>
            <a:r>
              <a:rPr lang="es-ES" sz="2400" b="1" dirty="0">
                <a:solidFill>
                  <a:srgbClr val="FFFF00"/>
                </a:solidFill>
                <a:latin typeface="Goudy Stout" panose="0202090407030B020401" pitchFamily="18" charset="0"/>
                <a:ea typeface="DaxCondensed-Regular"/>
                <a:cs typeface="Times New Roman" panose="02020603050405020304" pitchFamily="18" charset="0"/>
              </a:rPr>
              <a:t>DISFUNCIÓN SEXUAL </a:t>
            </a:r>
            <a:r>
              <a:rPr lang="es-ES" sz="2400" b="1" dirty="0" smtClean="0">
                <a:solidFill>
                  <a:srgbClr val="FFFF00"/>
                </a:solidFill>
                <a:latin typeface="Goudy Stout" panose="0202090407030B020401" pitchFamily="18" charset="0"/>
                <a:ea typeface="DaxCondensed-Regular"/>
                <a:cs typeface="Times New Roman" panose="02020603050405020304" pitchFamily="18" charset="0"/>
              </a:rPr>
              <a:t>MASCULINA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067175" algn="l"/>
              </a:tabLst>
            </a:pPr>
            <a:endParaRPr lang="es-ES" sz="1600" dirty="0">
              <a:solidFill>
                <a:srgbClr val="FFFF00"/>
              </a:solidFill>
              <a:latin typeface="Goudy Stout" panose="0202090407030B0204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1.bp.blogspot.com/-yYGWPI68WwI/UdoyjbK6geI/AAAAAAAACBg/3HuiIoTnXk4/s1600/EREC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44678" b="5966"/>
          <a:stretch/>
        </p:blipFill>
        <p:spPr bwMode="auto">
          <a:xfrm>
            <a:off x="7100047" y="1725769"/>
            <a:ext cx="4877305" cy="5023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04552" y="2009105"/>
            <a:ext cx="5615189" cy="3275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Eyaculación precoz (rápida)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Eyaculación retardada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Eyaculación retrógrada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s-E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DaxCondensed-Regular"/>
                <a:cs typeface="Times New Roman" panose="02020603050405020304" pitchFamily="18" charset="0"/>
              </a:rPr>
              <a:t>Anorgasmia</a:t>
            </a:r>
            <a:endParaRPr lang="es-E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6213" y="476673"/>
            <a:ext cx="11359165" cy="83099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solidFill>
                  <a:prstClr val="white"/>
                </a:solidFill>
                <a:latin typeface="Agency FB" pitchFamily="34" charset="0"/>
              </a:rPr>
              <a:t>DISFUNCIÓN SEXUAL MASCULINA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6023992" y="1412776"/>
            <a:ext cx="432048" cy="432048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47528" y="2420889"/>
            <a:ext cx="4608512" cy="224676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prstClr val="black"/>
                </a:solidFill>
              </a:rPr>
              <a:t>La disfunción sexual masculina que denota la incapacidad de alcanzar una relajación sexual satisfactoria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96981" y="5013177"/>
            <a:ext cx="5164428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prstClr val="black"/>
                </a:solidFill>
              </a:rPr>
              <a:t>Puede incluir la inadecuación de la erección o problemas con emisión eyaculación u orgasmos.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2" y="1649043"/>
            <a:ext cx="4262907" cy="3871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1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3335" y="611078"/>
            <a:ext cx="11397803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prstClr val="white"/>
                </a:solidFill>
                <a:latin typeface="Agency FB" pitchFamily="34" charset="0"/>
              </a:rPr>
              <a:t>CLASIFICACIÓN Y PATOGÉNESIS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6063" y="2317242"/>
            <a:ext cx="8235778" cy="840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prstClr val="black"/>
                </a:solidFill>
              </a:rPr>
              <a:t>El sistema de clasificación de ED de uso mas común abarca: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5821680" y="1772816"/>
            <a:ext cx="432048" cy="4320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44948" y="3503054"/>
            <a:ext cx="4643728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s-EC" sz="3600" dirty="0" err="1" smtClean="0">
                <a:solidFill>
                  <a:prstClr val="black"/>
                </a:solidFill>
              </a:rPr>
              <a:t>T.Psicológicos</a:t>
            </a:r>
            <a:r>
              <a:rPr lang="es-EC" sz="3600" dirty="0" smtClean="0">
                <a:solidFill>
                  <a:prstClr val="black"/>
                </a:solidFill>
              </a:rPr>
              <a:t> </a:t>
            </a:r>
            <a:endParaRPr lang="es-EC" sz="3600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T. </a:t>
            </a:r>
            <a:r>
              <a:rPr lang="es-EC" sz="2400" dirty="0" err="1" smtClean="0">
                <a:solidFill>
                  <a:prstClr val="black"/>
                </a:solidFill>
              </a:rPr>
              <a:t>Neurogénicos</a:t>
            </a:r>
            <a:r>
              <a:rPr lang="es-EC" sz="2400" dirty="0" smtClean="0">
                <a:solidFill>
                  <a:prstClr val="black"/>
                </a:solidFill>
              </a:rPr>
              <a:t> </a:t>
            </a:r>
            <a:endParaRPr lang="es-EC" sz="2400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T. Hormonales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T. Arteriales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T. </a:t>
            </a:r>
            <a:r>
              <a:rPr lang="es-EC" sz="2400" dirty="0" smtClean="0">
                <a:solidFill>
                  <a:prstClr val="black"/>
                </a:solidFill>
              </a:rPr>
              <a:t>Cavernosos</a:t>
            </a:r>
            <a:endParaRPr lang="es-EC" sz="2400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endParaRPr lang="es-EC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3" y="3503054"/>
            <a:ext cx="4391695" cy="2910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4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98501" y="587318"/>
            <a:ext cx="6837859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solidFill>
                  <a:prstClr val="white"/>
                </a:solidFill>
                <a:latin typeface="Agency FB" pitchFamily="34" charset="0"/>
              </a:rPr>
              <a:t>CLASIFICACIÓN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91544" y="1628800"/>
            <a:ext cx="8280920" cy="5016758"/>
          </a:xfrm>
          <a:prstGeom prst="rect">
            <a:avLst/>
          </a:prstGeom>
          <a:solidFill>
            <a:schemeClr val="tx2"/>
          </a:solidFill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C" sz="1600" dirty="0">
                <a:solidFill>
                  <a:prstClr val="black"/>
                </a:solidFill>
              </a:rPr>
              <a:t>Psicogénicas</a:t>
            </a:r>
          </a:p>
          <a:p>
            <a:pPr marL="342900" indent="-342900">
              <a:buFontTx/>
              <a:buAutoNum type="arabicPeriod"/>
            </a:pPr>
            <a:r>
              <a:rPr lang="es-EC" sz="1600" b="1" u="sng" dirty="0">
                <a:solidFill>
                  <a:prstClr val="black"/>
                </a:solidFill>
              </a:rPr>
              <a:t>TIPO GENERALIZADO </a:t>
            </a:r>
          </a:p>
          <a:p>
            <a:pPr marL="342900" indent="-342900">
              <a:buFontTx/>
              <a:buAutoNum type="alphaUcParenR"/>
            </a:pPr>
            <a:r>
              <a:rPr lang="es-EC" sz="1600" b="1" u="sng" dirty="0">
                <a:solidFill>
                  <a:prstClr val="black"/>
                </a:solidFill>
              </a:rPr>
              <a:t>FALTA DE RESPUESTAS GENERALIZADA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FALTA  PRIMARIA DE ESTIMULACION SEXUAL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DECLINACION RELACIONADA  CON LA EDAD EN LA EXCITACIÓN SEXUAL</a:t>
            </a:r>
          </a:p>
          <a:p>
            <a:r>
              <a:rPr lang="es-EC" sz="1600" b="1" dirty="0">
                <a:solidFill>
                  <a:prstClr val="black"/>
                </a:solidFill>
              </a:rPr>
              <a:t>B) </a:t>
            </a:r>
            <a:r>
              <a:rPr lang="es-EC" sz="1600" b="1" u="sng" dirty="0">
                <a:solidFill>
                  <a:prstClr val="black"/>
                </a:solidFill>
              </a:rPr>
              <a:t>INHIBICION GENERALIZADA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TRASTORNO CRONICO DE INTIMIDAD SEXUAL </a:t>
            </a:r>
          </a:p>
          <a:p>
            <a:r>
              <a:rPr lang="es-EC" sz="1600" dirty="0">
                <a:solidFill>
                  <a:prstClr val="black"/>
                </a:solidFill>
              </a:rPr>
              <a:t>2. TIPO SITUACIONAL </a:t>
            </a:r>
          </a:p>
          <a:p>
            <a:r>
              <a:rPr lang="es-EC" sz="1600" b="1" u="sng" dirty="0">
                <a:solidFill>
                  <a:prstClr val="black"/>
                </a:solidFill>
              </a:rPr>
              <a:t>A). RELACIONADA CON LA PAREJA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FALTA DE EXCITACIÓN EN UNA RELACION ESPECIFICA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FALTA DE EXCITACIÓN DEBIDO A PREFERENCIA DE OBJETO SEXUAL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INHIBICION CENTRAL ALTA DEBIDO A CONFLICTO CON LA PAREJA O AMENAZA</a:t>
            </a:r>
          </a:p>
          <a:p>
            <a:r>
              <a:rPr lang="es-EC" sz="1600" b="1" u="sng" dirty="0">
                <a:solidFill>
                  <a:prstClr val="black"/>
                </a:solidFill>
              </a:rPr>
              <a:t>C). RELACIONADA CON EL DESEMPEÑO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RELACIONADA CON OTRA DISFUNCION O DISFUNCIONES SEXUALES  (COMO EYACULACION RAPIDA)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ANSIEDAD POR DESEMPEÑO SITUACIONAL (MIEDO O FRACASO)</a:t>
            </a:r>
          </a:p>
          <a:p>
            <a:r>
              <a:rPr lang="es-EC" sz="1600" b="1" u="sng" dirty="0">
                <a:solidFill>
                  <a:prstClr val="black"/>
                </a:solidFill>
              </a:rPr>
              <a:t>D. TRASTORNO PSICOLOGICO O RELACIONADO CON UN AJUSTE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1600" dirty="0">
                <a:solidFill>
                  <a:prstClr val="black"/>
                </a:solidFill>
              </a:rPr>
              <a:t>RELACIONADA CON ESTADO DE HUMOR NEGATIVO (COMO DEPRESION)</a:t>
            </a:r>
          </a:p>
          <a:p>
            <a:pPr marL="285750" indent="-285750">
              <a:buFont typeface="Wingdings" pitchFamily="2" charset="2"/>
              <a:buChar char="q"/>
            </a:pPr>
            <a:endParaRPr lang="es-EC" sz="1600" b="1" dirty="0">
              <a:solidFill>
                <a:prstClr val="black"/>
              </a:solidFill>
            </a:endParaRPr>
          </a:p>
          <a:p>
            <a:endParaRPr lang="es-EC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6366" y="270456"/>
            <a:ext cx="11384924" cy="70788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prstClr val="black"/>
                </a:solidFill>
                <a:latin typeface="Agency FB" pitchFamily="34" charset="0"/>
              </a:rPr>
              <a:t>DISFUNCIÓN ERÉCTIL </a:t>
            </a:r>
            <a:r>
              <a:rPr lang="es-EC" sz="4000" b="1" dirty="0">
                <a:solidFill>
                  <a:prstClr val="black"/>
                </a:solidFill>
                <a:latin typeface="Agency FB" pitchFamily="34" charset="0"/>
              </a:rPr>
              <a:t>INDUCIDA POR </a:t>
            </a:r>
            <a:r>
              <a:rPr lang="es-EC" sz="4000" b="1" dirty="0" smtClean="0">
                <a:solidFill>
                  <a:prstClr val="black"/>
                </a:solidFill>
                <a:latin typeface="Agency FB" pitchFamily="34" charset="0"/>
              </a:rPr>
              <a:t>FÁRMACOS  </a:t>
            </a:r>
            <a:endParaRPr lang="es-EC" sz="4000" b="1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75520" y="1223493"/>
            <a:ext cx="6784289" cy="62133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A). INHIBIDORES DE LA </a:t>
            </a:r>
            <a:r>
              <a:rPr lang="es-EC" b="1" dirty="0" smtClean="0">
                <a:solidFill>
                  <a:prstClr val="black"/>
                </a:solidFill>
              </a:rPr>
              <a:t>RECAPTACIÓN </a:t>
            </a:r>
            <a:r>
              <a:rPr lang="es-EC" b="1" dirty="0">
                <a:solidFill>
                  <a:prstClr val="black"/>
                </a:solidFill>
              </a:rPr>
              <a:t>DE LA SEROTONINA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775520" y="2089975"/>
            <a:ext cx="6784289" cy="757863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B). </a:t>
            </a:r>
            <a:r>
              <a:rPr lang="es-EC" b="1" dirty="0" smtClean="0">
                <a:solidFill>
                  <a:prstClr val="black"/>
                </a:solidFill>
              </a:rPr>
              <a:t>FÁRMACOS </a:t>
            </a:r>
            <a:r>
              <a:rPr lang="es-EC" b="1" dirty="0">
                <a:solidFill>
                  <a:prstClr val="black"/>
                </a:solidFill>
              </a:rPr>
              <a:t>QUE BLOQUEAN BETA </a:t>
            </a:r>
            <a:r>
              <a:rPr lang="es-EC" b="1" dirty="0" smtClean="0">
                <a:solidFill>
                  <a:prstClr val="black"/>
                </a:solidFill>
              </a:rPr>
              <a:t>ADRENÉRGICOS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75520" y="3086931"/>
            <a:ext cx="6777393" cy="702109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C). </a:t>
            </a:r>
            <a:r>
              <a:rPr lang="es-EC" b="1" dirty="0" smtClean="0">
                <a:solidFill>
                  <a:prstClr val="black"/>
                </a:solidFill>
              </a:rPr>
              <a:t>DIURÉTICOS   TIAZÍDICOS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782416" y="3981995"/>
            <a:ext cx="6777393" cy="702109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D). ESPIRONOLACTONA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775520" y="4923197"/>
            <a:ext cx="6777393" cy="59403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E). </a:t>
            </a:r>
            <a:r>
              <a:rPr lang="es-EC" b="1" dirty="0" smtClean="0">
                <a:solidFill>
                  <a:prstClr val="black"/>
                </a:solidFill>
              </a:rPr>
              <a:t>FÁRMACOS </a:t>
            </a:r>
            <a:r>
              <a:rPr lang="es-EC" b="1" dirty="0">
                <a:solidFill>
                  <a:prstClr val="black"/>
                </a:solidFill>
              </a:rPr>
              <a:t>QUE BLOQUEAN LOS ALFA </a:t>
            </a:r>
            <a:r>
              <a:rPr lang="es-EC" b="1" dirty="0" smtClean="0">
                <a:solidFill>
                  <a:prstClr val="black"/>
                </a:solidFill>
              </a:rPr>
              <a:t>ADRENÉRGICOS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75520" y="5733256"/>
            <a:ext cx="6768752" cy="64807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F). </a:t>
            </a:r>
            <a:r>
              <a:rPr lang="es-EC" b="1" dirty="0" smtClean="0">
                <a:solidFill>
                  <a:prstClr val="black"/>
                </a:solidFill>
              </a:rPr>
              <a:t>OPIÁCEOS</a:t>
            </a:r>
            <a:r>
              <a:rPr lang="es-EC" b="1" dirty="0">
                <a:solidFill>
                  <a:prstClr val="black"/>
                </a:solidFill>
              </a:rPr>
              <a:t>, ANTIRRETROVIRALES, TABAQUISMO</a:t>
            </a:r>
          </a:p>
        </p:txBody>
      </p:sp>
    </p:spTree>
    <p:extLst>
      <p:ext uri="{BB962C8B-B14F-4D97-AF65-F5344CB8AC3E}">
        <p14:creationId xmlns:p14="http://schemas.microsoft.com/office/powerpoint/2010/main" val="292604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0" y="970844"/>
            <a:ext cx="3215844" cy="22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2371011"/>
              </p:ext>
            </p:extLst>
          </p:nvPr>
        </p:nvGraphicFramePr>
        <p:xfrm>
          <a:off x="406401" y="540915"/>
          <a:ext cx="11416406" cy="58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60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66670" y="328447"/>
            <a:ext cx="11230378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solidFill>
                  <a:prstClr val="white"/>
                </a:solidFill>
                <a:latin typeface="Agency FB" pitchFamily="34" charset="0"/>
              </a:rPr>
              <a:t>ENVEJECIMIENTO Y ENFERMEDAD </a:t>
            </a:r>
            <a:r>
              <a:rPr lang="es-EC" sz="4400" b="1" dirty="0" smtClean="0">
                <a:solidFill>
                  <a:prstClr val="white"/>
                </a:solidFill>
                <a:latin typeface="Agency FB" pitchFamily="34" charset="0"/>
              </a:rPr>
              <a:t>SISTÉMICA </a:t>
            </a:r>
            <a:endParaRPr lang="es-EC" sz="4400" b="1" dirty="0">
              <a:solidFill>
                <a:prstClr val="white"/>
              </a:solidFill>
              <a:latin typeface="Agency FB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5591944" y="1097888"/>
            <a:ext cx="504056" cy="44757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77285" y="1545465"/>
            <a:ext cx="820714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LAS ERECCIONES SON MENOS TURGENTE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 smtClean="0">
                <a:solidFill>
                  <a:prstClr val="black"/>
                </a:solidFill>
              </a:rPr>
              <a:t>EYACULACIÓN </a:t>
            </a:r>
            <a:r>
              <a:rPr lang="es-EC" sz="2400" dirty="0">
                <a:solidFill>
                  <a:prstClr val="black"/>
                </a:solidFill>
              </a:rPr>
              <a:t>PIERDE FUERZA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VOLUMEN EYACULATORIO DISMINUYE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 smtClean="0">
                <a:solidFill>
                  <a:prstClr val="black"/>
                </a:solidFill>
              </a:rPr>
              <a:t>PERÍODO </a:t>
            </a:r>
            <a:r>
              <a:rPr lang="es-EC" sz="2400" dirty="0">
                <a:solidFill>
                  <a:prstClr val="black"/>
                </a:solidFill>
              </a:rPr>
              <a:t>REFRACTORIO ENTRE </a:t>
            </a:r>
            <a:r>
              <a:rPr lang="es-EC" sz="2400" dirty="0" smtClean="0">
                <a:solidFill>
                  <a:prstClr val="black"/>
                </a:solidFill>
              </a:rPr>
              <a:t>PERÍODO </a:t>
            </a:r>
            <a:r>
              <a:rPr lang="es-EC" sz="2400" dirty="0">
                <a:solidFill>
                  <a:prstClr val="black"/>
                </a:solidFill>
              </a:rPr>
              <a:t>SE ALARGA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 smtClean="0">
                <a:solidFill>
                  <a:prstClr val="black"/>
                </a:solidFill>
              </a:rPr>
              <a:t>REDUCCIÓN </a:t>
            </a:r>
            <a:r>
              <a:rPr lang="es-EC" sz="2400" dirty="0">
                <a:solidFill>
                  <a:prstClr val="black"/>
                </a:solidFill>
              </a:rPr>
              <a:t>DE LA SENSIBILIDAD PENEANA  A LA ESTIMULACION TACTIL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404381"/>
            <a:ext cx="4293517" cy="2185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63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11623" y="692696"/>
            <a:ext cx="9175577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5400" b="1" dirty="0">
                <a:solidFill>
                  <a:prstClr val="white"/>
                </a:solidFill>
                <a:latin typeface="Agency FB" pitchFamily="34" charset="0"/>
              </a:rPr>
              <a:t>ENFERMEDAD </a:t>
            </a:r>
            <a:r>
              <a:rPr lang="es-EC" sz="5400" b="1" dirty="0" smtClean="0">
                <a:solidFill>
                  <a:prstClr val="white"/>
                </a:solidFill>
                <a:latin typeface="Agency FB" pitchFamily="34" charset="0"/>
              </a:rPr>
              <a:t>SISTÉMICA </a:t>
            </a:r>
            <a:endParaRPr lang="es-EC" sz="5400" b="1" dirty="0">
              <a:solidFill>
                <a:prstClr val="white"/>
              </a:solidFill>
            </a:endParaRPr>
          </a:p>
        </p:txBody>
      </p:sp>
      <p:sp>
        <p:nvSpPr>
          <p:cNvPr id="5" name="4 Flecha curvada hacia la derecha"/>
          <p:cNvSpPr/>
          <p:nvPr/>
        </p:nvSpPr>
        <p:spPr>
          <a:xfrm rot="756286">
            <a:off x="1894004" y="841845"/>
            <a:ext cx="648072" cy="1158221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8186" y="2228044"/>
            <a:ext cx="6542468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DIABETES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HOMBRES CON NEUMOPATIA GRAVE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PACIENTE CON ANGINA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INFARTO DE MIOCARDIO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CARDIOAPATIA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INSUFICIENCIA RENAL CRONICA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 smtClean="0">
                <a:solidFill>
                  <a:prstClr val="black"/>
                </a:solidFill>
              </a:rPr>
              <a:t>CIRROSIS</a:t>
            </a:r>
            <a:endParaRPr lang="es-EC" sz="24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DEBILIDAD MUSCULAR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400" dirty="0">
                <a:solidFill>
                  <a:prstClr val="black"/>
                </a:solidFill>
              </a:rPr>
              <a:t>CAQUEXIA</a:t>
            </a:r>
          </a:p>
          <a:p>
            <a:pPr marL="285750" indent="-285750">
              <a:buFont typeface="Wingdings" pitchFamily="2" charset="2"/>
              <a:buChar char="q"/>
            </a:pPr>
            <a:endParaRPr lang="es-EC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8" y="1893194"/>
            <a:ext cx="3979572" cy="4293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3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1217" y="845438"/>
            <a:ext cx="10959921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b="1" dirty="0" smtClean="0">
                <a:solidFill>
                  <a:prstClr val="white"/>
                </a:solidFill>
                <a:latin typeface="Agency FB" pitchFamily="34" charset="0"/>
              </a:rPr>
              <a:t>DIAGNÓSTICO </a:t>
            </a:r>
            <a:r>
              <a:rPr lang="es-EC" sz="5400" b="1" dirty="0">
                <a:solidFill>
                  <a:prstClr val="white"/>
                </a:solidFill>
                <a:latin typeface="Agency FB" pitchFamily="34" charset="0"/>
              </a:rPr>
              <a:t>Y TRATAMIENTO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46987" y="1975191"/>
            <a:ext cx="4494726" cy="16238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C" sz="2000" dirty="0">
                <a:solidFill>
                  <a:prstClr val="black"/>
                </a:solidFill>
              </a:rPr>
              <a:t>TOMA DETALLADA DE ANTECEDENTES </a:t>
            </a:r>
            <a:r>
              <a:rPr lang="es-EC" sz="2000" dirty="0" smtClean="0">
                <a:solidFill>
                  <a:prstClr val="black"/>
                </a:solidFill>
              </a:rPr>
              <a:t>MÉDICOS </a:t>
            </a:r>
            <a:endParaRPr lang="es-EC" sz="20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C" sz="2000" dirty="0">
                <a:solidFill>
                  <a:prstClr val="black"/>
                </a:solidFill>
              </a:rPr>
              <a:t>SEXUALES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000" dirty="0">
                <a:solidFill>
                  <a:prstClr val="black"/>
                </a:solidFill>
              </a:rPr>
              <a:t>PSICOSOCIALES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C" sz="2000" dirty="0" smtClean="0">
                <a:solidFill>
                  <a:prstClr val="black"/>
                </a:solidFill>
              </a:rPr>
              <a:t>EXPLORACIÓN FÍSICA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 rot="20036049">
            <a:off x="996400" y="2459366"/>
            <a:ext cx="1186784" cy="1475439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2599" y="4262907"/>
            <a:ext cx="569396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prstClr val="black"/>
                </a:solidFill>
              </a:rPr>
              <a:t>PASOS IMPORTANTES PARA EL </a:t>
            </a:r>
            <a:r>
              <a:rPr lang="es-EC" sz="2000" dirty="0" smtClean="0">
                <a:solidFill>
                  <a:prstClr val="black"/>
                </a:solidFill>
              </a:rPr>
              <a:t>DIAGNÓSTICO </a:t>
            </a:r>
            <a:r>
              <a:rPr lang="es-EC" sz="2000" dirty="0">
                <a:solidFill>
                  <a:prstClr val="black"/>
                </a:solidFill>
              </a:rPr>
              <a:t>DIFERENCIAL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66" y="2273660"/>
            <a:ext cx="4579449" cy="4389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2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2428" y="476673"/>
            <a:ext cx="1120462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solidFill>
                  <a:prstClr val="white"/>
                </a:solidFill>
                <a:latin typeface="Agency FB" pitchFamily="34" charset="0"/>
              </a:rPr>
              <a:t>PRUEBA AVANZADA DE LA </a:t>
            </a:r>
            <a:r>
              <a:rPr lang="es-EC" sz="4800" b="1" dirty="0" smtClean="0">
                <a:solidFill>
                  <a:prstClr val="white"/>
                </a:solidFill>
                <a:latin typeface="Agency FB" pitchFamily="34" charset="0"/>
              </a:rPr>
              <a:t>DIFUNCIÓN ERÉCTIL </a:t>
            </a:r>
            <a:endParaRPr lang="es-EC" sz="4800" b="1" dirty="0">
              <a:solidFill>
                <a:prstClr val="white"/>
              </a:solidFill>
              <a:latin typeface="Agency FB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5866588" y="1340767"/>
            <a:ext cx="534211" cy="576063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63552" y="1916830"/>
            <a:ext cx="8340576" cy="864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EC" sz="2400" b="1" dirty="0">
                <a:solidFill>
                  <a:prstClr val="black"/>
                </a:solidFill>
              </a:rPr>
              <a:t>PRUEBAS DE FUNCION VASCULAR PENEANA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215166" y="3075635"/>
            <a:ext cx="6658378" cy="9554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prstClr val="black"/>
                </a:solidFill>
              </a:rPr>
              <a:t>EL OBJETIVO  DE LA EVALUACION VASCULAR CONSISTE EN IDENTIFICAR Y EVALUAR LA DISFUNCION ARTERIAL Y </a:t>
            </a:r>
            <a:r>
              <a:rPr lang="es-EC" b="1" dirty="0" smtClean="0">
                <a:solidFill>
                  <a:prstClr val="black"/>
                </a:solidFill>
              </a:rPr>
              <a:t>VENOCLUSIVA  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88728" y="4548894"/>
            <a:ext cx="604867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EC" b="1" dirty="0">
                <a:solidFill>
                  <a:schemeClr val="bg1"/>
                </a:solidFill>
              </a:rPr>
              <a:t>PRUEBA DE </a:t>
            </a:r>
            <a:r>
              <a:rPr lang="es-EC" b="1" dirty="0" smtClean="0">
                <a:solidFill>
                  <a:schemeClr val="bg1"/>
                </a:solidFill>
              </a:rPr>
              <a:t>INYECCIÓN </a:t>
            </a:r>
            <a:r>
              <a:rPr lang="es-EC" b="1" dirty="0">
                <a:solidFill>
                  <a:schemeClr val="bg1"/>
                </a:solidFill>
              </a:rPr>
              <a:t>Y </a:t>
            </a:r>
            <a:r>
              <a:rPr lang="es-EC" b="1" dirty="0" smtClean="0">
                <a:solidFill>
                  <a:schemeClr val="bg1"/>
                </a:solidFill>
              </a:rPr>
              <a:t>ESTIMULACIÓN </a:t>
            </a:r>
            <a:r>
              <a:rPr lang="es-EC" b="1" dirty="0">
                <a:solidFill>
                  <a:schemeClr val="bg1"/>
                </a:solidFill>
              </a:rPr>
              <a:t>INTRACAVERNOSA COMBINADA</a:t>
            </a:r>
          </a:p>
          <a:p>
            <a:pPr marL="342900" indent="-342900">
              <a:buFont typeface="+mj-lt"/>
              <a:buAutoNum type="alphaUcPeriod"/>
            </a:pPr>
            <a:r>
              <a:rPr lang="es-EC" b="1" dirty="0">
                <a:solidFill>
                  <a:prstClr val="black"/>
                </a:solidFill>
              </a:rPr>
              <a:t>ECOGRAFIA </a:t>
            </a:r>
            <a:r>
              <a:rPr lang="es-EC" b="1" dirty="0" smtClean="0">
                <a:solidFill>
                  <a:prstClr val="black"/>
                </a:solidFill>
              </a:rPr>
              <a:t> DUPLEX  A  COLOR</a:t>
            </a:r>
            <a:endParaRPr lang="es-EC" b="1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s-EC" b="1" dirty="0" smtClean="0">
                <a:solidFill>
                  <a:prstClr val="black"/>
                </a:solidFill>
              </a:rPr>
              <a:t>CAVERNOSOMETRÍA  Y  CAVERNOSOGRAFÍA</a:t>
            </a:r>
            <a:endParaRPr lang="es-EC" b="1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s-EC" b="1" dirty="0" smtClean="0">
                <a:solidFill>
                  <a:prstClr val="black"/>
                </a:solidFill>
              </a:rPr>
              <a:t>PRESIÓN </a:t>
            </a:r>
            <a:r>
              <a:rPr lang="es-EC" b="1" dirty="0">
                <a:solidFill>
                  <a:prstClr val="black"/>
                </a:solidFill>
              </a:rPr>
              <a:t>DE </a:t>
            </a:r>
            <a:r>
              <a:rPr lang="es-EC" b="1" dirty="0" smtClean="0">
                <a:solidFill>
                  <a:prstClr val="black"/>
                </a:solidFill>
              </a:rPr>
              <a:t>OCLUSIÓN </a:t>
            </a:r>
            <a:r>
              <a:rPr lang="es-EC" b="1" dirty="0">
                <a:solidFill>
                  <a:prstClr val="black"/>
                </a:solidFill>
              </a:rPr>
              <a:t>ARTERIAL CAVERNOSA</a:t>
            </a:r>
          </a:p>
          <a:p>
            <a:pPr marL="342900" indent="-342900">
              <a:buFont typeface="+mj-lt"/>
              <a:buAutoNum type="alphaUcPeriod"/>
            </a:pPr>
            <a:r>
              <a:rPr lang="es-EC" b="1" dirty="0">
                <a:solidFill>
                  <a:prstClr val="black"/>
                </a:solidFill>
              </a:rPr>
              <a:t>ARTERIOGRAFIA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70" y="4031087"/>
            <a:ext cx="3145248" cy="2412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9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037304" y="692696"/>
            <a:ext cx="492279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EC" sz="2400" dirty="0">
                <a:solidFill>
                  <a:prstClr val="black"/>
                </a:solidFill>
              </a:rPr>
              <a:t>PRUEBAS </a:t>
            </a:r>
            <a:r>
              <a:rPr lang="es-EC" sz="2400" dirty="0" smtClean="0">
                <a:solidFill>
                  <a:prstClr val="black"/>
                </a:solidFill>
              </a:rPr>
              <a:t>NEUROLÓGICAS</a:t>
            </a:r>
            <a:endParaRPr lang="es-EC" sz="24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03712" y="1628801"/>
            <a:ext cx="568863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EC" sz="2000" dirty="0" smtClean="0">
                <a:solidFill>
                  <a:prstClr val="black"/>
                </a:solidFill>
              </a:rPr>
              <a:t>BIOTENSIOMETRIA</a:t>
            </a:r>
            <a:endParaRPr lang="es-EC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s-EC" sz="2000" dirty="0">
                <a:solidFill>
                  <a:prstClr val="black"/>
                </a:solidFill>
              </a:rPr>
              <a:t>LATENCIA DEL REFLEJO BULBOCAVERNOSO</a:t>
            </a:r>
          </a:p>
          <a:p>
            <a:pPr marL="342900" indent="-342900">
              <a:buFont typeface="+mj-lt"/>
              <a:buAutoNum type="alphaUcPeriod"/>
            </a:pPr>
            <a:r>
              <a:rPr lang="es-EC" sz="2000" dirty="0">
                <a:solidFill>
                  <a:prstClr val="black"/>
                </a:solidFill>
              </a:rPr>
              <a:t>PRUEBA SENSITIVA </a:t>
            </a:r>
            <a:r>
              <a:rPr lang="es-EC" sz="2000" dirty="0" smtClean="0">
                <a:solidFill>
                  <a:prstClr val="black"/>
                </a:solidFill>
              </a:rPr>
              <a:t>TÉRMICA </a:t>
            </a:r>
            <a:r>
              <a:rPr lang="es-EC" sz="2000" dirty="0">
                <a:solidFill>
                  <a:prstClr val="black"/>
                </a:solidFill>
              </a:rPr>
              <a:t>PENEANA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674254" y="3356991"/>
            <a:ext cx="5254523" cy="970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EC" sz="2400" dirty="0">
                <a:solidFill>
                  <a:prstClr val="black"/>
                </a:solidFill>
              </a:rPr>
              <a:t>PRUEBAS DE </a:t>
            </a:r>
            <a:r>
              <a:rPr lang="es-EC" sz="2400" dirty="0" smtClean="0">
                <a:solidFill>
                  <a:prstClr val="black"/>
                </a:solidFill>
              </a:rPr>
              <a:t>TUMEFACCIÓN </a:t>
            </a:r>
            <a:r>
              <a:rPr lang="es-EC" sz="2400" dirty="0">
                <a:solidFill>
                  <a:prstClr val="black"/>
                </a:solidFill>
              </a:rPr>
              <a:t>PENEANA NOCTURNA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674254" y="4829577"/>
            <a:ext cx="5285842" cy="1146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s-EC" sz="2400" dirty="0" smtClean="0">
                <a:solidFill>
                  <a:prstClr val="black"/>
                </a:solidFill>
              </a:rPr>
              <a:t>EVALUACIÓN PSICOLÓGICA</a:t>
            </a:r>
            <a:endParaRPr lang="es-EC" sz="24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62" y="3863661"/>
            <a:ext cx="4230710" cy="28204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152" y="404664"/>
            <a:ext cx="8382112" cy="5847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prstClr val="white"/>
                </a:solidFill>
                <a:latin typeface="Agency FB" pitchFamily="34" charset="0"/>
              </a:rPr>
              <a:t>TRATAMIENTO NO QUIRURGICO DE LA DISFUNCION ERECTIL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343954" y="1809812"/>
            <a:ext cx="2665927" cy="1062177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A. </a:t>
            </a:r>
            <a:r>
              <a:rPr lang="es-EC" sz="2000" dirty="0">
                <a:solidFill>
                  <a:prstClr val="black"/>
                </a:solidFill>
              </a:rPr>
              <a:t>CAMBIOS EN EL ESTILO DE VIDA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315200" y="5373216"/>
            <a:ext cx="3101280" cy="93610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D</a:t>
            </a:r>
            <a:r>
              <a:rPr lang="es-EC" sz="2000" dirty="0">
                <a:solidFill>
                  <a:prstClr val="black"/>
                </a:solidFill>
              </a:rPr>
              <a:t>. HORMONOTERAPIA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584101" y="5373216"/>
            <a:ext cx="3683358" cy="93610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C. </a:t>
            </a:r>
            <a:r>
              <a:rPr lang="es-EC" sz="2000" dirty="0">
                <a:solidFill>
                  <a:prstClr val="black"/>
                </a:solidFill>
              </a:rPr>
              <a:t>TRATAMIENTO PSICOSEXUAL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465194" y="1809812"/>
            <a:ext cx="3519237" cy="1062177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B. </a:t>
            </a:r>
            <a:r>
              <a:rPr lang="es-EC" sz="2000" dirty="0">
                <a:solidFill>
                  <a:prstClr val="black"/>
                </a:solidFill>
              </a:rPr>
              <a:t>CAMBIOS DE MEDICAMENTOS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6" y="3170017"/>
            <a:ext cx="3765446" cy="1908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72" y="278371"/>
            <a:ext cx="1859328" cy="13958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72731" y="404665"/>
            <a:ext cx="10444767" cy="8309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solidFill>
                  <a:prstClr val="white"/>
                </a:solidFill>
                <a:latin typeface="Agency FB" pitchFamily="34" charset="0"/>
              </a:rPr>
              <a:t>TRATAMIENTO </a:t>
            </a:r>
            <a:r>
              <a:rPr lang="es-EC" sz="4800" b="1" dirty="0" smtClean="0">
                <a:solidFill>
                  <a:prstClr val="white"/>
                </a:solidFill>
                <a:latin typeface="Agency FB" pitchFamily="34" charset="0"/>
              </a:rPr>
              <a:t>FARMACOLÓGICO </a:t>
            </a:r>
            <a:r>
              <a:rPr lang="es-EC" sz="4800" b="1" dirty="0">
                <a:solidFill>
                  <a:prstClr val="white"/>
                </a:solidFill>
                <a:latin typeface="Agency FB" pitchFamily="34" charset="0"/>
              </a:rPr>
              <a:t>ORAL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5764" y="1772816"/>
            <a:ext cx="512579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prstClr val="black"/>
                </a:solidFill>
              </a:rPr>
              <a:t>A. </a:t>
            </a:r>
            <a:r>
              <a:rPr lang="es-EC" sz="2000" b="1" dirty="0">
                <a:solidFill>
                  <a:prstClr val="black"/>
                </a:solidFill>
              </a:rPr>
              <a:t>INHIBIDORES DE LA FOSFODIESTERASA: 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26585" y="1396939"/>
            <a:ext cx="349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prstClr val="black"/>
                </a:solidFill>
              </a:rPr>
              <a:t>SILDENAFIL, VARDENAFIL, Y TADALAFIL,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6091708" y="1767204"/>
            <a:ext cx="875149" cy="4001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AutoShape 2" descr="Resultado de imagen para SILDENAFIL,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3" y="2734601"/>
            <a:ext cx="2446984" cy="1040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094704" y="2613590"/>
            <a:ext cx="3966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sz="2400" b="1" u="sng" dirty="0">
                <a:solidFill>
                  <a:prstClr val="black"/>
                </a:solidFill>
              </a:rPr>
              <a:t>B. Mecanismo de acción: </a:t>
            </a:r>
            <a:endParaRPr lang="es-EC" sz="2400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06582" y="3257646"/>
            <a:ext cx="3342089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L</a:t>
            </a:r>
            <a:r>
              <a:rPr lang="es-EC" dirty="0" smtClean="0">
                <a:solidFill>
                  <a:prstClr val="black"/>
                </a:solidFill>
              </a:rPr>
              <a:t>a </a:t>
            </a:r>
            <a:r>
              <a:rPr lang="es-EC" dirty="0">
                <a:solidFill>
                  <a:prstClr val="black"/>
                </a:solidFill>
              </a:rPr>
              <a:t>estimulación sexual es resultado de la liberación de óxido nítrico de las terminaciones nerviosas y células endoteliales vasculares en el pene, lo que luego se difunde a las células del </a:t>
            </a:r>
            <a:r>
              <a:rPr lang="es-EC" dirty="0" err="1" smtClean="0">
                <a:solidFill>
                  <a:prstClr val="black"/>
                </a:solidFill>
              </a:rPr>
              <a:t>mÚsculo</a:t>
            </a:r>
            <a:r>
              <a:rPr lang="es-EC" dirty="0" smtClean="0">
                <a:solidFill>
                  <a:prstClr val="black"/>
                </a:solidFill>
              </a:rPr>
              <a:t> </a:t>
            </a:r>
            <a:r>
              <a:rPr lang="es-EC" dirty="0">
                <a:solidFill>
                  <a:prstClr val="black"/>
                </a:solidFill>
              </a:rPr>
              <a:t>liso vascular y cavernoso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9" y="4204833"/>
            <a:ext cx="5816389" cy="2134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820" y="472317"/>
            <a:ext cx="4831144" cy="92333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sz="5400" b="1" u="sng" dirty="0">
                <a:solidFill>
                  <a:prstClr val="black"/>
                </a:solidFill>
                <a:latin typeface="Agency FB" pitchFamily="34" charset="0"/>
              </a:rPr>
              <a:t>C. Tiempo de inicio:</a:t>
            </a:r>
            <a:r>
              <a:rPr lang="es-EC" sz="5400" dirty="0">
                <a:solidFill>
                  <a:prstClr val="black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954592" y="5890788"/>
            <a:ext cx="335201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prstClr val="black"/>
                </a:solidFill>
              </a:rPr>
              <a:t>TADALAFIL: 16 MINUTOS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3" y="385258"/>
            <a:ext cx="3007053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962918" y="2421228"/>
            <a:ext cx="28396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prstClr val="black"/>
                </a:solidFill>
              </a:rPr>
              <a:t>SILDENAFIL : 14 MINUTOS </a:t>
            </a:r>
          </a:p>
        </p:txBody>
      </p:sp>
      <p:sp>
        <p:nvSpPr>
          <p:cNvPr id="8" name="AutoShape 2" descr="Resultado de imagen para VARDENAFI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905441"/>
            <a:ext cx="2343150" cy="1952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13645" y="5280338"/>
            <a:ext cx="481007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prstClr val="black"/>
                </a:solidFill>
              </a:rPr>
              <a:t> VARDENAFIL: 10 MINUTOS 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881752"/>
            <a:ext cx="2481064" cy="1687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3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79" y="2385391"/>
            <a:ext cx="4468970" cy="36272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5428446" y="631065"/>
            <a:ext cx="271100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Unidas por uniones apretadas dividen al túbulo seminífero en compartimiento basal y abduminal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61419" y="631065"/>
            <a:ext cx="332274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Estos complejos de unión sirven para formar la barrera hematotesticular proporcionando un microambiente único que facilita la espermatogénesis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72138" y="2933584"/>
            <a:ext cx="401429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Participan en la nutrición de células germinales en desarrollo y fagocitosis de las dañadas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5316450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Túbulos seminíferos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28445" y="107845"/>
            <a:ext cx="3850783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Células de </a:t>
            </a:r>
            <a:r>
              <a:rPr lang="es-ES" sz="2800" dirty="0" err="1"/>
              <a:t>S</a:t>
            </a:r>
            <a:r>
              <a:rPr lang="es-ES" sz="2800" dirty="0" err="1" smtClean="0"/>
              <a:t>ertoli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875540" y="4056845"/>
            <a:ext cx="404119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CÉLULAS GERMINALES 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692462" y="4687910"/>
            <a:ext cx="609170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las células espermatogenicas están dispuestas de manera ordenada desde la membrana basal hasta la luz. la espermatogonia se encuentra directamente en la membrana basal y siguiendo un orden primario secundarios y espermatides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2123" y="384313"/>
            <a:ext cx="6241774" cy="31700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Aunque el testículo es el encargado de producir espermatozoides el epidídimo está íntimamente relacionado con su maduración almacenamiento y transporte. Ello implica que la capacidad  de fecundación de los espermatozoides del varón se completa a nivel de la cola del epidídimo  estos penetran en el conducto deferente  que impulsa su contenido por movimientos peristálticos  hacia el conducto eyaculador . 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14" y="875763"/>
            <a:ext cx="3814217" cy="441745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43944" y="3387144"/>
            <a:ext cx="6339953" cy="267765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La primera porción del eyaculado contiene de manera característica la mayor parte de las secreciones y espermatozoides  la segunda está </a:t>
            </a:r>
            <a:r>
              <a:rPr lang="es-ES" sz="2400" dirty="0" err="1" smtClean="0"/>
              <a:t>constituída</a:t>
            </a:r>
            <a:r>
              <a:rPr lang="es-ES" sz="2400" dirty="0" smtClean="0"/>
              <a:t>  principalmente por secreciones de las vesículas seminales y solo contiene algunos espermatozoides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09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612" y="535772"/>
            <a:ext cx="10281318" cy="9092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419" sz="6000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Black" panose="02070A03080606020203" pitchFamily="18" charset="0"/>
              </a:rPr>
              <a:t>Inervación del pene </a:t>
            </a:r>
            <a:endParaRPr lang="es-ES" sz="60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26" name="Picture 2" descr="http://upload.wikimedia.org/wikipedia/commons/thumb/c/c0/Medulla_spinalis_-_Substantia_grisea_-_English.svg/350px-Medulla_spinalis_-_Substantia_grisea_-_English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901" b="6097"/>
          <a:stretch/>
        </p:blipFill>
        <p:spPr bwMode="auto">
          <a:xfrm>
            <a:off x="141668" y="2338244"/>
            <a:ext cx="5784603" cy="45197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285" t="19853" r="53549" b="19853"/>
          <a:stretch/>
        </p:blipFill>
        <p:spPr>
          <a:xfrm>
            <a:off x="6138163" y="1772356"/>
            <a:ext cx="4718727" cy="5058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1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87" t="12500" r="42421" b="19118"/>
          <a:stretch/>
        </p:blipFill>
        <p:spPr>
          <a:xfrm>
            <a:off x="6555346" y="1549120"/>
            <a:ext cx="4224271" cy="530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ángulo 4"/>
          <p:cNvSpPr/>
          <p:nvPr/>
        </p:nvSpPr>
        <p:spPr>
          <a:xfrm>
            <a:off x="174811" y="2125015"/>
            <a:ext cx="6135837" cy="3915178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s-E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s-E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amas </a:t>
            </a:r>
            <a:r>
              <a:rPr lang="es-E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terminales </a:t>
            </a:r>
            <a:r>
              <a:rPr lang="es-E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nervios  cavernosos -las </a:t>
            </a:r>
            <a:r>
              <a:rPr lang="es-E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arterias </a:t>
            </a:r>
            <a:r>
              <a:rPr lang="es-ES" sz="4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helicinas</a:t>
            </a:r>
            <a:r>
              <a:rPr lang="es-E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s-E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músculo </a:t>
            </a:r>
            <a:r>
              <a:rPr lang="es-E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liso </a:t>
            </a:r>
            <a:r>
              <a:rPr lang="es-E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trabecular</a:t>
            </a:r>
          </a:p>
          <a:p>
            <a:endParaRPr lang="es-ES" sz="4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1972" y="553791"/>
            <a:ext cx="10811623" cy="77746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419" sz="6000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doni MT Black" panose="02070A03080606020203" pitchFamily="18" charset="0"/>
              </a:rPr>
              <a:t>Inervación del pene </a:t>
            </a:r>
            <a:endParaRPr lang="es-ES" sz="60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ibipresentacin2-111211051627-phpapp02/95/ibi-presentacin2-13-728.jpg?cb=13235811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12987" r="6834" b="15132"/>
          <a:stretch/>
        </p:blipFill>
        <p:spPr bwMode="auto">
          <a:xfrm>
            <a:off x="6293224" y="1351626"/>
            <a:ext cx="5768789" cy="46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197224" y="2067784"/>
            <a:ext cx="6096000" cy="35543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fibras motoras unen el nervio pudendo </a:t>
            </a:r>
            <a:endParaRPr lang="es-E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nervios sensitivos somáticos </a:t>
            </a:r>
            <a:endParaRPr lang="es-E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encéfalo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(área </a:t>
            </a:r>
            <a:r>
              <a:rPr lang="es-E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preóptica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medial, núcleo </a:t>
            </a:r>
            <a:r>
              <a:rPr lang="es-E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paraventricular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del hipotálamo, la materia gris del </a:t>
            </a:r>
            <a:r>
              <a:rPr lang="es-E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periacueducto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en el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mesencéfalo, 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núcleo </a:t>
            </a:r>
            <a:r>
              <a:rPr lang="es-E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paragigantocelular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médula.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449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disfuncionerectil-140721182445-phpapp02/95/disfuncion-erectilisrael-carrillo-presentacion-9-638.jpg?cb=1405967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16528" r="4976" b="63229"/>
          <a:stretch/>
        </p:blipFill>
        <p:spPr bwMode="auto">
          <a:xfrm>
            <a:off x="311285" y="1537928"/>
            <a:ext cx="11530196" cy="15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.slidesharecdn.com/disfuncionerectil-140721182445-phpapp02/95/disfuncion-erectilisrael-carrillo-presentacion-9-638.jpg?cb=1405967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65257" r="67125" b="354"/>
          <a:stretch/>
        </p:blipFill>
        <p:spPr bwMode="auto">
          <a:xfrm>
            <a:off x="499543" y="3032310"/>
            <a:ext cx="3494233" cy="33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lemundo.com/sites/nbcutelemundo/files/styles/large/public/ereccion-durmiendo.jpg?itok=UcXss8-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1"/>
          <a:stretch/>
        </p:blipFill>
        <p:spPr bwMode="auto">
          <a:xfrm>
            <a:off x="8223811" y="3180040"/>
            <a:ext cx="3354107" cy="30924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squesalud.com/lat/wp-content/uploads/2014/01/como-mantener-una-ereccion-600x3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1" b="8841"/>
          <a:stretch/>
        </p:blipFill>
        <p:spPr bwMode="auto">
          <a:xfrm>
            <a:off x="4325611" y="3175922"/>
            <a:ext cx="3378106" cy="30390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11285" y="149663"/>
            <a:ext cx="11530196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Tipos de erecciones</a:t>
            </a:r>
            <a:endParaRPr lang="es-ES" sz="66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2056" name="Picture 8" descr="https://encrypted-tbn0.gstatic.com/images?q=tbn:ANd9GcRD8sErNjEGHwpt9pOpgOtAdef-woZ3467k1dYojbIQlteI13T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2" t="25507" r="12582" b="5376"/>
          <a:stretch/>
        </p:blipFill>
        <p:spPr bwMode="auto">
          <a:xfrm>
            <a:off x="0" y="4222377"/>
            <a:ext cx="1865136" cy="165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3" y="215650"/>
            <a:ext cx="11456895" cy="8601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419" sz="48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Vascularización </a:t>
            </a:r>
            <a:endParaRPr lang="es-ES" sz="48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139" t="43751" r="7144" b="6066"/>
          <a:stretch/>
        </p:blipFill>
        <p:spPr>
          <a:xfrm>
            <a:off x="484094" y="1075765"/>
            <a:ext cx="7584141" cy="4894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8646458" y="1075764"/>
            <a:ext cx="3294531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endParaRPr lang="es-EC" sz="2000" b="1" u="sng" dirty="0" smtClean="0"/>
          </a:p>
          <a:p>
            <a:r>
              <a:rPr lang="es-419" sz="2000" b="1" u="sng" dirty="0" smtClean="0"/>
              <a:t>Pudenda interna: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2000" dirty="0" smtClean="0"/>
              <a:t>A</a:t>
            </a:r>
            <a:r>
              <a:rPr lang="es-EC" sz="2000" dirty="0" err="1" smtClean="0"/>
              <a:t>rteria</a:t>
            </a:r>
            <a:r>
              <a:rPr lang="es-419" sz="2000" dirty="0" smtClean="0"/>
              <a:t>bulboureteral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2000" dirty="0" smtClean="0"/>
              <a:t>A</a:t>
            </a:r>
            <a:r>
              <a:rPr lang="es-EC" sz="2000" dirty="0" err="1" smtClean="0"/>
              <a:t>rteria</a:t>
            </a:r>
            <a:r>
              <a:rPr lang="es-419" sz="2000" dirty="0" smtClean="0"/>
              <a:t> dorsal</a:t>
            </a:r>
          </a:p>
          <a:p>
            <a:pPr marL="342900" indent="-342900">
              <a:buFont typeface="+mj-lt"/>
              <a:buAutoNum type="arabicPeriod"/>
            </a:pPr>
            <a:r>
              <a:rPr lang="es-419" sz="2000" dirty="0" smtClean="0"/>
              <a:t>A</a:t>
            </a:r>
            <a:r>
              <a:rPr lang="es-EC" sz="2000" dirty="0" err="1" smtClean="0"/>
              <a:t>rteria</a:t>
            </a:r>
            <a:r>
              <a:rPr lang="es-419" sz="2000" dirty="0" smtClean="0"/>
              <a:t> cavernosa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646458" y="2859110"/>
            <a:ext cx="3294529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419" sz="2000" b="1" u="sng" dirty="0" smtClean="0"/>
              <a:t>Drenaje venoso:</a:t>
            </a:r>
          </a:p>
          <a:p>
            <a:r>
              <a:rPr lang="es-419" sz="2000" dirty="0" smtClean="0"/>
              <a:t>v</a:t>
            </a:r>
            <a:r>
              <a:rPr lang="es-EC" sz="2000" dirty="0" err="1" smtClean="0"/>
              <a:t>ena</a:t>
            </a:r>
            <a:r>
              <a:rPr lang="es-419" sz="2000" dirty="0" smtClean="0"/>
              <a:t> Dorsal profunda</a:t>
            </a:r>
          </a:p>
          <a:p>
            <a:r>
              <a:rPr lang="es-419" sz="2000" dirty="0" smtClean="0"/>
              <a:t>v</a:t>
            </a:r>
            <a:r>
              <a:rPr lang="es-EC" sz="2000" dirty="0" err="1" smtClean="0"/>
              <a:t>ena</a:t>
            </a:r>
            <a:r>
              <a:rPr lang="es-419" sz="2000" dirty="0" smtClean="0"/>
              <a:t> circunfleja, uretral y bulbar</a:t>
            </a:r>
          </a:p>
          <a:p>
            <a:r>
              <a:rPr lang="es-419" sz="2000" dirty="0" smtClean="0"/>
              <a:t>Venas dorsal profundas y </a:t>
            </a:r>
            <a:r>
              <a:rPr lang="es-419" sz="2000" dirty="0" err="1" smtClean="0"/>
              <a:t>periarterial</a:t>
            </a:r>
            <a:endParaRPr lang="es-419" sz="2000" dirty="0" smtClean="0"/>
          </a:p>
          <a:p>
            <a:r>
              <a:rPr lang="es-419" sz="2000" dirty="0" smtClean="0"/>
              <a:t>Venas cavern</a:t>
            </a:r>
            <a:r>
              <a:rPr lang="es-EC" sz="2000" dirty="0" smtClean="0"/>
              <a:t>o</a:t>
            </a:r>
            <a:r>
              <a:rPr lang="es-419" sz="2000" dirty="0" smtClean="0"/>
              <a:t>sas y cr</a:t>
            </a:r>
            <a:r>
              <a:rPr lang="es-EC" sz="2000" dirty="0" err="1" smtClean="0"/>
              <a:t>ural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266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1094</Words>
  <Application>Microsoft Office PowerPoint</Application>
  <PresentationFormat>Panorámica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Agency FB</vt:lpstr>
      <vt:lpstr>Arial</vt:lpstr>
      <vt:lpstr>Arial Narrow</vt:lpstr>
      <vt:lpstr>Bodoni MT Black</vt:lpstr>
      <vt:lpstr>Calibri</vt:lpstr>
      <vt:lpstr>Century Gothic</vt:lpstr>
      <vt:lpstr>DaxCondensed-Regular</vt:lpstr>
      <vt:lpstr>Goudy Stout</vt:lpstr>
      <vt:lpstr>Times New Roman</vt:lpstr>
      <vt:lpstr>Wingdings</vt:lpstr>
      <vt:lpstr>Wingdings 3</vt:lpstr>
      <vt:lpstr>Sector</vt:lpstr>
      <vt:lpstr>DISFUNCIÓN  ERÉCTIL</vt:lpstr>
      <vt:lpstr>Presentación de PowerPoint</vt:lpstr>
      <vt:lpstr>Presentación de PowerPoint</vt:lpstr>
      <vt:lpstr>Presentación de PowerPoint</vt:lpstr>
      <vt:lpstr>Inervación del pene </vt:lpstr>
      <vt:lpstr>Inervación del pene </vt:lpstr>
      <vt:lpstr>Presentación de PowerPoint</vt:lpstr>
      <vt:lpstr>Presentación de PowerPoint</vt:lpstr>
      <vt:lpstr>Vascularización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Tumores del escroto y su contenido</dc:title>
  <dc:creator>salud</dc:creator>
  <cp:lastModifiedBy>salud</cp:lastModifiedBy>
  <cp:revision>45</cp:revision>
  <dcterms:created xsi:type="dcterms:W3CDTF">2016-02-21T23:46:48Z</dcterms:created>
  <dcterms:modified xsi:type="dcterms:W3CDTF">2016-02-25T00:13:04Z</dcterms:modified>
</cp:coreProperties>
</file>