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4" r:id="rId6"/>
    <p:sldId id="262" r:id="rId7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-67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clinicadam.com/salud/5/002296.html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clinicadam.com/salud/5/002296.html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A11A87-FD1D-4714-95E1-D9A8C05F6C1B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8572DE2B-B0EB-4F4E-BBEE-0C814BB149E0}">
      <dgm:prSet phldrT="[Texto]"/>
      <dgm:spPr>
        <a:solidFill>
          <a:srgbClr val="FFC000">
            <a:alpha val="40000"/>
          </a:srgbClr>
        </a:solidFill>
        <a:scene3d>
          <a:camera prst="perspectiveRelaxedModerately"/>
          <a:lightRig rig="threePt" dir="t"/>
        </a:scene3d>
        <a:sp3d>
          <a:bevelT prst="angle"/>
        </a:sp3d>
      </dgm:spPr>
      <dgm:t>
        <a:bodyPr/>
        <a:lstStyle/>
        <a:p>
          <a:r>
            <a:rPr lang="es-EC" dirty="0" smtClean="0"/>
            <a:t>El hidrocele es la colección de líquido dentro de la cavidad formada por la túnica vaginal del testículo.</a:t>
          </a:r>
          <a:endParaRPr lang="es-EC" dirty="0"/>
        </a:p>
      </dgm:t>
    </dgm:pt>
    <dgm:pt modelId="{F1412816-61EA-4005-A69A-12676A58EA63}" type="parTrans" cxnId="{7DF062F8-BD66-4ABD-BA5F-36B4B2432F93}">
      <dgm:prSet/>
      <dgm:spPr/>
      <dgm:t>
        <a:bodyPr/>
        <a:lstStyle/>
        <a:p>
          <a:endParaRPr lang="es-EC"/>
        </a:p>
      </dgm:t>
    </dgm:pt>
    <dgm:pt modelId="{23F39FEA-4829-457E-88FD-B666B86D0755}" type="sibTrans" cxnId="{7DF062F8-BD66-4ABD-BA5F-36B4B2432F93}">
      <dgm:prSet/>
      <dgm:spPr/>
      <dgm:t>
        <a:bodyPr/>
        <a:lstStyle/>
        <a:p>
          <a:endParaRPr lang="es-EC"/>
        </a:p>
      </dgm:t>
    </dgm:pt>
    <dgm:pt modelId="{19DFDC36-CBCB-44A2-9A4B-4ED4BE866F2F}">
      <dgm:prSet phldrT="[Texto]"/>
      <dgm:spPr>
        <a:solidFill>
          <a:schemeClr val="accent2">
            <a:lumMod val="40000"/>
            <a:lumOff val="60000"/>
            <a:alpha val="40000"/>
          </a:schemeClr>
        </a:solidFill>
        <a:scene3d>
          <a:camera prst="perspectiveRelaxedModerately"/>
          <a:lightRig rig="threePt" dir="t"/>
        </a:scene3d>
        <a:sp3d>
          <a:bevelT prst="angle"/>
        </a:sp3d>
      </dgm:spPr>
      <dgm:t>
        <a:bodyPr/>
        <a:lstStyle/>
        <a:p>
          <a:r>
            <a:rPr lang="es-EC" dirty="0" smtClean="0"/>
            <a:t>Puede ocurrir dentro del cordón espermático, por tener un origen congénito.</a:t>
          </a:r>
          <a:endParaRPr lang="es-EC" dirty="0"/>
        </a:p>
      </dgm:t>
    </dgm:pt>
    <dgm:pt modelId="{9632BD6C-85BD-4ABD-8120-A9A8F297DB1E}" type="parTrans" cxnId="{DFB210F2-9135-452D-877D-A3ABCDE1FB0C}">
      <dgm:prSet/>
      <dgm:spPr/>
      <dgm:t>
        <a:bodyPr/>
        <a:lstStyle/>
        <a:p>
          <a:endParaRPr lang="es-EC"/>
        </a:p>
      </dgm:t>
    </dgm:pt>
    <dgm:pt modelId="{E37620F5-8F55-4E0B-A47D-7B3ECA0E2FC3}" type="sibTrans" cxnId="{DFB210F2-9135-452D-877D-A3ABCDE1FB0C}">
      <dgm:prSet/>
      <dgm:spPr/>
      <dgm:t>
        <a:bodyPr/>
        <a:lstStyle/>
        <a:p>
          <a:endParaRPr lang="es-EC"/>
        </a:p>
      </dgm:t>
    </dgm:pt>
    <dgm:pt modelId="{0F046EAD-0540-4E6C-B035-88CDC6A2AF61}">
      <dgm:prSet phldrT="[Texto]"/>
      <dgm:spPr>
        <a:solidFill>
          <a:srgbClr val="00B050">
            <a:alpha val="40000"/>
          </a:srgbClr>
        </a:solidFill>
        <a:scene3d>
          <a:camera prst="perspectiveRelaxedModerately"/>
          <a:lightRig rig="threePt" dir="t"/>
        </a:scene3d>
        <a:sp3d>
          <a:bevelT w="101600" prst="riblet"/>
        </a:sp3d>
      </dgm:spPr>
      <dgm:t>
        <a:bodyPr/>
        <a:lstStyle/>
        <a:p>
          <a:r>
            <a:rPr lang="es-EC" dirty="0" smtClean="0"/>
            <a:t>Frecuentemente observado  en el recién nacido, debido a la persistencia del conducto peritoneo vaginal. </a:t>
          </a:r>
          <a:endParaRPr lang="es-EC" dirty="0"/>
        </a:p>
      </dgm:t>
    </dgm:pt>
    <dgm:pt modelId="{3699F542-697A-468B-A7BD-F6611FB8AAA2}" type="parTrans" cxnId="{62F1FA52-6871-4117-9661-94073FF4A311}">
      <dgm:prSet/>
      <dgm:spPr/>
      <dgm:t>
        <a:bodyPr/>
        <a:lstStyle/>
        <a:p>
          <a:endParaRPr lang="es-EC"/>
        </a:p>
      </dgm:t>
    </dgm:pt>
    <dgm:pt modelId="{AA6F0130-70EA-4586-A792-9F13D7266B78}" type="sibTrans" cxnId="{62F1FA52-6871-4117-9661-94073FF4A311}">
      <dgm:prSet/>
      <dgm:spPr/>
      <dgm:t>
        <a:bodyPr/>
        <a:lstStyle/>
        <a:p>
          <a:endParaRPr lang="es-EC"/>
        </a:p>
      </dgm:t>
    </dgm:pt>
    <dgm:pt modelId="{4F27FFB0-A316-441C-B564-334CF7452BBE}" type="pres">
      <dgm:prSet presAssocID="{53A11A87-FD1D-4714-95E1-D9A8C05F6C1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FD67BF5-E700-471E-B13B-A35161830194}" type="pres">
      <dgm:prSet presAssocID="{8572DE2B-B0EB-4F4E-BBEE-0C814BB149E0}" presName="composite" presStyleCnt="0"/>
      <dgm:spPr/>
    </dgm:pt>
    <dgm:pt modelId="{12720826-6CCB-4D04-9F9E-770FA2873935}" type="pres">
      <dgm:prSet presAssocID="{8572DE2B-B0EB-4F4E-BBEE-0C814BB149E0}" presName="rect1" presStyleLbl="tr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F5436F5-824F-4035-A6D1-480B98E4B96D}" type="pres">
      <dgm:prSet presAssocID="{8572DE2B-B0EB-4F4E-BBEE-0C814BB149E0}" presName="rect2" presStyleLbl="fgImgPlace1" presStyleIdx="0" presStyleCnt="3" custLinFactNeighborX="-118"/>
      <dgm:spPr>
        <a:solidFill>
          <a:schemeClr val="accent4">
            <a:lumMod val="60000"/>
            <a:lumOff val="40000"/>
          </a:schemeClr>
        </a:solidFill>
        <a:ln>
          <a:noFill/>
        </a:ln>
        <a:effectLst>
          <a:glow rad="228600">
            <a:schemeClr val="accent4">
              <a:satMod val="175000"/>
              <a:alpha val="40000"/>
            </a:schemeClr>
          </a:glow>
          <a:outerShdw blurRad="107950" dist="12700" dir="5400000" algn="ctr">
            <a:srgbClr val="000000"/>
          </a:outerShdw>
        </a:effectLst>
        <a:scene3d>
          <a:camera prst="isometricLeftDown"/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1D4D075A-8CFE-48D7-AA85-DB650454881F}" type="pres">
      <dgm:prSet presAssocID="{23F39FEA-4829-457E-88FD-B666B86D0755}" presName="sibTrans" presStyleCnt="0"/>
      <dgm:spPr/>
    </dgm:pt>
    <dgm:pt modelId="{65DECA00-D08F-46B6-B70E-3B29BE008B95}" type="pres">
      <dgm:prSet presAssocID="{19DFDC36-CBCB-44A2-9A4B-4ED4BE866F2F}" presName="composite" presStyleCnt="0"/>
      <dgm:spPr/>
    </dgm:pt>
    <dgm:pt modelId="{8D0D6E86-5043-47EF-BFCF-9C009C35E23D}" type="pres">
      <dgm:prSet presAssocID="{19DFDC36-CBCB-44A2-9A4B-4ED4BE866F2F}" presName="rect1" presStyleLbl="tr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460AF00-F0B1-49E5-9070-9A78751E18BA}" type="pres">
      <dgm:prSet presAssocID="{19DFDC36-CBCB-44A2-9A4B-4ED4BE866F2F}" presName="rect2" presStyleLbl="fgImgPlace1" presStyleIdx="1" presStyleCnt="3"/>
      <dgm:spPr>
        <a:solidFill>
          <a:schemeClr val="accent2">
            <a:lumMod val="60000"/>
            <a:lumOff val="40000"/>
          </a:schemeClr>
        </a:solidFill>
        <a:ln>
          <a:noFill/>
        </a:ln>
        <a:effectLst>
          <a:glow rad="228600">
            <a:schemeClr val="accent2">
              <a:satMod val="175000"/>
              <a:alpha val="40000"/>
            </a:schemeClr>
          </a:glow>
          <a:outerShdw blurRad="107950" dist="12700" dir="5400000" algn="ctr">
            <a:srgbClr val="000000"/>
          </a:outerShdw>
        </a:effectLst>
        <a:scene3d>
          <a:camera prst="isometricOffAxis2Left"/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DC9C788E-CE3E-4F6E-A8CF-7C6F4F934F84}" type="pres">
      <dgm:prSet presAssocID="{E37620F5-8F55-4E0B-A47D-7B3ECA0E2FC3}" presName="sibTrans" presStyleCnt="0"/>
      <dgm:spPr/>
    </dgm:pt>
    <dgm:pt modelId="{F7E937CE-188F-4330-A59A-466CEF2DD9B7}" type="pres">
      <dgm:prSet presAssocID="{0F046EAD-0540-4E6C-B035-88CDC6A2AF61}" presName="composite" presStyleCnt="0"/>
      <dgm:spPr/>
    </dgm:pt>
    <dgm:pt modelId="{DD764937-4A2C-40F7-A7E9-10187EEBE45C}" type="pres">
      <dgm:prSet presAssocID="{0F046EAD-0540-4E6C-B035-88CDC6A2AF61}" presName="rect1" presStyleLbl="tr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E952574-EFEA-4D25-8DCE-8D14BCBBEFEE}" type="pres">
      <dgm:prSet presAssocID="{0F046EAD-0540-4E6C-B035-88CDC6A2AF61}" presName="rect2" presStyleLbl="fgImgPlace1" presStyleIdx="2" presStyleCnt="3"/>
      <dgm:spPr>
        <a:solidFill>
          <a:schemeClr val="accent6">
            <a:lumMod val="60000"/>
            <a:lumOff val="40000"/>
          </a:schemeClr>
        </a:solidFill>
        <a:ln>
          <a:noFill/>
        </a:ln>
        <a:effectLst>
          <a:glow rad="228600">
            <a:schemeClr val="accent6">
              <a:satMod val="175000"/>
              <a:alpha val="40000"/>
            </a:schemeClr>
          </a:glow>
          <a:outerShdw blurRad="107950" dist="12700" dir="5400000" algn="ctr">
            <a:srgbClr val="000000"/>
          </a:outerShdw>
        </a:effectLst>
        <a:scene3d>
          <a:camera prst="isometricOffAxis2Left"/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</dgm:ptLst>
  <dgm:cxnLst>
    <dgm:cxn modelId="{DFB210F2-9135-452D-877D-A3ABCDE1FB0C}" srcId="{53A11A87-FD1D-4714-95E1-D9A8C05F6C1B}" destId="{19DFDC36-CBCB-44A2-9A4B-4ED4BE866F2F}" srcOrd="1" destOrd="0" parTransId="{9632BD6C-85BD-4ABD-8120-A9A8F297DB1E}" sibTransId="{E37620F5-8F55-4E0B-A47D-7B3ECA0E2FC3}"/>
    <dgm:cxn modelId="{7DF062F8-BD66-4ABD-BA5F-36B4B2432F93}" srcId="{53A11A87-FD1D-4714-95E1-D9A8C05F6C1B}" destId="{8572DE2B-B0EB-4F4E-BBEE-0C814BB149E0}" srcOrd="0" destOrd="0" parTransId="{F1412816-61EA-4005-A69A-12676A58EA63}" sibTransId="{23F39FEA-4829-457E-88FD-B666B86D0755}"/>
    <dgm:cxn modelId="{62F1FA52-6871-4117-9661-94073FF4A311}" srcId="{53A11A87-FD1D-4714-95E1-D9A8C05F6C1B}" destId="{0F046EAD-0540-4E6C-B035-88CDC6A2AF61}" srcOrd="2" destOrd="0" parTransId="{3699F542-697A-468B-A7BD-F6611FB8AAA2}" sibTransId="{AA6F0130-70EA-4586-A792-9F13D7266B78}"/>
    <dgm:cxn modelId="{339797E6-B2DC-4FE5-A856-6FC5236BA19E}" type="presOf" srcId="{53A11A87-FD1D-4714-95E1-D9A8C05F6C1B}" destId="{4F27FFB0-A316-441C-B564-334CF7452BBE}" srcOrd="0" destOrd="0" presId="urn:microsoft.com/office/officeart/2008/layout/PictureStrips"/>
    <dgm:cxn modelId="{DB6F82EB-F82B-4199-9E75-611491C9A592}" type="presOf" srcId="{19DFDC36-CBCB-44A2-9A4B-4ED4BE866F2F}" destId="{8D0D6E86-5043-47EF-BFCF-9C009C35E23D}" srcOrd="0" destOrd="0" presId="urn:microsoft.com/office/officeart/2008/layout/PictureStrips"/>
    <dgm:cxn modelId="{739E811A-81B3-43F1-90F1-252AC957C260}" type="presOf" srcId="{8572DE2B-B0EB-4F4E-BBEE-0C814BB149E0}" destId="{12720826-6CCB-4D04-9F9E-770FA2873935}" srcOrd="0" destOrd="0" presId="urn:microsoft.com/office/officeart/2008/layout/PictureStrips"/>
    <dgm:cxn modelId="{3D48F54A-5FFD-4B54-BEDE-64EFAAA31E63}" type="presOf" srcId="{0F046EAD-0540-4E6C-B035-88CDC6A2AF61}" destId="{DD764937-4A2C-40F7-A7E9-10187EEBE45C}" srcOrd="0" destOrd="0" presId="urn:microsoft.com/office/officeart/2008/layout/PictureStrips"/>
    <dgm:cxn modelId="{FA9035AA-8F53-4F2E-A07C-2E863E5B1256}" type="presParOf" srcId="{4F27FFB0-A316-441C-B564-334CF7452BBE}" destId="{0FD67BF5-E700-471E-B13B-A35161830194}" srcOrd="0" destOrd="0" presId="urn:microsoft.com/office/officeart/2008/layout/PictureStrips"/>
    <dgm:cxn modelId="{DB842F1C-0EDA-48F3-8937-C5D15FB704E4}" type="presParOf" srcId="{0FD67BF5-E700-471E-B13B-A35161830194}" destId="{12720826-6CCB-4D04-9F9E-770FA2873935}" srcOrd="0" destOrd="0" presId="urn:microsoft.com/office/officeart/2008/layout/PictureStrips"/>
    <dgm:cxn modelId="{BA48365B-35B3-494D-BF82-5DBF5D56D2E3}" type="presParOf" srcId="{0FD67BF5-E700-471E-B13B-A35161830194}" destId="{1F5436F5-824F-4035-A6D1-480B98E4B96D}" srcOrd="1" destOrd="0" presId="urn:microsoft.com/office/officeart/2008/layout/PictureStrips"/>
    <dgm:cxn modelId="{95BEB821-D85D-4A7B-BC34-10D7B66192F8}" type="presParOf" srcId="{4F27FFB0-A316-441C-B564-334CF7452BBE}" destId="{1D4D075A-8CFE-48D7-AA85-DB650454881F}" srcOrd="1" destOrd="0" presId="urn:microsoft.com/office/officeart/2008/layout/PictureStrips"/>
    <dgm:cxn modelId="{87D55D83-076E-4F64-9541-78F58D01272E}" type="presParOf" srcId="{4F27FFB0-A316-441C-B564-334CF7452BBE}" destId="{65DECA00-D08F-46B6-B70E-3B29BE008B95}" srcOrd="2" destOrd="0" presId="urn:microsoft.com/office/officeart/2008/layout/PictureStrips"/>
    <dgm:cxn modelId="{2F6FA1F9-6225-4C3B-A278-53382C5ABE00}" type="presParOf" srcId="{65DECA00-D08F-46B6-B70E-3B29BE008B95}" destId="{8D0D6E86-5043-47EF-BFCF-9C009C35E23D}" srcOrd="0" destOrd="0" presId="urn:microsoft.com/office/officeart/2008/layout/PictureStrips"/>
    <dgm:cxn modelId="{4EC31F45-65E4-4536-87D0-C42703D87EDF}" type="presParOf" srcId="{65DECA00-D08F-46B6-B70E-3B29BE008B95}" destId="{8460AF00-F0B1-49E5-9070-9A78751E18BA}" srcOrd="1" destOrd="0" presId="urn:microsoft.com/office/officeart/2008/layout/PictureStrips"/>
    <dgm:cxn modelId="{2A626A40-3676-4130-89B4-25EDA381E03D}" type="presParOf" srcId="{4F27FFB0-A316-441C-B564-334CF7452BBE}" destId="{DC9C788E-CE3E-4F6E-A8CF-7C6F4F934F84}" srcOrd="3" destOrd="0" presId="urn:microsoft.com/office/officeart/2008/layout/PictureStrips"/>
    <dgm:cxn modelId="{84918DCA-0736-4123-B0FB-7BD98E16C97D}" type="presParOf" srcId="{4F27FFB0-A316-441C-B564-334CF7452BBE}" destId="{F7E937CE-188F-4330-A59A-466CEF2DD9B7}" srcOrd="4" destOrd="0" presId="urn:microsoft.com/office/officeart/2008/layout/PictureStrips"/>
    <dgm:cxn modelId="{330487DD-C928-4782-A6ED-68BFB9539CAC}" type="presParOf" srcId="{F7E937CE-188F-4330-A59A-466CEF2DD9B7}" destId="{DD764937-4A2C-40F7-A7E9-10187EEBE45C}" srcOrd="0" destOrd="0" presId="urn:microsoft.com/office/officeart/2008/layout/PictureStrips"/>
    <dgm:cxn modelId="{659A3107-CE51-4E2D-AD10-15B33FD0E90E}" type="presParOf" srcId="{F7E937CE-188F-4330-A59A-466CEF2DD9B7}" destId="{7E952574-EFEA-4D25-8DCE-8D14BCBBEFEE}" srcOrd="1" destOrd="0" presId="urn:microsoft.com/office/officeart/2008/layout/PictureStrips"/>
  </dgm:cxnLst>
  <dgm:bg>
    <a:solidFill>
      <a:schemeClr val="accent4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0CF2B4-F6E1-4E60-B406-090E5EEE034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2A031DE9-1473-4BD5-A76D-408706DDCD11}">
      <dgm:prSet phldrT="[Texto]" phldr="1"/>
      <dgm:spPr>
        <a:solidFill>
          <a:schemeClr val="accent1">
            <a:lumMod val="40000"/>
            <a:lumOff val="60000"/>
          </a:schemeClr>
        </a:solidFill>
        <a:ln>
          <a:noFill/>
        </a:ln>
        <a:effectLst>
          <a:glow rad="228600">
            <a:schemeClr val="accent4">
              <a:satMod val="175000"/>
              <a:alpha val="40000"/>
            </a:schemeClr>
          </a:glow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endParaRPr lang="es-EC" dirty="0"/>
        </a:p>
      </dgm:t>
    </dgm:pt>
    <dgm:pt modelId="{816397BD-BFAF-456F-A921-E37E30E0D602}" type="parTrans" cxnId="{C5D38C51-18DD-458D-A7F4-38D66A147794}">
      <dgm:prSet/>
      <dgm:spPr/>
      <dgm:t>
        <a:bodyPr/>
        <a:lstStyle/>
        <a:p>
          <a:endParaRPr lang="es-EC"/>
        </a:p>
      </dgm:t>
    </dgm:pt>
    <dgm:pt modelId="{8AF80A99-DD17-4F66-A52E-15A366A4F638}" type="sibTrans" cxnId="{C5D38C51-18DD-458D-A7F4-38D66A147794}">
      <dgm:prSet/>
      <dgm:spPr/>
      <dgm:t>
        <a:bodyPr/>
        <a:lstStyle/>
        <a:p>
          <a:endParaRPr lang="es-EC"/>
        </a:p>
      </dgm:t>
    </dgm:pt>
    <dgm:pt modelId="{0E1396D6-7F37-49B0-85D1-43E28DFD691E}">
      <dgm:prSet phldrT="[Texto]"/>
      <dgm:spPr>
        <a:solidFill>
          <a:schemeClr val="accent1">
            <a:lumMod val="60000"/>
            <a:lumOff val="40000"/>
            <a:alpha val="90000"/>
          </a:schemeClr>
        </a:solidFill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perspectiveRelaxedModerately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es-EC" sz="2600" dirty="0" smtClean="0"/>
            <a:t>Congénito o comunicante</a:t>
          </a:r>
          <a:endParaRPr lang="es-EC" sz="2600" dirty="0"/>
        </a:p>
      </dgm:t>
    </dgm:pt>
    <dgm:pt modelId="{C5FC2189-B1EE-4A55-8B1A-4BF9F324A6DC}" type="parTrans" cxnId="{7F2A1808-76C5-4082-94F7-CADF70256943}">
      <dgm:prSet/>
      <dgm:spPr/>
      <dgm:t>
        <a:bodyPr/>
        <a:lstStyle/>
        <a:p>
          <a:endParaRPr lang="es-EC"/>
        </a:p>
      </dgm:t>
    </dgm:pt>
    <dgm:pt modelId="{D780C11A-D2EB-4C23-A2E4-2D732EBD8C0F}" type="sibTrans" cxnId="{7F2A1808-76C5-4082-94F7-CADF70256943}">
      <dgm:prSet/>
      <dgm:spPr/>
      <dgm:t>
        <a:bodyPr/>
        <a:lstStyle/>
        <a:p>
          <a:endParaRPr lang="es-EC"/>
        </a:p>
      </dgm:t>
    </dgm:pt>
    <dgm:pt modelId="{513B32AE-ADE2-45CA-AE0D-E912392E610E}">
      <dgm:prSet phldrT="[Texto]" custT="1"/>
      <dgm:spPr>
        <a:solidFill>
          <a:schemeClr val="accent1">
            <a:lumMod val="60000"/>
            <a:lumOff val="40000"/>
            <a:alpha val="90000"/>
          </a:schemeClr>
        </a:solidFill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perspectiveRelaxedModerately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es-EC" sz="2000" dirty="0" smtClean="0"/>
            <a:t>Durante el desarrollo los testículos descienden a través de un trayecto desde el abdomen hacia el  </a:t>
          </a:r>
          <a:r>
            <a:rPr lang="es-EC" sz="2000" dirty="0" smtClean="0">
              <a:hlinkClick xmlns:r="http://schemas.openxmlformats.org/officeDocument/2006/relationships" r:id="rId1"/>
            </a:rPr>
            <a:t>escroto</a:t>
          </a:r>
          <a:r>
            <a:rPr lang="es-EC" sz="2000" dirty="0" smtClean="0"/>
            <a:t>. Los hidroceles se forman cuando este trayecto no logra cerrarse y el líquido peritoneal se acumula en el escroto donde queda atrapado.</a:t>
          </a:r>
          <a:endParaRPr lang="es-EC" sz="2000" dirty="0"/>
        </a:p>
      </dgm:t>
    </dgm:pt>
    <dgm:pt modelId="{18D0E8F3-51D3-4E88-B20C-D54455219A83}" type="parTrans" cxnId="{FB1ACBB4-33AC-4988-A9EE-1E71DE138CDC}">
      <dgm:prSet/>
      <dgm:spPr/>
      <dgm:t>
        <a:bodyPr/>
        <a:lstStyle/>
        <a:p>
          <a:endParaRPr lang="es-EC"/>
        </a:p>
      </dgm:t>
    </dgm:pt>
    <dgm:pt modelId="{E64318B6-0BED-4BE4-AA78-AA4624DD0CB4}" type="sibTrans" cxnId="{FB1ACBB4-33AC-4988-A9EE-1E71DE138CDC}">
      <dgm:prSet/>
      <dgm:spPr/>
      <dgm:t>
        <a:bodyPr/>
        <a:lstStyle/>
        <a:p>
          <a:endParaRPr lang="es-EC"/>
        </a:p>
      </dgm:t>
    </dgm:pt>
    <dgm:pt modelId="{B3620B3D-9C15-459D-B76A-A5A02C7695F1}">
      <dgm:prSet phldrT="[Texto]" phldr="1"/>
      <dgm:spPr>
        <a:solidFill>
          <a:srgbClr val="FF0000"/>
        </a:solidFill>
        <a:ln>
          <a:noFill/>
        </a:ln>
        <a:effectLst>
          <a:glow rad="228600">
            <a:schemeClr val="accent2">
              <a:satMod val="175000"/>
              <a:alpha val="40000"/>
            </a:schemeClr>
          </a:glow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endParaRPr lang="es-EC" dirty="0"/>
        </a:p>
      </dgm:t>
    </dgm:pt>
    <dgm:pt modelId="{C52DC107-3527-40EF-8716-BCC2EF34A3B3}" type="parTrans" cxnId="{856C6BDC-0C18-4689-870F-63265C09832B}">
      <dgm:prSet/>
      <dgm:spPr/>
      <dgm:t>
        <a:bodyPr/>
        <a:lstStyle/>
        <a:p>
          <a:endParaRPr lang="es-EC"/>
        </a:p>
      </dgm:t>
    </dgm:pt>
    <dgm:pt modelId="{CB9C8FE8-16D3-4F74-AF19-4C46E276EEA2}" type="sibTrans" cxnId="{856C6BDC-0C18-4689-870F-63265C09832B}">
      <dgm:prSet/>
      <dgm:spPr/>
      <dgm:t>
        <a:bodyPr/>
        <a:lstStyle/>
        <a:p>
          <a:endParaRPr lang="es-EC"/>
        </a:p>
      </dgm:t>
    </dgm:pt>
    <dgm:pt modelId="{535D3E1A-8783-449A-8BBC-72E8CC7F1479}">
      <dgm:prSet phldrT="[Texto]"/>
      <dgm:spPr>
        <a:solidFill>
          <a:srgbClr val="FF0000">
            <a:alpha val="90000"/>
          </a:srgbClr>
        </a:solidFill>
        <a:effectLst>
          <a:glow rad="228600">
            <a:schemeClr val="accent2">
              <a:satMod val="175000"/>
              <a:alpha val="40000"/>
            </a:schemeClr>
          </a:glow>
        </a:effectLst>
        <a:scene3d>
          <a:camera prst="perspectiveRelaxedModerately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es-EC" dirty="0" smtClean="0"/>
            <a:t>Inflamación por lesión del testículo o epidídimo</a:t>
          </a:r>
          <a:endParaRPr lang="es-EC" dirty="0"/>
        </a:p>
      </dgm:t>
    </dgm:pt>
    <dgm:pt modelId="{870A4227-7E94-4460-A8D6-A504E88EF4DC}" type="parTrans" cxnId="{F673CD40-AEF9-41AB-A1EC-D9CEC9F4536A}">
      <dgm:prSet/>
      <dgm:spPr/>
      <dgm:t>
        <a:bodyPr/>
        <a:lstStyle/>
        <a:p>
          <a:endParaRPr lang="es-EC"/>
        </a:p>
      </dgm:t>
    </dgm:pt>
    <dgm:pt modelId="{CACB7538-60FE-4476-8ABD-B19CE4864368}" type="sibTrans" cxnId="{F673CD40-AEF9-41AB-A1EC-D9CEC9F4536A}">
      <dgm:prSet/>
      <dgm:spPr/>
      <dgm:t>
        <a:bodyPr/>
        <a:lstStyle/>
        <a:p>
          <a:endParaRPr lang="es-EC"/>
        </a:p>
      </dgm:t>
    </dgm:pt>
    <dgm:pt modelId="{F9700EC7-351D-4E70-8386-E9A3B5228677}">
      <dgm:prSet phldrT="[Texto]" phldr="1"/>
      <dgm:spPr>
        <a:solidFill>
          <a:srgbClr val="FF0000">
            <a:alpha val="90000"/>
          </a:srgbClr>
        </a:solidFill>
        <a:effectLst>
          <a:glow rad="228600">
            <a:schemeClr val="accent2">
              <a:satMod val="175000"/>
              <a:alpha val="40000"/>
            </a:schemeClr>
          </a:glow>
        </a:effectLst>
        <a:scene3d>
          <a:camera prst="perspectiveRelaxedModerately"/>
          <a:lightRig rig="threePt" dir="t"/>
        </a:scene3d>
        <a:sp3d>
          <a:bevelT w="139700" h="139700" prst="divot"/>
        </a:sp3d>
      </dgm:spPr>
      <dgm:t>
        <a:bodyPr/>
        <a:lstStyle/>
        <a:p>
          <a:endParaRPr lang="es-EC" dirty="0"/>
        </a:p>
      </dgm:t>
    </dgm:pt>
    <dgm:pt modelId="{CBEB9E7F-C7D3-461F-B533-945C845A8C81}" type="parTrans" cxnId="{6E1A6E53-5B52-4453-84B2-48D5B237C242}">
      <dgm:prSet/>
      <dgm:spPr/>
      <dgm:t>
        <a:bodyPr/>
        <a:lstStyle/>
        <a:p>
          <a:endParaRPr lang="es-EC"/>
        </a:p>
      </dgm:t>
    </dgm:pt>
    <dgm:pt modelId="{F7598125-001F-4C47-8857-3DFF51A689BD}" type="sibTrans" cxnId="{6E1A6E53-5B52-4453-84B2-48D5B237C242}">
      <dgm:prSet/>
      <dgm:spPr/>
      <dgm:t>
        <a:bodyPr/>
        <a:lstStyle/>
        <a:p>
          <a:endParaRPr lang="es-EC"/>
        </a:p>
      </dgm:t>
    </dgm:pt>
    <dgm:pt modelId="{1715092E-746A-4B5E-B35D-931514B6BF64}">
      <dgm:prSet phldrT="[Texto]" phldr="1"/>
      <dgm:spPr>
        <a:solidFill>
          <a:srgbClr val="00B0F0"/>
        </a:solidFill>
        <a:ln>
          <a:noFill/>
        </a:ln>
        <a:effectLst>
          <a:glow rad="228600">
            <a:schemeClr val="accent5">
              <a:satMod val="175000"/>
              <a:alpha val="40000"/>
            </a:schemeClr>
          </a:glow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endParaRPr lang="es-EC" dirty="0"/>
        </a:p>
      </dgm:t>
    </dgm:pt>
    <dgm:pt modelId="{330AAB65-0FF2-49AC-B3F5-A31C8B0F6712}" type="parTrans" cxnId="{A07779BE-E1BA-4EE9-A1E8-47D13E9F03EB}">
      <dgm:prSet/>
      <dgm:spPr/>
      <dgm:t>
        <a:bodyPr/>
        <a:lstStyle/>
        <a:p>
          <a:endParaRPr lang="es-EC"/>
        </a:p>
      </dgm:t>
    </dgm:pt>
    <dgm:pt modelId="{3BC47591-F737-4FD2-AC91-646863B08A8A}" type="sibTrans" cxnId="{A07779BE-E1BA-4EE9-A1E8-47D13E9F03EB}">
      <dgm:prSet/>
      <dgm:spPr/>
      <dgm:t>
        <a:bodyPr/>
        <a:lstStyle/>
        <a:p>
          <a:endParaRPr lang="es-EC"/>
        </a:p>
      </dgm:t>
    </dgm:pt>
    <dgm:pt modelId="{8EE2482C-FB64-41B6-B45C-E459141CD8A5}">
      <dgm:prSet phldrT="[Texto]"/>
      <dgm:spPr>
        <a:solidFill>
          <a:srgbClr val="00B0F0">
            <a:alpha val="90000"/>
          </a:srgbClr>
        </a:solidFill>
        <a:ln>
          <a:noFill/>
        </a:ln>
        <a:effectLst>
          <a:glow rad="228600">
            <a:schemeClr val="accent5">
              <a:satMod val="175000"/>
              <a:alpha val="40000"/>
            </a:schemeClr>
          </a:glow>
          <a:outerShdw blurRad="107950" dist="12700" dir="5400000" algn="ctr">
            <a:srgbClr val="000000"/>
          </a:outerShdw>
        </a:effectLst>
        <a:scene3d>
          <a:camera prst="perspectiveRelaxedModerately"/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s-EC" dirty="0" smtClean="0"/>
            <a:t>Obstrucción con líquido o sangre dentro del cordón espermático.</a:t>
          </a:r>
          <a:endParaRPr lang="es-EC" dirty="0"/>
        </a:p>
      </dgm:t>
    </dgm:pt>
    <dgm:pt modelId="{363B9097-7A90-46C5-A86A-6D81922DB216}" type="parTrans" cxnId="{27D0E8E9-329A-47EF-A578-7277593073DF}">
      <dgm:prSet/>
      <dgm:spPr/>
      <dgm:t>
        <a:bodyPr/>
        <a:lstStyle/>
        <a:p>
          <a:endParaRPr lang="es-EC"/>
        </a:p>
      </dgm:t>
    </dgm:pt>
    <dgm:pt modelId="{43DF355B-D43B-455A-AD66-2FF7B0AF918C}" type="sibTrans" cxnId="{27D0E8E9-329A-47EF-A578-7277593073DF}">
      <dgm:prSet/>
      <dgm:spPr/>
      <dgm:t>
        <a:bodyPr/>
        <a:lstStyle/>
        <a:p>
          <a:endParaRPr lang="es-EC"/>
        </a:p>
      </dgm:t>
    </dgm:pt>
    <dgm:pt modelId="{2456AD27-A385-49BD-B84E-1F0CC3D24C08}">
      <dgm:prSet phldrT="[Texto]" phldr="1"/>
      <dgm:spPr>
        <a:solidFill>
          <a:srgbClr val="00B0F0">
            <a:alpha val="90000"/>
          </a:srgbClr>
        </a:solidFill>
        <a:ln>
          <a:noFill/>
        </a:ln>
        <a:effectLst>
          <a:glow rad="228600">
            <a:schemeClr val="accent5">
              <a:satMod val="175000"/>
              <a:alpha val="40000"/>
            </a:schemeClr>
          </a:glow>
          <a:outerShdw blurRad="107950" dist="12700" dir="5400000" algn="ctr">
            <a:srgbClr val="000000"/>
          </a:outerShdw>
        </a:effectLst>
        <a:scene3d>
          <a:camera prst="perspectiveRelaxedModerately"/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es-EC" dirty="0"/>
        </a:p>
      </dgm:t>
    </dgm:pt>
    <dgm:pt modelId="{72A5EA3F-59FE-44DA-8A30-C2BD10538FCA}" type="parTrans" cxnId="{113CB205-21D4-443B-86B4-8041218DF1E8}">
      <dgm:prSet/>
      <dgm:spPr/>
      <dgm:t>
        <a:bodyPr/>
        <a:lstStyle/>
        <a:p>
          <a:endParaRPr lang="es-EC"/>
        </a:p>
      </dgm:t>
    </dgm:pt>
    <dgm:pt modelId="{C305963F-B846-453B-886E-034E325EC20B}" type="sibTrans" cxnId="{113CB205-21D4-443B-86B4-8041218DF1E8}">
      <dgm:prSet/>
      <dgm:spPr/>
      <dgm:t>
        <a:bodyPr/>
        <a:lstStyle/>
        <a:p>
          <a:endParaRPr lang="es-EC"/>
        </a:p>
      </dgm:t>
    </dgm:pt>
    <dgm:pt modelId="{BB0D1E48-2283-4AE4-B324-C7E7FC62CDB8}" type="pres">
      <dgm:prSet presAssocID="{270CF2B4-F6E1-4E60-B406-090E5EEE034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691A7E0-C2B6-4898-83F6-F50993D11A26}" type="pres">
      <dgm:prSet presAssocID="{2A031DE9-1473-4BD5-A76D-408706DDCD11}" presName="composite" presStyleCnt="0"/>
      <dgm:spPr/>
    </dgm:pt>
    <dgm:pt modelId="{6F3CFFD7-73BB-4411-A65A-6953EDFC6CAF}" type="pres">
      <dgm:prSet presAssocID="{2A031DE9-1473-4BD5-A76D-408706DDCD1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0BA72F1-2851-4259-A50D-0B40496A3A1D}" type="pres">
      <dgm:prSet presAssocID="{2A031DE9-1473-4BD5-A76D-408706DDCD11}" presName="descendantText" presStyleLbl="alignAcc1" presStyleIdx="0" presStyleCnt="3" custScaleY="145974" custLinFactNeighborX="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7647141-3991-462B-B51F-64A25183E488}" type="pres">
      <dgm:prSet presAssocID="{8AF80A99-DD17-4F66-A52E-15A366A4F638}" presName="sp" presStyleCnt="0"/>
      <dgm:spPr/>
    </dgm:pt>
    <dgm:pt modelId="{8E25FC85-C7DF-4B6D-8FAB-C558BDCCD8B2}" type="pres">
      <dgm:prSet presAssocID="{B3620B3D-9C15-459D-B76A-A5A02C7695F1}" presName="composite" presStyleCnt="0"/>
      <dgm:spPr/>
    </dgm:pt>
    <dgm:pt modelId="{6045529A-175E-4793-9359-388807939F28}" type="pres">
      <dgm:prSet presAssocID="{B3620B3D-9C15-459D-B76A-A5A02C7695F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8F51E0D-A2AA-4BBC-925F-63F28F5F3B64}" type="pres">
      <dgm:prSet presAssocID="{B3620B3D-9C15-459D-B76A-A5A02C7695F1}" presName="descendantText" presStyleLbl="alignAcc1" presStyleIdx="1" presStyleCnt="3" custLinFactNeighborX="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BC6C787-D525-4680-BF90-A59EBBC7AC13}" type="pres">
      <dgm:prSet presAssocID="{CB9C8FE8-16D3-4F74-AF19-4C46E276EEA2}" presName="sp" presStyleCnt="0"/>
      <dgm:spPr/>
    </dgm:pt>
    <dgm:pt modelId="{9BF7C71F-F32D-4042-A997-C3AA7C6379B3}" type="pres">
      <dgm:prSet presAssocID="{1715092E-746A-4B5E-B35D-931514B6BF64}" presName="composite" presStyleCnt="0"/>
      <dgm:spPr/>
    </dgm:pt>
    <dgm:pt modelId="{35B61C6B-9130-48D9-ADAC-7D8396F222BA}" type="pres">
      <dgm:prSet presAssocID="{1715092E-746A-4B5E-B35D-931514B6BF6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F497D39-541B-42A9-BA59-06DB6F0D3DE6}" type="pres">
      <dgm:prSet presAssocID="{1715092E-746A-4B5E-B35D-931514B6BF6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AC778E7C-4935-4808-B4E9-E04DF244F057}" type="presOf" srcId="{535D3E1A-8783-449A-8BBC-72E8CC7F1479}" destId="{A8F51E0D-A2AA-4BBC-925F-63F28F5F3B64}" srcOrd="0" destOrd="0" presId="urn:microsoft.com/office/officeart/2005/8/layout/chevron2"/>
    <dgm:cxn modelId="{7F2A1808-76C5-4082-94F7-CADF70256943}" srcId="{2A031DE9-1473-4BD5-A76D-408706DDCD11}" destId="{0E1396D6-7F37-49B0-85D1-43E28DFD691E}" srcOrd="0" destOrd="0" parTransId="{C5FC2189-B1EE-4A55-8B1A-4BF9F324A6DC}" sibTransId="{D780C11A-D2EB-4C23-A2E4-2D732EBD8C0F}"/>
    <dgm:cxn modelId="{F673CD40-AEF9-41AB-A1EC-D9CEC9F4536A}" srcId="{B3620B3D-9C15-459D-B76A-A5A02C7695F1}" destId="{535D3E1A-8783-449A-8BBC-72E8CC7F1479}" srcOrd="0" destOrd="0" parTransId="{870A4227-7E94-4460-A8D6-A504E88EF4DC}" sibTransId="{CACB7538-60FE-4476-8ABD-B19CE4864368}"/>
    <dgm:cxn modelId="{AF5CDCC3-5E67-4CDE-A424-D3A169746742}" type="presOf" srcId="{2456AD27-A385-49BD-B84E-1F0CC3D24C08}" destId="{6F497D39-541B-42A9-BA59-06DB6F0D3DE6}" srcOrd="0" destOrd="1" presId="urn:microsoft.com/office/officeart/2005/8/layout/chevron2"/>
    <dgm:cxn modelId="{6E1A6E53-5B52-4453-84B2-48D5B237C242}" srcId="{B3620B3D-9C15-459D-B76A-A5A02C7695F1}" destId="{F9700EC7-351D-4E70-8386-E9A3B5228677}" srcOrd="1" destOrd="0" parTransId="{CBEB9E7F-C7D3-461F-B533-945C845A8C81}" sibTransId="{F7598125-001F-4C47-8857-3DFF51A689BD}"/>
    <dgm:cxn modelId="{FB1ACBB4-33AC-4988-A9EE-1E71DE138CDC}" srcId="{2A031DE9-1473-4BD5-A76D-408706DDCD11}" destId="{513B32AE-ADE2-45CA-AE0D-E912392E610E}" srcOrd="1" destOrd="0" parTransId="{18D0E8F3-51D3-4E88-B20C-D54455219A83}" sibTransId="{E64318B6-0BED-4BE4-AA78-AA4624DD0CB4}"/>
    <dgm:cxn modelId="{ADA56A3F-760D-4D6D-A3B4-3087B3588FAD}" type="presOf" srcId="{8EE2482C-FB64-41B6-B45C-E459141CD8A5}" destId="{6F497D39-541B-42A9-BA59-06DB6F0D3DE6}" srcOrd="0" destOrd="0" presId="urn:microsoft.com/office/officeart/2005/8/layout/chevron2"/>
    <dgm:cxn modelId="{1756E07C-A7E4-4421-8D3E-FF501BE9A951}" type="presOf" srcId="{2A031DE9-1473-4BD5-A76D-408706DDCD11}" destId="{6F3CFFD7-73BB-4411-A65A-6953EDFC6CAF}" srcOrd="0" destOrd="0" presId="urn:microsoft.com/office/officeart/2005/8/layout/chevron2"/>
    <dgm:cxn modelId="{975A1A46-468B-4FB0-A754-481843597F3C}" type="presOf" srcId="{270CF2B4-F6E1-4E60-B406-090E5EEE034C}" destId="{BB0D1E48-2283-4AE4-B324-C7E7FC62CDB8}" srcOrd="0" destOrd="0" presId="urn:microsoft.com/office/officeart/2005/8/layout/chevron2"/>
    <dgm:cxn modelId="{113CB205-21D4-443B-86B4-8041218DF1E8}" srcId="{1715092E-746A-4B5E-B35D-931514B6BF64}" destId="{2456AD27-A385-49BD-B84E-1F0CC3D24C08}" srcOrd="1" destOrd="0" parTransId="{72A5EA3F-59FE-44DA-8A30-C2BD10538FCA}" sibTransId="{C305963F-B846-453B-886E-034E325EC20B}"/>
    <dgm:cxn modelId="{C278DF72-570D-4A92-AF34-2FC214863371}" type="presOf" srcId="{0E1396D6-7F37-49B0-85D1-43E28DFD691E}" destId="{40BA72F1-2851-4259-A50D-0B40496A3A1D}" srcOrd="0" destOrd="0" presId="urn:microsoft.com/office/officeart/2005/8/layout/chevron2"/>
    <dgm:cxn modelId="{C5D38C51-18DD-458D-A7F4-38D66A147794}" srcId="{270CF2B4-F6E1-4E60-B406-090E5EEE034C}" destId="{2A031DE9-1473-4BD5-A76D-408706DDCD11}" srcOrd="0" destOrd="0" parTransId="{816397BD-BFAF-456F-A921-E37E30E0D602}" sibTransId="{8AF80A99-DD17-4F66-A52E-15A366A4F638}"/>
    <dgm:cxn modelId="{B30418D7-B0BF-4F34-B136-7970650CD163}" type="presOf" srcId="{513B32AE-ADE2-45CA-AE0D-E912392E610E}" destId="{40BA72F1-2851-4259-A50D-0B40496A3A1D}" srcOrd="0" destOrd="1" presId="urn:microsoft.com/office/officeart/2005/8/layout/chevron2"/>
    <dgm:cxn modelId="{8A483C45-B68A-40FE-AC12-5A5583BF8EE6}" type="presOf" srcId="{1715092E-746A-4B5E-B35D-931514B6BF64}" destId="{35B61C6B-9130-48D9-ADAC-7D8396F222BA}" srcOrd="0" destOrd="0" presId="urn:microsoft.com/office/officeart/2005/8/layout/chevron2"/>
    <dgm:cxn modelId="{856C6BDC-0C18-4689-870F-63265C09832B}" srcId="{270CF2B4-F6E1-4E60-B406-090E5EEE034C}" destId="{B3620B3D-9C15-459D-B76A-A5A02C7695F1}" srcOrd="1" destOrd="0" parTransId="{C52DC107-3527-40EF-8716-BCC2EF34A3B3}" sibTransId="{CB9C8FE8-16D3-4F74-AF19-4C46E276EEA2}"/>
    <dgm:cxn modelId="{8872204C-A9BA-4D7A-8A93-1D276322A359}" type="presOf" srcId="{F9700EC7-351D-4E70-8386-E9A3B5228677}" destId="{A8F51E0D-A2AA-4BBC-925F-63F28F5F3B64}" srcOrd="0" destOrd="1" presId="urn:microsoft.com/office/officeart/2005/8/layout/chevron2"/>
    <dgm:cxn modelId="{27D0E8E9-329A-47EF-A578-7277593073DF}" srcId="{1715092E-746A-4B5E-B35D-931514B6BF64}" destId="{8EE2482C-FB64-41B6-B45C-E459141CD8A5}" srcOrd="0" destOrd="0" parTransId="{363B9097-7A90-46C5-A86A-6D81922DB216}" sibTransId="{43DF355B-D43B-455A-AD66-2FF7B0AF918C}"/>
    <dgm:cxn modelId="{A07779BE-E1BA-4EE9-A1E8-47D13E9F03EB}" srcId="{270CF2B4-F6E1-4E60-B406-090E5EEE034C}" destId="{1715092E-746A-4B5E-B35D-931514B6BF64}" srcOrd="2" destOrd="0" parTransId="{330AAB65-0FF2-49AC-B3F5-A31C8B0F6712}" sibTransId="{3BC47591-F737-4FD2-AC91-646863B08A8A}"/>
    <dgm:cxn modelId="{1B4BD634-25A7-4639-9D25-2C1CB68823F5}" type="presOf" srcId="{B3620B3D-9C15-459D-B76A-A5A02C7695F1}" destId="{6045529A-175E-4793-9359-388807939F28}" srcOrd="0" destOrd="0" presId="urn:microsoft.com/office/officeart/2005/8/layout/chevron2"/>
    <dgm:cxn modelId="{F91BD004-C99A-41AA-BD11-1180C1F9424C}" type="presParOf" srcId="{BB0D1E48-2283-4AE4-B324-C7E7FC62CDB8}" destId="{6691A7E0-C2B6-4898-83F6-F50993D11A26}" srcOrd="0" destOrd="0" presId="urn:microsoft.com/office/officeart/2005/8/layout/chevron2"/>
    <dgm:cxn modelId="{DE6E7EC5-7378-48AA-91D3-B23FACD8828B}" type="presParOf" srcId="{6691A7E0-C2B6-4898-83F6-F50993D11A26}" destId="{6F3CFFD7-73BB-4411-A65A-6953EDFC6CAF}" srcOrd="0" destOrd="0" presId="urn:microsoft.com/office/officeart/2005/8/layout/chevron2"/>
    <dgm:cxn modelId="{B56B6E9E-AB48-4AB9-B0DC-96A281B6F02C}" type="presParOf" srcId="{6691A7E0-C2B6-4898-83F6-F50993D11A26}" destId="{40BA72F1-2851-4259-A50D-0B40496A3A1D}" srcOrd="1" destOrd="0" presId="urn:microsoft.com/office/officeart/2005/8/layout/chevron2"/>
    <dgm:cxn modelId="{1426FD6D-C0CC-41B1-BDB2-5F96AEC7C7A7}" type="presParOf" srcId="{BB0D1E48-2283-4AE4-B324-C7E7FC62CDB8}" destId="{37647141-3991-462B-B51F-64A25183E488}" srcOrd="1" destOrd="0" presId="urn:microsoft.com/office/officeart/2005/8/layout/chevron2"/>
    <dgm:cxn modelId="{A482F8C8-6CA8-4A0D-9D2F-1C4BED992E91}" type="presParOf" srcId="{BB0D1E48-2283-4AE4-B324-C7E7FC62CDB8}" destId="{8E25FC85-C7DF-4B6D-8FAB-C558BDCCD8B2}" srcOrd="2" destOrd="0" presId="urn:microsoft.com/office/officeart/2005/8/layout/chevron2"/>
    <dgm:cxn modelId="{F1545580-5A53-4B4B-84C2-0C3BDC99B3FF}" type="presParOf" srcId="{8E25FC85-C7DF-4B6D-8FAB-C558BDCCD8B2}" destId="{6045529A-175E-4793-9359-388807939F28}" srcOrd="0" destOrd="0" presId="urn:microsoft.com/office/officeart/2005/8/layout/chevron2"/>
    <dgm:cxn modelId="{223748D4-CED1-4095-A59C-4EAAF4CBFBD3}" type="presParOf" srcId="{8E25FC85-C7DF-4B6D-8FAB-C558BDCCD8B2}" destId="{A8F51E0D-A2AA-4BBC-925F-63F28F5F3B64}" srcOrd="1" destOrd="0" presId="urn:microsoft.com/office/officeart/2005/8/layout/chevron2"/>
    <dgm:cxn modelId="{7570E0A0-287E-4222-8208-916E6593A823}" type="presParOf" srcId="{BB0D1E48-2283-4AE4-B324-C7E7FC62CDB8}" destId="{7BC6C787-D525-4680-BF90-A59EBBC7AC13}" srcOrd="3" destOrd="0" presId="urn:microsoft.com/office/officeart/2005/8/layout/chevron2"/>
    <dgm:cxn modelId="{AA18062B-D213-4B04-9FC9-F3D3CA5E6208}" type="presParOf" srcId="{BB0D1E48-2283-4AE4-B324-C7E7FC62CDB8}" destId="{9BF7C71F-F32D-4042-A997-C3AA7C6379B3}" srcOrd="4" destOrd="0" presId="urn:microsoft.com/office/officeart/2005/8/layout/chevron2"/>
    <dgm:cxn modelId="{D2189135-6296-437B-B1D4-9C094BFF424C}" type="presParOf" srcId="{9BF7C71F-F32D-4042-A997-C3AA7C6379B3}" destId="{35B61C6B-9130-48D9-ADAC-7D8396F222BA}" srcOrd="0" destOrd="0" presId="urn:microsoft.com/office/officeart/2005/8/layout/chevron2"/>
    <dgm:cxn modelId="{AF455FBB-2F15-4562-92A9-047D8AC7363D}" type="presParOf" srcId="{9BF7C71F-F32D-4042-A997-C3AA7C6379B3}" destId="{6F497D39-541B-42A9-BA59-06DB6F0D3DE6}" srcOrd="1" destOrd="0" presId="urn:microsoft.com/office/officeart/2005/8/layout/chevron2"/>
  </dgm:cxnLst>
  <dgm:bg>
    <a:solidFill>
      <a:srgbClr val="FFFF00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B586DA-2301-4240-B0B9-9E65D1D0D23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45A6FD7B-DA84-4F50-98B7-4B9B0BFD3B19}">
      <dgm:prSet phldrT="[Texto]" custT="1"/>
      <dgm:spPr>
        <a:solidFill>
          <a:srgbClr val="002060"/>
        </a:solidFill>
        <a:effectLst>
          <a:glow rad="228600">
            <a:schemeClr val="accent1">
              <a:satMod val="175000"/>
              <a:alpha val="40000"/>
            </a:schemeClr>
          </a:glow>
        </a:effectLst>
        <a:scene3d>
          <a:camera prst="perspectiveRelaxedModerately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es-EC" sz="2400" dirty="0" smtClean="0">
              <a:latin typeface="Arial" panose="020B0604020202020204" pitchFamily="34" charset="0"/>
              <a:cs typeface="Arial" panose="020B0604020202020204" pitchFamily="34" charset="0"/>
            </a:rPr>
            <a:t>Se tratan cuando le causan a las personas molestias, vergüenza o alcanzan un tamaño  tan grande que amenazan el suministro de sangre al testículo</a:t>
          </a:r>
          <a:endParaRPr lang="es-EC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4C1054-1441-4647-BEA3-03A380A07873}" type="parTrans" cxnId="{71BD8C66-52C4-4C4F-90A9-7EFB97E83271}">
      <dgm:prSet/>
      <dgm:spPr/>
      <dgm:t>
        <a:bodyPr/>
        <a:lstStyle/>
        <a:p>
          <a:endParaRPr lang="es-EC"/>
        </a:p>
      </dgm:t>
    </dgm:pt>
    <dgm:pt modelId="{B1DED210-2BAC-4E55-88A6-5927E17EC00F}" type="sibTrans" cxnId="{71BD8C66-52C4-4C4F-90A9-7EFB97E83271}">
      <dgm:prSet/>
      <dgm:spPr/>
      <dgm:t>
        <a:bodyPr/>
        <a:lstStyle/>
        <a:p>
          <a:endParaRPr lang="es-EC"/>
        </a:p>
      </dgm:t>
    </dgm:pt>
    <dgm:pt modelId="{EB4855CE-11DD-4EAC-8A1B-023E949311A3}">
      <dgm:prSet phldrT="[Texto]" custT="1"/>
      <dgm:spPr>
        <a:solidFill>
          <a:srgbClr val="002060"/>
        </a:solidFill>
        <a:effectLst>
          <a:glow rad="228600">
            <a:schemeClr val="accent1">
              <a:satMod val="175000"/>
              <a:alpha val="40000"/>
            </a:schemeClr>
          </a:glow>
        </a:effectLst>
        <a:scene3d>
          <a:camera prst="perspectiveRelaxedModerately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es-EC" sz="2400" dirty="0" smtClean="0">
              <a:latin typeface="Arial" panose="020B0604020202020204" pitchFamily="34" charset="0"/>
              <a:cs typeface="Arial" panose="020B0604020202020204" pitchFamily="34" charset="0"/>
            </a:rPr>
            <a:t>La aspiración puede ser una alternativa  en pacientes  con riesgos quirúrgicos .Se pueden inyectar </a:t>
          </a:r>
          <a:r>
            <a:rPr lang="es-EC" sz="2400" dirty="0" err="1" smtClean="0">
              <a:latin typeface="Arial" panose="020B0604020202020204" pitchFamily="34" charset="0"/>
              <a:cs typeface="Arial" panose="020B0604020202020204" pitchFamily="34" charset="0"/>
            </a:rPr>
            <a:t>esclerosantes</a:t>
          </a:r>
          <a:r>
            <a:rPr lang="es-EC" sz="2400" dirty="0" smtClean="0">
              <a:latin typeface="Arial" panose="020B0604020202020204" pitchFamily="34" charset="0"/>
              <a:cs typeface="Arial" panose="020B0604020202020204" pitchFamily="34" charset="0"/>
            </a:rPr>
            <a:t> (Tetraciclina)</a:t>
          </a:r>
          <a:endParaRPr lang="es-EC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47BE9D-D494-4F37-8B77-CD79075872AF}" type="parTrans" cxnId="{FBBC4D29-65DF-40CA-9DA4-D68C7549B56B}">
      <dgm:prSet/>
      <dgm:spPr/>
      <dgm:t>
        <a:bodyPr/>
        <a:lstStyle/>
        <a:p>
          <a:endParaRPr lang="es-EC"/>
        </a:p>
      </dgm:t>
    </dgm:pt>
    <dgm:pt modelId="{288318DD-8ED6-4124-B218-BD4989F2E813}" type="sibTrans" cxnId="{FBBC4D29-65DF-40CA-9DA4-D68C7549B56B}">
      <dgm:prSet/>
      <dgm:spPr/>
      <dgm:t>
        <a:bodyPr/>
        <a:lstStyle/>
        <a:p>
          <a:endParaRPr lang="es-EC"/>
        </a:p>
      </dgm:t>
    </dgm:pt>
    <dgm:pt modelId="{4124633E-1019-4208-B0AB-32F1A21FB735}">
      <dgm:prSet phldrT="[Texto]"/>
      <dgm:spPr>
        <a:solidFill>
          <a:srgbClr val="002060"/>
        </a:solidFill>
        <a:effectLst>
          <a:glow rad="228600">
            <a:schemeClr val="accent1">
              <a:satMod val="175000"/>
              <a:alpha val="40000"/>
            </a:schemeClr>
          </a:glow>
        </a:effectLst>
        <a:scene3d>
          <a:camera prst="perspectiveRelaxedModerately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es-EC" dirty="0" smtClean="0"/>
            <a:t>Los hidroceles asociados a hernias inguinales se deben reparar quirúrgicamente mediante la HIDROCELECTOMÍA.</a:t>
          </a:r>
          <a:endParaRPr lang="es-EC" dirty="0"/>
        </a:p>
      </dgm:t>
    </dgm:pt>
    <dgm:pt modelId="{B89AC1E8-39ED-49C1-882A-123DB5178D6F}" type="parTrans" cxnId="{6E333CFA-0617-46E8-9ED0-37A00822B99B}">
      <dgm:prSet/>
      <dgm:spPr/>
      <dgm:t>
        <a:bodyPr/>
        <a:lstStyle/>
        <a:p>
          <a:endParaRPr lang="es-EC"/>
        </a:p>
      </dgm:t>
    </dgm:pt>
    <dgm:pt modelId="{F23742B3-FCCA-490E-98FC-E510E23C169A}" type="sibTrans" cxnId="{6E333CFA-0617-46E8-9ED0-37A00822B99B}">
      <dgm:prSet/>
      <dgm:spPr/>
      <dgm:t>
        <a:bodyPr/>
        <a:lstStyle/>
        <a:p>
          <a:endParaRPr lang="es-EC"/>
        </a:p>
      </dgm:t>
    </dgm:pt>
    <dgm:pt modelId="{2E960221-A64D-45A3-BB55-ADB64B3E64B6}" type="pres">
      <dgm:prSet presAssocID="{03B586DA-2301-4240-B0B9-9E65D1D0D23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"/>
        </a:p>
      </dgm:t>
    </dgm:pt>
    <dgm:pt modelId="{2CEA7338-EEB4-499C-A5DA-B4933B7C8951}" type="pres">
      <dgm:prSet presAssocID="{03B586DA-2301-4240-B0B9-9E65D1D0D23D}" presName="Name1" presStyleCnt="0"/>
      <dgm:spPr/>
    </dgm:pt>
    <dgm:pt modelId="{2221288A-53EA-41FA-8EF1-E35A0F360C42}" type="pres">
      <dgm:prSet presAssocID="{03B586DA-2301-4240-B0B9-9E65D1D0D23D}" presName="cycle" presStyleCnt="0"/>
      <dgm:spPr/>
    </dgm:pt>
    <dgm:pt modelId="{50C4E32F-114A-4728-AFDD-4A3F79E8B19B}" type="pres">
      <dgm:prSet presAssocID="{03B586DA-2301-4240-B0B9-9E65D1D0D23D}" presName="srcNode" presStyleLbl="node1" presStyleIdx="0" presStyleCnt="3"/>
      <dgm:spPr/>
    </dgm:pt>
    <dgm:pt modelId="{CD16DCE5-4BD3-442F-93BB-07EB5AD5F851}" type="pres">
      <dgm:prSet presAssocID="{03B586DA-2301-4240-B0B9-9E65D1D0D23D}" presName="conn" presStyleLbl="parChTrans1D2" presStyleIdx="0" presStyleCnt="1"/>
      <dgm:spPr/>
      <dgm:t>
        <a:bodyPr/>
        <a:lstStyle/>
        <a:p>
          <a:endParaRPr lang="es-ES"/>
        </a:p>
      </dgm:t>
    </dgm:pt>
    <dgm:pt modelId="{BC1669E8-0A5B-4407-964E-BE0D7141C488}" type="pres">
      <dgm:prSet presAssocID="{03B586DA-2301-4240-B0B9-9E65D1D0D23D}" presName="extraNode" presStyleLbl="node1" presStyleIdx="0" presStyleCnt="3"/>
      <dgm:spPr/>
    </dgm:pt>
    <dgm:pt modelId="{BF3B4ED7-B79C-43EE-9F0C-96ECCCDD0058}" type="pres">
      <dgm:prSet presAssocID="{03B586DA-2301-4240-B0B9-9E65D1D0D23D}" presName="dstNode" presStyleLbl="node1" presStyleIdx="0" presStyleCnt="3"/>
      <dgm:spPr/>
    </dgm:pt>
    <dgm:pt modelId="{F49C58DF-9436-44DD-9DF2-88A212B901A1}" type="pres">
      <dgm:prSet presAssocID="{45A6FD7B-DA84-4F50-98B7-4B9B0BFD3B19}" presName="text_1" presStyleLbl="node1" presStyleIdx="0" presStyleCnt="3" custScaleY="134155" custLinFactNeighborX="606" custLinFactNeighborY="-148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6886D16-900F-4501-ADCB-B0E7D552F449}" type="pres">
      <dgm:prSet presAssocID="{45A6FD7B-DA84-4F50-98B7-4B9B0BFD3B19}" presName="accent_1" presStyleCnt="0"/>
      <dgm:spPr/>
    </dgm:pt>
    <dgm:pt modelId="{20EEAB0F-9B9F-4F06-91D9-B3136D6EFDEB}" type="pres">
      <dgm:prSet presAssocID="{45A6FD7B-DA84-4F50-98B7-4B9B0BFD3B19}" presName="accentRepeatNode" presStyleLbl="solidFgAcc1" presStyleIdx="0" presStyleCnt="3"/>
      <dgm:spPr>
        <a:solidFill>
          <a:srgbClr val="FF0000"/>
        </a:solidFill>
        <a:ln w="34925">
          <a:solidFill>
            <a:srgbClr val="FFFFFF"/>
          </a:solidFill>
        </a:ln>
        <a:effectLst>
          <a:outerShdw blurRad="317500" dir="2700000" algn="ctr">
            <a:srgbClr val="000000">
              <a:alpha val="43000"/>
            </a:srgbClr>
          </a:outerShdw>
        </a:effectLst>
        <a:scene3d>
          <a:camera prst="perspectiveFront" fov="2700000">
            <a:rot lat="19086000" lon="19067999" rev="3108000"/>
          </a:camera>
          <a:lightRig rig="threePt" dir="t">
            <a:rot lat="0" lon="0" rev="0"/>
          </a:lightRig>
        </a:scene3d>
        <a:sp3d extrusionH="38100" prstMaterial="clear">
          <a:bevelT w="260350" h="50800" prst="softRound"/>
          <a:bevelB prst="softRound"/>
        </a:sp3d>
      </dgm:spPr>
    </dgm:pt>
    <dgm:pt modelId="{2CD98357-87A8-424B-9173-729A15CF8366}" type="pres">
      <dgm:prSet presAssocID="{EB4855CE-11DD-4EAC-8A1B-023E949311A3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803526E-6FBC-4F21-B89B-1396ECAEFCE5}" type="pres">
      <dgm:prSet presAssocID="{EB4855CE-11DD-4EAC-8A1B-023E949311A3}" presName="accent_2" presStyleCnt="0"/>
      <dgm:spPr/>
    </dgm:pt>
    <dgm:pt modelId="{4D0AB4F4-7CB8-4177-A02E-A423B1C087DF}" type="pres">
      <dgm:prSet presAssocID="{EB4855CE-11DD-4EAC-8A1B-023E949311A3}" presName="accentRepeatNode" presStyleLbl="solidFgAcc1" presStyleIdx="1" presStyleCnt="3" custLinFactNeighborX="4393" custLinFactNeighborY="5064"/>
      <dgm:spPr>
        <a:solidFill>
          <a:srgbClr val="7030A0"/>
        </a:solidFill>
        <a:ln w="34925">
          <a:solidFill>
            <a:srgbClr val="FFFFFF"/>
          </a:solidFill>
        </a:ln>
        <a:effectLst>
          <a:outerShdw blurRad="317500" dir="2700000" algn="ctr">
            <a:srgbClr val="000000">
              <a:alpha val="43000"/>
            </a:srgbClr>
          </a:outerShdw>
        </a:effectLst>
        <a:scene3d>
          <a:camera prst="perspectiveFront" fov="2700000">
            <a:rot lat="19086000" lon="19067999" rev="3108000"/>
          </a:camera>
          <a:lightRig rig="threePt" dir="t">
            <a:rot lat="0" lon="0" rev="0"/>
          </a:lightRig>
        </a:scene3d>
        <a:sp3d extrusionH="38100" prstMaterial="clear">
          <a:bevelT w="260350" h="50800" prst="softRound"/>
          <a:bevelB prst="softRound"/>
        </a:sp3d>
      </dgm:spPr>
    </dgm:pt>
    <dgm:pt modelId="{E566B066-2116-4B46-91BE-E60ADD052BCE}" type="pres">
      <dgm:prSet presAssocID="{4124633E-1019-4208-B0AB-32F1A21FB735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1A4DA30-0610-461D-AB39-84B2AC3A4231}" type="pres">
      <dgm:prSet presAssocID="{4124633E-1019-4208-B0AB-32F1A21FB735}" presName="accent_3" presStyleCnt="0"/>
      <dgm:spPr/>
    </dgm:pt>
    <dgm:pt modelId="{36B3BCB0-6803-45B1-8C04-29D67A1AD69E}" type="pres">
      <dgm:prSet presAssocID="{4124633E-1019-4208-B0AB-32F1A21FB735}" presName="accentRepeatNode" presStyleLbl="solidFgAcc1" presStyleIdx="2" presStyleCnt="3"/>
      <dgm:spPr>
        <a:solidFill>
          <a:srgbClr val="00B050"/>
        </a:solidFill>
        <a:ln w="34925">
          <a:solidFill>
            <a:srgbClr val="FFFFFF"/>
          </a:solidFill>
        </a:ln>
        <a:effectLst>
          <a:outerShdw blurRad="317500" dir="2700000" algn="ctr">
            <a:srgbClr val="000000">
              <a:alpha val="43000"/>
            </a:srgbClr>
          </a:outerShdw>
        </a:effectLst>
        <a:scene3d>
          <a:camera prst="perspectiveFront" fov="2700000">
            <a:rot lat="19086000" lon="19067999" rev="3108000"/>
          </a:camera>
          <a:lightRig rig="threePt" dir="t">
            <a:rot lat="0" lon="0" rev="0"/>
          </a:lightRig>
        </a:scene3d>
        <a:sp3d extrusionH="38100" prstMaterial="clear">
          <a:bevelT w="260350" h="50800" prst="softRound"/>
          <a:bevelB prst="softRound"/>
        </a:sp3d>
      </dgm:spPr>
    </dgm:pt>
  </dgm:ptLst>
  <dgm:cxnLst>
    <dgm:cxn modelId="{FBBC4D29-65DF-40CA-9DA4-D68C7549B56B}" srcId="{03B586DA-2301-4240-B0B9-9E65D1D0D23D}" destId="{EB4855CE-11DD-4EAC-8A1B-023E949311A3}" srcOrd="1" destOrd="0" parTransId="{6047BE9D-D494-4F37-8B77-CD79075872AF}" sibTransId="{288318DD-8ED6-4124-B218-BD4989F2E813}"/>
    <dgm:cxn modelId="{71BD8C66-52C4-4C4F-90A9-7EFB97E83271}" srcId="{03B586DA-2301-4240-B0B9-9E65D1D0D23D}" destId="{45A6FD7B-DA84-4F50-98B7-4B9B0BFD3B19}" srcOrd="0" destOrd="0" parTransId="{074C1054-1441-4647-BEA3-03A380A07873}" sibTransId="{B1DED210-2BAC-4E55-88A6-5927E17EC00F}"/>
    <dgm:cxn modelId="{ABAD4D14-EB27-4E93-92DB-96685E4C3A51}" type="presOf" srcId="{4124633E-1019-4208-B0AB-32F1A21FB735}" destId="{E566B066-2116-4B46-91BE-E60ADD052BCE}" srcOrd="0" destOrd="0" presId="urn:microsoft.com/office/officeart/2008/layout/VerticalCurvedList"/>
    <dgm:cxn modelId="{C0D36D05-61AB-4A81-A0CC-A992B813D57F}" type="presOf" srcId="{EB4855CE-11DD-4EAC-8A1B-023E949311A3}" destId="{2CD98357-87A8-424B-9173-729A15CF8366}" srcOrd="0" destOrd="0" presId="urn:microsoft.com/office/officeart/2008/layout/VerticalCurvedList"/>
    <dgm:cxn modelId="{BF108AA2-BE4C-434B-AE80-7B20596E5C17}" type="presOf" srcId="{45A6FD7B-DA84-4F50-98B7-4B9B0BFD3B19}" destId="{F49C58DF-9436-44DD-9DF2-88A212B901A1}" srcOrd="0" destOrd="0" presId="urn:microsoft.com/office/officeart/2008/layout/VerticalCurvedList"/>
    <dgm:cxn modelId="{35C0DF31-FC47-4D8A-8A81-4BC8995CF0DB}" type="presOf" srcId="{03B586DA-2301-4240-B0B9-9E65D1D0D23D}" destId="{2E960221-A64D-45A3-BB55-ADB64B3E64B6}" srcOrd="0" destOrd="0" presId="urn:microsoft.com/office/officeart/2008/layout/VerticalCurvedList"/>
    <dgm:cxn modelId="{6E333CFA-0617-46E8-9ED0-37A00822B99B}" srcId="{03B586DA-2301-4240-B0B9-9E65D1D0D23D}" destId="{4124633E-1019-4208-B0AB-32F1A21FB735}" srcOrd="2" destOrd="0" parTransId="{B89AC1E8-39ED-49C1-882A-123DB5178D6F}" sibTransId="{F23742B3-FCCA-490E-98FC-E510E23C169A}"/>
    <dgm:cxn modelId="{B06FA6D4-CF29-4BAD-8FD3-77AE99DE2E79}" type="presOf" srcId="{B1DED210-2BAC-4E55-88A6-5927E17EC00F}" destId="{CD16DCE5-4BD3-442F-93BB-07EB5AD5F851}" srcOrd="0" destOrd="0" presId="urn:microsoft.com/office/officeart/2008/layout/VerticalCurvedList"/>
    <dgm:cxn modelId="{C29E51A7-5452-44E8-BA2E-1E15B09D7B8A}" type="presParOf" srcId="{2E960221-A64D-45A3-BB55-ADB64B3E64B6}" destId="{2CEA7338-EEB4-499C-A5DA-B4933B7C8951}" srcOrd="0" destOrd="0" presId="urn:microsoft.com/office/officeart/2008/layout/VerticalCurvedList"/>
    <dgm:cxn modelId="{CD9707A2-D40B-46BA-88D5-28BAD8866B2C}" type="presParOf" srcId="{2CEA7338-EEB4-499C-A5DA-B4933B7C8951}" destId="{2221288A-53EA-41FA-8EF1-E35A0F360C42}" srcOrd="0" destOrd="0" presId="urn:microsoft.com/office/officeart/2008/layout/VerticalCurvedList"/>
    <dgm:cxn modelId="{B5F08DF6-B461-4B6E-8B85-B2C200D81120}" type="presParOf" srcId="{2221288A-53EA-41FA-8EF1-E35A0F360C42}" destId="{50C4E32F-114A-4728-AFDD-4A3F79E8B19B}" srcOrd="0" destOrd="0" presId="urn:microsoft.com/office/officeart/2008/layout/VerticalCurvedList"/>
    <dgm:cxn modelId="{7678DDB4-5698-4B74-838E-06C9E9DBC5C2}" type="presParOf" srcId="{2221288A-53EA-41FA-8EF1-E35A0F360C42}" destId="{CD16DCE5-4BD3-442F-93BB-07EB5AD5F851}" srcOrd="1" destOrd="0" presId="urn:microsoft.com/office/officeart/2008/layout/VerticalCurvedList"/>
    <dgm:cxn modelId="{567C8213-0C95-4A97-9E8C-AFFEED04DE13}" type="presParOf" srcId="{2221288A-53EA-41FA-8EF1-E35A0F360C42}" destId="{BC1669E8-0A5B-4407-964E-BE0D7141C488}" srcOrd="2" destOrd="0" presId="urn:microsoft.com/office/officeart/2008/layout/VerticalCurvedList"/>
    <dgm:cxn modelId="{5242B1C1-9FAA-4C3D-AC16-7AFB0AF9F699}" type="presParOf" srcId="{2221288A-53EA-41FA-8EF1-E35A0F360C42}" destId="{BF3B4ED7-B79C-43EE-9F0C-96ECCCDD0058}" srcOrd="3" destOrd="0" presId="urn:microsoft.com/office/officeart/2008/layout/VerticalCurvedList"/>
    <dgm:cxn modelId="{3F0737AC-E228-4A4C-8B80-F83265618AE5}" type="presParOf" srcId="{2CEA7338-EEB4-499C-A5DA-B4933B7C8951}" destId="{F49C58DF-9436-44DD-9DF2-88A212B901A1}" srcOrd="1" destOrd="0" presId="urn:microsoft.com/office/officeart/2008/layout/VerticalCurvedList"/>
    <dgm:cxn modelId="{B6505399-19A4-496F-9764-8EB23AB275EC}" type="presParOf" srcId="{2CEA7338-EEB4-499C-A5DA-B4933B7C8951}" destId="{86886D16-900F-4501-ADCB-B0E7D552F449}" srcOrd="2" destOrd="0" presId="urn:microsoft.com/office/officeart/2008/layout/VerticalCurvedList"/>
    <dgm:cxn modelId="{3E13110C-62FA-43F0-A2C7-ED5DFE1ADAC5}" type="presParOf" srcId="{86886D16-900F-4501-ADCB-B0E7D552F449}" destId="{20EEAB0F-9B9F-4F06-91D9-B3136D6EFDEB}" srcOrd="0" destOrd="0" presId="urn:microsoft.com/office/officeart/2008/layout/VerticalCurvedList"/>
    <dgm:cxn modelId="{A29F4AE7-0B4F-4A97-8B23-5AD930360684}" type="presParOf" srcId="{2CEA7338-EEB4-499C-A5DA-B4933B7C8951}" destId="{2CD98357-87A8-424B-9173-729A15CF8366}" srcOrd="3" destOrd="0" presId="urn:microsoft.com/office/officeart/2008/layout/VerticalCurvedList"/>
    <dgm:cxn modelId="{B5FAEC12-35D7-43B5-898D-67CBCBC1B96E}" type="presParOf" srcId="{2CEA7338-EEB4-499C-A5DA-B4933B7C8951}" destId="{F803526E-6FBC-4F21-B89B-1396ECAEFCE5}" srcOrd="4" destOrd="0" presId="urn:microsoft.com/office/officeart/2008/layout/VerticalCurvedList"/>
    <dgm:cxn modelId="{0D81A355-3545-4966-AEF2-0D8C6BAEF0A0}" type="presParOf" srcId="{F803526E-6FBC-4F21-B89B-1396ECAEFCE5}" destId="{4D0AB4F4-7CB8-4177-A02E-A423B1C087DF}" srcOrd="0" destOrd="0" presId="urn:microsoft.com/office/officeart/2008/layout/VerticalCurvedList"/>
    <dgm:cxn modelId="{4F6B7717-8994-4592-A6B1-7EE8710A4F57}" type="presParOf" srcId="{2CEA7338-EEB4-499C-A5DA-B4933B7C8951}" destId="{E566B066-2116-4B46-91BE-E60ADD052BCE}" srcOrd="5" destOrd="0" presId="urn:microsoft.com/office/officeart/2008/layout/VerticalCurvedList"/>
    <dgm:cxn modelId="{784C8D63-4507-4361-9844-1B6849591AD3}" type="presParOf" srcId="{2CEA7338-EEB4-499C-A5DA-B4933B7C8951}" destId="{71A4DA30-0610-461D-AB39-84B2AC3A4231}" srcOrd="6" destOrd="0" presId="urn:microsoft.com/office/officeart/2008/layout/VerticalCurvedList"/>
    <dgm:cxn modelId="{3BBB3FC4-F398-46BF-A1A9-5CB6D6255566}" type="presParOf" srcId="{71A4DA30-0610-461D-AB39-84B2AC3A4231}" destId="{36B3BCB0-6803-45B1-8C04-29D67A1AD6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720826-6CCB-4D04-9F9E-770FA2873935}">
      <dsp:nvSpPr>
        <dsp:cNvPr id="0" name=""/>
        <dsp:cNvSpPr/>
      </dsp:nvSpPr>
      <dsp:spPr>
        <a:xfrm>
          <a:off x="207272" y="542268"/>
          <a:ext cx="4943975" cy="1544992"/>
        </a:xfrm>
        <a:prstGeom prst="rect">
          <a:avLst/>
        </a:prstGeom>
        <a:solidFill>
          <a:srgbClr val="FFC000">
            <a:alpha val="40000"/>
          </a:srgb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perspectiveRelaxedModerately"/>
          <a:lightRig rig="threePt" dir="t"/>
        </a:scene3d>
        <a:sp3d>
          <a:bevelT prst="angle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6475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El hidrocele es la colección de líquido dentro de la cavidad formada por la túnica vaginal del testículo.</a:t>
          </a:r>
          <a:endParaRPr lang="es-EC" sz="2400" kern="1200" dirty="0"/>
        </a:p>
      </dsp:txBody>
      <dsp:txXfrm>
        <a:off x="207272" y="542268"/>
        <a:ext cx="4943975" cy="1544992"/>
      </dsp:txXfrm>
    </dsp:sp>
    <dsp:sp modelId="{1F5436F5-824F-4035-A6D1-480B98E4B96D}">
      <dsp:nvSpPr>
        <dsp:cNvPr id="0" name=""/>
        <dsp:cNvSpPr/>
      </dsp:nvSpPr>
      <dsp:spPr>
        <a:xfrm>
          <a:off x="0" y="319103"/>
          <a:ext cx="1081494" cy="1622241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>
          <a:glow rad="228600">
            <a:schemeClr val="accent4">
              <a:satMod val="175000"/>
              <a:alpha val="40000"/>
            </a:schemeClr>
          </a:glow>
          <a:outerShdw blurRad="107950" dist="12700" dir="5400000" algn="ctr" rotWithShape="0">
            <a:srgbClr val="000000"/>
          </a:outerShdw>
        </a:effectLst>
        <a:scene3d>
          <a:camera prst="isometricLeftDown"/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0D6E86-5043-47EF-BFCF-9C009C35E23D}">
      <dsp:nvSpPr>
        <dsp:cNvPr id="0" name=""/>
        <dsp:cNvSpPr/>
      </dsp:nvSpPr>
      <dsp:spPr>
        <a:xfrm>
          <a:off x="5570351" y="542268"/>
          <a:ext cx="4943975" cy="1544992"/>
        </a:xfrm>
        <a:prstGeom prst="rect">
          <a:avLst/>
        </a:prstGeom>
        <a:solidFill>
          <a:schemeClr val="accent2">
            <a:lumMod val="40000"/>
            <a:lumOff val="60000"/>
            <a:alpha val="4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perspectiveRelaxedModerately"/>
          <a:lightRig rig="threePt" dir="t"/>
        </a:scene3d>
        <a:sp3d>
          <a:bevelT prst="angle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6475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Puede ocurrir dentro del cordón espermático, por tener un origen congénito.</a:t>
          </a:r>
          <a:endParaRPr lang="es-EC" sz="2400" kern="1200" dirty="0"/>
        </a:p>
      </dsp:txBody>
      <dsp:txXfrm>
        <a:off x="5570351" y="542268"/>
        <a:ext cx="4943975" cy="1544992"/>
      </dsp:txXfrm>
    </dsp:sp>
    <dsp:sp modelId="{8460AF00-F0B1-49E5-9070-9A78751E18BA}">
      <dsp:nvSpPr>
        <dsp:cNvPr id="0" name=""/>
        <dsp:cNvSpPr/>
      </dsp:nvSpPr>
      <dsp:spPr>
        <a:xfrm>
          <a:off x="5364352" y="319103"/>
          <a:ext cx="1081494" cy="1622241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>
          <a:glow rad="228600">
            <a:schemeClr val="accent2">
              <a:satMod val="175000"/>
              <a:alpha val="40000"/>
            </a:schemeClr>
          </a:glow>
          <a:outerShdw blurRad="107950" dist="12700" dir="5400000" algn="ctr" rotWithShape="0">
            <a:srgbClr val="000000"/>
          </a:outerShdw>
        </a:effectLst>
        <a:scene3d>
          <a:camera prst="isometricOffAxis2Left"/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764937-4A2C-40F7-A7E9-10187EEBE45C}">
      <dsp:nvSpPr>
        <dsp:cNvPr id="0" name=""/>
        <dsp:cNvSpPr/>
      </dsp:nvSpPr>
      <dsp:spPr>
        <a:xfrm>
          <a:off x="2888811" y="2487242"/>
          <a:ext cx="4943975" cy="1544992"/>
        </a:xfrm>
        <a:prstGeom prst="rect">
          <a:avLst/>
        </a:prstGeom>
        <a:solidFill>
          <a:srgbClr val="00B050">
            <a:alpha val="40000"/>
          </a:srgb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perspectiveRelaxedModerately"/>
          <a:lightRig rig="threePt" dir="t"/>
        </a:scene3d>
        <a:sp3d>
          <a:bevelT w="101600" prst="ribl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6475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Frecuentemente observado  en el recién nacido, debido a la persistencia del conducto peritoneo vaginal. </a:t>
          </a:r>
          <a:endParaRPr lang="es-EC" sz="2400" kern="1200" dirty="0"/>
        </a:p>
      </dsp:txBody>
      <dsp:txXfrm>
        <a:off x="2888811" y="2487242"/>
        <a:ext cx="4943975" cy="1544992"/>
      </dsp:txXfrm>
    </dsp:sp>
    <dsp:sp modelId="{7E952574-EFEA-4D25-8DCE-8D14BCBBEFEE}">
      <dsp:nvSpPr>
        <dsp:cNvPr id="0" name=""/>
        <dsp:cNvSpPr/>
      </dsp:nvSpPr>
      <dsp:spPr>
        <a:xfrm>
          <a:off x="2682812" y="2264076"/>
          <a:ext cx="1081494" cy="162224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>
          <a:glow rad="228600">
            <a:schemeClr val="accent6">
              <a:satMod val="175000"/>
              <a:alpha val="40000"/>
            </a:schemeClr>
          </a:glow>
          <a:outerShdw blurRad="107950" dist="12700" dir="5400000" algn="ctr" rotWithShape="0">
            <a:srgbClr val="000000"/>
          </a:outerShdw>
        </a:effectLst>
        <a:scene3d>
          <a:camera prst="isometricOffAxis2Left"/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3CFFD7-73BB-4411-A65A-6953EDFC6CAF}">
      <dsp:nvSpPr>
        <dsp:cNvPr id="0" name=""/>
        <dsp:cNvSpPr/>
      </dsp:nvSpPr>
      <dsp:spPr>
        <a:xfrm rot="5400000">
          <a:off x="-224465" y="451499"/>
          <a:ext cx="1496434" cy="1047504"/>
        </a:xfrm>
        <a:prstGeom prst="chevron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>
          <a:glow rad="228600">
            <a:schemeClr val="accent4">
              <a:satMod val="175000"/>
              <a:alpha val="40000"/>
            </a:schemeClr>
          </a:glow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800" kern="1200" dirty="0"/>
        </a:p>
      </dsp:txBody>
      <dsp:txXfrm rot="-5400000">
        <a:off x="0" y="750786"/>
        <a:ext cx="1047504" cy="448930"/>
      </dsp:txXfrm>
    </dsp:sp>
    <dsp:sp modelId="{40BA72F1-2851-4259-A50D-0B40496A3A1D}">
      <dsp:nvSpPr>
        <dsp:cNvPr id="0" name=""/>
        <dsp:cNvSpPr/>
      </dsp:nvSpPr>
      <dsp:spPr>
        <a:xfrm rot="5400000">
          <a:off x="5490720" y="-4439773"/>
          <a:ext cx="1419863" cy="10306296"/>
        </a:xfrm>
        <a:prstGeom prst="round2Same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perspectiveRelaxedModerately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600" kern="1200" dirty="0" smtClean="0"/>
            <a:t>Congénito o comunicante</a:t>
          </a:r>
          <a:endParaRPr lang="es-EC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Durante el desarrollo los testículos descienden a través de un trayecto desde el abdomen hacia el  </a:t>
          </a:r>
          <a:r>
            <a:rPr lang="es-EC" sz="2000" kern="1200" dirty="0" smtClean="0">
              <a:hlinkClick xmlns:r="http://schemas.openxmlformats.org/officeDocument/2006/relationships" r:id="rId1"/>
            </a:rPr>
            <a:t>escroto</a:t>
          </a:r>
          <a:r>
            <a:rPr lang="es-EC" sz="2000" kern="1200" dirty="0" smtClean="0"/>
            <a:t>. Los hidroceles se forman cuando este trayecto no logra cerrarse y el líquido peritoneal se acumula en el escroto donde queda atrapado.</a:t>
          </a:r>
          <a:endParaRPr lang="es-EC" sz="2000" kern="1200" dirty="0"/>
        </a:p>
      </dsp:txBody>
      <dsp:txXfrm rot="-5400000">
        <a:off x="1047504" y="72755"/>
        <a:ext cx="10236984" cy="1281239"/>
      </dsp:txXfrm>
    </dsp:sp>
    <dsp:sp modelId="{6045529A-175E-4793-9359-388807939F28}">
      <dsp:nvSpPr>
        <dsp:cNvPr id="0" name=""/>
        <dsp:cNvSpPr/>
      </dsp:nvSpPr>
      <dsp:spPr>
        <a:xfrm rot="5400000">
          <a:off x="-224465" y="1763712"/>
          <a:ext cx="1496434" cy="1047504"/>
        </a:xfrm>
        <a:prstGeom prst="chevron">
          <a:avLst/>
        </a:prstGeom>
        <a:solidFill>
          <a:srgbClr val="FF0000"/>
        </a:solidFill>
        <a:ln w="12700" cap="flat" cmpd="sng" algn="ctr">
          <a:noFill/>
          <a:prstDash val="solid"/>
          <a:miter lim="800000"/>
        </a:ln>
        <a:effectLst>
          <a:glow rad="228600">
            <a:schemeClr val="accent2">
              <a:satMod val="175000"/>
              <a:alpha val="40000"/>
            </a:schemeClr>
          </a:glow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800" kern="1200" dirty="0"/>
        </a:p>
      </dsp:txBody>
      <dsp:txXfrm rot="-5400000">
        <a:off x="0" y="2062999"/>
        <a:ext cx="1047504" cy="448930"/>
      </dsp:txXfrm>
    </dsp:sp>
    <dsp:sp modelId="{A8F51E0D-A2AA-4BBC-925F-63F28F5F3B64}">
      <dsp:nvSpPr>
        <dsp:cNvPr id="0" name=""/>
        <dsp:cNvSpPr/>
      </dsp:nvSpPr>
      <dsp:spPr>
        <a:xfrm rot="5400000">
          <a:off x="5714311" y="-3127560"/>
          <a:ext cx="972682" cy="10306296"/>
        </a:xfrm>
        <a:prstGeom prst="round2SameRect">
          <a:avLst/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228600">
            <a:schemeClr val="accent2">
              <a:satMod val="175000"/>
              <a:alpha val="40000"/>
            </a:schemeClr>
          </a:glow>
        </a:effectLst>
        <a:scene3d>
          <a:camera prst="perspectiveRelaxedModerately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700" kern="1200" dirty="0" smtClean="0"/>
            <a:t>Inflamación por lesión del testículo o epidídimo</a:t>
          </a:r>
          <a:endParaRPr lang="es-EC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C" sz="2700" kern="1200" dirty="0"/>
        </a:p>
      </dsp:txBody>
      <dsp:txXfrm rot="-5400000">
        <a:off x="1047504" y="1586729"/>
        <a:ext cx="10258814" cy="877718"/>
      </dsp:txXfrm>
    </dsp:sp>
    <dsp:sp modelId="{35B61C6B-9130-48D9-ADAC-7D8396F222BA}">
      <dsp:nvSpPr>
        <dsp:cNvPr id="0" name=""/>
        <dsp:cNvSpPr/>
      </dsp:nvSpPr>
      <dsp:spPr>
        <a:xfrm rot="5400000">
          <a:off x="-224465" y="3075925"/>
          <a:ext cx="1496434" cy="1047504"/>
        </a:xfrm>
        <a:prstGeom prst="chevron">
          <a:avLst/>
        </a:prstGeom>
        <a:solidFill>
          <a:srgbClr val="00B0F0"/>
        </a:solidFill>
        <a:ln w="12700" cap="flat" cmpd="sng" algn="ctr">
          <a:noFill/>
          <a:prstDash val="solid"/>
          <a:miter lim="800000"/>
        </a:ln>
        <a:effectLst>
          <a:glow rad="228600">
            <a:schemeClr val="accent5">
              <a:satMod val="175000"/>
              <a:alpha val="40000"/>
            </a:schemeClr>
          </a:glow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800" kern="1200" dirty="0"/>
        </a:p>
      </dsp:txBody>
      <dsp:txXfrm rot="-5400000">
        <a:off x="0" y="3375212"/>
        <a:ext cx="1047504" cy="448930"/>
      </dsp:txXfrm>
    </dsp:sp>
    <dsp:sp modelId="{6F497D39-541B-42A9-BA59-06DB6F0D3DE6}">
      <dsp:nvSpPr>
        <dsp:cNvPr id="0" name=""/>
        <dsp:cNvSpPr/>
      </dsp:nvSpPr>
      <dsp:spPr>
        <a:xfrm rot="5400000">
          <a:off x="5714311" y="-1815347"/>
          <a:ext cx="972682" cy="10306296"/>
        </a:xfrm>
        <a:prstGeom prst="round2SameRect">
          <a:avLst/>
        </a:prstGeom>
        <a:solidFill>
          <a:srgbClr val="00B0F0">
            <a:alpha val="90000"/>
          </a:srgbClr>
        </a:solidFill>
        <a:ln w="12700" cap="flat" cmpd="sng" algn="ctr">
          <a:noFill/>
          <a:prstDash val="solid"/>
          <a:miter lim="800000"/>
        </a:ln>
        <a:effectLst>
          <a:glow rad="228600">
            <a:schemeClr val="accent5">
              <a:satMod val="175000"/>
              <a:alpha val="40000"/>
            </a:schemeClr>
          </a:glow>
          <a:outerShdw blurRad="107950" dist="12700" dir="5400000" algn="ctr" rotWithShape="0">
            <a:srgbClr val="000000"/>
          </a:outerShdw>
        </a:effectLst>
        <a:scene3d>
          <a:camera prst="perspectiveRelaxedModerately"/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700" kern="1200" dirty="0" smtClean="0"/>
            <a:t>Obstrucción con líquido o sangre dentro del cordón espermático.</a:t>
          </a:r>
          <a:endParaRPr lang="es-EC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C" sz="2700" kern="1200" dirty="0"/>
        </a:p>
      </dsp:txBody>
      <dsp:txXfrm rot="-5400000">
        <a:off x="1047504" y="2898942"/>
        <a:ext cx="10258814" cy="8777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16DCE5-4BD3-442F-93BB-07EB5AD5F851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9C58DF-9436-44DD-9DF2-88A212B901A1}">
      <dsp:nvSpPr>
        <dsp:cNvPr id="0" name=""/>
        <dsp:cNvSpPr/>
      </dsp:nvSpPr>
      <dsp:spPr>
        <a:xfrm>
          <a:off x="663990" y="273633"/>
          <a:ext cx="9851585" cy="1167507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228600">
            <a:schemeClr val="accent1">
              <a:satMod val="175000"/>
              <a:alpha val="40000"/>
            </a:schemeClr>
          </a:glow>
        </a:effectLst>
        <a:scene3d>
          <a:camera prst="perspectiveRelaxedModerately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Se tratan cuando le causan a las personas molestias, vergüenza o alcanzan un tamaño  tan grande que amenazan el suministro de sangre al testículo</a:t>
          </a:r>
          <a:endParaRPr lang="es-EC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63990" y="273633"/>
        <a:ext cx="9851585" cy="1167507"/>
      </dsp:txXfrm>
    </dsp:sp>
    <dsp:sp modelId="{20EEAB0F-9B9F-4F06-91D9-B3136D6EFDEB}">
      <dsp:nvSpPr>
        <dsp:cNvPr id="0" name=""/>
        <dsp:cNvSpPr/>
      </dsp:nvSpPr>
      <dsp:spPr>
        <a:xfrm>
          <a:off x="60372" y="326350"/>
          <a:ext cx="1087834" cy="1087834"/>
        </a:xfrm>
        <a:prstGeom prst="ellipse">
          <a:avLst/>
        </a:prstGeom>
        <a:solidFill>
          <a:srgbClr val="FF0000"/>
        </a:solidFill>
        <a:ln w="34925" cap="flat" cmpd="sng" algn="ctr">
          <a:solidFill>
            <a:srgbClr val="FFFFFF"/>
          </a:solidFill>
          <a:prstDash val="solid"/>
          <a:miter lim="800000"/>
        </a:ln>
        <a:effectLst>
          <a:outerShdw blurRad="317500" dir="2700000" algn="ctr" rotWithShape="0">
            <a:srgbClr val="000000">
              <a:alpha val="43000"/>
            </a:srgbClr>
          </a:outerShdw>
        </a:effectLst>
        <a:scene3d>
          <a:camera prst="perspectiveFront" fov="2700000">
            <a:rot lat="19086000" lon="19067999" rev="3108000"/>
          </a:camera>
          <a:lightRig rig="threePt" dir="t">
            <a:rot lat="0" lon="0" rev="0"/>
          </a:lightRig>
        </a:scene3d>
        <a:sp3d extrusionH="38100" prstMaterial="clear">
          <a:bevelT w="260350" h="50800" prst="softRound"/>
          <a:bevelB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D98357-87A8-424B-9173-729A15CF8366}">
      <dsp:nvSpPr>
        <dsp:cNvPr id="0" name=""/>
        <dsp:cNvSpPr/>
      </dsp:nvSpPr>
      <dsp:spPr>
        <a:xfrm>
          <a:off x="920631" y="1740535"/>
          <a:ext cx="9535243" cy="870267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228600">
            <a:schemeClr val="accent1">
              <a:satMod val="175000"/>
              <a:alpha val="40000"/>
            </a:schemeClr>
          </a:glow>
        </a:effectLst>
        <a:scene3d>
          <a:camera prst="perspectiveRelaxedModerately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La aspiración puede ser una alternativa  en pacientes  con riesgos quirúrgicos .Se pueden inyectar </a:t>
          </a:r>
          <a:r>
            <a:rPr lang="es-EC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esclerosantes</a:t>
          </a:r>
          <a:r>
            <a:rPr lang="es-EC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 (Tetraciclina)</a:t>
          </a:r>
          <a:endParaRPr lang="es-EC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20631" y="1740535"/>
        <a:ext cx="9535243" cy="870267"/>
      </dsp:txXfrm>
    </dsp:sp>
    <dsp:sp modelId="{4D0AB4F4-7CB8-4177-A02E-A423B1C087DF}">
      <dsp:nvSpPr>
        <dsp:cNvPr id="0" name=""/>
        <dsp:cNvSpPr/>
      </dsp:nvSpPr>
      <dsp:spPr>
        <a:xfrm>
          <a:off x="424503" y="1686839"/>
          <a:ext cx="1087834" cy="1087834"/>
        </a:xfrm>
        <a:prstGeom prst="ellipse">
          <a:avLst/>
        </a:prstGeom>
        <a:solidFill>
          <a:srgbClr val="7030A0"/>
        </a:solidFill>
        <a:ln w="34925" cap="flat" cmpd="sng" algn="ctr">
          <a:solidFill>
            <a:srgbClr val="FFFFFF"/>
          </a:solidFill>
          <a:prstDash val="solid"/>
          <a:miter lim="800000"/>
        </a:ln>
        <a:effectLst>
          <a:outerShdw blurRad="317500" dir="2700000" algn="ctr" rotWithShape="0">
            <a:srgbClr val="000000">
              <a:alpha val="43000"/>
            </a:srgbClr>
          </a:outerShdw>
        </a:effectLst>
        <a:scene3d>
          <a:camera prst="perspectiveFront" fov="2700000">
            <a:rot lat="19086000" lon="19067999" rev="3108000"/>
          </a:camera>
          <a:lightRig rig="threePt" dir="t">
            <a:rot lat="0" lon="0" rev="0"/>
          </a:lightRig>
        </a:scene3d>
        <a:sp3d extrusionH="38100" prstMaterial="clear">
          <a:bevelT w="260350" h="50800" prst="softRound"/>
          <a:bevelB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66B066-2116-4B46-91BE-E60ADD052BCE}">
      <dsp:nvSpPr>
        <dsp:cNvPr id="0" name=""/>
        <dsp:cNvSpPr/>
      </dsp:nvSpPr>
      <dsp:spPr>
        <a:xfrm>
          <a:off x="604289" y="3045936"/>
          <a:ext cx="9851585" cy="870267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228600">
            <a:schemeClr val="accent1">
              <a:satMod val="175000"/>
              <a:alpha val="40000"/>
            </a:schemeClr>
          </a:glow>
        </a:effectLst>
        <a:scene3d>
          <a:camera prst="perspectiveRelaxedModerately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600" kern="1200" dirty="0" smtClean="0"/>
            <a:t>Los hidroceles asociados a hernias inguinales se deben reparar quirúrgicamente mediante la HIDROCELECTOMÍA.</a:t>
          </a:r>
          <a:endParaRPr lang="es-EC" sz="2600" kern="1200" dirty="0"/>
        </a:p>
      </dsp:txBody>
      <dsp:txXfrm>
        <a:off x="604289" y="3045936"/>
        <a:ext cx="9851585" cy="870267"/>
      </dsp:txXfrm>
    </dsp:sp>
    <dsp:sp modelId="{36B3BCB0-6803-45B1-8C04-29D67A1AD69E}">
      <dsp:nvSpPr>
        <dsp:cNvPr id="0" name=""/>
        <dsp:cNvSpPr/>
      </dsp:nvSpPr>
      <dsp:spPr>
        <a:xfrm>
          <a:off x="60372" y="2937153"/>
          <a:ext cx="1087834" cy="1087834"/>
        </a:xfrm>
        <a:prstGeom prst="ellipse">
          <a:avLst/>
        </a:prstGeom>
        <a:solidFill>
          <a:srgbClr val="00B050"/>
        </a:solidFill>
        <a:ln w="34925" cap="flat" cmpd="sng" algn="ctr">
          <a:solidFill>
            <a:srgbClr val="FFFFFF"/>
          </a:solidFill>
          <a:prstDash val="solid"/>
          <a:miter lim="800000"/>
        </a:ln>
        <a:effectLst>
          <a:outerShdw blurRad="317500" dir="2700000" algn="ctr" rotWithShape="0">
            <a:srgbClr val="000000">
              <a:alpha val="43000"/>
            </a:srgbClr>
          </a:outerShdw>
        </a:effectLst>
        <a:scene3d>
          <a:camera prst="perspectiveFront" fov="2700000">
            <a:rot lat="19086000" lon="19067999" rev="3108000"/>
          </a:camera>
          <a:lightRig rig="threePt" dir="t">
            <a:rot lat="0" lon="0" rev="0"/>
          </a:lightRig>
        </a:scene3d>
        <a:sp3d extrusionH="38100" prstMaterial="clear">
          <a:bevelT w="260350" h="50800" prst="softRound"/>
          <a:bevelB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AAEA-A693-404F-8E8A-83352581F588}" type="datetimeFigureOut">
              <a:rPr lang="es-EC" smtClean="0"/>
              <a:pPr/>
              <a:t>01/04/2020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B713-80D9-4388-80D1-EB07B5F337C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2242752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AAEA-A693-404F-8E8A-83352581F588}" type="datetimeFigureOut">
              <a:rPr lang="es-EC" smtClean="0"/>
              <a:pPr/>
              <a:t>01/04/2020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B713-80D9-4388-80D1-EB07B5F337C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1531601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AAEA-A693-404F-8E8A-83352581F588}" type="datetimeFigureOut">
              <a:rPr lang="es-EC" smtClean="0"/>
              <a:pPr/>
              <a:t>01/04/2020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B713-80D9-4388-80D1-EB07B5F337C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2779607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AAEA-A693-404F-8E8A-83352581F588}" type="datetimeFigureOut">
              <a:rPr lang="es-EC" smtClean="0"/>
              <a:pPr/>
              <a:t>01/04/2020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B713-80D9-4388-80D1-EB07B5F337C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675665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AAEA-A693-404F-8E8A-83352581F588}" type="datetimeFigureOut">
              <a:rPr lang="es-EC" smtClean="0"/>
              <a:pPr/>
              <a:t>01/04/2020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B713-80D9-4388-80D1-EB07B5F337C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3483646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AAEA-A693-404F-8E8A-83352581F588}" type="datetimeFigureOut">
              <a:rPr lang="es-EC" smtClean="0"/>
              <a:pPr/>
              <a:t>01/04/2020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B713-80D9-4388-80D1-EB07B5F337C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163872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AAEA-A693-404F-8E8A-83352581F588}" type="datetimeFigureOut">
              <a:rPr lang="es-EC" smtClean="0"/>
              <a:pPr/>
              <a:t>01/04/2020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B713-80D9-4388-80D1-EB07B5F337C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821164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AAEA-A693-404F-8E8A-83352581F588}" type="datetimeFigureOut">
              <a:rPr lang="es-EC" smtClean="0"/>
              <a:pPr/>
              <a:t>01/04/2020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B713-80D9-4388-80D1-EB07B5F337C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1555443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AAEA-A693-404F-8E8A-83352581F588}" type="datetimeFigureOut">
              <a:rPr lang="es-EC" smtClean="0"/>
              <a:pPr/>
              <a:t>01/04/2020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B713-80D9-4388-80D1-EB07B5F337C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940124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AAEA-A693-404F-8E8A-83352581F588}" type="datetimeFigureOut">
              <a:rPr lang="es-EC" smtClean="0"/>
              <a:pPr/>
              <a:t>01/04/2020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B713-80D9-4388-80D1-EB07B5F337C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4000182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AAEA-A693-404F-8E8A-83352581F588}" type="datetimeFigureOut">
              <a:rPr lang="es-EC" smtClean="0"/>
              <a:pPr/>
              <a:t>01/04/2020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B713-80D9-4388-80D1-EB07B5F337C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4077360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2AAEA-A693-404F-8E8A-83352581F588}" type="datetimeFigureOut">
              <a:rPr lang="es-EC" smtClean="0"/>
              <a:pPr/>
              <a:t>01/04/2020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BB713-80D9-4388-80D1-EB07B5F337C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3466182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954933" y="8748889"/>
            <a:ext cx="4062488" cy="2165171"/>
          </a:xfrm>
        </p:spPr>
        <p:txBody>
          <a:bodyPr/>
          <a:lstStyle/>
          <a:p>
            <a:endParaRPr lang="es-EC" dirty="0"/>
          </a:p>
        </p:txBody>
      </p:sp>
      <p:pic>
        <p:nvPicPr>
          <p:cNvPr id="4" name="Imagen 3" descr="Resultado de imagen para CANCER DE PEN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199" y="349960"/>
            <a:ext cx="10257183" cy="476511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5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  <p:sp>
        <p:nvSpPr>
          <p:cNvPr id="5" name="Rectángulo 2"/>
          <p:cNvSpPr>
            <a:spLocks noChangeArrowheads="1"/>
          </p:cNvSpPr>
          <p:nvPr/>
        </p:nvSpPr>
        <p:spPr bwMode="auto">
          <a:xfrm>
            <a:off x="5369382" y="7255167"/>
            <a:ext cx="120757" cy="1328085"/>
          </a:xfrm>
          <a:prstGeom prst="rect">
            <a:avLst/>
          </a:prstGeom>
          <a:solidFill>
            <a:srgbClr val="5B9BD5"/>
          </a:solidFill>
          <a:ln>
            <a:noFill/>
          </a:ln>
          <a:effectLst>
            <a:outerShdw dist="12700" dir="5400000" algn="ctr" rotWithShape="0">
              <a:srgbClr val="000000"/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ángulo 3"/>
          <p:cNvSpPr>
            <a:spLocks noChangeArrowheads="1"/>
          </p:cNvSpPr>
          <p:nvPr/>
        </p:nvSpPr>
        <p:spPr bwMode="auto">
          <a:xfrm>
            <a:off x="5490139" y="8267427"/>
            <a:ext cx="52705" cy="631651"/>
          </a:xfrm>
          <a:prstGeom prst="rect">
            <a:avLst/>
          </a:prstGeom>
          <a:solidFill>
            <a:srgbClr val="1F3763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371875" y="296171"/>
            <a:ext cx="4519645" cy="955573"/>
          </a:xfrm>
          <a:prstGeom prst="rect">
            <a:avLst/>
          </a:prstGeom>
          <a:solidFill>
            <a:schemeClr val="accent2"/>
          </a:solidFill>
          <a:ln>
            <a:solidFill>
              <a:srgbClr val="FFC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C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 flipH="1" flipV="1">
            <a:off x="2299263" y="1140890"/>
            <a:ext cx="45719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830049" y="7130057"/>
            <a:ext cx="12595780" cy="10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s-EC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830049" y="8047540"/>
            <a:ext cx="12595780" cy="62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830049" y="12202540"/>
            <a:ext cx="12595780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940905" y="5377071"/>
            <a:ext cx="10813774" cy="102648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es-EC" sz="20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Elephant" panose="02020904090505020303" pitchFamily="18" charset="0"/>
              <a:cs typeface="MV Boli" panose="02000500030200090000" pitchFamily="2" charset="0"/>
            </a:endParaRPr>
          </a:p>
          <a:p>
            <a:pPr algn="ctr"/>
            <a:r>
              <a:rPr lang="es-EC" sz="2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Elephant" panose="02020904090505020303" pitchFamily="18" charset="0"/>
                <a:cs typeface="MV Boli" panose="02000500030200090000" pitchFamily="2" charset="0"/>
              </a:rPr>
              <a:t>ASIGNATURA DE UROLOGÍA</a:t>
            </a:r>
          </a:p>
          <a:p>
            <a:pPr algn="ctr"/>
            <a:endParaRPr lang="es-EC" sz="20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Elephant" panose="02020904090505020303" pitchFamily="18" charset="0"/>
              <a:cs typeface="MV Boli" panose="02000500030200090000" pitchFamily="2" charset="0"/>
            </a:endParaRPr>
          </a:p>
          <a:p>
            <a:pPr algn="ctr"/>
            <a:r>
              <a:rPr lang="es-EC" sz="20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Elephant" panose="02020904090505020303" pitchFamily="18" charset="0"/>
                <a:cs typeface="MV Boli" panose="02000500030200090000" pitchFamily="2" charset="0"/>
              </a:rPr>
              <a:t>MSc</a:t>
            </a:r>
            <a:r>
              <a:rPr lang="es-EC" sz="2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Elephant" panose="02020904090505020303" pitchFamily="18" charset="0"/>
                <a:cs typeface="MV Boli" panose="02000500030200090000" pitchFamily="2" charset="0"/>
              </a:rPr>
              <a:t> Dra. DAISY MARÍA CONTRERAS  DUVERGER</a:t>
            </a:r>
          </a:p>
          <a:p>
            <a:pPr algn="ctr"/>
            <a:endParaRPr lang="es-EC" sz="20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Elephant" panose="02020904090505020303" pitchFamily="18" charset="0"/>
              <a:cs typeface="MV Boli" panose="02000500030200090000" pitchFamily="2" charset="0"/>
            </a:endParaRPr>
          </a:p>
          <a:p>
            <a:pPr algn="ctr"/>
            <a:endParaRPr lang="es-EC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6042990" y="4346713"/>
            <a:ext cx="5433392" cy="768362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36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Elephant" panose="02020904090505020303" pitchFamily="18" charset="0"/>
              </a:rPr>
              <a:t>HIDROCELE</a:t>
            </a:r>
            <a:endParaRPr lang="es-EC" sz="36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Elephant" panose="0202090409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94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algn="ctr"/>
            <a:r>
              <a:rPr lang="es-EC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Elephant" panose="02020904090505020303" pitchFamily="18" charset="0"/>
              </a:rPr>
              <a:t>CONCEPTO</a:t>
            </a:r>
            <a:endParaRPr lang="es-EC" dirty="0">
              <a:ln>
                <a:solidFill>
                  <a:srgbClr val="FF0000"/>
                </a:solidFill>
              </a:ln>
              <a:solidFill>
                <a:srgbClr val="FFFF00"/>
              </a:solidFill>
              <a:latin typeface="Elephant" panose="02020904090505020303" pitchFamily="18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0118630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77109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353801" cy="1325563"/>
          </a:xfrm>
          <a:solidFill>
            <a:srgbClr val="0070C0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/>
            <a:r>
              <a:rPr lang="es-EC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Elephant" panose="02020904090505020303" pitchFamily="18" charset="0"/>
              </a:rPr>
              <a:t>ETIOLOGÍA</a:t>
            </a:r>
            <a:endParaRPr lang="es-EC" dirty="0">
              <a:ln>
                <a:solidFill>
                  <a:srgbClr val="FF0000"/>
                </a:solidFill>
              </a:ln>
              <a:solidFill>
                <a:srgbClr val="FFFF00"/>
              </a:solidFill>
              <a:latin typeface="Elephant" panose="02020904090505020303" pitchFamily="18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82021952"/>
              </p:ext>
            </p:extLst>
          </p:nvPr>
        </p:nvGraphicFramePr>
        <p:xfrm>
          <a:off x="838199" y="1825625"/>
          <a:ext cx="11353801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96750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algn="ctr"/>
            <a:r>
              <a:rPr lang="es-EC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Elephant" panose="02020904090505020303" pitchFamily="18" charset="0"/>
              </a:rPr>
              <a:t>CUADRO CLÍNICO</a:t>
            </a:r>
            <a:endParaRPr lang="es-EC" dirty="0">
              <a:ln>
                <a:solidFill>
                  <a:srgbClr val="FF0000"/>
                </a:solidFill>
              </a:ln>
              <a:solidFill>
                <a:srgbClr val="FFFF00"/>
              </a:solidFill>
              <a:latin typeface="Elephant" panose="020209040905050203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perspectiveRelaxedModerately"/>
            <a:lightRig rig="threePt" dir="t"/>
          </a:scene3d>
          <a:sp3d>
            <a:bevelT prst="angle"/>
          </a:sp3d>
        </p:spPr>
        <p:txBody>
          <a:bodyPr>
            <a:normAutofit/>
          </a:bodyPr>
          <a:lstStyle/>
          <a:p>
            <a:r>
              <a:rPr lang="es-EC" dirty="0"/>
              <a:t>Durante un examen físico, el médico identificará un escroto hinchado que no es sensible. A menudo, el testículo no se puede sentir debido al líquido circundante. </a:t>
            </a:r>
            <a:endParaRPr lang="es-EC" dirty="0" smtClean="0"/>
          </a:p>
          <a:p>
            <a:endParaRPr lang="es-EC" dirty="0" smtClean="0"/>
          </a:p>
          <a:p>
            <a:r>
              <a:rPr lang="es-EC" dirty="0" smtClean="0"/>
              <a:t>El </a:t>
            </a:r>
            <a:r>
              <a:rPr lang="es-EC" dirty="0"/>
              <a:t>tamaño del saco lleno de líquido algunas veces puede aumentar o disminuir por la presión del abdomen o el escroto</a:t>
            </a:r>
            <a:r>
              <a:rPr lang="es-EC" dirty="0" smtClean="0"/>
              <a:t>.</a:t>
            </a:r>
          </a:p>
          <a:p>
            <a:pPr marL="0" indent="0">
              <a:buNone/>
            </a:pPr>
            <a:endParaRPr lang="es-EC" dirty="0"/>
          </a:p>
          <a:p>
            <a:r>
              <a:rPr lang="es-EC" dirty="0" smtClean="0"/>
              <a:t>Si </a:t>
            </a:r>
            <a:r>
              <a:rPr lang="es-EC" dirty="0"/>
              <a:t>el tamaño de la acumulación de líquido varía, es más probable que esté asociado con una hernia inguinal. </a:t>
            </a:r>
          </a:p>
        </p:txBody>
      </p:sp>
    </p:spTree>
    <p:extLst>
      <p:ext uri="{BB962C8B-B14F-4D97-AF65-F5344CB8AC3E}">
        <p14:creationId xmlns:p14="http://schemas.microsoft.com/office/powerpoint/2010/main" xmlns="" val="105666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03761"/>
            <a:ext cx="10515600" cy="1325563"/>
          </a:xfrm>
          <a:solidFill>
            <a:srgbClr val="0070C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  <a:reflection blurRad="6350" stA="50000" endA="300" endPos="55000" dir="5400000" sy="-100000" algn="bl" rotWithShape="0"/>
          </a:effectLst>
          <a:scene3d>
            <a:camera prst="perspectiveRelaxedModerately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algn="ctr"/>
            <a:r>
              <a:rPr lang="es-EC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Elephant" panose="02020904090505020303" pitchFamily="18" charset="0"/>
              </a:rPr>
              <a:t>DIAGNÓSTICO</a:t>
            </a:r>
            <a:endParaRPr lang="es-EC" dirty="0">
              <a:ln>
                <a:solidFill>
                  <a:srgbClr val="FF0000"/>
                </a:solidFill>
              </a:ln>
              <a:solidFill>
                <a:srgbClr val="FFFF00"/>
              </a:solidFill>
              <a:latin typeface="Elephant" panose="020209040905050203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450938"/>
          </a:xfrm>
        </p:spPr>
        <p:txBody>
          <a:bodyPr/>
          <a:lstStyle/>
          <a:p>
            <a:r>
              <a:rPr lang="es-EC" sz="2400" dirty="0"/>
              <a:t>Los hidroceles se pueden mostrar fácilmente, alumbrando con una linterna </a:t>
            </a:r>
            <a:r>
              <a:rPr lang="es-EC" sz="2400" dirty="0" smtClean="0"/>
              <a:t> </a:t>
            </a:r>
            <a:r>
              <a:rPr lang="es-EC" sz="2400" dirty="0"/>
              <a:t>a través de la porción agrandada del escroto. Si el escroto está lleno de líquido transparente, como sucede en el hidrocele, el escroto se </a:t>
            </a:r>
            <a:r>
              <a:rPr lang="es-EC" sz="2400" dirty="0" smtClean="0"/>
              <a:t>iluminará (</a:t>
            </a:r>
            <a:r>
              <a:rPr lang="es-EC" sz="2400" dirty="0" smtClean="0">
                <a:solidFill>
                  <a:srgbClr val="0070C0"/>
                </a:solidFill>
              </a:rPr>
              <a:t>TRANSILUMINACIÓN POSITIVA).</a:t>
            </a:r>
          </a:p>
          <a:p>
            <a:endParaRPr lang="es-EC" dirty="0"/>
          </a:p>
          <a:p>
            <a:pPr algn="ctr"/>
            <a:endParaRPr lang="es-EC" dirty="0"/>
          </a:p>
        </p:txBody>
      </p:sp>
      <p:pic>
        <p:nvPicPr>
          <p:cNvPr id="4" name="Imagen 3" descr="Descripción: https://encrypted-tbn1.gstatic.com/images?q=tbn:ANd9GcTtvtoJjt7RGKGw3rQz4wgTHNBGhG4LupLL2vmDVrWuONZN4xw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45477" y="3438660"/>
            <a:ext cx="5318974" cy="320683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ectángulo 4"/>
          <p:cNvSpPr/>
          <p:nvPr/>
        </p:nvSpPr>
        <p:spPr>
          <a:xfrm>
            <a:off x="9028090" y="6143223"/>
            <a:ext cx="2987899" cy="714777"/>
          </a:xfrm>
          <a:prstGeom prst="rect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perspectiveRelaxedModerately"/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También se puede hacer una ecografía escrotal</a:t>
            </a:r>
            <a:endParaRPr lang="es-EC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17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4110" y="274973"/>
            <a:ext cx="10515600" cy="1325563"/>
          </a:xfrm>
          <a:solidFill>
            <a:srgbClr val="0070C0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algn="ctr"/>
            <a:r>
              <a:rPr lang="es-EC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Elephant" panose="02020904090505020303" pitchFamily="18" charset="0"/>
              </a:rPr>
              <a:t>TRATAMIENTO</a:t>
            </a:r>
            <a:endParaRPr lang="es-EC" dirty="0">
              <a:ln>
                <a:solidFill>
                  <a:srgbClr val="FF0000"/>
                </a:solidFill>
              </a:ln>
              <a:solidFill>
                <a:srgbClr val="FFFF00"/>
              </a:solidFill>
              <a:latin typeface="Elephant" panose="02020904090505020303" pitchFamily="18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4826426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94068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307</Words>
  <Application>Microsoft Office PowerPoint</Application>
  <PresentationFormat>Personalizado</PresentationFormat>
  <Paragraphs>30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Diapositiva 1</vt:lpstr>
      <vt:lpstr>CONCEPTO</vt:lpstr>
      <vt:lpstr>ETIOLOGÍA</vt:lpstr>
      <vt:lpstr>CUADRO CLÍNICO</vt:lpstr>
      <vt:lpstr>DIAGNÓSTICO</vt:lpstr>
      <vt:lpstr>TRATAMIENTO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HIDROCELE</dc:title>
  <dc:creator>salud</dc:creator>
  <cp:lastModifiedBy>Contreras</cp:lastModifiedBy>
  <cp:revision>15</cp:revision>
  <dcterms:created xsi:type="dcterms:W3CDTF">2016-02-28T03:30:27Z</dcterms:created>
  <dcterms:modified xsi:type="dcterms:W3CDTF">2020-04-01T12:06:06Z</dcterms:modified>
</cp:coreProperties>
</file>