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1562" autoAdjust="0"/>
  </p:normalViewPr>
  <p:slideViewPr>
    <p:cSldViewPr snapToGrid="0">
      <p:cViewPr varScale="1">
        <p:scale>
          <a:sx n="67" d="100"/>
          <a:sy n="67" d="100"/>
        </p:scale>
        <p:origin x="-8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8E3CB4-9BCC-49C8-A0AC-C3C2EB86B811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5EB427-33F1-46A4-A724-CC110899A23E}">
      <dgm:prSet phldrT="[Texto]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CO" dirty="0" smtClean="0"/>
            <a:t>El principal tratamiento es la eliminación de la lesiones sintomáticas </a:t>
          </a:r>
          <a:endParaRPr lang="es-CO" dirty="0"/>
        </a:p>
      </dgm:t>
    </dgm:pt>
    <dgm:pt modelId="{8E7FA15A-276B-49F1-A825-FCB5D48DCF03}" type="parTrans" cxnId="{61A30258-DAD8-4351-9F06-CDEA170F0F22}">
      <dgm:prSet/>
      <dgm:spPr/>
      <dgm:t>
        <a:bodyPr/>
        <a:lstStyle/>
        <a:p>
          <a:endParaRPr lang="es-CO"/>
        </a:p>
      </dgm:t>
    </dgm:pt>
    <dgm:pt modelId="{32015D7F-4688-4459-A51B-17E1EAA2CA66}" type="sibTrans" cxnId="{61A30258-DAD8-4351-9F06-CDEA170F0F22}">
      <dgm:prSet/>
      <dgm:spPr/>
      <dgm:t>
        <a:bodyPr/>
        <a:lstStyle/>
        <a:p>
          <a:endParaRPr lang="es-CO"/>
        </a:p>
      </dgm:t>
    </dgm:pt>
    <dgm:pt modelId="{A7D98837-D7C7-4EDE-9F52-D92B4CDB074A}">
      <dgm:prSet phldrT="[Texto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s-CO" dirty="0" smtClean="0"/>
            <a:t>En general lesiones sobre superficie húmedas o en áreas intertriginosas responden mejor a tratamientos tópicos </a:t>
          </a:r>
          <a:endParaRPr lang="es-CO" dirty="0"/>
        </a:p>
      </dgm:t>
    </dgm:pt>
    <dgm:pt modelId="{3FDF583B-5E10-48A7-ACC6-D26428477A0B}" type="parTrans" cxnId="{5870D2C1-E23E-47C8-9881-ECE9F2389467}">
      <dgm:prSet/>
      <dgm:spPr/>
      <dgm:t>
        <a:bodyPr/>
        <a:lstStyle/>
        <a:p>
          <a:endParaRPr lang="es-CO"/>
        </a:p>
      </dgm:t>
    </dgm:pt>
    <dgm:pt modelId="{4CBC1EF9-B56F-40A1-B618-50EC7EE211DE}" type="sibTrans" cxnId="{5870D2C1-E23E-47C8-9881-ECE9F2389467}">
      <dgm:prSet/>
      <dgm:spPr/>
      <dgm:t>
        <a:bodyPr/>
        <a:lstStyle/>
        <a:p>
          <a:endParaRPr lang="es-CO"/>
        </a:p>
      </dgm:t>
    </dgm:pt>
    <dgm:pt modelId="{FAC650A3-E7B7-4864-AD79-34240AAB9BD9}">
      <dgm:prSet phldrT="[Texto]"/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s-CO" dirty="0" smtClean="0"/>
            <a:t>Con acido tricloroacetico podofilina o </a:t>
          </a:r>
          <a:r>
            <a:rPr lang="es-CO" dirty="0" err="1" smtClean="0"/>
            <a:t>imiquimod</a:t>
          </a:r>
          <a:r>
            <a:rPr lang="es-CO" dirty="0" smtClean="0"/>
            <a:t> en  </a:t>
          </a:r>
          <a:r>
            <a:rPr lang="es-CO" smtClean="0"/>
            <a:t>las verrugas de </a:t>
          </a:r>
          <a:r>
            <a:rPr lang="es-CO" dirty="0" smtClean="0"/>
            <a:t>superficies mas secas </a:t>
          </a:r>
          <a:endParaRPr lang="es-CO" dirty="0"/>
        </a:p>
      </dgm:t>
    </dgm:pt>
    <dgm:pt modelId="{20C1AEA5-AB1C-4FF2-8B63-69B231450577}" type="parTrans" cxnId="{B2B03778-2A0E-4A9E-AB4F-F9480AB45AC5}">
      <dgm:prSet/>
      <dgm:spPr/>
      <dgm:t>
        <a:bodyPr/>
        <a:lstStyle/>
        <a:p>
          <a:endParaRPr lang="es-CO"/>
        </a:p>
      </dgm:t>
    </dgm:pt>
    <dgm:pt modelId="{D90EEF34-7EBA-402B-8495-6D4FAC1FAFF0}" type="sibTrans" cxnId="{B2B03778-2A0E-4A9E-AB4F-F9480AB45AC5}">
      <dgm:prSet/>
      <dgm:spPr/>
      <dgm:t>
        <a:bodyPr/>
        <a:lstStyle/>
        <a:p>
          <a:endParaRPr lang="es-CO"/>
        </a:p>
      </dgm:t>
    </dgm:pt>
    <dgm:pt modelId="{CF4616A2-99B2-4692-BAB3-BF2C03C577AC}" type="pres">
      <dgm:prSet presAssocID="{208E3CB4-9BCC-49C8-A0AC-C3C2EB86B811}" presName="compositeShape" presStyleCnt="0">
        <dgm:presLayoutVars>
          <dgm:dir/>
          <dgm:resizeHandles/>
        </dgm:presLayoutVars>
      </dgm:prSet>
      <dgm:spPr/>
    </dgm:pt>
    <dgm:pt modelId="{4379B383-EBC9-443D-AAE4-EB078E5F055B}" type="pres">
      <dgm:prSet presAssocID="{208E3CB4-9BCC-49C8-A0AC-C3C2EB86B811}" presName="pyramid" presStyleLbl="node1" presStyleIdx="0" presStyleCnt="1" custLinFactNeighborX="830" custLinFactNeighborY="425"/>
      <dgm:spPr>
        <a:solidFill>
          <a:srgbClr val="FF0000"/>
        </a:solidFill>
      </dgm:spPr>
    </dgm:pt>
    <dgm:pt modelId="{E5EDC3EA-AEF7-4F59-B861-4CA530591EDF}" type="pres">
      <dgm:prSet presAssocID="{208E3CB4-9BCC-49C8-A0AC-C3C2EB86B811}" presName="theList" presStyleCnt="0"/>
      <dgm:spPr/>
    </dgm:pt>
    <dgm:pt modelId="{06D2CA73-0F30-4B23-9799-92153A563DEF}" type="pres">
      <dgm:prSet presAssocID="{F75EB427-33F1-46A4-A724-CC110899A23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EBEDE9-2F09-4D54-9946-89EE55D850B0}" type="pres">
      <dgm:prSet presAssocID="{F75EB427-33F1-46A4-A724-CC110899A23E}" presName="aSpace" presStyleCnt="0"/>
      <dgm:spPr/>
    </dgm:pt>
    <dgm:pt modelId="{57B2B7AB-96B3-4EB3-8035-ACAB049DE5EF}" type="pres">
      <dgm:prSet presAssocID="{A7D98837-D7C7-4EDE-9F52-D92B4CDB074A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D57F1D8-66B9-4888-B206-BB70E022BF4A}" type="pres">
      <dgm:prSet presAssocID="{A7D98837-D7C7-4EDE-9F52-D92B4CDB074A}" presName="aSpace" presStyleCnt="0"/>
      <dgm:spPr/>
    </dgm:pt>
    <dgm:pt modelId="{FA92B572-66BE-4065-B3B5-99D01F5BBC70}" type="pres">
      <dgm:prSet presAssocID="{FAC650A3-E7B7-4864-AD79-34240AAB9BD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CC39890-C4A7-4BF5-929B-11526FD1CAFD}" type="pres">
      <dgm:prSet presAssocID="{FAC650A3-E7B7-4864-AD79-34240AAB9BD9}" presName="aSpace" presStyleCnt="0"/>
      <dgm:spPr/>
    </dgm:pt>
  </dgm:ptLst>
  <dgm:cxnLst>
    <dgm:cxn modelId="{B2B03778-2A0E-4A9E-AB4F-F9480AB45AC5}" srcId="{208E3CB4-9BCC-49C8-A0AC-C3C2EB86B811}" destId="{FAC650A3-E7B7-4864-AD79-34240AAB9BD9}" srcOrd="2" destOrd="0" parTransId="{20C1AEA5-AB1C-4FF2-8B63-69B231450577}" sibTransId="{D90EEF34-7EBA-402B-8495-6D4FAC1FAFF0}"/>
    <dgm:cxn modelId="{9A5C1BA0-909F-4232-A91A-B9F82D776594}" type="presOf" srcId="{A7D98837-D7C7-4EDE-9F52-D92B4CDB074A}" destId="{57B2B7AB-96B3-4EB3-8035-ACAB049DE5EF}" srcOrd="0" destOrd="0" presId="urn:microsoft.com/office/officeart/2005/8/layout/pyramid2"/>
    <dgm:cxn modelId="{7B2271FF-04EF-49A3-86AF-6D4AC65B0A9A}" type="presOf" srcId="{F75EB427-33F1-46A4-A724-CC110899A23E}" destId="{06D2CA73-0F30-4B23-9799-92153A563DEF}" srcOrd="0" destOrd="0" presId="urn:microsoft.com/office/officeart/2005/8/layout/pyramid2"/>
    <dgm:cxn modelId="{61A30258-DAD8-4351-9F06-CDEA170F0F22}" srcId="{208E3CB4-9BCC-49C8-A0AC-C3C2EB86B811}" destId="{F75EB427-33F1-46A4-A724-CC110899A23E}" srcOrd="0" destOrd="0" parTransId="{8E7FA15A-276B-49F1-A825-FCB5D48DCF03}" sibTransId="{32015D7F-4688-4459-A51B-17E1EAA2CA66}"/>
    <dgm:cxn modelId="{92EAC5EB-9AB6-4BDE-8DAB-A3F0FC2F7E3F}" type="presOf" srcId="{FAC650A3-E7B7-4864-AD79-34240AAB9BD9}" destId="{FA92B572-66BE-4065-B3B5-99D01F5BBC70}" srcOrd="0" destOrd="0" presId="urn:microsoft.com/office/officeart/2005/8/layout/pyramid2"/>
    <dgm:cxn modelId="{5870D2C1-E23E-47C8-9881-ECE9F2389467}" srcId="{208E3CB4-9BCC-49C8-A0AC-C3C2EB86B811}" destId="{A7D98837-D7C7-4EDE-9F52-D92B4CDB074A}" srcOrd="1" destOrd="0" parTransId="{3FDF583B-5E10-48A7-ACC6-D26428477A0B}" sibTransId="{4CBC1EF9-B56F-40A1-B618-50EC7EE211DE}"/>
    <dgm:cxn modelId="{F01D3081-A23B-49A6-8504-41F8AAA63351}" type="presOf" srcId="{208E3CB4-9BCC-49C8-A0AC-C3C2EB86B811}" destId="{CF4616A2-99B2-4692-BAB3-BF2C03C577AC}" srcOrd="0" destOrd="0" presId="urn:microsoft.com/office/officeart/2005/8/layout/pyramid2"/>
    <dgm:cxn modelId="{A257A2AB-A1BE-48B0-84B6-B6F30D0A06C7}" type="presParOf" srcId="{CF4616A2-99B2-4692-BAB3-BF2C03C577AC}" destId="{4379B383-EBC9-443D-AAE4-EB078E5F055B}" srcOrd="0" destOrd="0" presId="urn:microsoft.com/office/officeart/2005/8/layout/pyramid2"/>
    <dgm:cxn modelId="{F41BE4C0-757C-4C63-BBCB-6E2216478A92}" type="presParOf" srcId="{CF4616A2-99B2-4692-BAB3-BF2C03C577AC}" destId="{E5EDC3EA-AEF7-4F59-B861-4CA530591EDF}" srcOrd="1" destOrd="0" presId="urn:microsoft.com/office/officeart/2005/8/layout/pyramid2"/>
    <dgm:cxn modelId="{ECC5A7DB-508F-4531-9B0F-2635E73C0A2E}" type="presParOf" srcId="{E5EDC3EA-AEF7-4F59-B861-4CA530591EDF}" destId="{06D2CA73-0F30-4B23-9799-92153A563DEF}" srcOrd="0" destOrd="0" presId="urn:microsoft.com/office/officeart/2005/8/layout/pyramid2"/>
    <dgm:cxn modelId="{F4A232A5-D612-4121-B461-6DD1DCF45A60}" type="presParOf" srcId="{E5EDC3EA-AEF7-4F59-B861-4CA530591EDF}" destId="{1AEBEDE9-2F09-4D54-9946-89EE55D850B0}" srcOrd="1" destOrd="0" presId="urn:microsoft.com/office/officeart/2005/8/layout/pyramid2"/>
    <dgm:cxn modelId="{CE2AC3FC-69A4-42A4-A265-E798A3834C72}" type="presParOf" srcId="{E5EDC3EA-AEF7-4F59-B861-4CA530591EDF}" destId="{57B2B7AB-96B3-4EB3-8035-ACAB049DE5EF}" srcOrd="2" destOrd="0" presId="urn:microsoft.com/office/officeart/2005/8/layout/pyramid2"/>
    <dgm:cxn modelId="{4BCE4FC7-59EB-4B63-B776-7211D0439556}" type="presParOf" srcId="{E5EDC3EA-AEF7-4F59-B861-4CA530591EDF}" destId="{DD57F1D8-66B9-4888-B206-BB70E022BF4A}" srcOrd="3" destOrd="0" presId="urn:microsoft.com/office/officeart/2005/8/layout/pyramid2"/>
    <dgm:cxn modelId="{39928A52-01D9-4C08-AFB9-36ABF1ADF82A}" type="presParOf" srcId="{E5EDC3EA-AEF7-4F59-B861-4CA530591EDF}" destId="{FA92B572-66BE-4065-B3B5-99D01F5BBC70}" srcOrd="4" destOrd="0" presId="urn:microsoft.com/office/officeart/2005/8/layout/pyramid2"/>
    <dgm:cxn modelId="{A2AC964D-DE30-4333-847C-8C01DDD36DFA}" type="presParOf" srcId="{E5EDC3EA-AEF7-4F59-B861-4CA530591EDF}" destId="{4CC39890-C4A7-4BF5-929B-11526FD1CAF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9B383-EBC9-443D-AAE4-EB078E5F055B}">
      <dsp:nvSpPr>
        <dsp:cNvPr id="0" name=""/>
        <dsp:cNvSpPr/>
      </dsp:nvSpPr>
      <dsp:spPr>
        <a:xfrm>
          <a:off x="2238354" y="0"/>
          <a:ext cx="4912320" cy="4912320"/>
        </a:xfrm>
        <a:prstGeom prst="triangl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2CA73-0F30-4B23-9799-92153A563DEF}">
      <dsp:nvSpPr>
        <dsp:cNvPr id="0" name=""/>
        <dsp:cNvSpPr/>
      </dsp:nvSpPr>
      <dsp:spPr>
        <a:xfrm>
          <a:off x="4653741" y="493870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El principal tratamiento es la eliminación de la lesiones sintomáticas </a:t>
          </a:r>
          <a:endParaRPr lang="es-CO" sz="1800" kern="1200" dirty="0"/>
        </a:p>
      </dsp:txBody>
      <dsp:txXfrm>
        <a:off x="4710506" y="550635"/>
        <a:ext cx="3079478" cy="1049308"/>
      </dsp:txXfrm>
    </dsp:sp>
    <dsp:sp modelId="{57B2B7AB-96B3-4EB3-8035-ACAB049DE5EF}">
      <dsp:nvSpPr>
        <dsp:cNvPr id="0" name=""/>
        <dsp:cNvSpPr/>
      </dsp:nvSpPr>
      <dsp:spPr>
        <a:xfrm>
          <a:off x="4653741" y="1802063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En general lesiones sobre superficie húmedas o en áreas intertriginosas responden mejor a tratamientos tópicos </a:t>
          </a:r>
          <a:endParaRPr lang="es-CO" sz="1800" kern="1200" dirty="0"/>
        </a:p>
      </dsp:txBody>
      <dsp:txXfrm>
        <a:off x="4710506" y="1858828"/>
        <a:ext cx="3079478" cy="1049308"/>
      </dsp:txXfrm>
    </dsp:sp>
    <dsp:sp modelId="{FA92B572-66BE-4065-B3B5-99D01F5BBC70}">
      <dsp:nvSpPr>
        <dsp:cNvPr id="0" name=""/>
        <dsp:cNvSpPr/>
      </dsp:nvSpPr>
      <dsp:spPr>
        <a:xfrm>
          <a:off x="4653741" y="3110256"/>
          <a:ext cx="3193008" cy="11628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slop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/>
            <a:t>Con </a:t>
          </a:r>
          <a:r>
            <a:rPr lang="es-CO" sz="1800" kern="1200" dirty="0" smtClean="0"/>
            <a:t>acido tricloroacetico podofilina o </a:t>
          </a:r>
          <a:r>
            <a:rPr lang="es-CO" sz="1800" kern="1200" dirty="0" err="1" smtClean="0"/>
            <a:t>imiquimod</a:t>
          </a:r>
          <a:r>
            <a:rPr lang="es-CO" sz="1800" kern="1200" dirty="0" smtClean="0"/>
            <a:t> </a:t>
          </a:r>
          <a:r>
            <a:rPr lang="es-CO" sz="1800" kern="1200" dirty="0" smtClean="0"/>
            <a:t>en  </a:t>
          </a:r>
          <a:r>
            <a:rPr lang="es-CO" sz="1800" kern="1200" smtClean="0"/>
            <a:t>las </a:t>
          </a:r>
          <a:r>
            <a:rPr lang="es-CO" sz="1800" kern="1200" smtClean="0"/>
            <a:t>verrugas de </a:t>
          </a:r>
          <a:r>
            <a:rPr lang="es-CO" sz="1800" kern="1200" dirty="0" smtClean="0"/>
            <a:t>superficies </a:t>
          </a:r>
          <a:r>
            <a:rPr lang="es-CO" sz="1800" kern="1200" dirty="0" smtClean="0"/>
            <a:t>mas secas </a:t>
          </a:r>
          <a:endParaRPr lang="es-CO" sz="1800" kern="1200" dirty="0"/>
        </a:p>
      </dsp:txBody>
      <dsp:txXfrm>
        <a:off x="4710506" y="3167021"/>
        <a:ext cx="3079478" cy="1049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2DB6-BD91-4C74-9F1D-0C53BFCF18DA}" type="datetimeFigureOut">
              <a:rPr lang="es-EC" smtClean="0"/>
              <a:pPr/>
              <a:t>01/04/2020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EC0DB-C537-4681-94E1-C8410FC93AC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4676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retritis.org/uretra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gonorrea.info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La </a:t>
            </a:r>
            <a:r>
              <a:rPr lang="es-EC" b="1" dirty="0" smtClean="0"/>
              <a:t>uretritis gonocócica</a:t>
            </a:r>
            <a:r>
              <a:rPr lang="es-EC" dirty="0" smtClean="0"/>
              <a:t> es una inflamación de la </a:t>
            </a:r>
            <a:r>
              <a:rPr lang="es-EC" dirty="0" smtClean="0">
                <a:hlinkClick r:id="rId3" tooltip="Información sobre la uretra"/>
              </a:rPr>
              <a:t>uretra</a:t>
            </a:r>
            <a:r>
              <a:rPr lang="es-EC" dirty="0" smtClean="0"/>
              <a:t> causada por la bacteria </a:t>
            </a:r>
            <a:r>
              <a:rPr lang="es-EC" i="1" dirty="0" err="1" smtClean="0"/>
              <a:t>Neisseria</a:t>
            </a:r>
            <a:r>
              <a:rPr lang="es-EC" i="1" dirty="0" smtClean="0"/>
              <a:t> </a:t>
            </a:r>
            <a:r>
              <a:rPr lang="es-EC" i="1" dirty="0" err="1" smtClean="0"/>
              <a:t>gonorrhoeae</a:t>
            </a:r>
            <a:r>
              <a:rPr lang="es-EC" dirty="0" smtClean="0"/>
              <a:t>, también conocida como gonorrea. La </a:t>
            </a:r>
            <a:r>
              <a:rPr lang="es-EC" dirty="0" smtClean="0">
                <a:hlinkClick r:id="rId4" tooltip="Información sobre la gonorrea"/>
              </a:rPr>
              <a:t>gonorrea</a:t>
            </a:r>
            <a:r>
              <a:rPr lang="es-EC" dirty="0" smtClean="0"/>
              <a:t> se transmite por contacto sexual sin protección, y es la segunda enfermedad de transmisión sexual más común. Los que tienen muchas parejas sexuales o tienen relaciones sexuales sin protección se encuentran en un mayor riesgo de contactar con uretritis gonocócica y otras infecciones de transmisión sexual.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8D5E-453D-4DAD-A106-05BE2F2997D2}" type="slidenum">
              <a:rPr lang="es-EC" smtClean="0">
                <a:solidFill>
                  <a:prstClr val="black"/>
                </a:solidFill>
              </a:rPr>
              <a:pPr/>
              <a:t>3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688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Los </a:t>
            </a:r>
            <a:r>
              <a:rPr lang="es-EC" dirty="0" err="1" smtClean="0"/>
              <a:t>alginatos</a:t>
            </a:r>
            <a:r>
              <a:rPr lang="es-EC" dirty="0" smtClean="0"/>
              <a:t> de calcio son sustancias que al absorber grandes cantidades de exudado producido por las bacterias en las heridas, proporcionan un ambiente óptimo que favorece la cicatrización y la </a:t>
            </a:r>
            <a:r>
              <a:rPr lang="es-EC" dirty="0" err="1" smtClean="0"/>
              <a:t>reepitelización</a:t>
            </a:r>
            <a:r>
              <a:rPr lang="es-EC" dirty="0" smtClean="0"/>
              <a:t>. Por sus propiedades físico-químicas, los apósitos de </a:t>
            </a:r>
            <a:r>
              <a:rPr lang="es-EC" dirty="0" err="1" smtClean="0"/>
              <a:t>alginato</a:t>
            </a:r>
            <a:r>
              <a:rPr lang="es-EC" dirty="0" smtClean="0"/>
              <a:t> de calcio al contacto con el fluido de las heridas se transforman en una suave fibra de gelatina que permite realizar cambios de los apósitos con un mínimo o ningún daño al tejido de granulación.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58D5E-453D-4DAD-A106-05BE2F2997D2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7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usmedicos.com/NUEVAS_FOTOS/Urolo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928" y="67567"/>
            <a:ext cx="507656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31820" y="404664"/>
            <a:ext cx="52161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C" sz="24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s-EC" sz="24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MV Boli" pitchFamily="2" charset="0"/>
                <a:cs typeface="MV Boli" pitchFamily="2" charset="0"/>
              </a:rPr>
              <a:t>ASIGNATURA de UROLOGÍA</a:t>
            </a:r>
            <a:endParaRPr lang="es-EC" sz="24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endParaRPr lang="es-EC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s-EC" sz="40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MV Boli" pitchFamily="2" charset="0"/>
                <a:cs typeface="MV Boli" pitchFamily="2" charset="0"/>
              </a:rPr>
              <a:t>Enfermedades </a:t>
            </a:r>
            <a:r>
              <a:rPr lang="es-EC" sz="4000" b="1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MV Boli" pitchFamily="2" charset="0"/>
                <a:cs typeface="MV Boli" pitchFamily="2" charset="0"/>
              </a:rPr>
              <a:t>de transmisión sexual </a:t>
            </a:r>
          </a:p>
          <a:p>
            <a:pPr algn="ctr"/>
            <a:endParaRPr lang="es-EC" sz="4000" b="1" dirty="0" smtClean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s-EC" sz="2400" b="1" dirty="0" err="1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MV Boli" pitchFamily="2" charset="0"/>
                <a:cs typeface="MV Boli" pitchFamily="2" charset="0"/>
              </a:rPr>
              <a:t>MSc</a:t>
            </a:r>
            <a:r>
              <a:rPr lang="es-EC" sz="2400" b="1" dirty="0" smtClean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MV Boli" pitchFamily="2" charset="0"/>
                <a:cs typeface="MV Boli" pitchFamily="2" charset="0"/>
              </a:rPr>
              <a:t> Dra. DAISY MARÍA CONTRERAS  DUVERGER</a:t>
            </a:r>
            <a:endParaRPr lang="es-EC" sz="24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endParaRPr lang="es-EC" sz="2400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endParaRPr lang="es-EC" b="1" dirty="0">
              <a:solidFill>
                <a:prstClr val="white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6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457" y="193183"/>
            <a:ext cx="4816698" cy="528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CUADRO CLÍNICO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603161" y="950890"/>
            <a:ext cx="4816698" cy="52803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DATOS DE LABORATORIO</a:t>
            </a:r>
            <a:endParaRPr lang="es-ES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731520" y="2086377"/>
            <a:ext cx="4688339" cy="47716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Hay que demostrar la uretritis y excluir una infección con </a:t>
            </a:r>
            <a:r>
              <a:rPr lang="es-ES" sz="2400" i="1" dirty="0" smtClean="0">
                <a:solidFill>
                  <a:schemeClr val="tx1"/>
                </a:solidFill>
              </a:rPr>
              <a:t>N. </a:t>
            </a:r>
            <a:r>
              <a:rPr lang="es-ES" sz="2400" i="1" dirty="0" err="1" smtClean="0">
                <a:solidFill>
                  <a:schemeClr val="tx1"/>
                </a:solidFill>
              </a:rPr>
              <a:t>gonorrhoeae</a:t>
            </a:r>
            <a:r>
              <a:rPr lang="es-ES" sz="2400" i="1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Los varones que se sospecha padecen uretritis deben examinarse, como ideal, después de 4 horas de continencia urinaria.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En tinción de Gram de un frotis uretral, la presencia de mas de 4 leucocitos </a:t>
            </a:r>
            <a:r>
              <a:rPr lang="es-ES" sz="2400" dirty="0" err="1" smtClean="0">
                <a:solidFill>
                  <a:schemeClr val="tx1"/>
                </a:solidFill>
              </a:rPr>
              <a:t>polimorfonucleares</a:t>
            </a:r>
            <a:r>
              <a:rPr lang="es-ES" sz="2400" dirty="0" smtClean="0">
                <a:solidFill>
                  <a:schemeClr val="tx1"/>
                </a:solidFill>
              </a:rPr>
              <a:t> x campo de inmersión en aceite confirma la uretritis.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925309" y="1326524"/>
            <a:ext cx="5590550" cy="1569660"/>
          </a:xfrm>
          <a:prstGeom prst="rect">
            <a:avLst/>
          </a:prstGeom>
          <a:ln>
            <a:noFill/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Cuando se sospecha uretritis, pero no es posible descubrir inflamación uretral, hay que obtener un raspado de uretra de mañana temprano antes de orinar.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 flipV="1">
            <a:off x="5087155" y="2331076"/>
            <a:ext cx="940158" cy="47989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infogen.org.mx/wp-content/uploads/2013/08/prue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5309" y="3618962"/>
            <a:ext cx="5374987" cy="207349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33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457" y="193183"/>
            <a:ext cx="4816698" cy="52803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TRATAMIENTO</a:t>
            </a:r>
            <a:endParaRPr lang="es-ES" sz="4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46" t="18404" r="54139" b="50798"/>
          <a:stretch/>
        </p:blipFill>
        <p:spPr>
          <a:xfrm>
            <a:off x="-1" y="1056068"/>
            <a:ext cx="5087156" cy="58019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0" name="Picture 2" descr="http://www.sfarmadroguerias.com/1447/doxiciclina-100-mg-15-tabletas-mk-sfarma-droguerias-drogueria-bogo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6223" y="1013651"/>
            <a:ext cx="3552825" cy="208597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5194635" y="3560909"/>
            <a:ext cx="6096000" cy="1569660"/>
          </a:xfrm>
          <a:prstGeom prst="rect">
            <a:avLst/>
          </a:prstGeom>
          <a:ln>
            <a:noFill/>
            <a:prstDash val="dash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Los pacientes con </a:t>
            </a:r>
            <a:r>
              <a:rPr lang="es-ES" sz="2400" i="1" dirty="0" smtClean="0">
                <a:solidFill>
                  <a:schemeClr val="bg1"/>
                </a:solidFill>
              </a:rPr>
              <a:t>C. </a:t>
            </a:r>
            <a:r>
              <a:rPr lang="es-ES" sz="2400" i="1" dirty="0" err="1" smtClean="0">
                <a:solidFill>
                  <a:schemeClr val="bg1"/>
                </a:solidFill>
              </a:rPr>
              <a:t>trachomatis</a:t>
            </a:r>
            <a:r>
              <a:rPr lang="es-ES" sz="2400" i="1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responden mejor al tratamiento, y quienes tienen </a:t>
            </a:r>
            <a:r>
              <a:rPr lang="es-ES" sz="2400" i="1" dirty="0" smtClean="0">
                <a:solidFill>
                  <a:schemeClr val="bg1"/>
                </a:solidFill>
              </a:rPr>
              <a:t>C. </a:t>
            </a:r>
            <a:r>
              <a:rPr lang="es-ES" sz="2400" i="1" dirty="0" err="1" smtClean="0">
                <a:solidFill>
                  <a:schemeClr val="bg1"/>
                </a:solidFill>
              </a:rPr>
              <a:t>trachomatis</a:t>
            </a:r>
            <a:r>
              <a:rPr lang="es-ES" sz="2400" i="1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y </a:t>
            </a:r>
            <a:r>
              <a:rPr lang="es-ES" sz="2400" i="1" dirty="0" smtClean="0">
                <a:solidFill>
                  <a:schemeClr val="bg1"/>
                </a:solidFill>
              </a:rPr>
              <a:t>U. </a:t>
            </a:r>
            <a:r>
              <a:rPr lang="es-ES" sz="2400" i="1" dirty="0" err="1" smtClean="0">
                <a:solidFill>
                  <a:schemeClr val="bg1"/>
                </a:solidFill>
              </a:rPr>
              <a:t>urealyticum</a:t>
            </a:r>
            <a:r>
              <a:rPr lang="es-ES" sz="2400" i="1" dirty="0" smtClean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la respuesta al tratamiento es mala</a:t>
            </a:r>
            <a:r>
              <a:rPr lang="es-ES" sz="1600" dirty="0" smtClean="0">
                <a:solidFill>
                  <a:schemeClr val="bg1"/>
                </a:solidFill>
              </a:rPr>
              <a:t>.</a:t>
            </a:r>
            <a:endParaRPr lang="es-ES" sz="1600" i="1" dirty="0" smtClean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387925" y="5317588"/>
            <a:ext cx="5902709" cy="1569660"/>
          </a:xfrm>
          <a:prstGeom prst="rect">
            <a:avLst/>
          </a:prstGeom>
          <a:ln>
            <a:noFill/>
            <a:prstDash val="dashDot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Hay que hacer lo posible por  tratar al compañero sexual del paciente. En general se usa el mismo régimen de tratamiento en ambos.</a:t>
            </a:r>
            <a:endParaRPr lang="es-ES" sz="2400" i="1" dirty="0" smtClean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6175717"/>
            <a:ext cx="5087155" cy="68228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053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8643" y="1088265"/>
            <a:ext cx="4816698" cy="5280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COMPLICACIONES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951963" y="1964028"/>
            <a:ext cx="4701862" cy="3503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Se ha demostrado que </a:t>
            </a:r>
            <a:r>
              <a:rPr lang="es-ES" i="1" dirty="0" smtClean="0">
                <a:solidFill>
                  <a:schemeClr val="tx1"/>
                </a:solidFill>
              </a:rPr>
              <a:t>C. </a:t>
            </a:r>
            <a:r>
              <a:rPr lang="es-ES" i="1" dirty="0" err="1" smtClean="0">
                <a:solidFill>
                  <a:schemeClr val="tx1"/>
                </a:solidFill>
              </a:rPr>
              <a:t>trachomatis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causa la mayor parte de los casos de </a:t>
            </a:r>
            <a:r>
              <a:rPr lang="es-ES" dirty="0" err="1" smtClean="0">
                <a:solidFill>
                  <a:schemeClr val="tx1"/>
                </a:solidFill>
              </a:rPr>
              <a:t>epidimitis</a:t>
            </a:r>
            <a:r>
              <a:rPr lang="es-ES" dirty="0" smtClean="0">
                <a:solidFill>
                  <a:schemeClr val="tx1"/>
                </a:solidFill>
              </a:rPr>
              <a:t> en varones heterosexuales &lt; de 35 años.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chemeClr val="tx1"/>
                </a:solidFill>
              </a:rPr>
              <a:t>C. </a:t>
            </a:r>
            <a:r>
              <a:rPr lang="es-ES" i="1" dirty="0" err="1" smtClean="0">
                <a:solidFill>
                  <a:schemeClr val="tx1"/>
                </a:solidFill>
              </a:rPr>
              <a:t>trachomatis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puede encontrarse en el 15% de los casos de proctitis en varones homosexuales.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Síndrome de </a:t>
            </a:r>
            <a:r>
              <a:rPr lang="es-ES" dirty="0" err="1" smtClean="0">
                <a:solidFill>
                  <a:schemeClr val="tx1"/>
                </a:solidFill>
              </a:rPr>
              <a:t>Reiter</a:t>
            </a:r>
            <a:r>
              <a:rPr lang="es-ES" dirty="0" smtClean="0">
                <a:solidFill>
                  <a:schemeClr val="tx1"/>
                </a:solidFill>
              </a:rPr>
              <a:t>, la </a:t>
            </a:r>
            <a:r>
              <a:rPr lang="es-ES" dirty="0" err="1" smtClean="0">
                <a:solidFill>
                  <a:schemeClr val="tx1"/>
                </a:solidFill>
              </a:rPr>
              <a:t>tenosinovitis</a:t>
            </a:r>
            <a:r>
              <a:rPr lang="es-ES" dirty="0" smtClean="0">
                <a:solidFill>
                  <a:schemeClr val="tx1"/>
                </a:solidFill>
              </a:rPr>
              <a:t> reactiva y la artritis sin los otros componentes del síndrome de </a:t>
            </a:r>
            <a:r>
              <a:rPr lang="es-ES" dirty="0" err="1" smtClean="0">
                <a:solidFill>
                  <a:schemeClr val="tx1"/>
                </a:solidFill>
              </a:rPr>
              <a:t>Reiter</a:t>
            </a:r>
            <a:r>
              <a:rPr lang="es-ES" dirty="0" smtClean="0">
                <a:solidFill>
                  <a:schemeClr val="tx1"/>
                </a:solidFill>
              </a:rPr>
              <a:t> se han relacionado con infección genital por </a:t>
            </a:r>
            <a:r>
              <a:rPr lang="es-ES" i="1" dirty="0" smtClean="0">
                <a:solidFill>
                  <a:schemeClr val="tx1"/>
                </a:solidFill>
              </a:rPr>
              <a:t>C. </a:t>
            </a:r>
            <a:r>
              <a:rPr lang="es-ES" i="1" dirty="0" err="1" smtClean="0">
                <a:solidFill>
                  <a:schemeClr val="tx1"/>
                </a:solidFill>
              </a:rPr>
              <a:t>trachomatis</a:t>
            </a:r>
            <a:r>
              <a:rPr lang="es-ES" i="1" dirty="0">
                <a:solidFill>
                  <a:schemeClr val="tx1"/>
                </a:solidFill>
              </a:rPr>
              <a:t>.</a:t>
            </a:r>
            <a:endParaRPr lang="es-ES" dirty="0" smtClean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78958" y="1088265"/>
            <a:ext cx="4816698" cy="52803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PRONÓSTICO</a:t>
            </a:r>
            <a:endParaRPr lang="es-ES" sz="4000" b="1" dirty="0"/>
          </a:p>
        </p:txBody>
      </p:sp>
      <p:sp>
        <p:nvSpPr>
          <p:cNvPr id="5" name="Rectángulo 4"/>
          <p:cNvSpPr/>
          <p:nvPr/>
        </p:nvSpPr>
        <p:spPr>
          <a:xfrm>
            <a:off x="6636376" y="1964028"/>
            <a:ext cx="4701862" cy="1320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Casi todas las uretritis no gonocócicas responden con rapidez a la tetraciclina. Es esencial tratar a la o las compañeras sexuales del varón.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3084490" y="1654935"/>
            <a:ext cx="425003" cy="2704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8774805" y="1661375"/>
            <a:ext cx="425003" cy="2704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http://media.benessereblog.it/8/803/sindrome-di-reiter-tera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4556" y="3645910"/>
            <a:ext cx="5905500" cy="280987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310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44394" y="96084"/>
            <a:ext cx="806078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3600" b="1" dirty="0">
                <a:solidFill>
                  <a:prstClr val="black"/>
                </a:solidFill>
                <a:latin typeface="Algerian" panose="04020705040A02060702" pitchFamily="82" charset="0"/>
              </a:rPr>
              <a:t>SÍFILIS PRIMARIA </a:t>
            </a:r>
            <a:endParaRPr lang="es-EC" sz="36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845973" y="914401"/>
            <a:ext cx="360609" cy="4507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2206581" y="1035051"/>
            <a:ext cx="457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</a:rPr>
              <a:t> 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50405" y="1347139"/>
            <a:ext cx="26091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CUADRO CLÍNICO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479051" y="1808804"/>
            <a:ext cx="1763431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sz="2000" dirty="0"/>
              <a:t>Úlcera indolora</a:t>
            </a:r>
          </a:p>
          <a:p>
            <a:pPr algn="ctr"/>
            <a:r>
              <a:rPr lang="es-EC" sz="2000" dirty="0"/>
              <a:t>(Chancro)</a:t>
            </a:r>
          </a:p>
          <a:p>
            <a:pPr algn="ctr"/>
            <a:r>
              <a:rPr lang="es-EC" sz="2000" dirty="0"/>
              <a:t>2 – 4 semanas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49465" y="2811262"/>
            <a:ext cx="16996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800" dirty="0">
                <a:solidFill>
                  <a:prstClr val="black"/>
                </a:solidFill>
              </a:rPr>
              <a:t>Inicia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54561" y="1347140"/>
            <a:ext cx="3073846" cy="4774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SÍNTOMAS Y SIGNOS </a:t>
            </a:r>
          </a:p>
        </p:txBody>
      </p:sp>
      <p:cxnSp>
        <p:nvCxnSpPr>
          <p:cNvPr id="3" name="Conector recto de flecha 2"/>
          <p:cNvCxnSpPr>
            <a:stCxn id="7" idx="3"/>
            <a:endCxn id="19" idx="1"/>
          </p:cNvCxnSpPr>
          <p:nvPr/>
        </p:nvCxnSpPr>
        <p:spPr>
          <a:xfrm>
            <a:off x="4859582" y="1577972"/>
            <a:ext cx="1294979" cy="7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1616414" y="1886614"/>
            <a:ext cx="27694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sz="2400" dirty="0"/>
              <a:t>Treponema </a:t>
            </a:r>
            <a:r>
              <a:rPr lang="es-EC" sz="2400" dirty="0" err="1"/>
              <a:t>pallidum</a:t>
            </a:r>
            <a:r>
              <a:rPr lang="es-EC" sz="2400" dirty="0"/>
              <a:t> </a:t>
            </a:r>
          </a:p>
          <a:p>
            <a:pPr algn="ctr"/>
            <a:r>
              <a:rPr lang="es-EC" sz="2400" b="1" dirty="0"/>
              <a:t>Chancro sifilítico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149464" y="3334130"/>
            <a:ext cx="169969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dirty="0"/>
              <a:t>Mancha </a:t>
            </a:r>
            <a:r>
              <a:rPr lang="es-EC" sz="2000" dirty="0" err="1"/>
              <a:t>hiperémica</a:t>
            </a:r>
            <a:r>
              <a:rPr lang="es-EC" sz="2000" dirty="0"/>
              <a:t> o eritematosa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2047311" y="4429471"/>
            <a:ext cx="193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dirty="0"/>
              <a:t>Pápula o pústula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616415" y="4736648"/>
            <a:ext cx="247266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s-EC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smtClean="0"/>
              <a:t>Glande</a:t>
            </a:r>
            <a:endParaRPr lang="es-EC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/>
              <a:t>Corona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 err="1"/>
              <a:t>Prepusio</a:t>
            </a:r>
            <a:r>
              <a:rPr lang="es-EC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/>
              <a:t>Cuerpo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sz="2000" dirty="0"/>
              <a:t>Área </a:t>
            </a:r>
            <a:r>
              <a:rPr lang="es-EC" sz="2000" dirty="0" err="1"/>
              <a:t>suprapúbica</a:t>
            </a:r>
            <a:r>
              <a:rPr lang="es-EC" sz="2000" dirty="0"/>
              <a:t> o escroto </a:t>
            </a:r>
          </a:p>
        </p:txBody>
      </p:sp>
      <p:sp>
        <p:nvSpPr>
          <p:cNvPr id="11" name="Abrir llave 10"/>
          <p:cNvSpPr/>
          <p:nvPr/>
        </p:nvSpPr>
        <p:spPr>
          <a:xfrm rot="5400000">
            <a:off x="2813835" y="4013195"/>
            <a:ext cx="252800" cy="18178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cxnSp>
        <p:nvCxnSpPr>
          <p:cNvPr id="13" name="Conector recto de flecha 12"/>
          <p:cNvCxnSpPr>
            <a:stCxn id="23" idx="3"/>
            <a:endCxn id="22" idx="1"/>
          </p:cNvCxnSpPr>
          <p:nvPr/>
        </p:nvCxnSpPr>
        <p:spPr>
          <a:xfrm>
            <a:off x="4385826" y="2302113"/>
            <a:ext cx="93225" cy="145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23" idx="2"/>
            <a:endCxn id="18" idx="0"/>
          </p:cNvCxnSpPr>
          <p:nvPr/>
        </p:nvCxnSpPr>
        <p:spPr>
          <a:xfrm flipH="1">
            <a:off x="2999314" y="2717611"/>
            <a:ext cx="1806" cy="936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8" idx="2"/>
            <a:endCxn id="25" idx="0"/>
          </p:cNvCxnSpPr>
          <p:nvPr/>
        </p:nvCxnSpPr>
        <p:spPr>
          <a:xfrm flipH="1" flipV="1">
            <a:off x="2999313" y="3334130"/>
            <a:ext cx="1" cy="3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stCxn id="25" idx="2"/>
            <a:endCxn id="26" idx="0"/>
          </p:cNvCxnSpPr>
          <p:nvPr/>
        </p:nvCxnSpPr>
        <p:spPr>
          <a:xfrm>
            <a:off x="2999313" y="4349793"/>
            <a:ext cx="15998" cy="796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4281188" y="3164677"/>
            <a:ext cx="248705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/>
              <a:t>Relativamente profundo </a:t>
            </a:r>
          </a:p>
          <a:p>
            <a:pPr algn="ctr"/>
            <a:r>
              <a:rPr lang="es-EC" dirty="0"/>
              <a:t>Bordes indurados </a:t>
            </a:r>
          </a:p>
          <a:p>
            <a:pPr algn="ctr"/>
            <a:r>
              <a:rPr lang="es-EC" dirty="0"/>
              <a:t>Base limpia </a:t>
            </a:r>
          </a:p>
          <a:p>
            <a:pPr algn="ctr"/>
            <a:r>
              <a:rPr lang="es-EC" dirty="0"/>
              <a:t>No sensible </a:t>
            </a:r>
          </a:p>
        </p:txBody>
      </p:sp>
      <p:cxnSp>
        <p:nvCxnSpPr>
          <p:cNvPr id="37" name="Conector recto de flecha 36"/>
          <p:cNvCxnSpPr/>
          <p:nvPr/>
        </p:nvCxnSpPr>
        <p:spPr>
          <a:xfrm>
            <a:off x="3636136" y="2625278"/>
            <a:ext cx="694351" cy="613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4281188" y="4632447"/>
            <a:ext cx="248705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/>
              <a:t>Sin </a:t>
            </a:r>
            <a:r>
              <a:rPr lang="es-EC" dirty="0" err="1"/>
              <a:t>Tto</a:t>
            </a:r>
            <a:r>
              <a:rPr lang="es-EC" dirty="0"/>
              <a:t>: cicatrizará 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28957" y="5381891"/>
            <a:ext cx="248705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/>
              <a:t>Palparse </a:t>
            </a:r>
          </a:p>
          <a:p>
            <a:pPr algn="ctr"/>
            <a:r>
              <a:rPr lang="es-EC" dirty="0"/>
              <a:t>Ganglios inguinales </a:t>
            </a:r>
          </a:p>
        </p:txBody>
      </p:sp>
      <p:cxnSp>
        <p:nvCxnSpPr>
          <p:cNvPr id="42" name="Conector recto de flecha 41"/>
          <p:cNvCxnSpPr>
            <a:stCxn id="35" idx="2"/>
            <a:endCxn id="40" idx="0"/>
          </p:cNvCxnSpPr>
          <p:nvPr/>
        </p:nvCxnSpPr>
        <p:spPr>
          <a:xfrm>
            <a:off x="5524714" y="4365005"/>
            <a:ext cx="0" cy="267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>
            <a:stCxn id="40" idx="2"/>
            <a:endCxn id="41" idx="0"/>
          </p:cNvCxnSpPr>
          <p:nvPr/>
        </p:nvCxnSpPr>
        <p:spPr>
          <a:xfrm flipH="1">
            <a:off x="5472483" y="5001779"/>
            <a:ext cx="52231" cy="3801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808" t="7408" r="9884" b="11048"/>
          <a:stretch/>
        </p:blipFill>
        <p:spPr>
          <a:xfrm>
            <a:off x="6855889" y="2302112"/>
            <a:ext cx="3567499" cy="278264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4536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45973" y="-23645"/>
            <a:ext cx="786073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4000" b="1">
                <a:solidFill>
                  <a:prstClr val="black"/>
                </a:solidFill>
                <a:latin typeface="Algerian" panose="04020705040A02060702" pitchFamily="82" charset="0"/>
              </a:rPr>
              <a:t>SÍFILIS PRIMARIA </a:t>
            </a:r>
            <a:endParaRPr lang="es-EC" sz="4000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845973" y="914401"/>
            <a:ext cx="360609" cy="4507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58577" y="939691"/>
            <a:ext cx="457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b="1" dirty="0" smtClean="0">
                <a:solidFill>
                  <a:prstClr val="black"/>
                </a:solidFill>
              </a:rPr>
              <a:t> 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607714" y="1393305"/>
            <a:ext cx="1894558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CUADRO CLÍNICO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281188" y="2020752"/>
            <a:ext cx="279377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Espiroquetas </a:t>
            </a:r>
          </a:p>
          <a:p>
            <a:pPr algn="ctr"/>
            <a:r>
              <a:rPr lang="es-EC" dirty="0">
                <a:solidFill>
                  <a:prstClr val="black"/>
                </a:solidFill>
              </a:rPr>
              <a:t>Campo oscuro </a:t>
            </a:r>
          </a:p>
          <a:p>
            <a:pPr algn="ctr"/>
            <a:r>
              <a:rPr lang="es-EC" dirty="0">
                <a:solidFill>
                  <a:prstClr val="black"/>
                </a:solidFill>
              </a:rPr>
              <a:t>T. Anticuerpos </a:t>
            </a:r>
            <a:r>
              <a:rPr lang="es-EC" dirty="0" err="1">
                <a:solidFill>
                  <a:prstClr val="black"/>
                </a:solidFill>
              </a:rPr>
              <a:t>fluorecentes</a:t>
            </a:r>
            <a:r>
              <a:rPr lang="es-EC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149465" y="3068512"/>
            <a:ext cx="169969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P. </a:t>
            </a:r>
            <a:r>
              <a:rPr lang="es-EC" dirty="0" err="1">
                <a:solidFill>
                  <a:prstClr val="black"/>
                </a:solidFill>
              </a:rPr>
              <a:t>Serologicas</a:t>
            </a:r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845226" y="1388338"/>
            <a:ext cx="261866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DATOS DE LABORATORIO </a:t>
            </a:r>
          </a:p>
        </p:txBody>
      </p:sp>
      <p:cxnSp>
        <p:nvCxnSpPr>
          <p:cNvPr id="3" name="Conector recto de flecha 2"/>
          <p:cNvCxnSpPr>
            <a:stCxn id="7" idx="3"/>
            <a:endCxn id="19" idx="1"/>
          </p:cNvCxnSpPr>
          <p:nvPr/>
        </p:nvCxnSpPr>
        <p:spPr>
          <a:xfrm flipV="1">
            <a:off x="4502273" y="1573005"/>
            <a:ext cx="342953" cy="4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2304297" y="2297751"/>
            <a:ext cx="139365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Diagnóstico: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149464" y="3699103"/>
            <a:ext cx="169969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dirty="0">
                <a:solidFill>
                  <a:prstClr val="black"/>
                </a:solidFill>
              </a:rPr>
              <a:t>Negativas </a:t>
            </a:r>
          </a:p>
          <a:p>
            <a:pPr algn="ctr"/>
            <a:r>
              <a:rPr lang="es-EC" dirty="0">
                <a:solidFill>
                  <a:prstClr val="black"/>
                </a:solidFill>
              </a:rPr>
              <a:t>1-3 semanas </a:t>
            </a:r>
          </a:p>
        </p:txBody>
      </p:sp>
      <p:cxnSp>
        <p:nvCxnSpPr>
          <p:cNvPr id="13" name="Conector recto de flecha 12"/>
          <p:cNvCxnSpPr>
            <a:stCxn id="23" idx="3"/>
            <a:endCxn id="22" idx="1"/>
          </p:cNvCxnSpPr>
          <p:nvPr/>
        </p:nvCxnSpPr>
        <p:spPr>
          <a:xfrm>
            <a:off x="3697948" y="2482417"/>
            <a:ext cx="5832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23" idx="2"/>
            <a:endCxn id="18" idx="0"/>
          </p:cNvCxnSpPr>
          <p:nvPr/>
        </p:nvCxnSpPr>
        <p:spPr>
          <a:xfrm flipH="1">
            <a:off x="2999314" y="2667084"/>
            <a:ext cx="1809" cy="4014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>
            <a:stCxn id="18" idx="2"/>
            <a:endCxn id="25" idx="0"/>
          </p:cNvCxnSpPr>
          <p:nvPr/>
        </p:nvCxnSpPr>
        <p:spPr>
          <a:xfrm flipH="1">
            <a:off x="2999313" y="3437844"/>
            <a:ext cx="1" cy="2612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4198078" y="3052771"/>
            <a:ext cx="248705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sz="2000" dirty="0">
                <a:solidFill>
                  <a:prstClr val="black"/>
                </a:solidFill>
              </a:rPr>
              <a:t>Los pacientes que tienen prueba reactiva, por lo regular tienen pruebas reactivas toda su vida. </a:t>
            </a: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3636136" y="2805584"/>
            <a:ext cx="694351" cy="6137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711" y="1825691"/>
            <a:ext cx="3282976" cy="2084213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892" y="3977924"/>
            <a:ext cx="2685404" cy="2511779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xmlns="" val="11869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06582" y="99465"/>
            <a:ext cx="889282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2400" b="1">
                <a:solidFill>
                  <a:prstClr val="black"/>
                </a:solidFill>
              </a:rPr>
              <a:t>DIAGNOSTICO DIFERENCIAL </a:t>
            </a:r>
            <a:endParaRPr lang="es-EC" sz="2400" b="1" dirty="0">
              <a:solidFill>
                <a:prstClr val="black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845973" y="914401"/>
            <a:ext cx="360609" cy="4507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06582" y="939725"/>
            <a:ext cx="20746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</a:rPr>
              <a:t>SÍFILIS PRIMARIA </a:t>
            </a:r>
            <a:endParaRPr lang="es-EC" sz="2000" dirty="0">
              <a:solidFill>
                <a:prstClr val="black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303620" y="2476802"/>
            <a:ext cx="1977569" cy="36933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err="1">
                <a:solidFill>
                  <a:prstClr val="black"/>
                </a:solidFill>
              </a:rPr>
              <a:t>Chancroide</a:t>
            </a:r>
            <a:endParaRPr lang="es-EC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Linfogranuloma venéreo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Linfogranuloma inguinal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Balanitis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Carcinoma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Sarna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Psoriasis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Liquen plano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err="1">
                <a:solidFill>
                  <a:prstClr val="black"/>
                </a:solidFill>
              </a:rPr>
              <a:t>Leucoplasía</a:t>
            </a:r>
            <a:r>
              <a:rPr lang="es-EC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err="1">
                <a:solidFill>
                  <a:prstClr val="black"/>
                </a:solidFill>
              </a:rPr>
              <a:t>Eritroplasia</a:t>
            </a:r>
            <a:r>
              <a:rPr lang="es-EC" dirty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Herpes simple </a:t>
            </a:r>
          </a:p>
        </p:txBody>
      </p:sp>
      <p:cxnSp>
        <p:nvCxnSpPr>
          <p:cNvPr id="27" name="Conector recto de flecha 26"/>
          <p:cNvCxnSpPr>
            <a:stCxn id="21" idx="2"/>
            <a:endCxn id="29" idx="0"/>
          </p:cNvCxnSpPr>
          <p:nvPr/>
        </p:nvCxnSpPr>
        <p:spPr>
          <a:xfrm>
            <a:off x="5992474" y="1923770"/>
            <a:ext cx="67892" cy="553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4979963" y="1554438"/>
            <a:ext cx="20250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COMPLICACIONES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912915" y="1692938"/>
            <a:ext cx="1904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PREVENCIÓN </a:t>
            </a:r>
          </a:p>
        </p:txBody>
      </p:sp>
      <p:cxnSp>
        <p:nvCxnSpPr>
          <p:cNvPr id="26" name="Conector recto de flecha 25"/>
          <p:cNvCxnSpPr>
            <a:endCxn id="18" idx="0"/>
          </p:cNvCxnSpPr>
          <p:nvPr/>
        </p:nvCxnSpPr>
        <p:spPr>
          <a:xfrm>
            <a:off x="3291351" y="1339835"/>
            <a:ext cx="1054" cy="1136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>
            <a:stCxn id="24" idx="2"/>
            <a:endCxn id="30" idx="0"/>
          </p:cNvCxnSpPr>
          <p:nvPr/>
        </p:nvCxnSpPr>
        <p:spPr>
          <a:xfrm>
            <a:off x="8865015" y="2062271"/>
            <a:ext cx="0" cy="4145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5108266" y="2476802"/>
            <a:ext cx="1904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Gomas de los testículos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Vejiga </a:t>
            </a:r>
            <a:r>
              <a:rPr lang="es-EC" dirty="0" err="1">
                <a:solidFill>
                  <a:prstClr val="black"/>
                </a:solidFill>
              </a:rPr>
              <a:t>neurógena</a:t>
            </a:r>
            <a:r>
              <a:rPr lang="es-EC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912915" y="2476802"/>
            <a:ext cx="19042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Penicilina G </a:t>
            </a:r>
            <a:r>
              <a:rPr lang="es-EC" dirty="0" err="1">
                <a:solidFill>
                  <a:prstClr val="black"/>
                </a:solidFill>
              </a:rPr>
              <a:t>benzatínica</a:t>
            </a:r>
            <a:r>
              <a:rPr lang="es-EC" dirty="0">
                <a:solidFill>
                  <a:prstClr val="black"/>
                </a:solidFill>
              </a:rPr>
              <a:t>, 2.4 millones de UI/ IM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059" y="4091661"/>
            <a:ext cx="3468387" cy="23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6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53884" y="18558"/>
            <a:ext cx="837027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C" sz="4000" b="1">
                <a:solidFill>
                  <a:prstClr val="black"/>
                </a:solidFill>
                <a:latin typeface="Algerian" panose="04020705040A02060702" pitchFamily="82" charset="0"/>
              </a:rPr>
              <a:t>TRATAMIENTO </a:t>
            </a:r>
            <a:endParaRPr lang="es-EC" sz="4000" b="1" dirty="0">
              <a:solidFill>
                <a:prstClr val="black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1845973" y="914401"/>
            <a:ext cx="360609" cy="450761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206582" y="939725"/>
            <a:ext cx="207460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</a:rPr>
              <a:t>SÍFILIS PRIMARIA </a:t>
            </a:r>
            <a:endParaRPr lang="es-EC" sz="2000" dirty="0">
              <a:solidFill>
                <a:prstClr val="black"/>
              </a:solidFill>
            </a:endParaRPr>
          </a:p>
        </p:txBody>
      </p:sp>
      <p:cxnSp>
        <p:nvCxnSpPr>
          <p:cNvPr id="27" name="Conector recto de flecha 26"/>
          <p:cNvCxnSpPr>
            <a:stCxn id="21" idx="2"/>
            <a:endCxn id="29" idx="0"/>
          </p:cNvCxnSpPr>
          <p:nvPr/>
        </p:nvCxnSpPr>
        <p:spPr>
          <a:xfrm>
            <a:off x="6060366" y="2062271"/>
            <a:ext cx="0" cy="353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5108266" y="1692938"/>
            <a:ext cx="1904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PRONOSTICO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376988" y="1692938"/>
            <a:ext cx="1904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TRATAMIENTO </a:t>
            </a:r>
          </a:p>
        </p:txBody>
      </p:sp>
      <p:cxnSp>
        <p:nvCxnSpPr>
          <p:cNvPr id="28" name="Conector recto de flecha 27"/>
          <p:cNvCxnSpPr>
            <a:stCxn id="24" idx="2"/>
            <a:endCxn id="30" idx="0"/>
          </p:cNvCxnSpPr>
          <p:nvPr/>
        </p:nvCxnSpPr>
        <p:spPr>
          <a:xfrm>
            <a:off x="3329088" y="2062271"/>
            <a:ext cx="0" cy="3531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5108266" y="2415373"/>
            <a:ext cx="19042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Excelente 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376988" y="2415373"/>
            <a:ext cx="19042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Penicilina G </a:t>
            </a:r>
            <a:r>
              <a:rPr lang="es-EC" dirty="0" err="1">
                <a:solidFill>
                  <a:prstClr val="black"/>
                </a:solidFill>
              </a:rPr>
              <a:t>benzatínica</a:t>
            </a:r>
            <a:r>
              <a:rPr lang="es-EC" dirty="0">
                <a:solidFill>
                  <a:prstClr val="black"/>
                </a:solidFill>
              </a:rPr>
              <a:t>, 2.4 millones de UI/ IM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 err="1">
                <a:solidFill>
                  <a:prstClr val="black"/>
                </a:solidFill>
              </a:rPr>
              <a:t>Doxiciclina</a:t>
            </a:r>
            <a:r>
              <a:rPr lang="es-EC" dirty="0">
                <a:solidFill>
                  <a:prstClr val="black"/>
                </a:solidFill>
              </a:rPr>
              <a:t> 100mg/VO      2 veces al día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Clorhidrato de tetraciclina 500mg/VO      4 veces al día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66270"/>
            <a:ext cx="2133600" cy="21431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4694288"/>
            <a:ext cx="2271089" cy="133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466" y="2923028"/>
            <a:ext cx="22669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350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55409" y="618518"/>
            <a:ext cx="8461519" cy="107693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latin typeface="Algerian" panose="04020705040A02060702" pitchFamily="82" charset="0"/>
              </a:rPr>
              <a:t> </a:t>
            </a:r>
            <a:r>
              <a:rPr lang="es-ES" sz="4400" b="1" dirty="0">
                <a:latin typeface="Algerian" panose="04020705040A02060702" pitchFamily="82" charset="0"/>
              </a:rPr>
              <a:t>HERPES GENITAL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533378" y="1772815"/>
            <a:ext cx="3554510" cy="22645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b="1" dirty="0">
                <a:solidFill>
                  <a:prstClr val="black"/>
                </a:solidFill>
              </a:rPr>
              <a:t>Etiología</a:t>
            </a:r>
            <a:r>
              <a:rPr lang="es-ES" sz="2400" dirty="0">
                <a:solidFill>
                  <a:prstClr val="black"/>
                </a:solidFill>
              </a:rPr>
              <a:t>. El virus del herpes simple es de DNA de doble filamento que puede causar infecciones persistentes o latentes.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533379" y="4501658"/>
            <a:ext cx="3770534" cy="20193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solidFill>
                  <a:prstClr val="black"/>
                </a:solidFill>
              </a:rPr>
              <a:t>Casi todas las infecciones causadas por herpes genital se deben al virus tipo 2, aunque las causadas por el tipo 1 suele relacionarse con infecciones bucales, se han observado en el 10 al 25% de los casos de herpes genital.</a:t>
            </a:r>
          </a:p>
        </p:txBody>
      </p:sp>
      <p:cxnSp>
        <p:nvCxnSpPr>
          <p:cNvPr id="8" name="7 Conector recto de flecha"/>
          <p:cNvCxnSpPr>
            <a:stCxn id="5" idx="2"/>
          </p:cNvCxnSpPr>
          <p:nvPr/>
        </p:nvCxnSpPr>
        <p:spPr>
          <a:xfrm>
            <a:off x="3310633" y="4037336"/>
            <a:ext cx="265087" cy="464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937" y="1695450"/>
            <a:ext cx="4896991" cy="234188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3003" y="4501658"/>
            <a:ext cx="4733925" cy="20193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52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1413" y="126786"/>
            <a:ext cx="9905998" cy="1478570"/>
          </a:xfr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ctr"/>
            <a:r>
              <a:rPr lang="es-ES" sz="5400" b="1" dirty="0">
                <a:latin typeface="Algerian" panose="04020705040A02060702" pitchFamily="82" charset="0"/>
              </a:rPr>
              <a:t>CUADRO </a:t>
            </a:r>
            <a:r>
              <a:rPr lang="es-ES" sz="5400" b="1" dirty="0" smtClean="0">
                <a:latin typeface="Algerian" panose="04020705040A02060702" pitchFamily="82" charset="0"/>
              </a:rPr>
              <a:t>CLINICO</a:t>
            </a:r>
            <a:endParaRPr lang="es-ES" sz="5400" b="1" dirty="0">
              <a:latin typeface="Algerian" panose="04020705040A02060702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847528" y="1988840"/>
            <a:ext cx="3168352" cy="158417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Sugieren que el 50 al 70% de las infecciones por virus del herpes tipo 2 son asintomáticas.</a:t>
            </a:r>
          </a:p>
          <a:p>
            <a:pPr algn="just"/>
            <a:endParaRPr lang="es-ES" sz="1600" dirty="0">
              <a:solidFill>
                <a:prstClr val="black"/>
              </a:solidFill>
            </a:endParaRPr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El periodo de incubación es de 2 a 10 días.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847528" y="3914297"/>
            <a:ext cx="3168352" cy="1530927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Casi el 2% de los pacientes con herpes genital primario desarrolla disfunción grave sacral o del sistema nervioso autónomo, que origina retención urinaria</a:t>
            </a:r>
            <a:r>
              <a:rPr lang="es-ES" dirty="0">
                <a:solidFill>
                  <a:prstClr val="black"/>
                </a:solidFill>
              </a:rPr>
              <a:t>.</a:t>
            </a:r>
          </a:p>
        </p:txBody>
      </p:sp>
      <p:cxnSp>
        <p:nvCxnSpPr>
          <p:cNvPr id="8" name="7 Conector recto de flecha"/>
          <p:cNvCxnSpPr>
            <a:stCxn id="5" idx="2"/>
            <a:endCxn id="6" idx="0"/>
          </p:cNvCxnSpPr>
          <p:nvPr/>
        </p:nvCxnSpPr>
        <p:spPr>
          <a:xfrm>
            <a:off x="3431704" y="3573016"/>
            <a:ext cx="0" cy="3412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559" y="1612829"/>
            <a:ext cx="3067819" cy="221965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984" y="3743657"/>
            <a:ext cx="4267200" cy="30146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64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1752" y="673609"/>
            <a:ext cx="9831387" cy="938274"/>
          </a:xfr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es-ES" sz="6000" b="1" dirty="0" smtClean="0">
                <a:latin typeface="Algerian" panose="04020705040A02060702" pitchFamily="82" charset="0"/>
              </a:rPr>
              <a:t>CUADRO </a:t>
            </a:r>
            <a:r>
              <a:rPr lang="es-ES" sz="6000" b="1" dirty="0" err="1" smtClean="0">
                <a:latin typeface="Algerian" panose="04020705040A02060702" pitchFamily="82" charset="0"/>
              </a:rPr>
              <a:t>CLINIco</a:t>
            </a:r>
            <a:endParaRPr lang="es-ES" sz="6000" dirty="0">
              <a:latin typeface="Algerian" panose="04020705040A02060702" pitchFamily="82" charset="0"/>
            </a:endParaRPr>
          </a:p>
        </p:txBody>
      </p:sp>
      <p:sp>
        <p:nvSpPr>
          <p:cNvPr id="5" name="4 Redondear rectángulo de esquina diagonal"/>
          <p:cNvSpPr/>
          <p:nvPr/>
        </p:nvSpPr>
        <p:spPr>
          <a:xfrm>
            <a:off x="2063552" y="2060848"/>
            <a:ext cx="3240360" cy="864096"/>
          </a:xfrm>
          <a:prstGeom prst="round2Diag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</a:rPr>
              <a:t>Las lesiones son hipersensibles al tacto</a:t>
            </a:r>
          </a:p>
        </p:txBody>
      </p:sp>
      <p:sp>
        <p:nvSpPr>
          <p:cNvPr id="6" name="5 Redondear rectángulo de esquina diagonal"/>
          <p:cNvSpPr/>
          <p:nvPr/>
        </p:nvSpPr>
        <p:spPr>
          <a:xfrm>
            <a:off x="2063552" y="3284984"/>
            <a:ext cx="3384376" cy="828092"/>
          </a:xfrm>
          <a:prstGeom prst="round2DiagRect">
            <a:avLst/>
          </a:prstGeom>
          <a:solidFill>
            <a:srgbClr val="FFC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La adenopatía suele ser bilateral.</a:t>
            </a:r>
          </a:p>
          <a:p>
            <a:pPr algn="just"/>
            <a:r>
              <a:rPr lang="es-ES" sz="1600" dirty="0">
                <a:solidFill>
                  <a:prstClr val="black"/>
                </a:solidFill>
              </a:rPr>
              <a:t>Los ganglios  linfáticos son sensibles.</a:t>
            </a:r>
          </a:p>
        </p:txBody>
      </p:sp>
      <p:sp>
        <p:nvSpPr>
          <p:cNvPr id="7" name="6 Redondear rectángulo de esquina diagonal"/>
          <p:cNvSpPr/>
          <p:nvPr/>
        </p:nvSpPr>
        <p:spPr>
          <a:xfrm>
            <a:off x="2099556" y="4437112"/>
            <a:ext cx="3312368" cy="720080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Hay disuria en el 44% de los varones.</a:t>
            </a: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2135560" y="5517232"/>
            <a:ext cx="3240360" cy="936104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En el 10% de los varones con H.G.P. se encuentran lesiones cutáneas extra genitales.</a:t>
            </a:r>
          </a:p>
        </p:txBody>
      </p:sp>
      <p:cxnSp>
        <p:nvCxnSpPr>
          <p:cNvPr id="10" name="9 Conector recto de flecha"/>
          <p:cNvCxnSpPr>
            <a:stCxn id="5" idx="1"/>
          </p:cNvCxnSpPr>
          <p:nvPr/>
        </p:nvCxnSpPr>
        <p:spPr>
          <a:xfrm>
            <a:off x="3683732" y="29249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>
            <a:stCxn id="6" idx="1"/>
            <a:endCxn id="7" idx="3"/>
          </p:cNvCxnSpPr>
          <p:nvPr/>
        </p:nvCxnSpPr>
        <p:spPr>
          <a:xfrm>
            <a:off x="3755740" y="4113076"/>
            <a:ext cx="0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7" idx="1"/>
            <a:endCxn id="8" idx="3"/>
          </p:cNvCxnSpPr>
          <p:nvPr/>
        </p:nvCxnSpPr>
        <p:spPr>
          <a:xfrm>
            <a:off x="3755740" y="515719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033" y="1556792"/>
            <a:ext cx="2790825" cy="247539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968" y="4032190"/>
            <a:ext cx="4381500" cy="27813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048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onografias.com/trabajos101/algunas-enfermedades-transmision-sexual-transexuales-primarios-secundarios-y-oficio/image003.jpg"/>
          <p:cNvPicPr>
            <a:picLocks noChangeAspect="1" noChangeArrowheads="1"/>
          </p:cNvPicPr>
          <p:nvPr/>
        </p:nvPicPr>
        <p:blipFill>
          <a:blip r:embed="rId2"/>
          <a:srcRect r="10084"/>
          <a:stretch>
            <a:fillRect/>
          </a:stretch>
        </p:blipFill>
        <p:spPr bwMode="auto">
          <a:xfrm>
            <a:off x="1339403" y="317321"/>
            <a:ext cx="9787943" cy="6643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4 Rectángulo"/>
          <p:cNvSpPr/>
          <p:nvPr/>
        </p:nvSpPr>
        <p:spPr>
          <a:xfrm>
            <a:off x="2666976" y="2214554"/>
            <a:ext cx="735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4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ENFERMEDADES DE TRANSMISIÓN </a:t>
            </a:r>
            <a:r>
              <a:rPr lang="es-EC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Book Antiqua" pitchFamily="18" charset="0"/>
                <a:ea typeface="Calibri" pitchFamily="34" charset="0"/>
                <a:cs typeface="Times New Roman" pitchFamily="18" charset="0"/>
              </a:rPr>
              <a:t>SEXUAL</a:t>
            </a:r>
            <a:endParaRPr lang="es-EC" sz="48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9548" y="601483"/>
            <a:ext cx="9905998" cy="739285"/>
          </a:xfrm>
          <a:solidFill>
            <a:srgbClr val="002060"/>
          </a:solidFill>
          <a:effectLst>
            <a:innerShdw blurRad="114300">
              <a:prstClr val="black"/>
            </a:innerShdw>
            <a:reflection blurRad="6350" stA="50000" endA="275" endPos="40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latin typeface="Algerian" panose="04020705040A02060702" pitchFamily="82" charset="0"/>
              </a:rPr>
              <a:t>TRATAMIENTO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19536" y="1556792"/>
            <a:ext cx="3672408" cy="1368152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El Aciclovir es el único medicamento que ha demostrado ser eficaz en el tratamiento de los signos y síntomas del herpes genital.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19536" y="3429000"/>
            <a:ext cx="3744416" cy="129614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En el primer episodio clínico de herpes genital se recomienda Aciclovir por vía oral 200 mg cinco veces al día durante 7 a 10 días.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55540" y="5229200"/>
            <a:ext cx="3672408" cy="12687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El tratamiento cotidiano con Aciclovir 400 mg dos veces al día, puede abatir hasta un 75%  la frecuencia de reincidencia en los pacientes con 6 o mas episodios.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9976" y="1340768"/>
            <a:ext cx="4644008" cy="302433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548" y="4116710"/>
            <a:ext cx="4186436" cy="23812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4565" y="0"/>
            <a:ext cx="9819249" cy="1226557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s-ES" sz="4000" b="1" dirty="0">
                <a:latin typeface="Algerian" panose="04020705040A02060702" pitchFamily="82" charset="0"/>
              </a:rPr>
              <a:t>INFECCIONES </a:t>
            </a:r>
            <a:r>
              <a:rPr lang="es-ES" sz="4000" b="1" dirty="0" smtClean="0">
                <a:latin typeface="Algerian" panose="04020705040A02060702" pitchFamily="82" charset="0"/>
              </a:rPr>
              <a:t> </a:t>
            </a:r>
            <a:r>
              <a:rPr lang="es-ES" sz="4000" b="1" dirty="0">
                <a:latin typeface="Algerian" panose="04020705040A02060702" pitchFamily="82" charset="0"/>
              </a:rPr>
              <a:t>POR EL VIRUS DE LA INMUNODEFICIENCIA HUMANA.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171564" y="1340768"/>
            <a:ext cx="3718935" cy="14401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Es producido por el virus de inmunodeficiencia humana( VIH-1, VIH-2) este se trasmite por contacto sexual, jeringas contaminadas y productos sanguíneos contaminados.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183574" y="3212976"/>
            <a:ext cx="3528392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En la infección por VIH los factores de riesgo incluyen: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190826" y="4712033"/>
            <a:ext cx="3905174" cy="15972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Contacto sexual con parejas de grupos en riesgo, promiscuidad sexual, coito anal, coito durante la menstruación, ulceras y verrugas en los órganos genitales y presencia de otras enfermedades venéreas.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340768"/>
            <a:ext cx="4026024" cy="2857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6525" y="4297974"/>
            <a:ext cx="3814876" cy="2425402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92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s-ES" sz="5400" b="1" dirty="0">
                <a:latin typeface="Algerian" panose="04020705040A02060702" pitchFamily="82" charset="0"/>
              </a:rPr>
              <a:t>SINTOMAS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992104" cy="435913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s-ES" sz="4400" dirty="0" smtClean="0"/>
              <a:t>P</a:t>
            </a:r>
            <a:r>
              <a:rPr lang="es-ES" sz="4400" dirty="0"/>
              <a:t>é</a:t>
            </a:r>
            <a:r>
              <a:rPr lang="es-ES" sz="4400" dirty="0" smtClean="0"/>
              <a:t>rdida </a:t>
            </a:r>
            <a:r>
              <a:rPr lang="es-ES" sz="4400" dirty="0"/>
              <a:t>crónica  de peso, sudores nocturnos y fiebre</a:t>
            </a:r>
            <a:r>
              <a:rPr lang="es-ES" sz="4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4400" dirty="0"/>
              <a:t> </a:t>
            </a:r>
            <a:r>
              <a:rPr lang="es-ES" sz="4400" dirty="0" smtClean="0"/>
              <a:t>Otros </a:t>
            </a:r>
            <a:r>
              <a:rPr lang="es-ES" sz="4400" dirty="0"/>
              <a:t>signos incluyen linfadenopatia generalizada, leucoplasia vellosa, candidiasis oral y Sarcoma de Kaposi</a:t>
            </a:r>
            <a:r>
              <a:rPr lang="es-ES" sz="4400" dirty="0" smtClean="0"/>
              <a:t>.</a:t>
            </a:r>
          </a:p>
          <a:p>
            <a:pPr algn="just"/>
            <a:r>
              <a:rPr lang="es-ES" sz="3400" dirty="0" smtClean="0"/>
              <a:t> </a:t>
            </a:r>
            <a:r>
              <a:rPr lang="es-ES" sz="3800" dirty="0" smtClean="0"/>
              <a:t>Estos </a:t>
            </a:r>
            <a:r>
              <a:rPr lang="es-ES" sz="3800" dirty="0"/>
              <a:t>pacientes son muy susceptibles a infecciones oportunistas siendo las mas frecuente la neumonía por </a:t>
            </a:r>
            <a:r>
              <a:rPr lang="es-ES" sz="3800" dirty="0" err="1"/>
              <a:t>Pneumocystis</a:t>
            </a:r>
            <a:r>
              <a:rPr lang="es-ES" sz="3800" dirty="0"/>
              <a:t> </a:t>
            </a:r>
            <a:r>
              <a:rPr lang="es-ES" sz="3800" dirty="0" err="1"/>
              <a:t>carinii</a:t>
            </a:r>
            <a:r>
              <a:rPr lang="es-ES" sz="3800" dirty="0"/>
              <a:t> (PCP) Toxoplasmosis y meningitis criptococica.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238956"/>
            <a:ext cx="4269904" cy="297417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005065"/>
            <a:ext cx="4269904" cy="260355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52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32435"/>
            <a:ext cx="8229600" cy="850106"/>
          </a:xfr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es-ES" sz="4800" b="1" dirty="0" smtClean="0">
                <a:latin typeface="Algerian" panose="04020705040A02060702" pitchFamily="82" charset="0"/>
              </a:rPr>
              <a:t>tratamiento</a:t>
            </a:r>
            <a:endParaRPr lang="es-ES" sz="4800" b="1" dirty="0">
              <a:latin typeface="Algerian" panose="04020705040A02060702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919536" y="1412776"/>
            <a:ext cx="3744416" cy="158417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Los pacientes con VIH se benefician con el tratamiento de </a:t>
            </a:r>
            <a:r>
              <a:rPr lang="es-ES" sz="1600" dirty="0" err="1">
                <a:solidFill>
                  <a:prstClr val="black"/>
                </a:solidFill>
              </a:rPr>
              <a:t>azidotimidina</a:t>
            </a:r>
            <a:r>
              <a:rPr lang="es-ES" sz="1600" dirty="0">
                <a:solidFill>
                  <a:prstClr val="black"/>
                </a:solidFill>
              </a:rPr>
              <a:t> (AZT) y profilaxis para PCP (</a:t>
            </a:r>
            <a:r>
              <a:rPr lang="es-ES" sz="1600" dirty="0" err="1">
                <a:solidFill>
                  <a:prstClr val="black"/>
                </a:solidFill>
              </a:rPr>
              <a:t>trimetropim</a:t>
            </a:r>
            <a:r>
              <a:rPr lang="es-ES" sz="1600" dirty="0">
                <a:solidFill>
                  <a:prstClr val="black"/>
                </a:solidFill>
              </a:rPr>
              <a:t> con </a:t>
            </a:r>
            <a:r>
              <a:rPr lang="es-ES" sz="1600" dirty="0" err="1">
                <a:solidFill>
                  <a:prstClr val="black"/>
                </a:solidFill>
              </a:rPr>
              <a:t>sulfametoxazol</a:t>
            </a:r>
            <a:r>
              <a:rPr lang="es-ES" sz="1600" dirty="0">
                <a:solidFill>
                  <a:prstClr val="black"/>
                </a:solidFill>
              </a:rPr>
              <a:t> una tableta de doble poder diariamente.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919537" y="3744772"/>
            <a:ext cx="3786755" cy="1767912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prstClr val="black"/>
                </a:solidFill>
              </a:rPr>
              <a:t>El urólogo debe recordar la relación de VIH con criptococos en la próstata, linfoma de vías urinarias, lesiones glomerulares y síndrome nefrítico, insuficiencia renal aguda e infecciones del conducto urinario.</a:t>
            </a:r>
          </a:p>
        </p:txBody>
      </p:sp>
      <p:cxnSp>
        <p:nvCxnSpPr>
          <p:cNvPr id="8" name="7 Conector recto de flecha"/>
          <p:cNvCxnSpPr>
            <a:stCxn id="5" idx="2"/>
            <a:endCxn id="6" idx="0"/>
          </p:cNvCxnSpPr>
          <p:nvPr/>
        </p:nvCxnSpPr>
        <p:spPr>
          <a:xfrm>
            <a:off x="3791744" y="2996952"/>
            <a:ext cx="21170" cy="7478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334376"/>
            <a:ext cx="4476750" cy="29813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414355"/>
            <a:ext cx="4451364" cy="219665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333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3512" y="232435"/>
            <a:ext cx="8507288" cy="778098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s-ES" sz="5400" b="1" dirty="0" smtClean="0">
                <a:latin typeface="Algerian" panose="04020705040A02060702" pitchFamily="82" charset="0"/>
              </a:rPr>
              <a:t>Condiloma acuminado</a:t>
            </a:r>
            <a:endParaRPr lang="es-ES" sz="5400" b="1" dirty="0">
              <a:latin typeface="Algerian" panose="04020705040A02060702" pitchFamily="82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703512" y="1195118"/>
            <a:ext cx="3456384" cy="12977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prstClr val="black"/>
                </a:solidFill>
              </a:rPr>
              <a:t>Estas son causadas por un virus contenido en el DNA de las especies del virus del papiloma</a:t>
            </a:r>
            <a:r>
              <a:rPr lang="es-ES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703512" y="2677481"/>
            <a:ext cx="3600400" cy="15850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>
                <a:solidFill>
                  <a:prstClr val="black"/>
                </a:solidFill>
              </a:rPr>
              <a:t>Las verrugas visibles al exterior se deben con mayor frecuencia a los tipos 6 y 11.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703512" y="4559632"/>
            <a:ext cx="3600400" cy="1827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prstClr val="black"/>
                </a:solidFill>
              </a:rPr>
              <a:t>Algunos otros tipos presentes en la </a:t>
            </a:r>
            <a:r>
              <a:rPr lang="es-ES" sz="2000" dirty="0" err="1">
                <a:solidFill>
                  <a:prstClr val="black"/>
                </a:solidFill>
              </a:rPr>
              <a:t>region</a:t>
            </a:r>
            <a:r>
              <a:rPr lang="es-ES" sz="2000" dirty="0">
                <a:solidFill>
                  <a:prstClr val="black"/>
                </a:solidFill>
              </a:rPr>
              <a:t> </a:t>
            </a:r>
            <a:r>
              <a:rPr lang="es-ES" sz="2000" dirty="0" err="1">
                <a:solidFill>
                  <a:prstClr val="black"/>
                </a:solidFill>
              </a:rPr>
              <a:t>anogenital</a:t>
            </a:r>
            <a:r>
              <a:rPr lang="es-ES" sz="2000" dirty="0">
                <a:solidFill>
                  <a:prstClr val="black"/>
                </a:solidFill>
              </a:rPr>
              <a:t> el tipo 16, 18 y 31 se consideran muy relacionado con la displasia del cuello uterino y el desarrollo de carcinoma.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928" y="1195118"/>
            <a:ext cx="4968552" cy="4803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6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50499" y="116634"/>
            <a:ext cx="10705514" cy="10087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es-CO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Condiloma  acuminado</a:t>
            </a:r>
            <a:r>
              <a:rPr lang="es-CO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endParaRPr lang="es-CO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593" y="1340768"/>
            <a:ext cx="7320813" cy="4774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781822" y="4459458"/>
            <a:ext cx="2166425" cy="47830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dirty="0" smtClean="0"/>
              <a:t>condiloma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10766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03912" y="1484785"/>
            <a:ext cx="496855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Las verrugas genitales se deben a infecciones por virus del papiloma humano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566072" y="262230"/>
            <a:ext cx="8201464" cy="923330"/>
          </a:xfrm>
          <a:prstGeom prst="rect">
            <a:avLst/>
          </a:prstGeom>
          <a:solidFill>
            <a:srgbClr val="0070C0"/>
          </a:solidFill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s-CO" sz="5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Etiología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78756" y="2688496"/>
            <a:ext cx="48217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De los mas de 80 genotipos de HPV  mas de 20 afectan al aparato genital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78044" y="3827015"/>
            <a:ext cx="4966429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La mayor parte de las verrugas genitales visibles son causadas por  tipo 6 o 11  de HPV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330903"/>
            <a:ext cx="3423444" cy="25202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964" y="4653136"/>
            <a:ext cx="4568572" cy="1952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1174" y="4141826"/>
            <a:ext cx="3052137" cy="22854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209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9097" y="2771312"/>
            <a:ext cx="4558792" cy="3650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41009" y="451410"/>
            <a:ext cx="398798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0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DIAGNóSTICO</a:t>
            </a:r>
            <a:r>
              <a:rPr lang="es-CO" sz="4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 </a:t>
            </a:r>
            <a:endParaRPr lang="es-CO" sz="40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809098" y="451410"/>
            <a:ext cx="46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Con mayor frecuencia el diagnostico el diagnostico de verrugas genitales puede hacerse mediante inspección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809098" y="1700808"/>
            <a:ext cx="4680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El diagnostico puede confirmarse mediante biopsia, si es necesario, aunque la biopsias es pocas veces necesario para el diagnostico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3592" y="3429001"/>
            <a:ext cx="197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biopsia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420346" y="4184781"/>
            <a:ext cx="410279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Esta indicada si en diagnostico es incierto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20347" y="4715852"/>
            <a:ext cx="509626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Si las lesiones no responder al tratamiento estándar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423593" y="5229200"/>
            <a:ext cx="48942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Si la enfermedad empeora durante el tratamiento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23593" y="5733256"/>
            <a:ext cx="41027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Si el paciente tiene inmunodepresión </a:t>
            </a:r>
          </a:p>
        </p:txBody>
      </p:sp>
      <p:sp>
        <p:nvSpPr>
          <p:cNvPr id="10" name="9 Flecha derecha"/>
          <p:cNvSpPr/>
          <p:nvPr/>
        </p:nvSpPr>
        <p:spPr>
          <a:xfrm>
            <a:off x="5028989" y="551553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423592" y="6237312"/>
            <a:ext cx="570951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O" dirty="0">
                <a:solidFill>
                  <a:prstClr val="black"/>
                </a:solidFill>
              </a:rPr>
              <a:t>O si las verrugas están pigmentada o induradas o ulceradas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900" y="1374740"/>
            <a:ext cx="4186258" cy="19654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52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xmlns="" val="3175857874"/>
              </p:ext>
            </p:extLst>
          </p:nvPr>
        </p:nvGraphicFramePr>
        <p:xfrm>
          <a:off x="1336431" y="468784"/>
          <a:ext cx="100443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914400" y="980728"/>
            <a:ext cx="4754880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CO" sz="4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Tratamiento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702963" y="5630054"/>
            <a:ext cx="740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/>
              <a:t>La podifilina es un fármaco antimicótico que destruye las verrugas la mayoría de los pacientes experimentan dolor o irritación locas después del tratamiento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260" y="2276872"/>
            <a:ext cx="3432969" cy="289702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57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83632" y="476671"/>
            <a:ext cx="6840760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b="1" dirty="0">
                <a:solidFill>
                  <a:prstClr val="black"/>
                </a:solidFill>
                <a:latin typeface="Papyrus" pitchFamily="66" charset="0"/>
              </a:rPr>
              <a:t>ENFERMEDADES DE TRANSMISIÓN SEXUAL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55839" y="1853143"/>
            <a:ext cx="2942695" cy="40862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prstClr val="black"/>
                </a:solidFill>
              </a:rPr>
              <a:t>URETRITIS GONOCÓCICA</a:t>
            </a:r>
          </a:p>
        </p:txBody>
      </p:sp>
      <p:pic>
        <p:nvPicPr>
          <p:cNvPr id="1026" name="Picture 2" descr="http://image.slidesharecdn.com/disuriayets-120329164448-phpapp02/95/disuria-y-ets-12-728.jpg?cb=133303959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0" t="22597" r="54592" b="35311"/>
          <a:stretch/>
        </p:blipFill>
        <p:spPr bwMode="auto">
          <a:xfrm>
            <a:off x="5447929" y="2780928"/>
            <a:ext cx="4808125" cy="360039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03512" y="2636912"/>
            <a:ext cx="35283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solidFill>
                  <a:prstClr val="black"/>
                </a:solidFill>
              </a:rPr>
              <a:t>Es una inflamación de la uretra causada por la bacteria </a:t>
            </a:r>
            <a:r>
              <a:rPr lang="es-EC" sz="2000" dirty="0" err="1">
                <a:solidFill>
                  <a:prstClr val="black"/>
                </a:solidFill>
              </a:rPr>
              <a:t>Neisseria</a:t>
            </a:r>
            <a:r>
              <a:rPr lang="es-EC" sz="2000" dirty="0">
                <a:solidFill>
                  <a:prstClr val="black"/>
                </a:solidFill>
              </a:rPr>
              <a:t> </a:t>
            </a:r>
            <a:r>
              <a:rPr lang="es-EC" sz="2000" dirty="0" err="1">
                <a:solidFill>
                  <a:prstClr val="black"/>
                </a:solidFill>
              </a:rPr>
              <a:t>gonorrhoeae</a:t>
            </a:r>
            <a:r>
              <a:rPr lang="es-EC" sz="2000" dirty="0">
                <a:solidFill>
                  <a:prstClr val="black"/>
                </a:solidFill>
              </a:rPr>
              <a:t>, también conocida como gonorrea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457390" y="4365105"/>
            <a:ext cx="2088232" cy="715089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prstClr val="black"/>
                </a:solidFill>
              </a:rPr>
              <a:t>HETEROSEXUALES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prstClr val="black"/>
                </a:solidFill>
              </a:rPr>
              <a:t>Faringe: 17%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2469997" y="5352516"/>
            <a:ext cx="1995422" cy="1021556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prstClr val="black"/>
                </a:solidFill>
              </a:rPr>
              <a:t>HOMOSEXUALES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prstClr val="black"/>
                </a:solidFill>
              </a:rPr>
              <a:t>Faringe: 40%</a:t>
            </a:r>
          </a:p>
          <a:p>
            <a:pPr marL="285750" indent="-285750">
              <a:buFontTx/>
              <a:buChar char="-"/>
            </a:pPr>
            <a:r>
              <a:rPr lang="es-EC" dirty="0">
                <a:solidFill>
                  <a:prstClr val="black"/>
                </a:solidFill>
              </a:rPr>
              <a:t>Rectal : 25%</a:t>
            </a:r>
          </a:p>
        </p:txBody>
      </p:sp>
    </p:spTree>
    <p:extLst>
      <p:ext uri="{BB962C8B-B14F-4D97-AF65-F5344CB8AC3E}">
        <p14:creationId xmlns:p14="http://schemas.microsoft.com/office/powerpoint/2010/main" xmlns="" val="42576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631842" y="333097"/>
            <a:ext cx="4336366" cy="442674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  <a:latin typeface="Papyrus" pitchFamily="66" charset="0"/>
              </a:rPr>
              <a:t>CUADRO CLÍNICO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824192" y="1268760"/>
            <a:ext cx="2088232" cy="51077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SIGNOS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37284" y="2240797"/>
            <a:ext cx="2592288" cy="92333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Exudado uretral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Disuria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Prurito uretral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464152" y="2102298"/>
            <a:ext cx="2808312" cy="1200329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Exudado uretral color amarillo o pardo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Edema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dirty="0">
                <a:solidFill>
                  <a:prstClr val="black"/>
                </a:solidFill>
              </a:rPr>
              <a:t>Eritema del meato</a:t>
            </a:r>
          </a:p>
        </p:txBody>
      </p:sp>
      <p:cxnSp>
        <p:nvCxnSpPr>
          <p:cNvPr id="8" name="7 Conector recto"/>
          <p:cNvCxnSpPr/>
          <p:nvPr/>
        </p:nvCxnSpPr>
        <p:spPr>
          <a:xfrm>
            <a:off x="3233428" y="1052736"/>
            <a:ext cx="57428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>
            <a:endCxn id="5" idx="0"/>
          </p:cNvCxnSpPr>
          <p:nvPr/>
        </p:nvCxnSpPr>
        <p:spPr>
          <a:xfrm>
            <a:off x="3233428" y="1779537"/>
            <a:ext cx="0" cy="461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>
            <a:stCxn id="4" idx="2"/>
            <a:endCxn id="6" idx="0"/>
          </p:cNvCxnSpPr>
          <p:nvPr/>
        </p:nvCxnSpPr>
        <p:spPr>
          <a:xfrm>
            <a:off x="8868308" y="1779539"/>
            <a:ext cx="0" cy="322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233428" y="1052736"/>
            <a:ext cx="0" cy="3600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8976320" y="10527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3" idx="0"/>
            <a:endCxn id="3" idx="0"/>
          </p:cNvCxnSpPr>
          <p:nvPr/>
        </p:nvCxnSpPr>
        <p:spPr>
          <a:xfrm>
            <a:off x="3251684" y="12687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207568" y="1268760"/>
            <a:ext cx="2088232" cy="510778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SÍNTOMAS</a:t>
            </a:r>
          </a:p>
        </p:txBody>
      </p:sp>
      <p:cxnSp>
        <p:nvCxnSpPr>
          <p:cNvPr id="27" name="26 Conector recto"/>
          <p:cNvCxnSpPr>
            <a:stCxn id="2" idx="2"/>
          </p:cNvCxnSpPr>
          <p:nvPr/>
        </p:nvCxnSpPr>
        <p:spPr>
          <a:xfrm>
            <a:off x="5800025" y="775771"/>
            <a:ext cx="187963" cy="276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dermocosmos.com/images/casos/caso16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0164" y="3577160"/>
            <a:ext cx="4470875" cy="2982913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bp.blogspot.com/-aDc6JlFfetE/TqKmzGw5VfI/AAAAAAAADHg/fJzOgIBK2fY/s1600/Uretritis+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56" t="26880" r="6476" b="21580"/>
          <a:stretch/>
        </p:blipFill>
        <p:spPr bwMode="auto">
          <a:xfrm>
            <a:off x="7399726" y="3531082"/>
            <a:ext cx="2937164" cy="3028991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52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75520" y="332657"/>
            <a:ext cx="3096344" cy="733663"/>
          </a:xfrm>
          <a:prstGeom prst="righ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prstClr val="black"/>
                </a:solidFill>
              </a:rPr>
              <a:t>PERIODO DE INCUBACIÓN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231904" y="5724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</a:rPr>
              <a:t>3 A 10 DÍAS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76120" y="5724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>
                <a:solidFill>
                  <a:prstClr val="black"/>
                </a:solidFill>
              </a:rPr>
              <a:t>S./TRTO</a:t>
            </a:r>
            <a:r>
              <a:rPr lang="es-EC" dirty="0">
                <a:solidFill>
                  <a:prstClr val="black"/>
                </a:solidFill>
              </a:rPr>
              <a:t>:    3 A 7semanas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16080" y="394928"/>
            <a:ext cx="144016" cy="6091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75520" y="1450386"/>
            <a:ext cx="3096344" cy="917079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COMPLICACIONES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232082" y="1458203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Afección a la próstata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 err="1">
                <a:solidFill>
                  <a:prstClr val="black"/>
                </a:solidFill>
              </a:rPr>
              <a:t>Polaquiuria</a:t>
            </a:r>
            <a:endParaRPr lang="es-EC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 err="1">
                <a:solidFill>
                  <a:prstClr val="black"/>
                </a:solidFill>
              </a:rPr>
              <a:t>Nicturia</a:t>
            </a:r>
            <a:endParaRPr lang="es-EC" sz="2000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Epididimitis aguda</a:t>
            </a:r>
          </a:p>
        </p:txBody>
      </p:sp>
      <p:pic>
        <p:nvPicPr>
          <p:cNvPr id="3074" name="Picture 2" descr="http://www.monografias.com/trabajos14/labclinico/Image3429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96" b="5547"/>
          <a:stretch/>
        </p:blipFill>
        <p:spPr bwMode="auto">
          <a:xfrm>
            <a:off x="1942556" y="3106542"/>
            <a:ext cx="3984900" cy="354936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175051" y="3284984"/>
            <a:ext cx="309634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</a:rPr>
              <a:t>DATOS DE LABORATORIO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00056" y="4005065"/>
            <a:ext cx="38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dirty="0">
                <a:solidFill>
                  <a:prstClr val="black"/>
                </a:solidFill>
              </a:rPr>
              <a:t>Hisopo con </a:t>
            </a:r>
            <a:r>
              <a:rPr lang="es-EC" sz="2000" dirty="0" err="1">
                <a:solidFill>
                  <a:prstClr val="black"/>
                </a:solidFill>
              </a:rPr>
              <a:t>Alginato</a:t>
            </a:r>
            <a:r>
              <a:rPr lang="es-EC" sz="2000" dirty="0">
                <a:solidFill>
                  <a:prstClr val="black"/>
                </a:solidFill>
              </a:rPr>
              <a:t> de Calcio 2 a 3 cm en la uretra</a:t>
            </a:r>
          </a:p>
        </p:txBody>
      </p:sp>
      <p:pic>
        <p:nvPicPr>
          <p:cNvPr id="3076" name="Picture 4" descr="http://2.bp.blogspot.com/-XxKDRLv0v3c/TqKmyFzFOnI/AAAAAAAADHY/4Muei6RwF_I/s1600/Uretritis+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2" t="17407" r="15768" b="12431"/>
          <a:stretch/>
        </p:blipFill>
        <p:spPr bwMode="auto">
          <a:xfrm>
            <a:off x="6697013" y="4712951"/>
            <a:ext cx="3574381" cy="208870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perspectiveRelaxedModerately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7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94704" y="389698"/>
            <a:ext cx="4919730" cy="917079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DIAGNOSTICO </a:t>
            </a:r>
            <a:r>
              <a:rPr lang="es-EC" sz="2400" b="1" dirty="0" smtClean="0">
                <a:solidFill>
                  <a:prstClr val="black"/>
                </a:solidFill>
              </a:rPr>
              <a:t> DIFERENCIAL</a:t>
            </a:r>
            <a:endParaRPr lang="es-EC" sz="2400" b="1" dirty="0">
              <a:solidFill>
                <a:prstClr val="black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30683" y="494294"/>
            <a:ext cx="2921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URETRITIS NO GONOCÓCICA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996049" y="2060849"/>
            <a:ext cx="2880320" cy="91707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2400" b="1" dirty="0">
                <a:solidFill>
                  <a:prstClr val="black"/>
                </a:solidFill>
              </a:rPr>
              <a:t>COMPLICACIONES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03912" y="2060849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PERIURETRITIS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PROSTATITIS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EPIDIDIMITIS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EC" sz="2000" b="1" dirty="0">
                <a:solidFill>
                  <a:prstClr val="black"/>
                </a:solidFill>
              </a:rPr>
              <a:t>PROCTITIS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996050" y="4655069"/>
            <a:ext cx="2227743" cy="5107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PREVENCION</a:t>
            </a:r>
          </a:p>
        </p:txBody>
      </p:sp>
      <p:pic>
        <p:nvPicPr>
          <p:cNvPr id="4100" name="Picture 4" descr="http://www.sanar.org/files/sanar/Gonor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961" y="3717032"/>
            <a:ext cx="4248471" cy="28181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6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bcdn-sphotos-c-a.akamaihd.net/hphotos-ak-xfl1/v/t34.0-12/12179114_468764073323812_468465694_n.jpg?oh=020a53f5d98ec5cb8b4fb68f96d83766&amp;oe=5633ED71&amp;__gda__=1446214035_ddc2d9213ed593ee2242f0279d38af9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7" t="4970" r="2980" b="10309"/>
          <a:stretch/>
        </p:blipFill>
        <p:spPr bwMode="auto">
          <a:xfrm rot="5400000">
            <a:off x="4753973" y="1048632"/>
            <a:ext cx="6638095" cy="47120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279576" y="620688"/>
            <a:ext cx="244827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prstClr val="black"/>
                </a:solidFill>
              </a:rPr>
              <a:t>TRATAMIENTO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89150" y="3434265"/>
            <a:ext cx="223224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solidFill>
                  <a:prstClr val="black"/>
                </a:solidFill>
              </a:rPr>
              <a:t>PRONÓSTICO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99556" y="4149080"/>
            <a:ext cx="2808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prstClr val="black"/>
                </a:solidFill>
              </a:rPr>
              <a:t>Tratada adecuadamente la infección, en el transcurso de 12 horas el exudado debe desaparecer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17018" y="85587"/>
            <a:ext cx="1830002" cy="262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16972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34862" y="399245"/>
            <a:ext cx="8397025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URETRITIS NO GONOCÓCICA</a:t>
            </a:r>
            <a:endParaRPr lang="es-ES" sz="3600" b="1" dirty="0"/>
          </a:p>
        </p:txBody>
      </p:sp>
      <p:sp>
        <p:nvSpPr>
          <p:cNvPr id="6" name="Rectángulo 5"/>
          <p:cNvSpPr/>
          <p:nvPr/>
        </p:nvSpPr>
        <p:spPr>
          <a:xfrm>
            <a:off x="618186" y="1287887"/>
            <a:ext cx="3657600" cy="5280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ETIOLOGÍA</a:t>
            </a:r>
            <a:endParaRPr lang="es-ES" sz="3600" b="1" dirty="0"/>
          </a:p>
        </p:txBody>
      </p:sp>
      <p:sp>
        <p:nvSpPr>
          <p:cNvPr id="7" name="Rectángulo 6"/>
          <p:cNvSpPr/>
          <p:nvPr/>
        </p:nvSpPr>
        <p:spPr>
          <a:xfrm>
            <a:off x="618186" y="2189408"/>
            <a:ext cx="3657600" cy="18030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&gt; 50 %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&gt; Hombres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Morbilidad igual o mayor relacionada con la uretritis gonocócica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i="1" dirty="0" smtClean="0">
                <a:solidFill>
                  <a:schemeClr val="tx1"/>
                </a:solidFill>
              </a:rPr>
              <a:t>Chlamydia </a:t>
            </a:r>
            <a:r>
              <a:rPr lang="es-ES" i="1" dirty="0" err="1" smtClean="0">
                <a:solidFill>
                  <a:schemeClr val="tx1"/>
                </a:solidFill>
              </a:rPr>
              <a:t>trachomatis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16696" y="1287887"/>
            <a:ext cx="3232598" cy="5280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chemeClr val="bg1"/>
                </a:solidFill>
              </a:rPr>
              <a:t>Chlamydia </a:t>
            </a:r>
            <a:r>
              <a:rPr lang="es-ES" sz="2400" b="1" i="1" dirty="0" err="1" smtClean="0">
                <a:solidFill>
                  <a:schemeClr val="bg1"/>
                </a:solidFill>
              </a:rPr>
              <a:t>trachomatis</a:t>
            </a:r>
            <a:endParaRPr lang="es-ES" sz="24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04195" y="2189408"/>
            <a:ext cx="3657600" cy="360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Es una bacteria y un parasito intracelular obligado del epitelio cilíndrico.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2 Especies de Chlamydia: </a:t>
            </a:r>
            <a:r>
              <a:rPr lang="es-ES" i="1" dirty="0" smtClean="0">
                <a:solidFill>
                  <a:schemeClr val="tx1"/>
                </a:solidFill>
              </a:rPr>
              <a:t>Chlamydia </a:t>
            </a:r>
            <a:r>
              <a:rPr lang="es-ES" i="1" dirty="0" err="1" smtClean="0">
                <a:solidFill>
                  <a:schemeClr val="tx1"/>
                </a:solidFill>
              </a:rPr>
              <a:t>psittaci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y la </a:t>
            </a:r>
            <a:r>
              <a:rPr lang="es-ES" i="1" dirty="0" smtClean="0">
                <a:solidFill>
                  <a:schemeClr val="tx1"/>
                </a:solidFill>
              </a:rPr>
              <a:t>Chlamydia </a:t>
            </a:r>
            <a:r>
              <a:rPr lang="es-ES" i="1" dirty="0" err="1" smtClean="0">
                <a:solidFill>
                  <a:schemeClr val="tx1"/>
                </a:solidFill>
              </a:rPr>
              <a:t>trachomatis</a:t>
            </a:r>
            <a:r>
              <a:rPr lang="es-ES" i="1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con 15 serotipos.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Serotipo A </a:t>
            </a:r>
            <a:r>
              <a:rPr lang="es-ES" dirty="0" err="1" smtClean="0">
                <a:solidFill>
                  <a:schemeClr val="tx1"/>
                </a:solidFill>
              </a:rPr>
              <a:t>a</a:t>
            </a:r>
            <a:r>
              <a:rPr lang="es-ES" dirty="0" smtClean="0">
                <a:solidFill>
                  <a:schemeClr val="tx1"/>
                </a:solidFill>
              </a:rPr>
              <a:t> C = Tracoma endémico que causa ceguera;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Serotipo D a K: Infecciones de vías genitales.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Serotipo L1 a L3: Linfogranuloma venéreo. </a:t>
            </a:r>
            <a:endParaRPr lang="es-ES" i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41723" y="1287887"/>
            <a:ext cx="3232598" cy="5280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err="1" smtClean="0">
                <a:solidFill>
                  <a:schemeClr val="bg1"/>
                </a:solidFill>
              </a:rPr>
              <a:t>Ureaplasma</a:t>
            </a:r>
            <a:r>
              <a:rPr lang="es-ES" sz="2000" b="1" i="1" dirty="0" smtClean="0">
                <a:solidFill>
                  <a:schemeClr val="bg1"/>
                </a:solidFill>
              </a:rPr>
              <a:t> </a:t>
            </a:r>
            <a:r>
              <a:rPr lang="es-ES" sz="2000" b="1" i="1" dirty="0" err="1" smtClean="0">
                <a:solidFill>
                  <a:schemeClr val="bg1"/>
                </a:solidFill>
              </a:rPr>
              <a:t>urealyticum</a:t>
            </a:r>
            <a:endParaRPr lang="es-ES" sz="2000" b="1" i="1" dirty="0" smtClean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29222" y="2189408"/>
            <a:ext cx="3657600" cy="36060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Puede causar uretritis no gonocócica en un 20 al 50% de los casos.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Los cultivos uretrales del 40% de los hombres con antecedentes de 3 a 5 compañeras sexuales desarrollan U. </a:t>
            </a:r>
            <a:r>
              <a:rPr lang="es-ES" dirty="0" err="1" smtClean="0">
                <a:solidFill>
                  <a:schemeClr val="tx1"/>
                </a:solidFill>
              </a:rPr>
              <a:t>urealyticum</a:t>
            </a:r>
            <a:r>
              <a:rPr lang="es-ES" dirty="0" smtClean="0">
                <a:solidFill>
                  <a:schemeClr val="tx1"/>
                </a:solidFill>
              </a:rPr>
              <a:t> aunque la persona no tuviera uretritis.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6020872" y="1867437"/>
            <a:ext cx="425003" cy="27045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10045520" y="1867436"/>
            <a:ext cx="425003" cy="270456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2034862" y="1880315"/>
            <a:ext cx="425003" cy="270456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nd.opleg.com/img/i1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86" y="4172755"/>
            <a:ext cx="3425780" cy="26981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56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0457" y="154546"/>
            <a:ext cx="4816698" cy="528034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CUADRO CLÍNICO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603161" y="950890"/>
            <a:ext cx="4816698" cy="528034"/>
          </a:xfrm>
          <a:prstGeom prst="rect">
            <a:avLst/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 smtClean="0"/>
              <a:t>SÍNTOMAS Y SIGNOS</a:t>
            </a:r>
            <a:endParaRPr lang="es-ES" sz="4000" b="1" dirty="0"/>
          </a:p>
        </p:txBody>
      </p:sp>
      <p:sp>
        <p:nvSpPr>
          <p:cNvPr id="4" name="Rectángulo 3"/>
          <p:cNvSpPr/>
          <p:nvPr/>
        </p:nvSpPr>
        <p:spPr>
          <a:xfrm>
            <a:off x="1182710" y="1893194"/>
            <a:ext cx="3657600" cy="26530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Clínicamente no es posible diferenciarlas de la UNG + a </a:t>
            </a:r>
            <a:r>
              <a:rPr lang="es-ES" i="1" dirty="0" err="1" smtClean="0">
                <a:solidFill>
                  <a:schemeClr val="tx1"/>
                </a:solidFill>
              </a:rPr>
              <a:t>Clamydia</a:t>
            </a:r>
            <a:r>
              <a:rPr lang="es-ES" dirty="0" smtClean="0">
                <a:solidFill>
                  <a:schemeClr val="tx1"/>
                </a:solidFill>
              </a:rPr>
              <a:t> de la - a </a:t>
            </a:r>
            <a:r>
              <a:rPr lang="es-ES" i="1" dirty="0" err="1" smtClean="0">
                <a:solidFill>
                  <a:schemeClr val="tx1"/>
                </a:solidFill>
              </a:rPr>
              <a:t>Clamydia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Ambas suelen presentarse después de un periodo de incubación de 7 a 21 días.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Disuria y exudado uretral.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859887" y="1478924"/>
            <a:ext cx="5655972" cy="1200329"/>
          </a:xfrm>
          <a:prstGeom prst="rect">
            <a:avLst/>
          </a:prstGeom>
          <a:ln>
            <a:noFill/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La adenopatía, la hipersensibilidad uretral focal y las lesiones concurrentes del meato o el pene, deben sugerir uretritis herpética.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419859" y="3565301"/>
            <a:ext cx="6096000" cy="1200329"/>
          </a:xfrm>
          <a:prstGeom prst="rect">
            <a:avLst/>
          </a:prstGeom>
          <a:ln>
            <a:noFill/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</a:rPr>
              <a:t>La hipersensibilidad a la palpación de la próstata no se ha relacionado de manera convincente con la uretritis </a:t>
            </a:r>
            <a:r>
              <a:rPr lang="es-ES" sz="2400" dirty="0" err="1" smtClean="0">
                <a:solidFill>
                  <a:schemeClr val="bg1"/>
                </a:solidFill>
              </a:rPr>
              <a:t>clamidial</a:t>
            </a:r>
            <a:r>
              <a:rPr lang="es-E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2799008" y="1573369"/>
            <a:ext cx="425003" cy="27045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>
            <a:endCxn id="5" idx="1"/>
          </p:cNvCxnSpPr>
          <p:nvPr/>
        </p:nvCxnSpPr>
        <p:spPr>
          <a:xfrm flipV="1">
            <a:off x="4840310" y="2079089"/>
            <a:ext cx="1019577" cy="60876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6" idx="1"/>
          </p:cNvCxnSpPr>
          <p:nvPr/>
        </p:nvCxnSpPr>
        <p:spPr>
          <a:xfrm>
            <a:off x="4840310" y="3857688"/>
            <a:ext cx="579549" cy="30777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19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337</TotalTime>
  <Words>1610</Words>
  <Application>Microsoft Office PowerPoint</Application>
  <PresentationFormat>Personalizado</PresentationFormat>
  <Paragraphs>202</Paragraphs>
  <Slides>28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Circuito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 HERPES GENITAL</vt:lpstr>
      <vt:lpstr>CUADRO CLINICO</vt:lpstr>
      <vt:lpstr>CUADRO CLINIco</vt:lpstr>
      <vt:lpstr>TRATAMIENTO</vt:lpstr>
      <vt:lpstr>INFECCIONES  POR EL VIRUS DE LA INMUNODEFICIENCIA HUMANA.</vt:lpstr>
      <vt:lpstr>SINTOMAS</vt:lpstr>
      <vt:lpstr>tratamiento</vt:lpstr>
      <vt:lpstr>Condiloma acuminado</vt:lpstr>
      <vt:lpstr>Condiloma  acuminado </vt:lpstr>
      <vt:lpstr>Diapositiva 26</vt:lpstr>
      <vt:lpstr>Diapositiva 27</vt:lpstr>
      <vt:lpstr>Diapositiva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salud</dc:creator>
  <cp:lastModifiedBy>Contreras</cp:lastModifiedBy>
  <cp:revision>35</cp:revision>
  <dcterms:created xsi:type="dcterms:W3CDTF">2016-01-31T17:32:26Z</dcterms:created>
  <dcterms:modified xsi:type="dcterms:W3CDTF">2020-04-01T12:08:04Z</dcterms:modified>
</cp:coreProperties>
</file>