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1081930"/>
            <a:ext cx="10380372" cy="43078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456" y="90152"/>
            <a:ext cx="11256269" cy="824248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/>
            <a:r>
              <a:rPr lang="es-EC" sz="6000" b="1" dirty="0" smtClean="0">
                <a:solidFill>
                  <a:srgbClr val="002060"/>
                </a:solidFill>
              </a:rPr>
              <a:t>INFERTILIDAD </a:t>
            </a:r>
            <a:r>
              <a:rPr lang="es-EC" sz="6000" b="1" dirty="0" smtClean="0">
                <a:solidFill>
                  <a:srgbClr val="002060"/>
                </a:solidFill>
              </a:rPr>
              <a:t>MASCULINA</a:t>
            </a:r>
            <a:endParaRPr lang="es-EC" sz="6000" b="1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11370" y="5679583"/>
            <a:ext cx="10290220" cy="99167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latin typeface="Bernard MT Condensed" panose="02050806060905020404" pitchFamily="18" charset="0"/>
              </a:rPr>
              <a:t>ASIGNATURA DE UROLOGÍA</a:t>
            </a:r>
          </a:p>
          <a:p>
            <a:pPr algn="ctr"/>
            <a:r>
              <a:rPr lang="es-EC" sz="3200" dirty="0" err="1" smtClean="0">
                <a:latin typeface="Bernard MT Condensed" panose="02050806060905020404" pitchFamily="18" charset="0"/>
              </a:rPr>
              <a:t>MSc</a:t>
            </a:r>
            <a:r>
              <a:rPr lang="es-EC" sz="3200" dirty="0" smtClean="0">
                <a:latin typeface="Bernard MT Condensed" panose="02050806060905020404" pitchFamily="18" charset="0"/>
              </a:rPr>
              <a:t>  Dra. DAISY MARÍA CONTRERAS DUVERGER</a:t>
            </a:r>
            <a:endParaRPr lang="es-EC" sz="32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80304" y="90152"/>
            <a:ext cx="6671257" cy="1512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es-EC" sz="4000" b="1" dirty="0" smtClean="0">
                <a:solidFill>
                  <a:schemeClr val="tx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HINCHAZÓN </a:t>
            </a:r>
            <a:endParaRPr lang="es-EC" sz="4000" b="1" dirty="0" smtClean="0">
              <a:solidFill>
                <a:schemeClr val="tx1"/>
              </a:solidFill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es-EC" sz="4000" b="1" dirty="0" smtClean="0">
                <a:solidFill>
                  <a:schemeClr val="tx1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HIPOSMÓTICA</a:t>
            </a:r>
            <a:endParaRPr lang="es-EC" sz="4000" b="1" dirty="0">
              <a:solidFill>
                <a:schemeClr val="tx1"/>
              </a:solidFill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7095" y="1815921"/>
            <a:ext cx="5893553" cy="20681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Las células viables funcionales se hinchan cuando se les coloca en un entorno </a:t>
            </a:r>
            <a:r>
              <a:rPr lang="es-EC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hip</a:t>
            </a:r>
            <a:r>
              <a:rPr lang="es-419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EC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osmotico</a:t>
            </a:r>
            <a:r>
              <a:rPr lang="es-EC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Se indica en casos de ausencia completa de movilidad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106" y="1010720"/>
            <a:ext cx="4307785" cy="28108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Left"/>
            <a:lightRig rig="threePt" dir="t"/>
          </a:scene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53" y="4306573"/>
            <a:ext cx="5445042" cy="2304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671" y="4172448"/>
            <a:ext cx="4058653" cy="2435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87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91544" y="548680"/>
            <a:ext cx="255469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Evaluación hormonal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672063" y="454069"/>
            <a:ext cx="467422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E</a:t>
            </a:r>
            <a:r>
              <a:rPr lang="es-EC" dirty="0" smtClean="0">
                <a:solidFill>
                  <a:prstClr val="black"/>
                </a:solidFill>
              </a:rPr>
              <a:t>valuación </a:t>
            </a:r>
            <a:r>
              <a:rPr lang="es-EC" dirty="0">
                <a:solidFill>
                  <a:prstClr val="black"/>
                </a:solidFill>
              </a:rPr>
              <a:t>del eje hipofisario-gonadal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9093" y="1038101"/>
            <a:ext cx="8091163" cy="1323439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dirty="0">
                <a:solidFill>
                  <a:prstClr val="black"/>
                </a:solidFill>
              </a:rPr>
              <a:t>L</a:t>
            </a:r>
            <a:r>
              <a:rPr lang="es-EC" sz="2000" dirty="0" smtClean="0">
                <a:solidFill>
                  <a:prstClr val="black"/>
                </a:solidFill>
              </a:rPr>
              <a:t>a </a:t>
            </a:r>
            <a:r>
              <a:rPr lang="es-EC" sz="2000" dirty="0">
                <a:solidFill>
                  <a:prstClr val="black"/>
                </a:solidFill>
              </a:rPr>
              <a:t>función anormal del eje HPG puede ser una</a:t>
            </a:r>
          </a:p>
          <a:p>
            <a:r>
              <a:rPr lang="es-EC" sz="2000" dirty="0">
                <a:solidFill>
                  <a:prstClr val="black"/>
                </a:solidFill>
              </a:rPr>
              <a:t>causa de producción deficiente de espermatozoides </a:t>
            </a:r>
          </a:p>
          <a:p>
            <a:r>
              <a:rPr lang="es-EC" sz="2000" dirty="0">
                <a:solidFill>
                  <a:prstClr val="black"/>
                </a:solidFill>
              </a:rPr>
              <a:t>y de infertilidad (</a:t>
            </a:r>
            <a:r>
              <a:rPr lang="es-EC" sz="2000" dirty="0" err="1">
                <a:solidFill>
                  <a:prstClr val="black"/>
                </a:solidFill>
              </a:rPr>
              <a:t>hiperprolactinemia</a:t>
            </a:r>
            <a:r>
              <a:rPr lang="es-EC" sz="2000" dirty="0">
                <a:solidFill>
                  <a:prstClr val="black"/>
                </a:solidFill>
              </a:rPr>
              <a:t>, deficiencia de </a:t>
            </a:r>
            <a:r>
              <a:rPr lang="es-EC" sz="2000" dirty="0" err="1" smtClean="0">
                <a:solidFill>
                  <a:prstClr val="black"/>
                </a:solidFill>
              </a:rPr>
              <a:t>gonadotropina,hiperplasia</a:t>
            </a:r>
            <a:r>
              <a:rPr lang="es-EC" sz="2000" dirty="0" smtClean="0">
                <a:solidFill>
                  <a:prstClr val="black"/>
                </a:solidFill>
              </a:rPr>
              <a:t> </a:t>
            </a:r>
            <a:r>
              <a:rPr lang="es-EC" sz="2000" dirty="0">
                <a:solidFill>
                  <a:prstClr val="black"/>
                </a:solidFill>
              </a:rPr>
              <a:t>suprarrenal congénita)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378818" y="2692240"/>
            <a:ext cx="2869310" cy="369332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PRUEBAS GENÉTICAS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991543" y="3893100"/>
            <a:ext cx="2747881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Estudios cromosómicos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12209" y="4230380"/>
            <a:ext cx="2375219" cy="92333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Prueba de mutación de</a:t>
            </a:r>
          </a:p>
          <a:p>
            <a:r>
              <a:rPr lang="es-EC" dirty="0">
                <a:solidFill>
                  <a:prstClr val="black"/>
                </a:solidFill>
              </a:rPr>
              <a:t> mucoviscidosis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603857" y="5392608"/>
            <a:ext cx="2942385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El síndrome de Klinefelter (XXY)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984901" y="4230380"/>
            <a:ext cx="2975020" cy="92333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Análisis de microeliminación</a:t>
            </a:r>
          </a:p>
          <a:p>
            <a:r>
              <a:rPr lang="es-EC" dirty="0">
                <a:solidFill>
                  <a:prstClr val="black"/>
                </a:solidFill>
              </a:rPr>
              <a:t>en el cromosoma Y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4845083" y="45406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3066935" y="4350468"/>
            <a:ext cx="0" cy="8067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4257229" y="3429000"/>
            <a:ext cx="587854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6201653" y="3244334"/>
            <a:ext cx="44487" cy="98604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7248128" y="3059669"/>
            <a:ext cx="1152128" cy="49302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84" y="1258376"/>
            <a:ext cx="2465283" cy="2170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1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6220" y="404664"/>
            <a:ext cx="971067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4000" dirty="0">
                <a:latin typeface="Bernard MT Condensed" panose="02050806060905020404" pitchFamily="18" charset="0"/>
              </a:rPr>
              <a:t>PRUEBAS COMPLEMENTARIAS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46221" y="1340768"/>
            <a:ext cx="217652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Análisis de orina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349285" y="1340768"/>
            <a:ext cx="1712890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Cultivo de semen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91160" y="3023679"/>
            <a:ext cx="259464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Pruebas radiológicas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18953" y="3193960"/>
            <a:ext cx="2832634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Ecografía escrotal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99376" y="3501008"/>
            <a:ext cx="181279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prstClr val="white"/>
                </a:solidFill>
              </a:rPr>
              <a:t> </a:t>
            </a:r>
            <a:r>
              <a:rPr lang="es-EC" dirty="0" err="1">
                <a:solidFill>
                  <a:prstClr val="white"/>
                </a:solidFill>
              </a:rPr>
              <a:t>Venografía</a:t>
            </a:r>
            <a:endParaRPr lang="es-EC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63797" y="3472910"/>
            <a:ext cx="2752683" cy="36933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 Ecografía </a:t>
            </a:r>
            <a:r>
              <a:rPr lang="es-EC" dirty="0" err="1">
                <a:solidFill>
                  <a:prstClr val="black"/>
                </a:solidFill>
              </a:rPr>
              <a:t>transrectal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17475" y="5687089"/>
            <a:ext cx="3400023" cy="92333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Tomografía computarizada o </a:t>
            </a:r>
            <a:r>
              <a:rPr lang="es-EC" dirty="0" smtClean="0">
                <a:solidFill>
                  <a:prstClr val="black"/>
                </a:solidFill>
              </a:rPr>
              <a:t>resonancia magnética </a:t>
            </a:r>
            <a:r>
              <a:rPr lang="es-EC" dirty="0">
                <a:solidFill>
                  <a:prstClr val="black"/>
                </a:solidFill>
              </a:rPr>
              <a:t>nuclear </a:t>
            </a:r>
            <a:r>
              <a:rPr lang="es-EC" dirty="0" smtClean="0">
                <a:solidFill>
                  <a:prstClr val="black"/>
                </a:solidFill>
              </a:rPr>
              <a:t>  de </a:t>
            </a:r>
            <a:r>
              <a:rPr lang="es-EC" dirty="0">
                <a:solidFill>
                  <a:prstClr val="black"/>
                </a:solidFill>
              </a:rPr>
              <a:t>la pelvis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43189" y="5898524"/>
            <a:ext cx="354169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Biopsia y </a:t>
            </a:r>
            <a:r>
              <a:rPr lang="es-EC" dirty="0" err="1">
                <a:solidFill>
                  <a:prstClr val="black"/>
                </a:solidFill>
              </a:rPr>
              <a:t>vasografía</a:t>
            </a:r>
            <a:r>
              <a:rPr lang="es-EC" dirty="0">
                <a:solidFill>
                  <a:prstClr val="black"/>
                </a:solidFill>
              </a:rPr>
              <a:t> testicular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45" y="1213253"/>
            <a:ext cx="2209387" cy="1466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34" y="1340767"/>
            <a:ext cx="2704565" cy="17068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74" y="3870341"/>
            <a:ext cx="1948749" cy="16145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58" y="4163003"/>
            <a:ext cx="1571222" cy="11774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063" y="4001079"/>
            <a:ext cx="1412149" cy="13393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4" y="5795492"/>
            <a:ext cx="2168672" cy="914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8298414" y="5151549"/>
            <a:ext cx="1447797" cy="176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4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799268" y="5805265"/>
            <a:ext cx="4564476" cy="646331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perspectiveRelaxedModerately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</a:rPr>
              <a:t>Aspiración de varios sitios de los </a:t>
            </a:r>
            <a:r>
              <a:rPr lang="es-EC" b="1" dirty="0" smtClean="0">
                <a:solidFill>
                  <a:prstClr val="black"/>
                </a:solidFill>
              </a:rPr>
              <a:t>testículos   con </a:t>
            </a:r>
            <a:r>
              <a:rPr lang="es-EC" b="1" dirty="0">
                <a:solidFill>
                  <a:prstClr val="black"/>
                </a:solidFill>
              </a:rPr>
              <a:t>aguja fina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49544"/>
              </p:ext>
            </p:extLst>
          </p:nvPr>
        </p:nvGraphicFramePr>
        <p:xfrm>
          <a:off x="3258354" y="553792"/>
          <a:ext cx="6207617" cy="5112911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275" endPos="40000" dist="101600" dir="5400000" sy="-100000" algn="bl" rotWithShape="0"/>
                </a:effectLst>
                <a:tableStyleId>{7DF18680-E054-41AD-8BC1-D1AEF772440D}</a:tableStyleId>
              </a:tblPr>
              <a:tblGrid>
                <a:gridCol w="3059195"/>
                <a:gridCol w="3148422"/>
              </a:tblGrid>
              <a:tr h="397489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97489">
                <a:tc>
                  <a:txBody>
                    <a:bodyPr/>
                    <a:lstStyle/>
                    <a:p>
                      <a:r>
                        <a:rPr lang="es-EC" b="1" dirty="0" err="1" smtClean="0"/>
                        <a:t>Neisseria</a:t>
                      </a:r>
                      <a:r>
                        <a:rPr lang="es-EC" b="1" dirty="0" smtClean="0"/>
                        <a:t> </a:t>
                      </a:r>
                      <a:r>
                        <a:rPr lang="es-EC" b="1" dirty="0" err="1" smtClean="0"/>
                        <a:t>gonorrhoeae</a:t>
                      </a:r>
                      <a:r>
                        <a:rPr lang="es-EC" b="1" dirty="0" smtClean="0"/>
                        <a:t> </a:t>
                      </a:r>
                      <a:endParaRPr lang="es-EC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b="1" dirty="0" err="1" smtClean="0"/>
                        <a:t>Ureaplasma</a:t>
                      </a:r>
                      <a:r>
                        <a:rPr lang="es-EC" b="1" dirty="0" smtClean="0"/>
                        <a:t> </a:t>
                      </a:r>
                      <a:r>
                        <a:rPr lang="es-EC" b="1" dirty="0" err="1" smtClean="0"/>
                        <a:t>urealyticum</a:t>
                      </a:r>
                      <a:endParaRPr lang="es-EC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86078">
                <a:tc>
                  <a:txBody>
                    <a:bodyPr/>
                    <a:lstStyle/>
                    <a:p>
                      <a:r>
                        <a:rPr lang="es-EC" b="1" dirty="0" err="1" smtClean="0"/>
                        <a:t>Citomegalovirus</a:t>
                      </a:r>
                      <a:endParaRPr lang="es-EC" b="1" dirty="0" smtClean="0"/>
                    </a:p>
                    <a:p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 smtClean="0"/>
                        <a:t>Virus de Epstein–</a:t>
                      </a:r>
                      <a:r>
                        <a:rPr lang="es-EC" b="1" dirty="0" err="1" smtClean="0"/>
                        <a:t>Barr</a:t>
                      </a:r>
                      <a:endParaRPr lang="es-EC" b="1" dirty="0" smtClean="0"/>
                    </a:p>
                  </a:txBody>
                  <a:tcPr/>
                </a:tc>
              </a:tr>
              <a:tr h="1274144">
                <a:tc>
                  <a:txBody>
                    <a:bodyPr/>
                    <a:lstStyle/>
                    <a:p>
                      <a:r>
                        <a:rPr lang="es-EC" b="1" dirty="0" smtClean="0"/>
                        <a:t>Chlamydia </a:t>
                      </a:r>
                      <a:r>
                        <a:rPr lang="es-EC" b="1" dirty="0" err="1" smtClean="0"/>
                        <a:t>trachomatis</a:t>
                      </a:r>
                      <a:endParaRPr lang="es-EC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b="1" dirty="0" err="1" smtClean="0"/>
                        <a:t>Escherichia</a:t>
                      </a:r>
                      <a:r>
                        <a:rPr lang="es-EC" b="1" dirty="0" smtClean="0"/>
                        <a:t> </a:t>
                      </a:r>
                      <a:r>
                        <a:rPr lang="es-EC" b="1" dirty="0" err="1" smtClean="0"/>
                        <a:t>coli</a:t>
                      </a:r>
                      <a:r>
                        <a:rPr lang="es-EC" b="1" dirty="0" smtClean="0"/>
                        <a:t> (otros bacilos</a:t>
                      </a:r>
                    </a:p>
                    <a:p>
                      <a:r>
                        <a:rPr lang="es-EC" b="1" dirty="0" smtClean="0"/>
                        <a:t>gramnegativos)</a:t>
                      </a:r>
                    </a:p>
                    <a:p>
                      <a:endParaRPr lang="es-EC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86078">
                <a:tc>
                  <a:txBody>
                    <a:bodyPr/>
                    <a:lstStyle/>
                    <a:p>
                      <a:r>
                        <a:rPr lang="es-EC" b="1" dirty="0" smtClean="0"/>
                        <a:t>Herpes simple 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Virus de la </a:t>
                      </a:r>
                      <a:r>
                        <a:rPr lang="fr-FR" b="1" dirty="0" err="1" smtClean="0"/>
                        <a:t>hepatitis</a:t>
                      </a:r>
                      <a:r>
                        <a:rPr lang="fr-FR" b="1" dirty="0" smtClean="0"/>
                        <a:t> B</a:t>
                      </a:r>
                    </a:p>
                    <a:p>
                      <a:endParaRPr lang="es-EC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489">
                <a:tc>
                  <a:txBody>
                    <a:bodyPr/>
                    <a:lstStyle/>
                    <a:p>
                      <a:r>
                        <a:rPr lang="es-EC" b="1" dirty="0" err="1" smtClean="0"/>
                        <a:t>Trichomonas</a:t>
                      </a:r>
                      <a:r>
                        <a:rPr lang="es-EC" b="1" dirty="0" smtClean="0"/>
                        <a:t> </a:t>
                      </a:r>
                      <a:r>
                        <a:rPr lang="es-EC" b="1" dirty="0" err="1" smtClean="0"/>
                        <a:t>vaginalis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 err="1" smtClean="0"/>
                        <a:t>Mycoplasma</a:t>
                      </a:r>
                      <a:r>
                        <a:rPr lang="es-EC" b="1" dirty="0" smtClean="0"/>
                        <a:t> </a:t>
                      </a:r>
                      <a:r>
                        <a:rPr lang="es-EC" b="1" dirty="0" err="1" smtClean="0"/>
                        <a:t>hominis</a:t>
                      </a:r>
                      <a:r>
                        <a:rPr lang="es-EC" b="1" dirty="0" smtClean="0"/>
                        <a:t> </a:t>
                      </a:r>
                      <a:endParaRPr lang="es-EC" b="1" dirty="0"/>
                    </a:p>
                  </a:txBody>
                  <a:tcPr/>
                </a:tc>
              </a:tr>
              <a:tr h="1274144">
                <a:tc>
                  <a:txBody>
                    <a:bodyPr/>
                    <a:lstStyle/>
                    <a:p>
                      <a:r>
                        <a:rPr lang="es-EC" b="1" dirty="0" smtClean="0"/>
                        <a:t>Virus del papiloma humano</a:t>
                      </a:r>
                    </a:p>
                    <a:p>
                      <a:endParaRPr lang="es-EC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b="1" dirty="0" smtClean="0"/>
                        <a:t>Virus de inmunodeficiencia humana</a:t>
                      </a:r>
                    </a:p>
                    <a:p>
                      <a:endParaRPr lang="es-EC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 rot="10800000" flipV="1">
            <a:off x="3400023" y="45960"/>
            <a:ext cx="5859886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Microorganismos más comunes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20107" r="30409" b="22750"/>
          <a:stretch/>
        </p:blipFill>
        <p:spPr bwMode="auto">
          <a:xfrm>
            <a:off x="180304" y="553792"/>
            <a:ext cx="2674399" cy="278149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3" y="3928056"/>
            <a:ext cx="2681200" cy="23178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761" y="3928057"/>
            <a:ext cx="2408350" cy="212501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60" y="260631"/>
            <a:ext cx="2261050" cy="285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7077" y="723985"/>
            <a:ext cx="4605909" cy="954107"/>
          </a:xfrm>
          <a:prstGeom prst="rect">
            <a:avLst/>
          </a:prstGeom>
          <a:solidFill>
            <a:srgbClr val="FF0066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prstClr val="black"/>
                </a:solidFill>
              </a:rPr>
              <a:t>CAUSAS DE INFERTILIDAD MASCULINA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504346" y="537647"/>
            <a:ext cx="3768119" cy="14773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 </a:t>
            </a:r>
            <a:r>
              <a:rPr lang="es-EC" dirty="0">
                <a:solidFill>
                  <a:prstClr val="black"/>
                </a:solidFill>
              </a:rPr>
              <a:t>S</a:t>
            </a:r>
            <a:r>
              <a:rPr lang="es-EC" dirty="0" smtClean="0">
                <a:solidFill>
                  <a:prstClr val="black"/>
                </a:solidFill>
              </a:rPr>
              <a:t>e </a:t>
            </a:r>
            <a:r>
              <a:rPr lang="es-EC" dirty="0">
                <a:solidFill>
                  <a:prstClr val="black"/>
                </a:solidFill>
              </a:rPr>
              <a:t>clasifican mejor de acuerdo con sus efectos</a:t>
            </a:r>
          </a:p>
          <a:p>
            <a:r>
              <a:rPr lang="es-EC" dirty="0">
                <a:solidFill>
                  <a:prstClr val="black"/>
                </a:solidFill>
              </a:rPr>
              <a:t>en uno o más de los siguientes niveles: </a:t>
            </a:r>
            <a:r>
              <a:rPr lang="es-EC" dirty="0" err="1">
                <a:solidFill>
                  <a:prstClr val="black"/>
                </a:solidFill>
              </a:rPr>
              <a:t>pretesticular</a:t>
            </a:r>
            <a:r>
              <a:rPr lang="es-EC" dirty="0">
                <a:solidFill>
                  <a:prstClr val="black"/>
                </a:solidFill>
              </a:rPr>
              <a:t>, testicular y </a:t>
            </a:r>
            <a:r>
              <a:rPr lang="es-EC" dirty="0" err="1">
                <a:solidFill>
                  <a:prstClr val="black"/>
                </a:solidFill>
              </a:rPr>
              <a:t>postesticular</a:t>
            </a:r>
            <a:r>
              <a:rPr lang="es-EC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79390" y="1726400"/>
            <a:ext cx="1898231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s-EC" dirty="0">
                <a:solidFill>
                  <a:prstClr val="black"/>
                </a:solidFill>
              </a:rPr>
              <a:t>PRETESTICULAR</a:t>
            </a:r>
          </a:p>
        </p:txBody>
      </p:sp>
      <p:sp>
        <p:nvSpPr>
          <p:cNvPr id="8" name="7 Flecha abajo"/>
          <p:cNvSpPr/>
          <p:nvPr/>
        </p:nvSpPr>
        <p:spPr>
          <a:xfrm rot="16403877">
            <a:off x="5719268" y="439336"/>
            <a:ext cx="522119" cy="97618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46752"/>
              </p:ext>
            </p:extLst>
          </p:nvPr>
        </p:nvGraphicFramePr>
        <p:xfrm>
          <a:off x="2639616" y="2204864"/>
          <a:ext cx="770485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4256216"/>
                <a:gridCol w="20828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Enfermedad hipotalámica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Deficiencia de gonadotropina (síndrome de </a:t>
                      </a:r>
                      <a:r>
                        <a:rPr lang="es-EC" dirty="0" err="1" smtClean="0"/>
                        <a:t>Kallmann</a:t>
                      </a:r>
                      <a:r>
                        <a:rPr lang="es-EC" dirty="0" smtClean="0"/>
                        <a:t>).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Hiperprolactinemia</a:t>
                      </a:r>
                      <a:r>
                        <a:rPr lang="es-EC" dirty="0" smtClean="0"/>
                        <a:t>.</a:t>
                      </a:r>
                    </a:p>
                    <a:p>
                      <a:endParaRPr lang="es-EC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Deficiencia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aislada</a:t>
                      </a:r>
                      <a:r>
                        <a:rPr lang="pt-BR" dirty="0" smtClean="0"/>
                        <a:t> de </a:t>
                      </a:r>
                      <a:r>
                        <a:rPr lang="pt-BR" dirty="0" err="1" smtClean="0"/>
                        <a:t>lutropina</a:t>
                      </a:r>
                      <a:r>
                        <a:rPr lang="pt-BR" dirty="0" smtClean="0"/>
                        <a:t> (“eunuco fértil”).</a:t>
                      </a:r>
                    </a:p>
                    <a:p>
                      <a:endParaRPr lang="es-EC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Hormonas exógenas (exceso de estrógeno–andrógeno, exceso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dirty="0" smtClean="0"/>
                        <a:t>de glucocorticoides, híper e hipotiroidismo).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Deficiencia aislada de </a:t>
                      </a:r>
                      <a:r>
                        <a:rPr lang="es-EC" dirty="0" err="1" smtClean="0"/>
                        <a:t>folitropina</a:t>
                      </a:r>
                      <a:endParaRPr lang="es-EC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Deficiencia de </a:t>
                      </a:r>
                      <a:r>
                        <a:rPr lang="es-EC" dirty="0" err="1" smtClean="0"/>
                        <a:t>somatotropina</a:t>
                      </a:r>
                      <a:r>
                        <a:rPr lang="es-EC" dirty="0" smtClean="0"/>
                        <a:t> 1</a:t>
                      </a:r>
                    </a:p>
                    <a:p>
                      <a:endParaRPr lang="es-EC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Insuficiencia hipofisaria (tumores, extensiones infiltradas, operación,</a:t>
                      </a:r>
                    </a:p>
                    <a:p>
                      <a:r>
                        <a:rPr lang="es-EC" dirty="0" smtClean="0"/>
                        <a:t>radiación, depósitos).</a:t>
                      </a:r>
                    </a:p>
                    <a:p>
                      <a:endParaRPr lang="es-EC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23904"/>
              </p:ext>
            </p:extLst>
          </p:nvPr>
        </p:nvGraphicFramePr>
        <p:xfrm>
          <a:off x="2047741" y="1815921"/>
          <a:ext cx="7881870" cy="434930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906666"/>
                <a:gridCol w="3975204"/>
              </a:tblGrid>
              <a:tr h="391517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>
                          <a:effectLst/>
                        </a:rPr>
                        <a:t>Cromosómicas (síndrome de Klinefelter [XXY], reverso de sexo </a:t>
                      </a:r>
                      <a:r>
                        <a:rPr lang="es-EC" sz="1600" dirty="0" err="1">
                          <a:effectLst/>
                        </a:rPr>
                        <a:t>XX,síndrome</a:t>
                      </a:r>
                      <a:r>
                        <a:rPr lang="es-EC" sz="1600" dirty="0">
                          <a:effectLst/>
                        </a:rPr>
                        <a:t> XYY)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>
                          <a:effectLst/>
                        </a:rPr>
                        <a:t>Síndrome de </a:t>
                      </a:r>
                      <a:r>
                        <a:rPr lang="es-EC" sz="1600" dirty="0" err="1">
                          <a:effectLst/>
                        </a:rPr>
                        <a:t>Noonan</a:t>
                      </a:r>
                      <a:r>
                        <a:rPr lang="es-EC" sz="1600" dirty="0">
                          <a:effectLst/>
                        </a:rPr>
                        <a:t> (síndrome de Turner masculino)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>
                          <a:effectLst/>
                        </a:rPr>
                        <a:t>Distrofia </a:t>
                      </a:r>
                      <a:r>
                        <a:rPr lang="es-EC" sz="1600" dirty="0" err="1">
                          <a:effectLst/>
                        </a:rPr>
                        <a:t>miotónica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>
                          <a:effectLst/>
                        </a:rPr>
                        <a:t>Síndrome de testículos que se desvanecen (</a:t>
                      </a:r>
                      <a:r>
                        <a:rPr lang="es-EC" sz="1600" dirty="0" err="1">
                          <a:effectLst/>
                        </a:rPr>
                        <a:t>anorquia</a:t>
                      </a:r>
                      <a:r>
                        <a:rPr lang="es-EC" sz="1600" dirty="0">
                          <a:effectLst/>
                        </a:rPr>
                        <a:t> bilateral)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>
                          <a:effectLst/>
                        </a:rPr>
                        <a:t>Criptorquidia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>
                          <a:effectLst/>
                        </a:rPr>
                        <a:t>Varicocele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>
                          <a:effectLst/>
                        </a:rPr>
                        <a:t>Síndrome de sólo célula de </a:t>
                      </a:r>
                      <a:r>
                        <a:rPr lang="es-EC" sz="1600" dirty="0" err="1">
                          <a:effectLst/>
                        </a:rPr>
                        <a:t>Sertoli</a:t>
                      </a:r>
                      <a:r>
                        <a:rPr lang="es-EC" sz="1600" dirty="0">
                          <a:effectLst/>
                        </a:rPr>
                        <a:t> (aplasia de células germinativas)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 err="1">
                          <a:effectLst/>
                        </a:rPr>
                        <a:t>Microeliminaciones</a:t>
                      </a:r>
                      <a:r>
                        <a:rPr lang="es-EC" sz="1600" dirty="0">
                          <a:effectLst/>
                        </a:rPr>
                        <a:t> de cromosoma Y (DAZ)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 err="1">
                          <a:effectLst/>
                        </a:rPr>
                        <a:t>Gonadotoxinas</a:t>
                      </a:r>
                      <a:r>
                        <a:rPr lang="es-EC" sz="1600" dirty="0">
                          <a:effectLst/>
                        </a:rPr>
                        <a:t> (radiación, fármacos)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>
                          <a:effectLst/>
                        </a:rPr>
                        <a:t>Enfermedad sistémica </a:t>
                      </a:r>
                      <a:r>
                        <a:rPr lang="es-EC" sz="1600" dirty="0" smtClean="0">
                          <a:effectLst/>
                        </a:rPr>
                        <a:t>(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 smtClean="0">
                          <a:effectLst/>
                        </a:rPr>
                        <a:t>Actividad </a:t>
                      </a:r>
                      <a:r>
                        <a:rPr lang="es-EC" sz="1600" dirty="0">
                          <a:effectLst/>
                        </a:rPr>
                        <a:t>defectuosa de andrógenos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>
                          <a:effectLst/>
                        </a:rPr>
                        <a:t>Lesión testicular (orquitis, torsión, traumatismo)</a:t>
                      </a:r>
                      <a:endParaRPr lang="es-EC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1600" dirty="0" smtClean="0">
                          <a:effectLst/>
                        </a:rPr>
                        <a:t>Idiopático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83345" y="-24429"/>
            <a:ext cx="7765961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4000" b="1" dirty="0">
                <a:solidFill>
                  <a:prstClr val="black"/>
                </a:solidFill>
                <a:latin typeface="Bernard MT Condensed" panose="02050806060905020404" pitchFamily="18" charset="0"/>
                <a:ea typeface="Calibri" pitchFamily="34" charset="0"/>
                <a:cs typeface="Arial" pitchFamily="34" charset="0"/>
              </a:rPr>
              <a:t>TESTICULARES</a:t>
            </a:r>
            <a:endParaRPr lang="es-EC" sz="4000" dirty="0">
              <a:solidFill>
                <a:prstClr val="black"/>
              </a:solidFill>
              <a:latin typeface="Bernard MT Condensed" panose="02050806060905020404" pitchFamily="18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" y="888476"/>
            <a:ext cx="1790866" cy="2251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" y="5074276"/>
            <a:ext cx="1790866" cy="166546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068" y="888476"/>
            <a:ext cx="1590953" cy="130093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34" y="5349089"/>
            <a:ext cx="1850265" cy="141142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508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224779"/>
              </p:ext>
            </p:extLst>
          </p:nvPr>
        </p:nvGraphicFramePr>
        <p:xfrm>
          <a:off x="2063552" y="1700808"/>
          <a:ext cx="8064896" cy="4321302"/>
        </p:xfrm>
        <a:graphic>
          <a:graphicData uri="http://schemas.openxmlformats.org/drawingml/2006/table">
            <a:tbl>
              <a:tblPr firstRow="1" firstCol="1" bandRow="1"/>
              <a:tblGrid>
                <a:gridCol w="4032448"/>
                <a:gridCol w="4032448"/>
              </a:tblGrid>
              <a:tr h="237626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Bloqueadores del canal de calcio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Alopurinol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Cimetidina Alfa-bloqueadores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Sulfasalazina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Ácido </a:t>
                      </a:r>
                      <a:r>
                        <a:rPr lang="es-EC" sz="24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valproico</a:t>
                      </a:r>
                      <a:endParaRPr lang="es-EC" sz="2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s-EC" sz="2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Nitrofurantoína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Litio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Espironolactona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Antidepresivos tricíclicos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Colchicina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C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Antipsicóticos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38647" y="600363"/>
            <a:ext cx="877051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800" b="1" dirty="0">
                <a:solidFill>
                  <a:prstClr val="black"/>
                </a:solidFill>
                <a:latin typeface="Bernard MT Condensed" panose="02050806060905020404" pitchFamily="18" charset="0"/>
                <a:ea typeface="Calibri" pitchFamily="34" charset="0"/>
                <a:cs typeface="Arial" pitchFamily="34" charset="0"/>
              </a:rPr>
              <a:t>MEDICAMENTOS RELACIONADOS CON INFERTILIDAD</a:t>
            </a:r>
            <a:endParaRPr lang="es-EC" sz="2800" dirty="0">
              <a:solidFill>
                <a:prstClr val="black"/>
              </a:solidFill>
              <a:latin typeface="Bernard MT Condensed" panose="020508060609050204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314422"/>
            <a:ext cx="4662152" cy="2202288"/>
          </a:xfrm>
          <a:solidFill>
            <a:schemeClr val="accent6">
              <a:lumMod val="75000"/>
            </a:schemeClr>
          </a:solidFill>
          <a:scene3d>
            <a:camera prst="perspectiveContrastingRightFacing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pPr algn="ctr"/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97" y="2509085"/>
            <a:ext cx="6846124" cy="3647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/>
          <p:cNvSpPr txBox="1"/>
          <p:nvPr/>
        </p:nvSpPr>
        <p:spPr>
          <a:xfrm>
            <a:off x="1068948" y="1268889"/>
            <a:ext cx="9981126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just" defTabSz="457200"/>
            <a:r>
              <a:rPr lang="es-419" sz="2400" dirty="0" smtClean="0">
                <a:solidFill>
                  <a:prstClr val="white"/>
                </a:solidFill>
              </a:rPr>
              <a:t>Falla para concebir a pesar de establecer relaciones sexuales sin protección durante </a:t>
            </a:r>
            <a:r>
              <a:rPr lang="es-EC" sz="2400" dirty="0" smtClean="0">
                <a:solidFill>
                  <a:prstClr val="white"/>
                </a:solidFill>
              </a:rPr>
              <a:t>un</a:t>
            </a:r>
            <a:r>
              <a:rPr lang="es-419" sz="2400" dirty="0" smtClean="0">
                <a:solidFill>
                  <a:prstClr val="white"/>
                </a:solidFill>
              </a:rPr>
              <a:t> </a:t>
            </a:r>
            <a:r>
              <a:rPr lang="es-419" sz="2400" dirty="0" smtClean="0">
                <a:solidFill>
                  <a:prstClr val="white"/>
                </a:solidFill>
              </a:rPr>
              <a:t>año</a:t>
            </a: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201" y="2363619"/>
            <a:ext cx="321864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just" defTabSz="457200"/>
            <a:r>
              <a:rPr lang="es-419" sz="2400" dirty="0" smtClean="0">
                <a:solidFill>
                  <a:prstClr val="white"/>
                </a:solidFill>
              </a:rPr>
              <a:t>15% parejas infértiles</a:t>
            </a:r>
          </a:p>
          <a:p>
            <a:pPr algn="just" defTabSz="457200"/>
            <a:r>
              <a:rPr lang="es-419" sz="2400" dirty="0" smtClean="0">
                <a:solidFill>
                  <a:prstClr val="white"/>
                </a:solidFill>
              </a:rPr>
              <a:t>20% factor masculino</a:t>
            </a: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3821" y="4810040"/>
            <a:ext cx="280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419" sz="3200" dirty="0" smtClean="0">
                <a:solidFill>
                  <a:prstClr val="white"/>
                </a:solidFill>
              </a:rPr>
              <a:t>Anomalías en el semen</a:t>
            </a:r>
            <a:endParaRPr lang="es-ES" sz="3200" dirty="0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3821" y="141667"/>
            <a:ext cx="10990629" cy="108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000" dirty="0" smtClean="0">
                <a:latin typeface="Bernard MT Condensed" panose="02050806060905020404" pitchFamily="18" charset="0"/>
              </a:rPr>
              <a:t>CONCEPTO</a:t>
            </a:r>
            <a:endParaRPr lang="es-EC" sz="6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86625"/>
            <a:ext cx="10515600" cy="661570"/>
          </a:xfr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s-419" b="1" dirty="0" smtClean="0"/>
              <a:t>DIAGN</a:t>
            </a:r>
            <a:r>
              <a:rPr lang="es-EC" b="1" dirty="0" err="1" smtClean="0"/>
              <a:t>Ó</a:t>
            </a:r>
            <a:r>
              <a:rPr lang="es-419" b="1" dirty="0" smtClean="0"/>
              <a:t>STICO </a:t>
            </a:r>
            <a:r>
              <a:rPr lang="es-419" b="1" dirty="0" smtClean="0"/>
              <a:t>DE INFERTILIDAD MASCULINA</a:t>
            </a:r>
            <a:endParaRPr lang="es-EC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295400" y="964089"/>
            <a:ext cx="10058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457200">
              <a:buFont typeface="+mj-lt"/>
              <a:buAutoNum type="arabicPeriod"/>
            </a:pPr>
            <a:r>
              <a:rPr lang="es-419" sz="2400" dirty="0" smtClean="0">
                <a:solidFill>
                  <a:prstClr val="white"/>
                </a:solidFill>
              </a:rPr>
              <a:t>Identificar y corregir las causas reversibles de infertilidad</a:t>
            </a:r>
          </a:p>
          <a:p>
            <a:pPr marL="457200" indent="-457200" algn="just" defTabSz="457200">
              <a:buFont typeface="+mj-lt"/>
              <a:buAutoNum type="arabicPeriod"/>
            </a:pPr>
            <a:r>
              <a:rPr lang="es-419" sz="2400" dirty="0" smtClean="0">
                <a:solidFill>
                  <a:prstClr val="white"/>
                </a:solidFill>
              </a:rPr>
              <a:t>Identificar trastornos irreversibles,  para tratar con tecnología (ART)</a:t>
            </a:r>
          </a:p>
          <a:p>
            <a:pPr marL="457200" indent="-457200" algn="just" defTabSz="457200">
              <a:buFont typeface="+mj-lt"/>
              <a:buAutoNum type="arabicPeriod"/>
            </a:pPr>
            <a:r>
              <a:rPr lang="es-419" sz="2400" dirty="0">
                <a:solidFill>
                  <a:prstClr val="white"/>
                </a:solidFill>
              </a:rPr>
              <a:t>Identificar trastornos irreversibles,  </a:t>
            </a:r>
            <a:r>
              <a:rPr lang="es-419" sz="2400" dirty="0" smtClean="0">
                <a:solidFill>
                  <a:prstClr val="white"/>
                </a:solidFill>
              </a:rPr>
              <a:t>donde no se detecten espermatozoides</a:t>
            </a:r>
          </a:p>
          <a:p>
            <a:pPr marL="457200" indent="-457200" algn="just" defTabSz="457200">
              <a:buFont typeface="+mj-lt"/>
              <a:buAutoNum type="arabicPeriod"/>
            </a:pPr>
            <a:r>
              <a:rPr lang="es-419" sz="2400" dirty="0">
                <a:solidFill>
                  <a:prstClr val="white"/>
                </a:solidFill>
              </a:rPr>
              <a:t>Identificar </a:t>
            </a:r>
            <a:r>
              <a:rPr lang="es-419" sz="2400" dirty="0" smtClean="0">
                <a:solidFill>
                  <a:prstClr val="white"/>
                </a:solidFill>
              </a:rPr>
              <a:t>enfermedades medicas</a:t>
            </a:r>
          </a:p>
          <a:p>
            <a:pPr marL="457200" indent="-457200" algn="just" defTabSz="457200">
              <a:buFont typeface="+mj-lt"/>
              <a:buAutoNum type="arabicPeriod"/>
            </a:pPr>
            <a:r>
              <a:rPr lang="es-419" sz="2400" dirty="0">
                <a:solidFill>
                  <a:prstClr val="white"/>
                </a:solidFill>
              </a:rPr>
              <a:t>Identificar </a:t>
            </a:r>
            <a:r>
              <a:rPr lang="es-419" sz="2400" dirty="0" smtClean="0">
                <a:solidFill>
                  <a:prstClr val="white"/>
                </a:solidFill>
              </a:rPr>
              <a:t>causas genéticas especificas.</a:t>
            </a:r>
            <a:endParaRPr lang="es-419" sz="2400" dirty="0">
              <a:solidFill>
                <a:prstClr val="whit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34897" y="5859887"/>
            <a:ext cx="486459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es-419" sz="2400" dirty="0" smtClean="0">
                <a:solidFill>
                  <a:prstClr val="white"/>
                </a:solidFill>
              </a:rPr>
              <a:t>Evaluar a ambos miembros</a:t>
            </a: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es-419" sz="2400" dirty="0" smtClean="0">
                <a:solidFill>
                  <a:prstClr val="white"/>
                </a:solidFill>
              </a:rPr>
              <a:t>Enfermedad sistémica oculta</a:t>
            </a:r>
            <a:endParaRPr lang="es-ES" sz="2400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932" y="2794714"/>
            <a:ext cx="3911562" cy="25183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015" y="3920587"/>
            <a:ext cx="3515932" cy="26591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38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403" y="391646"/>
            <a:ext cx="5846344" cy="661570"/>
          </a:xfrm>
          <a:solidFill>
            <a:schemeClr val="accent1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s-419" b="1" dirty="0" smtClean="0">
                <a:latin typeface="Bernard MT Condensed" panose="02050806060905020404" pitchFamily="18" charset="0"/>
              </a:rPr>
              <a:t>ANTECEDENTES</a:t>
            </a:r>
            <a:endParaRPr lang="es-EC" b="1" dirty="0">
              <a:latin typeface="Bernard MT Condensed" panose="020508060609050204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3" y="1421982"/>
            <a:ext cx="5846344" cy="46128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22" y="187416"/>
            <a:ext cx="5266822" cy="66388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47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" y="0"/>
            <a:ext cx="12058654" cy="66157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419" sz="4800" b="1" dirty="0" smtClean="0">
                <a:latin typeface="Bernard MT Condensed" panose="02050806060905020404" pitchFamily="18" charset="0"/>
              </a:rPr>
              <a:t>EXPLORACI</a:t>
            </a:r>
            <a:r>
              <a:rPr lang="es-EC" sz="4800" b="1" dirty="0" err="1" smtClean="0">
                <a:latin typeface="Bernard MT Condensed" panose="02050806060905020404" pitchFamily="18" charset="0"/>
              </a:rPr>
              <a:t>Ó</a:t>
            </a:r>
            <a:r>
              <a:rPr lang="es-419" sz="4800" b="1" dirty="0" smtClean="0">
                <a:latin typeface="Bernard MT Condensed" panose="02050806060905020404" pitchFamily="18" charset="0"/>
              </a:rPr>
              <a:t>N F</a:t>
            </a:r>
            <a:r>
              <a:rPr lang="es-EC" sz="4800" b="1" dirty="0" smtClean="0">
                <a:latin typeface="Bernard MT Condensed" panose="02050806060905020404" pitchFamily="18" charset="0"/>
              </a:rPr>
              <a:t>Í</a:t>
            </a:r>
            <a:r>
              <a:rPr lang="es-419" sz="4800" b="1" dirty="0" smtClean="0">
                <a:latin typeface="Bernard MT Condensed" panose="02050806060905020404" pitchFamily="18" charset="0"/>
              </a:rPr>
              <a:t>SICA</a:t>
            </a:r>
            <a:endParaRPr lang="es-EC" sz="4800" b="1" dirty="0">
              <a:latin typeface="Bernard MT Condensed" panose="020508060609050204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3346" y="785611"/>
            <a:ext cx="489384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s-419" sz="2400" dirty="0" smtClean="0">
                <a:solidFill>
                  <a:prstClr val="white"/>
                </a:solidFill>
              </a:rPr>
              <a:t>Tamaño y consistencia del testículo:</a:t>
            </a:r>
            <a:endParaRPr lang="es-ES" sz="2400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1893240"/>
            <a:ext cx="3085719" cy="29037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/>
          <p:cNvSpPr txBox="1"/>
          <p:nvPr/>
        </p:nvSpPr>
        <p:spPr>
          <a:xfrm>
            <a:off x="360608" y="5112913"/>
            <a:ext cx="4666585" cy="178510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s-419" sz="2200" dirty="0" smtClean="0">
                <a:solidFill>
                  <a:prstClr val="white"/>
                </a:solidFill>
              </a:rPr>
              <a:t>L = 4,6cm (3,6 a 5,5), A= 2,6cm (2.1 a 3.2)</a:t>
            </a:r>
          </a:p>
          <a:p>
            <a:pPr algn="ctr" defTabSz="457200"/>
            <a:r>
              <a:rPr lang="es-419" sz="2200" dirty="0" smtClean="0">
                <a:solidFill>
                  <a:prstClr val="white"/>
                </a:solidFill>
              </a:rPr>
              <a:t>V = 18.6ml (4.6ml)</a:t>
            </a:r>
          </a:p>
          <a:p>
            <a:pPr algn="ctr" defTabSz="457200"/>
            <a:r>
              <a:rPr lang="es-419" sz="2200" dirty="0" smtClean="0">
                <a:solidFill>
                  <a:prstClr val="white"/>
                </a:solidFill>
              </a:rPr>
              <a:t>Hipotónicos</a:t>
            </a:r>
          </a:p>
          <a:p>
            <a:pPr algn="ctr" defTabSz="457200"/>
            <a:r>
              <a:rPr lang="es-419" sz="2200" dirty="0" smtClean="0">
                <a:solidFill>
                  <a:prstClr val="white"/>
                </a:solidFill>
              </a:rPr>
              <a:t>Atróficos</a:t>
            </a:r>
            <a:endParaRPr lang="es-ES" sz="2200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8430" t="6360" r="2316"/>
          <a:stretch/>
        </p:blipFill>
        <p:spPr>
          <a:xfrm>
            <a:off x="5732293" y="1171073"/>
            <a:ext cx="5404818" cy="38180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6324599" y="5371515"/>
            <a:ext cx="4535905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342900" indent="-342900" algn="just" defTabSz="457200">
              <a:buFont typeface="Wingdings" panose="05000000000000000000" pitchFamily="2" charset="2"/>
              <a:buChar char="ü"/>
            </a:pPr>
            <a:r>
              <a:rPr lang="es-419" sz="2400" dirty="0" smtClean="0">
                <a:solidFill>
                  <a:prstClr val="white"/>
                </a:solidFill>
              </a:rPr>
              <a:t>Dolor del epidídimo o quistes</a:t>
            </a:r>
          </a:p>
          <a:p>
            <a:pPr marL="342900" indent="-342900" algn="just" defTabSz="457200">
              <a:buFont typeface="Wingdings" panose="05000000000000000000" pitchFamily="2" charset="2"/>
              <a:buChar char="ü"/>
            </a:pPr>
            <a:r>
              <a:rPr lang="es-419" sz="2400" dirty="0" smtClean="0">
                <a:solidFill>
                  <a:prstClr val="white"/>
                </a:solidFill>
              </a:rPr>
              <a:t>Presencia o </a:t>
            </a:r>
            <a:r>
              <a:rPr lang="es-419" sz="2400" dirty="0" smtClean="0">
                <a:solidFill>
                  <a:prstClr val="white"/>
                </a:solidFill>
              </a:rPr>
              <a:t>ausenci</a:t>
            </a:r>
            <a:r>
              <a:rPr lang="es-EC" sz="2400" dirty="0">
                <a:solidFill>
                  <a:prstClr val="white"/>
                </a:solidFill>
              </a:rPr>
              <a:t>a</a:t>
            </a:r>
            <a:endParaRPr lang="es-E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851" y="45850"/>
            <a:ext cx="11204620" cy="66157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s-419" sz="4400" b="1" dirty="0" smtClean="0">
                <a:latin typeface="Bernard MT Condensed" panose="02050806060905020404" pitchFamily="18" charset="0"/>
              </a:rPr>
              <a:t>ANALISIS DE LABORATORIO</a:t>
            </a:r>
            <a:endParaRPr lang="es-EC" sz="4400" b="1" dirty="0">
              <a:latin typeface="Bernard MT Condensed" panose="020508060609050204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688687" y="661570"/>
            <a:ext cx="3588914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s-419" sz="2400" b="1" dirty="0" smtClean="0">
                <a:solidFill>
                  <a:prstClr val="white"/>
                </a:solidFill>
              </a:rPr>
              <a:t>RECOLECCION DE SEMEN</a:t>
            </a:r>
            <a:endParaRPr lang="es-ES" sz="2400" b="1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" y="1700465"/>
            <a:ext cx="6551054" cy="3414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154546" y="5449856"/>
            <a:ext cx="6551053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just" defTabSz="457200"/>
            <a:r>
              <a:rPr lang="es-419" sz="2200" dirty="0" smtClean="0">
                <a:solidFill>
                  <a:prstClr val="white"/>
                </a:solidFill>
              </a:rPr>
              <a:t>Información sobre la producción y permeabilidad del A.R</a:t>
            </a:r>
          </a:p>
          <a:p>
            <a:pPr algn="just" defTabSz="457200"/>
            <a:r>
              <a:rPr lang="es-419" sz="2200" dirty="0" smtClean="0">
                <a:solidFill>
                  <a:prstClr val="white"/>
                </a:solidFill>
              </a:rPr>
              <a:t>Probabilidad </a:t>
            </a:r>
            <a:r>
              <a:rPr lang="es-419" sz="2200" dirty="0" smtClean="0">
                <a:solidFill>
                  <a:prstClr val="white"/>
                </a:solidFill>
              </a:rPr>
              <a:t>de menor fertilidad</a:t>
            </a:r>
            <a:endParaRPr lang="es-ES" sz="2200" dirty="0">
              <a:solidFill>
                <a:prstClr val="whit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62884" y="811369"/>
            <a:ext cx="58427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s-419" sz="2400" b="1" dirty="0" smtClean="0">
                <a:solidFill>
                  <a:prstClr val="white"/>
                </a:solidFill>
              </a:rPr>
              <a:t>AN</a:t>
            </a:r>
            <a:r>
              <a:rPr lang="es-EC" sz="2400" b="1" dirty="0">
                <a:solidFill>
                  <a:prstClr val="white"/>
                </a:solidFill>
              </a:rPr>
              <a:t>Á</a:t>
            </a:r>
            <a:r>
              <a:rPr lang="es-419" sz="2400" b="1" dirty="0" smtClean="0">
                <a:solidFill>
                  <a:prstClr val="white"/>
                </a:solidFill>
              </a:rPr>
              <a:t>LISIS </a:t>
            </a:r>
            <a:r>
              <a:rPr lang="es-419" sz="2400" b="1" dirty="0" smtClean="0">
                <a:solidFill>
                  <a:prstClr val="white"/>
                </a:solidFill>
              </a:rPr>
              <a:t>DE SEMEN</a:t>
            </a:r>
            <a:endParaRPr lang="es-ES" sz="2400" b="1" dirty="0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89442" y="1700465"/>
            <a:ext cx="4675031" cy="5678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200" dirty="0" smtClean="0">
                <a:solidFill>
                  <a:prstClr val="white"/>
                </a:solidFill>
              </a:rPr>
              <a:t>Varia de un día a otro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200" dirty="0" smtClean="0">
                <a:solidFill>
                  <a:prstClr val="white"/>
                </a:solidFill>
              </a:rPr>
              <a:t>Con cada día de abstinencia el volumen de semen &gt;0,4ml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200" dirty="0" smtClean="0">
                <a:solidFill>
                  <a:prstClr val="white"/>
                </a:solidFill>
              </a:rPr>
              <a:t>Concentraciones de espermatozoides aumentan de 10 a 15milones /ml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200" dirty="0" smtClean="0">
                <a:solidFill>
                  <a:prstClr val="white"/>
                </a:solidFill>
              </a:rPr>
              <a:t>La movilidad cae cuando abstinencia es &gt;5 días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2200" dirty="0" smtClean="0">
                <a:solidFill>
                  <a:prstClr val="white"/>
                </a:solidFill>
              </a:rPr>
              <a:t>48 a 72 h después de abstinencia sexual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930317" cy="66157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419" sz="4400" b="1" dirty="0" smtClean="0">
                <a:latin typeface="Bernard MT Condensed" panose="02050806060905020404" pitchFamily="18" charset="0"/>
              </a:rPr>
              <a:t>CARACTER</a:t>
            </a:r>
            <a:r>
              <a:rPr lang="es-EC" sz="4400" b="1" dirty="0" smtClean="0">
                <a:latin typeface="Bernard MT Condensed" panose="02050806060905020404" pitchFamily="18" charset="0"/>
              </a:rPr>
              <a:t>Í</a:t>
            </a:r>
            <a:r>
              <a:rPr lang="es-419" sz="4400" b="1" dirty="0" smtClean="0">
                <a:latin typeface="Bernard MT Condensed" panose="02050806060905020404" pitchFamily="18" charset="0"/>
              </a:rPr>
              <a:t>STICAS F</a:t>
            </a:r>
            <a:r>
              <a:rPr lang="es-EC" sz="4400" b="1" dirty="0" smtClean="0">
                <a:latin typeface="Bernard MT Condensed" panose="02050806060905020404" pitchFamily="18" charset="0"/>
              </a:rPr>
              <a:t>Í</a:t>
            </a:r>
            <a:r>
              <a:rPr lang="es-419" sz="4400" b="1" dirty="0" smtClean="0">
                <a:latin typeface="Bernard MT Condensed" panose="02050806060905020404" pitchFamily="18" charset="0"/>
              </a:rPr>
              <a:t>SICAS </a:t>
            </a:r>
            <a:r>
              <a:rPr lang="es-419" sz="4400" b="1" dirty="0" smtClean="0">
                <a:latin typeface="Bernard MT Condensed" panose="02050806060905020404" pitchFamily="18" charset="0"/>
              </a:rPr>
              <a:t>Y VARIABLES MEDIDAS</a:t>
            </a:r>
            <a:endParaRPr lang="es-EC" sz="4400" b="1" dirty="0">
              <a:latin typeface="Bernard MT Condensed" panose="020508060609050204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714623" y="4881093"/>
            <a:ext cx="494280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 defTabSz="457200"/>
            <a:r>
              <a:rPr lang="es-419" sz="2000" dirty="0" smtClean="0">
                <a:solidFill>
                  <a:prstClr val="white"/>
                </a:solidFill>
              </a:rPr>
              <a:t>Semen fresco es un coagulo, se licua 15 a 30 minutos después de eyacular</a:t>
            </a:r>
            <a:endParaRPr lang="es-ES" sz="20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927" y="1182653"/>
            <a:ext cx="4762500" cy="3333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/>
          <p:cNvSpPr txBox="1"/>
          <p:nvPr/>
        </p:nvSpPr>
        <p:spPr>
          <a:xfrm>
            <a:off x="561472" y="785611"/>
            <a:ext cx="5607507" cy="21821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 defTabSz="457200"/>
            <a:r>
              <a:rPr lang="es-419" sz="2200" dirty="0" smtClean="0">
                <a:solidFill>
                  <a:prstClr val="white"/>
                </a:solidFill>
              </a:rPr>
              <a:t>V&gt;1.5ml, menor cantidad no amortiguamiento contra la acidez vaginal</a:t>
            </a:r>
          </a:p>
          <a:p>
            <a:pPr algn="just" defTabSz="457200"/>
            <a:endParaRPr lang="es-419" sz="2200" dirty="0">
              <a:solidFill>
                <a:prstClr val="white"/>
              </a:solidFill>
            </a:endParaRPr>
          </a:p>
          <a:p>
            <a:pPr algn="just" defTabSz="457200"/>
            <a:r>
              <a:rPr lang="es-419" sz="2200" dirty="0" smtClean="0">
                <a:solidFill>
                  <a:prstClr val="white"/>
                </a:solidFill>
              </a:rPr>
              <a:t>Morfología del espermatozoide; cabeza, parte media y la cola.</a:t>
            </a:r>
            <a:endParaRPr lang="es-ES" sz="2200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72" y="3563474"/>
            <a:ext cx="5718247" cy="2635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461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090" y="103723"/>
            <a:ext cx="10679033" cy="66157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s-419" b="1" dirty="0" smtClean="0"/>
              <a:t>AN</a:t>
            </a:r>
            <a:r>
              <a:rPr lang="es-EC" b="1" dirty="0" smtClean="0"/>
              <a:t>Á</a:t>
            </a:r>
            <a:r>
              <a:rPr lang="es-419" b="1" dirty="0" smtClean="0"/>
              <a:t>LISIS </a:t>
            </a:r>
            <a:r>
              <a:rPr lang="es-419" b="1" dirty="0" smtClean="0"/>
              <a:t>DE LEUCOCITOS EN SEMEN</a:t>
            </a:r>
            <a:endParaRPr lang="es-EC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66670" y="5743976"/>
            <a:ext cx="560231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es-419" sz="2200" dirty="0" smtClean="0">
                <a:solidFill>
                  <a:prstClr val="white"/>
                </a:solidFill>
              </a:rPr>
              <a:t>Importancia inmunitaria, </a:t>
            </a:r>
          </a:p>
          <a:p>
            <a:pPr marL="342900" indent="-342900" algn="just" defTabSz="457200">
              <a:buFont typeface="Arial" panose="020B0604020202020204" pitchFamily="34" charset="0"/>
              <a:buChar char="•"/>
            </a:pPr>
            <a:r>
              <a:rPr lang="es-419" sz="2200" dirty="0">
                <a:solidFill>
                  <a:prstClr val="white"/>
                </a:solidFill>
              </a:rPr>
              <a:t>E</a:t>
            </a:r>
            <a:r>
              <a:rPr lang="es-419" sz="2200" dirty="0" smtClean="0">
                <a:solidFill>
                  <a:prstClr val="white"/>
                </a:solidFill>
              </a:rPr>
              <a:t>liminación </a:t>
            </a:r>
            <a:r>
              <a:rPr lang="es-419" sz="2200" dirty="0" smtClean="0">
                <a:solidFill>
                  <a:prstClr val="white"/>
                </a:solidFill>
              </a:rPr>
              <a:t>d</a:t>
            </a:r>
            <a:r>
              <a:rPr lang="es-EC" sz="2200" dirty="0" smtClean="0">
                <a:solidFill>
                  <a:prstClr val="white"/>
                </a:solidFill>
              </a:rPr>
              <a:t>e</a:t>
            </a:r>
            <a:r>
              <a:rPr lang="es-419" sz="2200" dirty="0" smtClean="0">
                <a:solidFill>
                  <a:prstClr val="white"/>
                </a:solidFill>
              </a:rPr>
              <a:t> </a:t>
            </a:r>
            <a:r>
              <a:rPr lang="es-419" sz="2200" dirty="0" smtClean="0">
                <a:solidFill>
                  <a:prstClr val="white"/>
                </a:solidFill>
              </a:rPr>
              <a:t>espermatozoides anormales</a:t>
            </a:r>
            <a:endParaRPr lang="es-ES" sz="2200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8" y="1380596"/>
            <a:ext cx="6422888" cy="35968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/>
          <p:cNvSpPr txBox="1"/>
          <p:nvPr/>
        </p:nvSpPr>
        <p:spPr>
          <a:xfrm>
            <a:off x="7202904" y="2536987"/>
            <a:ext cx="4418598" cy="156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s-419" sz="2200" dirty="0" smtClean="0">
                <a:solidFill>
                  <a:prstClr val="white"/>
                </a:solidFill>
              </a:rPr>
              <a:t>Leucocitoespermia o pioespermia</a:t>
            </a:r>
          </a:p>
          <a:p>
            <a:pPr marL="342900" indent="-342900" algn="ctr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200" dirty="0" smtClean="0">
                <a:solidFill>
                  <a:prstClr val="white"/>
                </a:solidFill>
              </a:rPr>
              <a:t>1x 10 a la 6 leucocitos/ml</a:t>
            </a:r>
          </a:p>
          <a:p>
            <a:pPr marL="342900" indent="-342900" algn="ctr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419" sz="2200" dirty="0" smtClean="0">
                <a:solidFill>
                  <a:prstClr val="white"/>
                </a:solidFill>
              </a:rPr>
              <a:t>23% hombres </a:t>
            </a:r>
            <a:r>
              <a:rPr lang="es-419" sz="2200" dirty="0" err="1" smtClean="0">
                <a:solidFill>
                  <a:prstClr val="white"/>
                </a:solidFill>
              </a:rPr>
              <a:t>infertiles</a:t>
            </a:r>
            <a:endParaRPr lang="es-ES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43944" y="341914"/>
            <a:ext cx="10959921" cy="1144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C" sz="3800" b="1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FRUCTOSA SEMINAL Y ANÁLISIS DE ORINA </a:t>
            </a:r>
            <a:endParaRPr lang="es-EC" sz="3800" b="1" dirty="0" smtClean="0">
              <a:solidFill>
                <a:schemeClr val="tx1"/>
              </a:solidFill>
              <a:latin typeface="Bernard MT Condensed" panose="020508060609050204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C" sz="3800" b="1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POSTEYACULACIÓN</a:t>
            </a:r>
            <a:endParaRPr lang="es-EC" sz="3800" b="1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2391" y="1777285"/>
            <a:ext cx="6187197" cy="41201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C" sz="2200" dirty="0">
                <a:solidFill>
                  <a:prstClr val="white"/>
                </a:solidFill>
              </a:rPr>
              <a:t>Cuando esta ausente, puede existir agenesia u obstrucción de las vesículas seminales. </a:t>
            </a:r>
            <a:endParaRPr lang="es-419" sz="2200" dirty="0">
              <a:solidFill>
                <a:prstClr val="white"/>
              </a:solidFill>
            </a:endParaRPr>
          </a:p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endParaRPr lang="es-419" sz="2200" dirty="0">
              <a:solidFill>
                <a:prstClr val="white"/>
              </a:solidFill>
            </a:endParaRPr>
          </a:p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C" sz="2200" dirty="0">
                <a:solidFill>
                  <a:prstClr val="white"/>
                </a:solidFill>
              </a:rPr>
              <a:t>El análisis de fructosa seminal esta indicado en hombres bajos volúmenes de eyaculado y sin espermatozoides. </a:t>
            </a:r>
            <a:endParaRPr lang="es-419" sz="2200" dirty="0">
              <a:solidFill>
                <a:prstClr val="white"/>
              </a:solidFill>
            </a:endParaRPr>
          </a:p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endParaRPr lang="es-419" sz="2200" dirty="0">
              <a:ln w="76200">
                <a:solidFill>
                  <a:schemeClr val="tx1"/>
                </a:solidFill>
              </a:ln>
              <a:solidFill>
                <a:prstClr val="white"/>
              </a:solidFill>
            </a:endParaRPr>
          </a:p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s-EC" sz="2200" dirty="0">
                <a:solidFill>
                  <a:prstClr val="white"/>
                </a:solidFill>
              </a:rPr>
              <a:t>Si se identifica en orina, se hace diagnostico de eyaculación retrograda.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17" y="2220435"/>
            <a:ext cx="4547828" cy="367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26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</TotalTime>
  <Words>681</Words>
  <Application>Microsoft Office PowerPoint</Application>
  <PresentationFormat>Panorámica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Bernard MT Condensed</vt:lpstr>
      <vt:lpstr>Calibri</vt:lpstr>
      <vt:lpstr>Century Gothic</vt:lpstr>
      <vt:lpstr>Symbol</vt:lpstr>
      <vt:lpstr>Times New Roman</vt:lpstr>
      <vt:lpstr>Wingdings</vt:lpstr>
      <vt:lpstr>Wingdings 3</vt:lpstr>
      <vt:lpstr>Sector</vt:lpstr>
      <vt:lpstr>INFERTILIDAD MASCULINA</vt:lpstr>
      <vt:lpstr>Presentación de PowerPoint</vt:lpstr>
      <vt:lpstr>DIAGNÓSTICO DE INFERTILIDAD MASCULINA</vt:lpstr>
      <vt:lpstr>ANTECEDENTES</vt:lpstr>
      <vt:lpstr>EXPLORACIÓN FÍSICA</vt:lpstr>
      <vt:lpstr>ANALISIS DE LABORATORIO</vt:lpstr>
      <vt:lpstr>CARACTERÍSTICAS FÍSICAS Y VARIABLES MEDIDAS</vt:lpstr>
      <vt:lpstr>ANÁLISIS DE LEUCOCITOS EN SEMEN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INFERTILIDAD MASCULINA</dc:title>
  <dc:creator>salud</dc:creator>
  <cp:lastModifiedBy>salud</cp:lastModifiedBy>
  <cp:revision>20</cp:revision>
  <dcterms:created xsi:type="dcterms:W3CDTF">2016-02-24T02:45:57Z</dcterms:created>
  <dcterms:modified xsi:type="dcterms:W3CDTF">2016-02-24T05:14:32Z</dcterms:modified>
</cp:coreProperties>
</file>