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7" r:id="rId2"/>
    <p:sldId id="258" r:id="rId3"/>
    <p:sldId id="259" r:id="rId4"/>
    <p:sldId id="291" r:id="rId5"/>
    <p:sldId id="261" r:id="rId6"/>
    <p:sldId id="289" r:id="rId7"/>
    <p:sldId id="290" r:id="rId8"/>
    <p:sldId id="293" r:id="rId9"/>
    <p:sldId id="295" r:id="rId10"/>
    <p:sldId id="296" r:id="rId11"/>
    <p:sldId id="277" r:id="rId12"/>
    <p:sldId id="27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A2EAF-8102-44C4-BD37-BDB8AD42C492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F2C02-557B-490A-839D-FF0F9420ED4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salud pública en Cuba es universal</a:t>
            </a:r>
            <a:r>
              <a:rPr lang="es-ES" baseline="0" dirty="0" smtClean="0"/>
              <a:t> e integral, ya que considera la unidad entre lo preventivo , lo curativo, lo biológico, lo psicológico y lo social.</a:t>
            </a:r>
          </a:p>
          <a:p>
            <a:r>
              <a:rPr lang="es-ES" baseline="0" dirty="0" smtClean="0"/>
              <a:t>Regionalizada ya que mantiene una estrecha relación con las instituciones de los tres niveles de atención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21E8-E104-430A-B0BB-27E60BD427CB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F44-6373-4974-9E11-F7FCC4878B6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045A-EE19-4384-B74D-EA338F1943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F44-6373-4974-9E11-F7FCC4878B6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045A-EE19-4384-B74D-EA338F1943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F44-6373-4974-9E11-F7FCC4878B6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045A-EE19-4384-B74D-EA338F1943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F44-6373-4974-9E11-F7FCC4878B6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045A-EE19-4384-B74D-EA338F1943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F44-6373-4974-9E11-F7FCC4878B6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045A-EE19-4384-B74D-EA338F1943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F44-6373-4974-9E11-F7FCC4878B6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045A-EE19-4384-B74D-EA338F1943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F44-6373-4974-9E11-F7FCC4878B6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045A-EE19-4384-B74D-EA338F1943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F44-6373-4974-9E11-F7FCC4878B6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045A-EE19-4384-B74D-EA338F1943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F44-6373-4974-9E11-F7FCC4878B6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045A-EE19-4384-B74D-EA338F1943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F44-6373-4974-9E11-F7FCC4878B6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045A-EE19-4384-B74D-EA338F1943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F44-6373-4974-9E11-F7FCC4878B6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B045A-EE19-4384-B74D-EA338F1943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AF44-6373-4974-9E11-F7FCC4878B63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B045A-EE19-4384-B74D-EA338F19434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5004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285984" y="142852"/>
            <a:ext cx="478634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FCM “Miguel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Enriquez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”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285720" y="3929066"/>
            <a:ext cx="8643998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Atención Primaria de Salud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929322" y="585789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Curso escolar 2017-18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oto CMF poster panel 3"/>
          <p:cNvPicPr>
            <a:picLocks noChangeAspect="1" noChangeArrowheads="1"/>
          </p:cNvPicPr>
          <p:nvPr/>
        </p:nvPicPr>
        <p:blipFill>
          <a:blip r:embed="rId3" cstate="print"/>
          <a:srcRect t="6061" b="6061"/>
          <a:stretch>
            <a:fillRect/>
          </a:stretch>
        </p:blipFill>
        <p:spPr bwMode="auto">
          <a:xfrm>
            <a:off x="5000628" y="1142984"/>
            <a:ext cx="3562945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00034" y="128586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Arial" pitchFamily="34" charset="0"/>
                <a:cs typeface="Arial" pitchFamily="34" charset="0"/>
              </a:rPr>
              <a:t>Sectorizada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1472" y="35716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Arial" pitchFamily="34" charset="0"/>
                <a:cs typeface="Arial" pitchFamily="34" charset="0"/>
              </a:rPr>
              <a:t>Integral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357554" y="37861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err="1" smtClean="0">
                <a:latin typeface="Arial" pitchFamily="34" charset="0"/>
                <a:cs typeface="Arial" pitchFamily="34" charset="0"/>
              </a:rPr>
              <a:t>Dispensarizada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28860" y="3000372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Arial" pitchFamily="34" charset="0"/>
                <a:cs typeface="Arial" pitchFamily="34" charset="0"/>
              </a:rPr>
              <a:t>Continuada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14414" y="2143116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Arial" pitchFamily="34" charset="0"/>
                <a:cs typeface="Arial" pitchFamily="34" charset="0"/>
              </a:rPr>
              <a:t>Regionalizado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7" descr="Foto CMF poster panel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8604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4357686" y="4714884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Arial" pitchFamily="34" charset="0"/>
                <a:cs typeface="Arial" pitchFamily="34" charset="0"/>
              </a:rPr>
              <a:t>En equipo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43174" y="5715016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Arial" pitchFamily="34" charset="0"/>
                <a:cs typeface="Arial" pitchFamily="34" charset="0"/>
              </a:rPr>
              <a:t>Participación comunitaria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CuadroTexto"/>
          <p:cNvSpPr txBox="1">
            <a:spLocks noChangeArrowheads="1"/>
          </p:cNvSpPr>
          <p:nvPr/>
        </p:nvSpPr>
        <p:spPr bwMode="auto">
          <a:xfrm>
            <a:off x="1428750" y="558800"/>
            <a:ext cx="617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latin typeface="Arial" pitchFamily="34" charset="0"/>
                <a:cs typeface="Arial" pitchFamily="34" charset="0"/>
              </a:rPr>
              <a:t>Herramientas de trabajo del EBS</a:t>
            </a: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500063" y="1781174"/>
            <a:ext cx="81438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4" algn="just">
              <a:lnSpc>
                <a:spcPct val="150000"/>
              </a:lnSpc>
              <a:tabLst>
                <a:tab pos="457200" algn="l"/>
              </a:tabLst>
            </a:pPr>
            <a:r>
              <a:rPr lang="es-ES_tradnl" sz="2400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Análisis de la situación de Salud</a:t>
            </a:r>
          </a:p>
          <a:p>
            <a:pPr lvl="4" algn="just">
              <a:lnSpc>
                <a:spcPct val="150000"/>
              </a:lnSpc>
              <a:tabLst>
                <a:tab pos="457200" algn="l"/>
              </a:tabLst>
            </a:pPr>
            <a:r>
              <a:rPr lang="es-ES_tradnl" sz="2400" dirty="0" err="1" smtClean="0">
                <a:latin typeface="Arial" pitchFamily="34" charset="0"/>
                <a:ea typeface="MS Gothic" pitchFamily="49" charset="-128"/>
                <a:cs typeface="Arial" pitchFamily="34" charset="0"/>
              </a:rPr>
              <a:t>Dispensarización</a:t>
            </a:r>
            <a:endParaRPr lang="es-ES_tradnl" sz="2400" dirty="0" smtClean="0"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lvl="4" algn="just">
              <a:lnSpc>
                <a:spcPct val="150000"/>
              </a:lnSpc>
              <a:tabLst>
                <a:tab pos="457200" algn="l"/>
              </a:tabLst>
            </a:pPr>
            <a:r>
              <a:rPr lang="es-ES_tradnl" sz="2400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lang="es-ES_tradnl" sz="2400" dirty="0">
                <a:latin typeface="Arial" pitchFamily="34" charset="0"/>
                <a:ea typeface="MS Gothic" pitchFamily="49" charset="-128"/>
                <a:cs typeface="Arial" pitchFamily="34" charset="0"/>
              </a:rPr>
              <a:t>Hoja de Actividades de Medicina Familiar </a:t>
            </a:r>
            <a:endParaRPr lang="es-ES" sz="2400" dirty="0"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lvl="4" algn="just">
              <a:lnSpc>
                <a:spcPct val="150000"/>
              </a:lnSpc>
              <a:tabLst>
                <a:tab pos="457200" algn="l"/>
              </a:tabLst>
            </a:pPr>
            <a:r>
              <a:rPr lang="es-ES" sz="2400" dirty="0">
                <a:latin typeface="Arial" pitchFamily="34" charset="0"/>
                <a:ea typeface="MS Gothic" pitchFamily="49" charset="-128"/>
                <a:cs typeface="Arial" pitchFamily="34" charset="0"/>
              </a:rPr>
              <a:t> Historia Clínica Individual</a:t>
            </a:r>
          </a:p>
          <a:p>
            <a:pPr lvl="4" algn="just">
              <a:lnSpc>
                <a:spcPct val="150000"/>
              </a:lnSpc>
              <a:tabLst>
                <a:tab pos="457200" algn="l"/>
              </a:tabLst>
            </a:pPr>
            <a:r>
              <a:rPr lang="es-ES" sz="2400" dirty="0">
                <a:latin typeface="Arial" pitchFamily="34" charset="0"/>
                <a:ea typeface="MS Gothic" pitchFamily="49" charset="-128"/>
                <a:cs typeface="Arial" pitchFamily="34" charset="0"/>
              </a:rPr>
              <a:t> Historia de Salud Familiar</a:t>
            </a:r>
          </a:p>
          <a:p>
            <a:pPr lvl="4" algn="just">
              <a:lnSpc>
                <a:spcPct val="150000"/>
              </a:lnSpc>
              <a:tabLst>
                <a:tab pos="457200" algn="l"/>
              </a:tabLst>
            </a:pPr>
            <a:r>
              <a:rPr lang="es-ES_tradnl" sz="2400" dirty="0">
                <a:latin typeface="Arial" pitchFamily="34" charset="0"/>
                <a:ea typeface="MS Gothic" pitchFamily="49" charset="-128"/>
                <a:cs typeface="Arial" pitchFamily="34" charset="0"/>
              </a:rPr>
              <a:t> Planificación de acciones de salud</a:t>
            </a:r>
            <a:endParaRPr lang="es-ES" sz="2400" dirty="0">
              <a:latin typeface="Arial" pitchFamily="34" charset="0"/>
              <a:ea typeface="MS Gothic" pitchFamily="49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CuadroTexto"/>
          <p:cNvSpPr txBox="1">
            <a:spLocks noChangeArrowheads="1"/>
          </p:cNvSpPr>
          <p:nvPr/>
        </p:nvSpPr>
        <p:spPr bwMode="auto">
          <a:xfrm>
            <a:off x="3857620" y="415925"/>
            <a:ext cx="4929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dirty="0">
                <a:latin typeface="Arial" pitchFamily="34" charset="0"/>
                <a:cs typeface="Arial" pitchFamily="34" charset="0"/>
              </a:rPr>
              <a:t>Herramientas de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trabajo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2 Rectángulo"/>
          <p:cNvSpPr>
            <a:spLocks noChangeArrowheads="1"/>
          </p:cNvSpPr>
          <p:nvPr/>
        </p:nvSpPr>
        <p:spPr bwMode="auto">
          <a:xfrm>
            <a:off x="357158" y="1798638"/>
            <a:ext cx="82868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algn="just">
              <a:lnSpc>
                <a:spcPct val="15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es-ES_tradnl" sz="2800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Pancarta Informativa.</a:t>
            </a:r>
            <a:endParaRPr lang="es-ES" sz="2800" dirty="0" smtClean="0"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es-ES_tradnl" sz="2800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Registro </a:t>
            </a:r>
            <a:r>
              <a:rPr lang="es-ES_tradnl" sz="2800" dirty="0">
                <a:latin typeface="Arial" pitchFamily="34" charset="0"/>
                <a:ea typeface="MS Gothic" pitchFamily="49" charset="-128"/>
                <a:cs typeface="Arial" pitchFamily="34" charset="0"/>
              </a:rPr>
              <a:t>de certificados médicos.</a:t>
            </a:r>
            <a:endParaRPr lang="es-ES" sz="2800" dirty="0"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es-ES_tradnl" sz="2800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Tarjetero </a:t>
            </a:r>
            <a:r>
              <a:rPr lang="es-ES_tradnl" sz="2800" dirty="0">
                <a:latin typeface="Arial" pitchFamily="34" charset="0"/>
                <a:ea typeface="MS Gothic" pitchFamily="49" charset="-128"/>
                <a:cs typeface="Arial" pitchFamily="34" charset="0"/>
              </a:rPr>
              <a:t>de vacunación </a:t>
            </a:r>
            <a:endParaRPr lang="es-ES" sz="2800" dirty="0" smtClean="0"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es-ES_tradnl" sz="2800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Tarjetero </a:t>
            </a:r>
            <a:r>
              <a:rPr lang="es-ES_tradnl" sz="2800" dirty="0">
                <a:latin typeface="Arial" pitchFamily="34" charset="0"/>
                <a:ea typeface="MS Gothic" pitchFamily="49" charset="-128"/>
                <a:cs typeface="Arial" pitchFamily="34" charset="0"/>
              </a:rPr>
              <a:t>de prueba citológica</a:t>
            </a:r>
            <a:endParaRPr lang="es-ES" sz="2800" dirty="0"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es-ES" sz="2800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Hoja </a:t>
            </a:r>
            <a:r>
              <a:rPr lang="es-ES" sz="2800" dirty="0">
                <a:latin typeface="Arial" pitchFamily="34" charset="0"/>
                <a:ea typeface="MS Gothic" pitchFamily="49" charset="-128"/>
                <a:cs typeface="Arial" pitchFamily="34" charset="0"/>
              </a:rPr>
              <a:t>de registro de actividades de   enfermería (Procederes)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14288" y="0"/>
            <a:ext cx="9129712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endParaRPr lang="es-ES">
              <a:solidFill>
                <a:srgbClr val="333399"/>
              </a:solidFill>
            </a:endParaRP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428625" y="533400"/>
            <a:ext cx="3956050" cy="831850"/>
          </a:xfrm>
          <a:prstGeom prst="rect">
            <a:avLst/>
          </a:prstGeom>
          <a:solidFill>
            <a:srgbClr val="CCFFFF"/>
          </a:solidFill>
          <a:ln w="12700">
            <a:solidFill>
              <a:srgbClr val="33CA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buFont typeface="Wingdings" pitchFamily="2" charset="2"/>
              <a:buChar char="Æ"/>
            </a:pPr>
            <a:r>
              <a:rPr lang="es-ES_tradnl" b="1">
                <a:latin typeface="Arial" pitchFamily="34" charset="0"/>
                <a:cs typeface="Arial" pitchFamily="34" charset="0"/>
              </a:rPr>
              <a:t>Programa del Médico y la Enfermera de la Familia</a:t>
            </a: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6929438" y="681038"/>
            <a:ext cx="1785937" cy="461962"/>
          </a:xfrm>
          <a:prstGeom prst="rect">
            <a:avLst/>
          </a:prstGeom>
          <a:solidFill>
            <a:srgbClr val="00FFFF"/>
          </a:solidFill>
          <a:ln w="12700">
            <a:solidFill>
              <a:srgbClr val="33CA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s-ES_tradnl" b="1">
                <a:latin typeface="Arial" pitchFamily="34" charset="0"/>
                <a:cs typeface="Arial" pitchFamily="34" charset="0"/>
              </a:rPr>
              <a:t>Año 1984</a:t>
            </a:r>
          </a:p>
        </p:txBody>
      </p:sp>
      <p:sp>
        <p:nvSpPr>
          <p:cNvPr id="1033" name="Text Box 5"/>
          <p:cNvSpPr txBox="1">
            <a:spLocks noChangeArrowheads="1"/>
          </p:cNvSpPr>
          <p:nvPr/>
        </p:nvSpPr>
        <p:spPr bwMode="auto">
          <a:xfrm>
            <a:off x="6248400" y="1214438"/>
            <a:ext cx="457200" cy="2246312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s-ES_tradnl" sz="2000" b="1">
                <a:latin typeface="Arial" pitchFamily="34" charset="0"/>
              </a:rPr>
              <a:t>REFORMA</a:t>
            </a:r>
          </a:p>
        </p:txBody>
      </p:sp>
      <p:sp>
        <p:nvSpPr>
          <p:cNvPr id="1034" name="Text Box 6"/>
          <p:cNvSpPr txBox="1">
            <a:spLocks noChangeArrowheads="1"/>
          </p:cNvSpPr>
          <p:nvPr/>
        </p:nvSpPr>
        <p:spPr bwMode="auto">
          <a:xfrm>
            <a:off x="6429375" y="1528763"/>
            <a:ext cx="1524000" cy="40005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s-ES_tradnl" sz="2000" b="1">
                <a:latin typeface="Arial" pitchFamily="34" charset="0"/>
              </a:rPr>
              <a:t>ducativa</a:t>
            </a:r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3000375" y="3857625"/>
          <a:ext cx="1219200" cy="703263"/>
        </p:xfrm>
        <a:graphic>
          <a:graphicData uri="http://schemas.openxmlformats.org/presentationml/2006/ole">
            <p:oleObj spid="_x0000_s1026" name="Imagen" r:id="rId3" imgW="704880" imgH="703800" progId="MS_ClipArt_Gallery.2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3643313" y="5643563"/>
          <a:ext cx="1233487" cy="703262"/>
        </p:xfrm>
        <a:graphic>
          <a:graphicData uri="http://schemas.openxmlformats.org/presentationml/2006/ole">
            <p:oleObj spid="_x0000_s1027" name="Imagen" r:id="rId4" imgW="704880" imgH="703800" progId="MS_ClipArt_Gallery.2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4572000" y="4000500"/>
          <a:ext cx="1905000" cy="1290638"/>
        </p:xfrm>
        <a:graphic>
          <a:graphicData uri="http://schemas.openxmlformats.org/presentationml/2006/ole">
            <p:oleObj spid="_x0000_s1028" name="Imagen" r:id="rId5" imgW="5281200" imgH="2430000" progId="MS_ClipArt_Gallery.2">
              <p:embed/>
            </p:oleObj>
          </a:graphicData>
        </a:graphic>
      </p:graphicFrame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905000" y="5562600"/>
            <a:ext cx="914400" cy="461963"/>
          </a:xfrm>
          <a:prstGeom prst="rect">
            <a:avLst/>
          </a:prstGeom>
          <a:solidFill>
            <a:srgbClr val="CCFFFF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s-ES_tradnl" b="1">
                <a:latin typeface="Arial" pitchFamily="34" charset="0"/>
                <a:cs typeface="Arial" pitchFamily="34" charset="0"/>
              </a:rPr>
              <a:t>GBT</a:t>
            </a:r>
          </a:p>
        </p:txBody>
      </p:sp>
      <p:sp>
        <p:nvSpPr>
          <p:cNvPr id="1036" name="Line 14"/>
          <p:cNvSpPr>
            <a:spLocks noChangeShapeType="1"/>
          </p:cNvSpPr>
          <p:nvPr/>
        </p:nvSpPr>
        <p:spPr bwMode="auto">
          <a:xfrm flipV="1">
            <a:off x="2819400" y="5257800"/>
            <a:ext cx="16764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37" name="Oval 15"/>
          <p:cNvSpPr>
            <a:spLocks noChangeArrowheads="1"/>
          </p:cNvSpPr>
          <p:nvPr/>
        </p:nvSpPr>
        <p:spPr bwMode="auto">
          <a:xfrm>
            <a:off x="571500" y="2971800"/>
            <a:ext cx="6896100" cy="3457575"/>
          </a:xfrm>
          <a:prstGeom prst="ellipse">
            <a:avLst/>
          </a:prstGeom>
          <a:noFill/>
          <a:ln w="57150">
            <a:solidFill>
              <a:srgbClr val="33CA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785813" y="4214813"/>
          <a:ext cx="1428750" cy="738187"/>
        </p:xfrm>
        <a:graphic>
          <a:graphicData uri="http://schemas.openxmlformats.org/presentationml/2006/ole">
            <p:oleObj spid="_x0000_s1029" name="Imagen" r:id="rId6" imgW="2039760" imgH="988200" progId="MS_ClipArt_Gallery.2">
              <p:embed/>
            </p:oleObj>
          </a:graphicData>
        </a:graphic>
      </p:graphicFrame>
      <p:sp>
        <p:nvSpPr>
          <p:cNvPr id="1038" name="WordArt 17"/>
          <p:cNvSpPr>
            <a:spLocks noChangeArrowheads="1" noChangeShapeType="1" noTextEdit="1"/>
          </p:cNvSpPr>
          <p:nvPr/>
        </p:nvSpPr>
        <p:spPr bwMode="auto">
          <a:xfrm>
            <a:off x="2409825" y="3352800"/>
            <a:ext cx="316230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s-E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 Black"/>
              </a:rPr>
              <a:t>COMUNIDAD</a:t>
            </a:r>
          </a:p>
        </p:txBody>
      </p:sp>
      <p:sp>
        <p:nvSpPr>
          <p:cNvPr id="1039" name="Text Box 18"/>
          <p:cNvSpPr txBox="1">
            <a:spLocks noChangeArrowheads="1"/>
          </p:cNvSpPr>
          <p:nvPr/>
        </p:nvSpPr>
        <p:spPr bwMode="auto">
          <a:xfrm>
            <a:off x="6172200" y="5334000"/>
            <a:ext cx="2514600" cy="45720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defTabSz="762000">
              <a:spcBef>
                <a:spcPct val="50000"/>
              </a:spcBef>
            </a:pPr>
            <a:r>
              <a:rPr lang="es-ES_tradnl" b="1">
                <a:latin typeface="Arial" pitchFamily="34" charset="0"/>
                <a:cs typeface="Arial" pitchFamily="34" charset="0"/>
              </a:rPr>
              <a:t>POLICLINICO</a:t>
            </a:r>
            <a:endParaRPr lang="es-ES_tradnl" b="1">
              <a:solidFill>
                <a:srgbClr val="3399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Line 19"/>
          <p:cNvSpPr>
            <a:spLocks noChangeShapeType="1"/>
          </p:cNvSpPr>
          <p:nvPr/>
        </p:nvSpPr>
        <p:spPr bwMode="auto">
          <a:xfrm flipH="1" flipV="1">
            <a:off x="1000125" y="5000625"/>
            <a:ext cx="857250" cy="571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" name="23 Flecha izquierda y arriba"/>
          <p:cNvSpPr/>
          <p:nvPr/>
        </p:nvSpPr>
        <p:spPr>
          <a:xfrm rot="16200000">
            <a:off x="5322094" y="-72231"/>
            <a:ext cx="500062" cy="2000250"/>
          </a:xfrm>
          <a:prstGeom prst="leftUpArrow">
            <a:avLst/>
          </a:prstGeom>
          <a:solidFill>
            <a:srgbClr val="FF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42" name="Line 19"/>
          <p:cNvSpPr>
            <a:spLocks noChangeShapeType="1"/>
          </p:cNvSpPr>
          <p:nvPr/>
        </p:nvSpPr>
        <p:spPr bwMode="auto">
          <a:xfrm flipV="1">
            <a:off x="2500313" y="4643438"/>
            <a:ext cx="571500" cy="8191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H="1" flipV="1">
            <a:off x="2857500" y="5857875"/>
            <a:ext cx="571500" cy="357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" name="27 Flecha doblada"/>
          <p:cNvSpPr/>
          <p:nvPr/>
        </p:nvSpPr>
        <p:spPr>
          <a:xfrm rot="10800000" flipH="1">
            <a:off x="1214438" y="1428750"/>
            <a:ext cx="500062" cy="1928813"/>
          </a:xfrm>
          <a:prstGeom prst="bentArrow">
            <a:avLst/>
          </a:prstGeom>
          <a:solidFill>
            <a:srgbClr val="FF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1268" name="Picture 3" descr="Foto CMF poster panel 3"/>
          <p:cNvPicPr>
            <a:picLocks noChangeAspect="1" noChangeArrowheads="1"/>
          </p:cNvPicPr>
          <p:nvPr/>
        </p:nvPicPr>
        <p:blipFill>
          <a:blip r:embed="rId2"/>
          <a:srcRect t="6061" b="6061"/>
          <a:stretch>
            <a:fillRect/>
          </a:stretch>
        </p:blipFill>
        <p:spPr bwMode="auto">
          <a:xfrm>
            <a:off x="2071688" y="0"/>
            <a:ext cx="7072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clip0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785938"/>
            <a:ext cx="2000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6200" y="403225"/>
            <a:ext cx="2438400" cy="1477328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MX" sz="2000" dirty="0"/>
              <a:t>Participación Comunitaria</a:t>
            </a:r>
          </a:p>
          <a:p>
            <a:pPr algn="just">
              <a:spcBef>
                <a:spcPct val="50000"/>
              </a:spcBef>
            </a:pPr>
            <a:r>
              <a:rPr lang="es-MX" sz="2000" dirty="0"/>
              <a:t>Participación </a:t>
            </a:r>
            <a:r>
              <a:rPr lang="es-MX" sz="2000" dirty="0" smtClean="0"/>
              <a:t>Intersectorial</a:t>
            </a:r>
            <a:endParaRPr lang="es-MX" sz="2000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086600" y="76200"/>
            <a:ext cx="1981200" cy="178435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sz="2000"/>
              <a:t>Acceso</a:t>
            </a:r>
          </a:p>
          <a:p>
            <a:pPr algn="r">
              <a:spcBef>
                <a:spcPct val="50000"/>
              </a:spcBef>
            </a:pPr>
            <a:r>
              <a:rPr lang="es-MX" sz="2000"/>
              <a:t>Coordinación</a:t>
            </a:r>
          </a:p>
          <a:p>
            <a:pPr algn="r">
              <a:spcBef>
                <a:spcPct val="50000"/>
              </a:spcBef>
            </a:pPr>
            <a:r>
              <a:rPr lang="es-MX" sz="2000"/>
              <a:t>Continuidad</a:t>
            </a:r>
          </a:p>
          <a:p>
            <a:pPr algn="r">
              <a:spcBef>
                <a:spcPct val="50000"/>
              </a:spcBef>
            </a:pPr>
            <a:r>
              <a:rPr lang="es-MX" sz="2000"/>
              <a:t>Integralidad </a:t>
            </a:r>
            <a:endParaRPr lang="es-ES" sz="2000"/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533400" y="4648200"/>
            <a:ext cx="8229600" cy="1752600"/>
          </a:xfrm>
          <a:prstGeom prst="rect">
            <a:avLst/>
          </a:prstGeom>
          <a:solidFill>
            <a:srgbClr val="FFFF79"/>
          </a:solidFill>
          <a:ln w="57150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3200400" y="3124200"/>
            <a:ext cx="2590800" cy="1524000"/>
          </a:xfrm>
          <a:prstGeom prst="rect">
            <a:avLst/>
          </a:prstGeom>
          <a:solidFill>
            <a:srgbClr val="FFFF79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8198" name="Picture 10" descr="C:\Archivos de programa\Microsoft Office\Clipart\standard\stddir3\HH01298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12" y="5524500"/>
            <a:ext cx="10362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352800" y="6461125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Puerta de Entrada</a:t>
            </a:r>
            <a:endParaRPr lang="es-ES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981200" y="249238"/>
            <a:ext cx="1066800" cy="617537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sz="3200">
                <a:latin typeface="Tempus Sans ITC" pitchFamily="82" charset="0"/>
              </a:rPr>
              <a:t>EJES</a:t>
            </a:r>
            <a:endParaRPr lang="es-ES" sz="3200">
              <a:latin typeface="Tempus Sans ITC" pitchFamily="82" charset="0"/>
            </a:endParaRPr>
          </a:p>
        </p:txBody>
      </p:sp>
      <p:sp>
        <p:nvSpPr>
          <p:cNvPr id="8202" name="Rectangle 18"/>
          <p:cNvSpPr>
            <a:spLocks noChangeArrowheads="1"/>
          </p:cNvSpPr>
          <p:nvPr/>
        </p:nvSpPr>
        <p:spPr bwMode="auto">
          <a:xfrm>
            <a:off x="3200400" y="1600200"/>
            <a:ext cx="2590800" cy="1524000"/>
          </a:xfrm>
          <a:prstGeom prst="rect">
            <a:avLst/>
          </a:prstGeom>
          <a:solidFill>
            <a:srgbClr val="FFFF79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4191000" y="1828800"/>
            <a:ext cx="762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sz="6000" dirty="0">
                <a:latin typeface="Tempus Sans ITC" pitchFamily="82" charset="0"/>
              </a:rPr>
              <a:t>APS</a:t>
            </a:r>
            <a:endParaRPr lang="es-ES" sz="8800" dirty="0">
              <a:latin typeface="Tempus Sans ITC" pitchFamily="82" charset="0"/>
            </a:endParaRPr>
          </a:p>
        </p:txBody>
      </p:sp>
      <p:sp>
        <p:nvSpPr>
          <p:cNvPr id="8204" name="AutoShape 20"/>
          <p:cNvSpPr>
            <a:spLocks/>
          </p:cNvSpPr>
          <p:nvPr/>
        </p:nvSpPr>
        <p:spPr bwMode="auto">
          <a:xfrm>
            <a:off x="5791200" y="3124200"/>
            <a:ext cx="228600" cy="1447800"/>
          </a:xfrm>
          <a:prstGeom prst="rightBrace">
            <a:avLst>
              <a:gd name="adj1" fmla="val 5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205" name="AutoShape 21"/>
          <p:cNvSpPr>
            <a:spLocks/>
          </p:cNvSpPr>
          <p:nvPr/>
        </p:nvSpPr>
        <p:spPr bwMode="auto">
          <a:xfrm>
            <a:off x="5791200" y="1600200"/>
            <a:ext cx="304800" cy="1371600"/>
          </a:xfrm>
          <a:prstGeom prst="righ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867400" y="3551238"/>
            <a:ext cx="22098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000" dirty="0">
                <a:solidFill>
                  <a:srgbClr val="95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2do Nivel de Atención</a:t>
            </a:r>
            <a:endParaRPr lang="es-ES" sz="2000" dirty="0">
              <a:solidFill>
                <a:srgbClr val="951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s-ES" dirty="0"/>
          </a:p>
        </p:txBody>
      </p:sp>
      <p:sp>
        <p:nvSpPr>
          <p:cNvPr id="8207" name="Line 24"/>
          <p:cNvSpPr>
            <a:spLocks noChangeShapeType="1"/>
          </p:cNvSpPr>
          <p:nvPr/>
        </p:nvSpPr>
        <p:spPr bwMode="auto">
          <a:xfrm>
            <a:off x="3429000" y="1600200"/>
            <a:ext cx="0" cy="4800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6161112" y="2057400"/>
            <a:ext cx="121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MX" sz="2000" dirty="0">
                <a:solidFill>
                  <a:srgbClr val="95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3er </a:t>
            </a:r>
            <a:r>
              <a:rPr lang="es-MX" sz="2000" dirty="0" smtClean="0">
                <a:solidFill>
                  <a:srgbClr val="951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Nivel de Atención</a:t>
            </a:r>
            <a:endParaRPr lang="es-ES" dirty="0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4932363" y="188913"/>
            <a:ext cx="2133600" cy="461962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>
                <a:latin typeface="Tempus Sans ITC" pitchFamily="82" charset="0"/>
              </a:rPr>
              <a:t>Componentes</a:t>
            </a:r>
            <a:endParaRPr lang="es-ES" sz="1800"/>
          </a:p>
        </p:txBody>
      </p:sp>
      <p:sp>
        <p:nvSpPr>
          <p:cNvPr id="8210" name="Line 29"/>
          <p:cNvSpPr>
            <a:spLocks noChangeShapeType="1"/>
          </p:cNvSpPr>
          <p:nvPr/>
        </p:nvSpPr>
        <p:spPr bwMode="auto">
          <a:xfrm>
            <a:off x="3048000" y="609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11" name="Line 30"/>
          <p:cNvSpPr>
            <a:spLocks noChangeShapeType="1"/>
          </p:cNvSpPr>
          <p:nvPr/>
        </p:nvSpPr>
        <p:spPr bwMode="auto">
          <a:xfrm>
            <a:off x="4191000" y="6096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12" name="Line 31"/>
          <p:cNvSpPr>
            <a:spLocks noChangeShapeType="1"/>
          </p:cNvSpPr>
          <p:nvPr/>
        </p:nvSpPr>
        <p:spPr bwMode="auto">
          <a:xfrm rot="10800000" flipH="1" flipV="1">
            <a:off x="4648200" y="609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13" name="Line 32"/>
          <p:cNvSpPr>
            <a:spLocks noChangeShapeType="1"/>
          </p:cNvSpPr>
          <p:nvPr/>
        </p:nvSpPr>
        <p:spPr bwMode="auto">
          <a:xfrm rot="10800000" flipH="1" flipV="1">
            <a:off x="4648200" y="6096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619500" y="4532475"/>
            <a:ext cx="493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Policlínico</a:t>
            </a:r>
          </a:p>
          <a:p>
            <a:r>
              <a:rPr lang="es-ES" dirty="0" smtClean="0"/>
              <a:t>Grupo Básico de Trabajo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49782" y="6093296"/>
            <a:ext cx="461420" cy="307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Triángulo isósceles"/>
          <p:cNvSpPr/>
          <p:nvPr/>
        </p:nvSpPr>
        <p:spPr>
          <a:xfrm>
            <a:off x="449782" y="5807074"/>
            <a:ext cx="461420" cy="28622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1981200" y="6093295"/>
            <a:ext cx="461420" cy="307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Triángulo isósceles"/>
          <p:cNvSpPr/>
          <p:nvPr/>
        </p:nvSpPr>
        <p:spPr>
          <a:xfrm>
            <a:off x="1981200" y="5807073"/>
            <a:ext cx="461420" cy="28622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3491880" y="6091293"/>
            <a:ext cx="461420" cy="307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Triángulo isósceles"/>
          <p:cNvSpPr/>
          <p:nvPr/>
        </p:nvSpPr>
        <p:spPr>
          <a:xfrm>
            <a:off x="3491880" y="5805071"/>
            <a:ext cx="461420" cy="28622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5838444" y="6102585"/>
            <a:ext cx="461420" cy="307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Triángulo isósceles"/>
          <p:cNvSpPr/>
          <p:nvPr/>
        </p:nvSpPr>
        <p:spPr>
          <a:xfrm>
            <a:off x="5838444" y="5816363"/>
            <a:ext cx="461420" cy="28622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7989470" y="6091292"/>
            <a:ext cx="461420" cy="307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Triángulo isósceles"/>
          <p:cNvSpPr/>
          <p:nvPr/>
        </p:nvSpPr>
        <p:spPr>
          <a:xfrm>
            <a:off x="7989470" y="5805070"/>
            <a:ext cx="461420" cy="28622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745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357158" y="571480"/>
            <a:ext cx="828680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114300" algn="l"/>
              </a:tabLst>
            </a:pPr>
            <a:endParaRPr lang="es-ES_tradnl" sz="2800" dirty="0"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algn="just">
              <a:lnSpc>
                <a:spcPct val="150000"/>
              </a:lnSpc>
              <a:tabLst>
                <a:tab pos="114300" algn="l"/>
              </a:tabLst>
            </a:pPr>
            <a:r>
              <a:rPr lang="es-ES_tradnl" sz="2400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Contribuye </a:t>
            </a:r>
            <a:r>
              <a:rPr lang="es-ES_tradnl" sz="2400" dirty="0">
                <a:latin typeface="Arial" pitchFamily="34" charset="0"/>
                <a:ea typeface="MS Gothic" pitchFamily="49" charset="-128"/>
                <a:cs typeface="Arial" pitchFamily="34" charset="0"/>
              </a:rPr>
              <a:t>al mejoramiento del estado de salud de la población mediante </a:t>
            </a:r>
            <a:r>
              <a:rPr lang="es-ES_tradnl" sz="2800" b="1" dirty="0">
                <a:latin typeface="Arial" pitchFamily="34" charset="0"/>
                <a:ea typeface="MS Gothic" pitchFamily="49" charset="-128"/>
                <a:cs typeface="Arial" pitchFamily="34" charset="0"/>
              </a:rPr>
              <a:t>acciones integrales </a:t>
            </a:r>
            <a:r>
              <a:rPr lang="es-ES_tradnl" sz="2400" dirty="0">
                <a:latin typeface="Arial" pitchFamily="34" charset="0"/>
                <a:ea typeface="MS Gothic" pitchFamily="49" charset="-128"/>
                <a:cs typeface="Arial" pitchFamily="34" charset="0"/>
              </a:rPr>
              <a:t>dirigidas al </a:t>
            </a:r>
            <a:r>
              <a:rPr lang="es-ES_tradnl" sz="2800" b="1" dirty="0">
                <a:latin typeface="Arial" pitchFamily="34" charset="0"/>
                <a:ea typeface="MS Gothic" pitchFamily="49" charset="-128"/>
                <a:cs typeface="Arial" pitchFamily="34" charset="0"/>
              </a:rPr>
              <a:t>individuo, la familia, la comunidad y el ambiente</a:t>
            </a:r>
            <a:r>
              <a:rPr lang="es-ES_tradnl" sz="2400" dirty="0">
                <a:latin typeface="Arial" pitchFamily="34" charset="0"/>
                <a:ea typeface="MS Gothic" pitchFamily="49" charset="-128"/>
                <a:cs typeface="Arial" pitchFamily="34" charset="0"/>
              </a:rPr>
              <a:t>, teniendo en cuenta los componentes, instrumentos y ejes conductores de la </a:t>
            </a:r>
            <a:r>
              <a:rPr lang="es-ES_tradnl" sz="2800" b="1" dirty="0">
                <a:latin typeface="Arial" pitchFamily="34" charset="0"/>
                <a:ea typeface="MS Gothic" pitchFamily="49" charset="-128"/>
                <a:cs typeface="Arial" pitchFamily="34" charset="0"/>
              </a:rPr>
              <a:t>Atención Primaria de Salud,</a:t>
            </a:r>
            <a:r>
              <a:rPr lang="es-ES_tradnl" sz="2400" dirty="0">
                <a:latin typeface="Arial" pitchFamily="34" charset="0"/>
                <a:ea typeface="MS Gothic" pitchFamily="49" charset="-128"/>
                <a:cs typeface="Arial" pitchFamily="34" charset="0"/>
              </a:rPr>
              <a:t> así como los </a:t>
            </a:r>
            <a:r>
              <a:rPr lang="es-ES_tradnl" sz="2800" b="1" dirty="0">
                <a:latin typeface="Arial" pitchFamily="34" charset="0"/>
                <a:ea typeface="MS Gothic" pitchFamily="49" charset="-128"/>
                <a:cs typeface="Arial" pitchFamily="34" charset="0"/>
              </a:rPr>
              <a:t>principios de la Salud Pública</a:t>
            </a:r>
            <a:r>
              <a:rPr lang="es-ES_tradnl" sz="2400" dirty="0">
                <a:latin typeface="Arial" pitchFamily="34" charset="0"/>
                <a:ea typeface="MS Gothic" pitchFamily="49" charset="-128"/>
                <a:cs typeface="Arial" pitchFamily="34" charset="0"/>
              </a:rPr>
              <a:t> y las </a:t>
            </a:r>
            <a:r>
              <a:rPr lang="es-ES_tradnl" sz="2800" b="1" dirty="0">
                <a:latin typeface="Arial" pitchFamily="34" charset="0"/>
                <a:ea typeface="MS Gothic" pitchFamily="49" charset="-128"/>
                <a:cs typeface="Arial" pitchFamily="34" charset="0"/>
              </a:rPr>
              <a:t>particularidades de la Medicina Familia Cubana.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Acciones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Salud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6" descr="DSCN1136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3286116" y="4929198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14348" y="1142984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PROMOCIÓN DE</a:t>
            </a:r>
          </a:p>
          <a:p>
            <a:pPr algn="ctr"/>
            <a:r>
              <a:rPr lang="es-ES" sz="2000" b="1" dirty="0" smtClean="0"/>
              <a:t> SALUD</a:t>
            </a:r>
            <a:endParaRPr lang="es-ES" sz="2000" b="1" dirty="0"/>
          </a:p>
        </p:txBody>
      </p:sp>
      <p:pic>
        <p:nvPicPr>
          <p:cNvPr id="6" name="Picture 15" descr="participacion comunid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71546"/>
            <a:ext cx="221457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Imagenes especialidades\images.jpg 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2643206" cy="159544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28596" y="478632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PREVENCIÓN</a:t>
            </a:r>
            <a:endParaRPr lang="es-ES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500826" y="2071678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RECUPERACIÓN-CURACIÓN</a:t>
            </a:r>
            <a:endParaRPr lang="es-ES" sz="2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643570" y="6215082"/>
            <a:ext cx="2062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REHABILITACIÓN</a:t>
            </a:r>
            <a:endParaRPr lang="es-ES" sz="2000" b="1" dirty="0"/>
          </a:p>
        </p:txBody>
      </p:sp>
      <p:sp>
        <p:nvSpPr>
          <p:cNvPr id="13" name="12 Flecha cuádruple"/>
          <p:cNvSpPr/>
          <p:nvPr/>
        </p:nvSpPr>
        <p:spPr>
          <a:xfrm>
            <a:off x="2786050" y="2714620"/>
            <a:ext cx="3214710" cy="2071702"/>
          </a:xfrm>
          <a:prstGeom prst="quadArrow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3" descr="D:\Imagenes especialidades\Geriat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928934"/>
            <a:ext cx="2428892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Funciones del Médico de Familia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48" y="1142984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ATENCIÓN INTEGRAL</a:t>
            </a:r>
            <a:endParaRPr lang="es-ES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28596" y="478632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INVESTIGATIVA</a:t>
            </a:r>
            <a:endParaRPr lang="es-ES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500826" y="2071678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DOCENTE EDUCATIVA</a:t>
            </a:r>
            <a:endParaRPr lang="es-ES" sz="2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643570" y="6215082"/>
            <a:ext cx="2062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ADMINISTRATIVA</a:t>
            </a:r>
            <a:endParaRPr lang="es-ES" sz="2000" b="1" dirty="0"/>
          </a:p>
        </p:txBody>
      </p:sp>
      <p:sp>
        <p:nvSpPr>
          <p:cNvPr id="13" name="12 Flecha cuádruple"/>
          <p:cNvSpPr/>
          <p:nvPr/>
        </p:nvSpPr>
        <p:spPr>
          <a:xfrm>
            <a:off x="2786050" y="2714620"/>
            <a:ext cx="3214710" cy="2071702"/>
          </a:xfrm>
          <a:prstGeom prst="quadArrow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3" descr="D:\Imagenes especialidades\Geria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000108"/>
            <a:ext cx="2428892" cy="1643074"/>
          </a:xfrm>
          <a:prstGeom prst="rect">
            <a:avLst/>
          </a:prstGeom>
          <a:noFill/>
        </p:spPr>
      </p:pic>
      <p:pic>
        <p:nvPicPr>
          <p:cNvPr id="2050" name="Picture 2" descr="D:\Imagenes especialidades\ESTUDIAN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857496"/>
            <a:ext cx="2590800" cy="1762125"/>
          </a:xfrm>
          <a:prstGeom prst="rect">
            <a:avLst/>
          </a:prstGeom>
          <a:noFill/>
        </p:spPr>
      </p:pic>
      <p:pic>
        <p:nvPicPr>
          <p:cNvPr id="15" name="Picture 3" descr="Foto CMF poster panel 3"/>
          <p:cNvPicPr>
            <a:picLocks noChangeAspect="1" noChangeArrowheads="1"/>
          </p:cNvPicPr>
          <p:nvPr/>
        </p:nvPicPr>
        <p:blipFill>
          <a:blip r:embed="rId4" cstate="print"/>
          <a:srcRect t="6061" b="6061"/>
          <a:stretch>
            <a:fillRect/>
          </a:stretch>
        </p:blipFill>
        <p:spPr bwMode="auto">
          <a:xfrm>
            <a:off x="3143240" y="5000636"/>
            <a:ext cx="228601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Imagenes especialidades\images.jpg 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643182"/>
            <a:ext cx="224790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291428">
            <a:off x="6113566" y="459720"/>
            <a:ext cx="2721238" cy="1132168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Década de </a:t>
            </a:r>
          </a:p>
          <a:p>
            <a:pPr algn="ctr"/>
            <a:r>
              <a:rPr lang="es-E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80</a:t>
            </a:r>
            <a:endParaRPr lang="es-E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 descr="Foto CMF poster panel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142844" y="2000240"/>
            <a:ext cx="87154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Programa del Médico y enfermera de la familia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 Construcción masiva de consultorios.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 Cobertura del 100% de la zona montañosa del país.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 Surge la especialidad de Medicina General Integral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  Elaboración de textos, programas de formación, modelos y registros</a:t>
            </a:r>
          </a:p>
          <a:p>
            <a:endParaRPr lang="es-E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381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 smtClean="0">
                <a:latin typeface="Arial Narrow"/>
                <a:ea typeface="Calibri"/>
                <a:cs typeface="Arial"/>
              </a:rPr>
              <a:t>                   Proyecto revolución: 2002-2010: </a:t>
            </a:r>
            <a:endParaRPr lang="es-MX" dirty="0" smtClean="0">
              <a:latin typeface="Arial Narrow"/>
              <a:ea typeface="Calibri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09194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91" y="1118384"/>
            <a:ext cx="4091947" cy="259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92" y="3888432"/>
            <a:ext cx="4125644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" y="3888432"/>
            <a:ext cx="4091229" cy="269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16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312</Words>
  <Application>Microsoft Office PowerPoint</Application>
  <PresentationFormat>Presentación en pantalla (4:3)</PresentationFormat>
  <Paragraphs>69</Paragraphs>
  <Slides>12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Galería de imágenes de Microsoft</vt:lpstr>
      <vt:lpstr>Diapositiva 1</vt:lpstr>
      <vt:lpstr>Diapositiva 2</vt:lpstr>
      <vt:lpstr>Diapositiva 3</vt:lpstr>
      <vt:lpstr>Diapositiva 4</vt:lpstr>
      <vt:lpstr>Diapositiva 5</vt:lpstr>
      <vt:lpstr>Acciones de Salud</vt:lpstr>
      <vt:lpstr>Funciones del Médico de Familia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tere</dc:creator>
  <cp:lastModifiedBy>tere</cp:lastModifiedBy>
  <cp:revision>7</cp:revision>
  <dcterms:created xsi:type="dcterms:W3CDTF">2017-11-22T09:01:34Z</dcterms:created>
  <dcterms:modified xsi:type="dcterms:W3CDTF">2017-11-22T09:50:15Z</dcterms:modified>
</cp:coreProperties>
</file>