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8" r:id="rId2"/>
    <p:sldId id="262" r:id="rId3"/>
    <p:sldId id="263" r:id="rId4"/>
    <p:sldId id="285" r:id="rId5"/>
    <p:sldId id="259" r:id="rId6"/>
    <p:sldId id="260" r:id="rId7"/>
    <p:sldId id="261" r:id="rId8"/>
    <p:sldId id="267" r:id="rId9"/>
    <p:sldId id="269" r:id="rId10"/>
    <p:sldId id="268" r:id="rId11"/>
    <p:sldId id="283" r:id="rId12"/>
    <p:sldId id="284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6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D2395-F29C-4D06-A0F8-181CC64B1D21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228EA-6C3A-4FF7-BFBA-C9A346D3798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FECC13-3F21-45E0-A025-218A539D8784}" type="slidenum">
              <a:rPr lang="es-ES"/>
              <a:pPr/>
              <a:t>8</a:t>
            </a:fld>
            <a:endParaRPr lang="es-E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FDCC5F-0F71-4761-B05C-E4FB2D169530}" type="slidenum">
              <a:rPr lang="es-ES"/>
              <a:pPr/>
              <a:t>18</a:t>
            </a:fld>
            <a:endParaRPr lang="es-E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5F8BC-11AA-49DB-8A29-66442B318DBB}" type="slidenum">
              <a:rPr lang="es-ES"/>
              <a:pPr/>
              <a:t>19</a:t>
            </a:fld>
            <a:endParaRPr 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A0DA38-63D3-4971-B11F-745E0B4BA47F}" type="slidenum">
              <a:rPr lang="es-ES"/>
              <a:pPr/>
              <a:t>20</a:t>
            </a:fld>
            <a:endParaRPr lang="es-E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097932-7454-4C3B-807D-B7B86F276638}" type="slidenum">
              <a:rPr lang="es-ES"/>
              <a:pPr/>
              <a:t>21</a:t>
            </a:fld>
            <a:endParaRPr lang="es-E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6AE279-A580-4BEF-B6F4-8000437D409F}" type="slidenum">
              <a:rPr lang="es-ES"/>
              <a:pPr/>
              <a:t>22</a:t>
            </a:fld>
            <a:endParaRPr lang="es-E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22BA5-8055-46A4-BE80-B23FE4735A63}" type="slidenum">
              <a:rPr lang="es-ES"/>
              <a:pPr/>
              <a:t>23</a:t>
            </a:fld>
            <a:endParaRPr lang="es-E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CC74ED-103C-46B7-8031-E9D199E80ACA}" type="slidenum">
              <a:rPr lang="es-ES"/>
              <a:pPr/>
              <a:t>9</a:t>
            </a:fld>
            <a:endParaRPr lang="es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8688B0-ACAB-49ED-980D-91FF09B341D5}" type="slidenum">
              <a:rPr lang="es-ES"/>
              <a:pPr/>
              <a:t>10</a:t>
            </a:fld>
            <a:endParaRPr 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2845C-9C51-434A-AD2B-1CDB7E5C2506}" type="slidenum">
              <a:rPr lang="es-ES"/>
              <a:pPr/>
              <a:t>11</a:t>
            </a:fld>
            <a:endParaRPr lang="es-E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D40702-70B3-431C-816B-02D61074B69D}" type="slidenum">
              <a:rPr lang="es-ES"/>
              <a:pPr/>
              <a:t>12</a:t>
            </a:fld>
            <a:endParaRPr lang="es-E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77DD48-4083-48D4-B2D8-283F25AB2BC2}" type="slidenum">
              <a:rPr lang="es-ES"/>
              <a:pPr/>
              <a:t>13</a:t>
            </a:fld>
            <a:endParaRPr 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E9118-597A-49F4-A091-D6BCC63BC451}" type="slidenum">
              <a:rPr lang="es-ES"/>
              <a:pPr/>
              <a:t>14</a:t>
            </a:fld>
            <a:endParaRPr lang="es-E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9406AF-F610-4C85-9A8C-CA2FF53AB594}" type="slidenum">
              <a:rPr lang="es-ES"/>
              <a:pPr/>
              <a:t>16</a:t>
            </a:fld>
            <a:endParaRPr lang="es-E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2955D-5B09-492B-97D3-0631B79E495D}" type="slidenum">
              <a:rPr lang="es-ES"/>
              <a:pPr/>
              <a:t>17</a:t>
            </a:fld>
            <a:endParaRPr lang="es-E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4A5E2-0882-4C49-B5D8-9EC18648A746}" type="datetimeFigureOut">
              <a:rPr lang="es-ES" smtClean="0"/>
              <a:pPr/>
              <a:t>04/04/2017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63D9-D726-4AEE-8C15-4A7586982DC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es.wikipedia.org/wiki/Organizaci%C3%B3n_de_Empresas" TargetMode="External"/><Relationship Id="rId7" Type="http://schemas.openxmlformats.org/officeDocument/2006/relationships/hyperlink" Target="http://es.wikipedia.org/wiki/Organizaci%C3%B3n" TargetMode="External"/><Relationship Id="rId2" Type="http://schemas.openxmlformats.org/officeDocument/2006/relationships/hyperlink" Target="http://es.wikipedia.org/wiki/Liderazg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Grupo_de_trabajo" TargetMode="External"/><Relationship Id="rId5" Type="http://schemas.openxmlformats.org/officeDocument/2006/relationships/hyperlink" Target="http://es.wikipedia.org/wiki/L%C3%ADder" TargetMode="External"/><Relationship Id="rId4" Type="http://schemas.openxmlformats.org/officeDocument/2006/relationships/hyperlink" Target="http://es.wikipedia.org/wiki/Gerent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es.wikipedia.org/wiki/Recurso_(econom%C3%ADa)" TargetMode="External"/><Relationship Id="rId7" Type="http://schemas.openxmlformats.org/officeDocument/2006/relationships/hyperlink" Target="http://es.wikipedia.org/wiki/Trabajo_en_equipo" TargetMode="External"/><Relationship Id="rId2" Type="http://schemas.openxmlformats.org/officeDocument/2006/relationships/hyperlink" Target="http://es.wikipedia.org/wiki/Recursos_human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s.wikipedia.org/wiki/Toma_de_decisiones" TargetMode="External"/><Relationship Id="rId5" Type="http://schemas.openxmlformats.org/officeDocument/2006/relationships/hyperlink" Target="http://es.wikipedia.org/wiki/Negociaci%C3%B3n" TargetMode="External"/><Relationship Id="rId4" Type="http://schemas.openxmlformats.org/officeDocument/2006/relationships/hyperlink" Target="http://es.wikipedia.org/wiki/An%C3%A1lisis_del_entorn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74638"/>
            <a:ext cx="7429552" cy="43971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itchFamily="18" charset="0"/>
              </a:rPr>
              <a:t>Escuela Nacional de Salud Pública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00496" y="4071942"/>
            <a:ext cx="4714908" cy="192882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s-ES" sz="4400" dirty="0" smtClean="0">
                <a:latin typeface="Baskerville Old Face" pitchFamily="18" charset="0"/>
              </a:rPr>
              <a:t>HABILIDADES</a:t>
            </a:r>
          </a:p>
          <a:p>
            <a:pPr algn="ctr">
              <a:buNone/>
            </a:pPr>
            <a:r>
              <a:rPr lang="es-ES" sz="4400" dirty="0" smtClean="0">
                <a:latin typeface="Baskerville Old Face" pitchFamily="18" charset="0"/>
              </a:rPr>
              <a:t>GERENCIALES</a:t>
            </a:r>
            <a:r>
              <a:rPr lang="es-ES" sz="6600" dirty="0" smtClean="0">
                <a:latin typeface="Baskerville Old Face" pitchFamily="18" charset="0"/>
              </a:rPr>
              <a:t> </a:t>
            </a:r>
            <a:endParaRPr lang="es-ES" sz="6600" dirty="0">
              <a:latin typeface="Baskerville Old Face" pitchFamily="18" charset="0"/>
            </a:endParaRPr>
          </a:p>
        </p:txBody>
      </p:sp>
      <p:pic>
        <p:nvPicPr>
          <p:cNvPr id="4" name="Picture 25" descr="TRABAJO EN EQUI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000108"/>
            <a:ext cx="4097341" cy="2786082"/>
          </a:xfrm>
          <a:prstGeom prst="rect">
            <a:avLst/>
          </a:prstGeom>
          <a:noFill/>
        </p:spPr>
      </p:pic>
      <p:pic>
        <p:nvPicPr>
          <p:cNvPr id="6" name="Picture 18" descr="MEDICOS DISCUTIENDO UN CA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85992"/>
            <a:ext cx="2000264" cy="1643074"/>
          </a:xfrm>
          <a:prstGeom prst="flowChartAlternateProcess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71736" y="6286520"/>
            <a:ext cx="621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Baskerville Old Face" pitchFamily="18" charset="0"/>
              </a:rPr>
              <a:t>Especialidad de Organización y Administración de Salud</a:t>
            </a:r>
            <a:endParaRPr lang="es-ES" sz="2000" dirty="0">
              <a:latin typeface="Baskerville Old Face" pitchFamily="18" charset="0"/>
            </a:endParaRPr>
          </a:p>
        </p:txBody>
      </p:sp>
      <p:pic>
        <p:nvPicPr>
          <p:cNvPr id="10" name="Picture 7" descr="052007B"/>
          <p:cNvPicPr>
            <a:picLocks noChangeAspect="1" noChangeArrowheads="1"/>
          </p:cNvPicPr>
          <p:nvPr/>
        </p:nvPicPr>
        <p:blipFill>
          <a:blip r:embed="rId4"/>
          <a:srcRect l="16675" b="8487"/>
          <a:stretch>
            <a:fillRect/>
          </a:stretch>
        </p:blipFill>
        <p:spPr bwMode="auto">
          <a:xfrm>
            <a:off x="214282" y="1071546"/>
            <a:ext cx="15716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052037C"/>
          <p:cNvPicPr>
            <a:picLocks noChangeAspect="1" noChangeArrowheads="1"/>
          </p:cNvPicPr>
          <p:nvPr/>
        </p:nvPicPr>
        <p:blipFill>
          <a:blip r:embed="rId5"/>
          <a:srcRect b="5472"/>
          <a:stretch>
            <a:fillRect/>
          </a:stretch>
        </p:blipFill>
        <p:spPr bwMode="auto">
          <a:xfrm>
            <a:off x="285720" y="3929066"/>
            <a:ext cx="2055842" cy="259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9C64-FF9A-4B86-818A-38573E56A3B0}" type="slidenum">
              <a:rPr lang="es-ES"/>
              <a:pPr/>
              <a:t>10</a:t>
            </a:fld>
            <a:endParaRPr lang="es-ES"/>
          </a:p>
        </p:txBody>
      </p:sp>
      <p:pic>
        <p:nvPicPr>
          <p:cNvPr id="13317" name="Picture 5" descr="RELOJ DE ARENA"/>
          <p:cNvPicPr>
            <a:picLocks noChangeAspect="1" noChangeArrowheads="1"/>
          </p:cNvPicPr>
          <p:nvPr/>
        </p:nvPicPr>
        <p:blipFill>
          <a:blip r:embed="rId3"/>
          <a:srcRect l="7130" r="8557"/>
          <a:stretch>
            <a:fillRect/>
          </a:stretch>
        </p:blipFill>
        <p:spPr bwMode="auto">
          <a:xfrm>
            <a:off x="250825" y="260350"/>
            <a:ext cx="41052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084763"/>
            <a:ext cx="4752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916113"/>
            <a:ext cx="30289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51500" y="1428736"/>
            <a:ext cx="30257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4400" dirty="0" smtClean="0">
                <a:solidFill>
                  <a:srgbClr val="006600"/>
                </a:solidFill>
                <a:latin typeface="Baskerville Old Face" pitchFamily="18" charset="0"/>
              </a:rPr>
              <a:t>El mal uso del </a:t>
            </a:r>
            <a:r>
              <a:rPr lang="es-ES_tradnl" sz="4400" b="1" dirty="0" smtClean="0">
                <a:solidFill>
                  <a:srgbClr val="FF0000"/>
                </a:solidFill>
                <a:latin typeface="Baskerville Old Face" pitchFamily="18" charset="0"/>
              </a:rPr>
              <a:t>TIEMPO </a:t>
            </a:r>
            <a:r>
              <a:rPr lang="es-ES_tradnl" sz="4400" dirty="0" smtClean="0">
                <a:solidFill>
                  <a:srgbClr val="006600"/>
                </a:solidFill>
                <a:latin typeface="Baskerville Old Face" pitchFamily="18" charset="0"/>
              </a:rPr>
              <a:t>una de las debilidades </a:t>
            </a:r>
            <a:r>
              <a:rPr lang="es-ES_tradnl" sz="4400" dirty="0">
                <a:solidFill>
                  <a:srgbClr val="006600"/>
                </a:solidFill>
                <a:latin typeface="Baskerville Old Face" pitchFamily="18" charset="0"/>
              </a:rPr>
              <a:t>más comunes  </a:t>
            </a:r>
            <a:endParaRPr lang="es-ES" sz="4400" dirty="0">
              <a:solidFill>
                <a:srgbClr val="006600"/>
              </a:solidFill>
              <a:latin typeface="Baskerville Old Face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57159" y="642918"/>
            <a:ext cx="5000398" cy="5730875"/>
            <a:chOff x="244" y="300"/>
            <a:chExt cx="3366" cy="3610"/>
          </a:xfrm>
        </p:grpSpPr>
        <p:pic>
          <p:nvPicPr>
            <p:cNvPr id="5139" name="Picture 19" descr="NIÑITO CON CARA DE PROTESTA"/>
            <p:cNvPicPr>
              <a:picLocks noChangeAspect="1" noChangeArrowheads="1"/>
            </p:cNvPicPr>
            <p:nvPr/>
          </p:nvPicPr>
          <p:blipFill>
            <a:blip r:embed="rId3"/>
            <a:srcRect r="11810"/>
            <a:stretch>
              <a:fillRect/>
            </a:stretch>
          </p:blipFill>
          <p:spPr bwMode="auto">
            <a:xfrm>
              <a:off x="244" y="1525"/>
              <a:ext cx="2636" cy="2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AutoShape 20"/>
            <p:cNvSpPr>
              <a:spLocks noChangeArrowheads="1"/>
            </p:cNvSpPr>
            <p:nvPr/>
          </p:nvSpPr>
          <p:spPr bwMode="auto">
            <a:xfrm flipH="1">
              <a:off x="1831" y="300"/>
              <a:ext cx="1779" cy="1270"/>
            </a:xfrm>
            <a:prstGeom prst="wedgeRoundRectCallout">
              <a:avLst>
                <a:gd name="adj1" fmla="val 82269"/>
                <a:gd name="adj2" fmla="val 189523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 sz="1800">
                <a:cs typeface="Arial" charset="0"/>
              </a:endParaRPr>
            </a:p>
          </p:txBody>
        </p:sp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7" y="436"/>
              <a:ext cx="1460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43" name="Oval 23"/>
          <p:cNvSpPr>
            <a:spLocks noChangeArrowheads="1"/>
          </p:cNvSpPr>
          <p:nvPr/>
        </p:nvSpPr>
        <p:spPr bwMode="auto">
          <a:xfrm>
            <a:off x="7956550" y="260350"/>
            <a:ext cx="504825" cy="431800"/>
          </a:xfrm>
          <a:prstGeom prst="ellips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 sz="1800">
                <a:solidFill>
                  <a:srgbClr val="009900"/>
                </a:solidFill>
                <a:latin typeface="Arial Black" pitchFamily="34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194D-A205-447E-A375-3CCA88E7489B}" type="slidenum">
              <a:rPr lang="es-ES"/>
              <a:pPr/>
              <a:t>12</a:t>
            </a:fld>
            <a:endParaRPr lang="es-ES"/>
          </a:p>
        </p:txBody>
      </p:sp>
      <p:pic>
        <p:nvPicPr>
          <p:cNvPr id="70665" name="Picture 9" descr="MIGRACION AVES 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76250"/>
            <a:ext cx="3781425" cy="2743200"/>
          </a:xfrm>
          <a:prstGeom prst="rect">
            <a:avLst/>
          </a:prstGeom>
          <a:noFill/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785794"/>
            <a:ext cx="3789362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16338"/>
            <a:ext cx="40592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8" name="Picture 12" descr="PANEL%20AVION%200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638" y="3644900"/>
            <a:ext cx="3816350" cy="286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D359B-97AA-4A54-AEB2-50074BEF8857}" type="slidenum">
              <a:rPr lang="es-ES"/>
              <a:pPr/>
              <a:t>13</a:t>
            </a:fld>
            <a:endParaRPr lang="es-ES"/>
          </a:p>
        </p:txBody>
      </p:sp>
      <p:pic>
        <p:nvPicPr>
          <p:cNvPr id="17412" name="Picture 4" descr="FRACASO DOLOR IMA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76250"/>
            <a:ext cx="4660900" cy="5184775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285992"/>
            <a:ext cx="3735387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E51C-E52F-4401-81B0-5E6F3A61DDEB}" type="slidenum">
              <a:rPr lang="es-ES"/>
              <a:pPr/>
              <a:t>14</a:t>
            </a:fld>
            <a:endParaRPr lang="es-ES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592388"/>
            <a:ext cx="3255963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60" name="Picture 8" descr="YO NO PROCASINEO"/>
          <p:cNvPicPr>
            <a:picLocks noChangeAspect="1" noChangeArrowheads="1"/>
          </p:cNvPicPr>
          <p:nvPr/>
        </p:nvPicPr>
        <p:blipFill>
          <a:blip r:embed="rId4"/>
          <a:srcRect l="1062" t="795" r="1062" b="38989"/>
          <a:stretch>
            <a:fillRect/>
          </a:stretch>
        </p:blipFill>
        <p:spPr bwMode="auto">
          <a:xfrm>
            <a:off x="250825" y="692150"/>
            <a:ext cx="5400675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9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A089-2BFC-49FE-8642-6A8066F7AECF}" type="slidenum">
              <a:rPr lang="es-ES"/>
              <a:pPr/>
              <a:t>15</a:t>
            </a:fld>
            <a:endParaRPr lang="es-ES"/>
          </a:p>
        </p:txBody>
      </p:sp>
      <p:pic>
        <p:nvPicPr>
          <p:cNvPr id="11982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5300663"/>
            <a:ext cx="6696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79388" y="188913"/>
            <a:ext cx="8964612" cy="4652962"/>
            <a:chOff x="113" y="119"/>
            <a:chExt cx="5647" cy="2931"/>
          </a:xfrm>
        </p:grpSpPr>
        <p:pic>
          <p:nvPicPr>
            <p:cNvPr id="11981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19"/>
              <a:ext cx="3084" cy="2931"/>
            </a:xfrm>
            <a:prstGeom prst="rect">
              <a:avLst/>
            </a:prstGeom>
            <a:noFill/>
          </p:spPr>
        </p:pic>
        <p:sp>
          <p:nvSpPr>
            <p:cNvPr id="119818" name="AutoShape 10"/>
            <p:cNvSpPr>
              <a:spLocks noChangeArrowheads="1"/>
            </p:cNvSpPr>
            <p:nvPr/>
          </p:nvSpPr>
          <p:spPr bwMode="auto">
            <a:xfrm>
              <a:off x="3334" y="663"/>
              <a:ext cx="2426" cy="1588"/>
            </a:xfrm>
            <a:prstGeom prst="wedgeEllipseCallout">
              <a:avLst>
                <a:gd name="adj1" fmla="val -62241"/>
                <a:gd name="adj2" fmla="val 3501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endParaRPr lang="es-ES"/>
            </a:p>
          </p:txBody>
        </p:sp>
        <p:pic>
          <p:nvPicPr>
            <p:cNvPr id="119821" name="Picture 1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4" y="935"/>
              <a:ext cx="2136" cy="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CC34-4B61-4D29-9E0C-31123504B5FD}" type="slidenum">
              <a:rPr lang="es-ES"/>
              <a:pPr/>
              <a:t>16</a:t>
            </a:fld>
            <a:endParaRPr lang="es-ES"/>
          </a:p>
        </p:txBody>
      </p:sp>
      <p:graphicFrame>
        <p:nvGraphicFramePr>
          <p:cNvPr id="25609" name="Object 9"/>
          <p:cNvGraphicFramePr>
            <a:graphicFrameLocks noChangeAspect="1"/>
          </p:cNvGraphicFramePr>
          <p:nvPr/>
        </p:nvGraphicFramePr>
        <p:xfrm>
          <a:off x="1428728" y="100012"/>
          <a:ext cx="6002337" cy="6757988"/>
        </p:xfrm>
        <a:graphic>
          <a:graphicData uri="http://schemas.openxmlformats.org/presentationml/2006/ole">
            <p:oleObj spid="_x0000_s1026" name="PHOTO-PAINT" r:id="rId4" imgW="2160670" imgH="2468467" progId="">
              <p:embed/>
            </p:oleObj>
          </a:graphicData>
        </a:graphic>
      </p:graphicFrame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751513"/>
            <a:ext cx="792961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C7589-9A63-4D41-9F09-A6D8B2E136AE}" type="slidenum">
              <a:rPr lang="es-ES"/>
              <a:pPr/>
              <a:t>17</a:t>
            </a:fld>
            <a:endParaRPr lang="es-ES"/>
          </a:p>
        </p:txBody>
      </p:sp>
      <p:pic>
        <p:nvPicPr>
          <p:cNvPr id="27657" name="Picture 9" descr="LA SERPIENTE Y LA MANZ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341438"/>
            <a:ext cx="5111750" cy="3933825"/>
          </a:xfrm>
          <a:prstGeom prst="rect">
            <a:avLst/>
          </a:prstGeom>
          <a:noFill/>
        </p:spPr>
      </p:pic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2205038"/>
            <a:ext cx="30194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BB95D-5807-4A73-852B-6C4940149B81}" type="slidenum">
              <a:rPr lang="es-ES"/>
              <a:pPr/>
              <a:t>18</a:t>
            </a:fld>
            <a:endParaRPr lang="es-ES"/>
          </a:p>
        </p:txBody>
      </p:sp>
      <p:pic>
        <p:nvPicPr>
          <p:cNvPr id="29719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6063"/>
            <a:ext cx="5653118" cy="575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15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276475"/>
            <a:ext cx="317658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AEC2E-AED9-4005-96F1-7D5A3CCFB2D5}" type="slidenum">
              <a:rPr lang="es-ES"/>
              <a:pPr/>
              <a:t>19</a:t>
            </a:fld>
            <a:endParaRPr lang="es-ES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36888"/>
            <a:ext cx="4203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9" name="Picture 15" descr="CELULAR MIENTRAS EL TRABAJO ESPE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852738"/>
            <a:ext cx="4033837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AutoShape 16"/>
          <p:cNvSpPr>
            <a:spLocks noChangeArrowheads="1"/>
          </p:cNvSpPr>
          <p:nvPr/>
        </p:nvSpPr>
        <p:spPr bwMode="auto">
          <a:xfrm>
            <a:off x="2700338" y="549275"/>
            <a:ext cx="3743325" cy="2016125"/>
          </a:xfrm>
          <a:prstGeom prst="cloudCallout">
            <a:avLst>
              <a:gd name="adj1" fmla="val -43750"/>
              <a:gd name="adj2" fmla="val 7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 rIns="0" bIns="0"/>
          <a:lstStyle/>
          <a:p>
            <a:endParaRPr lang="es-ES"/>
          </a:p>
        </p:txBody>
      </p:sp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981075"/>
            <a:ext cx="24479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6182" y="274638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itchFamily="18" charset="0"/>
              </a:rPr>
              <a:t>Habilidades gerenciales o directivas: 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2500306"/>
            <a:ext cx="8572560" cy="4000528"/>
          </a:xfrm>
          <a:ln w="38100"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pPr algn="ctr">
              <a:lnSpc>
                <a:spcPct val="170000"/>
              </a:lnSpc>
              <a:buNone/>
            </a:pPr>
            <a:r>
              <a:rPr lang="es-ES" sz="4500" dirty="0" smtClean="0">
                <a:latin typeface="Arial" pitchFamily="34" charset="0"/>
                <a:cs typeface="Arial" pitchFamily="34" charset="0"/>
              </a:rPr>
              <a:t>Son un conjunto de capacidades y conocimientos que una persona posee para realizar las actividades de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2" tooltip="Liderazgo"/>
              </a:rPr>
              <a:t>liderazgo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3" tooltip="Organización de Empresas"/>
              </a:rPr>
              <a:t>coordinación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en el rol de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4" tooltip="Gerente"/>
              </a:rPr>
              <a:t>gerente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5" tooltip="Líder"/>
              </a:rPr>
              <a:t>líder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de un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6" tooltip="Grupo de trabajo"/>
              </a:rPr>
              <a:t>grupo de trabajo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 u </a:t>
            </a:r>
            <a:r>
              <a:rPr lang="es-ES" sz="4500" dirty="0" smtClean="0">
                <a:latin typeface="Arial" pitchFamily="34" charset="0"/>
                <a:cs typeface="Arial" pitchFamily="34" charset="0"/>
                <a:hlinkClick r:id="rId7" tooltip="Organización"/>
              </a:rPr>
              <a:t>organización</a:t>
            </a:r>
            <a:r>
              <a:rPr lang="es-ES" sz="45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4500" b="1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Picture 18" descr="MEDICOS DISCUTIENDO UN CAS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357166"/>
            <a:ext cx="3071834" cy="178595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74E7-56EE-4DEC-9B00-939714E4927B}" type="slidenum">
              <a:rPr lang="es-ES"/>
              <a:pPr/>
              <a:t>20</a:t>
            </a:fld>
            <a:endParaRPr lang="es-ES"/>
          </a:p>
        </p:txBody>
      </p:sp>
      <p:pic>
        <p:nvPicPr>
          <p:cNvPr id="757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647950"/>
            <a:ext cx="368300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90" name="Picture 14" descr="MUCHO POR HAC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4968875" cy="4103687"/>
          </a:xfrm>
          <a:prstGeom prst="rect">
            <a:avLst/>
          </a:prstGeom>
          <a:noFill/>
        </p:spPr>
      </p:pic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611188" y="5157788"/>
            <a:ext cx="446405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/>
              <a:t>“</a:t>
            </a:r>
            <a:r>
              <a:rPr lang="es-ES" sz="3200" i="1"/>
              <a:t>No dejes para hoy lo que puedes hacer mañana</a:t>
            </a:r>
            <a:r>
              <a:rPr lang="es-ES" sz="320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C733-8D43-40F6-83CB-81CFA4FC916D}" type="slidenum">
              <a:rPr lang="es-ES"/>
              <a:pPr/>
              <a:t>21</a:t>
            </a:fld>
            <a:endParaRPr lang="es-ES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3"/>
          <a:srcRect b="19737"/>
          <a:stretch>
            <a:fillRect/>
          </a:stretch>
        </p:blipFill>
        <p:spPr bwMode="auto">
          <a:xfrm>
            <a:off x="1571604" y="1357298"/>
            <a:ext cx="578647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988" y="71414"/>
            <a:ext cx="842962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57159" y="5278481"/>
            <a:ext cx="807249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>
                <a:latin typeface="Arial" pitchFamily="34" charset="0"/>
                <a:cs typeface="Arial" pitchFamily="34" charset="0"/>
              </a:rPr>
              <a:t>¿Mi metas para el nuevo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año?</a:t>
            </a:r>
          </a:p>
          <a:p>
            <a:pPr algn="ctr">
              <a:spcBef>
                <a:spcPct val="50000"/>
              </a:spcBef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… Una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vez más dejar de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fumar….Yo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soy muy constante en mis propósitos.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76A7-0C5B-4FAC-9E22-9B4B51850477}" type="slidenum">
              <a:rPr lang="es-ES"/>
              <a:pPr/>
              <a:t>22</a:t>
            </a:fld>
            <a:endParaRPr lang="es-ES"/>
          </a:p>
        </p:txBody>
      </p:sp>
      <p:pic>
        <p:nvPicPr>
          <p:cNvPr id="72713" name="Picture 9" descr="REGUERO"/>
          <p:cNvPicPr>
            <a:picLocks noChangeAspect="1" noChangeArrowheads="1"/>
          </p:cNvPicPr>
          <p:nvPr/>
        </p:nvPicPr>
        <p:blipFill>
          <a:blip r:embed="rId3"/>
          <a:srcRect b="17638"/>
          <a:stretch>
            <a:fillRect/>
          </a:stretch>
        </p:blipFill>
        <p:spPr bwMode="auto">
          <a:xfrm>
            <a:off x="71438" y="568325"/>
            <a:ext cx="63722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7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5143511"/>
            <a:ext cx="8104216" cy="83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557338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8A01A-2C98-4042-8954-76680CFBD196}" type="slidenum">
              <a:rPr lang="es-ES"/>
              <a:pPr/>
              <a:t>23</a:t>
            </a:fld>
            <a:endParaRPr lang="es-ES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5300663"/>
            <a:ext cx="3916362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 descr="MUCHOS PAPELES Y POCO TIEMP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476250"/>
            <a:ext cx="6911975" cy="460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AA89-28CB-4488-8183-173D0C09A90E}" type="slidenum">
              <a:rPr lang="es-ES"/>
              <a:pPr/>
              <a:t>24</a:t>
            </a:fld>
            <a:endParaRPr lang="es-ES"/>
          </a:p>
        </p:txBody>
      </p:sp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365625"/>
            <a:ext cx="34575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792" name="Picture 8" descr="PACIENTE IRRITADO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5888"/>
            <a:ext cx="4897438" cy="4846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66DDC-3735-4E76-B840-4B25B474875B}" type="slidenum">
              <a:rPr lang="es-ES"/>
              <a:pPr/>
              <a:t>25</a:t>
            </a:fld>
            <a:endParaRPr lang="es-ES"/>
          </a:p>
        </p:txBody>
      </p:sp>
      <p:pic>
        <p:nvPicPr>
          <p:cNvPr id="120838" name="Picture 6" descr="NO ENTIENDO QUE SERIA PRIMERO"/>
          <p:cNvPicPr>
            <a:picLocks noChangeAspect="1" noChangeArrowheads="1"/>
          </p:cNvPicPr>
          <p:nvPr/>
        </p:nvPicPr>
        <p:blipFill>
          <a:blip r:embed="rId2"/>
          <a:srcRect b="17007"/>
          <a:stretch>
            <a:fillRect/>
          </a:stretch>
        </p:blipFill>
        <p:spPr bwMode="auto">
          <a:xfrm>
            <a:off x="323850" y="166688"/>
            <a:ext cx="5976938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4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2060575"/>
            <a:ext cx="2095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084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113" y="5445125"/>
            <a:ext cx="56197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9124" y="500042"/>
            <a:ext cx="4429156" cy="535785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¿Cuántos de estos puntos débiles tiene ustedes? 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500034" y="357166"/>
          <a:ext cx="3929090" cy="5786478"/>
        </p:xfrm>
        <a:graphic>
          <a:graphicData uri="http://schemas.openxmlformats.org/presentationml/2006/ole">
            <p:oleObj spid="_x0000_s36866" name="Imagen" r:id="rId3" imgW="3848040" imgH="54781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43306" y="214290"/>
            <a:ext cx="5043494" cy="2214578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skerville Old Face" pitchFamily="18" charset="0"/>
              </a:rPr>
              <a:t>Entre estas habilidades se encuentran: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2928934"/>
            <a:ext cx="8329642" cy="3429024"/>
          </a:xfrm>
          <a:ln>
            <a:solidFill>
              <a:srgbClr val="002060"/>
            </a:solidFill>
          </a:ln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Manejo de 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 tooltip="Recursos humanos"/>
              </a:rPr>
              <a:t>recursos humanos</a:t>
            </a:r>
            <a:r>
              <a:rPr lang="es-E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y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3" tooltip="Recurso (economía)"/>
              </a:rPr>
              <a:t>materiales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Gestión del tiempo</a:t>
            </a: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Capacidad de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4" tooltip="Análisis del entorno"/>
              </a:rPr>
              <a:t>análisis del entorno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Capacidad de </a:t>
            </a:r>
            <a:r>
              <a:rPr lang="es-ES" dirty="0" smtClean="0">
                <a:latin typeface="Arial" pitchFamily="34" charset="0"/>
                <a:cs typeface="Arial" pitchFamily="34" charset="0"/>
                <a:hlinkClick r:id="rId5" tooltip="Negociación"/>
              </a:rPr>
              <a:t>negociación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hlinkClick r:id="rId6" tooltip="Toma de decisiones"/>
              </a:rPr>
              <a:t>Toma de decisiones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  <a:hlinkClick r:id="rId7" tooltip="Trabajo en equipo"/>
              </a:rPr>
              <a:t>Trabajo en equipo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  <p:pic>
        <p:nvPicPr>
          <p:cNvPr id="4" name="Picture 13" descr="EQIPO TRABAJAND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357166"/>
            <a:ext cx="278608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0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skerville Old Face" pitchFamily="18" charset="0"/>
              </a:rPr>
              <a:t>Habilidades gerenciales o directivas: 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5" name="4 Flecha izquierda, derecha y arriba"/>
          <p:cNvSpPr/>
          <p:nvPr/>
        </p:nvSpPr>
        <p:spPr>
          <a:xfrm rot="10800000">
            <a:off x="3071803" y="1428736"/>
            <a:ext cx="2428892" cy="3000396"/>
          </a:xfrm>
          <a:prstGeom prst="leftRightUp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7" descr="052007B"/>
          <p:cNvPicPr>
            <a:picLocks noChangeAspect="1" noChangeArrowheads="1"/>
          </p:cNvPicPr>
          <p:nvPr/>
        </p:nvPicPr>
        <p:blipFill>
          <a:blip r:embed="rId2"/>
          <a:srcRect l="16675" b="8487"/>
          <a:stretch>
            <a:fillRect/>
          </a:stretch>
        </p:blipFill>
        <p:spPr bwMode="auto">
          <a:xfrm>
            <a:off x="3214678" y="5357826"/>
            <a:ext cx="264320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A CITA PREVIA EN LA PRAC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8868"/>
            <a:ext cx="2214578" cy="1714512"/>
          </a:xfrm>
          <a:prstGeom prst="rect">
            <a:avLst/>
          </a:prstGeom>
          <a:noFill/>
        </p:spPr>
      </p:pic>
      <p:pic>
        <p:nvPicPr>
          <p:cNvPr id="8" name="Picture 16" descr="ASESOR ACONSEJAN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2357430"/>
            <a:ext cx="2357454" cy="171451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857488" y="4714884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COMUNICATIVAS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72132" y="1629779"/>
            <a:ext cx="3571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ESTRATÉGICAS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-285784" y="164305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itchFamily="34" charset="0"/>
                <a:cs typeface="Arial" pitchFamily="34" charset="0"/>
              </a:rPr>
              <a:t>TÉCNICAS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skerville Old Face" pitchFamily="18" charset="0"/>
              </a:rPr>
              <a:t>Habilidades técnicas: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614882"/>
          </a:xfrm>
          <a:ln w="38100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Involucra el conocimiento y experticia en determinados procesos, técnicas o herramientas propias del cargo o área específica que ocupa.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 Van </a:t>
            </a:r>
            <a:r>
              <a:rPr lang="es-ES" dirty="0">
                <a:latin typeface="Arial" pitchFamily="34" charset="0"/>
                <a:cs typeface="Arial" pitchFamily="34" charset="0"/>
              </a:rPr>
              <a:t>muy relacionadas con el perfil profesional y con la trayectoria que tenga el gerente.</a:t>
            </a:r>
          </a:p>
          <a:p>
            <a:pPr lvl="0"/>
            <a:endParaRPr lang="es-ES" dirty="0" smtClean="0"/>
          </a:p>
          <a:p>
            <a:endParaRPr lang="es-ES" dirty="0"/>
          </a:p>
        </p:txBody>
      </p:sp>
      <p:pic>
        <p:nvPicPr>
          <p:cNvPr id="4" name="Picture 16" descr="ASESOR ACONSEJ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242889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Baskerville Old Face" pitchFamily="18" charset="0"/>
              </a:rPr>
              <a:t>Habilidades humanas: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240" y="1600200"/>
            <a:ext cx="5543560" cy="4525963"/>
          </a:xfrm>
          <a:ln w="38100">
            <a:solidFill>
              <a:srgbClr val="C000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" dirty="0">
                <a:latin typeface="Arial" pitchFamily="34" charset="0"/>
                <a:cs typeface="Arial" pitchFamily="34" charset="0"/>
              </a:rPr>
              <a:t>refiere a la habilidad de interactuar efectivamente con las personas.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Un </a:t>
            </a:r>
            <a:r>
              <a:rPr lang="es-ES" dirty="0">
                <a:latin typeface="Arial" pitchFamily="34" charset="0"/>
                <a:cs typeface="Arial" pitchFamily="34" charset="0"/>
              </a:rPr>
              <a:t>gerente interactúa y coopera principalmente con los empleados a su cargo; muchos también tienen que tratar con clientes, proveedores, aliados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entre otros.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LA CITA PREVIA EN LA PRAC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357430"/>
            <a:ext cx="2643206" cy="2292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askerville Old Face" pitchFamily="18" charset="0"/>
              </a:rPr>
              <a:t>Habilidades conceptuales o estratégicas:</a:t>
            </a:r>
            <a:endParaRPr lang="es-ES" dirty="0">
              <a:latin typeface="Baskerville Old Face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240" y="1600200"/>
            <a:ext cx="5543560" cy="4525963"/>
          </a:xfrm>
          <a:ln w="38100"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dirty="0" smtClean="0">
                <a:latin typeface="Arial" pitchFamily="34" charset="0"/>
                <a:cs typeface="Arial" pitchFamily="34" charset="0"/>
              </a:rPr>
              <a:t>Se </a:t>
            </a:r>
            <a:r>
              <a:rPr lang="es-ES" dirty="0">
                <a:latin typeface="Arial" pitchFamily="34" charset="0"/>
                <a:cs typeface="Arial" pitchFamily="34" charset="0"/>
              </a:rPr>
              <a:t>trata de la formulación de ideas, desarrollar nuevos conceptos, resolver problemas en forma creativa, etc. 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endParaRPr lang="es-ES" dirty="0">
              <a:latin typeface="Arial" pitchFamily="34" charset="0"/>
              <a:cs typeface="Arial" pitchFamily="34" charset="0"/>
            </a:endParaRPr>
          </a:p>
          <a:p>
            <a:r>
              <a:rPr lang="es-ES" dirty="0" smtClean="0">
                <a:latin typeface="Arial" pitchFamily="34" charset="0"/>
                <a:cs typeface="Arial" pitchFamily="34" charset="0"/>
              </a:rPr>
              <a:t>Estas </a:t>
            </a:r>
            <a:r>
              <a:rPr lang="es-ES" dirty="0">
                <a:latin typeface="Arial" pitchFamily="34" charset="0"/>
                <a:cs typeface="Arial" pitchFamily="34" charset="0"/>
              </a:rPr>
              <a:t>habilidades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tienen </a:t>
            </a:r>
            <a:r>
              <a:rPr lang="es-ES" dirty="0">
                <a:latin typeface="Arial" pitchFamily="34" charset="0"/>
                <a:cs typeface="Arial" pitchFamily="34" charset="0"/>
              </a:rPr>
              <a:t>que ver con la capacidad del gerente de tomar decisiones integrando distintos puntos de vista y poder anticiparse a eventos 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futuros.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6" descr="ASESOR ACONSEJAN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23050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18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4397-73BE-4F7C-8129-C13B6688C8EB}" type="slidenum">
              <a:rPr lang="es-ES"/>
              <a:pPr/>
              <a:t>8</a:t>
            </a:fld>
            <a:endParaRPr lang="es-E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932363" y="2984500"/>
            <a:ext cx="4105275" cy="3397250"/>
            <a:chOff x="3107" y="1880"/>
            <a:chExt cx="2586" cy="2140"/>
          </a:xfrm>
        </p:grpSpPr>
        <p:pic>
          <p:nvPicPr>
            <p:cNvPr id="11282" name="Picture 18" descr="PORTALLA CON INFORMACION"/>
            <p:cNvPicPr>
              <a:picLocks noChangeAspect="1" noChangeArrowheads="1"/>
            </p:cNvPicPr>
            <p:nvPr/>
          </p:nvPicPr>
          <p:blipFill>
            <a:blip r:embed="rId3"/>
            <a:srcRect l="2953" r="24213" b="19685"/>
            <a:stretch>
              <a:fillRect/>
            </a:stretch>
          </p:blipFill>
          <p:spPr bwMode="auto">
            <a:xfrm>
              <a:off x="3107" y="1880"/>
              <a:ext cx="2586" cy="2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Text Box 13"/>
            <p:cNvSpPr txBox="1">
              <a:spLocks noChangeArrowheads="1"/>
            </p:cNvSpPr>
            <p:nvPr/>
          </p:nvSpPr>
          <p:spPr bwMode="auto">
            <a:xfrm rot="442538">
              <a:off x="4286" y="1888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1800">
                  <a:latin typeface="Albert" pitchFamily="2" charset="0"/>
                </a:rPr>
                <a:t>Información</a:t>
              </a:r>
              <a:endParaRPr lang="es-ES" sz="1800">
                <a:latin typeface="Albert" pitchFamily="2" charset="0"/>
              </a:endParaRPr>
            </a:p>
          </p:txBody>
        </p:sp>
      </p:grpSp>
      <p:pic>
        <p:nvPicPr>
          <p:cNvPr id="1128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2420938"/>
            <a:ext cx="230346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797550" y="277813"/>
            <a:ext cx="3041650" cy="2574925"/>
            <a:chOff x="3652" y="175"/>
            <a:chExt cx="1916" cy="1622"/>
          </a:xfrm>
        </p:grpSpPr>
        <p:pic>
          <p:nvPicPr>
            <p:cNvPr id="11274" name="Picture 10" descr="ALMACEN EN ESTANT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2" y="175"/>
              <a:ext cx="1916" cy="1598"/>
            </a:xfrm>
            <a:prstGeom prst="rect">
              <a:avLst/>
            </a:prstGeom>
            <a:noFill/>
          </p:spPr>
        </p:pic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4014" y="1566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800">
                  <a:latin typeface="Albert" pitchFamily="2" charset="0"/>
                </a:rPr>
                <a:t>Materiales</a:t>
              </a:r>
              <a:endParaRPr lang="es-ES" sz="1800">
                <a:latin typeface="Albert" pitchFamily="2" charset="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52413" y="3373438"/>
            <a:ext cx="3397250" cy="2547937"/>
            <a:chOff x="159" y="2125"/>
            <a:chExt cx="2140" cy="1605"/>
          </a:xfrm>
        </p:grpSpPr>
        <p:pic>
          <p:nvPicPr>
            <p:cNvPr id="11275" name="Picture 11" descr="MUCHOS FAJOS DE BILLETES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9" y="2125"/>
              <a:ext cx="2140" cy="1605"/>
            </a:xfrm>
            <a:prstGeom prst="rect">
              <a:avLst/>
            </a:prstGeom>
            <a:noFill/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839" y="3475"/>
              <a:ext cx="122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1800">
                  <a:solidFill>
                    <a:schemeClr val="bg1"/>
                  </a:solidFill>
                  <a:latin typeface="Albert" pitchFamily="2" charset="0"/>
                </a:rPr>
                <a:t>Financieros</a:t>
              </a:r>
              <a:endParaRPr lang="es-ES" sz="1800">
                <a:solidFill>
                  <a:schemeClr val="bg1"/>
                </a:solidFill>
                <a:latin typeface="Albert" pitchFamily="2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9388" y="260350"/>
            <a:ext cx="3368675" cy="2527300"/>
            <a:chOff x="113" y="164"/>
            <a:chExt cx="2122" cy="1592"/>
          </a:xfrm>
        </p:grpSpPr>
        <p:pic>
          <p:nvPicPr>
            <p:cNvPr id="11273" name="Picture 9" descr="EL FACTOR HUMANO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" y="164"/>
              <a:ext cx="2122" cy="1592"/>
            </a:xfrm>
            <a:prstGeom prst="rect">
              <a:avLst/>
            </a:prstGeom>
            <a:noFill/>
          </p:spPr>
        </p:pic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1383" y="205"/>
              <a:ext cx="8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1800">
                  <a:latin typeface="Albert" pitchFamily="2" charset="0"/>
                </a:rPr>
                <a:t>Humanos</a:t>
              </a:r>
              <a:endParaRPr lang="es-ES" sz="1800">
                <a:latin typeface="Albert" pitchFamily="2" charset="0"/>
              </a:endParaRP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2374900" y="6100763"/>
            <a:ext cx="4429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600">
                <a:latin typeface="Arial Black" pitchFamily="34" charset="0"/>
              </a:rPr>
              <a:t>¿Falta alguno?</a:t>
            </a:r>
            <a:endParaRPr lang="es-ES" sz="36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OCL</a:t>
            </a:r>
          </a:p>
        </p:txBody>
      </p:sp>
      <p:sp>
        <p:nvSpPr>
          <p:cNvPr id="11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E0B0C-909F-4201-AD0A-32D9861EFAD6}" type="slidenum">
              <a:rPr lang="es-ES"/>
              <a:pPr/>
              <a:t>9</a:t>
            </a:fld>
            <a:endParaRPr lang="es-ES"/>
          </a:p>
        </p:txBody>
      </p:sp>
      <p:pic>
        <p:nvPicPr>
          <p:cNvPr id="15364" name="Picture 4" descr="INTERROGACION GRAN SIG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61488" cy="6858000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68538" y="2849563"/>
            <a:ext cx="41036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Está bien repartido</a:t>
            </a:r>
            <a:endParaRPr lang="es-ES" sz="32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27088" y="1122363"/>
            <a:ext cx="4392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No se puede vender</a:t>
            </a:r>
            <a:endParaRPr lang="es-ES" sz="3200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19250" y="1985963"/>
            <a:ext cx="2089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Es gratis</a:t>
            </a:r>
            <a:endParaRPr lang="es-ES" sz="3200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5219700" y="5661025"/>
            <a:ext cx="4105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No es almacenable</a:t>
            </a:r>
            <a:endParaRPr lang="es-ES" sz="3200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4925" y="260350"/>
            <a:ext cx="4535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No se puede comprar</a:t>
            </a:r>
            <a:endParaRPr lang="es-ES" sz="32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643438" y="4652963"/>
            <a:ext cx="37449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sz="3200"/>
              <a:t>No se contabiliza</a:t>
            </a:r>
            <a:endParaRPr lang="es-E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  <p:bldP spid="15367" grpId="0"/>
      <p:bldP spid="15368" grpId="0"/>
      <p:bldP spid="15369" grpId="0"/>
      <p:bldP spid="1537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354</Words>
  <Application>Microsoft Office PowerPoint</Application>
  <PresentationFormat>Presentación en pantalla (4:3)</PresentationFormat>
  <Paragraphs>93</Paragraphs>
  <Slides>26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9" baseType="lpstr">
      <vt:lpstr>Tema de Office</vt:lpstr>
      <vt:lpstr>PHOTO-PAINT</vt:lpstr>
      <vt:lpstr>Imagen</vt:lpstr>
      <vt:lpstr>Escuela Nacional de Salud Pública</vt:lpstr>
      <vt:lpstr>Habilidades gerenciales o directivas: </vt:lpstr>
      <vt:lpstr>Entre estas habilidades se encuentran:</vt:lpstr>
      <vt:lpstr>Habilidades gerenciales o directivas: </vt:lpstr>
      <vt:lpstr>Habilidades técnicas:</vt:lpstr>
      <vt:lpstr>Habilidades humanas:</vt:lpstr>
      <vt:lpstr>Habilidades conceptuales o estratégicas: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¿Cuántos de estos puntos débiles tiene ustedes?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Nacional de Salud Pública</dc:title>
  <dc:creator>Teresa C. Perez Diaz</dc:creator>
  <cp:lastModifiedBy>tere</cp:lastModifiedBy>
  <cp:revision>12</cp:revision>
  <dcterms:created xsi:type="dcterms:W3CDTF">2015-07-09T17:06:49Z</dcterms:created>
  <dcterms:modified xsi:type="dcterms:W3CDTF">2017-04-04T11:35:29Z</dcterms:modified>
</cp:coreProperties>
</file>