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7" r:id="rId5"/>
    <p:sldId id="268" r:id="rId6"/>
    <p:sldId id="260" r:id="rId7"/>
    <p:sldId id="261" r:id="rId8"/>
    <p:sldId id="262" r:id="rId9"/>
    <p:sldId id="264" r:id="rId10"/>
    <p:sldId id="263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C9AC-64A6-438F-8506-07012A8EEDBE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B7A6F-624D-4E25-9D75-2507667A26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C9AC-64A6-438F-8506-07012A8EEDBE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B7A6F-624D-4E25-9D75-2507667A26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C9AC-64A6-438F-8506-07012A8EEDBE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B7A6F-624D-4E25-9D75-2507667A26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C9AC-64A6-438F-8506-07012A8EEDBE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B7A6F-624D-4E25-9D75-2507667A26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C9AC-64A6-438F-8506-07012A8EEDBE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B7A6F-624D-4E25-9D75-2507667A26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C9AC-64A6-438F-8506-07012A8EEDBE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B7A6F-624D-4E25-9D75-2507667A26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C9AC-64A6-438F-8506-07012A8EEDBE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B7A6F-624D-4E25-9D75-2507667A26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C9AC-64A6-438F-8506-07012A8EEDBE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B7A6F-624D-4E25-9D75-2507667A26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C9AC-64A6-438F-8506-07012A8EEDBE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B7A6F-624D-4E25-9D75-2507667A26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C9AC-64A6-438F-8506-07012A8EEDBE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B7A6F-624D-4E25-9D75-2507667A26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C9AC-64A6-438F-8506-07012A8EEDBE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B7A6F-624D-4E25-9D75-2507667A26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9C9AC-64A6-438F-8506-07012A8EEDBE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B7A6F-624D-4E25-9D75-2507667A2673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328614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4071934" y="1071546"/>
            <a:ext cx="4786346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FCM “Miguel </a:t>
            </a:r>
            <a:r>
              <a:rPr kumimoji="0" lang="es-E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Enriquez</a:t>
            </a: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”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285720" y="3786190"/>
            <a:ext cx="8643998" cy="15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Economía de la Salud</a:t>
            </a:r>
            <a:endParaRPr kumimoji="0" lang="es-ES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929322" y="5857892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Curso escolar 2017-18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Costo real de una enfermedad: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es-ES" b="1" dirty="0" smtClean="0">
                <a:latin typeface="Arial" pitchFamily="34" charset="0"/>
                <a:cs typeface="Arial" pitchFamily="34" charset="0"/>
              </a:rPr>
              <a:t>Los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costos directos </a:t>
            </a:r>
            <a:r>
              <a:rPr lang="es-ES" dirty="0">
                <a:latin typeface="Arial" pitchFamily="34" charset="0"/>
                <a:cs typeface="Arial" pitchFamily="34" charset="0"/>
              </a:rPr>
              <a:t>asociados a cada alternativa diagnóstica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ó terapéutica (exámenes </a:t>
            </a:r>
            <a:r>
              <a:rPr lang="es-ES" dirty="0">
                <a:latin typeface="Arial" pitchFamily="34" charset="0"/>
                <a:cs typeface="Arial" pitchFamily="34" charset="0"/>
              </a:rPr>
              <a:t>de laboratorio, honorarios médicos,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costo cama </a:t>
            </a:r>
            <a:r>
              <a:rPr lang="es-ES" dirty="0">
                <a:latin typeface="Arial" pitchFamily="34" charset="0"/>
                <a:cs typeface="Arial" pitchFamily="34" charset="0"/>
              </a:rPr>
              <a:t>por día de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hospitalización)</a:t>
            </a:r>
          </a:p>
          <a:p>
            <a:pPr marL="514350" indent="-514350">
              <a:buNone/>
            </a:pPr>
            <a:endParaRPr lang="es-ES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dirty="0">
                <a:latin typeface="Arial" pitchFamily="34" charset="0"/>
                <a:cs typeface="Arial" pitchFamily="34" charset="0"/>
              </a:rPr>
              <a:t>2.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Los costos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indirectos (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costos </a:t>
            </a:r>
            <a:r>
              <a:rPr lang="es-ES" dirty="0">
                <a:latin typeface="Arial" pitchFamily="34" charset="0"/>
                <a:cs typeface="Arial" pitchFamily="34" charset="0"/>
              </a:rPr>
              <a:t>por estrés, dolor, es decir, calidad de vida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.)</a:t>
            </a:r>
          </a:p>
          <a:p>
            <a:pPr>
              <a:buNone/>
            </a:pPr>
            <a:endParaRPr lang="es-ES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 3</a:t>
            </a:r>
            <a:r>
              <a:rPr lang="es-ES" dirty="0">
                <a:latin typeface="Arial" pitchFamily="34" charset="0"/>
                <a:cs typeface="Arial" pitchFamily="34" charset="0"/>
              </a:rPr>
              <a:t>.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Otros costos</a:t>
            </a: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Ejemplo. Paciente con Neumonía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229600" cy="1143000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Contenidos temáticos: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786190"/>
            <a:ext cx="8229600" cy="2339973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Economía de la Salud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Presupuesto para la salud.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Eficiencia económica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43650" cy="928694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Economía de la Salud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3000372"/>
            <a:ext cx="8229600" cy="2857520"/>
          </a:xfrm>
          <a:ln>
            <a:solidFill>
              <a:schemeClr val="tx2">
                <a:lumMod val="50000"/>
              </a:schemeClr>
            </a:solidFill>
          </a:ln>
        </p:spPr>
        <p:txBody>
          <a:bodyPr>
            <a:normAutofit fontScale="92500"/>
          </a:bodyPr>
          <a:lstStyle/>
          <a:p>
            <a:pPr>
              <a:buNone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3500" dirty="0" smtClean="0">
                <a:latin typeface="Arial" pitchFamily="34" charset="0"/>
                <a:cs typeface="Arial" pitchFamily="34" charset="0"/>
              </a:rPr>
              <a:t>Es la rama de la economía cuyo </a:t>
            </a:r>
            <a:r>
              <a:rPr lang="es-ES" sz="3500" b="1" dirty="0" smtClean="0">
                <a:latin typeface="Arial" pitchFamily="34" charset="0"/>
                <a:cs typeface="Arial" pitchFamily="34" charset="0"/>
              </a:rPr>
              <a:t>objeto de estudio</a:t>
            </a:r>
            <a:r>
              <a:rPr lang="es-ES" sz="3500" dirty="0" smtClean="0">
                <a:latin typeface="Arial" pitchFamily="34" charset="0"/>
                <a:cs typeface="Arial" pitchFamily="34" charset="0"/>
              </a:rPr>
              <a:t> es el </a:t>
            </a:r>
            <a:r>
              <a:rPr lang="es-ES" sz="3500" u="sng" dirty="0" smtClean="0">
                <a:latin typeface="Arial" pitchFamily="34" charset="0"/>
                <a:cs typeface="Arial" pitchFamily="34" charset="0"/>
              </a:rPr>
              <a:t>consumo y cuidado de la salud</a:t>
            </a:r>
            <a:r>
              <a:rPr lang="es-ES" sz="3500" dirty="0" smtClean="0">
                <a:latin typeface="Arial" pitchFamily="34" charset="0"/>
                <a:cs typeface="Arial" pitchFamily="34" charset="0"/>
              </a:rPr>
              <a:t>, a través de las técnicas, conceptos y herramientas propios de la economía.</a:t>
            </a:r>
            <a:endParaRPr lang="es-ES" sz="3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Flecha abajo"/>
          <p:cNvSpPr/>
          <p:nvPr/>
        </p:nvSpPr>
        <p:spPr>
          <a:xfrm>
            <a:off x="5000628" y="1214422"/>
            <a:ext cx="1285884" cy="1143008"/>
          </a:xfrm>
          <a:prstGeom prst="downArrow">
            <a:avLst/>
          </a:prstGeom>
          <a:solidFill>
            <a:srgbClr val="C00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50" name="Picture 2" descr="C:\economñia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2357455" cy="2457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14678" y="214290"/>
            <a:ext cx="5514956" cy="928694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Economía de la Salud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500594"/>
          </a:xfrm>
          <a:ln>
            <a:solidFill>
              <a:schemeClr val="tx2">
                <a:lumMod val="5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70000"/>
              </a:lnSpc>
            </a:pPr>
            <a:r>
              <a:rPr lang="es-ES" sz="3600" dirty="0" smtClean="0">
                <a:latin typeface="Arial" pitchFamily="34" charset="0"/>
                <a:cs typeface="Arial" pitchFamily="34" charset="0"/>
              </a:rPr>
              <a:t>Proporciona el </a:t>
            </a:r>
            <a:r>
              <a:rPr lang="es-ES" sz="3600" u="sng" dirty="0" smtClean="0">
                <a:latin typeface="Arial" pitchFamily="34" charset="0"/>
                <a:cs typeface="Arial" pitchFamily="34" charset="0"/>
              </a:rPr>
              <a:t>uso óptimo de los recursos para la atención de la enfermedad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s-ES" sz="3600" u="sng" dirty="0" smtClean="0">
                <a:latin typeface="Arial" pitchFamily="34" charset="0"/>
                <a:cs typeface="Arial" pitchFamily="34" charset="0"/>
              </a:rPr>
              <a:t>la promoción de la </a:t>
            </a:r>
            <a:r>
              <a:rPr lang="es-ES" sz="3600" b="1" u="sng" dirty="0" smtClean="0">
                <a:latin typeface="Arial" pitchFamily="34" charset="0"/>
                <a:cs typeface="Arial" pitchFamily="34" charset="0"/>
              </a:rPr>
              <a:t>salud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lnSpc>
                <a:spcPct val="170000"/>
              </a:lnSpc>
            </a:pPr>
            <a:r>
              <a:rPr lang="es-ES" sz="3600" dirty="0" smtClean="0">
                <a:latin typeface="Arial" pitchFamily="34" charset="0"/>
                <a:cs typeface="Arial" pitchFamily="34" charset="0"/>
              </a:rPr>
              <a:t>Su tarea consiste en estimar la eficiencia de organización de los servicios de </a:t>
            </a:r>
            <a:r>
              <a:rPr lang="es-ES" sz="3600" b="1" dirty="0" smtClean="0">
                <a:latin typeface="Arial" pitchFamily="34" charset="0"/>
                <a:cs typeface="Arial" pitchFamily="34" charset="0"/>
              </a:rPr>
              <a:t>salud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 y sugerir formas de mejorar esta organización.</a:t>
            </a:r>
            <a:endParaRPr lang="es-ES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Flecha abajo"/>
          <p:cNvSpPr/>
          <p:nvPr/>
        </p:nvSpPr>
        <p:spPr>
          <a:xfrm>
            <a:off x="5643570" y="1357298"/>
            <a:ext cx="1285884" cy="642942"/>
          </a:xfrm>
          <a:prstGeom prst="downArrow">
            <a:avLst/>
          </a:prstGeom>
          <a:solidFill>
            <a:srgbClr val="C00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074" name="Picture 2" descr="C:\economía 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3000375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928926" y="428604"/>
            <a:ext cx="2643206" cy="121444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Salud </a:t>
            </a:r>
          </a:p>
          <a:p>
            <a:pPr algn="ctr"/>
            <a:r>
              <a:rPr lang="es-E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</a:t>
            </a:r>
          </a:p>
          <a:p>
            <a:pPr algn="ctr"/>
            <a:r>
              <a:rPr lang="es-E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Desarrollo</a:t>
            </a:r>
            <a:endParaRPr lang="es-ES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5286380" y="4857760"/>
            <a:ext cx="2643206" cy="121444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Regulación económica en salud</a:t>
            </a:r>
            <a:endParaRPr lang="es-ES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1500166" y="4857760"/>
            <a:ext cx="2643206" cy="121444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Asignación de recursos</a:t>
            </a:r>
            <a:endParaRPr lang="es-ES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6143636" y="2357430"/>
            <a:ext cx="2643206" cy="12144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Financiar las actividades y los servicios de salud</a:t>
            </a:r>
            <a:endParaRPr lang="es-ES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214282" y="2357430"/>
            <a:ext cx="2643206" cy="12144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Eficiencia de las acciones y servicios de salud</a:t>
            </a:r>
            <a:endParaRPr lang="es-ES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86116" y="2643182"/>
            <a:ext cx="2286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latin typeface="Arial" pitchFamily="34" charset="0"/>
                <a:cs typeface="Arial" pitchFamily="34" charset="0"/>
              </a:rPr>
              <a:t>ECONOMÍA </a:t>
            </a:r>
          </a:p>
          <a:p>
            <a:pPr algn="ctr"/>
            <a:r>
              <a:rPr lang="es-ES" sz="2800" dirty="0" smtClean="0">
                <a:latin typeface="Arial" pitchFamily="34" charset="0"/>
                <a:cs typeface="Arial" pitchFamily="34" charset="0"/>
              </a:rPr>
              <a:t>DE LA </a:t>
            </a:r>
          </a:p>
          <a:p>
            <a:pPr algn="ctr"/>
            <a:r>
              <a:rPr lang="es-ES" sz="2800" dirty="0" smtClean="0">
                <a:latin typeface="Arial" pitchFamily="34" charset="0"/>
                <a:cs typeface="Arial" pitchFamily="34" charset="0"/>
              </a:rPr>
              <a:t>SALUD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Economía de la Salud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Flecha izquierda, derecha y arriba"/>
          <p:cNvSpPr/>
          <p:nvPr/>
        </p:nvSpPr>
        <p:spPr>
          <a:xfrm rot="10800000">
            <a:off x="3643306" y="1785926"/>
            <a:ext cx="1428760" cy="2357454"/>
          </a:xfrm>
          <a:prstGeom prst="leftRightUpArrow">
            <a:avLst/>
          </a:prstGeom>
          <a:solidFill>
            <a:srgbClr val="C00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285720" y="1500175"/>
            <a:ext cx="3286148" cy="221599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Estudia las relaciones que existen entre la salud pública y la planificación de la economía nacional</a:t>
            </a:r>
          </a:p>
          <a:p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5143504" y="1643050"/>
            <a:ext cx="3714776" cy="1477328"/>
          </a:xfrm>
          <a:prstGeom prst="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Utilización eficiente de los recursos disponibles 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minimizando los costos, 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2500298" y="4214818"/>
            <a:ext cx="3714776" cy="1200329"/>
          </a:xfrm>
          <a:prstGeom prst="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Sin detrimento de las medidas para proteger la salud de la población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928794" y="5929330"/>
            <a:ext cx="5429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latin typeface="Arial" pitchFamily="34" charset="0"/>
                <a:cs typeface="Arial" pitchFamily="34" charset="0"/>
              </a:rPr>
              <a:t>EFICIENCIA ECONÓMICA</a:t>
            </a:r>
            <a:endParaRPr lang="es-E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Flecha arriba"/>
          <p:cNvSpPr/>
          <p:nvPr/>
        </p:nvSpPr>
        <p:spPr>
          <a:xfrm>
            <a:off x="4071934" y="5572140"/>
            <a:ext cx="785818" cy="357190"/>
          </a:xfrm>
          <a:prstGeom prst="upArrow">
            <a:avLst/>
          </a:prstGeom>
          <a:solidFill>
            <a:srgbClr val="C00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28926" y="274638"/>
            <a:ext cx="5757874" cy="1143000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Eficiencia económica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428736"/>
            <a:ext cx="8643998" cy="5214974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s-ES" dirty="0" smtClean="0"/>
              <a:t>     </a:t>
            </a:r>
          </a:p>
          <a:p>
            <a:pPr algn="just">
              <a:buNone/>
            </a:pPr>
            <a:r>
              <a:rPr lang="es-ES" sz="4000" dirty="0" smtClean="0">
                <a:latin typeface="Arial" pitchFamily="34" charset="0"/>
                <a:cs typeface="Arial" pitchFamily="34" charset="0"/>
              </a:rPr>
              <a:t>Incluye el </a:t>
            </a:r>
            <a:r>
              <a:rPr lang="es-ES" sz="4000" dirty="0">
                <a:latin typeface="Arial" pitchFamily="34" charset="0"/>
                <a:cs typeface="Arial" pitchFamily="34" charset="0"/>
              </a:rPr>
              <a:t>conocimiento </a:t>
            </a:r>
            <a:r>
              <a:rPr lang="es-ES" sz="4000" dirty="0" smtClean="0">
                <a:latin typeface="Arial" pitchFamily="34" charset="0"/>
                <a:cs typeface="Arial" pitchFamily="34" charset="0"/>
              </a:rPr>
              <a:t>para </a:t>
            </a:r>
            <a:r>
              <a:rPr lang="es-ES" sz="4000" dirty="0">
                <a:latin typeface="Arial" pitchFamily="34" charset="0"/>
                <a:cs typeface="Arial" pitchFamily="34" charset="0"/>
              </a:rPr>
              <a:t>producir </a:t>
            </a:r>
            <a:r>
              <a:rPr lang="es-ES" sz="4000" dirty="0" smtClean="0">
                <a:latin typeface="Arial" pitchFamily="34" charset="0"/>
                <a:cs typeface="Arial" pitchFamily="34" charset="0"/>
              </a:rPr>
              <a:t>salud, el </a:t>
            </a:r>
            <a:r>
              <a:rPr lang="es-ES" sz="4000" dirty="0">
                <a:latin typeface="Arial" pitchFamily="34" charset="0"/>
                <a:cs typeface="Arial" pitchFamily="34" charset="0"/>
              </a:rPr>
              <a:t>costo, y la medición de los </a:t>
            </a:r>
            <a:r>
              <a:rPr lang="es-ES" sz="4000" dirty="0" smtClean="0">
                <a:latin typeface="Arial" pitchFamily="34" charset="0"/>
                <a:cs typeface="Arial" pitchFamily="34" charset="0"/>
              </a:rPr>
              <a:t>beneficios que </a:t>
            </a:r>
            <a:r>
              <a:rPr lang="es-ES" sz="4000" dirty="0">
                <a:latin typeface="Arial" pitchFamily="34" charset="0"/>
                <a:cs typeface="Arial" pitchFamily="34" charset="0"/>
              </a:rPr>
              <a:t>reportan las actividades </a:t>
            </a:r>
            <a:r>
              <a:rPr lang="es-ES" sz="4000" dirty="0" smtClean="0">
                <a:latin typeface="Arial" pitchFamily="34" charset="0"/>
                <a:cs typeface="Arial" pitchFamily="34" charset="0"/>
              </a:rPr>
              <a:t>relacionadas con </a:t>
            </a:r>
            <a:r>
              <a:rPr lang="es-ES" sz="4000" dirty="0">
                <a:latin typeface="Arial" pitchFamily="34" charset="0"/>
                <a:cs typeface="Arial" pitchFamily="34" charset="0"/>
              </a:rPr>
              <a:t>ella, no solo en términos </a:t>
            </a:r>
            <a:r>
              <a:rPr lang="es-ES" sz="4000" dirty="0" smtClean="0">
                <a:latin typeface="Arial" pitchFamily="34" charset="0"/>
                <a:cs typeface="Arial" pitchFamily="34" charset="0"/>
              </a:rPr>
              <a:t>monetarios.</a:t>
            </a:r>
          </a:p>
          <a:p>
            <a:pPr>
              <a:buNone/>
            </a:pPr>
            <a:endParaRPr lang="es-ES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4000" dirty="0" smtClean="0">
                <a:latin typeface="Arial" pitchFamily="34" charset="0"/>
                <a:cs typeface="Arial" pitchFamily="34" charset="0"/>
              </a:rPr>
              <a:t>EJEMPLOS: </a:t>
            </a:r>
            <a:endParaRPr lang="es-ES" sz="4000" dirty="0">
              <a:latin typeface="Arial" pitchFamily="34" charset="0"/>
              <a:cs typeface="Arial" pitchFamily="34" charset="0"/>
            </a:endParaRPr>
          </a:p>
          <a:p>
            <a:r>
              <a:rPr lang="es-ES" sz="3400" dirty="0">
                <a:latin typeface="Arial" pitchFamily="34" charset="0"/>
                <a:cs typeface="Arial" pitchFamily="34" charset="0"/>
              </a:rPr>
              <a:t>acciones (número de consultas </a:t>
            </a:r>
            <a:r>
              <a:rPr lang="es-ES" sz="3400" dirty="0" smtClean="0">
                <a:latin typeface="Arial" pitchFamily="34" charset="0"/>
                <a:cs typeface="Arial" pitchFamily="34" charset="0"/>
              </a:rPr>
              <a:t>a personas </a:t>
            </a:r>
            <a:r>
              <a:rPr lang="es-ES" sz="3400" dirty="0">
                <a:latin typeface="Arial" pitchFamily="34" charset="0"/>
                <a:cs typeface="Arial" pitchFamily="34" charset="0"/>
              </a:rPr>
              <a:t>parasitadas), </a:t>
            </a:r>
            <a:endParaRPr lang="es-ES" sz="34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3400" dirty="0" smtClean="0">
                <a:latin typeface="Arial" pitchFamily="34" charset="0"/>
                <a:cs typeface="Arial" pitchFamily="34" charset="0"/>
              </a:rPr>
              <a:t>efectos </a:t>
            </a:r>
            <a:r>
              <a:rPr lang="es-ES" sz="3400" dirty="0">
                <a:latin typeface="Arial" pitchFamily="34" charset="0"/>
                <a:cs typeface="Arial" pitchFamily="34" charset="0"/>
              </a:rPr>
              <a:t>(</a:t>
            </a:r>
            <a:r>
              <a:rPr lang="es-ES" sz="3400" dirty="0" smtClean="0">
                <a:latin typeface="Arial" pitchFamily="34" charset="0"/>
                <a:cs typeface="Arial" pitchFamily="34" charset="0"/>
              </a:rPr>
              <a:t>conocimientos, actitudes</a:t>
            </a:r>
            <a:r>
              <a:rPr lang="es-ES" sz="3400" dirty="0">
                <a:latin typeface="Arial" pitchFamily="34" charset="0"/>
                <a:cs typeface="Arial" pitchFamily="34" charset="0"/>
              </a:rPr>
              <a:t>, </a:t>
            </a:r>
            <a:r>
              <a:rPr lang="es-ES" sz="3400" dirty="0" smtClean="0">
                <a:latin typeface="Arial" pitchFamily="34" charset="0"/>
                <a:cs typeface="Arial" pitchFamily="34" charset="0"/>
              </a:rPr>
              <a:t>comportamiento, cambios </a:t>
            </a:r>
            <a:r>
              <a:rPr lang="es-ES" sz="3400" dirty="0">
                <a:latin typeface="Arial" pitchFamily="34" charset="0"/>
                <a:cs typeface="Arial" pitchFamily="34" charset="0"/>
              </a:rPr>
              <a:t>en los hábitos higiénicos),</a:t>
            </a:r>
          </a:p>
          <a:p>
            <a:r>
              <a:rPr lang="es-ES" sz="3400" dirty="0">
                <a:latin typeface="Arial" pitchFamily="34" charset="0"/>
                <a:cs typeface="Arial" pitchFamily="34" charset="0"/>
              </a:rPr>
              <a:t>impactos (indicadores de cantidad </a:t>
            </a:r>
            <a:r>
              <a:rPr lang="es-ES" sz="3400" dirty="0" smtClean="0">
                <a:latin typeface="Arial" pitchFamily="34" charset="0"/>
                <a:cs typeface="Arial" pitchFamily="34" charset="0"/>
              </a:rPr>
              <a:t>o calidad </a:t>
            </a:r>
            <a:r>
              <a:rPr lang="es-ES" sz="3400" dirty="0">
                <a:latin typeface="Arial" pitchFamily="34" charset="0"/>
                <a:cs typeface="Arial" pitchFamily="34" charset="0"/>
              </a:rPr>
              <a:t>de la salud que se traduce </a:t>
            </a:r>
            <a:r>
              <a:rPr lang="es-ES" sz="3400" dirty="0" smtClean="0">
                <a:latin typeface="Arial" pitchFamily="34" charset="0"/>
                <a:cs typeface="Arial" pitchFamily="34" charset="0"/>
              </a:rPr>
              <a:t>en muertes </a:t>
            </a:r>
            <a:r>
              <a:rPr lang="es-ES" sz="3400" dirty="0">
                <a:latin typeface="Arial" pitchFamily="34" charset="0"/>
                <a:cs typeface="Arial" pitchFamily="34" charset="0"/>
              </a:rPr>
              <a:t>infantiles evitadas, años </a:t>
            </a:r>
            <a:r>
              <a:rPr lang="es-ES" sz="3400" dirty="0" smtClean="0">
                <a:latin typeface="Arial" pitchFamily="34" charset="0"/>
                <a:cs typeface="Arial" pitchFamily="34" charset="0"/>
              </a:rPr>
              <a:t>de vida ganados)</a:t>
            </a:r>
            <a:endParaRPr lang="es-ES" sz="3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3400" dirty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14744" y="785794"/>
            <a:ext cx="5114932" cy="1143000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Presupuesto 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197229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Es el plan financiero fundamental del país.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Posibilita que se distribuyan de forma centralizada los recursos monetarios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Se elabora cada año y constituye ley su cumplimiento</a:t>
            </a:r>
          </a:p>
          <a:p>
            <a:endParaRPr lang="es-ES" dirty="0"/>
          </a:p>
        </p:txBody>
      </p:sp>
      <p:pic>
        <p:nvPicPr>
          <p:cNvPr id="4098" name="Picture 2" descr="C:\economñia 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66"/>
            <a:ext cx="2905125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Acápites del presupuesto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Salario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Contribución a la seguridad social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Gastos de personal (Alimentación, pasaje)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Vestuario y ropa de cama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Materiales para la enseñanza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Estipendio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Medicamentos y materiales afines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Otros gastos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385</Words>
  <Application>Microsoft Office PowerPoint</Application>
  <PresentationFormat>Presentación en pantalla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Diapositiva 1</vt:lpstr>
      <vt:lpstr>Contenidos temáticos:</vt:lpstr>
      <vt:lpstr>Economía de la Salud</vt:lpstr>
      <vt:lpstr>Economía de la Salud</vt:lpstr>
      <vt:lpstr>Diapositiva 5</vt:lpstr>
      <vt:lpstr>Economía de la Salud</vt:lpstr>
      <vt:lpstr>Eficiencia económica</vt:lpstr>
      <vt:lpstr>Presupuesto </vt:lpstr>
      <vt:lpstr>Acápites del presupuesto</vt:lpstr>
      <vt:lpstr>Costo real de una enfermedad: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tere</dc:creator>
  <cp:lastModifiedBy>tere</cp:lastModifiedBy>
  <cp:revision>11</cp:revision>
  <dcterms:created xsi:type="dcterms:W3CDTF">2017-11-15T00:55:35Z</dcterms:created>
  <dcterms:modified xsi:type="dcterms:W3CDTF">2017-11-15T02:40:17Z</dcterms:modified>
</cp:coreProperties>
</file>