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74" r:id="rId4"/>
    <p:sldId id="260" r:id="rId5"/>
    <p:sldId id="261" r:id="rId6"/>
    <p:sldId id="258" r:id="rId7"/>
    <p:sldId id="262" r:id="rId8"/>
    <p:sldId id="263" r:id="rId9"/>
    <p:sldId id="264" r:id="rId10"/>
    <p:sldId id="272" r:id="rId11"/>
    <p:sldId id="273" r:id="rId12"/>
    <p:sldId id="265" r:id="rId13"/>
    <p:sldId id="266" r:id="rId14"/>
    <p:sldId id="267" r:id="rId15"/>
    <p:sldId id="268" r:id="rId16"/>
    <p:sldId id="270" r:id="rId17"/>
    <p:sldId id="269" r:id="rId18"/>
    <p:sldId id="275" r:id="rId19"/>
    <p:sldId id="276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E138-A2DF-4AAD-84DE-8C1BDB7EF88E}" type="datetimeFigureOut">
              <a:rPr lang="es-ES" smtClean="0"/>
              <a:pPr/>
              <a:t>14/05/2018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66BAB-31A1-4261-B330-859005EE6C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071934" y="1071546"/>
            <a:ext cx="478634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FCM “Miguel </a:t>
            </a: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Enriquez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”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85720" y="3000372"/>
            <a:ext cx="8643998" cy="2357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Salud Pública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Ciencia integradora y multidisciplinaria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929322" y="585789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Curso escolar 2017-18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Funciones de la Salud Pública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6" descr="DSCN1136"/>
          <p:cNvPicPr>
            <a:picLocks noChangeAspect="1" noChangeArrowheads="1"/>
          </p:cNvPicPr>
          <p:nvPr/>
        </p:nvPicPr>
        <p:blipFill>
          <a:blip r:embed="rId2" cstate="print">
            <a:lum bright="16000"/>
          </a:blip>
          <a:srcRect/>
          <a:stretch>
            <a:fillRect/>
          </a:stretch>
        </p:blipFill>
        <p:spPr bwMode="auto">
          <a:xfrm>
            <a:off x="5500694" y="4286256"/>
            <a:ext cx="2714644" cy="187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57158" y="1142984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PROMOCIÓN DE</a:t>
            </a:r>
          </a:p>
          <a:p>
            <a:pPr algn="ctr"/>
            <a:r>
              <a:rPr lang="es-ES" sz="2000" b="1" dirty="0" smtClean="0"/>
              <a:t> SALUD</a:t>
            </a:r>
            <a:endParaRPr lang="es-ES" sz="2000" b="1" dirty="0"/>
          </a:p>
        </p:txBody>
      </p:sp>
      <p:pic>
        <p:nvPicPr>
          <p:cNvPr id="6" name="Picture 15" descr="participacion comunid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285752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Imagenes especialidades\images.jpg 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785926"/>
            <a:ext cx="2857520" cy="1595442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072198" y="128586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PREVENCIÓN</a:t>
            </a:r>
            <a:endParaRPr lang="es-ES" sz="2000" b="1" dirty="0"/>
          </a:p>
        </p:txBody>
      </p:sp>
      <p:pic>
        <p:nvPicPr>
          <p:cNvPr id="1027" name="Picture 3" descr="D:\Imagenes especialidades\Cirujanos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714884"/>
            <a:ext cx="3076575" cy="148590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00034" y="3857628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RECUPERACIÓN-CURACIÓN</a:t>
            </a:r>
            <a:endParaRPr lang="es-ES" sz="2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786446" y="3786190"/>
            <a:ext cx="2062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REHABILITACIÓN</a:t>
            </a:r>
            <a:endParaRPr lang="es-ES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Principios del Sistema Nacional de Salud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714" name="Picture 2" descr="D:\Imagenes especialidades\MÉDICO SOCI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2071702" cy="16002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85720" y="328612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Carácter estatal y social de la medicina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715" name="Picture 3" descr="D:\SNS\SNS 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285860"/>
            <a:ext cx="2000254" cy="160020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3071802" y="285749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Accesibilidad y gratuidad de los servicios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716" name="Picture 4" descr="D:\Imagenes especialidades\images.jpg 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928803"/>
            <a:ext cx="2286016" cy="1357322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6572264" y="128586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Orientación profiláctica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717" name="Picture 5" descr="D:\Imagenes especialidades\Imagenóloga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286256"/>
            <a:ext cx="2000263" cy="1609724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500034" y="5857892"/>
            <a:ext cx="2366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Aplicación de la ciencia y la  técnica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718" name="Picture 6" descr="D:\SNS\SNS 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3929066"/>
            <a:ext cx="2317671" cy="1395411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3714744" y="5286388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Colaboración internacional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572232" y="614364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atin typeface="Arial" pitchFamily="34" charset="0"/>
                <a:cs typeface="Arial" pitchFamily="34" charset="0"/>
              </a:rPr>
              <a:t>Intersectorialidad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4643446"/>
            <a:ext cx="2000264" cy="149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411675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Epidemiología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Bioestadística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Economía de la salud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Ciencias políticas, sociales, biológicas, y físicas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Nutrición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Educación para la salud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Administración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o Gerencia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¿Es la Salud Pública una multidisciplinaria?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Relación de la Salud Pública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Flecha izquierda, derecha y arriba"/>
          <p:cNvSpPr/>
          <p:nvPr/>
        </p:nvSpPr>
        <p:spPr>
          <a:xfrm rot="10800000">
            <a:off x="3143240" y="1500174"/>
            <a:ext cx="2357454" cy="2143140"/>
          </a:xfrm>
          <a:prstGeom prst="leftRightUpArrow">
            <a:avLst/>
          </a:prstGeom>
          <a:solidFill>
            <a:srgbClr val="C00000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071802" y="3643315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Economía  </a:t>
            </a: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de la Salud 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2844" y="1142984"/>
            <a:ext cx="3286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Higiene</a:t>
            </a:r>
          </a:p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 y</a:t>
            </a:r>
          </a:p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Epidemiología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57884" y="171448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Bioestadística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D:\Imagenes especialidades\índice.jpg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000372"/>
            <a:ext cx="2714644" cy="1643074"/>
          </a:xfrm>
          <a:prstGeom prst="rect">
            <a:avLst/>
          </a:prstGeom>
          <a:noFill/>
        </p:spPr>
      </p:pic>
      <p:pic>
        <p:nvPicPr>
          <p:cNvPr id="10" name="Picture 13" descr="EQIPO TRABAJA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428868"/>
            <a:ext cx="2286016" cy="2000264"/>
          </a:xfrm>
          <a:prstGeom prst="rect">
            <a:avLst/>
          </a:prstGeom>
          <a:noFill/>
        </p:spPr>
      </p:pic>
      <p:pic>
        <p:nvPicPr>
          <p:cNvPr id="11" name="Picture 11" descr="MUCHOS FAJOS DE BILLET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5072050"/>
            <a:ext cx="339725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3360116" cy="639762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EPIDEMIOLOGÍA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85720" y="2214553"/>
            <a:ext cx="3786214" cy="1928827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Estudia la salud de las poblaciones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Su objeto de estudio es el proceso salud-enfermedad</a:t>
            </a:r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29256" y="1357298"/>
            <a:ext cx="3074149" cy="639762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HIGIENE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86379" y="2357430"/>
            <a:ext cx="3575075" cy="178595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Estudia y actúa los factores personales o ambientales que influyen sobre la salud 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2 Marcador de texto"/>
          <p:cNvSpPr txBox="1">
            <a:spLocks/>
          </p:cNvSpPr>
          <p:nvPr/>
        </p:nvSpPr>
        <p:spPr>
          <a:xfrm>
            <a:off x="2571736" y="4572007"/>
            <a:ext cx="4040188" cy="63976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ESTADÍSTICA</a:t>
            </a:r>
          </a:p>
        </p:txBody>
      </p:sp>
      <p:sp>
        <p:nvSpPr>
          <p:cNvPr id="8" name="3 Marcador de contenido"/>
          <p:cNvSpPr txBox="1">
            <a:spLocks/>
          </p:cNvSpPr>
          <p:nvPr/>
        </p:nvSpPr>
        <p:spPr>
          <a:xfrm>
            <a:off x="1857356" y="5286388"/>
            <a:ext cx="5357850" cy="150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Estudia las estadísticas de salud, la demografía y la metodología de la investigación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Relación de la Salud Pública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Flecha izquierda, derecha y arriba"/>
          <p:cNvSpPr/>
          <p:nvPr/>
        </p:nvSpPr>
        <p:spPr>
          <a:xfrm rot="10800000">
            <a:off x="4143372" y="1428736"/>
            <a:ext cx="928694" cy="3071834"/>
          </a:xfrm>
          <a:prstGeom prst="leftRightUpArrow">
            <a:avLst/>
          </a:prstGeom>
          <a:solidFill>
            <a:srgbClr val="C00000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Llamada rectangular"/>
          <p:cNvSpPr/>
          <p:nvPr/>
        </p:nvSpPr>
        <p:spPr>
          <a:xfrm>
            <a:off x="500034" y="1500174"/>
            <a:ext cx="8072494" cy="3357586"/>
          </a:xfrm>
          <a:prstGeom prst="wedgeRectCallout">
            <a:avLst>
              <a:gd name="adj1" fmla="val 1638"/>
              <a:gd name="adj2" fmla="val 86442"/>
            </a:avLst>
          </a:prstGeom>
          <a:solidFill>
            <a:schemeClr val="tx2">
              <a:lumMod val="7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Administración de los sistemas y servicios de salud</a:t>
            </a:r>
            <a:endParaRPr lang="es-ES" sz="4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654032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Importancia de las estadísticas sanitarias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Planificar los recursos humanos y materiales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Toma de decisiones en los distintos niveles de mando: operativo y estratégico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Desarrollar una gerencia científica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Realizar estudios demográficos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Ejecutar investigaciones epidemiológicas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Desarrollar la docencia de pre y posgrado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Exacta observación del fenómeno que se estudia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Formulación de una hipótesis mediante la cual pueden observarse los hechos observados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Verificación de la hipótesis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85918" y="142852"/>
            <a:ext cx="5929354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Métodos científicos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142852"/>
            <a:ext cx="5929354" cy="857256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Métodos científicos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4282" y="1142984"/>
            <a:ext cx="4040188" cy="642941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Clínico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4282" y="4286232"/>
            <a:ext cx="4071966" cy="2286040"/>
          </a:xfrm>
        </p:spPr>
        <p:txBody>
          <a:bodyPr/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Profundiza en el diagnóstico, la patogenia y el tratamiento de la enfermedad , o alivio si la curación es imposible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786314" y="1000108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Epidemiológico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3438" y="3571852"/>
            <a:ext cx="4284693" cy="3286148"/>
          </a:xfrm>
        </p:spPr>
        <p:txBody>
          <a:bodyPr/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Posibilita conocer las características de la enfermedad y otros procesos afines en los colectivos humanos con el fin de dominar y transformar el estado de salud de la población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D:\Imagenes especialidades\Imagenolog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3429024" cy="2071702"/>
          </a:xfrm>
          <a:prstGeom prst="rect">
            <a:avLst/>
          </a:prstGeom>
          <a:noFill/>
        </p:spPr>
      </p:pic>
      <p:pic>
        <p:nvPicPr>
          <p:cNvPr id="4099" name="Picture 3" descr="D:\Imagenes especialidades\images.jpg 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785926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43650" cy="928694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Economía de la Salud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2857520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500" dirty="0" smtClean="0">
                <a:latin typeface="Arial" pitchFamily="34" charset="0"/>
                <a:cs typeface="Arial" pitchFamily="34" charset="0"/>
              </a:rPr>
              <a:t>Es la rama de la economía cuyo </a:t>
            </a:r>
            <a:r>
              <a:rPr lang="es-ES" sz="3500" b="1" dirty="0" smtClean="0">
                <a:latin typeface="Arial" pitchFamily="34" charset="0"/>
                <a:cs typeface="Arial" pitchFamily="34" charset="0"/>
              </a:rPr>
              <a:t>objeto de estudio</a:t>
            </a:r>
            <a:r>
              <a:rPr lang="es-ES" sz="3500" dirty="0" smtClean="0">
                <a:latin typeface="Arial" pitchFamily="34" charset="0"/>
                <a:cs typeface="Arial" pitchFamily="34" charset="0"/>
              </a:rPr>
              <a:t> es el </a:t>
            </a:r>
            <a:r>
              <a:rPr lang="es-ES" sz="3500" u="sng" dirty="0" smtClean="0">
                <a:latin typeface="Arial" pitchFamily="34" charset="0"/>
                <a:cs typeface="Arial" pitchFamily="34" charset="0"/>
              </a:rPr>
              <a:t>consumo y cuidado de la salud</a:t>
            </a:r>
            <a:r>
              <a:rPr lang="es-ES" sz="3500" dirty="0" smtClean="0">
                <a:latin typeface="Arial" pitchFamily="34" charset="0"/>
                <a:cs typeface="Arial" pitchFamily="34" charset="0"/>
              </a:rPr>
              <a:t>, a través de las técnicas, conceptos y herramientas propios de la economía.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5000628" y="1214422"/>
            <a:ext cx="1285884" cy="1143008"/>
          </a:xfrm>
          <a:prstGeom prst="down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C:\economñia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357455" cy="2457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514956" cy="92869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Economía de la Salud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00594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Proporciona el </a:t>
            </a:r>
            <a:r>
              <a:rPr lang="es-ES" sz="3600" u="sng" dirty="0" smtClean="0">
                <a:latin typeface="Arial" pitchFamily="34" charset="0"/>
                <a:cs typeface="Arial" pitchFamily="34" charset="0"/>
              </a:rPr>
              <a:t>uso óptimo de los recursos para la atención de la enfermedad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sz="3600" u="sng" dirty="0" smtClean="0">
                <a:latin typeface="Arial" pitchFamily="34" charset="0"/>
                <a:cs typeface="Arial" pitchFamily="34" charset="0"/>
              </a:rPr>
              <a:t>la promoción de la </a:t>
            </a:r>
            <a:r>
              <a:rPr lang="es-ES" sz="3600" b="1" u="sng" dirty="0" smtClean="0">
                <a:latin typeface="Arial" pitchFamily="34" charset="0"/>
                <a:cs typeface="Arial" pitchFamily="34" charset="0"/>
              </a:rPr>
              <a:t>salud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Su tarea consiste en estimar la eficiencia de organización de los servicios de </a:t>
            </a: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salud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y sugerir formas de mejorar esta organización.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5643570" y="1357298"/>
            <a:ext cx="1285884" cy="642942"/>
          </a:xfrm>
          <a:prstGeom prst="down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4" name="Picture 2" descr="C:\economía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300037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Contenidos temáticos: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143404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Medicina social e individual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Relación de lo biológico y lo social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Proceso salud-enfermedad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Salud Pública. Ciencia integradora y multidisciplinaria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Método clínico y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epidemiológico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Economía de la Salud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42919"/>
            <a:ext cx="8286808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latin typeface="Arial" pitchFamily="34" charset="0"/>
                <a:cs typeface="Arial" pitchFamily="34" charset="0"/>
              </a:rPr>
              <a:t>¿Qué enseñanza les deja el video que se presentó?</a:t>
            </a:r>
          </a:p>
          <a:p>
            <a:endParaRPr lang="es-ES" sz="4400" dirty="0" smtClean="0">
              <a:latin typeface="Arial" pitchFamily="34" charset="0"/>
              <a:cs typeface="Arial" pitchFamily="34" charset="0"/>
            </a:endParaRPr>
          </a:p>
          <a:p>
            <a:endParaRPr lang="es-ES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400" dirty="0" smtClean="0">
                <a:latin typeface="Arial" pitchFamily="34" charset="0"/>
                <a:cs typeface="Arial" pitchFamily="34" charset="0"/>
              </a:rPr>
              <a:t>¿Por qué consideran ustedes que es importante el estudio de la administración de salud para la Salud Pública?</a:t>
            </a:r>
          </a:p>
          <a:p>
            <a:endParaRPr lang="es-ES" sz="4000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000924" cy="1725602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En la medicina han existido dos enfoques para el análisis de la salud en el hombre: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5786" y="2143116"/>
            <a:ext cx="3286148" cy="857256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ENFOQUE </a:t>
            </a:r>
          </a:p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BIOLOGIZADOR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0628" y="2214554"/>
            <a:ext cx="3571900" cy="1214446"/>
          </a:xfrm>
        </p:spPr>
        <p:txBody>
          <a:bodyPr>
            <a:normAutofit fontScale="92500" lnSpcReduction="20000"/>
          </a:bodyPr>
          <a:lstStyle/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ENFOQUE </a:t>
            </a:r>
          </a:p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SOCIALIZADOR</a:t>
            </a:r>
          </a:p>
          <a:p>
            <a:endParaRPr lang="es-ES" dirty="0"/>
          </a:p>
        </p:txBody>
      </p:sp>
      <p:sp>
        <p:nvSpPr>
          <p:cNvPr id="7" name="6 Flecha curvada hacia la derecha"/>
          <p:cNvSpPr/>
          <p:nvPr/>
        </p:nvSpPr>
        <p:spPr>
          <a:xfrm rot="1097156">
            <a:off x="79508" y="648971"/>
            <a:ext cx="785786" cy="1435503"/>
          </a:xfrm>
          <a:prstGeom prst="curved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Flecha curvada hacia la izquierda"/>
          <p:cNvSpPr/>
          <p:nvPr/>
        </p:nvSpPr>
        <p:spPr>
          <a:xfrm rot="20289539">
            <a:off x="8069830" y="507338"/>
            <a:ext cx="778596" cy="1608720"/>
          </a:xfrm>
          <a:prstGeom prst="curvedLef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izquierda y derecha"/>
          <p:cNvSpPr/>
          <p:nvPr/>
        </p:nvSpPr>
        <p:spPr>
          <a:xfrm>
            <a:off x="3857620" y="4500570"/>
            <a:ext cx="1428760" cy="714380"/>
          </a:xfrm>
          <a:prstGeom prst="leftRightArrow">
            <a:avLst/>
          </a:prstGeom>
          <a:solidFill>
            <a:srgbClr val="C0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D:\Imagenes especialidades\MÉDICO SOCIAL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07012" y="3500438"/>
            <a:ext cx="3051201" cy="3000396"/>
          </a:xfrm>
          <a:prstGeom prst="rect">
            <a:avLst/>
          </a:prstGeom>
          <a:noFill/>
        </p:spPr>
      </p:pic>
      <p:pic>
        <p:nvPicPr>
          <p:cNvPr id="2051" name="Picture 3" descr="D:\Imagenes especialidades\Geriatr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00438"/>
            <a:ext cx="307183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274638"/>
            <a:ext cx="7286676" cy="1725602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Medicina social y Medicina Individual: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5786" y="1714488"/>
            <a:ext cx="3286148" cy="857256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MEDICINA</a:t>
            </a:r>
          </a:p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INDIVIDUAL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8596" y="3143248"/>
            <a:ext cx="3929090" cy="1643074"/>
          </a:xfrm>
          <a:ln>
            <a:solidFill>
              <a:srgbClr val="002060"/>
            </a:solidFill>
          </a:ln>
        </p:spPr>
        <p:txBody>
          <a:bodyPr/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Relacionada con el diagnóstico y tratamiento de la enfermedad en el individuo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0628" y="1785926"/>
            <a:ext cx="3571900" cy="1214446"/>
          </a:xfrm>
        </p:spPr>
        <p:txBody>
          <a:bodyPr>
            <a:normAutofit fontScale="92500" lnSpcReduction="20000"/>
          </a:bodyPr>
          <a:lstStyle/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ENFOQUE </a:t>
            </a:r>
          </a:p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SOCIALIZADOR</a:t>
            </a:r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86314" y="3143248"/>
            <a:ext cx="4143404" cy="1714512"/>
          </a:xfrm>
          <a:ln>
            <a:solidFill>
              <a:srgbClr val="002060"/>
            </a:solidFill>
          </a:ln>
        </p:spPr>
        <p:txBody>
          <a:bodyPr/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Relacionada con el  diagnóstico y tratamiento de la enfermedad en la comunidad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Flecha curvada hacia la derecha"/>
          <p:cNvSpPr/>
          <p:nvPr/>
        </p:nvSpPr>
        <p:spPr>
          <a:xfrm rot="1097156">
            <a:off x="79508" y="648971"/>
            <a:ext cx="785786" cy="1435503"/>
          </a:xfrm>
          <a:prstGeom prst="curved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Flecha curvada hacia la izquierda"/>
          <p:cNvSpPr/>
          <p:nvPr/>
        </p:nvSpPr>
        <p:spPr>
          <a:xfrm rot="20289539">
            <a:off x="8069830" y="507338"/>
            <a:ext cx="778596" cy="1608720"/>
          </a:xfrm>
          <a:prstGeom prst="curvedLef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Flecha izquierda y derecha"/>
          <p:cNvSpPr/>
          <p:nvPr/>
        </p:nvSpPr>
        <p:spPr>
          <a:xfrm>
            <a:off x="3786182" y="1928802"/>
            <a:ext cx="1571636" cy="642942"/>
          </a:xfrm>
          <a:prstGeom prst="left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izquierda y arriba"/>
          <p:cNvSpPr/>
          <p:nvPr/>
        </p:nvSpPr>
        <p:spPr>
          <a:xfrm rot="7692124">
            <a:off x="3694876" y="4094455"/>
            <a:ext cx="1928826" cy="914823"/>
          </a:xfrm>
          <a:prstGeom prst="leftUp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428596" y="550070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COMPRENSIÓN DE LOS FACTORES SOCIALES QUE HAY QUE TENER EN CUENTA PARA EL DIAGNÓSTICO Y TRATAMIENTO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Hechos que sustentan la necesidad del estudio de la relación de lo biológico y lo social: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La relación histórico social del proceso salud enfermedad del hombre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La diferencia entre la salud humana y la animal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>Evolución del concepto de Salud Pública</a:t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57216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…es la 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ciencia y el arte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prevenir la enfermedad </a:t>
            </a:r>
            <a:r>
              <a:rPr lang="es-E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 la discapacidad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prolongar la vida y 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fomentar la salud física, mental y la eficiencia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mediante 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esfuerzos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organizados 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la comunidad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para el saneamiento del ambiente, control de las enfermedades infecciosas y traumatismos, 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educación del individuo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en principios de higiene personal,</a:t>
            </a:r>
            <a:r>
              <a:rPr lang="es-E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organización de servicios</a:t>
            </a:r>
            <a:r>
              <a:rPr lang="es-E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para el diagnóstico y tratamiento de enfermedades y para la rehabilitación, y el 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desarrollo de la maquinaria social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que asegurará a cada individuo en la comunidad un </a:t>
            </a:r>
            <a:r>
              <a:rPr lang="es-E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nivel de vida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adecuado para el </a:t>
            </a: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mantenimiento de la salud</a:t>
            </a:r>
            <a:r>
              <a:rPr lang="es-E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357950" y="62865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WINSLOW 1920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29058" y="274638"/>
            <a:ext cx="4757742" cy="796908"/>
          </a:xfrm>
        </p:spPr>
        <p:txBody>
          <a:bodyPr>
            <a:noAutofit/>
          </a:bodyPr>
          <a:lstStyle/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Salud Pública</a:t>
            </a:r>
            <a:endParaRPr lang="es-E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1714488"/>
            <a:ext cx="7715304" cy="2643206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Actividad </a:t>
            </a:r>
            <a:r>
              <a:rPr lang="es-E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gubernamental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sz="3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importante, de naturaleza </a:t>
            </a:r>
            <a:r>
              <a:rPr lang="es-ES" sz="3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multidisciplinaria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y que se extiende a casi todos los aspectos de la </a:t>
            </a:r>
            <a:r>
              <a:rPr lang="es-ES" sz="3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sociedad</a:t>
            </a:r>
            <a:endParaRPr lang="es-ES" sz="3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5429256" y="1142984"/>
            <a:ext cx="1071570" cy="642942"/>
          </a:xfrm>
          <a:prstGeom prst="down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curvada hacia la derecha"/>
          <p:cNvSpPr/>
          <p:nvPr/>
        </p:nvSpPr>
        <p:spPr>
          <a:xfrm rot="1129199">
            <a:off x="195583" y="3108844"/>
            <a:ext cx="898109" cy="1361396"/>
          </a:xfrm>
          <a:prstGeom prst="curved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85786" y="4572008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SALUD</a:t>
            </a:r>
            <a:endParaRPr lang="es-ES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Distinto de"/>
          <p:cNvSpPr/>
          <p:nvPr/>
        </p:nvSpPr>
        <p:spPr>
          <a:xfrm>
            <a:off x="2928926" y="4429132"/>
            <a:ext cx="914400" cy="914400"/>
          </a:xfrm>
          <a:prstGeom prst="mathNotEqual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6248" y="4572008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enfermedad</a:t>
            </a:r>
            <a:endParaRPr lang="es-ES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85918" y="5715016"/>
            <a:ext cx="5357850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SALUD del PÚBLICO</a:t>
            </a:r>
            <a:endParaRPr lang="es-ES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28596" y="28572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MILTON TERRIS, 1992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¿Es la Salud Pública una ciencia?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1428736"/>
            <a:ext cx="2786082" cy="120032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Objeto de estudio: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Proceso salud-enfermedad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3429000"/>
            <a:ext cx="2571768" cy="156966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Condiciones de vida y estado de salud de la población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Flecha cuádruple"/>
          <p:cNvSpPr/>
          <p:nvPr/>
        </p:nvSpPr>
        <p:spPr>
          <a:xfrm>
            <a:off x="3000364" y="2214554"/>
            <a:ext cx="2214578" cy="2786082"/>
          </a:xfrm>
          <a:prstGeom prst="quad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5500694" y="3071810"/>
            <a:ext cx="3357586" cy="83099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Se rige por leyes económicas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000496" y="1285860"/>
            <a:ext cx="2857520" cy="83099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Principios fundamentales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786182" y="5214950"/>
            <a:ext cx="5072098" cy="120032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Incluye instituciones, recursos, categorías, funciones, métodos y técnicas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Flecha arriba y abajo"/>
          <p:cNvSpPr/>
          <p:nvPr/>
        </p:nvSpPr>
        <p:spPr>
          <a:xfrm>
            <a:off x="1214414" y="2643182"/>
            <a:ext cx="571504" cy="785818"/>
          </a:xfrm>
          <a:prstGeom prst="upDown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707</Words>
  <Application>Microsoft Office PowerPoint</Application>
  <PresentationFormat>Presentación en pantalla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Diapositiva 1</vt:lpstr>
      <vt:lpstr>Contenidos temáticos:</vt:lpstr>
      <vt:lpstr>Diapositiva 3</vt:lpstr>
      <vt:lpstr>En la medicina han existido dos enfoques para el análisis de la salud en el hombre:</vt:lpstr>
      <vt:lpstr>Medicina social y Medicina Individual:</vt:lpstr>
      <vt:lpstr>Hechos que sustentan la necesidad del estudio de la relación de lo biológico y lo social:</vt:lpstr>
      <vt:lpstr> Evolución del concepto de Salud Pública </vt:lpstr>
      <vt:lpstr>Salud Pública</vt:lpstr>
      <vt:lpstr>¿Es la Salud Pública una ciencia?</vt:lpstr>
      <vt:lpstr>Funciones de la Salud Pública</vt:lpstr>
      <vt:lpstr>Principios del Sistema Nacional de Salud</vt:lpstr>
      <vt:lpstr>¿Es la Salud Pública una multidisciplinaria?</vt:lpstr>
      <vt:lpstr>Relación de la Salud Pública</vt:lpstr>
      <vt:lpstr>Relación de la Salud Pública</vt:lpstr>
      <vt:lpstr>Importancia de las estadísticas sanitarias</vt:lpstr>
      <vt:lpstr>Diapositiva 16</vt:lpstr>
      <vt:lpstr>Métodos científicos</vt:lpstr>
      <vt:lpstr>Economía de la Salud</vt:lpstr>
      <vt:lpstr>Economía de la Salud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FCM “Miguel Enriquez”</dc:title>
  <dc:creator>tere</dc:creator>
  <cp:lastModifiedBy>tere</cp:lastModifiedBy>
  <cp:revision>42</cp:revision>
  <dcterms:created xsi:type="dcterms:W3CDTF">2017-11-13T23:12:33Z</dcterms:created>
  <dcterms:modified xsi:type="dcterms:W3CDTF">2018-05-15T01:12:30Z</dcterms:modified>
</cp:coreProperties>
</file>