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2" r:id="rId4"/>
    <p:sldId id="291" r:id="rId5"/>
    <p:sldId id="292" r:id="rId6"/>
    <p:sldId id="263" r:id="rId7"/>
    <p:sldId id="264" r:id="rId8"/>
    <p:sldId id="265" r:id="rId9"/>
    <p:sldId id="266" r:id="rId10"/>
    <p:sldId id="267" r:id="rId11"/>
    <p:sldId id="273" r:id="rId12"/>
    <p:sldId id="277" r:id="rId13"/>
    <p:sldId id="276" r:id="rId14"/>
    <p:sldId id="275" r:id="rId15"/>
    <p:sldId id="278" r:id="rId16"/>
    <p:sldId id="271" r:id="rId17"/>
    <p:sldId id="270" r:id="rId18"/>
    <p:sldId id="272" r:id="rId19"/>
    <p:sldId id="269" r:id="rId20"/>
    <p:sldId id="287" r:id="rId21"/>
    <p:sldId id="288" r:id="rId22"/>
    <p:sldId id="289" r:id="rId23"/>
    <p:sldId id="290" r:id="rId24"/>
    <p:sldId id="279" r:id="rId25"/>
    <p:sldId id="268" r:id="rId26"/>
    <p:sldId id="274" r:id="rId27"/>
    <p:sldId id="282" r:id="rId28"/>
    <p:sldId id="280" r:id="rId29"/>
    <p:sldId id="281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D8E7F-BBC4-4A5D-99B7-A2B2B0DBDD3C}" type="doc">
      <dgm:prSet loTypeId="urn:microsoft.com/office/officeart/2005/8/layout/arrow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7A18D594-CE0A-417A-A66A-ABE0FC43C41E}">
      <dgm:prSet phldrT="[Texto]"/>
      <dgm:spPr/>
      <dgm:t>
        <a:bodyPr/>
        <a:lstStyle/>
        <a:p>
          <a:r>
            <a:rPr lang="es-ES" dirty="0" smtClean="0">
              <a:solidFill>
                <a:schemeClr val="accent4">
                  <a:lumMod val="50000"/>
                </a:schemeClr>
              </a:solidFill>
            </a:rPr>
            <a:t>Proteínas                              Minerales (</a:t>
          </a:r>
          <a:r>
            <a:rPr lang="es-ES" dirty="0" err="1" smtClean="0">
              <a:solidFill>
                <a:schemeClr val="accent4">
                  <a:lumMod val="50000"/>
                </a:schemeClr>
              </a:solidFill>
            </a:rPr>
            <a:t>Na</a:t>
          </a:r>
          <a:r>
            <a:rPr lang="es-ES" dirty="0" smtClean="0">
              <a:solidFill>
                <a:schemeClr val="accent4">
                  <a:lumMod val="50000"/>
                </a:schemeClr>
              </a:solidFill>
            </a:rPr>
            <a:t>, </a:t>
          </a:r>
        </a:p>
        <a:p>
          <a:r>
            <a:rPr lang="es-ES" dirty="0" smtClean="0">
              <a:solidFill>
                <a:schemeClr val="accent4">
                  <a:lumMod val="50000"/>
                </a:schemeClr>
              </a:solidFill>
            </a:rPr>
            <a:t>Ácido </a:t>
          </a:r>
          <a:r>
            <a:rPr lang="es-ES" dirty="0" err="1" smtClean="0">
              <a:solidFill>
                <a:schemeClr val="accent4">
                  <a:lumMod val="50000"/>
                </a:schemeClr>
              </a:solidFill>
            </a:rPr>
            <a:t>siálico</a:t>
          </a:r>
          <a:r>
            <a:rPr lang="es-ES" dirty="0" smtClean="0">
              <a:solidFill>
                <a:schemeClr val="accent4">
                  <a:lumMod val="50000"/>
                </a:schemeClr>
              </a:solidFill>
            </a:rPr>
            <a:t>                         Fe, Zn, Mg, K)</a:t>
          </a:r>
        </a:p>
        <a:p>
          <a:r>
            <a:rPr lang="es-ES" dirty="0" smtClean="0">
              <a:solidFill>
                <a:schemeClr val="accent4">
                  <a:lumMod val="50000"/>
                </a:schemeClr>
              </a:solidFill>
            </a:rPr>
            <a:t>Vitaminas liposolubles </a:t>
          </a:r>
        </a:p>
        <a:p>
          <a:r>
            <a:rPr lang="es-ES" dirty="0" smtClean="0">
              <a:solidFill>
                <a:schemeClr val="accent4">
                  <a:lumMod val="50000"/>
                </a:schemeClr>
              </a:solidFill>
            </a:rPr>
            <a:t>Carotenos</a:t>
          </a:r>
          <a:endParaRPr lang="es-ES" dirty="0">
            <a:solidFill>
              <a:schemeClr val="accent4">
                <a:lumMod val="50000"/>
              </a:schemeClr>
            </a:solidFill>
          </a:endParaRPr>
        </a:p>
      </dgm:t>
    </dgm:pt>
    <dgm:pt modelId="{AEF43B5C-639D-4B3C-80C1-72328D5C1459}" type="parTrans" cxnId="{C30FF923-B8AB-455F-8057-5D9BD1EA5705}">
      <dgm:prSet/>
      <dgm:spPr/>
      <dgm:t>
        <a:bodyPr/>
        <a:lstStyle/>
        <a:p>
          <a:endParaRPr lang="es-ES"/>
        </a:p>
      </dgm:t>
    </dgm:pt>
    <dgm:pt modelId="{829816B6-60D8-4D24-AC62-C14F5E3DC881}" type="sibTrans" cxnId="{C30FF923-B8AB-455F-8057-5D9BD1EA5705}">
      <dgm:prSet/>
      <dgm:spPr/>
      <dgm:t>
        <a:bodyPr/>
        <a:lstStyle/>
        <a:p>
          <a:endParaRPr lang="es-ES"/>
        </a:p>
      </dgm:t>
    </dgm:pt>
    <dgm:pt modelId="{47B065FC-2FDE-470D-8817-A8A3376B0867}">
      <dgm:prSet phldrT="[Texto]"/>
      <dgm:spPr/>
      <dgm:t>
        <a:bodyPr/>
        <a:lstStyle/>
        <a:p>
          <a:r>
            <a:rPr lang="es-ES" dirty="0" smtClean="0">
              <a:solidFill>
                <a:schemeClr val="accent5">
                  <a:lumMod val="50000"/>
                </a:schemeClr>
              </a:solidFill>
            </a:rPr>
            <a:t>Contenido energético              Urea</a:t>
          </a:r>
        </a:p>
        <a:p>
          <a:r>
            <a:rPr lang="es-ES" dirty="0" smtClean="0">
              <a:solidFill>
                <a:schemeClr val="accent5">
                  <a:lumMod val="50000"/>
                </a:schemeClr>
              </a:solidFill>
            </a:rPr>
            <a:t>Vitaminas hidrosolubles          Lactosa</a:t>
          </a:r>
        </a:p>
        <a:p>
          <a:r>
            <a:rPr lang="es-ES" dirty="0" smtClean="0">
              <a:solidFill>
                <a:schemeClr val="accent5">
                  <a:lumMod val="50000"/>
                </a:schemeClr>
              </a:solidFill>
            </a:rPr>
            <a:t>Lípidos                                        PTH </a:t>
          </a:r>
        </a:p>
        <a:p>
          <a:r>
            <a:rPr lang="es-ES" dirty="0" smtClean="0">
              <a:solidFill>
                <a:schemeClr val="accent5">
                  <a:lumMod val="50000"/>
                </a:schemeClr>
              </a:solidFill>
            </a:rPr>
            <a:t>Glucosa                                      Nucleótidos</a:t>
          </a:r>
          <a:endParaRPr lang="es-ES" dirty="0">
            <a:solidFill>
              <a:schemeClr val="accent5">
                <a:lumMod val="50000"/>
              </a:schemeClr>
            </a:solidFill>
          </a:endParaRPr>
        </a:p>
      </dgm:t>
    </dgm:pt>
    <dgm:pt modelId="{85661BB4-D9B4-4266-B3EF-8BC347A09B18}" type="parTrans" cxnId="{D299EC93-70E8-4C43-AAD6-A51B8EC922AE}">
      <dgm:prSet/>
      <dgm:spPr/>
      <dgm:t>
        <a:bodyPr/>
        <a:lstStyle/>
        <a:p>
          <a:endParaRPr lang="es-ES"/>
        </a:p>
      </dgm:t>
    </dgm:pt>
    <dgm:pt modelId="{848F4B1B-31BA-4AD1-9436-53DE50393299}" type="sibTrans" cxnId="{D299EC93-70E8-4C43-AAD6-A51B8EC922AE}">
      <dgm:prSet/>
      <dgm:spPr/>
      <dgm:t>
        <a:bodyPr/>
        <a:lstStyle/>
        <a:p>
          <a:endParaRPr lang="es-ES"/>
        </a:p>
      </dgm:t>
    </dgm:pt>
    <dgm:pt modelId="{805826F5-951B-410E-9699-05F312E5F909}" type="pres">
      <dgm:prSet presAssocID="{634D8E7F-BBC4-4A5D-99B7-A2B2B0DBDD3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B5D9663-3C4E-4049-80B4-D7755BA8952E}" type="pres">
      <dgm:prSet presAssocID="{7A18D594-CE0A-417A-A66A-ABE0FC43C41E}" presName="upArrow" presStyleLbl="node1" presStyleIdx="0" presStyleCnt="2"/>
      <dgm:spPr/>
    </dgm:pt>
    <dgm:pt modelId="{34BE2C68-0487-4F6C-A15D-5F21FB893F31}" type="pres">
      <dgm:prSet presAssocID="{7A18D594-CE0A-417A-A66A-ABE0FC43C41E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6C5866-2287-4001-9176-0686BA07770E}" type="pres">
      <dgm:prSet presAssocID="{47B065FC-2FDE-470D-8817-A8A3376B0867}" presName="downArrow" presStyleLbl="node1" presStyleIdx="1" presStyleCnt="2"/>
      <dgm:spPr/>
    </dgm:pt>
    <dgm:pt modelId="{3A6FB7B2-AC42-4FA5-BE7F-02D7FFCEF241}" type="pres">
      <dgm:prSet presAssocID="{47B065FC-2FDE-470D-8817-A8A3376B0867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01EB6EA-C685-49C2-98DA-7C28FC80412F}" type="presOf" srcId="{7A18D594-CE0A-417A-A66A-ABE0FC43C41E}" destId="{34BE2C68-0487-4F6C-A15D-5F21FB893F31}" srcOrd="0" destOrd="0" presId="urn:microsoft.com/office/officeart/2005/8/layout/arrow4"/>
    <dgm:cxn modelId="{9F120CB1-F989-4646-B77C-DBF0328E883B}" type="presOf" srcId="{634D8E7F-BBC4-4A5D-99B7-A2B2B0DBDD3C}" destId="{805826F5-951B-410E-9699-05F312E5F909}" srcOrd="0" destOrd="0" presId="urn:microsoft.com/office/officeart/2005/8/layout/arrow4"/>
    <dgm:cxn modelId="{C30FF923-B8AB-455F-8057-5D9BD1EA5705}" srcId="{634D8E7F-BBC4-4A5D-99B7-A2B2B0DBDD3C}" destId="{7A18D594-CE0A-417A-A66A-ABE0FC43C41E}" srcOrd="0" destOrd="0" parTransId="{AEF43B5C-639D-4B3C-80C1-72328D5C1459}" sibTransId="{829816B6-60D8-4D24-AC62-C14F5E3DC881}"/>
    <dgm:cxn modelId="{D299EC93-70E8-4C43-AAD6-A51B8EC922AE}" srcId="{634D8E7F-BBC4-4A5D-99B7-A2B2B0DBDD3C}" destId="{47B065FC-2FDE-470D-8817-A8A3376B0867}" srcOrd="1" destOrd="0" parTransId="{85661BB4-D9B4-4266-B3EF-8BC347A09B18}" sibTransId="{848F4B1B-31BA-4AD1-9436-53DE50393299}"/>
    <dgm:cxn modelId="{3D37F3F2-D4F8-4C3C-83F8-8F5E5A3586E8}" type="presOf" srcId="{47B065FC-2FDE-470D-8817-A8A3376B0867}" destId="{3A6FB7B2-AC42-4FA5-BE7F-02D7FFCEF241}" srcOrd="0" destOrd="0" presId="urn:microsoft.com/office/officeart/2005/8/layout/arrow4"/>
    <dgm:cxn modelId="{10634AE6-FC84-4C27-865E-12578E3942BF}" type="presParOf" srcId="{805826F5-951B-410E-9699-05F312E5F909}" destId="{3B5D9663-3C4E-4049-80B4-D7755BA8952E}" srcOrd="0" destOrd="0" presId="urn:microsoft.com/office/officeart/2005/8/layout/arrow4"/>
    <dgm:cxn modelId="{0B6ADFA8-8C39-45A6-ADD6-39BD365F10C7}" type="presParOf" srcId="{805826F5-951B-410E-9699-05F312E5F909}" destId="{34BE2C68-0487-4F6C-A15D-5F21FB893F31}" srcOrd="1" destOrd="0" presId="urn:microsoft.com/office/officeart/2005/8/layout/arrow4"/>
    <dgm:cxn modelId="{4E64E29F-CD72-4775-9C8B-7EE14390DBDC}" type="presParOf" srcId="{805826F5-951B-410E-9699-05F312E5F909}" destId="{C56C5866-2287-4001-9176-0686BA07770E}" srcOrd="2" destOrd="0" presId="urn:microsoft.com/office/officeart/2005/8/layout/arrow4"/>
    <dgm:cxn modelId="{411D1F92-C241-4764-AD71-5E850AEF9EA1}" type="presParOf" srcId="{805826F5-951B-410E-9699-05F312E5F909}" destId="{3A6FB7B2-AC42-4FA5-BE7F-02D7FFCEF241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D9663-3C4E-4049-80B4-D7755BA8952E}">
      <dsp:nvSpPr>
        <dsp:cNvPr id="0" name=""/>
        <dsp:cNvSpPr/>
      </dsp:nvSpPr>
      <dsp:spPr>
        <a:xfrm>
          <a:off x="461502" y="0"/>
          <a:ext cx="2784856" cy="2088642"/>
        </a:xfrm>
        <a:prstGeom prst="up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BE2C68-0487-4F6C-A15D-5F21FB893F31}">
      <dsp:nvSpPr>
        <dsp:cNvPr id="0" name=""/>
        <dsp:cNvSpPr/>
      </dsp:nvSpPr>
      <dsp:spPr>
        <a:xfrm>
          <a:off x="3329904" y="0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accent4">
                  <a:lumMod val="50000"/>
                </a:schemeClr>
              </a:solidFill>
            </a:rPr>
            <a:t>Proteínas                              Minerales (</a:t>
          </a:r>
          <a:r>
            <a:rPr lang="es-ES" sz="2600" kern="1200" dirty="0" err="1" smtClean="0">
              <a:solidFill>
                <a:schemeClr val="accent4">
                  <a:lumMod val="50000"/>
                </a:schemeClr>
              </a:solidFill>
            </a:rPr>
            <a:t>Na</a:t>
          </a:r>
          <a:r>
            <a:rPr lang="es-ES" sz="2600" kern="1200" dirty="0" smtClean="0">
              <a:solidFill>
                <a:schemeClr val="accent4">
                  <a:lumMod val="50000"/>
                </a:schemeClr>
              </a:solidFill>
            </a:rPr>
            <a:t>,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accent4">
                  <a:lumMod val="50000"/>
                </a:schemeClr>
              </a:solidFill>
            </a:rPr>
            <a:t>Ácido </a:t>
          </a:r>
          <a:r>
            <a:rPr lang="es-ES" sz="2600" kern="1200" dirty="0" err="1" smtClean="0">
              <a:solidFill>
                <a:schemeClr val="accent4">
                  <a:lumMod val="50000"/>
                </a:schemeClr>
              </a:solidFill>
            </a:rPr>
            <a:t>siálico</a:t>
          </a:r>
          <a:r>
            <a:rPr lang="es-ES" sz="2600" kern="1200" dirty="0" smtClean="0">
              <a:solidFill>
                <a:schemeClr val="accent4">
                  <a:lumMod val="50000"/>
                </a:schemeClr>
              </a:solidFill>
            </a:rPr>
            <a:t>                         Fe, Zn, Mg, K)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accent4">
                  <a:lumMod val="50000"/>
                </a:schemeClr>
              </a:solidFill>
            </a:rPr>
            <a:t>Vitaminas liposolubles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accent4">
                  <a:lumMod val="50000"/>
                </a:schemeClr>
              </a:solidFill>
            </a:rPr>
            <a:t>Carotenos</a:t>
          </a:r>
          <a:endParaRPr lang="es-ES" sz="26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329904" y="0"/>
        <a:ext cx="5888736" cy="2088642"/>
      </dsp:txXfrm>
    </dsp:sp>
    <dsp:sp modelId="{C56C5866-2287-4001-9176-0686BA07770E}">
      <dsp:nvSpPr>
        <dsp:cNvPr id="0" name=""/>
        <dsp:cNvSpPr/>
      </dsp:nvSpPr>
      <dsp:spPr>
        <a:xfrm>
          <a:off x="1296959" y="2262695"/>
          <a:ext cx="2784856" cy="2088642"/>
        </a:xfrm>
        <a:prstGeom prst="downArrow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FB7B2-AC42-4FA5-BE7F-02D7FFCEF241}">
      <dsp:nvSpPr>
        <dsp:cNvPr id="0" name=""/>
        <dsp:cNvSpPr/>
      </dsp:nvSpPr>
      <dsp:spPr>
        <a:xfrm>
          <a:off x="4165361" y="2262695"/>
          <a:ext cx="5888736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accent5">
                  <a:lumMod val="50000"/>
                </a:schemeClr>
              </a:solidFill>
            </a:rPr>
            <a:t>Contenido energético              Urea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accent5">
                  <a:lumMod val="50000"/>
                </a:schemeClr>
              </a:solidFill>
            </a:rPr>
            <a:t>Vitaminas hidrosolubles          Lactosa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accent5">
                  <a:lumMod val="50000"/>
                </a:schemeClr>
              </a:solidFill>
            </a:rPr>
            <a:t>Lípidos                                        PTH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accent5">
                  <a:lumMod val="50000"/>
                </a:schemeClr>
              </a:solidFill>
            </a:rPr>
            <a:t>Glucosa                                      Nucleótidos</a:t>
          </a:r>
          <a:endParaRPr lang="es-ES" sz="2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165361" y="2262695"/>
        <a:ext cx="5888736" cy="2088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09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416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295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18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688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952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475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2587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932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3498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889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4326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0451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136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663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856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2632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6515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6070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4942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636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617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48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186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03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291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55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49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EB1F-E824-4DF2-9936-FDD19D339009}" type="datetimeFigureOut">
              <a:rPr lang="es-ES" smtClean="0"/>
              <a:pPr/>
              <a:t>17/01/2021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6B8C-B7CD-4467-9463-C00ED266108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51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1/17/2021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456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080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sz="6600" dirty="0" smtClean="0">
                <a:latin typeface="Algerian" panose="04020705040A02060702" pitchFamily="82" charset="0"/>
              </a:rPr>
              <a:t/>
            </a:r>
            <a:br>
              <a:rPr lang="es-ES" sz="6600" dirty="0" smtClean="0">
                <a:latin typeface="Algerian" panose="04020705040A02060702" pitchFamily="82" charset="0"/>
              </a:rPr>
            </a:br>
            <a:r>
              <a:rPr lang="es-ES" sz="6600" dirty="0">
                <a:latin typeface="Algerian" panose="04020705040A02060702" pitchFamily="82" charset="0"/>
              </a:rPr>
              <a:t/>
            </a:r>
            <a:br>
              <a:rPr lang="es-ES" sz="6600" dirty="0">
                <a:latin typeface="Algerian" panose="04020705040A02060702" pitchFamily="82" charset="0"/>
              </a:rPr>
            </a:br>
            <a:r>
              <a:rPr lang="es-ES" sz="6600" dirty="0" smtClean="0">
                <a:latin typeface="Algerian" panose="04020705040A02060702" pitchFamily="82" charset="0"/>
              </a:rPr>
              <a:t>LACTANCIA MATERNA</a:t>
            </a:r>
            <a:br>
              <a:rPr lang="es-ES" sz="6600" dirty="0" smtClean="0">
                <a:latin typeface="Algerian" panose="04020705040A02060702" pitchFamily="82" charset="0"/>
              </a:rPr>
            </a:br>
            <a:r>
              <a:rPr lang="es-ES" sz="6600" dirty="0" smtClean="0">
                <a:latin typeface="Algerian" panose="04020705040A02060702" pitchFamily="82" charset="0"/>
              </a:rPr>
              <a:t>presente y futuro</a:t>
            </a:r>
            <a:endParaRPr lang="es-ES" sz="6600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25714" y="4462009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Dra.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Yoisis Verrier Quesada</a:t>
            </a: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363" y="4222377"/>
            <a:ext cx="3960637" cy="263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Leche del 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pretérmino</a:t>
            </a:r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madres que tienen un parto pretérmino,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producen,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durante un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mes,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una leche de composición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diferente, con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 mayor contenido en proteínas, grasas,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calorías,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vitaminas liposolubles,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lactoferrina, IgA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cloruro sódico. Los niveles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minerales y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vitaminas del grupo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son parecidos a los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término.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Sin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embargo, ésta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 más pobre en lactosa y vitamina C que la leche madura del término. </a:t>
            </a:r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Etapas de la leche materna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0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0624" y="997136"/>
            <a:ext cx="5159188" cy="379001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800" b="1" dirty="0" smtClean="0"/>
              <a:t>Fisiología de la </a:t>
            </a:r>
            <a:br>
              <a:rPr lang="es-ES" sz="4800" b="1" dirty="0" smtClean="0"/>
            </a:br>
            <a:r>
              <a:rPr lang="es-ES" sz="4800" b="1" dirty="0" smtClean="0"/>
              <a:t>secreción de leche</a:t>
            </a:r>
            <a:br>
              <a:rPr lang="es-ES" sz="4800" b="1" dirty="0" smtClean="0"/>
            </a:br>
            <a:r>
              <a:rPr lang="es-ES" sz="4800" b="1" dirty="0" smtClean="0"/>
              <a:t/>
            </a:r>
            <a:br>
              <a:rPr lang="es-ES" sz="4800" b="1" dirty="0" smtClean="0"/>
            </a:br>
            <a:r>
              <a:rPr lang="es-ES" sz="4000" b="1" dirty="0" smtClean="0"/>
              <a:t>(control endocrino)</a:t>
            </a:r>
            <a:endParaRPr lang="es-ES" sz="4800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5992907" cy="6733605"/>
          </a:xfrm>
        </p:spPr>
      </p:pic>
    </p:spTree>
    <p:extLst>
      <p:ext uri="{BB962C8B-B14F-4D97-AF65-F5344CB8AC3E}">
        <p14:creationId xmlns:p14="http://schemas.microsoft.com/office/powerpoint/2010/main" val="32968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177" y="0"/>
            <a:ext cx="9345705" cy="6838322"/>
          </a:xfrm>
        </p:spPr>
      </p:pic>
    </p:spTree>
    <p:extLst>
      <p:ext uri="{BB962C8B-B14F-4D97-AF65-F5344CB8AC3E}">
        <p14:creationId xmlns:p14="http://schemas.microsoft.com/office/powerpoint/2010/main" val="30773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9163402" cy="6681648"/>
          </a:xfrm>
        </p:spPr>
      </p:pic>
    </p:spTree>
    <p:extLst>
      <p:ext uri="{BB962C8B-B14F-4D97-AF65-F5344CB8AC3E}">
        <p14:creationId xmlns:p14="http://schemas.microsoft.com/office/powerpoint/2010/main" val="27073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Control </a:t>
            </a:r>
            <a:r>
              <a:rPr lang="es-ES" b="1" dirty="0" err="1" smtClean="0"/>
              <a:t>autocrino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aciamiento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de la mama </a:t>
            </a: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inhibitor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3200" dirty="0" err="1">
                <a:latin typeface="Arial" panose="020B0604020202020204" pitchFamily="34" charset="0"/>
                <a:cs typeface="Arial" panose="020B0604020202020204" pitchFamily="34" charset="0"/>
              </a:rPr>
              <a:t>lactation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" (FIL) o factor </a:t>
            </a: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inhibitorio </a:t>
            </a: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de la lactancia </a:t>
            </a:r>
            <a:endParaRPr lang="es-E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Estímulos psicológicos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856" y="3759200"/>
            <a:ext cx="5257072" cy="295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6" y="1027906"/>
            <a:ext cx="12031488" cy="4474210"/>
          </a:xfrm>
        </p:spPr>
      </p:pic>
    </p:spTree>
    <p:extLst>
      <p:ext uri="{BB962C8B-B14F-4D97-AF65-F5344CB8AC3E}">
        <p14:creationId xmlns:p14="http://schemas.microsoft.com/office/powerpoint/2010/main" val="19450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1985120" cy="6122362"/>
          </a:xfrm>
        </p:spPr>
      </p:pic>
    </p:spTree>
    <p:extLst>
      <p:ext uri="{BB962C8B-B14F-4D97-AF65-F5344CB8AC3E}">
        <p14:creationId xmlns:p14="http://schemas.microsoft.com/office/powerpoint/2010/main" val="35416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" b="6395"/>
          <a:stretch/>
        </p:blipFill>
        <p:spPr>
          <a:xfrm>
            <a:off x="838199" y="26894"/>
            <a:ext cx="10739719" cy="6820889"/>
          </a:xfrm>
        </p:spPr>
      </p:pic>
    </p:spTree>
    <p:extLst>
      <p:ext uri="{BB962C8B-B14F-4D97-AF65-F5344CB8AC3E}">
        <p14:creationId xmlns:p14="http://schemas.microsoft.com/office/powerpoint/2010/main" val="12731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9" y="198257"/>
            <a:ext cx="4652682" cy="6549546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991" y="44030"/>
            <a:ext cx="5298393" cy="681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4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Ventajas de la lactancia para el niño: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Favorece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relación afectiva profunda entre madre e hijo.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Beneficio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psicológico para la madre, el padre, el niño y la familia.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incidencia de muerte súbita del lactante.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Sucede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mayor desarrollo socioemocional y psicomotor del niño.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Permite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mejor crecimiento.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Ayuda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la rápida recuperación de las enfermedades.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frecuencia de caries dentales del bebé y la necesidad de ortodoncia.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Lactancia Materna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La lactancia materna es 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fenómeno biocultural por excelencia. 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Para los 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humanos, además de un proceso biológico, la lactancia </a:t>
            </a:r>
            <a:r>
              <a:rPr lang="es-E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constituye 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un comportamiento determinado por la cultura.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7" y="4120106"/>
            <a:ext cx="3933371" cy="260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7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Impide desarrollo de gérmenes patógenos al nivel intestinal.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Permite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que el aparato digestivo se desarrolle con rapidez.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posibilidades de cólicos del lactante y el riesgo de diarreas.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Minimiza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riesgo de cáncer infantil, diabetes, obesidad, HTA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frecuencia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enfermedades respiratorias y alérgicas.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Contiene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lactoferrina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que transporta el hierro y aumenta las defensas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2920" indent="-457200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Previene la desnutrición.</a:t>
            </a:r>
          </a:p>
          <a:p>
            <a:pPr marL="45720" indent="0" algn="just">
              <a:buNone/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2920" indent="-457200"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Ventajas de la lactancia para el niño: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Está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disponible al niño las 24 h del día.</a:t>
            </a:r>
          </a:p>
          <a:p>
            <a:pPr marL="502920" indent="-45720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más higiénica y estéril.</a:t>
            </a:r>
          </a:p>
          <a:p>
            <a:pPr marL="502920" indent="-45720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Tiene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temperatura adecuada, la composición ideal y completa para cada momento, además, contiene todos los elementos nutritivos.</a:t>
            </a:r>
          </a:p>
          <a:p>
            <a:pPr marL="502920" indent="-45720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produce en la cantidad justa y necesaria.</a:t>
            </a:r>
          </a:p>
          <a:p>
            <a:pPr marL="502920" indent="-45720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frecuencia de consultas médicas y de hospitalizaciones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2920" indent="-457200" algn="just">
              <a:buFont typeface="Wingdings" panose="05000000000000000000" pitchFamily="2" charset="2"/>
              <a:buChar char="Ø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No deja residuos ni desperdicios.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Ventajas de la lactancia para el niño: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6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Ventajas de la lactancia para la madre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Disminuye la incidencia de cáncer de mama y de ovarios en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madre. 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Limita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sangrado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puerperal y disminuye la posibilidad de anemia posparto.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Disminuye el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riesgo de osteoporosis.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Reduce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depresión posparto.</a:t>
            </a:r>
          </a:p>
          <a:p>
            <a:pPr marL="502920" indent="-457200"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Retarda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restablecimiento de la menstruación.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Reflejo de succión - deglución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acción de la succión es una de las primeras y más complejas habilidades integradas sensorio-motoras del recién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nacido.</a:t>
            </a:r>
          </a:p>
          <a:p>
            <a:pPr marL="0" indent="0" algn="just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reflejo de deglución aparece primero alrededor de la semana 16 de gestación y el de succión comienza cerca de la semana 20, con mayor coordinación y efectividad hacia la semana 34.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19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Patrones de succión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u="sng" dirty="0">
                <a:latin typeface="Arial" panose="020B0604020202020204" pitchFamily="34" charset="0"/>
                <a:cs typeface="Arial" panose="020B0604020202020204" pitchFamily="34" charset="0"/>
              </a:rPr>
              <a:t>Barracuda: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RN que rápidamente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toman y aprietan el pezón, succionando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enérgicamente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durante 10 a 20 minutos; no hay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jugueteo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En ocasiones,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pueden lastimar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pezón.</a:t>
            </a:r>
          </a:p>
          <a:p>
            <a:pPr algn="just"/>
            <a:r>
              <a:rPr 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Excitado: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RN que al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tomar el seno,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aprietan y sueltan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alternativamente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Es necesario que la madre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lo calme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antes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volverlo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colocar.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Después de varios días;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madre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hijo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 adaptan.</a:t>
            </a:r>
          </a:p>
          <a:p>
            <a:pPr algn="just"/>
            <a:r>
              <a:rPr 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Desinteresado: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RN sin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interés por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tomar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pezón en las primeras horas de vida;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segundo o tercer día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comienza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succión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esperando a que la leche baje con facilidad. No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debe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forzarse 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estos niños,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ya que continuarán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succionando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por sí solos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3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u="sng" dirty="0">
                <a:latin typeface="Arial" panose="020B0604020202020204" pitchFamily="34" charset="0"/>
                <a:cs typeface="Arial" panose="020B0604020202020204" pitchFamily="34" charset="0"/>
              </a:rPr>
              <a:t>Gourmet: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toman el pezón saboreando unas gotas de leche; entonces, se chupan los labios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antes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empezar a succionar.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Perezoso: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Estos niños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prefieren succionar unos minutos, descansando un poco entre succión y succión. No debe apresurárseles.</a:t>
            </a:r>
          </a:p>
          <a:p>
            <a:pPr algn="just"/>
            <a:r>
              <a:rPr 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estricto: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sesiones de amamantamiento son estrictamente para amamantar, en 10 minutos pueden vaciar el seno. Por lo tanto la madre no deberá desesperarse, aprovechará para establecer un diálogo con su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hijo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durante este período.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Patrones de succión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2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Dependientes de la madre: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natomía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 pecho de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madre: Tamaño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turgencia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pecho, Tipos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pezón, Estado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los pechos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 del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pezón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ínculo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afectivo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 madre - hijo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Postura y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posición con la que la madre amamanta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Trastornos de la succión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5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Trastornos de la succión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Dependientes del RN</a:t>
            </a:r>
          </a:p>
          <a:p>
            <a:pPr marL="0" indent="0" algn="just">
              <a:buNone/>
            </a:pPr>
            <a:r>
              <a:rPr 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Primarios: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Inmadurez del bebé.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Características anatómicas individuales que dificultan el agarre, como la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retrognatia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o la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anquiloglosia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alteraciones de la lengua: frenillo corto, lengua retráctil, protrusión.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Alteraciones neurológicas transitorias o permanentes que dificultan la posición del bebé para mamar, llevándolo a adquirir posturas atípicas.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0718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i="1" dirty="0">
                <a:latin typeface="Arial" panose="020B0604020202020204" pitchFamily="34" charset="0"/>
                <a:cs typeface="Arial" panose="020B0604020202020204" pitchFamily="34" charset="0"/>
              </a:rPr>
              <a:t>Secundarias: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cuando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modifica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patrón original de succión-deglución debido a factores externos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han influido negativamente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Dolor facial y/o malformaciones craneales por lo general producidas a causa de un parto instrumentado (ventosas, fórceps o espátulas).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uso de anestésicos durante el parto, como la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peridural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retraso en el inicio de la primera toma tras el parto.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separación madre-bebé o poco contacto piel con piel.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Las prácticas hospitalarias iatrogénicas como el uso de chupetes y biberones en 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neonatal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Trastornos del neonato: hipoxia, hipoglucemia, ictericia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Trastornos de la succión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3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Manejo de los trastornos de succión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Determinar la causa y tratamiento etiológico.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orrección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 agarre, la postura y la posición durante la toma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Ejercicios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orofaciales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para entrenar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succión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Tratamientos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osteopáticos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Terapia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craneo-sacral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Ejercicios de fisioterapia post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frenotomía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77285" y="1943361"/>
            <a:ext cx="8603087" cy="2554545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Todos los Recién nacidos tienen derecho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recibir 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leche de su madre y todas las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madres que 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lo deseen a recibir soporte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para sus </a:t>
            </a:r>
            <a:r>
              <a:rPr lang="es-CO" sz="3200" dirty="0">
                <a:latin typeface="Arial" panose="020B0604020202020204" pitchFamily="34" charset="0"/>
                <a:cs typeface="Arial" panose="020B0604020202020204" pitchFamily="34" charset="0"/>
              </a:rPr>
              <a:t>lactancias. </a:t>
            </a:r>
            <a:r>
              <a:rPr lang="es-CO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Entonces debe iniciarse en los primeros minutos tras el nacimiento.</a:t>
            </a:r>
            <a:endParaRPr lang="es-CO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6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Ejercicios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orofaciales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para entrenar la succión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Estimulación </a:t>
            </a:r>
            <a:r>
              <a:rPr lang="es-ES" b="1" dirty="0" err="1"/>
              <a:t>perioral</a:t>
            </a:r>
            <a:r>
              <a:rPr lang="es-ES" b="1" dirty="0" smtClean="0"/>
              <a:t>:</a:t>
            </a:r>
          </a:p>
          <a:p>
            <a:pPr marL="0" indent="0">
              <a:buNone/>
            </a:pPr>
            <a:endParaRPr lang="es-ES" b="1" dirty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67597"/>
            <a:ext cx="76200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3200" b="1" dirty="0"/>
              <a:t>Estimulación </a:t>
            </a:r>
            <a:r>
              <a:rPr lang="es-ES" sz="3200" b="1" dirty="0" err="1"/>
              <a:t>intraoral</a:t>
            </a:r>
            <a:r>
              <a:rPr lang="es-ES" sz="3200" b="1" dirty="0"/>
              <a:t>:</a:t>
            </a:r>
            <a:endParaRPr lang="es-ES" sz="3200" dirty="0"/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Sobre paladar, masajear suavemente siguiendo la configuración del paladar hacia un lado y hacia otro.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Masajear suavemente sobre lengua hacia un lado y hacia otro.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línea media sobre lengua colocar el dedo índice y activar reflejo de succión con movimientos de extensión y retracción del dedo.</a:t>
            </a: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 dedo índice masajear suavemente carrillos hacia fuera.</a:t>
            </a:r>
          </a:p>
          <a:p>
            <a:endParaRPr lang="es-ES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Ejercicios </a:t>
            </a:r>
            <a:r>
              <a:rPr lang="es-E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orofaciales</a:t>
            </a:r>
            <a:r>
              <a:rPr lang="es-ES" sz="3600" b="1" dirty="0">
                <a:latin typeface="Arial" panose="020B0604020202020204" pitchFamily="34" charset="0"/>
                <a:cs typeface="Arial" panose="020B0604020202020204" pitchFamily="34" charset="0"/>
              </a:rPr>
              <a:t> para entrenar la succión</a:t>
            </a:r>
          </a:p>
        </p:txBody>
      </p:sp>
    </p:spTree>
    <p:extLst>
      <p:ext uri="{BB962C8B-B14F-4D97-AF65-F5344CB8AC3E}">
        <p14:creationId xmlns:p14="http://schemas.microsoft.com/office/powerpoint/2010/main" val="5617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44062" y="393895"/>
            <a:ext cx="109727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 lactancia materna posee tres funciones esenciales</a:t>
            </a:r>
            <a:r>
              <a:rPr kumimoji="0" lang="es-CO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CO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Protección </a:t>
            </a:r>
            <a:r>
              <a:rPr kumimoji="0" lang="es-C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Lactancia Protectora e </a:t>
            </a:r>
            <a:r>
              <a:rPr kumimoji="0" lang="es-CO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inmunológica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s-CO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Nutrición</a:t>
            </a:r>
            <a:r>
              <a:rPr kumimoji="0" lang="es-C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Lactancia </a:t>
            </a:r>
            <a:r>
              <a:rPr kumimoji="0" lang="es-CO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Nutritiva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s-CO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s-CO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Afecto</a:t>
            </a:r>
            <a:r>
              <a:rPr kumimoji="0" lang="es-CO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Lactancia afectiva</a:t>
            </a:r>
          </a:p>
        </p:txBody>
      </p:sp>
    </p:spTree>
    <p:extLst>
      <p:ext uri="{BB962C8B-B14F-4D97-AF65-F5344CB8AC3E}">
        <p14:creationId xmlns:p14="http://schemas.microsoft.com/office/powerpoint/2010/main" val="3338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Etapas de la leche materna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Precalostro: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producida durante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último trimestre de la gestación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formada principalmente por exudado de plasma, células, inmunoglobulinas, lactoferrina,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seroalbúmina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sodio, cloro y una pequeña cantidad de lactosa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Calostro: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secretado en los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primeros 4 días después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parto,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fluido amarillento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espeso,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alta densidad y escaso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volumen (2-20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ml por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toma),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suficiente para satisfacer las necesidades del recién nacido.</a:t>
            </a:r>
          </a:p>
        </p:txBody>
      </p:sp>
    </p:spTree>
    <p:extLst>
      <p:ext uri="{BB962C8B-B14F-4D97-AF65-F5344CB8AC3E}">
        <p14:creationId xmlns:p14="http://schemas.microsoft.com/office/powerpoint/2010/main" val="12367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Calostro vs. Leche madura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9868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10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Calostro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ontenido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muy elevado en inmunoglobulinas especialmente IgA, lactoferrina, células (linfocitos y macrófagos), oligosacáridos, citoquinas y otros factores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defensivos. Presente en los primeros 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días de vida. </a:t>
            </a:r>
          </a:p>
          <a:p>
            <a:pPr algn="just"/>
            <a:endParaRPr lang="es-E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Protección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defensivo			 Maduración del sistema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echa curvada hacia la izquierda 3"/>
          <p:cNvSpPr/>
          <p:nvPr/>
        </p:nvSpPr>
        <p:spPr>
          <a:xfrm>
            <a:off x="3939988" y="3267637"/>
            <a:ext cx="731520" cy="1707776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Flecha curvada hacia la derecha 4"/>
          <p:cNvSpPr/>
          <p:nvPr/>
        </p:nvSpPr>
        <p:spPr>
          <a:xfrm>
            <a:off x="4846320" y="3267637"/>
            <a:ext cx="731520" cy="1707776"/>
          </a:xfrm>
          <a:prstGeom prst="curved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Leche de transición: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produce entre el </a:t>
            </a:r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y 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s-E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día postparto</a:t>
            </a:r>
            <a:r>
              <a:rPr lang="es-E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4-6to día: aumento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brusco en la producción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leche,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que sigue posteriormente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alcanzar un volumen de 600-700 ml día entre los 15 y 30 días postparto.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leche es de composición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intermedia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, gran contenido de lactosa, grasas, calorías, vitaminas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hidrosolubles,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va variando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alcanzar la composición de la leche madura.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Etapas de la leche materna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Leche </a:t>
            </a:r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madura: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 un alimento completo que contiene agua, proteínas, hidratos de carbono, grasas, minerales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vitaminas.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volumen promedio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producido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por una mujer es de 700-900 ml/día durante los 6 primeros meses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postparto y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600 ml en el segundo semestre.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Contiene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un 88% de agua y su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osmolaridad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es de 286 </a:t>
            </a:r>
            <a:r>
              <a:rPr 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mOsm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semejante a la del plasma, lo que le permite mantener un perfecto equilibrio electrolítico.</a:t>
            </a: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Contenido energético. De 68-74 Kcal /100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ml.</a:t>
            </a:r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Etapas de la leche materna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3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3205</TotalTime>
  <Words>1413</Words>
  <Application>Microsoft Office PowerPoint</Application>
  <PresentationFormat>Panorámica</PresentationFormat>
  <Paragraphs>121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31</vt:i4>
      </vt:variant>
    </vt:vector>
  </HeadingPairs>
  <TitlesOfParts>
    <vt:vector size="40" baseType="lpstr">
      <vt:lpstr>Algerian</vt:lpstr>
      <vt:lpstr>Arial</vt:lpstr>
      <vt:lpstr>Calibri</vt:lpstr>
      <vt:lpstr>Calibri Light</vt:lpstr>
      <vt:lpstr>Century Gothic</vt:lpstr>
      <vt:lpstr>Wingdings</vt:lpstr>
      <vt:lpstr>Wingdings 3</vt:lpstr>
      <vt:lpstr>Tema de Office</vt:lpstr>
      <vt:lpstr>Sector</vt:lpstr>
      <vt:lpstr>  LACTANCIA MATERNA presente y futuro</vt:lpstr>
      <vt:lpstr>Lactancia Materna</vt:lpstr>
      <vt:lpstr>Presentación de PowerPoint</vt:lpstr>
      <vt:lpstr>Presentación de PowerPoint</vt:lpstr>
      <vt:lpstr>Etapas de la leche materna</vt:lpstr>
      <vt:lpstr>Calostro vs. Leche madura</vt:lpstr>
      <vt:lpstr>Calostro</vt:lpstr>
      <vt:lpstr>Presentación de PowerPoint</vt:lpstr>
      <vt:lpstr>Etapas de la leche materna</vt:lpstr>
      <vt:lpstr>Etapas de la leche materna</vt:lpstr>
      <vt:lpstr>Fisiología de la  secreción de leche  (control endocrino)</vt:lpstr>
      <vt:lpstr>Presentación de PowerPoint</vt:lpstr>
      <vt:lpstr>Presentación de PowerPoint</vt:lpstr>
      <vt:lpstr>Control autocrino</vt:lpstr>
      <vt:lpstr>Presentación de PowerPoint</vt:lpstr>
      <vt:lpstr>Presentación de PowerPoint</vt:lpstr>
      <vt:lpstr>Presentación de PowerPoint</vt:lpstr>
      <vt:lpstr>Presentación de PowerPoint</vt:lpstr>
      <vt:lpstr>Ventajas de la lactancia para el niño:</vt:lpstr>
      <vt:lpstr>Ventajas de la lactancia para el niño:</vt:lpstr>
      <vt:lpstr>Ventajas de la lactancia para el niño:</vt:lpstr>
      <vt:lpstr>Ventajas de la lactancia para la madre</vt:lpstr>
      <vt:lpstr>Reflejo de succión - deglución</vt:lpstr>
      <vt:lpstr>Patrones de succión</vt:lpstr>
      <vt:lpstr>Patrones de succión</vt:lpstr>
      <vt:lpstr>Trastornos de la succión</vt:lpstr>
      <vt:lpstr>Trastornos de la succión</vt:lpstr>
      <vt:lpstr>Trastornos de la succión</vt:lpstr>
      <vt:lpstr>Manejo de los trastornos de succión</vt:lpstr>
      <vt:lpstr>Ejercicios orofaciales para entrenar la succión</vt:lpstr>
      <vt:lpstr>Ejercicios orofaciales para entrenar la succión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Laura</dc:creator>
  <cp:lastModifiedBy>Ivany</cp:lastModifiedBy>
  <cp:revision>39</cp:revision>
  <dcterms:created xsi:type="dcterms:W3CDTF">2018-03-13T02:25:00Z</dcterms:created>
  <dcterms:modified xsi:type="dcterms:W3CDTF">2021-01-17T23:54:25Z</dcterms:modified>
</cp:coreProperties>
</file>