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43"/>
  </p:notesMasterIdLst>
  <p:sldIdLst>
    <p:sldId id="306" r:id="rId2"/>
    <p:sldId id="304" r:id="rId3"/>
    <p:sldId id="307" r:id="rId4"/>
    <p:sldId id="290" r:id="rId5"/>
    <p:sldId id="291" r:id="rId6"/>
    <p:sldId id="292" r:id="rId7"/>
    <p:sldId id="299" r:id="rId8"/>
    <p:sldId id="293" r:id="rId9"/>
    <p:sldId id="300" r:id="rId10"/>
    <p:sldId id="294" r:id="rId11"/>
    <p:sldId id="295" r:id="rId12"/>
    <p:sldId id="296" r:id="rId13"/>
    <p:sldId id="301" r:id="rId14"/>
    <p:sldId id="289" r:id="rId15"/>
    <p:sldId id="283" r:id="rId16"/>
    <p:sldId id="284" r:id="rId17"/>
    <p:sldId id="285" r:id="rId18"/>
    <p:sldId id="286" r:id="rId19"/>
    <p:sldId id="288" r:id="rId20"/>
    <p:sldId id="298" r:id="rId21"/>
    <p:sldId id="287" r:id="rId22"/>
    <p:sldId id="297" r:id="rId23"/>
    <p:sldId id="302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7" r:id="rId32"/>
    <p:sldId id="318" r:id="rId33"/>
    <p:sldId id="319" r:id="rId34"/>
    <p:sldId id="320" r:id="rId35"/>
    <p:sldId id="321" r:id="rId36"/>
    <p:sldId id="322" r:id="rId37"/>
    <p:sldId id="323" r:id="rId38"/>
    <p:sldId id="324" r:id="rId39"/>
    <p:sldId id="325" r:id="rId40"/>
    <p:sldId id="326" r:id="rId41"/>
    <p:sldId id="315" r:id="rId4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dirty="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6711EAE-2ED0-49CD-B25C-4D2DE85D63EE}" type="datetimeFigureOut">
              <a:rPr lang="es-CR"/>
              <a:pPr>
                <a:defRPr/>
              </a:pPr>
              <a:t>12/12/2020</a:t>
            </a:fld>
            <a:endParaRPr lang="es-CR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R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dirty="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FD54A01-CB7E-4633-904E-DD599BF795B3}" type="slidenum">
              <a:rPr lang="es-CR"/>
              <a:pPr>
                <a:defRPr/>
              </a:pPr>
              <a:t>‹Nº›</a:t>
            </a:fld>
            <a:endParaRPr lang="es-C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SMP: síndrome </a:t>
            </a:r>
            <a:r>
              <a:rPr lang="es-ES" dirty="0" err="1" smtClean="0"/>
              <a:t>mieloproliferativo</a:t>
            </a:r>
            <a:r>
              <a:rPr lang="es-ES" dirty="0" smtClean="0"/>
              <a:t> crónico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D54A01-CB7E-4633-904E-DD599BF795B3}" type="slidenum">
              <a:rPr lang="es-CR" smtClean="0"/>
              <a:pPr>
                <a:defRPr/>
              </a:pPr>
              <a:t>40</a:t>
            </a:fld>
            <a:endParaRPr lang="es-C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CR" dirty="0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CR" dirty="0"/>
              </a:p>
            </p:txBody>
          </p:sp>
        </p:grpSp>
      </p:grpSp>
      <p:sp>
        <p:nvSpPr>
          <p:cNvPr id="4202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4202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77155-53CC-4710-95E5-F769A8BC7B9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E1631-10D8-49FE-8E51-9877B218D34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2825A-556E-42A2-B170-93A7D816851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FA395-AA0C-454D-B604-38C75CFEC60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B689-AB83-4AEF-84E5-724D526786A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7D252-A241-47B4-8740-B11296D5A65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765F4-FCE8-4AB1-AF3C-FA7718754AA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5B03-FA3D-47D3-8DD7-AE539BB1B90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B87B5-CCE9-41A3-B490-965BCFD65B3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B71D4-BBD3-4F02-8FC2-7E8BBD9EEB7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R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81713-3CC0-498D-AC36-2A94A2ECFA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09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sp>
          <p:nvSpPr>
            <p:cNvPr id="409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CR" dirty="0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0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CR" dirty="0"/>
              </a:p>
            </p:txBody>
          </p:sp>
          <p:sp>
            <p:nvSpPr>
              <p:cNvPr id="410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CR" dirty="0"/>
              </a:p>
            </p:txBody>
          </p:sp>
        </p:grpSp>
      </p:grpSp>
      <p:sp>
        <p:nvSpPr>
          <p:cNvPr id="4100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4100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100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dirty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0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8A9F96B-29B9-41F6-B871-E6C380ECAD0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HOSPITAL CALIXTO GARCIA</a:t>
            </a:r>
            <a:br>
              <a:rPr lang="es-CR" dirty="0" smtClean="0"/>
            </a:br>
            <a:endParaRPr lang="es-CR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CR" dirty="0" smtClean="0"/>
          </a:p>
          <a:p>
            <a:pPr eaLnBrk="1" hangingPunct="1">
              <a:defRPr/>
            </a:pPr>
            <a:endParaRPr lang="es-CR" dirty="0" smtClean="0"/>
          </a:p>
          <a:p>
            <a:pPr eaLnBrk="1" hangingPunct="1">
              <a:defRPr/>
            </a:pPr>
            <a:r>
              <a:rPr lang="es-CR" dirty="0" smtClean="0"/>
              <a:t>        LABORATORIO  CLINICO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/>
          <a:lstStyle/>
          <a:p>
            <a:pPr eaLnBrk="1" hangingPunct="1"/>
            <a:r>
              <a:rPr lang="es-ES" sz="3200" smtClean="0">
                <a:solidFill>
                  <a:srgbClr val="FFFF00"/>
                </a:solidFill>
                <a:effectLst/>
              </a:rPr>
              <a:t/>
            </a:r>
            <a:br>
              <a:rPr lang="es-ES" sz="3200" smtClean="0">
                <a:solidFill>
                  <a:srgbClr val="FFFF00"/>
                </a:solidFill>
                <a:effectLst/>
              </a:rPr>
            </a:br>
            <a:r>
              <a:rPr lang="es-ES" sz="2800" smtClean="0">
                <a:solidFill>
                  <a:srgbClr val="FFFF00"/>
                </a:solidFill>
                <a:effectLst/>
              </a:rPr>
              <a:t>CLASIFICACIÓN MORFOLÓGICA DE LAS ANEMIAS</a:t>
            </a:r>
            <a:br>
              <a:rPr lang="es-ES" sz="2800" smtClean="0">
                <a:solidFill>
                  <a:srgbClr val="FFFF00"/>
                </a:solidFill>
                <a:effectLst/>
              </a:rPr>
            </a:br>
            <a:endParaRPr lang="es-ES" sz="2800" smtClean="0">
              <a:solidFill>
                <a:srgbClr val="FFFF00"/>
              </a:solidFill>
              <a:effectLst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La clasificación morfológica de las anemias se realiza teniendo en cuenta las constantes corpusculares sobre todo, el volumen corpuscular medio (VCM):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1. Anemias normocíticas: VCM entre 80 y 100 fL.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2. Anemias macrocíticas: VCM mayor que 100 fL.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3. Anemias microcíticas: VCM menor que 80 fL.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s-ES" sz="2800" dirty="0" smtClean="0">
              <a:solidFill>
                <a:srgbClr val="FFFF00"/>
              </a:solidFill>
              <a:effectLst/>
            </a:endParaRPr>
          </a:p>
          <a:p>
            <a:pPr eaLnBrk="1" hangingPunct="1">
              <a:defRPr/>
            </a:pPr>
            <a:endParaRPr lang="es-ES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087438"/>
          </a:xfrm>
        </p:spPr>
        <p:txBody>
          <a:bodyPr/>
          <a:lstStyle/>
          <a:p>
            <a:pPr eaLnBrk="1" hangingPunct="1"/>
            <a:r>
              <a:rPr lang="es-ES" sz="3600" smtClean="0">
                <a:solidFill>
                  <a:srgbClr val="FFFF00"/>
                </a:solidFill>
                <a:effectLst/>
              </a:rPr>
              <a:t>MANIFESTACIONES CLÍNICAS</a:t>
            </a:r>
            <a:r>
              <a:rPr lang="es-ES" sz="4000" smtClean="0">
                <a:solidFill>
                  <a:srgbClr val="FFFF00"/>
                </a:solidFill>
                <a:effectLst/>
              </a:rPr>
              <a:t/>
            </a:r>
            <a:br>
              <a:rPr lang="es-ES" sz="4000" smtClean="0">
                <a:solidFill>
                  <a:srgbClr val="FFFF00"/>
                </a:solidFill>
                <a:effectLst/>
              </a:rPr>
            </a:br>
            <a:endParaRPr lang="es-ES" sz="4000" smtClean="0">
              <a:solidFill>
                <a:srgbClr val="FFFF00"/>
              </a:solidFill>
              <a:effectLst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Existen manifestaciones clínicas comunes a todos los tipos de anemia: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1. Generales: cansancio, disminución del deseo sexual.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2. Cardiorrespiratorias: palpitaciones, disnea ante el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esfuerzo o en reposo. Si la anemia es severa: angina,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claudicación intermitente, manifestaciones de insuficiencia cardiaca congestiva.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3. Neurológicas: cefalea, mareos, vértigos, somnolencia,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  <a:effectLst/>
              </a:rPr>
              <a:t>confusión, irritabilidad, ruidos en los oídos, pérdida de la concentración, debilidad muscular.</a:t>
            </a:r>
          </a:p>
          <a:p>
            <a:pPr algn="just" eaLnBrk="1" hangingPunct="1">
              <a:lnSpc>
                <a:spcPct val="115000"/>
              </a:lnSpc>
              <a:defRPr/>
            </a:pPr>
            <a:endParaRPr lang="es-ES" sz="24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3200" smtClean="0">
                <a:solidFill>
                  <a:srgbClr val="FFFF00"/>
                </a:solidFill>
                <a:effectLst/>
              </a:rPr>
              <a:t>DIAGNÓSTICO DE LAS ANEMIAS</a:t>
            </a:r>
            <a:br>
              <a:rPr lang="es-ES" sz="3200" smtClean="0">
                <a:solidFill>
                  <a:srgbClr val="FFFF00"/>
                </a:solidFill>
                <a:effectLst/>
              </a:rPr>
            </a:br>
            <a:endParaRPr lang="es-ES" sz="3200" smtClean="0">
              <a:solidFill>
                <a:srgbClr val="FFFF00"/>
              </a:solidFill>
              <a:effectLst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362950" cy="5400675"/>
          </a:xfrm>
        </p:spPr>
        <p:txBody>
          <a:bodyPr/>
          <a:lstStyle/>
          <a:p>
            <a:pPr eaLnBrk="1" hangingPunct="1"/>
            <a:r>
              <a:rPr lang="es-ES" smtClean="0">
                <a:solidFill>
                  <a:srgbClr val="FFFF00"/>
                </a:solidFill>
                <a:effectLst/>
              </a:rPr>
              <a:t>A. Interrogatorio: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1. Edad, sexo y raza.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2. Ocupación.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3. Dieta.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4. Antecedentes de cirugía en el tracto gastrointestinal.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5. Antecedentes familiares de anemia.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6. Hábitos tóxicos.</a:t>
            </a:r>
          </a:p>
          <a:p>
            <a:pPr eaLnBrk="1" hangingPunct="1">
              <a:buFont typeface="Wingdings" pitchFamily="2" charset="2"/>
              <a:buNone/>
            </a:pPr>
            <a:r>
              <a:rPr lang="es-ES" smtClean="0">
                <a:solidFill>
                  <a:srgbClr val="FFFF00"/>
                </a:solidFill>
                <a:effectLst/>
              </a:rPr>
              <a:t>7. Enfermedades subyacentes.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692150"/>
            <a:ext cx="8208962" cy="5438775"/>
          </a:xfrm>
        </p:spPr>
        <p:txBody>
          <a:bodyPr/>
          <a:lstStyle/>
          <a:p>
            <a:pPr eaLnBrk="1" hangingPunct="1">
              <a:lnSpc>
                <a:spcPct val="115000"/>
              </a:lnSpc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B. Examen físico: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1. Piel y mucosa: palidez, íctero, púrpuras.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2. Sistema cardiovascular: soplos, edemas.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3. Faneras: caída del cabello, fragilidad de las uñas.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4. Sistema hemolinfopoyético: adenopatías, hepatomegalia y esplenomegalia.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5. Miembros inferiores: úlceras en las piernas.</a:t>
            </a:r>
          </a:p>
          <a:p>
            <a:pPr eaLnBrk="1" hangingPunct="1">
              <a:defRPr/>
            </a:pPr>
            <a:endParaRPr lang="es-ES" sz="28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s-ES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095875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b="1" dirty="0" smtClean="0">
                <a:solidFill>
                  <a:srgbClr val="FFFF00"/>
                </a:solidFill>
              </a:rPr>
              <a:t>ESTUDIOS DE LABORATORIO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s-ES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468313" y="26035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>
                <a:solidFill>
                  <a:srgbClr val="FFFF00"/>
                </a:solidFill>
              </a:rPr>
              <a:t>. </a:t>
            </a:r>
            <a:endParaRPr lang="es-ES" sz="2400">
              <a:solidFill>
                <a:srgbClr val="FFFF00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81000" y="18288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>
                <a:solidFill>
                  <a:srgbClr val="FFFF00"/>
                </a:solidFill>
              </a:rPr>
              <a:t> </a:t>
            </a:r>
            <a:endParaRPr lang="es-ES" sz="2400">
              <a:solidFill>
                <a:srgbClr val="FFFF00"/>
              </a:solidFill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059113" y="3357563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sz="2400" b="1" dirty="0">
                <a:solidFill>
                  <a:srgbClr val="FFFF00"/>
                </a:solidFill>
              </a:rPr>
              <a:t>Valores</a:t>
            </a: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MX" sz="2400" b="1" dirty="0">
                <a:solidFill>
                  <a:srgbClr val="FFFF00"/>
                </a:solidFill>
              </a:rPr>
              <a:t>de Referencia</a:t>
            </a:r>
            <a:r>
              <a:rPr lang="es-MX" sz="2400" dirty="0">
                <a:solidFill>
                  <a:srgbClr val="FFFF00"/>
                </a:solidFill>
              </a:rPr>
              <a:t> :</a:t>
            </a:r>
          </a:p>
          <a:p>
            <a:pPr>
              <a:spcBef>
                <a:spcPct val="50000"/>
              </a:spcBef>
              <a:defRPr/>
            </a:pPr>
            <a:r>
              <a:rPr lang="es-MX" sz="2400" dirty="0">
                <a:solidFill>
                  <a:srgbClr val="FFFF00"/>
                </a:solidFill>
              </a:rPr>
              <a:t> Mujer:   </a:t>
            </a:r>
            <a:r>
              <a:rPr lang="es-MX" sz="2400" b="1" dirty="0">
                <a:solidFill>
                  <a:srgbClr val="FFFF00"/>
                </a:solidFill>
              </a:rPr>
              <a:t>120-160 g/l</a:t>
            </a:r>
          </a:p>
          <a:p>
            <a:pPr>
              <a:spcBef>
                <a:spcPct val="50000"/>
              </a:spcBef>
              <a:defRPr/>
            </a:pPr>
            <a:r>
              <a:rPr lang="es-MX" sz="2400" dirty="0">
                <a:solidFill>
                  <a:srgbClr val="FFFF00"/>
                </a:solidFill>
              </a:rPr>
              <a:t>Hombre:</a:t>
            </a:r>
            <a:r>
              <a:rPr lang="es-MX" sz="2400" b="1" dirty="0">
                <a:solidFill>
                  <a:srgbClr val="FFFF00"/>
                </a:solidFill>
              </a:rPr>
              <a:t>130-175 g/l</a:t>
            </a:r>
            <a:endParaRPr lang="es-ES" sz="2400" b="1" dirty="0">
              <a:solidFill>
                <a:srgbClr val="FFFF00"/>
              </a:solidFill>
            </a:endParaRP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539750" y="10525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dirty="0" smtClean="0">
                <a:solidFill>
                  <a:srgbClr val="FFFF00"/>
                </a:solidFill>
              </a:rPr>
              <a:t>HEMOGRAMA</a:t>
            </a:r>
            <a:br>
              <a:rPr lang="es-ES" sz="3600" dirty="0" smtClean="0">
                <a:solidFill>
                  <a:srgbClr val="FFFF00"/>
                </a:solidFill>
              </a:rPr>
            </a:br>
            <a:r>
              <a:rPr lang="es-ES" sz="3600" dirty="0" smtClean="0">
                <a:solidFill>
                  <a:srgbClr val="FFFF00"/>
                </a:solidFill>
              </a:rPr>
              <a:t/>
            </a:r>
            <a:br>
              <a:rPr lang="es-ES" sz="3600" dirty="0" smtClean="0">
                <a:solidFill>
                  <a:srgbClr val="FFFF00"/>
                </a:solidFill>
              </a:rPr>
            </a:br>
            <a:r>
              <a:rPr lang="es-ES" sz="3600" dirty="0" smtClean="0">
                <a:solidFill>
                  <a:srgbClr val="FFFF00"/>
                </a:solidFill>
              </a:rPr>
              <a:t>HEMOGLOBINA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382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2400" b="1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Fundamento</a:t>
            </a:r>
            <a:r>
              <a:rPr lang="es-MX" sz="2400">
                <a:solidFill>
                  <a:srgbClr val="FFFF00"/>
                </a:solidFill>
              </a:rPr>
              <a:t>: Es el volumen de los eritrocitos expresados como función del volumen sanguíneo total.</a:t>
            </a:r>
          </a:p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Métodos para determinarlo</a:t>
            </a:r>
            <a:r>
              <a:rPr lang="es-MX" sz="2400">
                <a:solidFill>
                  <a:srgbClr val="FFFF00"/>
                </a:solidFill>
              </a:rPr>
              <a:t>: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2400">
                <a:solidFill>
                  <a:srgbClr val="FFFF00"/>
                </a:solidFill>
              </a:rPr>
              <a:t> Por centrifugación: Micrométodo y macrométodo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s-MX" sz="2400">
                <a:solidFill>
                  <a:srgbClr val="FFFF00"/>
                </a:solidFill>
              </a:rPr>
              <a:t> Método automatizado</a:t>
            </a:r>
            <a:endParaRPr lang="es-ES" sz="2400">
              <a:solidFill>
                <a:srgbClr val="FFFF00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457200" y="3581400"/>
            <a:ext cx="83820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2400" b="1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Muestra</a:t>
            </a:r>
            <a:r>
              <a:rPr lang="es-MX" sz="2400">
                <a:solidFill>
                  <a:srgbClr val="FFFF00"/>
                </a:solidFill>
              </a:rPr>
              <a:t>: Sangre anticoagulada con EDTA ó sangre capilar coleccionada directamente en los tubos capilares</a:t>
            </a:r>
            <a:endParaRPr lang="es-ES" sz="2400">
              <a:solidFill>
                <a:srgbClr val="FFFF00"/>
              </a:solidFill>
            </a:endParaRP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09600" y="4495800"/>
            <a:ext cx="6858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 sz="2400" b="1">
              <a:solidFill>
                <a:srgbClr val="FFFF00"/>
              </a:solidFill>
            </a:endParaRPr>
          </a:p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Valores de referencia</a:t>
            </a:r>
            <a:r>
              <a:rPr lang="es-MX" sz="2400">
                <a:solidFill>
                  <a:srgbClr val="FFFF00"/>
                </a:solidFill>
              </a:rPr>
              <a:t>: H: </a:t>
            </a:r>
            <a:r>
              <a:rPr lang="es-MX" sz="2400" b="1">
                <a:solidFill>
                  <a:srgbClr val="FFFF00"/>
                </a:solidFill>
              </a:rPr>
              <a:t>40-54%</a:t>
            </a:r>
            <a:r>
              <a:rPr lang="es-MX" sz="2400">
                <a:solidFill>
                  <a:srgbClr val="FFFF00"/>
                </a:solidFill>
              </a:rPr>
              <a:t> </a:t>
            </a:r>
            <a:r>
              <a:rPr lang="es-MX" sz="2400" b="1">
                <a:solidFill>
                  <a:srgbClr val="FFFF00"/>
                </a:solidFill>
              </a:rPr>
              <a:t>ó  0.40-0.54</a:t>
            </a:r>
          </a:p>
          <a:p>
            <a:pPr>
              <a:spcBef>
                <a:spcPct val="50000"/>
              </a:spcBef>
            </a:pPr>
            <a:r>
              <a:rPr lang="es-MX" sz="2400">
                <a:solidFill>
                  <a:srgbClr val="FFFF00"/>
                </a:solidFill>
              </a:rPr>
              <a:t>                                       M: </a:t>
            </a:r>
            <a:r>
              <a:rPr lang="es-MX" sz="2400" b="1">
                <a:solidFill>
                  <a:srgbClr val="FFFF00"/>
                </a:solidFill>
              </a:rPr>
              <a:t>37-47% ó 0.37-0.47</a:t>
            </a:r>
            <a:endParaRPr lang="es-ES" sz="2400" b="1">
              <a:solidFill>
                <a:srgbClr val="FFFF00"/>
              </a:solidFill>
            </a:endParaRP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HEMATOCRITO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Técnica</a:t>
            </a:r>
            <a:r>
              <a:rPr lang="es-MX" sz="2400">
                <a:solidFill>
                  <a:srgbClr val="FFFF00"/>
                </a:solidFill>
              </a:rPr>
              <a:t>: Automatizada. No es recomendada la técnica manual, las cual tiene un error de 7-14%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228600" y="2667000"/>
            <a:ext cx="8915400" cy="239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Equipo</a:t>
            </a:r>
            <a:r>
              <a:rPr lang="es-MX" sz="2400" dirty="0">
                <a:solidFill>
                  <a:srgbClr val="FFFF00"/>
                </a:solidFill>
              </a:rPr>
              <a:t>: Contador Hematológico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endParaRPr lang="es-MX" sz="2400" dirty="0">
              <a:solidFill>
                <a:srgbClr val="FFFF00"/>
              </a:solidFill>
            </a:endParaRP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Muestra</a:t>
            </a:r>
            <a:r>
              <a:rPr lang="es-MX" sz="2400" dirty="0">
                <a:solidFill>
                  <a:srgbClr val="FFFF00"/>
                </a:solidFill>
              </a:rPr>
              <a:t>: Sangre venosa anticoagulada con EDTA</a:t>
            </a:r>
          </a:p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endParaRPr lang="es-MX" sz="2400" dirty="0">
              <a:solidFill>
                <a:srgbClr val="FFFF00"/>
              </a:solidFill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s-MX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V. Referencia</a:t>
            </a:r>
            <a:r>
              <a:rPr lang="es-MX" sz="2400" dirty="0">
                <a:solidFill>
                  <a:srgbClr val="FFFF00"/>
                </a:solidFill>
              </a:rPr>
              <a:t>: Hombre: </a:t>
            </a:r>
            <a:r>
              <a:rPr lang="es-MX" sz="2400" b="1" dirty="0">
                <a:solidFill>
                  <a:srgbClr val="FFFF00"/>
                </a:solidFill>
              </a:rPr>
              <a:t>4.5 - 6.0x10</a:t>
            </a:r>
            <a:r>
              <a:rPr lang="es-MX" sz="2400" b="1" baseline="30000" dirty="0">
                <a:solidFill>
                  <a:srgbClr val="FFFF00"/>
                </a:solidFill>
              </a:rPr>
              <a:t>12</a:t>
            </a:r>
            <a:r>
              <a:rPr lang="es-MX" sz="2400" b="1" dirty="0">
                <a:solidFill>
                  <a:srgbClr val="FFFF00"/>
                </a:solidFill>
              </a:rPr>
              <a:t>/l</a:t>
            </a:r>
            <a:r>
              <a:rPr lang="es-MX" sz="2400" dirty="0">
                <a:solidFill>
                  <a:srgbClr val="FFFF00"/>
                </a:solidFill>
              </a:rPr>
              <a:t>   </a:t>
            </a:r>
          </a:p>
          <a:p>
            <a:pPr>
              <a:lnSpc>
                <a:spcPct val="50000"/>
              </a:lnSpc>
              <a:spcBef>
                <a:spcPct val="50000"/>
              </a:spcBef>
              <a:defRPr/>
            </a:pPr>
            <a:r>
              <a:rPr lang="es-MX" sz="2400" dirty="0">
                <a:solidFill>
                  <a:srgbClr val="FFFF00"/>
                </a:solidFill>
              </a:rPr>
              <a:t>                             Mujer: </a:t>
            </a:r>
            <a:r>
              <a:rPr lang="es-MX" sz="2400" b="1" dirty="0">
                <a:solidFill>
                  <a:srgbClr val="FFFF00"/>
                </a:solidFill>
              </a:rPr>
              <a:t>4.0 - 5.5x10</a:t>
            </a:r>
            <a:r>
              <a:rPr lang="es-MX" sz="2400" b="1" baseline="30000" dirty="0">
                <a:solidFill>
                  <a:srgbClr val="FFFF00"/>
                </a:solidFill>
              </a:rPr>
              <a:t>12</a:t>
            </a:r>
            <a:r>
              <a:rPr lang="es-MX" sz="2400" b="1" dirty="0">
                <a:solidFill>
                  <a:srgbClr val="FFFF00"/>
                </a:solidFill>
              </a:rPr>
              <a:t>/l</a:t>
            </a:r>
            <a:endParaRPr lang="es-ES" sz="2400" b="1" dirty="0">
              <a:solidFill>
                <a:srgbClr val="FFFF00"/>
              </a:solidFill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600" dirty="0" smtClean="0">
                <a:solidFill>
                  <a:srgbClr val="FFFF00"/>
                </a:solidFill>
              </a:rPr>
              <a:t>CONTEO DE ERITROCITOS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066800"/>
            <a:ext cx="7924800" cy="5300663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       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               Hto l/l x 1000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</a:rPr>
              <a:t> VCM = </a:t>
            </a:r>
            <a:r>
              <a:rPr lang="es-MX" sz="2400" b="1">
                <a:solidFill>
                  <a:srgbClr val="FFFF00"/>
                </a:solidFill>
                <a:cs typeface="Arial" charset="0"/>
              </a:rPr>
              <a:t>———————     VR: 80-100 fl ( 10</a:t>
            </a:r>
            <a:r>
              <a:rPr lang="es-MX" sz="2400" b="1" baseline="30000">
                <a:solidFill>
                  <a:srgbClr val="FFFF00"/>
                </a:solidFill>
                <a:cs typeface="Arial" charset="0"/>
              </a:rPr>
              <a:t>-15</a:t>
            </a:r>
            <a:r>
              <a:rPr lang="es-MX" sz="2400" b="1">
                <a:solidFill>
                  <a:srgbClr val="FFFF00"/>
                </a:solidFill>
                <a:cs typeface="Arial" charset="0"/>
              </a:rPr>
              <a:t>L 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                  CE ( x 10</a:t>
            </a:r>
            <a:r>
              <a:rPr lang="es-MX" sz="2400" b="1" baseline="30000">
                <a:solidFill>
                  <a:srgbClr val="FFFF00"/>
                </a:solidFill>
                <a:cs typeface="Arial" charset="0"/>
              </a:rPr>
              <a:t>12</a:t>
            </a:r>
            <a:r>
              <a:rPr lang="es-MX" sz="2400" b="1">
                <a:solidFill>
                  <a:srgbClr val="FFFF00"/>
                </a:solidFill>
                <a:cs typeface="Arial" charset="0"/>
              </a:rPr>
              <a:t>/l )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endParaRPr lang="es-MX" sz="2400" b="1">
              <a:solidFill>
                <a:srgbClr val="FFFF00"/>
              </a:solidFill>
              <a:cs typeface="Arial" charset="0"/>
            </a:endParaRP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                Hb g/l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HCM =   ————              VR: 27- 32 pg (10</a:t>
            </a:r>
            <a:r>
              <a:rPr lang="es-MX" sz="2400" b="1" baseline="30000">
                <a:solidFill>
                  <a:srgbClr val="FFFF00"/>
                </a:solidFill>
                <a:cs typeface="Arial" charset="0"/>
              </a:rPr>
              <a:t>-12</a:t>
            </a:r>
            <a:r>
              <a:rPr lang="es-MX" sz="2400" b="1">
                <a:solidFill>
                  <a:srgbClr val="FFFF00"/>
                </a:solidFill>
                <a:cs typeface="Arial" charset="0"/>
              </a:rPr>
              <a:t>g )  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              CE ( x 10</a:t>
            </a:r>
            <a:r>
              <a:rPr lang="es-MX" sz="2400" b="1" baseline="30000">
                <a:solidFill>
                  <a:srgbClr val="FFFF00"/>
                </a:solidFill>
                <a:cs typeface="Arial" charset="0"/>
              </a:rPr>
              <a:t>12</a:t>
            </a:r>
            <a:r>
              <a:rPr lang="es-MX" sz="2400" b="1">
                <a:solidFill>
                  <a:srgbClr val="FFFF00"/>
                </a:solidFill>
                <a:cs typeface="Arial" charset="0"/>
              </a:rPr>
              <a:t>/l 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es-MX" sz="2400" b="1">
              <a:solidFill>
                <a:srgbClr val="FFFF00"/>
              </a:solidFill>
              <a:cs typeface="Arial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                 Hb g/l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CHCM = ————             VR: 32-36 g/l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                 Hto l/l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s-MX" sz="2400" b="1">
                <a:solidFill>
                  <a:srgbClr val="FFFF00"/>
                </a:solidFill>
                <a:cs typeface="Arial" charset="0"/>
              </a:rPr>
              <a:t> </a:t>
            </a:r>
            <a:endParaRPr lang="es-ES" sz="2400" b="1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38200" y="381000"/>
            <a:ext cx="739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_tradnl" sz="2400" b="1">
              <a:latin typeface="Times New Roman" pitchFamily="18" charset="0"/>
            </a:endParaRP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600" dirty="0" smtClean="0">
                <a:solidFill>
                  <a:srgbClr val="FFFF00"/>
                </a:solidFill>
              </a:rPr>
              <a:t>CONSTANTES CORPUSCULARES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dirty="0" smtClean="0">
                <a:solidFill>
                  <a:srgbClr val="FFFF00"/>
                </a:solidFill>
              </a:rPr>
              <a:t/>
            </a:r>
            <a:br>
              <a:rPr lang="es-ES" sz="4000" dirty="0" smtClean="0">
                <a:solidFill>
                  <a:srgbClr val="FFFF00"/>
                </a:solidFill>
              </a:rPr>
            </a:br>
            <a:r>
              <a:rPr lang="es-ES" sz="4000" dirty="0" smtClean="0">
                <a:solidFill>
                  <a:srgbClr val="FFFF00"/>
                </a:solidFill>
              </a:rPr>
              <a:t> </a:t>
            </a:r>
            <a:r>
              <a:rPr lang="es-ES" sz="3200" dirty="0" smtClean="0">
                <a:solidFill>
                  <a:srgbClr val="FFFF00"/>
                </a:solidFill>
              </a:rPr>
              <a:t>Índice de distribución eritrocitario (IDE)</a:t>
            </a:r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   Refleja la variación en el tamaño de los eritrocitos en una muestra (nos da el grado de anisocitosis), lo cual tiene valor en el diagnóstico temprano de las anemias.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  Valores de referencia:  11-15,8 %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290830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Exploración del Síndrome Anémico y de las Alteraciones Leucocitarias por el Laboratorio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4000" dirty="0" smtClean="0">
                <a:solidFill>
                  <a:srgbClr val="FFFF00"/>
                </a:solidFill>
              </a:rPr>
              <a:t>RECUENTO DE RETICULOCITOS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679950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El reticulocito es una célula joven, inmadura, de la serie eritroide, que contiene material reticulado (ARN). Su estudio permite diferenciar anemias por falla medular de las producidas por hemorragias o hemólisis, además, se utiliza para chequear la efectividad del tratamiento en las anemias nutricionales. Para su observación se necesita una coloración supravital.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 • Valores de referencia: de 0,005 a 0,015.</a:t>
            </a:r>
          </a:p>
          <a:p>
            <a:pPr eaLnBrk="1" hangingPunct="1">
              <a:defRPr/>
            </a:pPr>
            <a:endParaRPr lang="es-ES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 OTROS ESTUDIOS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600200"/>
            <a:ext cx="8569325" cy="4530725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b="1" dirty="0" smtClean="0">
                <a:solidFill>
                  <a:srgbClr val="FFFF00"/>
                </a:solidFill>
              </a:rPr>
              <a:t>   -Exámen de la lámina periférica:</a:t>
            </a:r>
            <a:endParaRPr lang="es-ES" sz="2400" dirty="0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</a:rPr>
              <a:t>     Nos permite conocer las alteraciones eritrocitarias características de cada patología Además se observan las  alteraciones de los leucocitos y las  plaquetas.</a:t>
            </a:r>
            <a:endParaRPr lang="es-ES" sz="2400" b="1" dirty="0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b="1" dirty="0" smtClean="0">
                <a:solidFill>
                  <a:srgbClr val="FFFF00"/>
                </a:solidFill>
              </a:rPr>
              <a:t>  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b="1" dirty="0" smtClean="0">
                <a:solidFill>
                  <a:srgbClr val="FFFF00"/>
                </a:solidFill>
              </a:rPr>
              <a:t>    -Medulograma y biopsia de médula:</a:t>
            </a:r>
            <a:endParaRPr lang="es-ES" sz="2400" dirty="0" smtClean="0">
              <a:solidFill>
                <a:srgbClr val="FFFF00"/>
              </a:solidFill>
            </a:endParaRP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sz="2400" dirty="0" smtClean="0">
                <a:solidFill>
                  <a:srgbClr val="FFFF00"/>
                </a:solidFill>
              </a:rPr>
              <a:t>    Son estudios que están muy relacionados con los resultados de la lámina periférica y que permiten confirmar el diagnóstico sospechado en ella.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OTROS ESTUDIOS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Hierro sérico:	    H	13-31 mmol/L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s-ES" sz="3200" dirty="0" smtClean="0">
                <a:solidFill>
                  <a:srgbClr val="FFFF00"/>
                </a:solidFill>
                <a:cs typeface="Arial" charset="0"/>
              </a:rPr>
              <a:t>			            M	10-31 mmol/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Ferritina:   Hombre 30-300 ng/mL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			Mujer en edad fértil  10-160 ng/mL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			Niños de 15-120 ng/mL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Transferrina:	VR 2-4 g/L.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Tx/>
              <a:buNone/>
              <a:defRPr/>
            </a:pPr>
            <a:r>
              <a:rPr lang="es-ES" dirty="0" smtClean="0">
                <a:solidFill>
                  <a:srgbClr val="FFFF00"/>
                </a:solidFill>
                <a:cs typeface="Arial" charset="0"/>
              </a:rPr>
              <a:t>Protoporfirina Eritrocitaria Libre (PEL): VR 10-99 mg/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dirty="0" smtClean="0">
                <a:solidFill>
                  <a:srgbClr val="FFFF00"/>
                </a:solidFill>
              </a:rPr>
              <a:t>OTROS ESTUDIOS</a:t>
            </a:r>
          </a:p>
        </p:txBody>
      </p:sp>
      <p:sp>
        <p:nvSpPr>
          <p:cNvPr id="8192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-Dosificación de Vit B12 VR:200-900 pg/ml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-Dosificación de Folatos.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-Resistencia Osmótica.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-Electroforesis de Hemoglobina.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-Prueba de Coomb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-Hemoglobina Fetal.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</a:rPr>
              <a:t>-Determinación de G6PD.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ANEMIA FERROPENICA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Se trata de la anemia causada por deficiencia de hierro</a:t>
            </a:r>
          </a:p>
          <a:p>
            <a:pPr eaLnBrk="1" hangingPunct="1">
              <a:defRPr/>
            </a:pPr>
            <a:endParaRPr lang="es-CR" dirty="0" smtClean="0"/>
          </a:p>
          <a:p>
            <a:pPr eaLnBrk="1" hangingPunct="1">
              <a:defRPr/>
            </a:pPr>
            <a:r>
              <a:rPr lang="es-CR" dirty="0" smtClean="0"/>
              <a:t>Incidencia y etiologia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Constituye el 50 % de todas las anemias que se diagnostica en el mundo y representa un problema de salud tanto en paises desarrollados como subdesarrollados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CAUSAS DEL DEFICIT DE HIERRO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1-Deficit de Ingestion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2-Trastornos de la absorcion(gastritis, duodenitis, hernia hiatal, gastrectomia, cirugias intestinales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3-Aumento de las perdidas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coagulopatias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hemorroides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ulceras pepticas sangrantes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varices esofagicas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DIAGNOSTICO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Interrogatorio(sintomas e historia de la enfermedad actual)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Anemia aguda o Anemia cronica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Examen Fisico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--Examenes de Laboratorio Clinico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--Otros estudios necesarios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Afeccion digestiva, Diatesis hemorragica, Afeccion  ginecologia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sz="4000" dirty="0" smtClean="0"/>
              <a:t>EXAMENES DE LABORATORIO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43536"/>
          </a:xfrm>
        </p:spPr>
        <p:txBody>
          <a:bodyPr/>
          <a:lstStyle/>
          <a:p>
            <a:pPr eaLnBrk="1" hangingPunct="1">
              <a:defRPr/>
            </a:pPr>
            <a:r>
              <a:rPr lang="es-CR" dirty="0" smtClean="0"/>
              <a:t>Hemoglobina y Hematocrito disminuidos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Anemia severa&lt; 7g/dl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Anemia moderada-7--9.9/g/dl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Anemia ligera M (10—11,9 g/dl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                       H (10—12,9 g/dl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Lámina de Sangre periférica (microcitosis,hipocromia, anisocitosis, poiquilocitosis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Hierro Sérico disminuido VR8,95-30umol/l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CR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sz="4000" dirty="0" smtClean="0"/>
              <a:t>EXAMENES DE LABORATORIO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Ferritina  Sérica disminuida VR: 30-300ng/ml</a:t>
            </a:r>
          </a:p>
          <a:p>
            <a:pPr eaLnBrk="1" hangingPunct="1">
              <a:defRPr/>
            </a:pPr>
            <a:r>
              <a:rPr lang="es-CR" dirty="0" smtClean="0"/>
              <a:t>Protoporfirina Eritrocitaria Libre(PEL) aumentada VR10-99g/dl</a:t>
            </a:r>
          </a:p>
          <a:p>
            <a:pPr eaLnBrk="1" hangingPunct="1">
              <a:defRPr/>
            </a:pPr>
            <a:r>
              <a:rPr lang="es-CR" dirty="0" smtClean="0"/>
              <a:t>Conteo de </a:t>
            </a:r>
            <a:r>
              <a:rPr lang="es-CR" dirty="0" err="1" smtClean="0"/>
              <a:t>reticulocitos</a:t>
            </a:r>
            <a:r>
              <a:rPr lang="es-CR" dirty="0" smtClean="0"/>
              <a:t> (normal, aumentado sólo en perdidas activas y crónicas de sangre y en la respuesta al tratamiento con hierro</a:t>
            </a:r>
          </a:p>
          <a:p>
            <a:pPr eaLnBrk="1" hangingPunct="1">
              <a:defRPr/>
            </a:pPr>
            <a:endParaRPr lang="es-C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EXAMENES DE LABORATORIO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Indice de distribución eritrocitaria(IDE)aumentado VR11—15%</a:t>
            </a:r>
          </a:p>
          <a:p>
            <a:pPr eaLnBrk="1" hangingPunct="1">
              <a:defRPr/>
            </a:pPr>
            <a:endParaRPr lang="es-CR" dirty="0" smtClean="0"/>
          </a:p>
          <a:p>
            <a:pPr eaLnBrk="1" hangingPunct="1">
              <a:defRPr/>
            </a:pPr>
            <a:r>
              <a:rPr lang="es-CR" dirty="0" smtClean="0"/>
              <a:t>Tinción del Azul de Prusia negativo(en el medulograma)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OBJETIVOS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CR" dirty="0" smtClean="0"/>
          </a:p>
          <a:p>
            <a:pPr eaLnBrk="1" hangingPunct="1">
              <a:defRPr/>
            </a:pPr>
            <a:r>
              <a:rPr lang="es-CR" dirty="0" smtClean="0"/>
              <a:t>IDENTIFICAR E INTERPRETAR LOS ESTUDIOS DE LABORATORIO CLINICO QUE SON UTILIZADOS EN EL DIAGNOSTICO DEL SINDROME ANEMICO</a:t>
            </a:r>
          </a:p>
          <a:p>
            <a:pPr eaLnBrk="1" hangingPunct="1">
              <a:defRPr/>
            </a:pPr>
            <a:r>
              <a:rPr lang="es-CR" dirty="0" smtClean="0"/>
              <a:t>Identificar los estudios de </a:t>
            </a:r>
            <a:r>
              <a:rPr lang="es-CR" dirty="0" err="1" smtClean="0"/>
              <a:t>Lab</a:t>
            </a:r>
            <a:r>
              <a:rPr lang="es-CR" dirty="0" smtClean="0"/>
              <a:t> en las Alteraciones Leucocitarias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/>
          <a:lstStyle/>
          <a:p>
            <a:pPr eaLnBrk="1" hangingPunct="1">
              <a:defRPr/>
            </a:pPr>
            <a:r>
              <a:rPr lang="es-CR" dirty="0" smtClean="0"/>
              <a:t>Las anemias son afecciones de alta incidencia a nivel mundial que constituyen evidentemente un problema de salud en la práctica médica</a:t>
            </a:r>
          </a:p>
          <a:p>
            <a:pPr eaLnBrk="1" hangingPunct="1">
              <a:defRPr/>
            </a:pPr>
            <a:r>
              <a:rPr lang="es-CR" dirty="0" smtClean="0"/>
              <a:t>Con los recursos diagnosticos disponibles deben ser estudiadas correctamente para determinar su etiología</a:t>
            </a:r>
          </a:p>
          <a:p>
            <a:pPr eaLnBrk="1" hangingPunct="1">
              <a:defRPr/>
            </a:pPr>
            <a:r>
              <a:rPr lang="es-CR" dirty="0" smtClean="0"/>
              <a:t>Anemia </a:t>
            </a:r>
            <a:r>
              <a:rPr lang="es-CR" dirty="0" err="1" smtClean="0"/>
              <a:t>ferropénica</a:t>
            </a:r>
            <a:r>
              <a:rPr lang="es-CR" dirty="0" smtClean="0"/>
              <a:t> representa aproximadamente la mitad de todas las anemias diagnosticadas en el mundo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ALTERACIONES LEUCOCITARIAS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Leucocitos: Recuento global 4-11x10/L</a:t>
            </a:r>
          </a:p>
          <a:p>
            <a:r>
              <a:rPr lang="es-CR" dirty="0" smtClean="0"/>
              <a:t>Diferencial              %        Valor Absoluto</a:t>
            </a:r>
          </a:p>
          <a:p>
            <a:r>
              <a:rPr lang="es-CR" dirty="0" err="1" smtClean="0"/>
              <a:t>Neutrofilo</a:t>
            </a:r>
            <a:r>
              <a:rPr lang="es-CR" dirty="0" smtClean="0"/>
              <a:t>          50-70        1.8-7.5</a:t>
            </a:r>
          </a:p>
          <a:p>
            <a:r>
              <a:rPr lang="es-CR" dirty="0" smtClean="0"/>
              <a:t>Linfocito            20-40         1.5-4</a:t>
            </a:r>
          </a:p>
          <a:p>
            <a:r>
              <a:rPr lang="es-CR" dirty="0" smtClean="0"/>
              <a:t>Monocito           2-8            0.2-1</a:t>
            </a:r>
          </a:p>
          <a:p>
            <a:r>
              <a:rPr lang="es-CR" dirty="0" err="1" smtClean="0"/>
              <a:t>Eosinófilo</a:t>
            </a:r>
            <a:r>
              <a:rPr lang="es-CR" dirty="0" smtClean="0"/>
              <a:t>          1-4             0.04-0.4</a:t>
            </a:r>
          </a:p>
          <a:p>
            <a:r>
              <a:rPr lang="es-CR" dirty="0" err="1" smtClean="0"/>
              <a:t>Basófilo</a:t>
            </a:r>
            <a:r>
              <a:rPr lang="es-CR" dirty="0" smtClean="0"/>
              <a:t>             0.5-1          0.01-0.2</a:t>
            </a:r>
          </a:p>
          <a:p>
            <a:endParaRPr lang="es-CR" dirty="0" smtClean="0"/>
          </a:p>
          <a:p>
            <a:pPr>
              <a:buNone/>
            </a:pPr>
            <a:r>
              <a:rPr lang="es-CR" dirty="0" smtClean="0"/>
              <a:t>         </a:t>
            </a:r>
            <a:endParaRPr lang="es-C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Alteraciones Cuantitativas de los Leucocitos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Leucocitosis- Aumento del recuento global de Leucocitos por encima de 11x10 </a:t>
            </a:r>
            <a:r>
              <a:rPr lang="es-CR" sz="1600" dirty="0" smtClean="0"/>
              <a:t>9</a:t>
            </a:r>
            <a:r>
              <a:rPr lang="es-CR" dirty="0" smtClean="0"/>
              <a:t>/L</a:t>
            </a:r>
          </a:p>
          <a:p>
            <a:r>
              <a:rPr lang="es-CR" dirty="0" smtClean="0"/>
              <a:t>Leucopenia-Disminución del recuento global de leucocito x debajo 4x10 </a:t>
            </a:r>
            <a:r>
              <a:rPr lang="es-CR" sz="1800" dirty="0" smtClean="0"/>
              <a:t>9</a:t>
            </a:r>
            <a:r>
              <a:rPr lang="es-CR" dirty="0" smtClean="0"/>
              <a:t> /L</a:t>
            </a:r>
            <a:endParaRPr lang="es-C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Continuación 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Según la célula que predomina en el diferencial se utiliza la siguiente denominación:</a:t>
            </a:r>
          </a:p>
          <a:p>
            <a:r>
              <a:rPr lang="es-CR" dirty="0" err="1" smtClean="0"/>
              <a:t>Neutrofilia</a:t>
            </a:r>
            <a:endParaRPr lang="es-CR" dirty="0" smtClean="0"/>
          </a:p>
          <a:p>
            <a:r>
              <a:rPr lang="es-CR" dirty="0" err="1" smtClean="0"/>
              <a:t>Eosinofilia</a:t>
            </a:r>
            <a:endParaRPr lang="es-CR" dirty="0" smtClean="0"/>
          </a:p>
          <a:p>
            <a:r>
              <a:rPr lang="es-CR" dirty="0" err="1" smtClean="0"/>
              <a:t>Monocitosis</a:t>
            </a:r>
            <a:endParaRPr lang="es-CR" dirty="0" smtClean="0"/>
          </a:p>
          <a:p>
            <a:r>
              <a:rPr lang="es-CR" dirty="0" smtClean="0"/>
              <a:t>Linfocitosis</a:t>
            </a:r>
          </a:p>
          <a:p>
            <a:r>
              <a:rPr lang="es-CR" dirty="0" err="1" smtClean="0"/>
              <a:t>Basofilia</a:t>
            </a:r>
            <a:endParaRPr lang="es-C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NEUTROFILIA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Primaria(trastornos congénitos y heredados)</a:t>
            </a:r>
          </a:p>
          <a:p>
            <a:r>
              <a:rPr lang="es-CR" dirty="0" smtClean="0"/>
              <a:t>Secundaria:</a:t>
            </a:r>
          </a:p>
          <a:p>
            <a:r>
              <a:rPr lang="es-CR" dirty="0" smtClean="0"/>
              <a:t>a-infecciones</a:t>
            </a:r>
          </a:p>
          <a:p>
            <a:r>
              <a:rPr lang="es-CR" dirty="0" smtClean="0"/>
              <a:t>b-estrés</a:t>
            </a:r>
          </a:p>
          <a:p>
            <a:r>
              <a:rPr lang="es-CR" dirty="0" smtClean="0"/>
              <a:t>c-estímulos físicos</a:t>
            </a:r>
          </a:p>
          <a:p>
            <a:r>
              <a:rPr lang="es-CR" dirty="0" smtClean="0"/>
              <a:t>d-inflamación y necrosis</a:t>
            </a:r>
          </a:p>
          <a:p>
            <a:r>
              <a:rPr lang="es-CR" dirty="0" smtClean="0"/>
              <a:t>e-drogas</a:t>
            </a:r>
          </a:p>
          <a:p>
            <a:pPr>
              <a:buNone/>
            </a:pPr>
            <a:endParaRPr lang="es-C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NEUTROFILIA-</a:t>
            </a:r>
            <a:r>
              <a:rPr lang="es-CR" dirty="0" err="1" smtClean="0"/>
              <a:t>cont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f-neoplasias no hematológicas</a:t>
            </a:r>
          </a:p>
          <a:p>
            <a:r>
              <a:rPr lang="es-CR" dirty="0" smtClean="0"/>
              <a:t>g-alteraciones metabólicas</a:t>
            </a:r>
          </a:p>
          <a:p>
            <a:r>
              <a:rPr lang="es-CR" dirty="0" smtClean="0"/>
              <a:t>h-enfermedades hematológicas</a:t>
            </a:r>
          </a:p>
          <a:p>
            <a:r>
              <a:rPr lang="es-CR" dirty="0" smtClean="0"/>
              <a:t>i-</a:t>
            </a:r>
            <a:r>
              <a:rPr lang="es-CR" dirty="0" err="1" smtClean="0"/>
              <a:t>asplenia</a:t>
            </a:r>
            <a:endParaRPr lang="es-C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r>
              <a:rPr lang="es-CR" dirty="0" smtClean="0"/>
              <a:t>Causas de </a:t>
            </a:r>
            <a:r>
              <a:rPr lang="es-CR" dirty="0" err="1" smtClean="0"/>
              <a:t>Eosinofilia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2"/>
          </a:xfrm>
        </p:spPr>
        <p:txBody>
          <a:bodyPr/>
          <a:lstStyle/>
          <a:p>
            <a:r>
              <a:rPr lang="es-CR" dirty="0" smtClean="0"/>
              <a:t>Trastornos alérgicos</a:t>
            </a:r>
          </a:p>
          <a:p>
            <a:r>
              <a:rPr lang="es-CR" dirty="0" smtClean="0"/>
              <a:t>Enfermedades parasitarias</a:t>
            </a:r>
          </a:p>
          <a:p>
            <a:r>
              <a:rPr lang="es-CR" dirty="0" smtClean="0"/>
              <a:t>Enfermedades dermatológicas</a:t>
            </a:r>
          </a:p>
          <a:p>
            <a:r>
              <a:rPr lang="es-CR" dirty="0" smtClean="0"/>
              <a:t>Enfermedades pulmonares</a:t>
            </a:r>
          </a:p>
          <a:p>
            <a:r>
              <a:rPr lang="es-CR" dirty="0" smtClean="0"/>
              <a:t>Vasculitis y </a:t>
            </a:r>
            <a:r>
              <a:rPr lang="es-CR" dirty="0" err="1" smtClean="0"/>
              <a:t>Colagenosis</a:t>
            </a:r>
            <a:endParaRPr lang="es-CR" dirty="0" smtClean="0"/>
          </a:p>
          <a:p>
            <a:r>
              <a:rPr lang="es-CR" dirty="0" smtClean="0"/>
              <a:t>Neoplasias</a:t>
            </a:r>
          </a:p>
          <a:p>
            <a:r>
              <a:rPr lang="es-CR" dirty="0" smtClean="0"/>
              <a:t>Inmunodeficiencias</a:t>
            </a:r>
          </a:p>
          <a:p>
            <a:r>
              <a:rPr lang="es-CR" dirty="0" smtClean="0"/>
              <a:t>Enfermedades Hematológicas</a:t>
            </a:r>
          </a:p>
          <a:p>
            <a:r>
              <a:rPr lang="es-CR" dirty="0" smtClean="0"/>
              <a:t>Drogas y enfermedades Intestinales</a:t>
            </a:r>
            <a:endParaRPr lang="es-C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36609"/>
          </a:xfrm>
        </p:spPr>
        <p:txBody>
          <a:bodyPr/>
          <a:lstStyle/>
          <a:p>
            <a:r>
              <a:rPr lang="es-CR" sz="3200" dirty="0" smtClean="0"/>
              <a:t>Alteraciones morfológicas de los Leucocitos</a:t>
            </a:r>
            <a:endParaRPr lang="es-C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7941"/>
          </a:xfrm>
        </p:spPr>
        <p:txBody>
          <a:bodyPr/>
          <a:lstStyle/>
          <a:p>
            <a:r>
              <a:rPr lang="es-CR" dirty="0" smtClean="0"/>
              <a:t>Nucleares:</a:t>
            </a:r>
          </a:p>
          <a:p>
            <a:r>
              <a:rPr lang="es-CR" dirty="0" smtClean="0"/>
              <a:t>1-Anomalía de </a:t>
            </a:r>
            <a:r>
              <a:rPr lang="es-CR" dirty="0" err="1" smtClean="0"/>
              <a:t>Pelger-Huet</a:t>
            </a:r>
            <a:r>
              <a:rPr lang="es-CR" dirty="0" smtClean="0"/>
              <a:t> (</a:t>
            </a:r>
            <a:r>
              <a:rPr lang="es-CR" dirty="0" err="1" smtClean="0"/>
              <a:t>uni</a:t>
            </a:r>
            <a:r>
              <a:rPr lang="es-CR" dirty="0" smtClean="0"/>
              <a:t> o bilobulado)</a:t>
            </a:r>
          </a:p>
          <a:p>
            <a:r>
              <a:rPr lang="es-CR" dirty="0" smtClean="0"/>
              <a:t>2-Seudo </a:t>
            </a:r>
            <a:r>
              <a:rPr lang="es-CR" dirty="0" err="1" smtClean="0"/>
              <a:t>Pelger</a:t>
            </a:r>
            <a:r>
              <a:rPr lang="es-CR" dirty="0" smtClean="0"/>
              <a:t> adquirido (bilobulado)</a:t>
            </a:r>
          </a:p>
          <a:p>
            <a:r>
              <a:rPr lang="es-CR" dirty="0" smtClean="0"/>
              <a:t>3-Hipersegmentación de los </a:t>
            </a:r>
            <a:r>
              <a:rPr lang="es-CR" dirty="0" err="1" smtClean="0"/>
              <a:t>neutrofilos</a:t>
            </a:r>
            <a:r>
              <a:rPr lang="es-CR" dirty="0" smtClean="0"/>
              <a:t>(4 0 5 lóbulos)</a:t>
            </a:r>
          </a:p>
          <a:p>
            <a:r>
              <a:rPr lang="es-CR" dirty="0" smtClean="0"/>
              <a:t>4-Hipersegmentación de los </a:t>
            </a:r>
            <a:r>
              <a:rPr lang="es-CR" dirty="0" err="1" smtClean="0"/>
              <a:t>eosinófilos</a:t>
            </a:r>
            <a:r>
              <a:rPr lang="es-CR" dirty="0" smtClean="0"/>
              <a:t> (+de 2 lóbulos)</a:t>
            </a:r>
          </a:p>
          <a:p>
            <a:r>
              <a:rPr lang="es-CR" dirty="0" smtClean="0"/>
              <a:t>5-seudo maduración degenerativa</a:t>
            </a:r>
            <a:endParaRPr lang="es-C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Alteraciones </a:t>
            </a:r>
            <a:r>
              <a:rPr lang="es-CR" dirty="0" err="1" smtClean="0"/>
              <a:t>Citoplasmaticas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1-Granulación tóxica</a:t>
            </a:r>
          </a:p>
          <a:p>
            <a:r>
              <a:rPr lang="es-CR" dirty="0" smtClean="0"/>
              <a:t>2-Vacuolizacion tóxica</a:t>
            </a:r>
          </a:p>
          <a:p>
            <a:r>
              <a:rPr lang="es-CR" dirty="0" smtClean="0"/>
              <a:t>3-Ausencia parcial o total de granulación</a:t>
            </a:r>
          </a:p>
          <a:p>
            <a:r>
              <a:rPr lang="es-CR" dirty="0" smtClean="0"/>
              <a:t>4-Bastones de </a:t>
            </a:r>
            <a:r>
              <a:rPr lang="es-CR" dirty="0" err="1" smtClean="0"/>
              <a:t>Auer</a:t>
            </a:r>
            <a:endParaRPr lang="es-CR" dirty="0" smtClean="0"/>
          </a:p>
          <a:p>
            <a:r>
              <a:rPr lang="es-CR" dirty="0" smtClean="0"/>
              <a:t>5-Cuerpos de </a:t>
            </a:r>
            <a:r>
              <a:rPr lang="es-CR" dirty="0" err="1" smtClean="0"/>
              <a:t>Dohle</a:t>
            </a:r>
            <a:endParaRPr lang="es-CR" dirty="0" smtClean="0"/>
          </a:p>
          <a:p>
            <a:r>
              <a:rPr lang="es-CR" dirty="0" smtClean="0"/>
              <a:t>6-Anomalía de </a:t>
            </a:r>
            <a:r>
              <a:rPr lang="es-CR" dirty="0" err="1" smtClean="0"/>
              <a:t>Alder-Reilly</a:t>
            </a:r>
            <a:endParaRPr lang="es-CR" dirty="0" smtClean="0"/>
          </a:p>
          <a:p>
            <a:r>
              <a:rPr lang="es-CR" dirty="0" smtClean="0"/>
              <a:t>7-Anomalía de </a:t>
            </a:r>
            <a:r>
              <a:rPr lang="es-CR" dirty="0" err="1" smtClean="0"/>
              <a:t>Chediak-Higashi</a:t>
            </a:r>
            <a:endParaRPr lang="es-CR" dirty="0" smtClean="0"/>
          </a:p>
          <a:p>
            <a:r>
              <a:rPr lang="es-CR" dirty="0" smtClean="0"/>
              <a:t>8-Anomalía de </a:t>
            </a:r>
            <a:r>
              <a:rPr lang="es-CR" dirty="0" err="1" smtClean="0"/>
              <a:t>May-Hegglin</a:t>
            </a:r>
            <a:endParaRPr lang="es-C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Reaccion</a:t>
            </a:r>
            <a:r>
              <a:rPr lang="es-CR" dirty="0" smtClean="0"/>
              <a:t> </a:t>
            </a:r>
            <a:r>
              <a:rPr lang="es-CR" dirty="0" err="1" smtClean="0"/>
              <a:t>Leucemoide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5065"/>
          </a:xfrm>
        </p:spPr>
        <p:txBody>
          <a:bodyPr/>
          <a:lstStyle/>
          <a:p>
            <a:r>
              <a:rPr lang="es-CR" dirty="0" smtClean="0"/>
              <a:t>Elevación del recuento global de leucocitos x encima de 50x10 </a:t>
            </a:r>
            <a:r>
              <a:rPr lang="es-CR" sz="1600" dirty="0" smtClean="0"/>
              <a:t>9</a:t>
            </a:r>
            <a:r>
              <a:rPr lang="es-CR" dirty="0" smtClean="0"/>
              <a:t>/L</a:t>
            </a:r>
          </a:p>
          <a:p>
            <a:r>
              <a:rPr lang="es-CR" dirty="0" smtClean="0"/>
              <a:t>La más frecuente la </a:t>
            </a:r>
            <a:r>
              <a:rPr lang="es-CR" dirty="0" err="1" smtClean="0"/>
              <a:t>Neutrofílica</a:t>
            </a:r>
            <a:endParaRPr lang="es-CR" dirty="0" smtClean="0"/>
          </a:p>
          <a:p>
            <a:r>
              <a:rPr lang="es-CR" dirty="0" smtClean="0"/>
              <a:t>Presencia de marcada desviación a la izquierda </a:t>
            </a:r>
          </a:p>
          <a:p>
            <a:r>
              <a:rPr lang="es-CR" dirty="0" smtClean="0"/>
              <a:t>Se observan </a:t>
            </a:r>
            <a:r>
              <a:rPr lang="es-CR" dirty="0" err="1" smtClean="0"/>
              <a:t>Promielocitos</a:t>
            </a:r>
            <a:r>
              <a:rPr lang="es-CR" dirty="0" smtClean="0"/>
              <a:t> y </a:t>
            </a:r>
            <a:r>
              <a:rPr lang="es-CR" dirty="0" err="1" smtClean="0"/>
              <a:t>blastos</a:t>
            </a:r>
            <a:r>
              <a:rPr lang="es-CR" dirty="0" smtClean="0"/>
              <a:t> en las </a:t>
            </a:r>
            <a:r>
              <a:rPr lang="es-CR" dirty="0" err="1" smtClean="0"/>
              <a:t>recciones</a:t>
            </a:r>
            <a:r>
              <a:rPr lang="es-CR" dirty="0" smtClean="0"/>
              <a:t> severas</a:t>
            </a:r>
          </a:p>
          <a:p>
            <a:r>
              <a:rPr lang="es-CR" dirty="0" smtClean="0"/>
              <a:t>Es importante el diagnostico diferencial con la Leucemia Mieloide Crónica</a:t>
            </a:r>
            <a:endParaRPr lang="es-C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150"/>
            <a:ext cx="8229600" cy="728663"/>
          </a:xfrm>
        </p:spPr>
        <p:txBody>
          <a:bodyPr/>
          <a:lstStyle/>
          <a:p>
            <a:pPr eaLnBrk="1" hangingPunct="1"/>
            <a:r>
              <a:rPr lang="es-ES" sz="3200" smtClean="0">
                <a:solidFill>
                  <a:srgbClr val="FFFF00"/>
                </a:solidFill>
                <a:effectLst/>
              </a:rPr>
              <a:t>DEFINICIÓN DE ANEMIA</a:t>
            </a:r>
            <a:br>
              <a:rPr lang="es-ES" sz="3200" smtClean="0">
                <a:solidFill>
                  <a:srgbClr val="FFFF00"/>
                </a:solidFill>
                <a:effectLst/>
              </a:rPr>
            </a:br>
            <a:endParaRPr lang="es-ES" sz="3200" smtClean="0">
              <a:solidFill>
                <a:srgbClr val="FFFF00"/>
              </a:solidFill>
              <a:effectLst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91513" cy="4535487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    Es la reducción de la concentración de hemoglobina y del número de eritrocitos por debajo de los límites considerados como normales, según el sexo, la edad y la altitud del lugar de residencia.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     </a:t>
            </a:r>
            <a:endParaRPr lang="es-E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err="1" smtClean="0"/>
              <a:t>Reaccion</a:t>
            </a:r>
            <a:r>
              <a:rPr lang="es-CR" dirty="0" smtClean="0"/>
              <a:t> </a:t>
            </a:r>
            <a:r>
              <a:rPr lang="es-CR" dirty="0" err="1" smtClean="0"/>
              <a:t>Leucoeritroblastica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/>
          <a:lstStyle/>
          <a:p>
            <a:r>
              <a:rPr lang="es-CR" dirty="0" smtClean="0"/>
              <a:t>Presencia en la sangre periférica de células nucleadas </a:t>
            </a:r>
            <a:r>
              <a:rPr lang="es-CR" dirty="0" err="1" smtClean="0"/>
              <a:t>eritroides</a:t>
            </a:r>
            <a:r>
              <a:rPr lang="es-CR" dirty="0" smtClean="0"/>
              <a:t> junto con células mieloides inmaduras y la observación frecuente de eritrocitos en lágrimas</a:t>
            </a:r>
          </a:p>
          <a:p>
            <a:r>
              <a:rPr lang="es-CR" dirty="0" smtClean="0"/>
              <a:t>Causas: infecciones, hemorragias, hemolisis, infiltración medular, insuficiencia renal, leucemias, linfomas, </a:t>
            </a:r>
            <a:r>
              <a:rPr lang="es-CR" dirty="0" err="1" smtClean="0"/>
              <a:t>mielofibrosis</a:t>
            </a:r>
            <a:r>
              <a:rPr lang="es-CR" dirty="0" smtClean="0"/>
              <a:t>, mieloma múltiple, </a:t>
            </a:r>
            <a:r>
              <a:rPr lang="es-CR" dirty="0" err="1" smtClean="0"/>
              <a:t>hiperesplenismo</a:t>
            </a:r>
            <a:r>
              <a:rPr lang="es-CR" dirty="0" smtClean="0"/>
              <a:t>, SMP (crónico)</a:t>
            </a:r>
            <a:endParaRPr lang="es-C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R" dirty="0" smtClean="0"/>
              <a:t>BIBLIOGRAFIA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s-CR" smtClean="0"/>
              <a:t>1-Propedeutica clínica </a:t>
            </a:r>
            <a:r>
              <a:rPr lang="es-CR" dirty="0" smtClean="0"/>
              <a:t>y Semiología Médica del Dr, Raimundo Llanio y coautores Tomo2 cap65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2-Lab Clínico del Dr.Jorge Suardiaz y coautores cap24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3-Temas de Medicina Interna del Dr.Roca Goderich tomo2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s-CR" dirty="0" smtClean="0"/>
              <a:t>4-Diagnóstico y tratamiento en Med. Interna del Dr.Vicente Peña y coautores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836613"/>
            <a:ext cx="8497888" cy="5294312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    La Organización Mundial de la Salud (OMS) establece que existe anemia cuando la concentración de hemoglobina en sangre es inferior a los siguientes valores:</a:t>
            </a:r>
          </a:p>
          <a:p>
            <a:pPr algn="just"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Niños de 6 meses a 6 años ———— 11 g/dL</a:t>
            </a:r>
          </a:p>
          <a:p>
            <a:pPr algn="just"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Niños de 6 a 14 años ———————12 g/dL</a:t>
            </a:r>
          </a:p>
          <a:p>
            <a:pPr algn="just"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Varones adultos —————————13 g/dL</a:t>
            </a:r>
          </a:p>
          <a:p>
            <a:pPr algn="just"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Mujer adulta, no embarazada ————12 g/dL</a:t>
            </a:r>
          </a:p>
          <a:p>
            <a:pPr algn="just" eaLnBrk="1" hangingPunct="1">
              <a:defRPr/>
            </a:pPr>
            <a:r>
              <a:rPr lang="es-ES" sz="2800" dirty="0" smtClean="0">
                <a:solidFill>
                  <a:srgbClr val="FFFF00"/>
                </a:solidFill>
                <a:effectLst/>
              </a:rPr>
              <a:t>Mujer adulta, embarazada —————11 g/dL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s-ES" sz="28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s-ES" sz="28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2800" smtClean="0">
                <a:solidFill>
                  <a:srgbClr val="FFFF00"/>
                </a:solidFill>
                <a:effectLst/>
              </a:rPr>
              <a:t>CLASIFICACIÓN CINÉTICA DE LAS ANEMIAS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s-ES" sz="2800" smtClean="0">
                <a:solidFill>
                  <a:srgbClr val="FFFF00"/>
                </a:solidFill>
                <a:effectLst/>
              </a:rPr>
              <a:t>1. Trastornos en la producción de eritrocitos y de hemoglobina (disminuida o alterada):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s-ES" sz="2800" smtClean="0">
                <a:solidFill>
                  <a:srgbClr val="FFFF00"/>
                </a:solidFill>
                <a:effectLst/>
              </a:rPr>
              <a:t> a) Insuficiencia medular: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s-ES" sz="2800" smtClean="0">
                <a:solidFill>
                  <a:srgbClr val="FFFF00"/>
                </a:solidFill>
                <a:effectLst/>
              </a:rPr>
              <a:t>– Anemias hipoplásticas: anemia aplástica, aplasia pura de células rojas. Ambas pueden ser congénitas o adquiridas.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</a:pPr>
            <a:r>
              <a:rPr lang="es-ES" sz="2800" smtClean="0">
                <a:solidFill>
                  <a:srgbClr val="FFFF00"/>
                </a:solidFill>
                <a:effectLst/>
              </a:rPr>
              <a:t>    – Infiltración medular: leucemias, linfomas, mielofibrosis,carcinomas metastásicos y enfermedades de almacenamiento.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08050"/>
            <a:ext cx="8135938" cy="5222875"/>
          </a:xfrm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b) Daño en la producción de eritropoyetina: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– Enfermedad renal crónica.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– Hipotiroidismo, hipopituitarismo.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– Inflamación crónica.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– Malnutrición proteica.</a:t>
            </a:r>
          </a:p>
          <a:p>
            <a:pPr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– Variantes de hemoglobina con disminución de la afinidad por el oxígeno.</a:t>
            </a:r>
          </a:p>
          <a:p>
            <a:pPr eaLnBrk="1" hangingPunct="1">
              <a:lnSpc>
                <a:spcPct val="130000"/>
              </a:lnSpc>
              <a:defRPr/>
            </a:pPr>
            <a:endParaRPr lang="es-ES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s-E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476250"/>
            <a:ext cx="8389938" cy="604837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2. Trastornos en la maduración eritroide: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a) Anomalías de la maduración nuclear: déficit de ácido fólico y vitamina B12.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b) Anomalías en la maduración citoplasmática: déficit de hierro, talasemias, anemias sideroblásticas,intoxicación por plomo.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c) Anemias diseritropoyéticas.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d) Anemia sideroblástica refractaria.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s-E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620713"/>
            <a:ext cx="8351838" cy="5903912"/>
          </a:xfrm>
        </p:spPr>
        <p:txBody>
          <a:bodyPr/>
          <a:lstStyle/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3. Aumento en la destrucción de los eritrocitos: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a) Intracorpusculares: déficit enzimático, hemoglobinopatía y trastornos en la membrana eritrocitaria.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b) Extracorpusculares: daños mecánicos, físicos y químicos, infecciones y de causa inmune.</a:t>
            </a:r>
          </a:p>
          <a:p>
            <a:pPr algn="just" eaLnBrk="1" hangingPunct="1">
              <a:lnSpc>
                <a:spcPct val="115000"/>
              </a:lnSpc>
              <a:buFont typeface="Wingdings" pitchFamily="2" charset="2"/>
              <a:buNone/>
              <a:defRPr/>
            </a:pPr>
            <a:r>
              <a:rPr lang="es-ES" dirty="0" smtClean="0">
                <a:solidFill>
                  <a:srgbClr val="FFFF00"/>
                </a:solidFill>
                <a:effectLst/>
              </a:rPr>
              <a:t>4. Pérdidas agudas y crónicas de sangre.</a:t>
            </a:r>
          </a:p>
          <a:p>
            <a:pPr algn="just" eaLnBrk="1" hangingPunct="1">
              <a:lnSpc>
                <a:spcPct val="115000"/>
              </a:lnSpc>
              <a:defRPr/>
            </a:pPr>
            <a:endParaRPr lang="es-ES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z de luz">
  <a:themeElements>
    <a:clrScheme name="Haz de luz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Haz de luz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az de luz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z de luz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610</TotalTime>
  <Words>1628</Words>
  <Application>Microsoft Office PowerPoint</Application>
  <PresentationFormat>Presentación en pantalla (4:3)</PresentationFormat>
  <Paragraphs>252</Paragraphs>
  <Slides>41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41</vt:i4>
      </vt:variant>
    </vt:vector>
  </HeadingPairs>
  <TitlesOfParts>
    <vt:vector size="42" baseType="lpstr">
      <vt:lpstr>Haz de luz</vt:lpstr>
      <vt:lpstr>HOSPITAL CALIXTO GARCIA </vt:lpstr>
      <vt:lpstr>Exploración del Síndrome Anémico y de las Alteraciones Leucocitarias por el Laboratorio</vt:lpstr>
      <vt:lpstr>OBJETIVOS</vt:lpstr>
      <vt:lpstr>DEFINICIÓN DE ANEMIA </vt:lpstr>
      <vt:lpstr>Diapositiva 5</vt:lpstr>
      <vt:lpstr>CLASIFICACIÓN CINÉTICA DE LAS ANEMIAS</vt:lpstr>
      <vt:lpstr>Diapositiva 7</vt:lpstr>
      <vt:lpstr>Diapositiva 8</vt:lpstr>
      <vt:lpstr>Diapositiva 9</vt:lpstr>
      <vt:lpstr> CLASIFICACIÓN MORFOLÓGICA DE LAS ANEMIAS </vt:lpstr>
      <vt:lpstr>MANIFESTACIONES CLÍNICAS </vt:lpstr>
      <vt:lpstr>DIAGNÓSTICO DE LAS ANEMIAS </vt:lpstr>
      <vt:lpstr>Diapositiva 13</vt:lpstr>
      <vt:lpstr>ESTUDIOS DE LABORATORIO</vt:lpstr>
      <vt:lpstr>HEMOGRAMA  HEMOGLOBINA</vt:lpstr>
      <vt:lpstr>HEMATOCRITO</vt:lpstr>
      <vt:lpstr>CONTEO DE ERITROCITOS</vt:lpstr>
      <vt:lpstr>CONSTANTES CORPUSCULARES</vt:lpstr>
      <vt:lpstr>  Índice de distribución eritrocitario (IDE)</vt:lpstr>
      <vt:lpstr>RECUENTO DE RETICULOCITOS</vt:lpstr>
      <vt:lpstr> OTROS ESTUDIOS </vt:lpstr>
      <vt:lpstr>OTROS ESTUDIOS</vt:lpstr>
      <vt:lpstr>OTROS ESTUDIOS</vt:lpstr>
      <vt:lpstr>ANEMIA FERROPENICA</vt:lpstr>
      <vt:lpstr>CAUSAS DEL DEFICIT DE HIERRO</vt:lpstr>
      <vt:lpstr>DIAGNOSTICO</vt:lpstr>
      <vt:lpstr>EXAMENES DE LABORATORIO</vt:lpstr>
      <vt:lpstr>EXAMENES DE LABORATORIO</vt:lpstr>
      <vt:lpstr>EXAMENES DE LABORATORIO</vt:lpstr>
      <vt:lpstr>CONCLUSIONES</vt:lpstr>
      <vt:lpstr>ALTERACIONES LEUCOCITARIAS</vt:lpstr>
      <vt:lpstr>Alteraciones Cuantitativas de los Leucocitos</vt:lpstr>
      <vt:lpstr>Continuación </vt:lpstr>
      <vt:lpstr>NEUTROFILIA</vt:lpstr>
      <vt:lpstr>NEUTROFILIA-cont</vt:lpstr>
      <vt:lpstr>Causas de Eosinofilia</vt:lpstr>
      <vt:lpstr>Alteraciones morfológicas de los Leucocitos</vt:lpstr>
      <vt:lpstr>Alteraciones Citoplasmaticas</vt:lpstr>
      <vt:lpstr>Reaccion Leucemoide</vt:lpstr>
      <vt:lpstr>Reaccion Leucoeritroblastica</vt:lpstr>
      <vt:lpstr>BIBLIOGRAFIA</vt:lpstr>
    </vt:vector>
  </TitlesOfParts>
  <Company>The houze!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Exploración del Síndrome Anémico por el Laboratorio</dc:title>
  <dc:creator>famili</dc:creator>
  <cp:lastModifiedBy>Admin</cp:lastModifiedBy>
  <cp:revision>49</cp:revision>
  <dcterms:created xsi:type="dcterms:W3CDTF">2013-09-25T00:42:42Z</dcterms:created>
  <dcterms:modified xsi:type="dcterms:W3CDTF">2020-12-12T08:17:29Z</dcterms:modified>
</cp:coreProperties>
</file>