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07" r:id="rId2"/>
    <p:sldId id="313" r:id="rId3"/>
    <p:sldId id="314" r:id="rId4"/>
    <p:sldId id="318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24" r:id="rId13"/>
    <p:sldId id="315" r:id="rId14"/>
    <p:sldId id="333" r:id="rId15"/>
    <p:sldId id="334" r:id="rId16"/>
    <p:sldId id="335" r:id="rId17"/>
    <p:sldId id="336" r:id="rId18"/>
    <p:sldId id="316" r:id="rId19"/>
    <p:sldId id="337" r:id="rId20"/>
    <p:sldId id="260" r:id="rId21"/>
    <p:sldId id="262" r:id="rId22"/>
    <p:sldId id="264" r:id="rId23"/>
    <p:sldId id="263" r:id="rId24"/>
    <p:sldId id="312" r:id="rId25"/>
    <p:sldId id="266" r:id="rId26"/>
    <p:sldId id="268" r:id="rId27"/>
    <p:sldId id="269" r:id="rId28"/>
    <p:sldId id="311" r:id="rId29"/>
    <p:sldId id="274" r:id="rId30"/>
    <p:sldId id="272" r:id="rId31"/>
    <p:sldId id="275" r:id="rId32"/>
    <p:sldId id="290" r:id="rId33"/>
    <p:sldId id="291" r:id="rId34"/>
    <p:sldId id="292" r:id="rId35"/>
    <p:sldId id="294" r:id="rId36"/>
    <p:sldId id="340" r:id="rId37"/>
    <p:sldId id="277" r:id="rId38"/>
    <p:sldId id="278" r:id="rId39"/>
    <p:sldId id="279" r:id="rId40"/>
    <p:sldId id="339" r:id="rId41"/>
    <p:sldId id="338" r:id="rId42"/>
    <p:sldId id="281" r:id="rId43"/>
    <p:sldId id="282" r:id="rId44"/>
    <p:sldId id="283" r:id="rId45"/>
    <p:sldId id="284" r:id="rId46"/>
    <p:sldId id="285" r:id="rId47"/>
    <p:sldId id="286" r:id="rId48"/>
    <p:sldId id="306" r:id="rId49"/>
    <p:sldId id="287" r:id="rId50"/>
    <p:sldId id="295" r:id="rId51"/>
    <p:sldId id="342" r:id="rId52"/>
    <p:sldId id="343" r:id="rId53"/>
    <p:sldId id="296" r:id="rId54"/>
    <p:sldId id="341" r:id="rId55"/>
    <p:sldId id="305" r:id="rId56"/>
    <p:sldId id="344" r:id="rId57"/>
    <p:sldId id="299" r:id="rId58"/>
    <p:sldId id="345" r:id="rId59"/>
    <p:sldId id="298" r:id="rId60"/>
    <p:sldId id="304" r:id="rId61"/>
    <p:sldId id="346" r:id="rId62"/>
    <p:sldId id="303" r:id="rId63"/>
    <p:sldId id="347" r:id="rId64"/>
    <p:sldId id="302" r:id="rId65"/>
    <p:sldId id="348" r:id="rId66"/>
    <p:sldId id="349" r:id="rId67"/>
    <p:sldId id="353" r:id="rId68"/>
    <p:sldId id="354" r:id="rId69"/>
    <p:sldId id="350" r:id="rId70"/>
    <p:sldId id="351" r:id="rId71"/>
    <p:sldId id="355" r:id="rId72"/>
    <p:sldId id="356" r:id="rId73"/>
    <p:sldId id="357" r:id="rId74"/>
    <p:sldId id="358" r:id="rId75"/>
    <p:sldId id="359" r:id="rId76"/>
    <p:sldId id="360" r:id="rId77"/>
    <p:sldId id="361" r:id="rId78"/>
    <p:sldId id="362" r:id="rId79"/>
    <p:sldId id="352" r:id="rId8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111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FD370-8ABE-4344-AEF5-D6844656B9EF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C55EF-C3DB-4C96-9AA9-9D19C34FF6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G6PD: glucosa 6 fosfato deshidrogenasa;</a:t>
            </a:r>
            <a:r>
              <a:rPr lang="es-ES" baseline="0" dirty="0" smtClean="0"/>
              <a:t> AHAI: anemia hemolítica autoinmune; CID: coagulación </a:t>
            </a:r>
            <a:r>
              <a:rPr lang="es-ES" baseline="0" dirty="0" err="1" smtClean="0"/>
              <a:t>intravascular</a:t>
            </a:r>
            <a:r>
              <a:rPr lang="es-ES" baseline="0" dirty="0" smtClean="0"/>
              <a:t> diseminada; HPN: hemoglobinuria paroxística nocturna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TFPI: inhibidor de la vía del factor tisular.</a:t>
            </a:r>
            <a:r>
              <a:rPr lang="es-ES" baseline="0" dirty="0" smtClean="0"/>
              <a:t> Dice TROMBOMO la palabra completa es </a:t>
            </a:r>
            <a:r>
              <a:rPr lang="es-ES" baseline="0" dirty="0" err="1" smtClean="0"/>
              <a:t>trombomodulina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52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PDF/</a:t>
            </a:r>
            <a:r>
              <a:rPr lang="es-ES" dirty="0" err="1" smtClean="0"/>
              <a:t>pdf</a:t>
            </a:r>
            <a:r>
              <a:rPr lang="es-ES" dirty="0" smtClean="0"/>
              <a:t>: productos de degradación del fibrinógeno/productos de degradación de la fibrina.</a:t>
            </a:r>
            <a:r>
              <a:rPr lang="es-ES" baseline="0" dirty="0" smtClean="0"/>
              <a:t> PAI: inhibidor del activador del </a:t>
            </a:r>
            <a:r>
              <a:rPr lang="es-ES" baseline="0" dirty="0" err="1" smtClean="0"/>
              <a:t>plasminógeno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53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Las líneas discontinuas indican la</a:t>
            </a:r>
            <a:r>
              <a:rPr lang="es-ES" baseline="0" dirty="0" smtClean="0"/>
              <a:t> acción de los inhibidores de la fibrinólisis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54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Mm: músculos. CID: coagulación </a:t>
            </a:r>
            <a:r>
              <a:rPr lang="es-ES" dirty="0" err="1" smtClean="0"/>
              <a:t>intravascular</a:t>
            </a:r>
            <a:r>
              <a:rPr lang="es-ES" dirty="0" smtClean="0"/>
              <a:t> diseminada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58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Púrpura</a:t>
            </a:r>
            <a:r>
              <a:rPr lang="es-ES" baseline="0" dirty="0" smtClean="0"/>
              <a:t> vascular de </a:t>
            </a:r>
            <a:r>
              <a:rPr lang="es-ES" baseline="0" dirty="0" err="1" smtClean="0"/>
              <a:t>Schonlein-Henoch</a:t>
            </a:r>
            <a:r>
              <a:rPr lang="es-ES" baseline="0" dirty="0" smtClean="0"/>
              <a:t>, percátese de las simetría de las púrpuras, en esta entidad suele ser respetado el tronco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60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Enfermedad</a:t>
            </a:r>
            <a:r>
              <a:rPr lang="es-ES" baseline="0" dirty="0" smtClean="0"/>
              <a:t> de </a:t>
            </a:r>
            <a:r>
              <a:rPr lang="es-ES" baseline="0" dirty="0" err="1" smtClean="0"/>
              <a:t>Erhles-Danlos</a:t>
            </a:r>
            <a:r>
              <a:rPr lang="es-ES" baseline="0" dirty="0" smtClean="0"/>
              <a:t> se caracteriza por </a:t>
            </a:r>
            <a:r>
              <a:rPr lang="es-ES" baseline="0" dirty="0" err="1" smtClean="0"/>
              <a:t>hiperelasticidad</a:t>
            </a:r>
            <a:r>
              <a:rPr lang="es-ES" baseline="0" dirty="0" smtClean="0"/>
              <a:t> de la piel, </a:t>
            </a:r>
            <a:r>
              <a:rPr lang="es-ES" baseline="0" dirty="0" err="1" smtClean="0"/>
              <a:t>hiperextensibilidad</a:t>
            </a:r>
            <a:r>
              <a:rPr lang="es-ES" baseline="0" dirty="0" smtClean="0"/>
              <a:t> de las articulaciones y púrpura vascular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62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Hemartrosis de la rodilla derecha en paciente hemofílico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64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MTHF: </a:t>
            </a:r>
            <a:r>
              <a:rPr lang="es-ES" dirty="0" err="1" smtClean="0"/>
              <a:t>metiléntetrahidrofolatoreductasa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73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Ac: anticuerpos;    FI: factor intrínseco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Marcador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27CD8B-F7FF-4942-B3CF-227B83BB85BD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GP: glicoproteína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No existe el factor VI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CAPM: </a:t>
            </a:r>
            <a:r>
              <a:rPr lang="es-ES" dirty="0" err="1" smtClean="0"/>
              <a:t>cininógeno</a:t>
            </a:r>
            <a:r>
              <a:rPr lang="es-ES" dirty="0" smtClean="0"/>
              <a:t> o </a:t>
            </a:r>
            <a:r>
              <a:rPr lang="es-ES" dirty="0" err="1" smtClean="0"/>
              <a:t>quininógeno</a:t>
            </a:r>
            <a:r>
              <a:rPr lang="es-ES" dirty="0" smtClean="0"/>
              <a:t> de alto peso molecular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AT: antitrombina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Marcador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B0678F-C6B5-43F2-8F43-95D4BFC318CB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PC/PS: proteína C-proteína 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C55EF-C3DB-4C96-9AA9-9D19C34FF6EF}" type="slidenum">
              <a:rPr lang="es-ES" smtClean="0"/>
              <a:pPr/>
              <a:t>50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4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AutoShape 2" descr="Logo de la Escuela Latinoamericana de Medicina (ELAM).jpg"/>
          <p:cNvSpPr>
            <a:spLocks noChangeAspect="1" noChangeArrowheads="1"/>
          </p:cNvSpPr>
          <p:nvPr/>
        </p:nvSpPr>
        <p:spPr bwMode="auto">
          <a:xfrm>
            <a:off x="155575" y="-1157288"/>
            <a:ext cx="2095500" cy="241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366" name="AutoShape 4" descr="Logo de la Escuela Latinoamericana de Medicina (ELAM).jpg"/>
          <p:cNvSpPr>
            <a:spLocks noChangeAspect="1" noChangeArrowheads="1"/>
          </p:cNvSpPr>
          <p:nvPr/>
        </p:nvSpPr>
        <p:spPr bwMode="auto">
          <a:xfrm>
            <a:off x="307975" y="-1004888"/>
            <a:ext cx="2095500" cy="241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369" name="Rectangle 4"/>
          <p:cNvSpPr>
            <a:spLocks noChangeArrowheads="1"/>
          </p:cNvSpPr>
          <p:nvPr/>
        </p:nvSpPr>
        <p:spPr bwMode="auto">
          <a:xfrm>
            <a:off x="981075" y="1142984"/>
            <a:ext cx="67516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s-ES_tradnl" sz="4800" b="1" dirty="0" smtClean="0">
                <a:solidFill>
                  <a:srgbClr val="000000"/>
                </a:solidFill>
                <a:latin typeface="Comic Sans MS" pitchFamily="66" charset="0"/>
              </a:rPr>
              <a:t>Conferencia orientadora para el estudio del SHLP por el laboratorio</a:t>
            </a:r>
            <a:endParaRPr lang="es-ES_tradnl" sz="48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Comic Sans MS" pitchFamily="66" charset="0"/>
              </a:rPr>
              <a:t>Anemias </a:t>
            </a:r>
            <a:r>
              <a:rPr lang="es-MX" dirty="0" err="1">
                <a:latin typeface="Comic Sans MS" pitchFamily="66" charset="0"/>
              </a:rPr>
              <a:t>Microcíticas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MX" dirty="0"/>
              <a:t> </a:t>
            </a:r>
            <a:r>
              <a:rPr lang="es-MX" dirty="0" smtClean="0">
                <a:solidFill>
                  <a:srgbClr val="FF0000"/>
                </a:solidFill>
                <a:latin typeface="Comic Sans MS" pitchFamily="66" charset="0"/>
              </a:rPr>
              <a:t>No </a:t>
            </a:r>
            <a:r>
              <a:rPr lang="es-MX" dirty="0" err="1">
                <a:solidFill>
                  <a:srgbClr val="FF0000"/>
                </a:solidFill>
                <a:latin typeface="Comic Sans MS" pitchFamily="66" charset="0"/>
              </a:rPr>
              <a:t>ferropénicas</a:t>
            </a:r>
            <a:r>
              <a:rPr lang="es-MX" dirty="0">
                <a:latin typeface="Comic Sans MS" pitchFamily="66" charset="0"/>
              </a:rPr>
              <a:t>: con Fe elevado o normal</a:t>
            </a:r>
          </a:p>
          <a:p>
            <a:r>
              <a:rPr lang="es-MX" dirty="0">
                <a:latin typeface="Comic Sans MS" pitchFamily="66" charset="0"/>
              </a:rPr>
              <a:t>Realizar electroforesis de </a:t>
            </a:r>
            <a:r>
              <a:rPr lang="es-MX" dirty="0" err="1">
                <a:latin typeface="Comic Sans MS" pitchFamily="66" charset="0"/>
              </a:rPr>
              <a:t>Hb</a:t>
            </a:r>
            <a:endParaRPr lang="es-MX" dirty="0">
              <a:latin typeface="Comic Sans MS" pitchFamily="66" charset="0"/>
            </a:endParaRPr>
          </a:p>
          <a:p>
            <a:r>
              <a:rPr lang="es-MX" dirty="0">
                <a:latin typeface="Comic Sans MS" pitchFamily="66" charset="0"/>
              </a:rPr>
              <a:t>Si anormal con aumento de HbA2 y </a:t>
            </a:r>
            <a:r>
              <a:rPr lang="es-MX" dirty="0" err="1">
                <a:latin typeface="Comic Sans MS" pitchFamily="66" charset="0"/>
              </a:rPr>
              <a:t>HbF</a:t>
            </a:r>
            <a:r>
              <a:rPr lang="es-MX" dirty="0">
                <a:latin typeface="Comic Sans MS" pitchFamily="66" charset="0"/>
              </a:rPr>
              <a:t> se trata de una Talasemia</a:t>
            </a:r>
          </a:p>
          <a:p>
            <a:r>
              <a:rPr lang="es-MX" dirty="0">
                <a:latin typeface="Comic Sans MS" pitchFamily="66" charset="0"/>
              </a:rPr>
              <a:t>Si normal. Tinción de </a:t>
            </a:r>
            <a:r>
              <a:rPr lang="es-MX" dirty="0" err="1">
                <a:latin typeface="Comic Sans MS" pitchFamily="66" charset="0"/>
              </a:rPr>
              <a:t>Pers</a:t>
            </a:r>
            <a:r>
              <a:rPr lang="es-MX" dirty="0">
                <a:latin typeface="Comic Sans MS" pitchFamily="66" charset="0"/>
              </a:rPr>
              <a:t> positiva. Se trata de anemia </a:t>
            </a:r>
            <a:r>
              <a:rPr lang="es-MX" dirty="0" err="1">
                <a:latin typeface="Comic Sans MS" pitchFamily="66" charset="0"/>
              </a:rPr>
              <a:t>sideroblástica</a:t>
            </a:r>
            <a:r>
              <a:rPr lang="es-MX" dirty="0">
                <a:latin typeface="Comic Sans MS" pitchFamily="66" charset="0"/>
              </a:rPr>
              <a:t>. (adquirida o hereditaria)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>
                <a:latin typeface="Comic Sans MS" pitchFamily="66" charset="0"/>
              </a:rPr>
              <a:t>Clasificación según el conteo de </a:t>
            </a:r>
            <a:r>
              <a:rPr lang="es-MX" dirty="0" err="1" smtClean="0">
                <a:latin typeface="Comic Sans MS" pitchFamily="66" charset="0"/>
              </a:rPr>
              <a:t>reticulocitos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46088" indent="-446088">
              <a:buFont typeface="Wingdings" pitchFamily="2" charset="2"/>
              <a:buNone/>
            </a:pPr>
            <a:r>
              <a:rPr lang="es-MX" dirty="0">
                <a:latin typeface="Comic Sans MS" pitchFamily="66" charset="0"/>
              </a:rPr>
              <a:t>Según la respuesta medular</a:t>
            </a:r>
          </a:p>
          <a:p>
            <a:pPr marL="446088" indent="-446088">
              <a:buFont typeface="Wingdings" pitchFamily="2" charset="2"/>
              <a:buNone/>
            </a:pPr>
            <a:endParaRPr lang="es-MX" sz="1600" dirty="0">
              <a:latin typeface="Comic Sans MS" pitchFamily="66" charset="0"/>
            </a:endParaRPr>
          </a:p>
          <a:p>
            <a:pPr marL="446088" indent="-446088">
              <a:buFont typeface="Wingdings" pitchFamily="2" charset="2"/>
              <a:buNone/>
            </a:pPr>
            <a:r>
              <a:rPr lang="es-MX" dirty="0">
                <a:latin typeface="Comic Sans MS" pitchFamily="66" charset="0"/>
              </a:rPr>
              <a:t>1- </a:t>
            </a:r>
            <a:r>
              <a:rPr lang="es-MX" dirty="0" err="1">
                <a:latin typeface="Comic Sans MS" pitchFamily="66" charset="0"/>
              </a:rPr>
              <a:t>Hiporregenerativas</a:t>
            </a:r>
            <a:r>
              <a:rPr lang="es-MX" dirty="0">
                <a:latin typeface="Comic Sans MS" pitchFamily="66" charset="0"/>
              </a:rPr>
              <a:t>: anemias de los procesos crónicos, leucemias, aplasia y </a:t>
            </a:r>
            <a:r>
              <a:rPr lang="es-MX" dirty="0" err="1">
                <a:latin typeface="Comic Sans MS" pitchFamily="66" charset="0"/>
              </a:rPr>
              <a:t>mielodisplasias</a:t>
            </a:r>
            <a:endParaRPr lang="es-MX" dirty="0">
              <a:latin typeface="Comic Sans MS" pitchFamily="66" charset="0"/>
            </a:endParaRPr>
          </a:p>
          <a:p>
            <a:pPr marL="446088" indent="-446088">
              <a:buFont typeface="Wingdings" pitchFamily="2" charset="2"/>
              <a:buNone/>
            </a:pPr>
            <a:r>
              <a:rPr lang="es-MX" dirty="0">
                <a:latin typeface="Comic Sans MS" pitchFamily="66" charset="0"/>
              </a:rPr>
              <a:t>2- </a:t>
            </a:r>
            <a:r>
              <a:rPr lang="es-MX" dirty="0" err="1">
                <a:latin typeface="Comic Sans MS" pitchFamily="66" charset="0"/>
              </a:rPr>
              <a:t>Hiperregenerativas</a:t>
            </a:r>
            <a:r>
              <a:rPr lang="es-MX" dirty="0">
                <a:latin typeface="Comic Sans MS" pitchFamily="66" charset="0"/>
              </a:rPr>
              <a:t>: hemorragia aguda,  hemólisis o en cuadros de recuperación de anemia por déficit de algún factor.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C:\Users\Dr\IMG_20181111_083934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990"/>
          <a:stretch>
            <a:fillRect/>
          </a:stretch>
        </p:blipFill>
        <p:spPr bwMode="auto">
          <a:xfrm>
            <a:off x="1" y="1"/>
            <a:ext cx="9144000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Objetivos para alteraciones leucocitarias: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Revisar los mecanismos de la hematopoyesis (</a:t>
            </a:r>
            <a:r>
              <a:rPr lang="es-ES" dirty="0" err="1" smtClean="0">
                <a:latin typeface="Comic Sans MS" pitchFamily="66" charset="0"/>
              </a:rPr>
              <a:t>gránulopoyesis</a:t>
            </a:r>
            <a:r>
              <a:rPr lang="es-ES" dirty="0" smtClean="0">
                <a:latin typeface="Comic Sans MS" pitchFamily="66" charset="0"/>
              </a:rPr>
              <a:t>)</a:t>
            </a:r>
          </a:p>
          <a:p>
            <a:r>
              <a:rPr lang="es-ES" dirty="0" smtClean="0">
                <a:latin typeface="Comic Sans MS" pitchFamily="66" charset="0"/>
              </a:rPr>
              <a:t>Conocer las 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alteraciones cuantitativas </a:t>
            </a:r>
            <a:r>
              <a:rPr lang="es-ES" dirty="0" smtClean="0">
                <a:latin typeface="Comic Sans MS" pitchFamily="66" charset="0"/>
              </a:rPr>
              <a:t>de los leucocitos y sus valores de referencia y causas</a:t>
            </a:r>
          </a:p>
          <a:p>
            <a:r>
              <a:rPr lang="es-ES" dirty="0" smtClean="0">
                <a:latin typeface="Comic Sans MS" pitchFamily="66" charset="0"/>
              </a:rPr>
              <a:t>Saber diferenciar los términos de reacción </a:t>
            </a:r>
            <a:r>
              <a:rPr lang="es-ES" dirty="0" err="1" smtClean="0">
                <a:latin typeface="Comic Sans MS" pitchFamily="66" charset="0"/>
              </a:rPr>
              <a:t>leucemoide</a:t>
            </a:r>
            <a:r>
              <a:rPr lang="es-ES" dirty="0" smtClean="0">
                <a:latin typeface="Comic Sans MS" pitchFamily="66" charset="0"/>
              </a:rPr>
              <a:t>,  reacción </a:t>
            </a:r>
            <a:r>
              <a:rPr lang="es-ES" dirty="0" err="1" smtClean="0">
                <a:latin typeface="Comic Sans MS" pitchFamily="66" charset="0"/>
              </a:rPr>
              <a:t>leucoeritroblástica</a:t>
            </a:r>
            <a:r>
              <a:rPr lang="es-ES" dirty="0" smtClean="0">
                <a:latin typeface="Comic Sans MS" pitchFamily="66" charset="0"/>
              </a:rPr>
              <a:t> y </a:t>
            </a:r>
            <a:r>
              <a:rPr lang="es-ES" dirty="0" err="1" smtClean="0">
                <a:latin typeface="Comic Sans MS" pitchFamily="66" charset="0"/>
              </a:rPr>
              <a:t>agranulocitosis</a:t>
            </a:r>
            <a:endParaRPr lang="es-ES" dirty="0" smtClean="0">
              <a:latin typeface="Comic Sans MS" pitchFamily="66" charset="0"/>
            </a:endParaRPr>
          </a:p>
          <a:p>
            <a:endParaRPr 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Leucocitos. Generalidades: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143536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>
                <a:latin typeface="Comic Sans MS" pitchFamily="66" charset="0"/>
              </a:rPr>
              <a:t>Se dividen en </a:t>
            </a:r>
            <a:r>
              <a:rPr lang="es-ES" dirty="0" err="1" smtClean="0">
                <a:latin typeface="Comic Sans MS" pitchFamily="66" charset="0"/>
              </a:rPr>
              <a:t>granulocitos</a:t>
            </a:r>
            <a:r>
              <a:rPr lang="es-ES" dirty="0" smtClean="0">
                <a:latin typeface="Comic Sans MS" pitchFamily="66" charset="0"/>
              </a:rPr>
              <a:t> y no </a:t>
            </a:r>
            <a:r>
              <a:rPr lang="es-ES" dirty="0" err="1" smtClean="0">
                <a:latin typeface="Comic Sans MS" pitchFamily="66" charset="0"/>
              </a:rPr>
              <a:t>granulocitos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Los </a:t>
            </a:r>
            <a:r>
              <a:rPr lang="es-ES" dirty="0" err="1" smtClean="0">
                <a:latin typeface="Comic Sans MS" pitchFamily="66" charset="0"/>
              </a:rPr>
              <a:t>granulocitos</a:t>
            </a:r>
            <a:r>
              <a:rPr lang="es-ES" dirty="0" smtClean="0">
                <a:latin typeface="Comic Sans MS" pitchFamily="66" charset="0"/>
              </a:rPr>
              <a:t> tienen gránulos en su citoplasma y núcleo multilobulado (</a:t>
            </a:r>
            <a:r>
              <a:rPr lang="es-ES" dirty="0" err="1" smtClean="0">
                <a:latin typeface="Comic Sans MS" pitchFamily="66" charset="0"/>
              </a:rPr>
              <a:t>neutrófilos</a:t>
            </a:r>
            <a:r>
              <a:rPr lang="es-ES" dirty="0" smtClean="0">
                <a:latin typeface="Comic Sans MS" pitchFamily="66" charset="0"/>
              </a:rPr>
              <a:t>, </a:t>
            </a:r>
            <a:r>
              <a:rPr lang="es-ES" dirty="0" err="1" smtClean="0">
                <a:latin typeface="Comic Sans MS" pitchFamily="66" charset="0"/>
              </a:rPr>
              <a:t>basófilos</a:t>
            </a:r>
            <a:r>
              <a:rPr lang="es-ES" dirty="0" smtClean="0">
                <a:latin typeface="Comic Sans MS" pitchFamily="66" charset="0"/>
              </a:rPr>
              <a:t> y </a:t>
            </a:r>
            <a:r>
              <a:rPr lang="es-ES" dirty="0" err="1" smtClean="0">
                <a:latin typeface="Comic Sans MS" pitchFamily="66" charset="0"/>
              </a:rPr>
              <a:t>eosinófilos</a:t>
            </a:r>
            <a:r>
              <a:rPr lang="es-ES" dirty="0" smtClean="0">
                <a:latin typeface="Comic Sans MS" pitchFamily="66" charset="0"/>
              </a:rPr>
              <a:t>)</a:t>
            </a:r>
          </a:p>
          <a:p>
            <a:r>
              <a:rPr lang="es-ES" dirty="0" smtClean="0">
                <a:latin typeface="Comic Sans MS" pitchFamily="66" charset="0"/>
              </a:rPr>
              <a:t>Los no </a:t>
            </a:r>
            <a:r>
              <a:rPr lang="es-ES" dirty="0" err="1" smtClean="0">
                <a:latin typeface="Comic Sans MS" pitchFamily="66" charset="0"/>
              </a:rPr>
              <a:t>granulocitos</a:t>
            </a:r>
            <a:r>
              <a:rPr lang="es-ES" dirty="0" smtClean="0">
                <a:latin typeface="Comic Sans MS" pitchFamily="66" charset="0"/>
              </a:rPr>
              <a:t> (monocitos, linfocitos) son llamados también leucocitos </a:t>
            </a:r>
            <a:r>
              <a:rPr lang="es-ES" dirty="0" err="1" smtClean="0">
                <a:latin typeface="Comic Sans MS" pitchFamily="66" charset="0"/>
              </a:rPr>
              <a:t>mononucleares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Los </a:t>
            </a:r>
            <a:r>
              <a:rPr lang="es-ES" dirty="0" err="1" smtClean="0">
                <a:latin typeface="Comic Sans MS" pitchFamily="66" charset="0"/>
              </a:rPr>
              <a:t>granulocitos</a:t>
            </a:r>
            <a:r>
              <a:rPr lang="es-ES" dirty="0" smtClean="0">
                <a:latin typeface="Comic Sans MS" pitchFamily="66" charset="0"/>
              </a:rPr>
              <a:t> y monocitos se forman en la médula ósea y los linfocitos en médula ósea y en el tejido linfático (bazo, timo y ganglios)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Reacción </a:t>
            </a:r>
            <a:r>
              <a:rPr lang="es-ES" dirty="0" err="1" smtClean="0">
                <a:solidFill>
                  <a:srgbClr val="FF0000"/>
                </a:solidFill>
                <a:latin typeface="Comic Sans MS" pitchFamily="66" charset="0"/>
              </a:rPr>
              <a:t>leucemoide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Leucocitos superiores a 50 000/mm3 con </a:t>
            </a:r>
            <a:r>
              <a:rPr lang="es-ES" dirty="0" err="1" smtClean="0">
                <a:latin typeface="Comic Sans MS" pitchFamily="66" charset="0"/>
              </a:rPr>
              <a:t>mielemia</a:t>
            </a:r>
            <a:r>
              <a:rPr lang="es-ES" dirty="0" smtClean="0">
                <a:latin typeface="Comic Sans MS" pitchFamily="66" charset="0"/>
              </a:rPr>
              <a:t> (mielocitos, </a:t>
            </a:r>
            <a:r>
              <a:rPr lang="es-ES" dirty="0" err="1" smtClean="0">
                <a:latin typeface="Comic Sans MS" pitchFamily="66" charset="0"/>
              </a:rPr>
              <a:t>metamielocitos</a:t>
            </a:r>
            <a:r>
              <a:rPr lang="es-ES" dirty="0" smtClean="0">
                <a:latin typeface="Comic Sans MS" pitchFamily="66" charset="0"/>
              </a:rPr>
              <a:t>) moderada y de 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carácter reactivo</a:t>
            </a:r>
            <a:r>
              <a:rPr lang="es-ES" dirty="0" smtClean="0">
                <a:latin typeface="Comic Sans MS" pitchFamily="66" charset="0"/>
              </a:rPr>
              <a:t>.</a:t>
            </a:r>
          </a:p>
          <a:p>
            <a:r>
              <a:rPr lang="es-ES" dirty="0" smtClean="0">
                <a:latin typeface="Comic Sans MS" pitchFamily="66" charset="0"/>
              </a:rPr>
              <a:t>Según el leucocito predominante será </a:t>
            </a:r>
            <a:r>
              <a:rPr lang="es-ES" dirty="0" err="1" smtClean="0">
                <a:latin typeface="Comic Sans MS" pitchFamily="66" charset="0"/>
              </a:rPr>
              <a:t>neutrofílica</a:t>
            </a:r>
            <a:r>
              <a:rPr lang="es-ES" dirty="0" smtClean="0">
                <a:latin typeface="Comic Sans MS" pitchFamily="66" charset="0"/>
              </a:rPr>
              <a:t>, </a:t>
            </a:r>
            <a:r>
              <a:rPr lang="es-ES" dirty="0" err="1" smtClean="0">
                <a:latin typeface="Comic Sans MS" pitchFamily="66" charset="0"/>
              </a:rPr>
              <a:t>eosinofílica</a:t>
            </a:r>
            <a:r>
              <a:rPr lang="es-ES" dirty="0" smtClean="0">
                <a:latin typeface="Comic Sans MS" pitchFamily="66" charset="0"/>
              </a:rPr>
              <a:t>, </a:t>
            </a:r>
            <a:r>
              <a:rPr lang="es-ES" dirty="0" err="1" smtClean="0">
                <a:latin typeface="Comic Sans MS" pitchFamily="66" charset="0"/>
              </a:rPr>
              <a:t>monocítica</a:t>
            </a:r>
            <a:r>
              <a:rPr lang="es-ES" dirty="0" smtClean="0">
                <a:latin typeface="Comic Sans MS" pitchFamily="66" charset="0"/>
              </a:rPr>
              <a:t>, </a:t>
            </a:r>
            <a:r>
              <a:rPr lang="es-ES" dirty="0" err="1" smtClean="0">
                <a:latin typeface="Comic Sans MS" pitchFamily="66" charset="0"/>
              </a:rPr>
              <a:t>basofílica</a:t>
            </a:r>
            <a:r>
              <a:rPr lang="es-ES" dirty="0" smtClean="0">
                <a:latin typeface="Comic Sans MS" pitchFamily="66" charset="0"/>
              </a:rPr>
              <a:t> o </a:t>
            </a:r>
            <a:r>
              <a:rPr lang="es-ES" dirty="0" err="1" smtClean="0">
                <a:latin typeface="Comic Sans MS" pitchFamily="66" charset="0"/>
              </a:rPr>
              <a:t>linfocítica</a:t>
            </a:r>
            <a:endParaRPr lang="es-ES" dirty="0" smtClean="0">
              <a:latin typeface="Comic Sans MS" pitchFamily="66" charset="0"/>
            </a:endParaRP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Reacción </a:t>
            </a:r>
            <a:r>
              <a:rPr lang="es-ES" dirty="0" err="1" smtClean="0">
                <a:solidFill>
                  <a:srgbClr val="FF0000"/>
                </a:solidFill>
                <a:latin typeface="Comic Sans MS" pitchFamily="66" charset="0"/>
              </a:rPr>
              <a:t>leucoeritroblástica</a:t>
            </a:r>
            <a:r>
              <a:rPr lang="es-ES" dirty="0" smtClean="0">
                <a:latin typeface="Comic Sans MS" pitchFamily="66" charset="0"/>
              </a:rPr>
              <a:t>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Presencia de </a:t>
            </a:r>
            <a:r>
              <a:rPr lang="es-ES" dirty="0" err="1" smtClean="0">
                <a:latin typeface="Comic Sans MS" pitchFamily="66" charset="0"/>
              </a:rPr>
              <a:t>mielemia</a:t>
            </a:r>
            <a:r>
              <a:rPr lang="es-ES" dirty="0" smtClean="0">
                <a:latin typeface="Comic Sans MS" pitchFamily="66" charset="0"/>
              </a:rPr>
              <a:t> y </a:t>
            </a:r>
            <a:r>
              <a:rPr lang="es-ES" dirty="0" err="1" smtClean="0">
                <a:latin typeface="Comic Sans MS" pitchFamily="66" charset="0"/>
              </a:rPr>
              <a:t>eritroblastos</a:t>
            </a:r>
            <a:r>
              <a:rPr lang="es-ES" dirty="0" smtClean="0">
                <a:latin typeface="Comic Sans MS" pitchFamily="66" charset="0"/>
              </a:rPr>
              <a:t> (glóbulos rojos nucleados)</a:t>
            </a:r>
          </a:p>
          <a:p>
            <a:r>
              <a:rPr lang="es-ES" dirty="0" smtClean="0">
                <a:latin typeface="Comic Sans MS" pitchFamily="66" charset="0"/>
              </a:rPr>
              <a:t>Presencia de </a:t>
            </a:r>
            <a:r>
              <a:rPr lang="es-ES" dirty="0" err="1" smtClean="0">
                <a:latin typeface="Comic Sans MS" pitchFamily="66" charset="0"/>
              </a:rPr>
              <a:t>dacriocitos</a:t>
            </a:r>
            <a:r>
              <a:rPr lang="es-ES" dirty="0" smtClean="0">
                <a:latin typeface="Comic Sans MS" pitchFamily="66" charset="0"/>
              </a:rPr>
              <a:t> (hematíes en lágrima)</a:t>
            </a:r>
          </a:p>
          <a:p>
            <a:r>
              <a:rPr lang="es-ES" dirty="0" smtClean="0">
                <a:latin typeface="Comic Sans MS" pitchFamily="66" charset="0"/>
              </a:rPr>
              <a:t>Puede ser consecuencia de: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Mielofibrosis</a:t>
            </a:r>
            <a:r>
              <a:rPr lang="es-ES" dirty="0" smtClean="0">
                <a:latin typeface="Comic Sans MS" pitchFamily="66" charset="0"/>
              </a:rPr>
              <a:t> primaria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Mielofibrosis</a:t>
            </a:r>
            <a:r>
              <a:rPr lang="es-ES" dirty="0" smtClean="0">
                <a:latin typeface="Comic Sans MS" pitchFamily="66" charset="0"/>
              </a:rPr>
              <a:t> secundaria: metástasis, linfomas, leucemias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FF0000"/>
                </a:solidFill>
                <a:latin typeface="Comic Sans MS" pitchFamily="66" charset="0"/>
              </a:rPr>
              <a:t>Agranulocitosis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:</a:t>
            </a:r>
            <a:endParaRPr lang="es-E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Desaparición prácticamente  absoluta de </a:t>
            </a:r>
            <a:r>
              <a:rPr lang="es-ES" dirty="0" err="1" smtClean="0">
                <a:latin typeface="Comic Sans MS" pitchFamily="66" charset="0"/>
              </a:rPr>
              <a:t>granulocitos</a:t>
            </a:r>
            <a:r>
              <a:rPr lang="es-ES" dirty="0" smtClean="0">
                <a:latin typeface="Comic Sans MS" pitchFamily="66" charset="0"/>
              </a:rPr>
              <a:t> (cifra inferior a 500/mm3)</a:t>
            </a:r>
          </a:p>
          <a:p>
            <a:r>
              <a:rPr lang="es-ES" dirty="0" smtClean="0">
                <a:latin typeface="Comic Sans MS" pitchFamily="66" charset="0"/>
              </a:rPr>
              <a:t>Enfermedad grave de comienzo agudo que se acompaña de fiebre elevada y úlceras mucosas</a:t>
            </a:r>
          </a:p>
          <a:p>
            <a:r>
              <a:rPr lang="es-ES" dirty="0" smtClean="0">
                <a:latin typeface="Comic Sans MS" pitchFamily="66" charset="0"/>
              </a:rPr>
              <a:t>Puede ser idiopática en el 20 – 40% de los casos, pero la causa más importante son los medicamentos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Objetivos para Síndrome adenoesplénico: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>
                <a:latin typeface="Comic Sans MS" pitchFamily="66" charset="0"/>
              </a:rPr>
              <a:t>Conocer el concepto y causas de ambos síndromes</a:t>
            </a:r>
          </a:p>
          <a:p>
            <a:r>
              <a:rPr lang="es-ES" dirty="0" smtClean="0">
                <a:latin typeface="Comic Sans MS" pitchFamily="66" charset="0"/>
              </a:rPr>
              <a:t>Recordar las funciones de los ganglios y bazo</a:t>
            </a:r>
          </a:p>
          <a:p>
            <a:r>
              <a:rPr lang="es-ES" dirty="0" smtClean="0">
                <a:latin typeface="Comic Sans MS" pitchFamily="66" charset="0"/>
              </a:rPr>
              <a:t>Conocer los estudios de laboratorio que permiten llegar a un diagnóstico en un paciente con un síndrome adenoesplénico</a:t>
            </a:r>
          </a:p>
          <a:p>
            <a:r>
              <a:rPr lang="es-ES" dirty="0" smtClean="0">
                <a:latin typeface="Comic Sans MS" pitchFamily="66" charset="0"/>
              </a:rPr>
              <a:t>Conocer el diagnóstico serológico de la </a:t>
            </a:r>
            <a:r>
              <a:rPr lang="es-ES" dirty="0" err="1" smtClean="0">
                <a:latin typeface="Comic Sans MS" pitchFamily="66" charset="0"/>
              </a:rPr>
              <a:t>Mononucleosis</a:t>
            </a:r>
            <a:r>
              <a:rPr lang="es-ES" dirty="0" smtClean="0">
                <a:latin typeface="Comic Sans MS" pitchFamily="66" charset="0"/>
              </a:rPr>
              <a:t> infecciosa como enfermedad tipo para estos síndromes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Del laboratorio en el síndrome adenoesplénico: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>
            <a:noAutofit/>
          </a:bodyPr>
          <a:lstStyle/>
          <a:p>
            <a:r>
              <a:rPr lang="es-ES" sz="4000" dirty="0" smtClean="0">
                <a:latin typeface="Comic Sans MS" pitchFamily="66" charset="0"/>
              </a:rPr>
              <a:t>El estudio de un paciente con este síndrome incluirá complementarios de todos las secciones del laboratorio, pero también juegan un rol importante los estudios </a:t>
            </a:r>
            <a:r>
              <a:rPr lang="es-ES" sz="4000" dirty="0" err="1" smtClean="0">
                <a:latin typeface="Comic Sans MS" pitchFamily="66" charset="0"/>
              </a:rPr>
              <a:t>imagenológicos</a:t>
            </a:r>
            <a:r>
              <a:rPr lang="es-ES" sz="4000" dirty="0" smtClean="0">
                <a:latin typeface="Comic Sans MS" pitchFamily="66" charset="0"/>
              </a:rPr>
              <a:t> y las </a:t>
            </a:r>
            <a:r>
              <a:rPr lang="es-ES" sz="4000" dirty="0" smtClean="0">
                <a:solidFill>
                  <a:srgbClr val="FF0000"/>
                </a:solidFill>
                <a:latin typeface="Comic Sans MS" pitchFamily="66" charset="0"/>
              </a:rPr>
              <a:t>biopsias</a:t>
            </a:r>
            <a:r>
              <a:rPr lang="es-ES" sz="4000" dirty="0" smtClean="0">
                <a:latin typeface="Comic Sans MS" pitchFamily="66" charset="0"/>
              </a:rPr>
              <a:t> (ganglio, médula ósea, </a:t>
            </a:r>
            <a:r>
              <a:rPr lang="es-ES" sz="4000" dirty="0" err="1" smtClean="0">
                <a:latin typeface="Comic Sans MS" pitchFamily="66" charset="0"/>
              </a:rPr>
              <a:t>etc</a:t>
            </a:r>
            <a:r>
              <a:rPr lang="es-ES" sz="4000" dirty="0" smtClean="0">
                <a:latin typeface="Comic Sans MS" pitchFamily="66" charset="0"/>
              </a:rPr>
              <a:t>) </a:t>
            </a:r>
            <a:endParaRPr lang="es-ES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Estudio individual</a:t>
            </a:r>
            <a:endParaRPr lang="es-E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400" dirty="0" smtClean="0">
                <a:latin typeface="Comic Sans MS" pitchFamily="66" charset="0"/>
              </a:rPr>
              <a:t>Síndrome anémico</a:t>
            </a:r>
          </a:p>
          <a:p>
            <a:r>
              <a:rPr lang="es-ES" sz="4400" dirty="0" smtClean="0">
                <a:latin typeface="Comic Sans MS" pitchFamily="66" charset="0"/>
              </a:rPr>
              <a:t>Alteraciones leucocitarias</a:t>
            </a:r>
          </a:p>
          <a:p>
            <a:r>
              <a:rPr lang="es-ES" sz="4400" dirty="0" smtClean="0">
                <a:latin typeface="Comic Sans MS" pitchFamily="66" charset="0"/>
              </a:rPr>
              <a:t>Síndrome adenoesplénico</a:t>
            </a:r>
          </a:p>
          <a:p>
            <a:r>
              <a:rPr lang="es-ES" sz="4400" dirty="0" smtClean="0">
                <a:latin typeface="Comic Sans MS" pitchFamily="66" charset="0"/>
              </a:rPr>
              <a:t>Hemostasia </a:t>
            </a:r>
            <a:endParaRPr lang="es-ES" sz="4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Sumario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013" indent="-354013">
              <a:buFont typeface="Arial" charset="0"/>
              <a:buAutoNum type="arabicPeriod"/>
            </a:pP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Mecanismos de la hemostasia. </a:t>
            </a:r>
          </a:p>
          <a:p>
            <a:pPr marL="354013" indent="-354013">
              <a:buFont typeface="Arial" charset="0"/>
              <a:buAutoNum type="arabicPeriod"/>
            </a:pP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Hemostasia primaria y secundaria</a:t>
            </a:r>
          </a:p>
          <a:p>
            <a:pPr marL="354013" indent="-354013">
              <a:buFont typeface="Arial" charset="0"/>
              <a:buAutoNum type="arabicPeriod"/>
            </a:pP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Vías extrínseca e intrínseca de la coagulación sanguínea.</a:t>
            </a:r>
          </a:p>
          <a:p>
            <a:pPr marL="354013" indent="-354013">
              <a:buFont typeface="Arial" charset="0"/>
              <a:buAutoNum type="arabicPeriod"/>
            </a:pP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Inhibidores naturales.  </a:t>
            </a:r>
          </a:p>
          <a:p>
            <a:pPr marL="354013" indent="-354013">
              <a:buFont typeface="Arial" charset="0"/>
              <a:buAutoNum type="arabicPeriod"/>
            </a:pP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Anomalías de la coagulación.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Objetivos: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s-ES" dirty="0" smtClean="0">
                <a:latin typeface="Comic Sans MS" pitchFamily="66" charset="0"/>
              </a:rPr>
              <a:t>Conocer los mecanismos hemostáticos</a:t>
            </a:r>
          </a:p>
          <a:p>
            <a:pPr marL="514350" indent="-514350">
              <a:buAutoNum type="arabicPeriod"/>
            </a:pPr>
            <a:r>
              <a:rPr lang="es-ES" dirty="0" smtClean="0">
                <a:latin typeface="Comic Sans MS" pitchFamily="66" charset="0"/>
              </a:rPr>
              <a:t>Conocer los elementos que integran la hemostasia primaria y secundaria</a:t>
            </a:r>
          </a:p>
          <a:p>
            <a:pPr marL="514350" indent="-514350">
              <a:buAutoNum type="arabicPeriod"/>
            </a:pPr>
            <a:r>
              <a:rPr lang="es-ES" dirty="0" smtClean="0">
                <a:latin typeface="Comic Sans MS" pitchFamily="66" charset="0"/>
              </a:rPr>
              <a:t>Conocer los inhibidores o anticoagulantes naturales</a:t>
            </a:r>
          </a:p>
          <a:p>
            <a:pPr marL="514350" indent="-514350">
              <a:buAutoNum type="arabicPeriod"/>
            </a:pPr>
            <a:r>
              <a:rPr lang="es-ES" dirty="0" smtClean="0">
                <a:latin typeface="Comic Sans MS" pitchFamily="66" charset="0"/>
              </a:rPr>
              <a:t>Familiarizar al estudiante con las principales anomalías de la coagulación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 smtClean="0"/>
              <a:t>Hemostasia</a:t>
            </a:r>
            <a:endParaRPr lang="es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s-ES_tradnl" b="1" dirty="0" smtClean="0"/>
              <a:t>*</a:t>
            </a:r>
            <a:r>
              <a:rPr lang="es-ES_tradnl" b="1" dirty="0"/>
              <a:t>Prevenir la pérdida de sangre.</a:t>
            </a:r>
          </a:p>
          <a:p>
            <a:pPr eaLnBrk="0" hangingPunct="0">
              <a:spcBef>
                <a:spcPct val="50000"/>
              </a:spcBef>
            </a:pPr>
            <a:r>
              <a:rPr lang="es-ES_tradnl" b="1" dirty="0"/>
              <a:t>*Detener el sangramiento.</a:t>
            </a:r>
          </a:p>
          <a:p>
            <a:pPr eaLnBrk="0" hangingPunct="0">
              <a:spcBef>
                <a:spcPct val="50000"/>
              </a:spcBef>
            </a:pPr>
            <a:r>
              <a:rPr lang="es-ES_tradnl" b="1" dirty="0"/>
              <a:t>*Prevenir la trombosis. Mantener la sangre en estado fluido.</a:t>
            </a:r>
            <a:endParaRPr lang="es-ES_tradnl" sz="4000" b="1" dirty="0"/>
          </a:p>
          <a:p>
            <a:pPr marL="0" indent="0" eaLnBrk="0" hangingPunct="0">
              <a:spcBef>
                <a:spcPct val="50000"/>
              </a:spcBef>
              <a:buNone/>
            </a:pPr>
            <a:endParaRPr lang="es-ES_tradnl" dirty="0"/>
          </a:p>
        </p:txBody>
      </p:sp>
      <p:pic>
        <p:nvPicPr>
          <p:cNvPr id="4" name="Picture 5" descr="plat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4437112"/>
            <a:ext cx="2448272" cy="207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3209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38400" y="1229077"/>
            <a:ext cx="3932238" cy="5072063"/>
            <a:chOff x="3600" y="5118"/>
            <a:chExt cx="6192" cy="7986"/>
          </a:xfrm>
        </p:grpSpPr>
        <p:sp>
          <p:nvSpPr>
            <p:cNvPr id="175107" name="Line 3"/>
            <p:cNvSpPr>
              <a:spLocks noChangeShapeType="1"/>
            </p:cNvSpPr>
            <p:nvPr/>
          </p:nvSpPr>
          <p:spPr bwMode="auto">
            <a:xfrm>
              <a:off x="4176" y="5118"/>
              <a:ext cx="4752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08" name="AutoShape 4"/>
            <p:cNvSpPr>
              <a:spLocks noChangeArrowheads="1"/>
            </p:cNvSpPr>
            <p:nvPr/>
          </p:nvSpPr>
          <p:spPr bwMode="auto">
            <a:xfrm>
              <a:off x="3888" y="5184"/>
              <a:ext cx="720" cy="57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09" name="AutoShape 5"/>
            <p:cNvSpPr>
              <a:spLocks noChangeArrowheads="1"/>
            </p:cNvSpPr>
            <p:nvPr/>
          </p:nvSpPr>
          <p:spPr bwMode="auto">
            <a:xfrm>
              <a:off x="8496" y="5184"/>
              <a:ext cx="864" cy="57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10" name="AutoShape 6"/>
            <p:cNvSpPr>
              <a:spLocks noChangeArrowheads="1"/>
            </p:cNvSpPr>
            <p:nvPr/>
          </p:nvSpPr>
          <p:spPr bwMode="auto">
            <a:xfrm>
              <a:off x="5760" y="5184"/>
              <a:ext cx="1296" cy="14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11" name="AutoShape 7"/>
            <p:cNvSpPr>
              <a:spLocks noChangeArrowheads="1"/>
            </p:cNvSpPr>
            <p:nvPr/>
          </p:nvSpPr>
          <p:spPr bwMode="auto">
            <a:xfrm>
              <a:off x="5904" y="7632"/>
              <a:ext cx="1296" cy="172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12" name="AutoShape 8"/>
            <p:cNvSpPr>
              <a:spLocks noChangeArrowheads="1"/>
            </p:cNvSpPr>
            <p:nvPr/>
          </p:nvSpPr>
          <p:spPr bwMode="auto">
            <a:xfrm>
              <a:off x="3600" y="8208"/>
              <a:ext cx="1296" cy="1152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13" name="Line 9"/>
            <p:cNvSpPr>
              <a:spLocks noChangeShapeType="1"/>
            </p:cNvSpPr>
            <p:nvPr/>
          </p:nvSpPr>
          <p:spPr bwMode="auto">
            <a:xfrm flipV="1">
              <a:off x="4320" y="7056"/>
              <a:ext cx="4752" cy="100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14" name="Line 10"/>
            <p:cNvSpPr>
              <a:spLocks noChangeShapeType="1"/>
            </p:cNvSpPr>
            <p:nvPr/>
          </p:nvSpPr>
          <p:spPr bwMode="auto">
            <a:xfrm>
              <a:off x="4608" y="10512"/>
              <a:ext cx="4608" cy="100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15" name="AutoShape 11"/>
            <p:cNvSpPr>
              <a:spLocks noChangeArrowheads="1"/>
            </p:cNvSpPr>
            <p:nvPr/>
          </p:nvSpPr>
          <p:spPr bwMode="auto">
            <a:xfrm>
              <a:off x="6192" y="11088"/>
              <a:ext cx="1440" cy="201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16" name="AutoShape 12"/>
            <p:cNvSpPr>
              <a:spLocks noChangeArrowheads="1"/>
            </p:cNvSpPr>
            <p:nvPr/>
          </p:nvSpPr>
          <p:spPr bwMode="auto">
            <a:xfrm>
              <a:off x="8496" y="11664"/>
              <a:ext cx="1296" cy="1008"/>
            </a:xfrm>
            <a:custGeom>
              <a:avLst/>
              <a:gdLst>
                <a:gd name="G0" fmla="+- 5000 0 0"/>
                <a:gd name="G1" fmla="+- 21600 0 5000"/>
                <a:gd name="G2" fmla="+- 21600 0 50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000" y="10800"/>
                  </a:moveTo>
                  <a:cubicBezTo>
                    <a:pt x="5000" y="14003"/>
                    <a:pt x="7597" y="16600"/>
                    <a:pt x="10800" y="16600"/>
                  </a:cubicBezTo>
                  <a:cubicBezTo>
                    <a:pt x="14003" y="16600"/>
                    <a:pt x="16600" y="14003"/>
                    <a:pt x="16600" y="10800"/>
                  </a:cubicBezTo>
                  <a:cubicBezTo>
                    <a:pt x="16600" y="7597"/>
                    <a:pt x="14003" y="5000"/>
                    <a:pt x="10800" y="5000"/>
                  </a:cubicBezTo>
                  <a:cubicBezTo>
                    <a:pt x="7597" y="5000"/>
                    <a:pt x="5000" y="7597"/>
                    <a:pt x="5000" y="1080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5117" name="AutoShape 13"/>
            <p:cNvSpPr>
              <a:spLocks noChangeArrowheads="1"/>
            </p:cNvSpPr>
            <p:nvPr/>
          </p:nvSpPr>
          <p:spPr bwMode="auto">
            <a:xfrm>
              <a:off x="4320" y="10512"/>
              <a:ext cx="576" cy="72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75118" name="Text Box 14"/>
          <p:cNvSpPr txBox="1">
            <a:spLocks noChangeArrowheads="1"/>
          </p:cNvSpPr>
          <p:nvPr/>
        </p:nvSpPr>
        <p:spPr bwMode="auto">
          <a:xfrm>
            <a:off x="857224" y="1828800"/>
            <a:ext cx="23574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400" b="1" dirty="0"/>
              <a:t>HEMORRAGIA</a:t>
            </a:r>
            <a:endParaRPr lang="es-ES" sz="2400" b="1" dirty="0"/>
          </a:p>
        </p:txBody>
      </p:sp>
      <p:sp>
        <p:nvSpPr>
          <p:cNvPr id="175119" name="Text Box 15"/>
          <p:cNvSpPr txBox="1">
            <a:spLocks noChangeArrowheads="1"/>
          </p:cNvSpPr>
          <p:nvPr/>
        </p:nvSpPr>
        <p:spPr bwMode="auto">
          <a:xfrm>
            <a:off x="3317493" y="4003964"/>
            <a:ext cx="2266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400" b="1" dirty="0">
                <a:solidFill>
                  <a:srgbClr val="FF0000"/>
                </a:solidFill>
              </a:rPr>
              <a:t>HEMORRAGIA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75120" name="Text Box 16"/>
          <p:cNvSpPr txBox="1">
            <a:spLocks noChangeArrowheads="1"/>
          </p:cNvSpPr>
          <p:nvPr/>
        </p:nvSpPr>
        <p:spPr bwMode="auto">
          <a:xfrm>
            <a:off x="3500430" y="6396335"/>
            <a:ext cx="2220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400" b="1" dirty="0"/>
              <a:t>TROMBOSIS</a:t>
            </a:r>
            <a:endParaRPr lang="es-ES" sz="2400" b="1" dirty="0"/>
          </a:p>
        </p:txBody>
      </p:sp>
      <p:sp>
        <p:nvSpPr>
          <p:cNvPr id="175121" name="Line 17"/>
          <p:cNvSpPr>
            <a:spLocks noChangeShapeType="1"/>
          </p:cNvSpPr>
          <p:nvPr/>
        </p:nvSpPr>
        <p:spPr bwMode="auto">
          <a:xfrm>
            <a:off x="2803525" y="1219200"/>
            <a:ext cx="3017838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22" name="AutoShape 18"/>
          <p:cNvSpPr>
            <a:spLocks noChangeArrowheads="1"/>
          </p:cNvSpPr>
          <p:nvPr/>
        </p:nvSpPr>
        <p:spPr bwMode="auto">
          <a:xfrm>
            <a:off x="2620963" y="1260475"/>
            <a:ext cx="457200" cy="36671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23" name="AutoShape 19"/>
          <p:cNvSpPr>
            <a:spLocks noChangeArrowheads="1"/>
          </p:cNvSpPr>
          <p:nvPr/>
        </p:nvSpPr>
        <p:spPr bwMode="auto">
          <a:xfrm>
            <a:off x="5548313" y="1260475"/>
            <a:ext cx="547687" cy="36671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3810000" y="1260475"/>
            <a:ext cx="823913" cy="91598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25" name="AutoShape 21"/>
          <p:cNvSpPr>
            <a:spLocks noChangeArrowheads="1"/>
          </p:cNvSpPr>
          <p:nvPr/>
        </p:nvSpPr>
        <p:spPr bwMode="auto">
          <a:xfrm>
            <a:off x="3902075" y="2816225"/>
            <a:ext cx="822325" cy="109696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26" name="AutoShape 22"/>
          <p:cNvSpPr>
            <a:spLocks noChangeArrowheads="1"/>
          </p:cNvSpPr>
          <p:nvPr/>
        </p:nvSpPr>
        <p:spPr bwMode="auto">
          <a:xfrm>
            <a:off x="2438400" y="3181350"/>
            <a:ext cx="822325" cy="731838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27" name="Line 23"/>
          <p:cNvSpPr>
            <a:spLocks noChangeShapeType="1"/>
          </p:cNvSpPr>
          <p:nvPr/>
        </p:nvSpPr>
        <p:spPr bwMode="auto">
          <a:xfrm flipV="1">
            <a:off x="2895600" y="2449513"/>
            <a:ext cx="3017838" cy="64135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28" name="Line 24"/>
          <p:cNvSpPr>
            <a:spLocks noChangeShapeType="1"/>
          </p:cNvSpPr>
          <p:nvPr/>
        </p:nvSpPr>
        <p:spPr bwMode="auto">
          <a:xfrm>
            <a:off x="3078163" y="4645025"/>
            <a:ext cx="2927350" cy="639763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29" name="AutoShape 25"/>
          <p:cNvSpPr>
            <a:spLocks noChangeArrowheads="1"/>
          </p:cNvSpPr>
          <p:nvPr/>
        </p:nvSpPr>
        <p:spPr bwMode="auto">
          <a:xfrm>
            <a:off x="4084638" y="5010150"/>
            <a:ext cx="914400" cy="128111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30" name="AutoShape 26"/>
          <p:cNvSpPr>
            <a:spLocks noChangeArrowheads="1"/>
          </p:cNvSpPr>
          <p:nvPr/>
        </p:nvSpPr>
        <p:spPr bwMode="auto">
          <a:xfrm>
            <a:off x="5548313" y="5376863"/>
            <a:ext cx="822325" cy="639762"/>
          </a:xfrm>
          <a:custGeom>
            <a:avLst/>
            <a:gdLst>
              <a:gd name="G0" fmla="+- 5000 0 0"/>
              <a:gd name="G1" fmla="+- 21600 0 5000"/>
              <a:gd name="G2" fmla="+- 21600 0 50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000" y="10800"/>
                </a:moveTo>
                <a:cubicBezTo>
                  <a:pt x="5000" y="14003"/>
                  <a:pt x="7597" y="16600"/>
                  <a:pt x="10800" y="16600"/>
                </a:cubicBezTo>
                <a:cubicBezTo>
                  <a:pt x="14003" y="16600"/>
                  <a:pt x="16600" y="14003"/>
                  <a:pt x="16600" y="10800"/>
                </a:cubicBezTo>
                <a:cubicBezTo>
                  <a:pt x="16600" y="7597"/>
                  <a:pt x="14003" y="5000"/>
                  <a:pt x="10800" y="5000"/>
                </a:cubicBezTo>
                <a:cubicBezTo>
                  <a:pt x="7597" y="5000"/>
                  <a:pt x="5000" y="7597"/>
                  <a:pt x="5000" y="1080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31" name="AutoShape 27"/>
          <p:cNvSpPr>
            <a:spLocks noChangeArrowheads="1"/>
          </p:cNvSpPr>
          <p:nvPr/>
        </p:nvSpPr>
        <p:spPr bwMode="auto">
          <a:xfrm>
            <a:off x="2895600" y="4645025"/>
            <a:ext cx="365125" cy="4572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32" name="Text Box 28"/>
          <p:cNvSpPr txBox="1">
            <a:spLocks noChangeArrowheads="1"/>
          </p:cNvSpPr>
          <p:nvPr/>
        </p:nvSpPr>
        <p:spPr bwMode="auto">
          <a:xfrm>
            <a:off x="5181600" y="1752600"/>
            <a:ext cx="196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400" b="1" dirty="0"/>
              <a:t>TROMBOSIS</a:t>
            </a:r>
            <a:endParaRPr lang="es-ES" sz="2400" b="1" dirty="0"/>
          </a:p>
        </p:txBody>
      </p:sp>
      <p:sp>
        <p:nvSpPr>
          <p:cNvPr id="175133" name="AutoShape 29"/>
          <p:cNvSpPr>
            <a:spLocks noChangeArrowheads="1"/>
          </p:cNvSpPr>
          <p:nvPr/>
        </p:nvSpPr>
        <p:spPr bwMode="auto">
          <a:xfrm>
            <a:off x="5791200" y="2514600"/>
            <a:ext cx="365125" cy="4572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5134" name="Rectangle 30"/>
          <p:cNvSpPr>
            <a:spLocks noChangeArrowheads="1"/>
          </p:cNvSpPr>
          <p:nvPr/>
        </p:nvSpPr>
        <p:spPr bwMode="auto">
          <a:xfrm>
            <a:off x="1905000" y="228600"/>
            <a:ext cx="48272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cs typeface="Times New Roman" pitchFamily="18" charset="0"/>
              </a:rPr>
              <a:t>Hemostasia</a:t>
            </a:r>
            <a:endParaRPr lang="es-ES" sz="4000" b="0" dirty="0"/>
          </a:p>
        </p:txBody>
      </p:sp>
    </p:spTree>
    <p:extLst>
      <p:ext uri="{BB962C8B-B14F-4D97-AF65-F5344CB8AC3E}">
        <p14:creationId xmlns="" xmlns:p14="http://schemas.microsoft.com/office/powerpoint/2010/main" val="3600456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Mecanismos de la Hemostasia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2400" dirty="0" smtClean="0">
                <a:latin typeface="Comic Sans MS" pitchFamily="66" charset="0"/>
              </a:rPr>
              <a:t>Vasoconstricción localizada en el área afectada.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 smtClean="0">
                <a:latin typeface="Comic Sans MS" pitchFamily="66" charset="0"/>
              </a:rPr>
              <a:t>Adhesión, activación, liberación y agregación de</a:t>
            </a:r>
            <a:br>
              <a:rPr lang="es-ES" sz="2400" dirty="0" smtClean="0">
                <a:latin typeface="Comic Sans MS" pitchFamily="66" charset="0"/>
              </a:rPr>
            </a:br>
            <a:r>
              <a:rPr lang="es-ES" sz="2400" dirty="0" smtClean="0">
                <a:latin typeface="Comic Sans MS" pitchFamily="66" charset="0"/>
              </a:rPr>
              <a:t>las plaquetas sobre el sitio de la lesión (hemostasia</a:t>
            </a:r>
            <a:br>
              <a:rPr lang="es-ES" sz="2400" dirty="0" smtClean="0">
                <a:latin typeface="Comic Sans MS" pitchFamily="66" charset="0"/>
              </a:rPr>
            </a:br>
            <a:r>
              <a:rPr lang="es-ES" sz="2400" dirty="0" smtClean="0">
                <a:latin typeface="Comic Sans MS" pitchFamily="66" charset="0"/>
              </a:rPr>
              <a:t>primaria).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 smtClean="0">
                <a:latin typeface="Comic Sans MS" pitchFamily="66" charset="0"/>
              </a:rPr>
              <a:t>Generación de trombina y formación de una red de</a:t>
            </a:r>
            <a:br>
              <a:rPr lang="es-ES" sz="2400" dirty="0" smtClean="0">
                <a:latin typeface="Comic Sans MS" pitchFamily="66" charset="0"/>
              </a:rPr>
            </a:br>
            <a:r>
              <a:rPr lang="es-ES" sz="2400" dirty="0" smtClean="0">
                <a:latin typeface="Comic Sans MS" pitchFamily="66" charset="0"/>
              </a:rPr>
              <a:t>fibrina que estabiliza el trombo </a:t>
            </a:r>
            <a:r>
              <a:rPr lang="es-ES" sz="2400" dirty="0" err="1" smtClean="0">
                <a:latin typeface="Comic Sans MS" pitchFamily="66" charset="0"/>
              </a:rPr>
              <a:t>plaquetario</a:t>
            </a:r>
            <a:r>
              <a:rPr lang="es-ES" sz="2400" dirty="0" smtClean="0">
                <a:latin typeface="Comic Sans MS" pitchFamily="66" charset="0"/>
              </a:rPr>
              <a:t> (coagulación o hemostasia secundaria).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 smtClean="0">
                <a:latin typeface="Comic Sans MS" pitchFamily="66" charset="0"/>
              </a:rPr>
              <a:t>Eliminación de los depósitos de fibrina (fibrinólisis) y reparación de la pared vascular.</a:t>
            </a:r>
            <a:r>
              <a:rPr lang="es-ES" sz="2400" dirty="0" smtClean="0"/>
              <a:t/>
            </a:r>
            <a:br>
              <a:rPr lang="es-ES" sz="2400" dirty="0" smtClean="0"/>
            </a:b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Componentes del mecanismo hemostático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>
                <a:latin typeface="Comic Sans MS" pitchFamily="66" charset="0"/>
              </a:rPr>
              <a:t>Pared vascular</a:t>
            </a:r>
          </a:p>
          <a:p>
            <a:r>
              <a:rPr lang="es-ES" dirty="0" smtClean="0">
                <a:latin typeface="Comic Sans MS" pitchFamily="66" charset="0"/>
              </a:rPr>
              <a:t>Plaquetas</a:t>
            </a:r>
          </a:p>
          <a:p>
            <a:r>
              <a:rPr lang="es-ES" dirty="0" smtClean="0">
                <a:latin typeface="Comic Sans MS" pitchFamily="66" charset="0"/>
              </a:rPr>
              <a:t>Mecanismo de la coagulación sanguínea</a:t>
            </a:r>
          </a:p>
          <a:p>
            <a:r>
              <a:rPr lang="es-ES" dirty="0" smtClean="0">
                <a:latin typeface="Comic Sans MS" pitchFamily="66" charset="0"/>
              </a:rPr>
              <a:t>Sistema </a:t>
            </a:r>
            <a:r>
              <a:rPr lang="es-ES" dirty="0" err="1" smtClean="0">
                <a:latin typeface="Comic Sans MS" pitchFamily="66" charset="0"/>
              </a:rPr>
              <a:t>fibrinolítico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Inhibidores fisiológicos del mecanismo de la coagulación</a:t>
            </a:r>
          </a:p>
          <a:p>
            <a:r>
              <a:rPr lang="es-ES" dirty="0" smtClean="0">
                <a:latin typeface="Comic Sans MS" pitchFamily="66" charset="0"/>
              </a:rPr>
              <a:t>Sistema quininas</a:t>
            </a:r>
          </a:p>
          <a:p>
            <a:r>
              <a:rPr lang="es-ES" dirty="0" smtClean="0">
                <a:latin typeface="Comic Sans MS" pitchFamily="66" charset="0"/>
              </a:rPr>
              <a:t>Sistema del complemento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Hemostasia: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>
                <a:latin typeface="Comic Sans MS" pitchFamily="66" charset="0"/>
              </a:rPr>
              <a:t>PRIMARIA:</a:t>
            </a:r>
          </a:p>
          <a:p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Componente vascular (tejido de soporte, pared del vaso y el endotelio)</a:t>
            </a:r>
          </a:p>
          <a:p>
            <a:r>
              <a:rPr lang="es-ES" dirty="0" smtClean="0">
                <a:latin typeface="Comic Sans MS" pitchFamily="66" charset="0"/>
              </a:rPr>
              <a:t>Plaquetas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>
                <a:latin typeface="Comic Sans MS" pitchFamily="66" charset="0"/>
              </a:rPr>
              <a:t>SECUNDARIA:</a:t>
            </a:r>
          </a:p>
          <a:p>
            <a:endParaRPr lang="es-ES" dirty="0" smtClean="0"/>
          </a:p>
          <a:p>
            <a:r>
              <a:rPr lang="es-ES" dirty="0" smtClean="0">
                <a:latin typeface="Comic Sans MS" pitchFamily="66" charset="0"/>
              </a:rPr>
              <a:t>Proteínas de la coagulación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Endotelio vascular: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Controla la permeabilidad vascular, el flujo de nutrientes y moléculas activas, la interacción de las células activas con la pared del vaso, la respuesta inflamatoria y la </a:t>
            </a:r>
            <a:r>
              <a:rPr lang="es-ES" dirty="0" err="1" smtClean="0">
                <a:latin typeface="Comic Sans MS" pitchFamily="66" charset="0"/>
              </a:rPr>
              <a:t>angiogénesis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Tiene una superficie </a:t>
            </a:r>
            <a:r>
              <a:rPr lang="es-ES" dirty="0" err="1" smtClean="0">
                <a:solidFill>
                  <a:srgbClr val="FF0000"/>
                </a:solidFill>
                <a:latin typeface="Comic Sans MS" pitchFamily="66" charset="0"/>
              </a:rPr>
              <a:t>antitrombótica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 que puede llegar a ser </a:t>
            </a:r>
            <a:r>
              <a:rPr lang="es-ES" dirty="0" err="1" smtClean="0">
                <a:solidFill>
                  <a:srgbClr val="FF0000"/>
                </a:solidFill>
                <a:latin typeface="Comic Sans MS" pitchFamily="66" charset="0"/>
              </a:rPr>
              <a:t>protrombótica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 cuando es estimulado</a:t>
            </a:r>
            <a:endParaRPr lang="es-E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Endotelio vascular: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 smtClean="0">
                <a:latin typeface="Comic Sans MS" pitchFamily="66" charset="0"/>
              </a:rPr>
              <a:t>Sustancias </a:t>
            </a:r>
            <a:r>
              <a:rPr lang="es-ES" dirty="0" err="1" smtClean="0">
                <a:latin typeface="Comic Sans MS" pitchFamily="66" charset="0"/>
              </a:rPr>
              <a:t>tromborresistentes</a:t>
            </a:r>
            <a:r>
              <a:rPr lang="es-ES" dirty="0" smtClean="0"/>
              <a:t>: 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óxido nítrico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Prostaglandinas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 Nucleótidos de </a:t>
            </a:r>
            <a:r>
              <a:rPr lang="es-ES" dirty="0" err="1" smtClean="0">
                <a:latin typeface="Comic Sans MS" pitchFamily="66" charset="0"/>
              </a:rPr>
              <a:t>adenina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Glicosaminoglicanos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Heparán</a:t>
            </a:r>
            <a:r>
              <a:rPr lang="es-ES" dirty="0" smtClean="0">
                <a:latin typeface="Comic Sans MS" pitchFamily="66" charset="0"/>
              </a:rPr>
              <a:t> sulfato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Trombomodulina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Receptor  endotelial de la proteína C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Activador  tisular del </a:t>
            </a:r>
            <a:r>
              <a:rPr lang="es-ES" dirty="0" err="1" smtClean="0">
                <a:latin typeface="Comic Sans MS" pitchFamily="66" charset="0"/>
              </a:rPr>
              <a:t>plasminógeno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y receptor del activador tipo</a:t>
            </a:r>
            <a:br>
              <a:rPr lang="es-ES" dirty="0" smtClean="0">
                <a:latin typeface="Comic Sans MS" pitchFamily="66" charset="0"/>
              </a:rPr>
            </a:br>
            <a:r>
              <a:rPr lang="es-ES" dirty="0" err="1" smtClean="0">
                <a:latin typeface="Comic Sans MS" pitchFamily="66" charset="0"/>
              </a:rPr>
              <a:t>uroquinasa</a:t>
            </a:r>
            <a:r>
              <a:rPr lang="es-ES" dirty="0" smtClean="0">
                <a:latin typeface="Comic Sans MS" pitchFamily="66" charset="0"/>
              </a:rPr>
              <a:t> del </a:t>
            </a:r>
            <a:r>
              <a:rPr lang="es-ES" dirty="0" err="1" smtClean="0">
                <a:latin typeface="Comic Sans MS" pitchFamily="66" charset="0"/>
              </a:rPr>
              <a:t>plasminógeno</a:t>
            </a:r>
            <a:endParaRPr lang="es-ES" dirty="0" smtClean="0">
              <a:latin typeface="Comic Sans MS" pitchFamily="66" charset="0"/>
            </a:endParaRPr>
          </a:p>
          <a:p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 smtClean="0">
                <a:latin typeface="Comic Sans MS" pitchFamily="66" charset="0"/>
              </a:rPr>
              <a:t>Componentes </a:t>
            </a:r>
            <a:r>
              <a:rPr lang="es-ES" dirty="0" err="1" smtClean="0">
                <a:latin typeface="Comic Sans MS" pitchFamily="66" charset="0"/>
              </a:rPr>
              <a:t>trombogénicos</a:t>
            </a:r>
            <a:r>
              <a:rPr lang="es-ES" dirty="0" smtClean="0">
                <a:latin typeface="Comic Sans MS" pitchFamily="66" charset="0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Fibras </a:t>
            </a:r>
            <a:r>
              <a:rPr lang="es-ES" dirty="0" err="1" smtClean="0">
                <a:latin typeface="Comic Sans MS" pitchFamily="66" charset="0"/>
              </a:rPr>
              <a:t>colágenas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Fibronectina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Trombospondina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Laminina</a:t>
            </a:r>
            <a:r>
              <a:rPr lang="es-ES" dirty="0" smtClean="0">
                <a:latin typeface="Comic Sans MS" pitchFamily="66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Factor  von </a:t>
            </a:r>
            <a:r>
              <a:rPr lang="es-ES" dirty="0" err="1" smtClean="0">
                <a:latin typeface="Comic Sans MS" pitchFamily="66" charset="0"/>
              </a:rPr>
              <a:t>Willebrand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 Inhibidor del activador del </a:t>
            </a:r>
            <a:r>
              <a:rPr lang="es-ES" dirty="0" err="1" smtClean="0">
                <a:latin typeface="Comic Sans MS" pitchFamily="66" charset="0"/>
              </a:rPr>
              <a:t>plasminógeno</a:t>
            </a:r>
            <a:r>
              <a:rPr lang="es-ES" dirty="0" smtClean="0">
                <a:latin typeface="Comic Sans MS" pitchFamily="66" charset="0"/>
              </a:rPr>
              <a:t>.</a:t>
            </a:r>
            <a:br>
              <a:rPr lang="es-ES" dirty="0" smtClean="0">
                <a:latin typeface="Comic Sans MS" pitchFamily="66" charset="0"/>
              </a:rPr>
            </a:b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6" name="Rectangle 16"/>
          <p:cNvSpPr>
            <a:spLocks noChangeArrowheads="1"/>
          </p:cNvSpPr>
          <p:nvPr/>
        </p:nvSpPr>
        <p:spPr bwMode="auto">
          <a:xfrm>
            <a:off x="0" y="6447298"/>
            <a:ext cx="9144000" cy="461502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s-ES" altLang="zh-CN" sz="2400" b="1">
                <a:solidFill>
                  <a:srgbClr val="000000"/>
                </a:solidFill>
                <a:latin typeface="Comic Sans MS" pitchFamily="66" charset="0"/>
                <a:ea typeface="宋体" charset="-122"/>
              </a:rPr>
              <a:t>Vasoconstricción</a:t>
            </a:r>
          </a:p>
        </p:txBody>
      </p:sp>
      <p:sp>
        <p:nvSpPr>
          <p:cNvPr id="14339" name="Freeform 2"/>
          <p:cNvSpPr>
            <a:spLocks/>
          </p:cNvSpPr>
          <p:nvPr/>
        </p:nvSpPr>
        <p:spPr bwMode="auto">
          <a:xfrm>
            <a:off x="2927350" y="1044575"/>
            <a:ext cx="4252913" cy="2873375"/>
          </a:xfrm>
          <a:custGeom>
            <a:avLst/>
            <a:gdLst>
              <a:gd name="T0" fmla="*/ 2147483647 w 2679"/>
              <a:gd name="T1" fmla="*/ 2147483647 h 1810"/>
              <a:gd name="T2" fmla="*/ 2147483647 w 2679"/>
              <a:gd name="T3" fmla="*/ 2147483647 h 1810"/>
              <a:gd name="T4" fmla="*/ 2147483647 w 2679"/>
              <a:gd name="T5" fmla="*/ 2147483647 h 1810"/>
              <a:gd name="T6" fmla="*/ 2147483647 w 2679"/>
              <a:gd name="T7" fmla="*/ 2147483647 h 1810"/>
              <a:gd name="T8" fmla="*/ 2147483647 w 2679"/>
              <a:gd name="T9" fmla="*/ 2147483647 h 1810"/>
              <a:gd name="T10" fmla="*/ 2147483647 w 2679"/>
              <a:gd name="T11" fmla="*/ 2147483647 h 1810"/>
              <a:gd name="T12" fmla="*/ 2147483647 w 2679"/>
              <a:gd name="T13" fmla="*/ 2147483647 h 1810"/>
              <a:gd name="T14" fmla="*/ 2147483647 w 2679"/>
              <a:gd name="T15" fmla="*/ 2147483647 h 1810"/>
              <a:gd name="T16" fmla="*/ 2147483647 w 2679"/>
              <a:gd name="T17" fmla="*/ 2147483647 h 1810"/>
              <a:gd name="T18" fmla="*/ 2147483647 w 2679"/>
              <a:gd name="T19" fmla="*/ 2147483647 h 1810"/>
              <a:gd name="T20" fmla="*/ 2147483647 w 2679"/>
              <a:gd name="T21" fmla="*/ 2147483647 h 1810"/>
              <a:gd name="T22" fmla="*/ 2147483647 w 2679"/>
              <a:gd name="T23" fmla="*/ 2147483647 h 1810"/>
              <a:gd name="T24" fmla="*/ 2147483647 w 2679"/>
              <a:gd name="T25" fmla="*/ 2147483647 h 1810"/>
              <a:gd name="T26" fmla="*/ 2147483647 w 2679"/>
              <a:gd name="T27" fmla="*/ 2147483647 h 1810"/>
              <a:gd name="T28" fmla="*/ 2147483647 w 2679"/>
              <a:gd name="T29" fmla="*/ 2147483647 h 1810"/>
              <a:gd name="T30" fmla="*/ 2147483647 w 2679"/>
              <a:gd name="T31" fmla="*/ 2147483647 h 1810"/>
              <a:gd name="T32" fmla="*/ 2147483647 w 2679"/>
              <a:gd name="T33" fmla="*/ 2147483647 h 1810"/>
              <a:gd name="T34" fmla="*/ 2147483647 w 2679"/>
              <a:gd name="T35" fmla="*/ 2147483647 h 1810"/>
              <a:gd name="T36" fmla="*/ 2147483647 w 2679"/>
              <a:gd name="T37" fmla="*/ 2147483647 h 1810"/>
              <a:gd name="T38" fmla="*/ 2147483647 w 2679"/>
              <a:gd name="T39" fmla="*/ 2147483647 h 1810"/>
              <a:gd name="T40" fmla="*/ 2147483647 w 2679"/>
              <a:gd name="T41" fmla="*/ 2147483647 h 1810"/>
              <a:gd name="T42" fmla="*/ 2147483647 w 2679"/>
              <a:gd name="T43" fmla="*/ 2147483647 h 1810"/>
              <a:gd name="T44" fmla="*/ 2147483647 w 2679"/>
              <a:gd name="T45" fmla="*/ 2147483647 h 1810"/>
              <a:gd name="T46" fmla="*/ 2147483647 w 2679"/>
              <a:gd name="T47" fmla="*/ 2147483647 h 1810"/>
              <a:gd name="T48" fmla="*/ 2147483647 w 2679"/>
              <a:gd name="T49" fmla="*/ 2147483647 h 1810"/>
              <a:gd name="T50" fmla="*/ 2147483647 w 2679"/>
              <a:gd name="T51" fmla="*/ 2147483647 h 1810"/>
              <a:gd name="T52" fmla="*/ 2147483647 w 2679"/>
              <a:gd name="T53" fmla="*/ 2147483647 h 1810"/>
              <a:gd name="T54" fmla="*/ 2147483647 w 2679"/>
              <a:gd name="T55" fmla="*/ 2147483647 h 181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679"/>
              <a:gd name="T85" fmla="*/ 0 h 1810"/>
              <a:gd name="T86" fmla="*/ 2679 w 2679"/>
              <a:gd name="T87" fmla="*/ 1810 h 181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679" h="1810">
                <a:moveTo>
                  <a:pt x="2500" y="44"/>
                </a:moveTo>
                <a:cubicBezTo>
                  <a:pt x="2368" y="0"/>
                  <a:pt x="2338" y="26"/>
                  <a:pt x="2154" y="31"/>
                </a:cubicBezTo>
                <a:cubicBezTo>
                  <a:pt x="1885" y="38"/>
                  <a:pt x="1617" y="40"/>
                  <a:pt x="1348" y="44"/>
                </a:cubicBezTo>
                <a:cubicBezTo>
                  <a:pt x="1102" y="23"/>
                  <a:pt x="852" y="49"/>
                  <a:pt x="605" y="56"/>
                </a:cubicBezTo>
                <a:cubicBezTo>
                  <a:pt x="543" y="69"/>
                  <a:pt x="486" y="88"/>
                  <a:pt x="426" y="108"/>
                </a:cubicBezTo>
                <a:cubicBezTo>
                  <a:pt x="397" y="118"/>
                  <a:pt x="378" y="149"/>
                  <a:pt x="349" y="159"/>
                </a:cubicBezTo>
                <a:cubicBezTo>
                  <a:pt x="324" y="167"/>
                  <a:pt x="298" y="176"/>
                  <a:pt x="273" y="184"/>
                </a:cubicBezTo>
                <a:cubicBezTo>
                  <a:pt x="260" y="188"/>
                  <a:pt x="234" y="197"/>
                  <a:pt x="234" y="197"/>
                </a:cubicBezTo>
                <a:cubicBezTo>
                  <a:pt x="216" y="251"/>
                  <a:pt x="189" y="252"/>
                  <a:pt x="157" y="300"/>
                </a:cubicBezTo>
                <a:cubicBezTo>
                  <a:pt x="153" y="313"/>
                  <a:pt x="152" y="327"/>
                  <a:pt x="145" y="338"/>
                </a:cubicBezTo>
                <a:cubicBezTo>
                  <a:pt x="135" y="353"/>
                  <a:pt x="114" y="360"/>
                  <a:pt x="106" y="376"/>
                </a:cubicBezTo>
                <a:cubicBezTo>
                  <a:pt x="88" y="411"/>
                  <a:pt x="92" y="454"/>
                  <a:pt x="81" y="492"/>
                </a:cubicBezTo>
                <a:cubicBezTo>
                  <a:pt x="73" y="518"/>
                  <a:pt x="55" y="568"/>
                  <a:pt x="55" y="568"/>
                </a:cubicBezTo>
                <a:cubicBezTo>
                  <a:pt x="56" y="612"/>
                  <a:pt x="0" y="996"/>
                  <a:pt x="132" y="1080"/>
                </a:cubicBezTo>
                <a:cubicBezTo>
                  <a:pt x="161" y="1166"/>
                  <a:pt x="121" y="1072"/>
                  <a:pt x="221" y="1170"/>
                </a:cubicBezTo>
                <a:cubicBezTo>
                  <a:pt x="258" y="1206"/>
                  <a:pt x="283" y="1253"/>
                  <a:pt x="324" y="1285"/>
                </a:cubicBezTo>
                <a:cubicBezTo>
                  <a:pt x="388" y="1334"/>
                  <a:pt x="441" y="1350"/>
                  <a:pt x="516" y="1375"/>
                </a:cubicBezTo>
                <a:cubicBezTo>
                  <a:pt x="543" y="1384"/>
                  <a:pt x="566" y="1404"/>
                  <a:pt x="593" y="1413"/>
                </a:cubicBezTo>
                <a:cubicBezTo>
                  <a:pt x="682" y="1473"/>
                  <a:pt x="644" y="1447"/>
                  <a:pt x="708" y="1490"/>
                </a:cubicBezTo>
                <a:cubicBezTo>
                  <a:pt x="746" y="1515"/>
                  <a:pt x="830" y="1516"/>
                  <a:pt x="874" y="1541"/>
                </a:cubicBezTo>
                <a:cubicBezTo>
                  <a:pt x="901" y="1556"/>
                  <a:pt x="925" y="1575"/>
                  <a:pt x="951" y="1592"/>
                </a:cubicBezTo>
                <a:cubicBezTo>
                  <a:pt x="974" y="1607"/>
                  <a:pt x="1002" y="1609"/>
                  <a:pt x="1028" y="1618"/>
                </a:cubicBezTo>
                <a:cubicBezTo>
                  <a:pt x="1055" y="1627"/>
                  <a:pt x="1078" y="1648"/>
                  <a:pt x="1105" y="1656"/>
                </a:cubicBezTo>
                <a:cubicBezTo>
                  <a:pt x="1134" y="1665"/>
                  <a:pt x="1164" y="1665"/>
                  <a:pt x="1194" y="1669"/>
                </a:cubicBezTo>
                <a:cubicBezTo>
                  <a:pt x="1360" y="1724"/>
                  <a:pt x="1532" y="1713"/>
                  <a:pt x="1706" y="1720"/>
                </a:cubicBezTo>
                <a:cubicBezTo>
                  <a:pt x="1770" y="1742"/>
                  <a:pt x="1834" y="1764"/>
                  <a:pt x="1898" y="1784"/>
                </a:cubicBezTo>
                <a:cubicBezTo>
                  <a:pt x="1944" y="1798"/>
                  <a:pt x="1993" y="1798"/>
                  <a:pt x="2039" y="1810"/>
                </a:cubicBezTo>
                <a:cubicBezTo>
                  <a:pt x="2249" y="1802"/>
                  <a:pt x="2468" y="1772"/>
                  <a:pt x="2679" y="1772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0" name="Freeform 23"/>
          <p:cNvSpPr>
            <a:spLocks/>
          </p:cNvSpPr>
          <p:nvPr/>
        </p:nvSpPr>
        <p:spPr bwMode="auto">
          <a:xfrm>
            <a:off x="368300" y="503238"/>
            <a:ext cx="7959725" cy="4968875"/>
          </a:xfrm>
          <a:custGeom>
            <a:avLst/>
            <a:gdLst>
              <a:gd name="T0" fmla="*/ 2147483647 w 5014"/>
              <a:gd name="T1" fmla="*/ 2147483647 h 3130"/>
              <a:gd name="T2" fmla="*/ 2147483647 w 5014"/>
              <a:gd name="T3" fmla="*/ 2147483647 h 3130"/>
              <a:gd name="T4" fmla="*/ 2147483647 w 5014"/>
              <a:gd name="T5" fmla="*/ 2147483647 h 3130"/>
              <a:gd name="T6" fmla="*/ 2147483647 w 5014"/>
              <a:gd name="T7" fmla="*/ 2147483647 h 3130"/>
              <a:gd name="T8" fmla="*/ 2147483647 w 5014"/>
              <a:gd name="T9" fmla="*/ 2147483647 h 3130"/>
              <a:gd name="T10" fmla="*/ 2147483647 w 5014"/>
              <a:gd name="T11" fmla="*/ 2147483647 h 3130"/>
              <a:gd name="T12" fmla="*/ 2147483647 w 5014"/>
              <a:gd name="T13" fmla="*/ 2147483647 h 3130"/>
              <a:gd name="T14" fmla="*/ 2147483647 w 5014"/>
              <a:gd name="T15" fmla="*/ 2147483647 h 3130"/>
              <a:gd name="T16" fmla="*/ 2147483647 w 5014"/>
              <a:gd name="T17" fmla="*/ 2147483647 h 3130"/>
              <a:gd name="T18" fmla="*/ 2147483647 w 5014"/>
              <a:gd name="T19" fmla="*/ 2147483647 h 3130"/>
              <a:gd name="T20" fmla="*/ 2147483647 w 5014"/>
              <a:gd name="T21" fmla="*/ 2147483647 h 3130"/>
              <a:gd name="T22" fmla="*/ 2147483647 w 5014"/>
              <a:gd name="T23" fmla="*/ 2147483647 h 3130"/>
              <a:gd name="T24" fmla="*/ 0 w 5014"/>
              <a:gd name="T25" fmla="*/ 2147483647 h 3130"/>
              <a:gd name="T26" fmla="*/ 2147483647 w 5014"/>
              <a:gd name="T27" fmla="*/ 2147483647 h 3130"/>
              <a:gd name="T28" fmla="*/ 2147483647 w 5014"/>
              <a:gd name="T29" fmla="*/ 2147483647 h 3130"/>
              <a:gd name="T30" fmla="*/ 2147483647 w 5014"/>
              <a:gd name="T31" fmla="*/ 2147483647 h 3130"/>
              <a:gd name="T32" fmla="*/ 2147483647 w 5014"/>
              <a:gd name="T33" fmla="*/ 2147483647 h 3130"/>
              <a:gd name="T34" fmla="*/ 2147483647 w 5014"/>
              <a:gd name="T35" fmla="*/ 2147483647 h 3130"/>
              <a:gd name="T36" fmla="*/ 2147483647 w 5014"/>
              <a:gd name="T37" fmla="*/ 2147483647 h 3130"/>
              <a:gd name="T38" fmla="*/ 2147483647 w 5014"/>
              <a:gd name="T39" fmla="*/ 2147483647 h 3130"/>
              <a:gd name="T40" fmla="*/ 2147483647 w 5014"/>
              <a:gd name="T41" fmla="*/ 2147483647 h 3130"/>
              <a:gd name="T42" fmla="*/ 2147483647 w 5014"/>
              <a:gd name="T43" fmla="*/ 2147483647 h 3130"/>
              <a:gd name="T44" fmla="*/ 2147483647 w 5014"/>
              <a:gd name="T45" fmla="*/ 2147483647 h 3130"/>
              <a:gd name="T46" fmla="*/ 2147483647 w 5014"/>
              <a:gd name="T47" fmla="*/ 2147483647 h 3130"/>
              <a:gd name="T48" fmla="*/ 2147483647 w 5014"/>
              <a:gd name="T49" fmla="*/ 2147483647 h 3130"/>
              <a:gd name="T50" fmla="*/ 2147483647 w 5014"/>
              <a:gd name="T51" fmla="*/ 2147483647 h 3130"/>
              <a:gd name="T52" fmla="*/ 2147483647 w 5014"/>
              <a:gd name="T53" fmla="*/ 2147483647 h 3130"/>
              <a:gd name="T54" fmla="*/ 2147483647 w 5014"/>
              <a:gd name="T55" fmla="*/ 2147483647 h 3130"/>
              <a:gd name="T56" fmla="*/ 2147483647 w 5014"/>
              <a:gd name="T57" fmla="*/ 2147483647 h 3130"/>
              <a:gd name="T58" fmla="*/ 2147483647 w 5014"/>
              <a:gd name="T59" fmla="*/ 2147483647 h 3130"/>
              <a:gd name="T60" fmla="*/ 2147483647 w 5014"/>
              <a:gd name="T61" fmla="*/ 2147483647 h 3130"/>
              <a:gd name="T62" fmla="*/ 2147483647 w 5014"/>
              <a:gd name="T63" fmla="*/ 2147483647 h 3130"/>
              <a:gd name="T64" fmla="*/ 2147483647 w 5014"/>
              <a:gd name="T65" fmla="*/ 2147483647 h 3130"/>
              <a:gd name="T66" fmla="*/ 2147483647 w 5014"/>
              <a:gd name="T67" fmla="*/ 2147483647 h 313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014"/>
              <a:gd name="T103" fmla="*/ 0 h 3130"/>
              <a:gd name="T104" fmla="*/ 5014 w 5014"/>
              <a:gd name="T105" fmla="*/ 3130 h 313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014" h="3130">
                <a:moveTo>
                  <a:pt x="4765" y="0"/>
                </a:moveTo>
                <a:cubicBezTo>
                  <a:pt x="4749" y="64"/>
                  <a:pt x="4752" y="82"/>
                  <a:pt x="4687" y="104"/>
                </a:cubicBezTo>
                <a:cubicBezTo>
                  <a:pt x="4610" y="181"/>
                  <a:pt x="4476" y="203"/>
                  <a:pt x="4372" y="235"/>
                </a:cubicBezTo>
                <a:cubicBezTo>
                  <a:pt x="4306" y="255"/>
                  <a:pt x="4241" y="279"/>
                  <a:pt x="4176" y="301"/>
                </a:cubicBezTo>
                <a:cubicBezTo>
                  <a:pt x="4147" y="311"/>
                  <a:pt x="4114" y="308"/>
                  <a:pt x="4084" y="314"/>
                </a:cubicBezTo>
                <a:cubicBezTo>
                  <a:pt x="4041" y="322"/>
                  <a:pt x="3994" y="340"/>
                  <a:pt x="3954" y="353"/>
                </a:cubicBezTo>
                <a:cubicBezTo>
                  <a:pt x="3892" y="374"/>
                  <a:pt x="3823" y="362"/>
                  <a:pt x="3757" y="366"/>
                </a:cubicBezTo>
                <a:cubicBezTo>
                  <a:pt x="3588" y="408"/>
                  <a:pt x="3437" y="403"/>
                  <a:pt x="3260" y="432"/>
                </a:cubicBezTo>
                <a:cubicBezTo>
                  <a:pt x="3138" y="452"/>
                  <a:pt x="3017" y="462"/>
                  <a:pt x="2893" y="471"/>
                </a:cubicBezTo>
                <a:cubicBezTo>
                  <a:pt x="2170" y="463"/>
                  <a:pt x="1925" y="455"/>
                  <a:pt x="1348" y="432"/>
                </a:cubicBezTo>
                <a:cubicBezTo>
                  <a:pt x="1187" y="405"/>
                  <a:pt x="998" y="437"/>
                  <a:pt x="838" y="445"/>
                </a:cubicBezTo>
                <a:cubicBezTo>
                  <a:pt x="753" y="453"/>
                  <a:pt x="692" y="459"/>
                  <a:pt x="615" y="484"/>
                </a:cubicBezTo>
                <a:cubicBezTo>
                  <a:pt x="602" y="493"/>
                  <a:pt x="590" y="503"/>
                  <a:pt x="576" y="510"/>
                </a:cubicBezTo>
                <a:cubicBezTo>
                  <a:pt x="564" y="516"/>
                  <a:pt x="548" y="515"/>
                  <a:pt x="537" y="523"/>
                </a:cubicBezTo>
                <a:cubicBezTo>
                  <a:pt x="428" y="601"/>
                  <a:pt x="533" y="560"/>
                  <a:pt x="445" y="589"/>
                </a:cubicBezTo>
                <a:cubicBezTo>
                  <a:pt x="403" y="652"/>
                  <a:pt x="428" y="620"/>
                  <a:pt x="354" y="694"/>
                </a:cubicBezTo>
                <a:cubicBezTo>
                  <a:pt x="345" y="703"/>
                  <a:pt x="327" y="720"/>
                  <a:pt x="327" y="720"/>
                </a:cubicBezTo>
                <a:cubicBezTo>
                  <a:pt x="294" y="818"/>
                  <a:pt x="342" y="701"/>
                  <a:pt x="275" y="785"/>
                </a:cubicBezTo>
                <a:cubicBezTo>
                  <a:pt x="266" y="796"/>
                  <a:pt x="269" y="812"/>
                  <a:pt x="262" y="824"/>
                </a:cubicBezTo>
                <a:cubicBezTo>
                  <a:pt x="256" y="835"/>
                  <a:pt x="245" y="842"/>
                  <a:pt x="236" y="851"/>
                </a:cubicBezTo>
                <a:cubicBezTo>
                  <a:pt x="205" y="944"/>
                  <a:pt x="226" y="906"/>
                  <a:pt x="183" y="968"/>
                </a:cubicBezTo>
                <a:cubicBezTo>
                  <a:pt x="163" y="1029"/>
                  <a:pt x="152" y="1074"/>
                  <a:pt x="118" y="1126"/>
                </a:cubicBezTo>
                <a:cubicBezTo>
                  <a:pt x="100" y="1217"/>
                  <a:pt x="112" y="1171"/>
                  <a:pt x="79" y="1270"/>
                </a:cubicBezTo>
                <a:cubicBezTo>
                  <a:pt x="75" y="1283"/>
                  <a:pt x="70" y="1296"/>
                  <a:pt x="66" y="1309"/>
                </a:cubicBezTo>
                <a:cubicBezTo>
                  <a:pt x="61" y="1322"/>
                  <a:pt x="52" y="1348"/>
                  <a:pt x="52" y="1348"/>
                </a:cubicBezTo>
                <a:cubicBezTo>
                  <a:pt x="18" y="1591"/>
                  <a:pt x="22" y="1837"/>
                  <a:pt x="0" y="2081"/>
                </a:cubicBezTo>
                <a:cubicBezTo>
                  <a:pt x="7" y="2235"/>
                  <a:pt x="2" y="2437"/>
                  <a:pt x="52" y="2592"/>
                </a:cubicBezTo>
                <a:cubicBezTo>
                  <a:pt x="55" y="2611"/>
                  <a:pt x="65" y="2716"/>
                  <a:pt x="79" y="2749"/>
                </a:cubicBezTo>
                <a:cubicBezTo>
                  <a:pt x="143" y="2899"/>
                  <a:pt x="288" y="3030"/>
                  <a:pt x="432" y="3102"/>
                </a:cubicBezTo>
                <a:cubicBezTo>
                  <a:pt x="489" y="3130"/>
                  <a:pt x="610" y="3126"/>
                  <a:pt x="642" y="3128"/>
                </a:cubicBezTo>
                <a:cubicBezTo>
                  <a:pt x="978" y="3119"/>
                  <a:pt x="1302" y="3093"/>
                  <a:pt x="1636" y="3063"/>
                </a:cubicBezTo>
                <a:cubicBezTo>
                  <a:pt x="1718" y="3043"/>
                  <a:pt x="1669" y="3057"/>
                  <a:pt x="1767" y="3024"/>
                </a:cubicBezTo>
                <a:cubicBezTo>
                  <a:pt x="1780" y="3020"/>
                  <a:pt x="1794" y="3015"/>
                  <a:pt x="1807" y="3011"/>
                </a:cubicBezTo>
                <a:cubicBezTo>
                  <a:pt x="1820" y="3007"/>
                  <a:pt x="1846" y="2998"/>
                  <a:pt x="1846" y="2998"/>
                </a:cubicBezTo>
                <a:cubicBezTo>
                  <a:pt x="1879" y="2963"/>
                  <a:pt x="1897" y="2933"/>
                  <a:pt x="1938" y="2906"/>
                </a:cubicBezTo>
                <a:cubicBezTo>
                  <a:pt x="1947" y="2893"/>
                  <a:pt x="1953" y="2878"/>
                  <a:pt x="1964" y="2867"/>
                </a:cubicBezTo>
                <a:cubicBezTo>
                  <a:pt x="1975" y="2856"/>
                  <a:pt x="1993" y="2852"/>
                  <a:pt x="2003" y="2840"/>
                </a:cubicBezTo>
                <a:cubicBezTo>
                  <a:pt x="2052" y="2777"/>
                  <a:pt x="1971" y="2816"/>
                  <a:pt x="2055" y="2788"/>
                </a:cubicBezTo>
                <a:cubicBezTo>
                  <a:pt x="2093" y="2675"/>
                  <a:pt x="2039" y="2815"/>
                  <a:pt x="2095" y="2723"/>
                </a:cubicBezTo>
                <a:cubicBezTo>
                  <a:pt x="2102" y="2711"/>
                  <a:pt x="2101" y="2695"/>
                  <a:pt x="2108" y="2683"/>
                </a:cubicBezTo>
                <a:cubicBezTo>
                  <a:pt x="2131" y="2642"/>
                  <a:pt x="2160" y="2605"/>
                  <a:pt x="2186" y="2566"/>
                </a:cubicBezTo>
                <a:cubicBezTo>
                  <a:pt x="2194" y="2554"/>
                  <a:pt x="2213" y="2558"/>
                  <a:pt x="2226" y="2552"/>
                </a:cubicBezTo>
                <a:cubicBezTo>
                  <a:pt x="2343" y="2493"/>
                  <a:pt x="2153" y="2563"/>
                  <a:pt x="2343" y="2500"/>
                </a:cubicBezTo>
                <a:cubicBezTo>
                  <a:pt x="2382" y="2487"/>
                  <a:pt x="2422" y="2474"/>
                  <a:pt x="2461" y="2461"/>
                </a:cubicBezTo>
                <a:cubicBezTo>
                  <a:pt x="2519" y="2442"/>
                  <a:pt x="2585" y="2442"/>
                  <a:pt x="2644" y="2422"/>
                </a:cubicBezTo>
                <a:cubicBezTo>
                  <a:pt x="2723" y="2426"/>
                  <a:pt x="2802" y="2425"/>
                  <a:pt x="2880" y="2435"/>
                </a:cubicBezTo>
                <a:cubicBezTo>
                  <a:pt x="2924" y="2440"/>
                  <a:pt x="3000" y="2467"/>
                  <a:pt x="3037" y="2500"/>
                </a:cubicBezTo>
                <a:cubicBezTo>
                  <a:pt x="3130" y="2581"/>
                  <a:pt x="3066" y="2554"/>
                  <a:pt x="3142" y="2579"/>
                </a:cubicBezTo>
                <a:cubicBezTo>
                  <a:pt x="3238" y="2675"/>
                  <a:pt x="3128" y="2577"/>
                  <a:pt x="3220" y="2631"/>
                </a:cubicBezTo>
                <a:cubicBezTo>
                  <a:pt x="3300" y="2678"/>
                  <a:pt x="3184" y="2637"/>
                  <a:pt x="3286" y="2683"/>
                </a:cubicBezTo>
                <a:cubicBezTo>
                  <a:pt x="3311" y="2694"/>
                  <a:pt x="3364" y="2710"/>
                  <a:pt x="3364" y="2710"/>
                </a:cubicBezTo>
                <a:cubicBezTo>
                  <a:pt x="3384" y="2729"/>
                  <a:pt x="3410" y="2742"/>
                  <a:pt x="3430" y="2762"/>
                </a:cubicBezTo>
                <a:cubicBezTo>
                  <a:pt x="3489" y="2821"/>
                  <a:pt x="3419" y="2789"/>
                  <a:pt x="3495" y="2814"/>
                </a:cubicBezTo>
                <a:cubicBezTo>
                  <a:pt x="3513" y="2832"/>
                  <a:pt x="3530" y="2849"/>
                  <a:pt x="3548" y="2867"/>
                </a:cubicBezTo>
                <a:cubicBezTo>
                  <a:pt x="3570" y="2889"/>
                  <a:pt x="3626" y="2919"/>
                  <a:pt x="3626" y="2919"/>
                </a:cubicBezTo>
                <a:cubicBezTo>
                  <a:pt x="3635" y="2932"/>
                  <a:pt x="3640" y="2948"/>
                  <a:pt x="3652" y="2958"/>
                </a:cubicBezTo>
                <a:cubicBezTo>
                  <a:pt x="3663" y="2967"/>
                  <a:pt x="3679" y="2965"/>
                  <a:pt x="3692" y="2971"/>
                </a:cubicBezTo>
                <a:cubicBezTo>
                  <a:pt x="3729" y="2990"/>
                  <a:pt x="3770" y="3024"/>
                  <a:pt x="3810" y="3037"/>
                </a:cubicBezTo>
                <a:cubicBezTo>
                  <a:pt x="3840" y="3047"/>
                  <a:pt x="3992" y="3062"/>
                  <a:pt x="4006" y="3063"/>
                </a:cubicBezTo>
                <a:cubicBezTo>
                  <a:pt x="4165" y="3054"/>
                  <a:pt x="4302" y="3048"/>
                  <a:pt x="4451" y="2998"/>
                </a:cubicBezTo>
                <a:cubicBezTo>
                  <a:pt x="4497" y="2952"/>
                  <a:pt x="4530" y="2915"/>
                  <a:pt x="4582" y="2880"/>
                </a:cubicBezTo>
                <a:cubicBezTo>
                  <a:pt x="4616" y="2828"/>
                  <a:pt x="4643" y="2778"/>
                  <a:pt x="4687" y="2736"/>
                </a:cubicBezTo>
                <a:cubicBezTo>
                  <a:pt x="4710" y="2666"/>
                  <a:pt x="4692" y="2708"/>
                  <a:pt x="4752" y="2618"/>
                </a:cubicBezTo>
                <a:cubicBezTo>
                  <a:pt x="4780" y="2576"/>
                  <a:pt x="4789" y="2498"/>
                  <a:pt x="4804" y="2448"/>
                </a:cubicBezTo>
                <a:cubicBezTo>
                  <a:pt x="4834" y="2346"/>
                  <a:pt x="4798" y="2472"/>
                  <a:pt x="4844" y="2369"/>
                </a:cubicBezTo>
                <a:cubicBezTo>
                  <a:pt x="4855" y="2344"/>
                  <a:pt x="4855" y="2314"/>
                  <a:pt x="4870" y="2291"/>
                </a:cubicBezTo>
                <a:cubicBezTo>
                  <a:pt x="4887" y="2265"/>
                  <a:pt x="4908" y="2240"/>
                  <a:pt x="4922" y="2212"/>
                </a:cubicBezTo>
                <a:cubicBezTo>
                  <a:pt x="4949" y="2158"/>
                  <a:pt x="4958" y="2124"/>
                  <a:pt x="5001" y="2081"/>
                </a:cubicBezTo>
                <a:cubicBezTo>
                  <a:pt x="5005" y="2068"/>
                  <a:pt x="5014" y="2042"/>
                  <a:pt x="5014" y="2042"/>
                </a:cubicBezTo>
              </a:path>
            </a:pathLst>
          </a:custGeom>
          <a:solidFill>
            <a:srgbClr val="FF9999"/>
          </a:solidFill>
          <a:ln w="76200">
            <a:solidFill>
              <a:srgbClr val="D60093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1" name="Freeform 24"/>
          <p:cNvSpPr>
            <a:spLocks/>
          </p:cNvSpPr>
          <p:nvPr/>
        </p:nvSpPr>
        <p:spPr bwMode="auto">
          <a:xfrm>
            <a:off x="541338" y="773113"/>
            <a:ext cx="7932737" cy="4510087"/>
          </a:xfrm>
          <a:custGeom>
            <a:avLst/>
            <a:gdLst>
              <a:gd name="T0" fmla="*/ 2147483647 w 4997"/>
              <a:gd name="T1" fmla="*/ 2147483647 h 2841"/>
              <a:gd name="T2" fmla="*/ 2147483647 w 4997"/>
              <a:gd name="T3" fmla="*/ 2147483647 h 2841"/>
              <a:gd name="T4" fmla="*/ 2147483647 w 4997"/>
              <a:gd name="T5" fmla="*/ 2147483647 h 2841"/>
              <a:gd name="T6" fmla="*/ 2147483647 w 4997"/>
              <a:gd name="T7" fmla="*/ 2147483647 h 2841"/>
              <a:gd name="T8" fmla="*/ 2147483647 w 4997"/>
              <a:gd name="T9" fmla="*/ 2147483647 h 2841"/>
              <a:gd name="T10" fmla="*/ 2147483647 w 4997"/>
              <a:gd name="T11" fmla="*/ 2147483647 h 2841"/>
              <a:gd name="T12" fmla="*/ 2147483647 w 4997"/>
              <a:gd name="T13" fmla="*/ 2147483647 h 2841"/>
              <a:gd name="T14" fmla="*/ 2147483647 w 4997"/>
              <a:gd name="T15" fmla="*/ 2147483647 h 2841"/>
              <a:gd name="T16" fmla="*/ 2147483647 w 4997"/>
              <a:gd name="T17" fmla="*/ 2147483647 h 2841"/>
              <a:gd name="T18" fmla="*/ 2147483647 w 4997"/>
              <a:gd name="T19" fmla="*/ 2147483647 h 2841"/>
              <a:gd name="T20" fmla="*/ 2147483647 w 4997"/>
              <a:gd name="T21" fmla="*/ 2147483647 h 2841"/>
              <a:gd name="T22" fmla="*/ 2147483647 w 4997"/>
              <a:gd name="T23" fmla="*/ 2147483647 h 2841"/>
              <a:gd name="T24" fmla="*/ 2147483647 w 4997"/>
              <a:gd name="T25" fmla="*/ 2147483647 h 2841"/>
              <a:gd name="T26" fmla="*/ 2147483647 w 4997"/>
              <a:gd name="T27" fmla="*/ 2147483647 h 2841"/>
              <a:gd name="T28" fmla="*/ 2147483647 w 4997"/>
              <a:gd name="T29" fmla="*/ 2147483647 h 2841"/>
              <a:gd name="T30" fmla="*/ 2147483647 w 4997"/>
              <a:gd name="T31" fmla="*/ 2147483647 h 2841"/>
              <a:gd name="T32" fmla="*/ 2147483647 w 4997"/>
              <a:gd name="T33" fmla="*/ 2147483647 h 2841"/>
              <a:gd name="T34" fmla="*/ 2147483647 w 4997"/>
              <a:gd name="T35" fmla="*/ 2147483647 h 2841"/>
              <a:gd name="T36" fmla="*/ 2147483647 w 4997"/>
              <a:gd name="T37" fmla="*/ 2147483647 h 2841"/>
              <a:gd name="T38" fmla="*/ 2147483647 w 4997"/>
              <a:gd name="T39" fmla="*/ 2147483647 h 2841"/>
              <a:gd name="T40" fmla="*/ 2147483647 w 4997"/>
              <a:gd name="T41" fmla="*/ 2147483647 h 2841"/>
              <a:gd name="T42" fmla="*/ 2147483647 w 4997"/>
              <a:gd name="T43" fmla="*/ 2147483647 h 2841"/>
              <a:gd name="T44" fmla="*/ 2147483647 w 4997"/>
              <a:gd name="T45" fmla="*/ 2147483647 h 2841"/>
              <a:gd name="T46" fmla="*/ 2147483647 w 4997"/>
              <a:gd name="T47" fmla="*/ 2147483647 h 2841"/>
              <a:gd name="T48" fmla="*/ 2147483647 w 4997"/>
              <a:gd name="T49" fmla="*/ 2147483647 h 2841"/>
              <a:gd name="T50" fmla="*/ 2147483647 w 4997"/>
              <a:gd name="T51" fmla="*/ 2147483647 h 2841"/>
              <a:gd name="T52" fmla="*/ 2147483647 w 4997"/>
              <a:gd name="T53" fmla="*/ 2147483647 h 2841"/>
              <a:gd name="T54" fmla="*/ 2147483647 w 4997"/>
              <a:gd name="T55" fmla="*/ 2147483647 h 2841"/>
              <a:gd name="T56" fmla="*/ 2147483647 w 4997"/>
              <a:gd name="T57" fmla="*/ 2147483647 h 2841"/>
              <a:gd name="T58" fmla="*/ 2147483647 w 4997"/>
              <a:gd name="T59" fmla="*/ 2147483647 h 2841"/>
              <a:gd name="T60" fmla="*/ 2147483647 w 4997"/>
              <a:gd name="T61" fmla="*/ 2147483647 h 2841"/>
              <a:gd name="T62" fmla="*/ 2147483647 w 4997"/>
              <a:gd name="T63" fmla="*/ 2147483647 h 2841"/>
              <a:gd name="T64" fmla="*/ 2147483647 w 4997"/>
              <a:gd name="T65" fmla="*/ 2147483647 h 2841"/>
              <a:gd name="T66" fmla="*/ 2147483647 w 4997"/>
              <a:gd name="T67" fmla="*/ 2147483647 h 2841"/>
              <a:gd name="T68" fmla="*/ 2147483647 w 4997"/>
              <a:gd name="T69" fmla="*/ 2147483647 h 2841"/>
              <a:gd name="T70" fmla="*/ 2147483647 w 4997"/>
              <a:gd name="T71" fmla="*/ 2147483647 h 2841"/>
              <a:gd name="T72" fmla="*/ 2147483647 w 4997"/>
              <a:gd name="T73" fmla="*/ 2147483647 h 284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997"/>
              <a:gd name="T112" fmla="*/ 0 h 2841"/>
              <a:gd name="T113" fmla="*/ 4997 w 4997"/>
              <a:gd name="T114" fmla="*/ 2841 h 284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997" h="2841">
                <a:moveTo>
                  <a:pt x="4748" y="0"/>
                </a:moveTo>
                <a:cubicBezTo>
                  <a:pt x="4721" y="9"/>
                  <a:pt x="4689" y="16"/>
                  <a:pt x="4669" y="39"/>
                </a:cubicBezTo>
                <a:cubicBezTo>
                  <a:pt x="4608" y="109"/>
                  <a:pt x="4631" y="144"/>
                  <a:pt x="4551" y="170"/>
                </a:cubicBezTo>
                <a:cubicBezTo>
                  <a:pt x="4528" y="240"/>
                  <a:pt x="4557" y="186"/>
                  <a:pt x="4499" y="222"/>
                </a:cubicBezTo>
                <a:cubicBezTo>
                  <a:pt x="4488" y="229"/>
                  <a:pt x="4484" y="242"/>
                  <a:pt x="4473" y="249"/>
                </a:cubicBezTo>
                <a:cubicBezTo>
                  <a:pt x="4396" y="296"/>
                  <a:pt x="4271" y="290"/>
                  <a:pt x="4185" y="301"/>
                </a:cubicBezTo>
                <a:cubicBezTo>
                  <a:pt x="4150" y="306"/>
                  <a:pt x="4115" y="310"/>
                  <a:pt x="4080" y="314"/>
                </a:cubicBezTo>
                <a:cubicBezTo>
                  <a:pt x="3886" y="379"/>
                  <a:pt x="3650" y="384"/>
                  <a:pt x="3452" y="393"/>
                </a:cubicBezTo>
                <a:cubicBezTo>
                  <a:pt x="3304" y="414"/>
                  <a:pt x="3171" y="436"/>
                  <a:pt x="3020" y="445"/>
                </a:cubicBezTo>
                <a:cubicBezTo>
                  <a:pt x="2740" y="430"/>
                  <a:pt x="2462" y="427"/>
                  <a:pt x="2182" y="458"/>
                </a:cubicBezTo>
                <a:cubicBezTo>
                  <a:pt x="2035" y="495"/>
                  <a:pt x="2158" y="469"/>
                  <a:pt x="1842" y="458"/>
                </a:cubicBezTo>
                <a:cubicBezTo>
                  <a:pt x="1694" y="453"/>
                  <a:pt x="1545" y="450"/>
                  <a:pt x="1397" y="445"/>
                </a:cubicBezTo>
                <a:cubicBezTo>
                  <a:pt x="1288" y="441"/>
                  <a:pt x="1178" y="436"/>
                  <a:pt x="1069" y="432"/>
                </a:cubicBezTo>
                <a:cubicBezTo>
                  <a:pt x="934" y="436"/>
                  <a:pt x="798" y="434"/>
                  <a:pt x="663" y="445"/>
                </a:cubicBezTo>
                <a:cubicBezTo>
                  <a:pt x="636" y="447"/>
                  <a:pt x="611" y="462"/>
                  <a:pt x="585" y="471"/>
                </a:cubicBezTo>
                <a:cubicBezTo>
                  <a:pt x="572" y="475"/>
                  <a:pt x="546" y="484"/>
                  <a:pt x="546" y="484"/>
                </a:cubicBezTo>
                <a:cubicBezTo>
                  <a:pt x="482" y="548"/>
                  <a:pt x="514" y="523"/>
                  <a:pt x="454" y="563"/>
                </a:cubicBezTo>
                <a:cubicBezTo>
                  <a:pt x="418" y="617"/>
                  <a:pt x="353" y="670"/>
                  <a:pt x="297" y="707"/>
                </a:cubicBezTo>
                <a:cubicBezTo>
                  <a:pt x="278" y="735"/>
                  <a:pt x="248" y="755"/>
                  <a:pt x="231" y="785"/>
                </a:cubicBezTo>
                <a:cubicBezTo>
                  <a:pt x="217" y="809"/>
                  <a:pt x="214" y="838"/>
                  <a:pt x="205" y="864"/>
                </a:cubicBezTo>
                <a:cubicBezTo>
                  <a:pt x="200" y="879"/>
                  <a:pt x="185" y="889"/>
                  <a:pt x="179" y="903"/>
                </a:cubicBezTo>
                <a:cubicBezTo>
                  <a:pt x="168" y="928"/>
                  <a:pt x="162" y="956"/>
                  <a:pt x="153" y="982"/>
                </a:cubicBezTo>
                <a:cubicBezTo>
                  <a:pt x="131" y="1050"/>
                  <a:pt x="128" y="1152"/>
                  <a:pt x="74" y="1204"/>
                </a:cubicBezTo>
                <a:cubicBezTo>
                  <a:pt x="52" y="1271"/>
                  <a:pt x="36" y="1332"/>
                  <a:pt x="22" y="1401"/>
                </a:cubicBezTo>
                <a:cubicBezTo>
                  <a:pt x="0" y="1737"/>
                  <a:pt x="1" y="1622"/>
                  <a:pt x="22" y="2121"/>
                </a:cubicBezTo>
                <a:cubicBezTo>
                  <a:pt x="25" y="2201"/>
                  <a:pt x="41" y="2336"/>
                  <a:pt x="101" y="2396"/>
                </a:cubicBezTo>
                <a:cubicBezTo>
                  <a:pt x="138" y="2506"/>
                  <a:pt x="207" y="2618"/>
                  <a:pt x="323" y="2657"/>
                </a:cubicBezTo>
                <a:cubicBezTo>
                  <a:pt x="395" y="2768"/>
                  <a:pt x="300" y="2640"/>
                  <a:pt x="389" y="2710"/>
                </a:cubicBezTo>
                <a:cubicBezTo>
                  <a:pt x="401" y="2720"/>
                  <a:pt x="402" y="2741"/>
                  <a:pt x="415" y="2749"/>
                </a:cubicBezTo>
                <a:cubicBezTo>
                  <a:pt x="453" y="2773"/>
                  <a:pt x="526" y="2786"/>
                  <a:pt x="572" y="2801"/>
                </a:cubicBezTo>
                <a:cubicBezTo>
                  <a:pt x="585" y="2805"/>
                  <a:pt x="598" y="2810"/>
                  <a:pt x="611" y="2814"/>
                </a:cubicBezTo>
                <a:cubicBezTo>
                  <a:pt x="624" y="2819"/>
                  <a:pt x="637" y="2824"/>
                  <a:pt x="650" y="2828"/>
                </a:cubicBezTo>
                <a:cubicBezTo>
                  <a:pt x="663" y="2833"/>
                  <a:pt x="690" y="2841"/>
                  <a:pt x="690" y="2841"/>
                </a:cubicBezTo>
                <a:cubicBezTo>
                  <a:pt x="829" y="2818"/>
                  <a:pt x="973" y="2838"/>
                  <a:pt x="1109" y="2801"/>
                </a:cubicBezTo>
                <a:cubicBezTo>
                  <a:pt x="1201" y="2776"/>
                  <a:pt x="1292" y="2740"/>
                  <a:pt x="1383" y="2710"/>
                </a:cubicBezTo>
                <a:cubicBezTo>
                  <a:pt x="1451" y="2687"/>
                  <a:pt x="1557" y="2675"/>
                  <a:pt x="1619" y="2644"/>
                </a:cubicBezTo>
                <a:cubicBezTo>
                  <a:pt x="1718" y="2595"/>
                  <a:pt x="1600" y="2637"/>
                  <a:pt x="1698" y="2605"/>
                </a:cubicBezTo>
                <a:cubicBezTo>
                  <a:pt x="1724" y="2588"/>
                  <a:pt x="1750" y="2570"/>
                  <a:pt x="1776" y="2553"/>
                </a:cubicBezTo>
                <a:cubicBezTo>
                  <a:pt x="1797" y="2539"/>
                  <a:pt x="1829" y="2500"/>
                  <a:pt x="1829" y="2500"/>
                </a:cubicBezTo>
                <a:cubicBezTo>
                  <a:pt x="1862" y="2402"/>
                  <a:pt x="1814" y="2519"/>
                  <a:pt x="1881" y="2435"/>
                </a:cubicBezTo>
                <a:cubicBezTo>
                  <a:pt x="1890" y="2424"/>
                  <a:pt x="1887" y="2408"/>
                  <a:pt x="1894" y="2396"/>
                </a:cubicBezTo>
                <a:cubicBezTo>
                  <a:pt x="1907" y="2373"/>
                  <a:pt x="1939" y="2356"/>
                  <a:pt x="1959" y="2343"/>
                </a:cubicBezTo>
                <a:cubicBezTo>
                  <a:pt x="1990" y="2257"/>
                  <a:pt x="1948" y="2342"/>
                  <a:pt x="2012" y="2291"/>
                </a:cubicBezTo>
                <a:cubicBezTo>
                  <a:pt x="2024" y="2281"/>
                  <a:pt x="2026" y="2262"/>
                  <a:pt x="2038" y="2252"/>
                </a:cubicBezTo>
                <a:cubicBezTo>
                  <a:pt x="2062" y="2231"/>
                  <a:pt x="2091" y="2217"/>
                  <a:pt x="2117" y="2199"/>
                </a:cubicBezTo>
                <a:cubicBezTo>
                  <a:pt x="2140" y="2184"/>
                  <a:pt x="2169" y="2182"/>
                  <a:pt x="2195" y="2173"/>
                </a:cubicBezTo>
                <a:cubicBezTo>
                  <a:pt x="2208" y="2169"/>
                  <a:pt x="2234" y="2160"/>
                  <a:pt x="2234" y="2160"/>
                </a:cubicBezTo>
                <a:cubicBezTo>
                  <a:pt x="2317" y="2080"/>
                  <a:pt x="2251" y="2131"/>
                  <a:pt x="2496" y="2147"/>
                </a:cubicBezTo>
                <a:cubicBezTo>
                  <a:pt x="2632" y="2156"/>
                  <a:pt x="2766" y="2174"/>
                  <a:pt x="2902" y="2186"/>
                </a:cubicBezTo>
                <a:cubicBezTo>
                  <a:pt x="2917" y="2190"/>
                  <a:pt x="2976" y="2203"/>
                  <a:pt x="2994" y="2212"/>
                </a:cubicBezTo>
                <a:cubicBezTo>
                  <a:pt x="3049" y="2239"/>
                  <a:pt x="3018" y="2231"/>
                  <a:pt x="3059" y="2265"/>
                </a:cubicBezTo>
                <a:cubicBezTo>
                  <a:pt x="3117" y="2312"/>
                  <a:pt x="3200" y="2386"/>
                  <a:pt x="3269" y="2409"/>
                </a:cubicBezTo>
                <a:cubicBezTo>
                  <a:pt x="3273" y="2422"/>
                  <a:pt x="3272" y="2438"/>
                  <a:pt x="3282" y="2448"/>
                </a:cubicBezTo>
                <a:cubicBezTo>
                  <a:pt x="3292" y="2458"/>
                  <a:pt x="3309" y="2454"/>
                  <a:pt x="3321" y="2461"/>
                </a:cubicBezTo>
                <a:cubicBezTo>
                  <a:pt x="3378" y="2493"/>
                  <a:pt x="3413" y="2531"/>
                  <a:pt x="3465" y="2566"/>
                </a:cubicBezTo>
                <a:cubicBezTo>
                  <a:pt x="3516" y="2642"/>
                  <a:pt x="3461" y="2577"/>
                  <a:pt x="3530" y="2618"/>
                </a:cubicBezTo>
                <a:cubicBezTo>
                  <a:pt x="3554" y="2632"/>
                  <a:pt x="3573" y="2654"/>
                  <a:pt x="3596" y="2670"/>
                </a:cubicBezTo>
                <a:cubicBezTo>
                  <a:pt x="3600" y="2683"/>
                  <a:pt x="3598" y="2702"/>
                  <a:pt x="3609" y="2710"/>
                </a:cubicBezTo>
                <a:cubicBezTo>
                  <a:pt x="3631" y="2726"/>
                  <a:pt x="3661" y="2727"/>
                  <a:pt x="3687" y="2736"/>
                </a:cubicBezTo>
                <a:cubicBezTo>
                  <a:pt x="3773" y="2764"/>
                  <a:pt x="3863" y="2772"/>
                  <a:pt x="3949" y="2801"/>
                </a:cubicBezTo>
                <a:cubicBezTo>
                  <a:pt x="4038" y="2786"/>
                  <a:pt x="4144" y="2802"/>
                  <a:pt x="4224" y="2762"/>
                </a:cubicBezTo>
                <a:cubicBezTo>
                  <a:pt x="4270" y="2739"/>
                  <a:pt x="4320" y="2694"/>
                  <a:pt x="4355" y="2657"/>
                </a:cubicBezTo>
                <a:cubicBezTo>
                  <a:pt x="4387" y="2561"/>
                  <a:pt x="4341" y="2673"/>
                  <a:pt x="4407" y="2592"/>
                </a:cubicBezTo>
                <a:cubicBezTo>
                  <a:pt x="4416" y="2581"/>
                  <a:pt x="4414" y="2565"/>
                  <a:pt x="4421" y="2553"/>
                </a:cubicBezTo>
                <a:cubicBezTo>
                  <a:pt x="4485" y="2448"/>
                  <a:pt x="4407" y="2620"/>
                  <a:pt x="4473" y="2487"/>
                </a:cubicBezTo>
                <a:cubicBezTo>
                  <a:pt x="4527" y="2379"/>
                  <a:pt x="4437" y="2521"/>
                  <a:pt x="4512" y="2409"/>
                </a:cubicBezTo>
                <a:cubicBezTo>
                  <a:pt x="4516" y="2396"/>
                  <a:pt x="4518" y="2381"/>
                  <a:pt x="4525" y="2369"/>
                </a:cubicBezTo>
                <a:cubicBezTo>
                  <a:pt x="4540" y="2342"/>
                  <a:pt x="4578" y="2291"/>
                  <a:pt x="4578" y="2291"/>
                </a:cubicBezTo>
                <a:cubicBezTo>
                  <a:pt x="4611" y="2192"/>
                  <a:pt x="4647" y="2096"/>
                  <a:pt x="4695" y="2003"/>
                </a:cubicBezTo>
                <a:cubicBezTo>
                  <a:pt x="4736" y="1922"/>
                  <a:pt x="4736" y="1830"/>
                  <a:pt x="4787" y="1754"/>
                </a:cubicBezTo>
                <a:cubicBezTo>
                  <a:pt x="4817" y="1605"/>
                  <a:pt x="4777" y="1746"/>
                  <a:pt x="4826" y="1662"/>
                </a:cubicBezTo>
                <a:cubicBezTo>
                  <a:pt x="4873" y="1582"/>
                  <a:pt x="4801" y="1659"/>
                  <a:pt x="4866" y="1597"/>
                </a:cubicBezTo>
                <a:cubicBezTo>
                  <a:pt x="4888" y="1532"/>
                  <a:pt x="4906" y="1553"/>
                  <a:pt x="4944" y="1505"/>
                </a:cubicBezTo>
                <a:cubicBezTo>
                  <a:pt x="4954" y="1493"/>
                  <a:pt x="4960" y="1478"/>
                  <a:pt x="4970" y="1466"/>
                </a:cubicBezTo>
                <a:cubicBezTo>
                  <a:pt x="4978" y="1456"/>
                  <a:pt x="4997" y="1440"/>
                  <a:pt x="4997" y="1440"/>
                </a:cubicBezTo>
              </a:path>
            </a:pathLst>
          </a:custGeom>
          <a:solidFill>
            <a:srgbClr val="CCCCFF"/>
          </a:solidFill>
          <a:ln w="76200">
            <a:solidFill>
              <a:srgbClr val="D60093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2" name="Freeform 25"/>
          <p:cNvSpPr>
            <a:spLocks/>
          </p:cNvSpPr>
          <p:nvPr/>
        </p:nvSpPr>
        <p:spPr bwMode="auto">
          <a:xfrm>
            <a:off x="681038" y="1104900"/>
            <a:ext cx="7688262" cy="4052888"/>
          </a:xfrm>
          <a:custGeom>
            <a:avLst/>
            <a:gdLst>
              <a:gd name="T0" fmla="*/ 2147483647 w 4843"/>
              <a:gd name="T1" fmla="*/ 2147483647 h 2553"/>
              <a:gd name="T2" fmla="*/ 2147483647 w 4843"/>
              <a:gd name="T3" fmla="*/ 2147483647 h 2553"/>
              <a:gd name="T4" fmla="*/ 2147483647 w 4843"/>
              <a:gd name="T5" fmla="*/ 2147483647 h 2553"/>
              <a:gd name="T6" fmla="*/ 2147483647 w 4843"/>
              <a:gd name="T7" fmla="*/ 2147483647 h 2553"/>
              <a:gd name="T8" fmla="*/ 2147483647 w 4843"/>
              <a:gd name="T9" fmla="*/ 2147483647 h 2553"/>
              <a:gd name="T10" fmla="*/ 2147483647 w 4843"/>
              <a:gd name="T11" fmla="*/ 2147483647 h 2553"/>
              <a:gd name="T12" fmla="*/ 2147483647 w 4843"/>
              <a:gd name="T13" fmla="*/ 2147483647 h 2553"/>
              <a:gd name="T14" fmla="*/ 2147483647 w 4843"/>
              <a:gd name="T15" fmla="*/ 2147483647 h 2553"/>
              <a:gd name="T16" fmla="*/ 2147483647 w 4843"/>
              <a:gd name="T17" fmla="*/ 2147483647 h 2553"/>
              <a:gd name="T18" fmla="*/ 2147483647 w 4843"/>
              <a:gd name="T19" fmla="*/ 2147483647 h 2553"/>
              <a:gd name="T20" fmla="*/ 2147483647 w 4843"/>
              <a:gd name="T21" fmla="*/ 2147483647 h 2553"/>
              <a:gd name="T22" fmla="*/ 2147483647 w 4843"/>
              <a:gd name="T23" fmla="*/ 2147483647 h 2553"/>
              <a:gd name="T24" fmla="*/ 2147483647 w 4843"/>
              <a:gd name="T25" fmla="*/ 2147483647 h 2553"/>
              <a:gd name="T26" fmla="*/ 2147483647 w 4843"/>
              <a:gd name="T27" fmla="*/ 2147483647 h 2553"/>
              <a:gd name="T28" fmla="*/ 2147483647 w 4843"/>
              <a:gd name="T29" fmla="*/ 2147483647 h 2553"/>
              <a:gd name="T30" fmla="*/ 2147483647 w 4843"/>
              <a:gd name="T31" fmla="*/ 2147483647 h 2553"/>
              <a:gd name="T32" fmla="*/ 2147483647 w 4843"/>
              <a:gd name="T33" fmla="*/ 2147483647 h 2553"/>
              <a:gd name="T34" fmla="*/ 2147483647 w 4843"/>
              <a:gd name="T35" fmla="*/ 2147483647 h 2553"/>
              <a:gd name="T36" fmla="*/ 2147483647 w 4843"/>
              <a:gd name="T37" fmla="*/ 2147483647 h 2553"/>
              <a:gd name="T38" fmla="*/ 2147483647 w 4843"/>
              <a:gd name="T39" fmla="*/ 2147483647 h 2553"/>
              <a:gd name="T40" fmla="*/ 2147483647 w 4843"/>
              <a:gd name="T41" fmla="*/ 2147483647 h 2553"/>
              <a:gd name="T42" fmla="*/ 2147483647 w 4843"/>
              <a:gd name="T43" fmla="*/ 2147483647 h 2553"/>
              <a:gd name="T44" fmla="*/ 2147483647 w 4843"/>
              <a:gd name="T45" fmla="*/ 2147483647 h 2553"/>
              <a:gd name="T46" fmla="*/ 2147483647 w 4843"/>
              <a:gd name="T47" fmla="*/ 2147483647 h 2553"/>
              <a:gd name="T48" fmla="*/ 2147483647 w 4843"/>
              <a:gd name="T49" fmla="*/ 2147483647 h 2553"/>
              <a:gd name="T50" fmla="*/ 2147483647 w 4843"/>
              <a:gd name="T51" fmla="*/ 2147483647 h 2553"/>
              <a:gd name="T52" fmla="*/ 2147483647 w 4843"/>
              <a:gd name="T53" fmla="*/ 2147483647 h 2553"/>
              <a:gd name="T54" fmla="*/ 2147483647 w 4843"/>
              <a:gd name="T55" fmla="*/ 2147483647 h 2553"/>
              <a:gd name="T56" fmla="*/ 2147483647 w 4843"/>
              <a:gd name="T57" fmla="*/ 2147483647 h 2553"/>
              <a:gd name="T58" fmla="*/ 2147483647 w 4843"/>
              <a:gd name="T59" fmla="*/ 2147483647 h 2553"/>
              <a:gd name="T60" fmla="*/ 2147483647 w 4843"/>
              <a:gd name="T61" fmla="*/ 2147483647 h 2553"/>
              <a:gd name="T62" fmla="*/ 2147483647 w 4843"/>
              <a:gd name="T63" fmla="*/ 2147483647 h 2553"/>
              <a:gd name="T64" fmla="*/ 2147483647 w 4843"/>
              <a:gd name="T65" fmla="*/ 2147483647 h 2553"/>
              <a:gd name="T66" fmla="*/ 2147483647 w 4843"/>
              <a:gd name="T67" fmla="*/ 2147483647 h 2553"/>
              <a:gd name="T68" fmla="*/ 2147483647 w 4843"/>
              <a:gd name="T69" fmla="*/ 2147483647 h 2553"/>
              <a:gd name="T70" fmla="*/ 2147483647 w 4843"/>
              <a:gd name="T71" fmla="*/ 2147483647 h 2553"/>
              <a:gd name="T72" fmla="*/ 2147483647 w 4843"/>
              <a:gd name="T73" fmla="*/ 2147483647 h 2553"/>
              <a:gd name="T74" fmla="*/ 2147483647 w 4843"/>
              <a:gd name="T75" fmla="*/ 2147483647 h 2553"/>
              <a:gd name="T76" fmla="*/ 2147483647 w 4843"/>
              <a:gd name="T77" fmla="*/ 2147483647 h 2553"/>
              <a:gd name="T78" fmla="*/ 2147483647 w 4843"/>
              <a:gd name="T79" fmla="*/ 2147483647 h 255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843"/>
              <a:gd name="T121" fmla="*/ 0 h 2553"/>
              <a:gd name="T122" fmla="*/ 4843 w 4843"/>
              <a:gd name="T123" fmla="*/ 2553 h 255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843" h="2553">
                <a:moveTo>
                  <a:pt x="4738" y="0"/>
                </a:moveTo>
                <a:cubicBezTo>
                  <a:pt x="4693" y="47"/>
                  <a:pt x="4723" y="23"/>
                  <a:pt x="4634" y="53"/>
                </a:cubicBezTo>
                <a:cubicBezTo>
                  <a:pt x="4621" y="57"/>
                  <a:pt x="4594" y="66"/>
                  <a:pt x="4594" y="66"/>
                </a:cubicBezTo>
                <a:cubicBezTo>
                  <a:pt x="4482" y="141"/>
                  <a:pt x="4624" y="51"/>
                  <a:pt x="4516" y="105"/>
                </a:cubicBezTo>
                <a:cubicBezTo>
                  <a:pt x="4474" y="126"/>
                  <a:pt x="4456" y="155"/>
                  <a:pt x="4411" y="171"/>
                </a:cubicBezTo>
                <a:cubicBezTo>
                  <a:pt x="4402" y="184"/>
                  <a:pt x="4398" y="201"/>
                  <a:pt x="4385" y="210"/>
                </a:cubicBezTo>
                <a:cubicBezTo>
                  <a:pt x="4370" y="220"/>
                  <a:pt x="4350" y="218"/>
                  <a:pt x="4333" y="223"/>
                </a:cubicBezTo>
                <a:cubicBezTo>
                  <a:pt x="4251" y="247"/>
                  <a:pt x="4207" y="263"/>
                  <a:pt x="4123" y="275"/>
                </a:cubicBezTo>
                <a:cubicBezTo>
                  <a:pt x="3986" y="321"/>
                  <a:pt x="3829" y="311"/>
                  <a:pt x="3691" y="315"/>
                </a:cubicBezTo>
                <a:cubicBezTo>
                  <a:pt x="2744" y="345"/>
                  <a:pt x="3477" y="312"/>
                  <a:pt x="2866" y="341"/>
                </a:cubicBezTo>
                <a:cubicBezTo>
                  <a:pt x="2738" y="384"/>
                  <a:pt x="2605" y="393"/>
                  <a:pt x="2474" y="419"/>
                </a:cubicBezTo>
                <a:cubicBezTo>
                  <a:pt x="1875" y="406"/>
                  <a:pt x="2024" y="422"/>
                  <a:pt x="1688" y="367"/>
                </a:cubicBezTo>
                <a:cubicBezTo>
                  <a:pt x="1570" y="328"/>
                  <a:pt x="1460" y="358"/>
                  <a:pt x="1335" y="367"/>
                </a:cubicBezTo>
                <a:cubicBezTo>
                  <a:pt x="1017" y="389"/>
                  <a:pt x="1058" y="382"/>
                  <a:pt x="628" y="393"/>
                </a:cubicBezTo>
                <a:cubicBezTo>
                  <a:pt x="610" y="397"/>
                  <a:pt x="592" y="401"/>
                  <a:pt x="575" y="406"/>
                </a:cubicBezTo>
                <a:cubicBezTo>
                  <a:pt x="549" y="414"/>
                  <a:pt x="497" y="432"/>
                  <a:pt x="497" y="432"/>
                </a:cubicBezTo>
                <a:cubicBezTo>
                  <a:pt x="465" y="465"/>
                  <a:pt x="430" y="473"/>
                  <a:pt x="392" y="498"/>
                </a:cubicBezTo>
                <a:cubicBezTo>
                  <a:pt x="383" y="511"/>
                  <a:pt x="376" y="525"/>
                  <a:pt x="366" y="537"/>
                </a:cubicBezTo>
                <a:cubicBezTo>
                  <a:pt x="346" y="560"/>
                  <a:pt x="301" y="603"/>
                  <a:pt x="301" y="603"/>
                </a:cubicBezTo>
                <a:cubicBezTo>
                  <a:pt x="296" y="616"/>
                  <a:pt x="294" y="630"/>
                  <a:pt x="287" y="642"/>
                </a:cubicBezTo>
                <a:cubicBezTo>
                  <a:pt x="272" y="669"/>
                  <a:pt x="235" y="720"/>
                  <a:pt x="235" y="720"/>
                </a:cubicBezTo>
                <a:cubicBezTo>
                  <a:pt x="217" y="777"/>
                  <a:pt x="184" y="824"/>
                  <a:pt x="157" y="877"/>
                </a:cubicBezTo>
                <a:cubicBezTo>
                  <a:pt x="125" y="940"/>
                  <a:pt x="113" y="1020"/>
                  <a:pt x="91" y="1087"/>
                </a:cubicBezTo>
                <a:cubicBezTo>
                  <a:pt x="77" y="1130"/>
                  <a:pt x="66" y="1175"/>
                  <a:pt x="52" y="1218"/>
                </a:cubicBezTo>
                <a:cubicBezTo>
                  <a:pt x="48" y="1231"/>
                  <a:pt x="43" y="1244"/>
                  <a:pt x="39" y="1257"/>
                </a:cubicBezTo>
                <a:cubicBezTo>
                  <a:pt x="35" y="1270"/>
                  <a:pt x="26" y="1296"/>
                  <a:pt x="26" y="1296"/>
                </a:cubicBezTo>
                <a:cubicBezTo>
                  <a:pt x="0" y="1614"/>
                  <a:pt x="5" y="1476"/>
                  <a:pt x="26" y="2003"/>
                </a:cubicBezTo>
                <a:cubicBezTo>
                  <a:pt x="28" y="2043"/>
                  <a:pt x="20" y="2086"/>
                  <a:pt x="39" y="2121"/>
                </a:cubicBezTo>
                <a:cubicBezTo>
                  <a:pt x="54" y="2149"/>
                  <a:pt x="95" y="2151"/>
                  <a:pt x="117" y="2173"/>
                </a:cubicBezTo>
                <a:cubicBezTo>
                  <a:pt x="169" y="2225"/>
                  <a:pt x="216" y="2267"/>
                  <a:pt x="287" y="2291"/>
                </a:cubicBezTo>
                <a:cubicBezTo>
                  <a:pt x="338" y="2367"/>
                  <a:pt x="285" y="2305"/>
                  <a:pt x="353" y="2344"/>
                </a:cubicBezTo>
                <a:cubicBezTo>
                  <a:pt x="372" y="2355"/>
                  <a:pt x="386" y="2372"/>
                  <a:pt x="405" y="2383"/>
                </a:cubicBezTo>
                <a:cubicBezTo>
                  <a:pt x="426" y="2395"/>
                  <a:pt x="495" y="2406"/>
                  <a:pt x="510" y="2409"/>
                </a:cubicBezTo>
                <a:cubicBezTo>
                  <a:pt x="526" y="2420"/>
                  <a:pt x="640" y="2494"/>
                  <a:pt x="667" y="2501"/>
                </a:cubicBezTo>
                <a:cubicBezTo>
                  <a:pt x="701" y="2510"/>
                  <a:pt x="737" y="2510"/>
                  <a:pt x="772" y="2514"/>
                </a:cubicBezTo>
                <a:cubicBezTo>
                  <a:pt x="889" y="2553"/>
                  <a:pt x="971" y="2454"/>
                  <a:pt x="1060" y="2396"/>
                </a:cubicBezTo>
                <a:cubicBezTo>
                  <a:pt x="1071" y="2388"/>
                  <a:pt x="1087" y="2389"/>
                  <a:pt x="1099" y="2383"/>
                </a:cubicBezTo>
                <a:cubicBezTo>
                  <a:pt x="1208" y="2328"/>
                  <a:pt x="1305" y="2295"/>
                  <a:pt x="1426" y="2278"/>
                </a:cubicBezTo>
                <a:cubicBezTo>
                  <a:pt x="1478" y="2261"/>
                  <a:pt x="1506" y="2260"/>
                  <a:pt x="1544" y="2226"/>
                </a:cubicBezTo>
                <a:cubicBezTo>
                  <a:pt x="1567" y="2205"/>
                  <a:pt x="1593" y="2186"/>
                  <a:pt x="1610" y="2160"/>
                </a:cubicBezTo>
                <a:cubicBezTo>
                  <a:pt x="1619" y="2147"/>
                  <a:pt x="1624" y="2131"/>
                  <a:pt x="1636" y="2121"/>
                </a:cubicBezTo>
                <a:cubicBezTo>
                  <a:pt x="1647" y="2112"/>
                  <a:pt x="1662" y="2112"/>
                  <a:pt x="1675" y="2108"/>
                </a:cubicBezTo>
                <a:cubicBezTo>
                  <a:pt x="1721" y="2039"/>
                  <a:pt x="1676" y="2095"/>
                  <a:pt x="1741" y="2043"/>
                </a:cubicBezTo>
                <a:cubicBezTo>
                  <a:pt x="1763" y="2025"/>
                  <a:pt x="1771" y="1994"/>
                  <a:pt x="1793" y="1977"/>
                </a:cubicBezTo>
                <a:cubicBezTo>
                  <a:pt x="1804" y="1968"/>
                  <a:pt x="1820" y="1970"/>
                  <a:pt x="1832" y="1964"/>
                </a:cubicBezTo>
                <a:cubicBezTo>
                  <a:pt x="1846" y="1957"/>
                  <a:pt x="1859" y="1948"/>
                  <a:pt x="1871" y="1938"/>
                </a:cubicBezTo>
                <a:cubicBezTo>
                  <a:pt x="1881" y="1930"/>
                  <a:pt x="1887" y="1918"/>
                  <a:pt x="1898" y="1912"/>
                </a:cubicBezTo>
                <a:cubicBezTo>
                  <a:pt x="2027" y="1847"/>
                  <a:pt x="2177" y="1846"/>
                  <a:pt x="2317" y="1833"/>
                </a:cubicBezTo>
                <a:cubicBezTo>
                  <a:pt x="2508" y="1839"/>
                  <a:pt x="2718" y="1824"/>
                  <a:pt x="2906" y="1885"/>
                </a:cubicBezTo>
                <a:cubicBezTo>
                  <a:pt x="2953" y="1917"/>
                  <a:pt x="3009" y="1946"/>
                  <a:pt x="3063" y="1964"/>
                </a:cubicBezTo>
                <a:cubicBezTo>
                  <a:pt x="3170" y="2036"/>
                  <a:pt x="3037" y="1952"/>
                  <a:pt x="3141" y="2003"/>
                </a:cubicBezTo>
                <a:cubicBezTo>
                  <a:pt x="3181" y="2023"/>
                  <a:pt x="3209" y="2058"/>
                  <a:pt x="3246" y="2082"/>
                </a:cubicBezTo>
                <a:cubicBezTo>
                  <a:pt x="3255" y="2095"/>
                  <a:pt x="3261" y="2110"/>
                  <a:pt x="3272" y="2121"/>
                </a:cubicBezTo>
                <a:cubicBezTo>
                  <a:pt x="3283" y="2132"/>
                  <a:pt x="3301" y="2135"/>
                  <a:pt x="3311" y="2147"/>
                </a:cubicBezTo>
                <a:cubicBezTo>
                  <a:pt x="3362" y="2211"/>
                  <a:pt x="3280" y="2172"/>
                  <a:pt x="3364" y="2200"/>
                </a:cubicBezTo>
                <a:cubicBezTo>
                  <a:pt x="3392" y="2285"/>
                  <a:pt x="3353" y="2202"/>
                  <a:pt x="3416" y="2252"/>
                </a:cubicBezTo>
                <a:cubicBezTo>
                  <a:pt x="3500" y="2319"/>
                  <a:pt x="3382" y="2272"/>
                  <a:pt x="3482" y="2304"/>
                </a:cubicBezTo>
                <a:cubicBezTo>
                  <a:pt x="3491" y="2317"/>
                  <a:pt x="3496" y="2334"/>
                  <a:pt x="3508" y="2344"/>
                </a:cubicBezTo>
                <a:cubicBezTo>
                  <a:pt x="3519" y="2353"/>
                  <a:pt x="3535" y="2351"/>
                  <a:pt x="3547" y="2357"/>
                </a:cubicBezTo>
                <a:cubicBezTo>
                  <a:pt x="3561" y="2364"/>
                  <a:pt x="3572" y="2377"/>
                  <a:pt x="3586" y="2383"/>
                </a:cubicBezTo>
                <a:cubicBezTo>
                  <a:pt x="3611" y="2394"/>
                  <a:pt x="3639" y="2400"/>
                  <a:pt x="3665" y="2409"/>
                </a:cubicBezTo>
                <a:cubicBezTo>
                  <a:pt x="3691" y="2418"/>
                  <a:pt x="3717" y="2426"/>
                  <a:pt x="3743" y="2435"/>
                </a:cubicBezTo>
                <a:cubicBezTo>
                  <a:pt x="3756" y="2439"/>
                  <a:pt x="3783" y="2448"/>
                  <a:pt x="3783" y="2448"/>
                </a:cubicBezTo>
                <a:cubicBezTo>
                  <a:pt x="3901" y="2443"/>
                  <a:pt x="4044" y="2496"/>
                  <a:pt x="4136" y="2422"/>
                </a:cubicBezTo>
                <a:cubicBezTo>
                  <a:pt x="4158" y="2405"/>
                  <a:pt x="4169" y="2376"/>
                  <a:pt x="4189" y="2357"/>
                </a:cubicBezTo>
                <a:cubicBezTo>
                  <a:pt x="4223" y="2252"/>
                  <a:pt x="4231" y="2136"/>
                  <a:pt x="4293" y="2043"/>
                </a:cubicBezTo>
                <a:cubicBezTo>
                  <a:pt x="4339" y="1901"/>
                  <a:pt x="4262" y="2109"/>
                  <a:pt x="4346" y="1977"/>
                </a:cubicBezTo>
                <a:cubicBezTo>
                  <a:pt x="4361" y="1954"/>
                  <a:pt x="4363" y="1925"/>
                  <a:pt x="4372" y="1899"/>
                </a:cubicBezTo>
                <a:cubicBezTo>
                  <a:pt x="4377" y="1884"/>
                  <a:pt x="4392" y="1874"/>
                  <a:pt x="4398" y="1859"/>
                </a:cubicBezTo>
                <a:cubicBezTo>
                  <a:pt x="4426" y="1795"/>
                  <a:pt x="4438" y="1726"/>
                  <a:pt x="4490" y="1676"/>
                </a:cubicBezTo>
                <a:cubicBezTo>
                  <a:pt x="4499" y="1650"/>
                  <a:pt x="4501" y="1620"/>
                  <a:pt x="4516" y="1597"/>
                </a:cubicBezTo>
                <a:cubicBezTo>
                  <a:pt x="4525" y="1584"/>
                  <a:pt x="4535" y="1572"/>
                  <a:pt x="4542" y="1558"/>
                </a:cubicBezTo>
                <a:cubicBezTo>
                  <a:pt x="4548" y="1546"/>
                  <a:pt x="4546" y="1530"/>
                  <a:pt x="4555" y="1519"/>
                </a:cubicBezTo>
                <a:cubicBezTo>
                  <a:pt x="4565" y="1507"/>
                  <a:pt x="4581" y="1502"/>
                  <a:pt x="4594" y="1493"/>
                </a:cubicBezTo>
                <a:cubicBezTo>
                  <a:pt x="4611" y="1440"/>
                  <a:pt x="4636" y="1436"/>
                  <a:pt x="4660" y="1388"/>
                </a:cubicBezTo>
                <a:cubicBezTo>
                  <a:pt x="4666" y="1376"/>
                  <a:pt x="4666" y="1361"/>
                  <a:pt x="4673" y="1349"/>
                </a:cubicBezTo>
                <a:cubicBezTo>
                  <a:pt x="4688" y="1321"/>
                  <a:pt x="4715" y="1300"/>
                  <a:pt x="4725" y="1270"/>
                </a:cubicBezTo>
                <a:cubicBezTo>
                  <a:pt x="4729" y="1257"/>
                  <a:pt x="4731" y="1243"/>
                  <a:pt x="4738" y="1231"/>
                </a:cubicBezTo>
                <a:cubicBezTo>
                  <a:pt x="4750" y="1212"/>
                  <a:pt x="4788" y="1190"/>
                  <a:pt x="4804" y="1179"/>
                </a:cubicBezTo>
                <a:cubicBezTo>
                  <a:pt x="4821" y="1127"/>
                  <a:pt x="4807" y="1149"/>
                  <a:pt x="4843" y="1113"/>
                </a:cubicBezTo>
              </a:path>
            </a:pathLst>
          </a:custGeom>
          <a:solidFill>
            <a:srgbClr val="FFFF00"/>
          </a:solidFill>
          <a:ln w="76200">
            <a:solidFill>
              <a:srgbClr val="9966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3" name="Freeform 26"/>
          <p:cNvSpPr>
            <a:spLocks/>
          </p:cNvSpPr>
          <p:nvPr/>
        </p:nvSpPr>
        <p:spPr bwMode="auto">
          <a:xfrm>
            <a:off x="777875" y="1423988"/>
            <a:ext cx="7577138" cy="3308350"/>
          </a:xfrm>
          <a:custGeom>
            <a:avLst/>
            <a:gdLst>
              <a:gd name="T0" fmla="*/ 2147483647 w 4773"/>
              <a:gd name="T1" fmla="*/ 2147483647 h 2084"/>
              <a:gd name="T2" fmla="*/ 2147483647 w 4773"/>
              <a:gd name="T3" fmla="*/ 2147483647 h 2084"/>
              <a:gd name="T4" fmla="*/ 2147483647 w 4773"/>
              <a:gd name="T5" fmla="*/ 2147483647 h 2084"/>
              <a:gd name="T6" fmla="*/ 2147483647 w 4773"/>
              <a:gd name="T7" fmla="*/ 2147483647 h 2084"/>
              <a:gd name="T8" fmla="*/ 2147483647 w 4773"/>
              <a:gd name="T9" fmla="*/ 2147483647 h 2084"/>
              <a:gd name="T10" fmla="*/ 2147483647 w 4773"/>
              <a:gd name="T11" fmla="*/ 2147483647 h 2084"/>
              <a:gd name="T12" fmla="*/ 2147483647 w 4773"/>
              <a:gd name="T13" fmla="*/ 2147483647 h 2084"/>
              <a:gd name="T14" fmla="*/ 2147483647 w 4773"/>
              <a:gd name="T15" fmla="*/ 2147483647 h 2084"/>
              <a:gd name="T16" fmla="*/ 2147483647 w 4773"/>
              <a:gd name="T17" fmla="*/ 2147483647 h 2084"/>
              <a:gd name="T18" fmla="*/ 2147483647 w 4773"/>
              <a:gd name="T19" fmla="*/ 2147483647 h 2084"/>
              <a:gd name="T20" fmla="*/ 2147483647 w 4773"/>
              <a:gd name="T21" fmla="*/ 2147483647 h 2084"/>
              <a:gd name="T22" fmla="*/ 2147483647 w 4773"/>
              <a:gd name="T23" fmla="*/ 2147483647 h 2084"/>
              <a:gd name="T24" fmla="*/ 2147483647 w 4773"/>
              <a:gd name="T25" fmla="*/ 2147483647 h 2084"/>
              <a:gd name="T26" fmla="*/ 2147483647 w 4773"/>
              <a:gd name="T27" fmla="*/ 2147483647 h 2084"/>
              <a:gd name="T28" fmla="*/ 2147483647 w 4773"/>
              <a:gd name="T29" fmla="*/ 2147483647 h 2084"/>
              <a:gd name="T30" fmla="*/ 2147483647 w 4773"/>
              <a:gd name="T31" fmla="*/ 2147483647 h 2084"/>
              <a:gd name="T32" fmla="*/ 2147483647 w 4773"/>
              <a:gd name="T33" fmla="*/ 2147483647 h 2084"/>
              <a:gd name="T34" fmla="*/ 2147483647 w 4773"/>
              <a:gd name="T35" fmla="*/ 2147483647 h 2084"/>
              <a:gd name="T36" fmla="*/ 2147483647 w 4773"/>
              <a:gd name="T37" fmla="*/ 2147483647 h 2084"/>
              <a:gd name="T38" fmla="*/ 2147483647 w 4773"/>
              <a:gd name="T39" fmla="*/ 2147483647 h 2084"/>
              <a:gd name="T40" fmla="*/ 2147483647 w 4773"/>
              <a:gd name="T41" fmla="*/ 2147483647 h 2084"/>
              <a:gd name="T42" fmla="*/ 2147483647 w 4773"/>
              <a:gd name="T43" fmla="*/ 2147483647 h 2084"/>
              <a:gd name="T44" fmla="*/ 2147483647 w 4773"/>
              <a:gd name="T45" fmla="*/ 2147483647 h 2084"/>
              <a:gd name="T46" fmla="*/ 2147483647 w 4773"/>
              <a:gd name="T47" fmla="*/ 2147483647 h 2084"/>
              <a:gd name="T48" fmla="*/ 2147483647 w 4773"/>
              <a:gd name="T49" fmla="*/ 2147483647 h 2084"/>
              <a:gd name="T50" fmla="*/ 2147483647 w 4773"/>
              <a:gd name="T51" fmla="*/ 2147483647 h 2084"/>
              <a:gd name="T52" fmla="*/ 2147483647 w 4773"/>
              <a:gd name="T53" fmla="*/ 2147483647 h 2084"/>
              <a:gd name="T54" fmla="*/ 2147483647 w 4773"/>
              <a:gd name="T55" fmla="*/ 2147483647 h 2084"/>
              <a:gd name="T56" fmla="*/ 2147483647 w 4773"/>
              <a:gd name="T57" fmla="*/ 2147483647 h 2084"/>
              <a:gd name="T58" fmla="*/ 2147483647 w 4773"/>
              <a:gd name="T59" fmla="*/ 2147483647 h 2084"/>
              <a:gd name="T60" fmla="*/ 2147483647 w 4773"/>
              <a:gd name="T61" fmla="*/ 2147483647 h 2084"/>
              <a:gd name="T62" fmla="*/ 2147483647 w 4773"/>
              <a:gd name="T63" fmla="*/ 2147483647 h 2084"/>
              <a:gd name="T64" fmla="*/ 2147483647 w 4773"/>
              <a:gd name="T65" fmla="*/ 2147483647 h 2084"/>
              <a:gd name="T66" fmla="*/ 2147483647 w 4773"/>
              <a:gd name="T67" fmla="*/ 2147483647 h 2084"/>
              <a:gd name="T68" fmla="*/ 2147483647 w 4773"/>
              <a:gd name="T69" fmla="*/ 2147483647 h 20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773"/>
              <a:gd name="T106" fmla="*/ 0 h 2084"/>
              <a:gd name="T107" fmla="*/ 4773 w 4773"/>
              <a:gd name="T108" fmla="*/ 2084 h 20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773" h="2084">
                <a:moveTo>
                  <a:pt x="4714" y="0"/>
                </a:moveTo>
                <a:cubicBezTo>
                  <a:pt x="4688" y="17"/>
                  <a:pt x="4605" y="87"/>
                  <a:pt x="4570" y="105"/>
                </a:cubicBezTo>
                <a:cubicBezTo>
                  <a:pt x="4436" y="173"/>
                  <a:pt x="4280" y="148"/>
                  <a:pt x="4138" y="183"/>
                </a:cubicBezTo>
                <a:cubicBezTo>
                  <a:pt x="4023" y="211"/>
                  <a:pt x="3858" y="297"/>
                  <a:pt x="3745" y="301"/>
                </a:cubicBezTo>
                <a:cubicBezTo>
                  <a:pt x="3483" y="309"/>
                  <a:pt x="3221" y="310"/>
                  <a:pt x="2959" y="314"/>
                </a:cubicBezTo>
                <a:cubicBezTo>
                  <a:pt x="2897" y="293"/>
                  <a:pt x="2904" y="322"/>
                  <a:pt x="2842" y="301"/>
                </a:cubicBezTo>
                <a:cubicBezTo>
                  <a:pt x="2515" y="305"/>
                  <a:pt x="2187" y="306"/>
                  <a:pt x="1860" y="314"/>
                </a:cubicBezTo>
                <a:cubicBezTo>
                  <a:pt x="1825" y="315"/>
                  <a:pt x="1790" y="328"/>
                  <a:pt x="1755" y="327"/>
                </a:cubicBezTo>
                <a:cubicBezTo>
                  <a:pt x="1650" y="324"/>
                  <a:pt x="1441" y="301"/>
                  <a:pt x="1441" y="301"/>
                </a:cubicBezTo>
                <a:cubicBezTo>
                  <a:pt x="1166" y="313"/>
                  <a:pt x="891" y="330"/>
                  <a:pt x="616" y="353"/>
                </a:cubicBezTo>
                <a:cubicBezTo>
                  <a:pt x="551" y="375"/>
                  <a:pt x="484" y="385"/>
                  <a:pt x="420" y="406"/>
                </a:cubicBezTo>
                <a:cubicBezTo>
                  <a:pt x="407" y="419"/>
                  <a:pt x="396" y="435"/>
                  <a:pt x="381" y="445"/>
                </a:cubicBezTo>
                <a:cubicBezTo>
                  <a:pt x="369" y="453"/>
                  <a:pt x="351" y="448"/>
                  <a:pt x="341" y="458"/>
                </a:cubicBezTo>
                <a:cubicBezTo>
                  <a:pt x="331" y="468"/>
                  <a:pt x="335" y="485"/>
                  <a:pt x="328" y="497"/>
                </a:cubicBezTo>
                <a:cubicBezTo>
                  <a:pt x="322" y="508"/>
                  <a:pt x="311" y="515"/>
                  <a:pt x="302" y="524"/>
                </a:cubicBezTo>
                <a:cubicBezTo>
                  <a:pt x="271" y="617"/>
                  <a:pt x="291" y="579"/>
                  <a:pt x="250" y="641"/>
                </a:cubicBezTo>
                <a:cubicBezTo>
                  <a:pt x="229" y="702"/>
                  <a:pt x="218" y="747"/>
                  <a:pt x="184" y="798"/>
                </a:cubicBezTo>
                <a:cubicBezTo>
                  <a:pt x="171" y="837"/>
                  <a:pt x="158" y="877"/>
                  <a:pt x="145" y="916"/>
                </a:cubicBezTo>
                <a:cubicBezTo>
                  <a:pt x="141" y="929"/>
                  <a:pt x="132" y="956"/>
                  <a:pt x="132" y="956"/>
                </a:cubicBezTo>
                <a:cubicBezTo>
                  <a:pt x="113" y="1087"/>
                  <a:pt x="115" y="1218"/>
                  <a:pt x="93" y="1348"/>
                </a:cubicBezTo>
                <a:cubicBezTo>
                  <a:pt x="99" y="1550"/>
                  <a:pt x="0" y="1847"/>
                  <a:pt x="237" y="1924"/>
                </a:cubicBezTo>
                <a:cubicBezTo>
                  <a:pt x="312" y="1974"/>
                  <a:pt x="344" y="1967"/>
                  <a:pt x="446" y="1977"/>
                </a:cubicBezTo>
                <a:cubicBezTo>
                  <a:pt x="485" y="2003"/>
                  <a:pt x="519" y="2040"/>
                  <a:pt x="564" y="2055"/>
                </a:cubicBezTo>
                <a:cubicBezTo>
                  <a:pt x="590" y="2064"/>
                  <a:pt x="642" y="2081"/>
                  <a:pt x="642" y="2081"/>
                </a:cubicBezTo>
                <a:cubicBezTo>
                  <a:pt x="805" y="2072"/>
                  <a:pt x="873" y="2084"/>
                  <a:pt x="996" y="2016"/>
                </a:cubicBezTo>
                <a:cubicBezTo>
                  <a:pt x="1023" y="2001"/>
                  <a:pt x="1052" y="1986"/>
                  <a:pt x="1074" y="1964"/>
                </a:cubicBezTo>
                <a:cubicBezTo>
                  <a:pt x="1083" y="1955"/>
                  <a:pt x="1090" y="1943"/>
                  <a:pt x="1101" y="1937"/>
                </a:cubicBezTo>
                <a:cubicBezTo>
                  <a:pt x="1125" y="1925"/>
                  <a:pt x="1179" y="1911"/>
                  <a:pt x="1179" y="1911"/>
                </a:cubicBezTo>
                <a:cubicBezTo>
                  <a:pt x="1220" y="1849"/>
                  <a:pt x="1190" y="1877"/>
                  <a:pt x="1284" y="1846"/>
                </a:cubicBezTo>
                <a:cubicBezTo>
                  <a:pt x="1299" y="1841"/>
                  <a:pt x="1309" y="1826"/>
                  <a:pt x="1323" y="1820"/>
                </a:cubicBezTo>
                <a:cubicBezTo>
                  <a:pt x="1330" y="1817"/>
                  <a:pt x="1418" y="1788"/>
                  <a:pt x="1441" y="1780"/>
                </a:cubicBezTo>
                <a:cubicBezTo>
                  <a:pt x="1456" y="1775"/>
                  <a:pt x="1466" y="1760"/>
                  <a:pt x="1480" y="1754"/>
                </a:cubicBezTo>
                <a:cubicBezTo>
                  <a:pt x="1538" y="1729"/>
                  <a:pt x="1522" y="1753"/>
                  <a:pt x="1572" y="1728"/>
                </a:cubicBezTo>
                <a:cubicBezTo>
                  <a:pt x="1673" y="1678"/>
                  <a:pt x="1552" y="1722"/>
                  <a:pt x="1650" y="1689"/>
                </a:cubicBezTo>
                <a:cubicBezTo>
                  <a:pt x="1670" y="1669"/>
                  <a:pt x="1696" y="1656"/>
                  <a:pt x="1716" y="1636"/>
                </a:cubicBezTo>
                <a:cubicBezTo>
                  <a:pt x="1727" y="1625"/>
                  <a:pt x="1729" y="1605"/>
                  <a:pt x="1742" y="1597"/>
                </a:cubicBezTo>
                <a:cubicBezTo>
                  <a:pt x="1777" y="1575"/>
                  <a:pt x="1826" y="1581"/>
                  <a:pt x="1860" y="1558"/>
                </a:cubicBezTo>
                <a:cubicBezTo>
                  <a:pt x="1903" y="1530"/>
                  <a:pt x="1943" y="1521"/>
                  <a:pt x="1991" y="1505"/>
                </a:cubicBezTo>
                <a:cubicBezTo>
                  <a:pt x="2091" y="1438"/>
                  <a:pt x="2285" y="1458"/>
                  <a:pt x="2383" y="1453"/>
                </a:cubicBezTo>
                <a:cubicBezTo>
                  <a:pt x="2500" y="1415"/>
                  <a:pt x="2611" y="1470"/>
                  <a:pt x="2724" y="1492"/>
                </a:cubicBezTo>
                <a:cubicBezTo>
                  <a:pt x="2737" y="1501"/>
                  <a:pt x="2749" y="1512"/>
                  <a:pt x="2763" y="1518"/>
                </a:cubicBezTo>
                <a:cubicBezTo>
                  <a:pt x="2788" y="1529"/>
                  <a:pt x="2842" y="1545"/>
                  <a:pt x="2842" y="1545"/>
                </a:cubicBezTo>
                <a:cubicBezTo>
                  <a:pt x="2902" y="1585"/>
                  <a:pt x="2970" y="1600"/>
                  <a:pt x="3038" y="1623"/>
                </a:cubicBezTo>
                <a:cubicBezTo>
                  <a:pt x="3141" y="1657"/>
                  <a:pt x="3012" y="1615"/>
                  <a:pt x="3117" y="1649"/>
                </a:cubicBezTo>
                <a:cubicBezTo>
                  <a:pt x="3130" y="1653"/>
                  <a:pt x="3156" y="1662"/>
                  <a:pt x="3156" y="1662"/>
                </a:cubicBezTo>
                <a:cubicBezTo>
                  <a:pt x="3165" y="1671"/>
                  <a:pt x="3172" y="1681"/>
                  <a:pt x="3182" y="1689"/>
                </a:cubicBezTo>
                <a:cubicBezTo>
                  <a:pt x="3194" y="1699"/>
                  <a:pt x="3210" y="1704"/>
                  <a:pt x="3221" y="1715"/>
                </a:cubicBezTo>
                <a:cubicBezTo>
                  <a:pt x="3280" y="1774"/>
                  <a:pt x="3210" y="1742"/>
                  <a:pt x="3287" y="1767"/>
                </a:cubicBezTo>
                <a:cubicBezTo>
                  <a:pt x="3333" y="1798"/>
                  <a:pt x="3371" y="1844"/>
                  <a:pt x="3418" y="1872"/>
                </a:cubicBezTo>
                <a:cubicBezTo>
                  <a:pt x="3430" y="1879"/>
                  <a:pt x="3445" y="1878"/>
                  <a:pt x="3457" y="1885"/>
                </a:cubicBezTo>
                <a:cubicBezTo>
                  <a:pt x="3510" y="1914"/>
                  <a:pt x="3546" y="1959"/>
                  <a:pt x="3601" y="1977"/>
                </a:cubicBezTo>
                <a:cubicBezTo>
                  <a:pt x="3645" y="2043"/>
                  <a:pt x="3656" y="2022"/>
                  <a:pt x="3732" y="2042"/>
                </a:cubicBezTo>
                <a:cubicBezTo>
                  <a:pt x="3758" y="2049"/>
                  <a:pt x="3784" y="2059"/>
                  <a:pt x="3810" y="2068"/>
                </a:cubicBezTo>
                <a:cubicBezTo>
                  <a:pt x="3823" y="2072"/>
                  <a:pt x="3850" y="2081"/>
                  <a:pt x="3850" y="2081"/>
                </a:cubicBezTo>
                <a:cubicBezTo>
                  <a:pt x="3943" y="2050"/>
                  <a:pt x="3905" y="2070"/>
                  <a:pt x="3967" y="2029"/>
                </a:cubicBezTo>
                <a:cubicBezTo>
                  <a:pt x="3976" y="2016"/>
                  <a:pt x="3983" y="2001"/>
                  <a:pt x="3994" y="1990"/>
                </a:cubicBezTo>
                <a:cubicBezTo>
                  <a:pt x="4005" y="1979"/>
                  <a:pt x="4023" y="1976"/>
                  <a:pt x="4033" y="1964"/>
                </a:cubicBezTo>
                <a:cubicBezTo>
                  <a:pt x="4104" y="1873"/>
                  <a:pt x="3975" y="1972"/>
                  <a:pt x="4085" y="1898"/>
                </a:cubicBezTo>
                <a:cubicBezTo>
                  <a:pt x="4116" y="1775"/>
                  <a:pt x="4100" y="1661"/>
                  <a:pt x="4216" y="1584"/>
                </a:cubicBezTo>
                <a:cubicBezTo>
                  <a:pt x="4241" y="1546"/>
                  <a:pt x="4249" y="1511"/>
                  <a:pt x="4282" y="1479"/>
                </a:cubicBezTo>
                <a:cubicBezTo>
                  <a:pt x="4298" y="1431"/>
                  <a:pt x="4327" y="1395"/>
                  <a:pt x="4347" y="1348"/>
                </a:cubicBezTo>
                <a:cubicBezTo>
                  <a:pt x="4353" y="1334"/>
                  <a:pt x="4369" y="1266"/>
                  <a:pt x="4373" y="1257"/>
                </a:cubicBezTo>
                <a:cubicBezTo>
                  <a:pt x="4379" y="1242"/>
                  <a:pt x="4392" y="1232"/>
                  <a:pt x="4399" y="1217"/>
                </a:cubicBezTo>
                <a:cubicBezTo>
                  <a:pt x="4431" y="1145"/>
                  <a:pt x="4420" y="1151"/>
                  <a:pt x="4439" y="1086"/>
                </a:cubicBezTo>
                <a:cubicBezTo>
                  <a:pt x="4447" y="1060"/>
                  <a:pt x="4446" y="1027"/>
                  <a:pt x="4465" y="1008"/>
                </a:cubicBezTo>
                <a:cubicBezTo>
                  <a:pt x="4520" y="953"/>
                  <a:pt x="4557" y="881"/>
                  <a:pt x="4622" y="838"/>
                </a:cubicBezTo>
                <a:cubicBezTo>
                  <a:pt x="4626" y="825"/>
                  <a:pt x="4626" y="809"/>
                  <a:pt x="4635" y="798"/>
                </a:cubicBezTo>
                <a:cubicBezTo>
                  <a:pt x="4645" y="786"/>
                  <a:pt x="4662" y="782"/>
                  <a:pt x="4674" y="772"/>
                </a:cubicBezTo>
                <a:cubicBezTo>
                  <a:pt x="4743" y="718"/>
                  <a:pt x="4656" y="778"/>
                  <a:pt x="4727" y="707"/>
                </a:cubicBezTo>
                <a:cubicBezTo>
                  <a:pt x="4738" y="696"/>
                  <a:pt x="4755" y="692"/>
                  <a:pt x="4766" y="681"/>
                </a:cubicBezTo>
                <a:cubicBezTo>
                  <a:pt x="4773" y="674"/>
                  <a:pt x="4749" y="690"/>
                  <a:pt x="4740" y="694"/>
                </a:cubicBezTo>
              </a:path>
            </a:pathLst>
          </a:cu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4" name="AutoShape 27"/>
          <p:cNvSpPr>
            <a:spLocks noChangeArrowheads="1"/>
          </p:cNvSpPr>
          <p:nvPr/>
        </p:nvSpPr>
        <p:spPr bwMode="auto">
          <a:xfrm rot="-1863910">
            <a:off x="2505075" y="4303713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45" name="AutoShape 28"/>
          <p:cNvSpPr>
            <a:spLocks noChangeArrowheads="1"/>
          </p:cNvSpPr>
          <p:nvPr/>
        </p:nvSpPr>
        <p:spPr bwMode="auto">
          <a:xfrm rot="-1896450">
            <a:off x="2792413" y="4432300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46" name="AutoShape 29"/>
          <p:cNvSpPr>
            <a:spLocks noChangeArrowheads="1"/>
          </p:cNvSpPr>
          <p:nvPr/>
        </p:nvSpPr>
        <p:spPr bwMode="auto">
          <a:xfrm rot="-926747">
            <a:off x="1712913" y="4664075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47" name="AutoShape 30"/>
          <p:cNvSpPr>
            <a:spLocks noChangeArrowheads="1"/>
          </p:cNvSpPr>
          <p:nvPr/>
        </p:nvSpPr>
        <p:spPr bwMode="auto">
          <a:xfrm rot="-981143">
            <a:off x="2000250" y="4735513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48" name="AutoShape 31"/>
          <p:cNvSpPr>
            <a:spLocks noChangeArrowheads="1"/>
          </p:cNvSpPr>
          <p:nvPr/>
        </p:nvSpPr>
        <p:spPr bwMode="auto">
          <a:xfrm rot="1557122">
            <a:off x="849313" y="4519613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49" name="AutoShape 32"/>
          <p:cNvSpPr>
            <a:spLocks noChangeArrowheads="1"/>
          </p:cNvSpPr>
          <p:nvPr/>
        </p:nvSpPr>
        <p:spPr bwMode="auto">
          <a:xfrm rot="1420057">
            <a:off x="1136650" y="4592638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0" name="AutoShape 33"/>
          <p:cNvSpPr>
            <a:spLocks noChangeArrowheads="1"/>
          </p:cNvSpPr>
          <p:nvPr/>
        </p:nvSpPr>
        <p:spPr bwMode="auto">
          <a:xfrm rot="4600548">
            <a:off x="400050" y="3889375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1" name="AutoShape 34"/>
          <p:cNvSpPr>
            <a:spLocks noChangeArrowheads="1"/>
          </p:cNvSpPr>
          <p:nvPr/>
        </p:nvSpPr>
        <p:spPr bwMode="auto">
          <a:xfrm rot="4440954">
            <a:off x="687388" y="3962400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2" name="AutoShape 35"/>
          <p:cNvSpPr>
            <a:spLocks noChangeArrowheads="1"/>
          </p:cNvSpPr>
          <p:nvPr/>
        </p:nvSpPr>
        <p:spPr bwMode="auto">
          <a:xfrm rot="5808726">
            <a:off x="400050" y="3046413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3" name="AutoShape 36"/>
          <p:cNvSpPr>
            <a:spLocks noChangeArrowheads="1"/>
          </p:cNvSpPr>
          <p:nvPr/>
        </p:nvSpPr>
        <p:spPr bwMode="auto">
          <a:xfrm rot="5620183">
            <a:off x="687388" y="3119438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4" name="AutoShape 37"/>
          <p:cNvSpPr>
            <a:spLocks noChangeArrowheads="1"/>
          </p:cNvSpPr>
          <p:nvPr/>
        </p:nvSpPr>
        <p:spPr bwMode="auto">
          <a:xfrm rot="6607277">
            <a:off x="615950" y="2232025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5" name="AutoShape 38"/>
          <p:cNvSpPr>
            <a:spLocks noChangeArrowheads="1"/>
          </p:cNvSpPr>
          <p:nvPr/>
        </p:nvSpPr>
        <p:spPr bwMode="auto">
          <a:xfrm rot="6405697">
            <a:off x="903288" y="2305050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6" name="AutoShape 39"/>
          <p:cNvSpPr>
            <a:spLocks noChangeArrowheads="1"/>
          </p:cNvSpPr>
          <p:nvPr/>
        </p:nvSpPr>
        <p:spPr bwMode="auto">
          <a:xfrm rot="10437977">
            <a:off x="1231900" y="1711325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7" name="AutoShape 40"/>
          <p:cNvSpPr>
            <a:spLocks noChangeArrowheads="1"/>
          </p:cNvSpPr>
          <p:nvPr/>
        </p:nvSpPr>
        <p:spPr bwMode="auto">
          <a:xfrm rot="10294796">
            <a:off x="1519238" y="1784350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8" name="AutoShape 41"/>
          <p:cNvSpPr>
            <a:spLocks noChangeArrowheads="1"/>
          </p:cNvSpPr>
          <p:nvPr/>
        </p:nvSpPr>
        <p:spPr bwMode="auto">
          <a:xfrm rot="10800000">
            <a:off x="2095500" y="1711325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59" name="AutoShape 42"/>
          <p:cNvSpPr>
            <a:spLocks noChangeArrowheads="1"/>
          </p:cNvSpPr>
          <p:nvPr/>
        </p:nvSpPr>
        <p:spPr bwMode="auto">
          <a:xfrm rot="10800000">
            <a:off x="2382838" y="1784350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0" name="AutoShape 43"/>
          <p:cNvSpPr>
            <a:spLocks noChangeArrowheads="1"/>
          </p:cNvSpPr>
          <p:nvPr/>
        </p:nvSpPr>
        <p:spPr bwMode="auto">
          <a:xfrm rot="10800000">
            <a:off x="2959100" y="1711325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1" name="AutoShape 44"/>
          <p:cNvSpPr>
            <a:spLocks noChangeArrowheads="1"/>
          </p:cNvSpPr>
          <p:nvPr/>
        </p:nvSpPr>
        <p:spPr bwMode="auto">
          <a:xfrm rot="10800000">
            <a:off x="3246438" y="1784350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2" name="AutoShape 45"/>
          <p:cNvSpPr>
            <a:spLocks noChangeArrowheads="1"/>
          </p:cNvSpPr>
          <p:nvPr/>
        </p:nvSpPr>
        <p:spPr bwMode="auto">
          <a:xfrm rot="10800000">
            <a:off x="3824288" y="1711325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3" name="AutoShape 46"/>
          <p:cNvSpPr>
            <a:spLocks noChangeArrowheads="1"/>
          </p:cNvSpPr>
          <p:nvPr/>
        </p:nvSpPr>
        <p:spPr bwMode="auto">
          <a:xfrm rot="10800000">
            <a:off x="4111625" y="1784350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4" name="AutoShape 47"/>
          <p:cNvSpPr>
            <a:spLocks noChangeArrowheads="1"/>
          </p:cNvSpPr>
          <p:nvPr/>
        </p:nvSpPr>
        <p:spPr bwMode="auto">
          <a:xfrm rot="10332475">
            <a:off x="4759325" y="1639888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5" name="AutoShape 48"/>
          <p:cNvSpPr>
            <a:spLocks noChangeArrowheads="1"/>
          </p:cNvSpPr>
          <p:nvPr/>
        </p:nvSpPr>
        <p:spPr bwMode="auto">
          <a:xfrm rot="10334090">
            <a:off x="5046663" y="1712913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6" name="AutoShape 49"/>
          <p:cNvSpPr>
            <a:spLocks noChangeArrowheads="1"/>
          </p:cNvSpPr>
          <p:nvPr/>
        </p:nvSpPr>
        <p:spPr bwMode="auto">
          <a:xfrm rot="10800000">
            <a:off x="5695950" y="1639888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7" name="AutoShape 50"/>
          <p:cNvSpPr>
            <a:spLocks noChangeArrowheads="1"/>
          </p:cNvSpPr>
          <p:nvPr/>
        </p:nvSpPr>
        <p:spPr bwMode="auto">
          <a:xfrm rot="10800000">
            <a:off x="5983288" y="1712913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8" name="AutoShape 51"/>
          <p:cNvSpPr>
            <a:spLocks noChangeArrowheads="1"/>
          </p:cNvSpPr>
          <p:nvPr/>
        </p:nvSpPr>
        <p:spPr bwMode="auto">
          <a:xfrm rot="10285109">
            <a:off x="6632575" y="1566863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69" name="AutoShape 52"/>
          <p:cNvSpPr>
            <a:spLocks noChangeArrowheads="1"/>
          </p:cNvSpPr>
          <p:nvPr/>
        </p:nvSpPr>
        <p:spPr bwMode="auto">
          <a:xfrm rot="10330342">
            <a:off x="6919913" y="1639888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0" name="AutoShape 53"/>
          <p:cNvSpPr>
            <a:spLocks noChangeArrowheads="1"/>
          </p:cNvSpPr>
          <p:nvPr/>
        </p:nvSpPr>
        <p:spPr bwMode="auto">
          <a:xfrm rot="9124946">
            <a:off x="7423150" y="1335088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1" name="AutoShape 54"/>
          <p:cNvSpPr>
            <a:spLocks noChangeArrowheads="1"/>
          </p:cNvSpPr>
          <p:nvPr/>
        </p:nvSpPr>
        <p:spPr bwMode="auto">
          <a:xfrm rot="9232068">
            <a:off x="7710488" y="1408113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2" name="AutoShape 55"/>
          <p:cNvSpPr>
            <a:spLocks noChangeArrowheads="1"/>
          </p:cNvSpPr>
          <p:nvPr/>
        </p:nvSpPr>
        <p:spPr bwMode="auto">
          <a:xfrm rot="7717609">
            <a:off x="7783513" y="2703513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3" name="AutoShape 56"/>
          <p:cNvSpPr>
            <a:spLocks noChangeArrowheads="1"/>
          </p:cNvSpPr>
          <p:nvPr/>
        </p:nvSpPr>
        <p:spPr bwMode="auto">
          <a:xfrm rot="7686261">
            <a:off x="8070850" y="2776538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4" name="AutoShape 57"/>
          <p:cNvSpPr>
            <a:spLocks noChangeArrowheads="1"/>
          </p:cNvSpPr>
          <p:nvPr/>
        </p:nvSpPr>
        <p:spPr bwMode="auto">
          <a:xfrm rot="7381590">
            <a:off x="6937375" y="4270375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5" name="AutoShape 58"/>
          <p:cNvSpPr>
            <a:spLocks noChangeArrowheads="1"/>
          </p:cNvSpPr>
          <p:nvPr/>
        </p:nvSpPr>
        <p:spPr bwMode="auto">
          <a:xfrm rot="7330604">
            <a:off x="7224713" y="4343400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6" name="AutoShape 59"/>
          <p:cNvSpPr>
            <a:spLocks noChangeArrowheads="1"/>
          </p:cNvSpPr>
          <p:nvPr/>
        </p:nvSpPr>
        <p:spPr bwMode="auto">
          <a:xfrm rot="-9818651">
            <a:off x="6249988" y="4646613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7" name="AutoShape 60"/>
          <p:cNvSpPr>
            <a:spLocks noChangeArrowheads="1"/>
          </p:cNvSpPr>
          <p:nvPr/>
        </p:nvSpPr>
        <p:spPr bwMode="auto">
          <a:xfrm rot="-9790715">
            <a:off x="6537325" y="4719638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8" name="AutoShape 61"/>
          <p:cNvSpPr>
            <a:spLocks noChangeArrowheads="1"/>
          </p:cNvSpPr>
          <p:nvPr/>
        </p:nvSpPr>
        <p:spPr bwMode="auto">
          <a:xfrm rot="6855127">
            <a:off x="7385050" y="3478213"/>
            <a:ext cx="914400" cy="3048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79" name="AutoShape 62"/>
          <p:cNvSpPr>
            <a:spLocks noChangeArrowheads="1"/>
          </p:cNvSpPr>
          <p:nvPr/>
        </p:nvSpPr>
        <p:spPr bwMode="auto">
          <a:xfrm rot="6804238">
            <a:off x="7672388" y="3551238"/>
            <a:ext cx="288925" cy="142875"/>
          </a:xfrm>
          <a:prstGeom prst="flowChartConnector">
            <a:avLst/>
          </a:prstGeom>
          <a:solidFill>
            <a:srgbClr val="9900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380" name="Line 63"/>
          <p:cNvSpPr>
            <a:spLocks noChangeShapeType="1"/>
          </p:cNvSpPr>
          <p:nvPr/>
        </p:nvSpPr>
        <p:spPr bwMode="auto">
          <a:xfrm>
            <a:off x="7618413" y="776288"/>
            <a:ext cx="144462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81" name="Line 64"/>
          <p:cNvSpPr>
            <a:spLocks noChangeShapeType="1"/>
          </p:cNvSpPr>
          <p:nvPr/>
        </p:nvSpPr>
        <p:spPr bwMode="auto">
          <a:xfrm>
            <a:off x="7329488" y="920750"/>
            <a:ext cx="144462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82" name="Line 65"/>
          <p:cNvSpPr>
            <a:spLocks noChangeShapeType="1"/>
          </p:cNvSpPr>
          <p:nvPr/>
        </p:nvSpPr>
        <p:spPr bwMode="auto">
          <a:xfrm>
            <a:off x="7905750" y="631825"/>
            <a:ext cx="73025" cy="1428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83" name="Line 66"/>
          <p:cNvSpPr>
            <a:spLocks noChangeShapeType="1"/>
          </p:cNvSpPr>
          <p:nvPr/>
        </p:nvSpPr>
        <p:spPr bwMode="auto">
          <a:xfrm>
            <a:off x="6970713" y="992188"/>
            <a:ext cx="144462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84" name="Line 67"/>
          <p:cNvSpPr>
            <a:spLocks noChangeShapeType="1"/>
          </p:cNvSpPr>
          <p:nvPr/>
        </p:nvSpPr>
        <p:spPr bwMode="auto">
          <a:xfrm>
            <a:off x="6681788" y="1063625"/>
            <a:ext cx="144462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85" name="Line 68"/>
          <p:cNvSpPr>
            <a:spLocks noChangeShapeType="1"/>
          </p:cNvSpPr>
          <p:nvPr/>
        </p:nvSpPr>
        <p:spPr bwMode="auto">
          <a:xfrm>
            <a:off x="6321425" y="1136650"/>
            <a:ext cx="144463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86" name="Line 69"/>
          <p:cNvSpPr>
            <a:spLocks noChangeShapeType="1"/>
          </p:cNvSpPr>
          <p:nvPr/>
        </p:nvSpPr>
        <p:spPr bwMode="auto">
          <a:xfrm>
            <a:off x="5889625" y="1135063"/>
            <a:ext cx="144463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87" name="Line 70"/>
          <p:cNvSpPr>
            <a:spLocks noChangeShapeType="1"/>
          </p:cNvSpPr>
          <p:nvPr/>
        </p:nvSpPr>
        <p:spPr bwMode="auto">
          <a:xfrm>
            <a:off x="5529263" y="1208088"/>
            <a:ext cx="144462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88" name="Line 71"/>
          <p:cNvSpPr>
            <a:spLocks noChangeShapeType="1"/>
          </p:cNvSpPr>
          <p:nvPr/>
        </p:nvSpPr>
        <p:spPr bwMode="auto">
          <a:xfrm>
            <a:off x="5097463" y="1208088"/>
            <a:ext cx="144462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89" name="Line 72"/>
          <p:cNvSpPr>
            <a:spLocks noChangeShapeType="1"/>
          </p:cNvSpPr>
          <p:nvPr/>
        </p:nvSpPr>
        <p:spPr bwMode="auto">
          <a:xfrm>
            <a:off x="4738688" y="1279525"/>
            <a:ext cx="144462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0" name="Line 73"/>
          <p:cNvSpPr>
            <a:spLocks noChangeShapeType="1"/>
          </p:cNvSpPr>
          <p:nvPr/>
        </p:nvSpPr>
        <p:spPr bwMode="auto">
          <a:xfrm>
            <a:off x="4378325" y="1279525"/>
            <a:ext cx="144463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1" name="Line 74"/>
          <p:cNvSpPr>
            <a:spLocks noChangeShapeType="1"/>
          </p:cNvSpPr>
          <p:nvPr/>
        </p:nvSpPr>
        <p:spPr bwMode="auto">
          <a:xfrm>
            <a:off x="3946525" y="1279525"/>
            <a:ext cx="144463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2" name="Line 75"/>
          <p:cNvSpPr>
            <a:spLocks noChangeShapeType="1"/>
          </p:cNvSpPr>
          <p:nvPr/>
        </p:nvSpPr>
        <p:spPr bwMode="auto">
          <a:xfrm>
            <a:off x="3586163" y="1279525"/>
            <a:ext cx="144462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3" name="Line 76"/>
          <p:cNvSpPr>
            <a:spLocks noChangeShapeType="1"/>
          </p:cNvSpPr>
          <p:nvPr/>
        </p:nvSpPr>
        <p:spPr bwMode="auto">
          <a:xfrm>
            <a:off x="3225800" y="1208088"/>
            <a:ext cx="144463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4" name="Line 77"/>
          <p:cNvSpPr>
            <a:spLocks noChangeShapeType="1"/>
          </p:cNvSpPr>
          <p:nvPr/>
        </p:nvSpPr>
        <p:spPr bwMode="auto">
          <a:xfrm>
            <a:off x="2865438" y="1208088"/>
            <a:ext cx="144462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5" name="Line 78"/>
          <p:cNvSpPr>
            <a:spLocks noChangeShapeType="1"/>
          </p:cNvSpPr>
          <p:nvPr/>
        </p:nvSpPr>
        <p:spPr bwMode="auto">
          <a:xfrm>
            <a:off x="2505075" y="1208088"/>
            <a:ext cx="144463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6" name="Line 79"/>
          <p:cNvSpPr>
            <a:spLocks noChangeShapeType="1"/>
          </p:cNvSpPr>
          <p:nvPr/>
        </p:nvSpPr>
        <p:spPr bwMode="auto">
          <a:xfrm>
            <a:off x="2146300" y="1208088"/>
            <a:ext cx="144463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7" name="Line 80"/>
          <p:cNvSpPr>
            <a:spLocks noChangeShapeType="1"/>
          </p:cNvSpPr>
          <p:nvPr/>
        </p:nvSpPr>
        <p:spPr bwMode="auto">
          <a:xfrm>
            <a:off x="1785938" y="1208088"/>
            <a:ext cx="144462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8" name="Line 81"/>
          <p:cNvSpPr>
            <a:spLocks noChangeShapeType="1"/>
          </p:cNvSpPr>
          <p:nvPr/>
        </p:nvSpPr>
        <p:spPr bwMode="auto">
          <a:xfrm>
            <a:off x="1354138" y="1279525"/>
            <a:ext cx="144462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99" name="Line 82"/>
          <p:cNvSpPr>
            <a:spLocks noChangeShapeType="1"/>
          </p:cNvSpPr>
          <p:nvPr/>
        </p:nvSpPr>
        <p:spPr bwMode="auto">
          <a:xfrm>
            <a:off x="1065213" y="1495425"/>
            <a:ext cx="144462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0" name="Line 83"/>
          <p:cNvSpPr>
            <a:spLocks noChangeShapeType="1"/>
          </p:cNvSpPr>
          <p:nvPr/>
        </p:nvSpPr>
        <p:spPr bwMode="auto">
          <a:xfrm>
            <a:off x="777875" y="1711325"/>
            <a:ext cx="144463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1" name="Line 84"/>
          <p:cNvSpPr>
            <a:spLocks noChangeShapeType="1"/>
          </p:cNvSpPr>
          <p:nvPr/>
        </p:nvSpPr>
        <p:spPr bwMode="auto">
          <a:xfrm>
            <a:off x="633413" y="2073275"/>
            <a:ext cx="144462" cy="214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2" name="Line 85"/>
          <p:cNvSpPr>
            <a:spLocks noChangeShapeType="1"/>
          </p:cNvSpPr>
          <p:nvPr/>
        </p:nvSpPr>
        <p:spPr bwMode="auto">
          <a:xfrm>
            <a:off x="488950" y="2503488"/>
            <a:ext cx="144463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3" name="Line 86"/>
          <p:cNvSpPr>
            <a:spLocks noChangeShapeType="1"/>
          </p:cNvSpPr>
          <p:nvPr/>
        </p:nvSpPr>
        <p:spPr bwMode="auto">
          <a:xfrm>
            <a:off x="417513" y="2935288"/>
            <a:ext cx="144462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4" name="Line 87"/>
          <p:cNvSpPr>
            <a:spLocks noChangeShapeType="1"/>
          </p:cNvSpPr>
          <p:nvPr/>
        </p:nvSpPr>
        <p:spPr bwMode="auto">
          <a:xfrm>
            <a:off x="417513" y="3440113"/>
            <a:ext cx="144462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5" name="Line 88"/>
          <p:cNvSpPr>
            <a:spLocks noChangeShapeType="1"/>
          </p:cNvSpPr>
          <p:nvPr/>
        </p:nvSpPr>
        <p:spPr bwMode="auto">
          <a:xfrm>
            <a:off x="417513" y="3871913"/>
            <a:ext cx="144462" cy="214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6" name="Line 89"/>
          <p:cNvSpPr>
            <a:spLocks noChangeShapeType="1"/>
          </p:cNvSpPr>
          <p:nvPr/>
        </p:nvSpPr>
        <p:spPr bwMode="auto">
          <a:xfrm>
            <a:off x="417513" y="4448175"/>
            <a:ext cx="215900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7" name="Line 90"/>
          <p:cNvSpPr>
            <a:spLocks noChangeShapeType="1"/>
          </p:cNvSpPr>
          <p:nvPr/>
        </p:nvSpPr>
        <p:spPr bwMode="auto">
          <a:xfrm>
            <a:off x="417513" y="4808538"/>
            <a:ext cx="431800" cy="71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8" name="Line 91"/>
          <p:cNvSpPr>
            <a:spLocks noChangeShapeType="1"/>
          </p:cNvSpPr>
          <p:nvPr/>
        </p:nvSpPr>
        <p:spPr bwMode="auto">
          <a:xfrm flipV="1">
            <a:off x="704850" y="5095875"/>
            <a:ext cx="360363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09" name="Line 92"/>
          <p:cNvSpPr>
            <a:spLocks noChangeShapeType="1"/>
          </p:cNvSpPr>
          <p:nvPr/>
        </p:nvSpPr>
        <p:spPr bwMode="auto">
          <a:xfrm flipV="1">
            <a:off x="920750" y="5240338"/>
            <a:ext cx="504825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0" name="Line 93"/>
          <p:cNvSpPr>
            <a:spLocks noChangeShapeType="1"/>
          </p:cNvSpPr>
          <p:nvPr/>
        </p:nvSpPr>
        <p:spPr bwMode="auto">
          <a:xfrm flipH="1">
            <a:off x="1497013" y="5311775"/>
            <a:ext cx="360362" cy="144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1" name="Line 94"/>
          <p:cNvSpPr>
            <a:spLocks noChangeShapeType="1"/>
          </p:cNvSpPr>
          <p:nvPr/>
        </p:nvSpPr>
        <p:spPr bwMode="auto">
          <a:xfrm flipH="1">
            <a:off x="2073275" y="5167313"/>
            <a:ext cx="431800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2" name="Line 95"/>
          <p:cNvSpPr>
            <a:spLocks noChangeShapeType="1"/>
          </p:cNvSpPr>
          <p:nvPr/>
        </p:nvSpPr>
        <p:spPr bwMode="auto">
          <a:xfrm flipH="1">
            <a:off x="2649538" y="5024438"/>
            <a:ext cx="288925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3" name="Line 96"/>
          <p:cNvSpPr>
            <a:spLocks noChangeShapeType="1"/>
          </p:cNvSpPr>
          <p:nvPr/>
        </p:nvSpPr>
        <p:spPr bwMode="auto">
          <a:xfrm flipH="1">
            <a:off x="3154363" y="4879975"/>
            <a:ext cx="142875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4" name="Line 97"/>
          <p:cNvSpPr>
            <a:spLocks noChangeShapeType="1"/>
          </p:cNvSpPr>
          <p:nvPr/>
        </p:nvSpPr>
        <p:spPr bwMode="auto">
          <a:xfrm>
            <a:off x="3657600" y="4519613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5" name="Line 98"/>
          <p:cNvSpPr>
            <a:spLocks noChangeShapeType="1"/>
          </p:cNvSpPr>
          <p:nvPr/>
        </p:nvSpPr>
        <p:spPr bwMode="auto">
          <a:xfrm>
            <a:off x="4089400" y="4232275"/>
            <a:ext cx="0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6" name="Line 99"/>
          <p:cNvSpPr>
            <a:spLocks noChangeShapeType="1"/>
          </p:cNvSpPr>
          <p:nvPr/>
        </p:nvSpPr>
        <p:spPr bwMode="auto">
          <a:xfrm flipH="1">
            <a:off x="4521200" y="4159250"/>
            <a:ext cx="73025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7" name="Line 100"/>
          <p:cNvSpPr>
            <a:spLocks noChangeShapeType="1"/>
          </p:cNvSpPr>
          <p:nvPr/>
        </p:nvSpPr>
        <p:spPr bwMode="auto">
          <a:xfrm>
            <a:off x="4954588" y="4232275"/>
            <a:ext cx="0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8" name="Line 101"/>
          <p:cNvSpPr>
            <a:spLocks noChangeShapeType="1"/>
          </p:cNvSpPr>
          <p:nvPr/>
        </p:nvSpPr>
        <p:spPr bwMode="auto">
          <a:xfrm flipH="1">
            <a:off x="5241925" y="4375150"/>
            <a:ext cx="144463" cy="144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19" name="Line 102"/>
          <p:cNvSpPr>
            <a:spLocks noChangeShapeType="1"/>
          </p:cNvSpPr>
          <p:nvPr/>
        </p:nvSpPr>
        <p:spPr bwMode="auto">
          <a:xfrm flipH="1">
            <a:off x="5529263" y="4591050"/>
            <a:ext cx="144462" cy="144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0" name="Line 103"/>
          <p:cNvSpPr>
            <a:spLocks noChangeShapeType="1"/>
          </p:cNvSpPr>
          <p:nvPr/>
        </p:nvSpPr>
        <p:spPr bwMode="auto">
          <a:xfrm flipH="1">
            <a:off x="5818188" y="4806950"/>
            <a:ext cx="144462" cy="144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1" name="Line 104"/>
          <p:cNvSpPr>
            <a:spLocks noChangeShapeType="1"/>
          </p:cNvSpPr>
          <p:nvPr/>
        </p:nvSpPr>
        <p:spPr bwMode="auto">
          <a:xfrm flipH="1">
            <a:off x="6105525" y="5022850"/>
            <a:ext cx="144463" cy="144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2" name="Line 105"/>
          <p:cNvSpPr>
            <a:spLocks noChangeShapeType="1"/>
          </p:cNvSpPr>
          <p:nvPr/>
        </p:nvSpPr>
        <p:spPr bwMode="auto">
          <a:xfrm flipH="1">
            <a:off x="6465888" y="5167313"/>
            <a:ext cx="144462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3" name="Line 106"/>
          <p:cNvSpPr>
            <a:spLocks noChangeShapeType="1"/>
          </p:cNvSpPr>
          <p:nvPr/>
        </p:nvSpPr>
        <p:spPr bwMode="auto">
          <a:xfrm flipH="1">
            <a:off x="6897688" y="5240338"/>
            <a:ext cx="73025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4" name="Line 107"/>
          <p:cNvSpPr>
            <a:spLocks noChangeShapeType="1"/>
          </p:cNvSpPr>
          <p:nvPr/>
        </p:nvSpPr>
        <p:spPr bwMode="auto">
          <a:xfrm>
            <a:off x="7329488" y="5095875"/>
            <a:ext cx="144462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5" name="Line 108"/>
          <p:cNvSpPr>
            <a:spLocks noChangeShapeType="1"/>
          </p:cNvSpPr>
          <p:nvPr/>
        </p:nvSpPr>
        <p:spPr bwMode="auto">
          <a:xfrm>
            <a:off x="7618413" y="4808538"/>
            <a:ext cx="144462" cy="71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6" name="Line 109"/>
          <p:cNvSpPr>
            <a:spLocks noChangeShapeType="1"/>
          </p:cNvSpPr>
          <p:nvPr/>
        </p:nvSpPr>
        <p:spPr bwMode="auto">
          <a:xfrm>
            <a:off x="7762875" y="4519613"/>
            <a:ext cx="144463" cy="71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7" name="Line 110"/>
          <p:cNvSpPr>
            <a:spLocks noChangeShapeType="1"/>
          </p:cNvSpPr>
          <p:nvPr/>
        </p:nvSpPr>
        <p:spPr bwMode="auto">
          <a:xfrm>
            <a:off x="7905750" y="4159250"/>
            <a:ext cx="144463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8" name="Line 111"/>
          <p:cNvSpPr>
            <a:spLocks noChangeShapeType="1"/>
          </p:cNvSpPr>
          <p:nvPr/>
        </p:nvSpPr>
        <p:spPr bwMode="auto">
          <a:xfrm>
            <a:off x="8121650" y="3800475"/>
            <a:ext cx="144463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429" name="Line 112"/>
          <p:cNvSpPr>
            <a:spLocks noChangeShapeType="1"/>
          </p:cNvSpPr>
          <p:nvPr/>
        </p:nvSpPr>
        <p:spPr bwMode="auto">
          <a:xfrm>
            <a:off x="8266113" y="3295650"/>
            <a:ext cx="71437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cxnSp>
        <p:nvCxnSpPr>
          <p:cNvPr id="14430" name="AutoShape 113"/>
          <p:cNvCxnSpPr>
            <a:cxnSpLocks noChangeShapeType="1"/>
            <a:stCxn id="14343" idx="16"/>
            <a:endCxn id="14343" idx="24"/>
          </p:cNvCxnSpPr>
          <p:nvPr/>
        </p:nvCxnSpPr>
        <p:spPr bwMode="auto">
          <a:xfrm rot="10800000" flipH="1" flipV="1">
            <a:off x="3397250" y="4105275"/>
            <a:ext cx="2868613" cy="311150"/>
          </a:xfrm>
          <a:prstGeom prst="curvedConnector5">
            <a:avLst>
              <a:gd name="adj1" fmla="val -4431"/>
              <a:gd name="adj2" fmla="val -539287"/>
              <a:gd name="adj3" fmla="val 102431"/>
            </a:avLst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4431" name="AutoShape 114"/>
          <p:cNvSpPr>
            <a:spLocks noChangeArrowheads="1"/>
          </p:cNvSpPr>
          <p:nvPr/>
        </p:nvSpPr>
        <p:spPr bwMode="auto">
          <a:xfrm>
            <a:off x="2146300" y="3151188"/>
            <a:ext cx="600075" cy="457200"/>
          </a:xfrm>
          <a:prstGeom prst="flowChartConnec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432" name="AutoShape 115"/>
          <p:cNvSpPr>
            <a:spLocks noChangeArrowheads="1"/>
          </p:cNvSpPr>
          <p:nvPr/>
        </p:nvSpPr>
        <p:spPr bwMode="auto">
          <a:xfrm>
            <a:off x="6729413" y="2216150"/>
            <a:ext cx="600075" cy="457200"/>
          </a:xfrm>
          <a:prstGeom prst="flowChartConnec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433" name="AutoShape 116"/>
          <p:cNvSpPr>
            <a:spLocks noChangeArrowheads="1"/>
          </p:cNvSpPr>
          <p:nvPr/>
        </p:nvSpPr>
        <p:spPr bwMode="auto">
          <a:xfrm>
            <a:off x="2001838" y="3943350"/>
            <a:ext cx="457200" cy="457200"/>
          </a:xfrm>
          <a:prstGeom prst="flowChartConnec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03" name="Text Box 117"/>
          <p:cNvSpPr txBox="1">
            <a:spLocks noChangeArrowheads="1"/>
          </p:cNvSpPr>
          <p:nvPr/>
        </p:nvSpPr>
        <p:spPr bwMode="auto">
          <a:xfrm>
            <a:off x="3925888" y="2687638"/>
            <a:ext cx="21494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800000"/>
                </a:solidFill>
                <a:latin typeface="Comic Sans MS" pitchFamily="66" charset="0"/>
                <a:cs typeface="+mn-cs"/>
              </a:rPr>
              <a:t>Lugar de la</a:t>
            </a:r>
          </a:p>
          <a:p>
            <a:pPr algn="ctr">
              <a:defRPr/>
            </a:pPr>
            <a:r>
              <a:rPr lang="es-ES" sz="2800" b="1" dirty="0">
                <a:solidFill>
                  <a:srgbClr val="800000"/>
                </a:solidFill>
                <a:latin typeface="Comic Sans MS" pitchFamily="66" charset="0"/>
                <a:cs typeface="+mn-cs"/>
              </a:rPr>
              <a:t>lesión</a:t>
            </a:r>
          </a:p>
        </p:txBody>
      </p:sp>
      <p:cxnSp>
        <p:nvCxnSpPr>
          <p:cNvPr id="14435" name="AutoShape 118"/>
          <p:cNvCxnSpPr>
            <a:cxnSpLocks noChangeShapeType="1"/>
          </p:cNvCxnSpPr>
          <p:nvPr/>
        </p:nvCxnSpPr>
        <p:spPr bwMode="auto">
          <a:xfrm rot="10800000">
            <a:off x="5999163" y="4664075"/>
            <a:ext cx="268287" cy="10160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5" name="Text Box 119"/>
          <p:cNvSpPr txBox="1">
            <a:spLocks noChangeArrowheads="1"/>
          </p:cNvSpPr>
          <p:nvPr/>
        </p:nvSpPr>
        <p:spPr bwMode="auto">
          <a:xfrm>
            <a:off x="5353050" y="5662613"/>
            <a:ext cx="2555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latin typeface="Comic Sans MS" pitchFamily="66" charset="0"/>
                <a:cs typeface="+mn-cs"/>
              </a:rPr>
              <a:t>MEC (colágeno)</a:t>
            </a:r>
          </a:p>
        </p:txBody>
      </p:sp>
      <p:sp>
        <p:nvSpPr>
          <p:cNvPr id="106" name="AutoShape 120"/>
          <p:cNvSpPr>
            <a:spLocks noChangeArrowheads="1"/>
          </p:cNvSpPr>
          <p:nvPr/>
        </p:nvSpPr>
        <p:spPr bwMode="auto">
          <a:xfrm>
            <a:off x="4378250" y="3871566"/>
            <a:ext cx="576262" cy="1152525"/>
          </a:xfrm>
          <a:prstGeom prst="up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107" name="Text Box 121"/>
          <p:cNvSpPr txBox="1">
            <a:spLocks noChangeArrowheads="1"/>
          </p:cNvSpPr>
          <p:nvPr/>
        </p:nvSpPr>
        <p:spPr bwMode="auto">
          <a:xfrm>
            <a:off x="3360738" y="5022850"/>
            <a:ext cx="25939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latin typeface="Comic Sans MS" pitchFamily="66" charset="0"/>
                <a:cs typeface="+mn-cs"/>
              </a:rPr>
              <a:t>Vasoconstricción refleja</a:t>
            </a:r>
          </a:p>
        </p:txBody>
      </p:sp>
      <p:cxnSp>
        <p:nvCxnSpPr>
          <p:cNvPr id="14441" name="AutoShape 122"/>
          <p:cNvCxnSpPr>
            <a:cxnSpLocks noChangeShapeType="1"/>
          </p:cNvCxnSpPr>
          <p:nvPr/>
        </p:nvCxnSpPr>
        <p:spPr bwMode="auto">
          <a:xfrm flipV="1">
            <a:off x="2578100" y="4448175"/>
            <a:ext cx="1479550" cy="282575"/>
          </a:xfrm>
          <a:prstGeom prst="curvedConnector2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9" name="Text Box 123"/>
          <p:cNvSpPr txBox="1">
            <a:spLocks noChangeArrowheads="1"/>
          </p:cNvSpPr>
          <p:nvPr/>
        </p:nvSpPr>
        <p:spPr bwMode="auto">
          <a:xfrm>
            <a:off x="250825" y="5478463"/>
            <a:ext cx="33353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latin typeface="Comic Sans MS" pitchFamily="66" charset="0"/>
                <a:cs typeface="+mn-cs"/>
              </a:rPr>
              <a:t>Liberación </a:t>
            </a:r>
            <a:r>
              <a:rPr lang="es-ES" sz="2400" b="1" dirty="0" err="1">
                <a:latin typeface="Comic Sans MS" pitchFamily="66" charset="0"/>
                <a:cs typeface="+mn-cs"/>
              </a:rPr>
              <a:t>Endotelina</a:t>
            </a:r>
            <a:endParaRPr lang="es-ES" sz="2400" b="1" dirty="0">
              <a:latin typeface="Comic Sans MS" pitchFamily="66" charset="0"/>
              <a:cs typeface="+mn-cs"/>
            </a:endParaRPr>
          </a:p>
          <a:p>
            <a:pPr algn="ctr">
              <a:defRPr/>
            </a:pPr>
            <a:r>
              <a:rPr lang="es-ES" sz="2400" b="1" dirty="0" err="1">
                <a:latin typeface="Comic Sans MS" pitchFamily="66" charset="0"/>
                <a:cs typeface="+mn-cs"/>
              </a:rPr>
              <a:t>vasocontricción</a:t>
            </a:r>
            <a:endParaRPr lang="es-ES" sz="2400" b="1" dirty="0">
              <a:latin typeface="Comic Sans MS" pitchFamily="66" charset="0"/>
              <a:cs typeface="+mn-cs"/>
            </a:endParaRPr>
          </a:p>
        </p:txBody>
      </p:sp>
      <p:sp>
        <p:nvSpPr>
          <p:cNvPr id="14443" name="Line 124"/>
          <p:cNvSpPr>
            <a:spLocks noChangeShapeType="1"/>
          </p:cNvSpPr>
          <p:nvPr/>
        </p:nvSpPr>
        <p:spPr bwMode="auto">
          <a:xfrm flipV="1">
            <a:off x="2578100" y="4735513"/>
            <a:ext cx="71438" cy="8651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1" name="Text Box 125"/>
          <p:cNvSpPr txBox="1">
            <a:spLocks noChangeArrowheads="1"/>
          </p:cNvSpPr>
          <p:nvPr/>
        </p:nvSpPr>
        <p:spPr bwMode="auto">
          <a:xfrm>
            <a:off x="973138" y="527050"/>
            <a:ext cx="1530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latin typeface="Comic Sans MS" pitchFamily="66" charset="0"/>
                <a:cs typeface="+mn-cs"/>
              </a:rPr>
              <a:t>Endotelio</a:t>
            </a:r>
          </a:p>
        </p:txBody>
      </p:sp>
      <p:sp>
        <p:nvSpPr>
          <p:cNvPr id="14445" name="Line 126"/>
          <p:cNvSpPr>
            <a:spLocks noChangeShapeType="1"/>
          </p:cNvSpPr>
          <p:nvPr/>
        </p:nvSpPr>
        <p:spPr bwMode="auto">
          <a:xfrm>
            <a:off x="1930400" y="992188"/>
            <a:ext cx="863600" cy="86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446" name="Line 127"/>
          <p:cNvSpPr>
            <a:spLocks noChangeShapeType="1"/>
          </p:cNvSpPr>
          <p:nvPr/>
        </p:nvSpPr>
        <p:spPr bwMode="auto">
          <a:xfrm flipH="1">
            <a:off x="1354138" y="992188"/>
            <a:ext cx="576262" cy="9350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4" name="Text Box 128"/>
          <p:cNvSpPr txBox="1">
            <a:spLocks noChangeArrowheads="1"/>
          </p:cNvSpPr>
          <p:nvPr/>
        </p:nvSpPr>
        <p:spPr bwMode="auto">
          <a:xfrm>
            <a:off x="2989263" y="600075"/>
            <a:ext cx="2606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latin typeface="Comic Sans MS" pitchFamily="66" charset="0"/>
                <a:cs typeface="+mn-cs"/>
              </a:rPr>
              <a:t>Membrana Basal</a:t>
            </a:r>
          </a:p>
        </p:txBody>
      </p:sp>
      <p:sp>
        <p:nvSpPr>
          <p:cNvPr id="115" name="Text Box 129"/>
          <p:cNvSpPr txBox="1">
            <a:spLocks noChangeArrowheads="1"/>
          </p:cNvSpPr>
          <p:nvPr/>
        </p:nvSpPr>
        <p:spPr bwMode="auto">
          <a:xfrm>
            <a:off x="5272088" y="138113"/>
            <a:ext cx="3322637" cy="4619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 err="1">
                <a:latin typeface="Comic Sans MS" pitchFamily="66" charset="0"/>
                <a:cs typeface="+mn-cs"/>
              </a:rPr>
              <a:t>Musc</a:t>
            </a:r>
            <a:r>
              <a:rPr lang="es-ES" sz="2400" b="1" dirty="0">
                <a:latin typeface="Comic Sans MS" pitchFamily="66" charset="0"/>
                <a:cs typeface="+mn-cs"/>
              </a:rPr>
              <a:t>. liso </a:t>
            </a:r>
            <a:r>
              <a:rPr lang="es-ES" sz="2400" b="1" dirty="0" err="1">
                <a:latin typeface="Comic Sans MS" pitchFamily="66" charset="0"/>
                <a:cs typeface="+mn-cs"/>
              </a:rPr>
              <a:t>arteriolar</a:t>
            </a:r>
            <a:endParaRPr lang="es-ES" sz="2400" b="1" dirty="0">
              <a:latin typeface="Comic Sans MS" pitchFamily="66" charset="0"/>
              <a:cs typeface="+mn-cs"/>
            </a:endParaRPr>
          </a:p>
        </p:txBody>
      </p:sp>
      <p:sp>
        <p:nvSpPr>
          <p:cNvPr id="14449" name="Line 130"/>
          <p:cNvSpPr>
            <a:spLocks noChangeShapeType="1"/>
          </p:cNvSpPr>
          <p:nvPr/>
        </p:nvSpPr>
        <p:spPr bwMode="auto">
          <a:xfrm>
            <a:off x="7329488" y="631825"/>
            <a:ext cx="217487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450" name="Line 131"/>
          <p:cNvSpPr>
            <a:spLocks noChangeShapeType="1"/>
          </p:cNvSpPr>
          <p:nvPr/>
        </p:nvSpPr>
        <p:spPr bwMode="auto">
          <a:xfrm flipH="1">
            <a:off x="7258050" y="631825"/>
            <a:ext cx="71438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451" name="Line 132"/>
          <p:cNvSpPr>
            <a:spLocks noChangeShapeType="1"/>
          </p:cNvSpPr>
          <p:nvPr/>
        </p:nvSpPr>
        <p:spPr bwMode="auto">
          <a:xfrm flipH="1">
            <a:off x="6610350" y="631825"/>
            <a:ext cx="719138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452" name="Line 134"/>
          <p:cNvSpPr>
            <a:spLocks noChangeShapeType="1"/>
          </p:cNvSpPr>
          <p:nvPr/>
        </p:nvSpPr>
        <p:spPr bwMode="auto">
          <a:xfrm>
            <a:off x="4881563" y="992188"/>
            <a:ext cx="165735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21" name="Text Box 135"/>
          <p:cNvSpPr txBox="1">
            <a:spLocks noChangeArrowheads="1"/>
          </p:cNvSpPr>
          <p:nvPr/>
        </p:nvSpPr>
        <p:spPr bwMode="auto">
          <a:xfrm>
            <a:off x="1838325" y="2216150"/>
            <a:ext cx="1316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800000"/>
                </a:solidFill>
                <a:latin typeface="Comic Sans MS" pitchFamily="66" charset="0"/>
                <a:cs typeface="+mn-cs"/>
              </a:rPr>
              <a:t>TxA</a:t>
            </a:r>
            <a:r>
              <a:rPr lang="es-ES" sz="3600" b="1" baseline="-25000" dirty="0">
                <a:solidFill>
                  <a:srgbClr val="800000"/>
                </a:solidFill>
                <a:latin typeface="Comic Sans MS" pitchFamily="66" charset="0"/>
                <a:cs typeface="+mn-cs"/>
              </a:rPr>
              <a:t>2</a:t>
            </a:r>
          </a:p>
        </p:txBody>
      </p:sp>
      <p:sp>
        <p:nvSpPr>
          <p:cNvPr id="14454" name="Line 136"/>
          <p:cNvSpPr>
            <a:spLocks noChangeShapeType="1"/>
          </p:cNvSpPr>
          <p:nvPr/>
        </p:nvSpPr>
        <p:spPr bwMode="auto">
          <a:xfrm flipV="1">
            <a:off x="2433638" y="2719388"/>
            <a:ext cx="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455" name="Line 137"/>
          <p:cNvSpPr>
            <a:spLocks noChangeShapeType="1"/>
          </p:cNvSpPr>
          <p:nvPr/>
        </p:nvSpPr>
        <p:spPr bwMode="auto">
          <a:xfrm>
            <a:off x="2938463" y="2935288"/>
            <a:ext cx="935037" cy="1439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Objetivos para Síndrome anémico: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>
                <a:latin typeface="Comic Sans MS" pitchFamily="66" charset="0"/>
              </a:rPr>
              <a:t>Saber diferenciar el concepto de anemia del síndrome anémico </a:t>
            </a:r>
          </a:p>
          <a:p>
            <a:r>
              <a:rPr lang="es-ES" dirty="0" smtClean="0">
                <a:latin typeface="Comic Sans MS" pitchFamily="66" charset="0"/>
              </a:rPr>
              <a:t>Revisar los mecanismos de la hematopoyesis (eritropoyesis)</a:t>
            </a:r>
          </a:p>
          <a:p>
            <a:r>
              <a:rPr lang="es-ES" dirty="0" smtClean="0">
                <a:latin typeface="Comic Sans MS" pitchFamily="66" charset="0"/>
              </a:rPr>
              <a:t>Conocer la clasificación de las anemias según las constantes corpusculares y el algoritmo para el estudio de las mismas</a:t>
            </a:r>
          </a:p>
          <a:p>
            <a:r>
              <a:rPr lang="es-ES" dirty="0" smtClean="0">
                <a:latin typeface="Comic Sans MS" pitchFamily="66" charset="0"/>
              </a:rPr>
              <a:t>Conocer los valores de referencia del hemograma y saber su interpretación 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85728"/>
            <a:ext cx="4495800" cy="5840435"/>
          </a:xfrm>
        </p:spPr>
        <p:txBody>
          <a:bodyPr/>
          <a:lstStyle/>
          <a:p>
            <a:r>
              <a:rPr lang="es-ES" dirty="0" smtClean="0"/>
              <a:t>Glicoproteínas (</a:t>
            </a:r>
            <a:r>
              <a:rPr lang="es-ES" dirty="0" err="1" smtClean="0"/>
              <a:t>IIb</a:t>
            </a:r>
            <a:r>
              <a:rPr lang="es-ES" dirty="0" smtClean="0"/>
              <a:t>/</a:t>
            </a:r>
            <a:r>
              <a:rPr lang="es-ES" dirty="0" err="1" smtClean="0"/>
              <a:t>IIIa</a:t>
            </a:r>
            <a:r>
              <a:rPr lang="es-ES" dirty="0" smtClean="0"/>
              <a:t>, </a:t>
            </a:r>
            <a:r>
              <a:rPr lang="es-ES" dirty="0" err="1" smtClean="0"/>
              <a:t>Ib</a:t>
            </a:r>
            <a:r>
              <a:rPr lang="es-ES" dirty="0" smtClean="0"/>
              <a:t>/IX/V,  </a:t>
            </a:r>
            <a:r>
              <a:rPr lang="es-ES" dirty="0" err="1" smtClean="0"/>
              <a:t>Ia</a:t>
            </a:r>
            <a:r>
              <a:rPr lang="es-ES" dirty="0" smtClean="0"/>
              <a:t>/</a:t>
            </a:r>
            <a:r>
              <a:rPr lang="es-ES" dirty="0" err="1" smtClean="0"/>
              <a:t>IIa</a:t>
            </a:r>
            <a:r>
              <a:rPr lang="es-ES" dirty="0" smtClean="0"/>
              <a:t>,  V,  VI)</a:t>
            </a:r>
          </a:p>
          <a:p>
            <a:r>
              <a:rPr lang="es-ES" dirty="0" smtClean="0"/>
              <a:t>Gránulos </a:t>
            </a:r>
            <a:r>
              <a:rPr lang="es-ES" dirty="0" smtClean="0">
                <a:latin typeface="Century Gothic"/>
              </a:rPr>
              <a:t> (F4P, </a:t>
            </a:r>
            <a:r>
              <a:rPr lang="el-GR" dirty="0" smtClean="0">
                <a:latin typeface="Century Gothic"/>
              </a:rPr>
              <a:t>β</a:t>
            </a:r>
            <a:r>
              <a:rPr lang="es-ES" dirty="0" smtClean="0">
                <a:latin typeface="Century Gothic"/>
              </a:rPr>
              <a:t> </a:t>
            </a:r>
            <a:r>
              <a:rPr lang="es-ES" dirty="0" err="1" smtClean="0">
                <a:latin typeface="Century Gothic"/>
              </a:rPr>
              <a:t>tromboglobulina</a:t>
            </a:r>
            <a:r>
              <a:rPr lang="es-ES" dirty="0" smtClean="0">
                <a:latin typeface="Century Gothic"/>
              </a:rPr>
              <a:t>, F V,  F I, PDGF)</a:t>
            </a:r>
          </a:p>
          <a:p>
            <a:r>
              <a:rPr lang="es-ES" dirty="0" smtClean="0">
                <a:latin typeface="Century Gothic"/>
              </a:rPr>
              <a:t>Gránulos densos (ADP, ATP, Ca, serotonina)</a:t>
            </a:r>
          </a:p>
          <a:p>
            <a:r>
              <a:rPr lang="es-ES" dirty="0" smtClean="0">
                <a:latin typeface="Century Gothic"/>
              </a:rPr>
              <a:t>Sistema tubular denso (Ca, metabolismo del ácido </a:t>
            </a:r>
            <a:r>
              <a:rPr lang="es-ES" dirty="0" err="1" smtClean="0">
                <a:latin typeface="Century Gothic"/>
              </a:rPr>
              <a:t>araquidónico</a:t>
            </a:r>
            <a:r>
              <a:rPr lang="es-ES" dirty="0" smtClean="0">
                <a:latin typeface="Century Gothic"/>
              </a:rPr>
              <a:t>)</a:t>
            </a:r>
            <a:endParaRPr lang="es-ES" dirty="0"/>
          </a:p>
        </p:txBody>
      </p:sp>
      <p:pic>
        <p:nvPicPr>
          <p:cNvPr id="6" name="Picture 4" descr="Figura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449580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¿Cómo actúan las plaquetas en la hemostasia primaria?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 smtClean="0">
                <a:latin typeface="Comic Sans MS" pitchFamily="66" charset="0"/>
              </a:rPr>
              <a:t>Adhesión (GP </a:t>
            </a:r>
            <a:r>
              <a:rPr lang="es-ES" dirty="0" err="1" smtClean="0">
                <a:latin typeface="Comic Sans MS" pitchFamily="66" charset="0"/>
              </a:rPr>
              <a:t>Ib</a:t>
            </a:r>
            <a:r>
              <a:rPr lang="es-ES" dirty="0" smtClean="0">
                <a:latin typeface="Comic Sans MS" pitchFamily="66" charset="0"/>
              </a:rPr>
              <a:t>/IX)</a:t>
            </a:r>
          </a:p>
          <a:p>
            <a:pPr marL="514350" indent="-514350">
              <a:buFont typeface="+mj-lt"/>
              <a:buAutoNum type="arabicPeriod"/>
            </a:pPr>
            <a:endParaRPr lang="es-ES" dirty="0" smtClean="0"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dirty="0" smtClean="0">
                <a:latin typeface="Comic Sans MS" pitchFamily="66" charset="0"/>
              </a:rPr>
              <a:t>Liberación (cambios bioquímicos y cambios morfológicos)</a:t>
            </a:r>
          </a:p>
          <a:p>
            <a:pPr marL="514350" indent="-514350">
              <a:buFont typeface="+mj-lt"/>
              <a:buAutoNum type="arabicPeriod"/>
            </a:pPr>
            <a:endParaRPr lang="es-ES" dirty="0" smtClean="0"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dirty="0" smtClean="0">
                <a:latin typeface="Comic Sans MS" pitchFamily="66" charset="0"/>
              </a:rPr>
              <a:t>Agregación (GP </a:t>
            </a:r>
            <a:r>
              <a:rPr lang="es-ES" dirty="0" err="1" smtClean="0">
                <a:latin typeface="Comic Sans MS" pitchFamily="66" charset="0"/>
              </a:rPr>
              <a:t>IIb</a:t>
            </a:r>
            <a:r>
              <a:rPr lang="es-ES" dirty="0" smtClean="0">
                <a:latin typeface="Comic Sans MS" pitchFamily="66" charset="0"/>
              </a:rPr>
              <a:t>/ </a:t>
            </a:r>
            <a:r>
              <a:rPr lang="es-ES" dirty="0" err="1" smtClean="0">
                <a:latin typeface="Comic Sans MS" pitchFamily="66" charset="0"/>
              </a:rPr>
              <a:t>IIIa</a:t>
            </a:r>
            <a:r>
              <a:rPr lang="es-ES" dirty="0" smtClean="0">
                <a:latin typeface="Comic Sans MS" pitchFamily="66" charset="0"/>
              </a:rPr>
              <a:t>)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57356" y="5286388"/>
            <a:ext cx="628654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FFFF00"/>
                </a:solidFill>
              </a:rPr>
              <a:t>FORMACIÓN DE UN TAPÓN PLAQUETARIO</a:t>
            </a:r>
            <a:endParaRPr lang="es-E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Factores de la coagulación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4000" dirty="0" smtClean="0">
                <a:latin typeface="Comic Sans MS" pitchFamily="66" charset="0"/>
              </a:rPr>
              <a:t>Son proteínas </a:t>
            </a:r>
          </a:p>
          <a:p>
            <a:r>
              <a:rPr lang="es-ES" sz="4000" dirty="0" smtClean="0">
                <a:latin typeface="Comic Sans MS" pitchFamily="66" charset="0"/>
              </a:rPr>
              <a:t>Se sintetizan en el hígado excepto </a:t>
            </a:r>
            <a:r>
              <a:rPr lang="es-ES" sz="4000" dirty="0" err="1" smtClean="0">
                <a:latin typeface="Comic Sans MS" pitchFamily="66" charset="0"/>
              </a:rPr>
              <a:t>FvW</a:t>
            </a:r>
            <a:r>
              <a:rPr lang="es-ES" sz="4000" dirty="0" smtClean="0">
                <a:latin typeface="Comic Sans MS" pitchFamily="66" charset="0"/>
              </a:rPr>
              <a:t> (endotelio, plaquetas)</a:t>
            </a:r>
          </a:p>
          <a:p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57158" y="714356"/>
          <a:ext cx="7358114" cy="551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995"/>
                <a:gridCol w="6185119"/>
              </a:tblGrid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I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Fibrinógeno 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II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Protrombina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III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Factor</a:t>
                      </a:r>
                      <a:r>
                        <a:rPr lang="es-ES" baseline="0" dirty="0" smtClean="0">
                          <a:latin typeface="Comic Sans MS" pitchFamily="66" charset="0"/>
                        </a:rPr>
                        <a:t> Tisular</a:t>
                      </a:r>
                      <a:endParaRPr lang="es-ES" dirty="0" smtClean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IV 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Calcio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V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Comic Sans MS" pitchFamily="66" charset="0"/>
                        </a:rPr>
                        <a:t>Proacelerina</a:t>
                      </a:r>
                      <a:r>
                        <a:rPr lang="es-ES" dirty="0" smtClean="0">
                          <a:latin typeface="Comic Sans MS" pitchFamily="66" charset="0"/>
                        </a:rPr>
                        <a:t> 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VII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Comic Sans MS" pitchFamily="66" charset="0"/>
                        </a:rPr>
                        <a:t>Proconvertina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VIII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Factor Anti-hemofílico</a:t>
                      </a:r>
                      <a:r>
                        <a:rPr lang="es-ES" baseline="0" dirty="0" smtClean="0">
                          <a:latin typeface="Comic Sans MS" pitchFamily="66" charset="0"/>
                        </a:rPr>
                        <a:t> 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IX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mtClean="0">
                          <a:latin typeface="Comic Sans MS" pitchFamily="66" charset="0"/>
                        </a:rPr>
                        <a:t>Factor Christmas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X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Factor Stuart-</a:t>
                      </a:r>
                      <a:r>
                        <a:rPr lang="es-ES" dirty="0" err="1" smtClean="0">
                          <a:latin typeface="Comic Sans MS" pitchFamily="66" charset="0"/>
                        </a:rPr>
                        <a:t>Prower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XI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Antecedente </a:t>
                      </a:r>
                      <a:r>
                        <a:rPr lang="es-ES" dirty="0" err="1" smtClean="0">
                          <a:latin typeface="Comic Sans MS" pitchFamily="66" charset="0"/>
                        </a:rPr>
                        <a:t>Tromboplastínico</a:t>
                      </a:r>
                      <a:r>
                        <a:rPr lang="es-ES" dirty="0" smtClean="0">
                          <a:latin typeface="Comic Sans MS" pitchFamily="66" charset="0"/>
                        </a:rPr>
                        <a:t> del Plasma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67894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XII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Factor </a:t>
                      </a:r>
                      <a:r>
                        <a:rPr lang="es-ES" dirty="0" err="1" smtClean="0">
                          <a:latin typeface="Comic Sans MS" pitchFamily="66" charset="0"/>
                        </a:rPr>
                        <a:t>Hageman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67894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XIII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Factor Estabilizante de </a:t>
                      </a:r>
                      <a:r>
                        <a:rPr lang="es-ES" smtClean="0">
                          <a:latin typeface="Comic Sans MS" pitchFamily="66" charset="0"/>
                        </a:rPr>
                        <a:t>la Fibrina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PK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Comic Sans MS" pitchFamily="66" charset="0"/>
                        </a:rPr>
                        <a:t>Precalicreína</a:t>
                      </a:r>
                      <a:r>
                        <a:rPr lang="es-ES" baseline="0" dirty="0" smtClean="0">
                          <a:latin typeface="Comic Sans MS" pitchFamily="66" charset="0"/>
                        </a:rPr>
                        <a:t> 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9886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omic Sans MS" pitchFamily="66" charset="0"/>
                        </a:rPr>
                        <a:t>CAPM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Comic Sans MS" pitchFamily="66" charset="0"/>
                        </a:rPr>
                        <a:t>Cininógeno</a:t>
                      </a:r>
                      <a:r>
                        <a:rPr lang="es-ES" dirty="0" smtClean="0">
                          <a:latin typeface="Comic Sans MS" pitchFamily="66" charset="0"/>
                        </a:rPr>
                        <a:t> de alto peso molecular (Factor </a:t>
                      </a:r>
                      <a:r>
                        <a:rPr lang="es-ES" dirty="0" err="1" smtClean="0">
                          <a:latin typeface="Comic Sans MS" pitchFamily="66" charset="0"/>
                        </a:rPr>
                        <a:t>Fitzgerald</a:t>
                      </a:r>
                      <a:r>
                        <a:rPr lang="es-ES" dirty="0" smtClean="0">
                          <a:latin typeface="Comic Sans MS" pitchFamily="66" charset="0"/>
                        </a:rPr>
                        <a:t>)</a:t>
                      </a:r>
                      <a:endParaRPr lang="es-E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Clasificación funcional de las proteínas de la coagulación: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 err="1" smtClean="0">
                <a:latin typeface="Comic Sans MS" pitchFamily="66" charset="0"/>
              </a:rPr>
              <a:t>Zimógenos</a:t>
            </a:r>
            <a:r>
              <a:rPr lang="es-ES" dirty="0" smtClean="0">
                <a:latin typeface="Comic Sans MS" pitchFamily="66" charset="0"/>
              </a:rPr>
              <a:t> o </a:t>
            </a:r>
            <a:r>
              <a:rPr lang="es-ES" dirty="0" err="1" smtClean="0">
                <a:latin typeface="Comic Sans MS" pitchFamily="66" charset="0"/>
              </a:rPr>
              <a:t>proenzimas</a:t>
            </a:r>
            <a:r>
              <a:rPr lang="es-ES" dirty="0" smtClean="0">
                <a:latin typeface="Comic Sans MS" pitchFamily="66" charset="0"/>
              </a:rPr>
              <a:t>: son los factores inactivos (II, VII, IX, X, XI, XII y PK)</a:t>
            </a:r>
          </a:p>
          <a:p>
            <a:endParaRPr lang="es-ES" dirty="0" smtClean="0">
              <a:latin typeface="Comic Sans MS" pitchFamily="66" charset="0"/>
            </a:endParaRPr>
          </a:p>
          <a:p>
            <a:r>
              <a:rPr lang="es-ES" dirty="0" err="1" smtClean="0">
                <a:latin typeface="Comic Sans MS" pitchFamily="66" charset="0"/>
              </a:rPr>
              <a:t>Cofactores</a:t>
            </a:r>
            <a:r>
              <a:rPr lang="es-ES" dirty="0" smtClean="0">
                <a:latin typeface="Comic Sans MS" pitchFamily="66" charset="0"/>
              </a:rPr>
              <a:t>: V, VIII y CAPM que aceleran la activación de las </a:t>
            </a:r>
            <a:r>
              <a:rPr lang="es-ES" dirty="0" err="1" smtClean="0">
                <a:latin typeface="Comic Sans MS" pitchFamily="66" charset="0"/>
              </a:rPr>
              <a:t>proenzimas</a:t>
            </a:r>
            <a:r>
              <a:rPr lang="es-ES" dirty="0" smtClean="0">
                <a:latin typeface="Comic Sans MS" pitchFamily="66" charset="0"/>
              </a:rPr>
              <a:t> y el FXIII</a:t>
            </a:r>
          </a:p>
          <a:p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F I: es el sustrato final a partir del cual se produce el coágulo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Factores dependientes de la vitamina K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sz="3600" dirty="0" smtClean="0">
                <a:latin typeface="Comic Sans MS" pitchFamily="66" charset="0"/>
              </a:rPr>
              <a:t>Factores </a:t>
            </a:r>
            <a:r>
              <a:rPr lang="es-ES" sz="3600" dirty="0" err="1" smtClean="0">
                <a:latin typeface="Comic Sans MS" pitchFamily="66" charset="0"/>
              </a:rPr>
              <a:t>procoagulantes</a:t>
            </a:r>
            <a:r>
              <a:rPr lang="es-ES" sz="3600" dirty="0" smtClean="0">
                <a:latin typeface="Comic Sans MS" pitchFamily="66" charset="0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es-ES" sz="3600" dirty="0" smtClean="0">
                <a:latin typeface="Comic Sans MS" pitchFamily="66" charset="0"/>
              </a:rPr>
              <a:t>II</a:t>
            </a:r>
          </a:p>
          <a:p>
            <a:pPr>
              <a:buFont typeface="Wingdings" pitchFamily="2" charset="2"/>
              <a:buChar char="ü"/>
            </a:pPr>
            <a:r>
              <a:rPr lang="es-ES" sz="3600" dirty="0" smtClean="0">
                <a:latin typeface="Comic Sans MS" pitchFamily="66" charset="0"/>
              </a:rPr>
              <a:t>VII</a:t>
            </a:r>
          </a:p>
          <a:p>
            <a:pPr>
              <a:buFont typeface="Wingdings" pitchFamily="2" charset="2"/>
              <a:buChar char="ü"/>
            </a:pPr>
            <a:r>
              <a:rPr lang="es-ES" sz="3600" dirty="0" smtClean="0">
                <a:latin typeface="Comic Sans MS" pitchFamily="66" charset="0"/>
              </a:rPr>
              <a:t>IX</a:t>
            </a:r>
          </a:p>
          <a:p>
            <a:pPr>
              <a:buFont typeface="Wingdings" pitchFamily="2" charset="2"/>
              <a:buChar char="ü"/>
            </a:pPr>
            <a:r>
              <a:rPr lang="es-ES" sz="3600" dirty="0" smtClean="0">
                <a:latin typeface="Comic Sans MS" pitchFamily="66" charset="0"/>
              </a:rPr>
              <a:t>X</a:t>
            </a:r>
            <a:endParaRPr lang="es-ES" sz="3600" dirty="0">
              <a:latin typeface="Comic Sans MS" pitchFamily="66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Comic Sans MS" pitchFamily="66" charset="0"/>
              </a:rPr>
              <a:t>Factores anticoagulantes:</a:t>
            </a:r>
          </a:p>
          <a:p>
            <a:pPr>
              <a:buFont typeface="Wingdings" pitchFamily="2" charset="2"/>
              <a:buChar char="ü"/>
            </a:pPr>
            <a:r>
              <a:rPr lang="es-ES" sz="3600" dirty="0" smtClean="0">
                <a:latin typeface="Comic Sans MS" pitchFamily="66" charset="0"/>
              </a:rPr>
              <a:t>Proteína C</a:t>
            </a:r>
          </a:p>
          <a:p>
            <a:pPr>
              <a:buFont typeface="Wingdings" pitchFamily="2" charset="2"/>
              <a:buChar char="ü"/>
            </a:pPr>
            <a:r>
              <a:rPr lang="es-ES" sz="3600" dirty="0" smtClean="0">
                <a:latin typeface="Comic Sans MS" pitchFamily="66" charset="0"/>
              </a:rPr>
              <a:t>Proteína S</a:t>
            </a:r>
          </a:p>
          <a:p>
            <a:pPr>
              <a:buFont typeface="Wingdings" pitchFamily="2" charset="2"/>
              <a:buChar char="ü"/>
            </a:pPr>
            <a:r>
              <a:rPr lang="es-ES" sz="3600" dirty="0" smtClean="0">
                <a:latin typeface="Comic Sans MS" pitchFamily="66" charset="0"/>
              </a:rPr>
              <a:t>Proteína Z (inhibidor F </a:t>
            </a:r>
            <a:r>
              <a:rPr lang="es-ES" sz="3600" dirty="0" err="1" smtClean="0">
                <a:latin typeface="Comic Sans MS" pitchFamily="66" charset="0"/>
              </a:rPr>
              <a:t>Xa</a:t>
            </a:r>
            <a:r>
              <a:rPr lang="es-ES" sz="3600" dirty="0" smtClean="0">
                <a:latin typeface="Comic Sans MS" pitchFamily="66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es-ES" sz="3600" smtClean="0">
                <a:latin typeface="Comic Sans MS" pitchFamily="66" charset="0"/>
              </a:rPr>
              <a:t>AT</a:t>
            </a:r>
            <a:endParaRPr lang="es-ES" sz="3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1188" y="1052513"/>
            <a:ext cx="381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Precursor de la </a:t>
            </a:r>
            <a:r>
              <a:rPr lang="en-US" sz="2000" dirty="0" err="1">
                <a:latin typeface="Arial" charset="0"/>
              </a:rPr>
              <a:t>Protrombina</a:t>
            </a:r>
            <a:endParaRPr lang="es-ES" sz="2000" dirty="0">
              <a:latin typeface="Arial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536950" y="2420938"/>
            <a:ext cx="45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es-E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195513" y="2852738"/>
            <a:ext cx="2755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000100" y="1571612"/>
            <a:ext cx="2232025" cy="2727325"/>
            <a:chOff x="703" y="845"/>
            <a:chExt cx="1406" cy="1718"/>
          </a:xfrm>
        </p:grpSpPr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>
              <a:off x="703" y="1163"/>
              <a:ext cx="14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Arial" charset="0"/>
                </a:rPr>
                <a:t>—  N — C </a:t>
              </a:r>
              <a:r>
                <a:rPr lang="en-US" dirty="0">
                  <a:latin typeface="Arial" charset="0"/>
                  <a:cs typeface="Arial" charset="0"/>
                </a:rPr>
                <a:t>—</a:t>
              </a:r>
              <a:r>
                <a:rPr lang="en-US" dirty="0">
                  <a:latin typeface="Arial" charset="0"/>
                </a:rPr>
                <a:t> C — </a:t>
              </a:r>
              <a:endParaRPr lang="es-ES" dirty="0">
                <a:latin typeface="Arial" charset="0"/>
              </a:endParaRP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838" y="845"/>
              <a:ext cx="1044" cy="1718"/>
              <a:chOff x="838" y="845"/>
              <a:chExt cx="1044" cy="1718"/>
            </a:xfrm>
          </p:grpSpPr>
          <p:sp>
            <p:nvSpPr>
              <p:cNvPr id="10252" name="Text Box 12"/>
              <p:cNvSpPr txBox="1">
                <a:spLocks noChangeArrowheads="1"/>
              </p:cNvSpPr>
              <p:nvPr/>
            </p:nvSpPr>
            <p:spPr bwMode="auto">
              <a:xfrm>
                <a:off x="1156" y="1344"/>
                <a:ext cx="635" cy="1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   | 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CH2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  <a:cs typeface="Arial" charset="0"/>
                  </a:rPr>
                  <a:t>   | 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  <a:cs typeface="Arial" charset="0"/>
                  </a:rPr>
                  <a:t>CH2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  | 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COOH</a:t>
                </a:r>
              </a:p>
            </p:txBody>
          </p:sp>
          <p:sp>
            <p:nvSpPr>
              <p:cNvPr id="10253" name="Text Box 13"/>
              <p:cNvSpPr txBox="1">
                <a:spLocks noChangeArrowheads="1"/>
              </p:cNvSpPr>
              <p:nvPr/>
            </p:nvSpPr>
            <p:spPr bwMode="auto">
              <a:xfrm>
                <a:off x="838" y="845"/>
                <a:ext cx="363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40000"/>
                  </a:lnSpc>
                  <a:spcBef>
                    <a:spcPct val="50000"/>
                  </a:spcBef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</a:rPr>
                  <a:t> </a:t>
                </a:r>
                <a:r>
                  <a:rPr lang="en-US" dirty="0">
                    <a:latin typeface="Arial" charset="0"/>
                  </a:rPr>
                  <a:t>H</a:t>
                </a:r>
              </a:p>
              <a:p>
                <a:pPr>
                  <a:lnSpc>
                    <a:spcPct val="5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 | </a:t>
                </a:r>
                <a:endParaRPr lang="es-ES" dirty="0">
                  <a:latin typeface="Arial" charset="0"/>
                </a:endParaRPr>
              </a:p>
            </p:txBody>
          </p:sp>
          <p:sp>
            <p:nvSpPr>
              <p:cNvPr id="10255" name="Text Box 15"/>
              <p:cNvSpPr txBox="1">
                <a:spLocks noChangeArrowheads="1"/>
              </p:cNvSpPr>
              <p:nvPr/>
            </p:nvSpPr>
            <p:spPr bwMode="auto">
              <a:xfrm>
                <a:off x="1202" y="845"/>
                <a:ext cx="363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50000"/>
                  </a:lnSpc>
                  <a:spcBef>
                    <a:spcPct val="50000"/>
                  </a:spcBef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</a:rPr>
                  <a:t> </a:t>
                </a:r>
                <a:r>
                  <a:rPr lang="en-US" dirty="0">
                    <a:latin typeface="Arial" charset="0"/>
                  </a:rPr>
                  <a:t>H</a:t>
                </a:r>
              </a:p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 |        </a:t>
                </a:r>
                <a:endParaRPr lang="es-ES" dirty="0">
                  <a:latin typeface="Arial" charset="0"/>
                </a:endParaRPr>
              </a:p>
            </p:txBody>
          </p:sp>
          <p:sp>
            <p:nvSpPr>
              <p:cNvPr id="10256" name="Text Box 16"/>
              <p:cNvSpPr txBox="1">
                <a:spLocks noChangeArrowheads="1"/>
              </p:cNvSpPr>
              <p:nvPr/>
            </p:nvSpPr>
            <p:spPr bwMode="auto">
              <a:xfrm>
                <a:off x="1564" y="854"/>
                <a:ext cx="318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6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O</a:t>
                </a:r>
              </a:p>
              <a:p>
                <a:pPr>
                  <a:lnSpc>
                    <a:spcPct val="4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| |</a:t>
                </a:r>
                <a:endParaRPr lang="es-ES" dirty="0">
                  <a:latin typeface="Arial" charset="0"/>
                </a:endParaRPr>
              </a:p>
            </p:txBody>
          </p:sp>
        </p:grp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724525" y="1628775"/>
            <a:ext cx="2233613" cy="2727325"/>
            <a:chOff x="3560" y="845"/>
            <a:chExt cx="1407" cy="1718"/>
          </a:xfrm>
        </p:grpSpPr>
        <p:sp>
          <p:nvSpPr>
            <p:cNvPr id="10257" name="Text Box 17"/>
            <p:cNvSpPr txBox="1">
              <a:spLocks noChangeArrowheads="1"/>
            </p:cNvSpPr>
            <p:nvPr/>
          </p:nvSpPr>
          <p:spPr bwMode="auto">
            <a:xfrm>
              <a:off x="3560" y="1162"/>
              <a:ext cx="14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Arial" charset="0"/>
                </a:rPr>
                <a:t>—  N — C </a:t>
              </a:r>
              <a:r>
                <a:rPr lang="en-US" dirty="0">
                  <a:latin typeface="Arial" charset="0"/>
                  <a:cs typeface="Arial" charset="0"/>
                </a:rPr>
                <a:t>—</a:t>
              </a:r>
              <a:r>
                <a:rPr lang="en-US" dirty="0">
                  <a:latin typeface="Arial" charset="0"/>
                </a:rPr>
                <a:t> C — </a:t>
              </a:r>
              <a:endParaRPr lang="es-ES" dirty="0">
                <a:latin typeface="Arial" charset="0"/>
              </a:endParaRPr>
            </a:p>
          </p:txBody>
        </p:sp>
        <p:sp>
          <p:nvSpPr>
            <p:cNvPr id="10265" name="Text Box 25"/>
            <p:cNvSpPr txBox="1">
              <a:spLocks noChangeArrowheads="1"/>
            </p:cNvSpPr>
            <p:nvPr/>
          </p:nvSpPr>
          <p:spPr bwMode="auto">
            <a:xfrm>
              <a:off x="3560" y="2296"/>
              <a:ext cx="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Arial" charset="0"/>
                </a:rPr>
                <a:t>HOOC</a:t>
              </a:r>
              <a:endParaRPr lang="es-ES" dirty="0">
                <a:latin typeface="Arial" charset="0"/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779" y="845"/>
              <a:ext cx="1188" cy="1718"/>
              <a:chOff x="3779" y="845"/>
              <a:chExt cx="1188" cy="1718"/>
            </a:xfrm>
          </p:grpSpPr>
          <p:sp>
            <p:nvSpPr>
              <p:cNvPr id="10258" name="Text Box 18"/>
              <p:cNvSpPr txBox="1">
                <a:spLocks noChangeArrowheads="1"/>
              </p:cNvSpPr>
              <p:nvPr/>
            </p:nvSpPr>
            <p:spPr bwMode="auto">
              <a:xfrm>
                <a:off x="3779" y="899"/>
                <a:ext cx="363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40000"/>
                  </a:lnSpc>
                  <a:spcBef>
                    <a:spcPct val="50000"/>
                  </a:spcBef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</a:rPr>
                  <a:t> </a:t>
                </a:r>
                <a:r>
                  <a:rPr lang="en-US" dirty="0">
                    <a:latin typeface="Arial" charset="0"/>
                  </a:rPr>
                  <a:t>H</a:t>
                </a:r>
              </a:p>
              <a:p>
                <a:pPr>
                  <a:lnSpc>
                    <a:spcPct val="5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 | </a:t>
                </a:r>
                <a:endParaRPr lang="es-ES" dirty="0">
                  <a:latin typeface="Arial" charset="0"/>
                </a:endParaRPr>
              </a:p>
            </p:txBody>
          </p:sp>
          <p:sp>
            <p:nvSpPr>
              <p:cNvPr id="10259" name="Text Box 19"/>
              <p:cNvSpPr txBox="1">
                <a:spLocks noChangeArrowheads="1"/>
              </p:cNvSpPr>
              <p:nvPr/>
            </p:nvSpPr>
            <p:spPr bwMode="auto">
              <a:xfrm>
                <a:off x="4059" y="845"/>
                <a:ext cx="363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50000"/>
                  </a:lnSpc>
                  <a:spcBef>
                    <a:spcPct val="50000"/>
                  </a:spcBef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</a:rPr>
                  <a:t> </a:t>
                </a:r>
                <a:r>
                  <a:rPr lang="en-US" dirty="0">
                    <a:latin typeface="Arial" charset="0"/>
                  </a:rPr>
                  <a:t>H</a:t>
                </a:r>
              </a:p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 |        </a:t>
                </a:r>
                <a:endParaRPr lang="es-ES" dirty="0">
                  <a:latin typeface="Arial" charset="0"/>
                </a:endParaRPr>
              </a:p>
            </p:txBody>
          </p:sp>
          <p:sp>
            <p:nvSpPr>
              <p:cNvPr id="10260" name="Text Box 20"/>
              <p:cNvSpPr txBox="1">
                <a:spLocks noChangeArrowheads="1"/>
              </p:cNvSpPr>
              <p:nvPr/>
            </p:nvSpPr>
            <p:spPr bwMode="auto">
              <a:xfrm>
                <a:off x="4422" y="845"/>
                <a:ext cx="318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60000"/>
                  </a:lnSpc>
                  <a:spcBef>
                    <a:spcPct val="50000"/>
                  </a:spcBef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</a:rPr>
                  <a:t> </a:t>
                </a:r>
                <a:r>
                  <a:rPr lang="en-US" dirty="0">
                    <a:latin typeface="Arial" charset="0"/>
                  </a:rPr>
                  <a:t>O</a:t>
                </a:r>
              </a:p>
              <a:p>
                <a:pPr>
                  <a:lnSpc>
                    <a:spcPct val="4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| |</a:t>
                </a:r>
                <a:endParaRPr lang="es-ES" dirty="0">
                  <a:latin typeface="Arial" charset="0"/>
                </a:endParaRPr>
              </a:p>
            </p:txBody>
          </p:sp>
          <p:sp>
            <p:nvSpPr>
              <p:cNvPr id="10261" name="Text Box 21"/>
              <p:cNvSpPr txBox="1">
                <a:spLocks noChangeArrowheads="1"/>
              </p:cNvSpPr>
              <p:nvPr/>
            </p:nvSpPr>
            <p:spPr bwMode="auto">
              <a:xfrm>
                <a:off x="4014" y="1344"/>
                <a:ext cx="635" cy="1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   | 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CH2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  <a:cs typeface="Arial" charset="0"/>
                  </a:rPr>
                  <a:t>   | 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  <a:cs typeface="Arial" charset="0"/>
                  </a:rPr>
                  <a:t>CH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  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endParaRPr lang="en-US" dirty="0">
                  <a:latin typeface="Arial" charset="0"/>
                </a:endParaRPr>
              </a:p>
            </p:txBody>
          </p:sp>
          <p:grpSp>
            <p:nvGrpSpPr>
              <p:cNvPr id="6" name="Group 24"/>
              <p:cNvGrpSpPr>
                <a:grpSpLocks/>
              </p:cNvGrpSpPr>
              <p:nvPr/>
            </p:nvGrpSpPr>
            <p:grpSpPr bwMode="auto">
              <a:xfrm>
                <a:off x="4059" y="2160"/>
                <a:ext cx="260" cy="136"/>
                <a:chOff x="4014" y="2160"/>
                <a:chExt cx="260" cy="136"/>
              </a:xfrm>
            </p:grpSpPr>
            <p:sp>
              <p:nvSpPr>
                <p:cNvPr id="10262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014" y="2160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0263" name="Line 23"/>
                <p:cNvSpPr>
                  <a:spLocks noChangeShapeType="1"/>
                </p:cNvSpPr>
                <p:nvPr/>
              </p:nvSpPr>
              <p:spPr bwMode="auto">
                <a:xfrm>
                  <a:off x="4195" y="2160"/>
                  <a:ext cx="79" cy="8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10266" name="Text Box 26"/>
              <p:cNvSpPr txBox="1">
                <a:spLocks noChangeArrowheads="1"/>
              </p:cNvSpPr>
              <p:nvPr/>
            </p:nvSpPr>
            <p:spPr bwMode="auto">
              <a:xfrm>
                <a:off x="4286" y="2296"/>
                <a:ext cx="68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COOH</a:t>
                </a:r>
                <a:endParaRPr lang="es-ES" dirty="0">
                  <a:latin typeface="Arial" charset="0"/>
                </a:endParaRPr>
              </a:p>
            </p:txBody>
          </p:sp>
        </p:grpSp>
      </p:grp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5940425" y="1052513"/>
            <a:ext cx="172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latin typeface="Arial" charset="0"/>
              </a:rPr>
              <a:t>Protrombina</a:t>
            </a:r>
            <a:endParaRPr lang="es-ES" sz="2000" dirty="0">
              <a:latin typeface="Arial" charset="0"/>
            </a:endParaRPr>
          </a:p>
        </p:txBody>
      </p:sp>
      <p:sp>
        <p:nvSpPr>
          <p:cNvPr id="10272" name="Line 32"/>
          <p:cNvSpPr>
            <a:spLocks noChangeShapeType="1"/>
          </p:cNvSpPr>
          <p:nvPr/>
        </p:nvSpPr>
        <p:spPr bwMode="auto">
          <a:xfrm>
            <a:off x="3348038" y="2852738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3924300" y="2349500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latin typeface="Arial" charset="0"/>
              </a:rPr>
              <a:t>Vitamina</a:t>
            </a:r>
            <a:r>
              <a:rPr lang="en-US" dirty="0">
                <a:latin typeface="Arial" charset="0"/>
              </a:rPr>
              <a:t> K</a:t>
            </a:r>
            <a:endParaRPr lang="es-ES" dirty="0">
              <a:latin typeface="Arial" charset="0"/>
            </a:endParaRP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1116013" y="4581525"/>
            <a:ext cx="2592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latin typeface="Arial" charset="0"/>
              </a:rPr>
              <a:t>Residuos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ácido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glutámico</a:t>
            </a:r>
            <a:endParaRPr lang="es-ES" dirty="0">
              <a:latin typeface="Arial" charset="0"/>
            </a:endParaRP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5715008" y="4429132"/>
            <a:ext cx="2376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latin typeface="Arial" charset="0"/>
              </a:rPr>
              <a:t>Residuos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ácido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carboxiglutámico</a:t>
            </a:r>
            <a:endParaRPr lang="es-E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83788" y="188640"/>
            <a:ext cx="5004048" cy="1470025"/>
          </a:xfrm>
        </p:spPr>
        <p:txBody>
          <a:bodyPr/>
          <a:lstStyle/>
          <a:p>
            <a:r>
              <a:rPr lang="es-US" dirty="0" smtClean="0">
                <a:latin typeface="Comic Sans MS" pitchFamily="66" charset="0"/>
              </a:rPr>
              <a:t>Modelo Clásico</a:t>
            </a:r>
            <a:endParaRPr lang="es-U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type="subTitle" idx="1"/>
          </p:nvPr>
        </p:nvSpPr>
        <p:spPr>
          <a:xfrm>
            <a:off x="1259632" y="1988840"/>
            <a:ext cx="7056784" cy="45365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s-US" sz="3500" dirty="0" smtClean="0">
                <a:solidFill>
                  <a:schemeClr val="tx1"/>
                </a:solidFill>
                <a:latin typeface="Comic Sans MS" pitchFamily="66" charset="0"/>
              </a:rPr>
              <a:t>Descrito en 1964 por </a:t>
            </a:r>
            <a:r>
              <a:rPr lang="es-US" sz="3500" dirty="0" err="1">
                <a:solidFill>
                  <a:schemeClr val="tx1"/>
                </a:solidFill>
                <a:latin typeface="Comic Sans MS" pitchFamily="66" charset="0"/>
              </a:rPr>
              <a:t>Davie</a:t>
            </a:r>
            <a:r>
              <a:rPr lang="es-US" sz="3500" dirty="0">
                <a:solidFill>
                  <a:schemeClr val="tx1"/>
                </a:solidFill>
                <a:latin typeface="Comic Sans MS" pitchFamily="66" charset="0"/>
              </a:rPr>
              <a:t> y </a:t>
            </a:r>
            <a:r>
              <a:rPr lang="es-US" sz="3500" dirty="0" err="1" smtClean="0">
                <a:solidFill>
                  <a:schemeClr val="tx1"/>
                </a:solidFill>
                <a:latin typeface="Comic Sans MS" pitchFamily="66" charset="0"/>
              </a:rPr>
              <a:t>Ratnoff</a:t>
            </a:r>
            <a:r>
              <a:rPr lang="es-US" sz="3500" dirty="0" smtClean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s-US" sz="3500" dirty="0" smtClean="0">
                <a:solidFill>
                  <a:schemeClr val="tx1"/>
                </a:solidFill>
                <a:latin typeface="Comic Sans MS" pitchFamily="66" charset="0"/>
              </a:rPr>
              <a:t>Propone </a:t>
            </a:r>
            <a:r>
              <a:rPr lang="es-US" sz="3500" dirty="0">
                <a:solidFill>
                  <a:schemeClr val="tx1"/>
                </a:solidFill>
                <a:latin typeface="Comic Sans MS" pitchFamily="66" charset="0"/>
              </a:rPr>
              <a:t>dos secuencias de </a:t>
            </a:r>
            <a:r>
              <a:rPr lang="es-US" sz="3500" dirty="0" smtClean="0">
                <a:solidFill>
                  <a:schemeClr val="tx1"/>
                </a:solidFill>
                <a:latin typeface="Comic Sans MS" pitchFamily="66" charset="0"/>
              </a:rPr>
              <a:t>reacciones lineales </a:t>
            </a:r>
            <a:r>
              <a:rPr lang="es-US" sz="3500" dirty="0">
                <a:solidFill>
                  <a:schemeClr val="tx1"/>
                </a:solidFill>
                <a:latin typeface="Comic Sans MS" pitchFamily="66" charset="0"/>
              </a:rPr>
              <a:t>e independientes entre sí, que </a:t>
            </a:r>
            <a:r>
              <a:rPr lang="es-US" sz="3500" dirty="0" smtClean="0">
                <a:solidFill>
                  <a:schemeClr val="tx1"/>
                </a:solidFill>
                <a:latin typeface="Comic Sans MS" pitchFamily="66" charset="0"/>
              </a:rPr>
              <a:t>culminan en una </a:t>
            </a:r>
            <a:r>
              <a:rPr lang="es-US" sz="3500" u="sng" dirty="0">
                <a:solidFill>
                  <a:schemeClr val="tx1"/>
                </a:solidFill>
                <a:latin typeface="Comic Sans MS" pitchFamily="66" charset="0"/>
              </a:rPr>
              <a:t>vía final </a:t>
            </a:r>
            <a:r>
              <a:rPr lang="es-US" sz="3500" u="sng" dirty="0" smtClean="0">
                <a:solidFill>
                  <a:schemeClr val="tx1"/>
                </a:solidFill>
                <a:latin typeface="Comic Sans MS" pitchFamily="66" charset="0"/>
              </a:rPr>
              <a:t>común, con </a:t>
            </a:r>
            <a:r>
              <a:rPr lang="es-US" sz="3500" u="sng" dirty="0">
                <a:solidFill>
                  <a:schemeClr val="tx1"/>
                </a:solidFill>
                <a:latin typeface="Comic Sans MS" pitchFamily="66" charset="0"/>
              </a:rPr>
              <a:t>la activación del factor X</a:t>
            </a:r>
            <a:r>
              <a:rPr lang="es-US" sz="3500" dirty="0">
                <a:solidFill>
                  <a:schemeClr val="tx1"/>
                </a:solidFill>
                <a:latin typeface="Comic Sans MS" pitchFamily="66" charset="0"/>
              </a:rPr>
              <a:t>. 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es-US" sz="3500" dirty="0" smtClean="0">
                <a:solidFill>
                  <a:schemeClr val="tx1"/>
                </a:solidFill>
                <a:latin typeface="Comic Sans MS" pitchFamily="66" charset="0"/>
              </a:rPr>
              <a:t>Subsecuente formación de TROMBINA y FIBRINA. </a:t>
            </a:r>
            <a:r>
              <a:rPr lang="es-US" sz="3500" dirty="0">
                <a:latin typeface="Comic Sans MS" pitchFamily="66" charset="0"/>
              </a:rPr>
              <a:t/>
            </a:r>
            <a:br>
              <a:rPr lang="es-US" sz="3500" dirty="0">
                <a:latin typeface="Comic Sans MS" pitchFamily="66" charset="0"/>
              </a:rPr>
            </a:br>
            <a:r>
              <a:rPr lang="es-US" dirty="0"/>
              <a:t/>
            </a:r>
            <a:br>
              <a:rPr lang="es-US" dirty="0"/>
            </a:br>
            <a:endParaRPr lang="es-US" dirty="0"/>
          </a:p>
        </p:txBody>
      </p:sp>
    </p:spTree>
    <p:extLst>
      <p:ext uri="{BB962C8B-B14F-4D97-AF65-F5344CB8AC3E}">
        <p14:creationId xmlns="" xmlns:p14="http://schemas.microsoft.com/office/powerpoint/2010/main" val="15099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444208" y="188640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3200" b="1" dirty="0" smtClean="0"/>
              <a:t>VIA EXTRINSECA</a:t>
            </a:r>
            <a:endParaRPr lang="es-US" sz="3200" b="1" dirty="0"/>
          </a:p>
        </p:txBody>
      </p:sp>
      <p:sp>
        <p:nvSpPr>
          <p:cNvPr id="5" name="4 Elipse"/>
          <p:cNvSpPr/>
          <p:nvPr/>
        </p:nvSpPr>
        <p:spPr>
          <a:xfrm>
            <a:off x="4211960" y="4869160"/>
            <a:ext cx="4752528" cy="19888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</p:spTree>
    <p:extLst>
      <p:ext uri="{BB962C8B-B14F-4D97-AF65-F5344CB8AC3E}">
        <p14:creationId xmlns="" xmlns:p14="http://schemas.microsoft.com/office/powerpoint/2010/main" val="25166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444208" y="226095"/>
            <a:ext cx="2411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3200" b="1" dirty="0" smtClean="0"/>
              <a:t>VIA INTRINSECA</a:t>
            </a:r>
            <a:endParaRPr lang="es-US" sz="3200" b="1" dirty="0"/>
          </a:p>
        </p:txBody>
      </p:sp>
      <p:sp>
        <p:nvSpPr>
          <p:cNvPr id="5" name="4 Elipse"/>
          <p:cNvSpPr/>
          <p:nvPr/>
        </p:nvSpPr>
        <p:spPr>
          <a:xfrm>
            <a:off x="5076056" y="5157192"/>
            <a:ext cx="4067944" cy="17008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</p:spTree>
    <p:extLst>
      <p:ext uri="{BB962C8B-B14F-4D97-AF65-F5344CB8AC3E}">
        <p14:creationId xmlns="" xmlns:p14="http://schemas.microsoft.com/office/powerpoint/2010/main" val="42208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Dr\IMG_20181111_083255989_BURST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26" t="4342" b="2605"/>
          <a:stretch>
            <a:fillRect/>
          </a:stretch>
        </p:blipFill>
        <p:spPr bwMode="auto">
          <a:xfrm rot="16140000">
            <a:off x="1446981" y="-860021"/>
            <a:ext cx="6704840" cy="8573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971550" y="1989138"/>
            <a:ext cx="6408738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Comic Sans MS" pitchFamily="66" charset="0"/>
              </a:rPr>
              <a:t>No </a:t>
            </a:r>
            <a:r>
              <a:rPr lang="en-US" sz="2800" dirty="0" err="1" smtClean="0">
                <a:latin typeface="Comic Sans MS" pitchFamily="66" charset="0"/>
                <a:cs typeface="Arial" pitchFamily="34" charset="0"/>
              </a:rPr>
              <a:t>asociados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</a:rPr>
              <a:t>con </a:t>
            </a:r>
            <a:r>
              <a:rPr lang="en-US" sz="2800" dirty="0" err="1">
                <a:latin typeface="Comic Sans MS" pitchFamily="66" charset="0"/>
              </a:rPr>
              <a:t>manifestaciones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hemorrágicas</a:t>
            </a:r>
            <a:endParaRPr lang="en-US" sz="28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 err="1">
                <a:latin typeface="Comic Sans MS" pitchFamily="66" charset="0"/>
              </a:rPr>
              <a:t>Prolongación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marcada</a:t>
            </a:r>
            <a:r>
              <a:rPr lang="en-US" sz="2800" dirty="0">
                <a:latin typeface="Comic Sans MS" pitchFamily="66" charset="0"/>
              </a:rPr>
              <a:t> del </a:t>
            </a:r>
            <a:r>
              <a:rPr lang="en-US" sz="2800" dirty="0" err="1">
                <a:latin typeface="Comic Sans MS" pitchFamily="66" charset="0"/>
              </a:rPr>
              <a:t>tiempo</a:t>
            </a:r>
            <a:r>
              <a:rPr lang="en-US" sz="2800" dirty="0">
                <a:latin typeface="Comic Sans MS" pitchFamily="66" charset="0"/>
              </a:rPr>
              <a:t> de </a:t>
            </a:r>
            <a:r>
              <a:rPr lang="en-US" sz="2800" dirty="0" err="1">
                <a:latin typeface="Comic Sans MS" pitchFamily="66" charset="0"/>
              </a:rPr>
              <a:t>coagulación</a:t>
            </a:r>
            <a:endParaRPr lang="en-US" sz="2800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 err="1">
                <a:latin typeface="Comic Sans MS" pitchFamily="66" charset="0"/>
              </a:rPr>
              <a:t>Intervienen</a:t>
            </a:r>
            <a:r>
              <a:rPr lang="en-US" sz="2800" dirty="0">
                <a:latin typeface="Comic Sans MS" pitchFamily="66" charset="0"/>
              </a:rPr>
              <a:t> en: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 dirty="0" err="1">
                <a:latin typeface="Comic Sans MS" pitchFamily="66" charset="0"/>
              </a:rPr>
              <a:t>Respuesta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inflamatoria</a:t>
            </a:r>
            <a:endParaRPr lang="en-US" sz="2800" dirty="0">
              <a:latin typeface="Comic Sans MS" pitchFamily="66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 dirty="0" err="1">
                <a:latin typeface="Comic Sans MS" pitchFamily="66" charset="0"/>
              </a:rPr>
              <a:t>Fibrinolisis</a:t>
            </a:r>
            <a:endParaRPr lang="en-US" sz="2800" dirty="0">
              <a:latin typeface="Comic Sans MS" pitchFamily="66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 dirty="0" err="1">
                <a:latin typeface="Comic Sans MS" pitchFamily="66" charset="0"/>
              </a:rPr>
              <a:t>Generación</a:t>
            </a:r>
            <a:r>
              <a:rPr lang="en-US" sz="2800" dirty="0">
                <a:latin typeface="Comic Sans MS" pitchFamily="66" charset="0"/>
              </a:rPr>
              <a:t> de </a:t>
            </a:r>
            <a:r>
              <a:rPr lang="en-US" sz="2800" dirty="0" err="1">
                <a:latin typeface="Comic Sans MS" pitchFamily="66" charset="0"/>
              </a:rPr>
              <a:t>quininas</a:t>
            </a:r>
            <a:endParaRPr lang="es-ES" sz="2800" dirty="0">
              <a:latin typeface="Comic Sans MS" pitchFamily="66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68313" y="908050"/>
            <a:ext cx="7991475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latin typeface="Comic Sans MS" pitchFamily="66" charset="0"/>
              </a:rPr>
              <a:t>Factores</a:t>
            </a:r>
            <a:r>
              <a:rPr lang="en-US" sz="2800" dirty="0">
                <a:latin typeface="Comic Sans MS" pitchFamily="66" charset="0"/>
              </a:rPr>
              <a:t> del </a:t>
            </a:r>
            <a:r>
              <a:rPr lang="en-US" sz="2800" dirty="0" err="1">
                <a:latin typeface="Comic Sans MS" pitchFamily="66" charset="0"/>
              </a:rPr>
              <a:t>sistema</a:t>
            </a:r>
            <a:r>
              <a:rPr lang="en-US" sz="2800" dirty="0">
                <a:latin typeface="Comic Sans MS" pitchFamily="66" charset="0"/>
              </a:rPr>
              <a:t> de </a:t>
            </a:r>
            <a:r>
              <a:rPr lang="en-US" sz="2800" dirty="0" err="1">
                <a:latin typeface="Comic Sans MS" pitchFamily="66" charset="0"/>
              </a:rPr>
              <a:t>contacto</a:t>
            </a:r>
            <a:r>
              <a:rPr lang="en-US" sz="2800" dirty="0">
                <a:latin typeface="Comic Sans MS" pitchFamily="66" charset="0"/>
              </a:rPr>
              <a:t> de la </a:t>
            </a:r>
            <a:r>
              <a:rPr lang="en-US" sz="2800" dirty="0" err="1">
                <a:latin typeface="Comic Sans MS" pitchFamily="66" charset="0"/>
              </a:rPr>
              <a:t>coagulación</a:t>
            </a:r>
            <a:endParaRPr lang="es-E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143000" y="0"/>
            <a:ext cx="24384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Quininógeno</a:t>
            </a:r>
            <a:r>
              <a:rPr lang="es-ES_tradnl" dirty="0">
                <a:latin typeface="Times New Roman" pitchFamily="18" charset="0"/>
              </a:rPr>
              <a:t> de alto PM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0" y="517525"/>
            <a:ext cx="137160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Superficie de contacto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28596" y="1285860"/>
            <a:ext cx="5016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XII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676400" y="685800"/>
            <a:ext cx="11239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Calicreína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3505200" y="685800"/>
            <a:ext cx="13779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Precalicreína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2057400" y="1295400"/>
            <a:ext cx="6032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XIIa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1143000" y="1828800"/>
            <a:ext cx="4254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XI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2819400" y="1752600"/>
            <a:ext cx="5270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XIa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2362200" y="2133600"/>
            <a:ext cx="6096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Ca</a:t>
            </a:r>
            <a:r>
              <a:rPr lang="es-ES_tradnl" baseline="30000" dirty="0">
                <a:latin typeface="Times New Roman" pitchFamily="18" charset="0"/>
              </a:rPr>
              <a:t>++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1676400" y="2514600"/>
            <a:ext cx="4254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IX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3352800" y="2514600"/>
            <a:ext cx="5270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IXa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6546850" y="280988"/>
            <a:ext cx="1473200" cy="11922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Factor Tisular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Factor </a:t>
            </a:r>
            <a:r>
              <a:rPr lang="es-ES_tradnl" dirty="0" err="1">
                <a:latin typeface="Times New Roman" pitchFamily="18" charset="0"/>
              </a:rPr>
              <a:t>VIIa</a:t>
            </a:r>
            <a:endParaRPr lang="es-ES_tradnl" dirty="0"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Ca</a:t>
            </a:r>
            <a:r>
              <a:rPr lang="es-ES_tradnl" baseline="30000" dirty="0">
                <a:latin typeface="Times New Roman" pitchFamily="18" charset="0"/>
              </a:rPr>
              <a:t>++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1905000" y="3505200"/>
            <a:ext cx="3492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X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4038600" y="3505200"/>
            <a:ext cx="4508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Xa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1752600" y="2895600"/>
            <a:ext cx="1611313" cy="62427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FVIII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Fosf</a:t>
            </a:r>
            <a:r>
              <a:rPr lang="es-ES_tradnl" dirty="0">
                <a:latin typeface="Times New Roman" pitchFamily="18" charset="0"/>
              </a:rPr>
              <a:t>, Ca</a:t>
            </a:r>
            <a:r>
              <a:rPr lang="es-ES_tradnl" baseline="30000" dirty="0">
                <a:latin typeface="Times New Roman" pitchFamily="18" charset="0"/>
              </a:rPr>
              <a:t>++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2514600" y="3962400"/>
            <a:ext cx="1140056" cy="62427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FV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Fosf</a:t>
            </a:r>
            <a:r>
              <a:rPr lang="es-ES_tradnl" dirty="0">
                <a:latin typeface="Times New Roman" pitchFamily="18" charset="0"/>
              </a:rPr>
              <a:t>. Ca</a:t>
            </a:r>
            <a:r>
              <a:rPr lang="es-ES_tradnl" baseline="30000" dirty="0">
                <a:latin typeface="Times New Roman" pitchFamily="18" charset="0"/>
              </a:rPr>
              <a:t>++</a:t>
            </a:r>
            <a:endParaRPr lang="es-ES_tradnl" dirty="0">
              <a:latin typeface="Times New Roman" pitchFamily="18" charset="0"/>
            </a:endParaRP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2057400" y="4648200"/>
            <a:ext cx="13271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Protrombina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4648200" y="4648200"/>
            <a:ext cx="10858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Trombina</a:t>
            </a:r>
          </a:p>
        </p:txBody>
      </p:sp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2971800" y="5334000"/>
            <a:ext cx="13017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Fibrinógeno</a:t>
            </a:r>
          </a:p>
        </p:txBody>
      </p:sp>
      <p:sp>
        <p:nvSpPr>
          <p:cNvPr id="45079" name="Text Box 23"/>
          <p:cNvSpPr txBox="1">
            <a:spLocks noChangeArrowheads="1"/>
          </p:cNvSpPr>
          <p:nvPr/>
        </p:nvSpPr>
        <p:spPr bwMode="auto">
          <a:xfrm>
            <a:off x="5638800" y="5334000"/>
            <a:ext cx="8445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Fibrina</a:t>
            </a:r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943600" y="6096000"/>
            <a:ext cx="15367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Fibrina estable</a:t>
            </a: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5486400" y="5715000"/>
            <a:ext cx="6096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Ca</a:t>
            </a:r>
            <a:r>
              <a:rPr lang="es-ES_tradnl" baseline="30000" dirty="0">
                <a:latin typeface="Times New Roman" pitchFamily="18" charset="0"/>
              </a:rPr>
              <a:t>++</a:t>
            </a:r>
            <a:endParaRPr lang="es-ES_tradnl" sz="2400" dirty="0">
              <a:latin typeface="Times New Roman" pitchFamily="18" charset="0"/>
            </a:endParaRP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6781800" y="4191000"/>
            <a:ext cx="5778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>
                <a:latin typeface="Times New Roman" pitchFamily="18" charset="0"/>
              </a:rPr>
              <a:t>XIII</a:t>
            </a:r>
            <a:endParaRPr lang="es-ES_tradnl" sz="2400" dirty="0">
              <a:latin typeface="Times New Roman" pitchFamily="18" charset="0"/>
            </a:endParaRPr>
          </a:p>
        </p:txBody>
      </p:sp>
      <p:sp>
        <p:nvSpPr>
          <p:cNvPr id="45083" name="Text Box 27"/>
          <p:cNvSpPr txBox="1">
            <a:spLocks noChangeArrowheads="1"/>
          </p:cNvSpPr>
          <p:nvPr/>
        </p:nvSpPr>
        <p:spPr bwMode="auto">
          <a:xfrm>
            <a:off x="6858000" y="5715000"/>
            <a:ext cx="6794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dirty="0" err="1">
                <a:latin typeface="Times New Roman" pitchFamily="18" charset="0"/>
              </a:rPr>
              <a:t>XIIIa</a:t>
            </a:r>
            <a:endParaRPr lang="es-ES_tradnl" sz="2400" dirty="0">
              <a:latin typeface="Times New Roman" pitchFamily="18" charset="0"/>
            </a:endParaRPr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 flipH="1">
            <a:off x="2819400" y="9144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85" name="Line 29"/>
          <p:cNvSpPr>
            <a:spLocks noChangeShapeType="1"/>
          </p:cNvSpPr>
          <p:nvPr/>
        </p:nvSpPr>
        <p:spPr bwMode="auto">
          <a:xfrm>
            <a:off x="3276600" y="3810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>
            <a:off x="914400" y="1524000"/>
            <a:ext cx="1219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87" name="Line 31"/>
          <p:cNvSpPr>
            <a:spLocks noChangeShapeType="1"/>
          </p:cNvSpPr>
          <p:nvPr/>
        </p:nvSpPr>
        <p:spPr bwMode="auto">
          <a:xfrm>
            <a:off x="1905000" y="10668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88" name="Line 32"/>
          <p:cNvSpPr>
            <a:spLocks noChangeShapeType="1"/>
          </p:cNvSpPr>
          <p:nvPr/>
        </p:nvSpPr>
        <p:spPr bwMode="auto">
          <a:xfrm>
            <a:off x="1447800" y="457200"/>
            <a:ext cx="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89" name="Line 33"/>
          <p:cNvSpPr>
            <a:spLocks noChangeShapeType="1"/>
          </p:cNvSpPr>
          <p:nvPr/>
        </p:nvSpPr>
        <p:spPr bwMode="auto">
          <a:xfrm>
            <a:off x="1524000" y="1981200"/>
            <a:ext cx="129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>
            <a:off x="2057400" y="2743200"/>
            <a:ext cx="129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1" name="Line 35"/>
          <p:cNvSpPr>
            <a:spLocks noChangeShapeType="1"/>
          </p:cNvSpPr>
          <p:nvPr/>
        </p:nvSpPr>
        <p:spPr bwMode="auto">
          <a:xfrm>
            <a:off x="2286000" y="3733800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2" name="Line 36"/>
          <p:cNvSpPr>
            <a:spLocks noChangeShapeType="1"/>
          </p:cNvSpPr>
          <p:nvPr/>
        </p:nvSpPr>
        <p:spPr bwMode="auto">
          <a:xfrm>
            <a:off x="3352800" y="4876800"/>
            <a:ext cx="129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3" name="Line 37"/>
          <p:cNvSpPr>
            <a:spLocks noChangeShapeType="1"/>
          </p:cNvSpPr>
          <p:nvPr/>
        </p:nvSpPr>
        <p:spPr bwMode="auto">
          <a:xfrm>
            <a:off x="4267200" y="5562600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4" name="Line 38"/>
          <p:cNvSpPr>
            <a:spLocks noChangeShapeType="1"/>
          </p:cNvSpPr>
          <p:nvPr/>
        </p:nvSpPr>
        <p:spPr bwMode="auto">
          <a:xfrm>
            <a:off x="7086600" y="45720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5" name="Line 39"/>
          <p:cNvSpPr>
            <a:spLocks noChangeShapeType="1"/>
          </p:cNvSpPr>
          <p:nvPr/>
        </p:nvSpPr>
        <p:spPr bwMode="auto">
          <a:xfrm>
            <a:off x="5791200" y="4876800"/>
            <a:ext cx="1219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6" name="Line 40"/>
          <p:cNvSpPr>
            <a:spLocks noChangeShapeType="1"/>
          </p:cNvSpPr>
          <p:nvPr/>
        </p:nvSpPr>
        <p:spPr bwMode="auto">
          <a:xfrm>
            <a:off x="6172200" y="57150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7" name="Line 41"/>
          <p:cNvSpPr>
            <a:spLocks noChangeShapeType="1"/>
          </p:cNvSpPr>
          <p:nvPr/>
        </p:nvSpPr>
        <p:spPr bwMode="auto">
          <a:xfrm flipH="1">
            <a:off x="6248400" y="5943600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8" name="Line 42"/>
          <p:cNvSpPr>
            <a:spLocks noChangeShapeType="1"/>
          </p:cNvSpPr>
          <p:nvPr/>
        </p:nvSpPr>
        <p:spPr bwMode="auto">
          <a:xfrm>
            <a:off x="5029200" y="50292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099" name="Line 43"/>
          <p:cNvSpPr>
            <a:spLocks noChangeShapeType="1"/>
          </p:cNvSpPr>
          <p:nvPr/>
        </p:nvSpPr>
        <p:spPr bwMode="auto">
          <a:xfrm>
            <a:off x="4191000" y="3810000"/>
            <a:ext cx="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100" name="Line 44"/>
          <p:cNvSpPr>
            <a:spLocks noChangeShapeType="1"/>
          </p:cNvSpPr>
          <p:nvPr/>
        </p:nvSpPr>
        <p:spPr bwMode="auto">
          <a:xfrm>
            <a:off x="3505200" y="2819400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29718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102" name="Line 46"/>
          <p:cNvSpPr>
            <a:spLocks noChangeShapeType="1"/>
          </p:cNvSpPr>
          <p:nvPr/>
        </p:nvSpPr>
        <p:spPr bwMode="auto">
          <a:xfrm>
            <a:off x="2286000" y="16002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103" name="Line 47"/>
          <p:cNvSpPr>
            <a:spLocks noChangeShapeType="1"/>
          </p:cNvSpPr>
          <p:nvPr/>
        </p:nvSpPr>
        <p:spPr bwMode="auto">
          <a:xfrm flipH="1">
            <a:off x="3124200" y="1066800"/>
            <a:ext cx="358140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104" name="Line 48"/>
          <p:cNvSpPr>
            <a:spLocks noChangeShapeType="1"/>
          </p:cNvSpPr>
          <p:nvPr/>
        </p:nvSpPr>
        <p:spPr bwMode="auto">
          <a:xfrm flipV="1">
            <a:off x="3810000" y="1143000"/>
            <a:ext cx="304800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105" name="Line 49"/>
          <p:cNvSpPr>
            <a:spLocks noChangeShapeType="1"/>
          </p:cNvSpPr>
          <p:nvPr/>
        </p:nvSpPr>
        <p:spPr bwMode="auto">
          <a:xfrm flipH="1">
            <a:off x="3733800" y="1371600"/>
            <a:ext cx="3200400" cy="2209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106" name="Line 50"/>
          <p:cNvSpPr>
            <a:spLocks noChangeShapeType="1"/>
          </p:cNvSpPr>
          <p:nvPr/>
        </p:nvSpPr>
        <p:spPr bwMode="auto">
          <a:xfrm>
            <a:off x="4495800" y="3733800"/>
            <a:ext cx="2590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107" name="Line 51"/>
          <p:cNvSpPr>
            <a:spLocks noChangeShapeType="1"/>
          </p:cNvSpPr>
          <p:nvPr/>
        </p:nvSpPr>
        <p:spPr bwMode="auto">
          <a:xfrm flipV="1">
            <a:off x="7086600" y="1524000"/>
            <a:ext cx="0" cy="2209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4500563" y="0"/>
            <a:ext cx="0" cy="2924175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 flipH="1">
            <a:off x="0" y="2924175"/>
            <a:ext cx="4500563" cy="230505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4500563" y="2924175"/>
            <a:ext cx="4643437" cy="230505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33" name="Text Box 5"/>
          <p:cNvSpPr txBox="1">
            <a:spLocks noChangeArrowheads="1"/>
          </p:cNvSpPr>
          <p:nvPr/>
        </p:nvSpPr>
        <p:spPr bwMode="auto">
          <a:xfrm>
            <a:off x="1023938" y="1635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_tradnl" sz="24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1095375" y="188913"/>
            <a:ext cx="2305050" cy="461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Vía Intrínseca</a:t>
            </a:r>
          </a:p>
        </p:txBody>
      </p:sp>
      <p:sp>
        <p:nvSpPr>
          <p:cNvPr id="135" name="AutoShape 7"/>
          <p:cNvSpPr>
            <a:spLocks noChangeArrowheads="1"/>
          </p:cNvSpPr>
          <p:nvPr/>
        </p:nvSpPr>
        <p:spPr bwMode="auto">
          <a:xfrm>
            <a:off x="1979613" y="692150"/>
            <a:ext cx="647700" cy="465138"/>
          </a:xfrm>
          <a:prstGeom prst="flowChartProcess">
            <a:avLst/>
          </a:prstGeom>
          <a:gradFill rotWithShape="1">
            <a:gsLst>
              <a:gs pos="0">
                <a:srgbClr val="00FFFF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XII</a:t>
            </a: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2268538" y="1196975"/>
            <a:ext cx="0" cy="3603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7" name="AutoShape 9"/>
          <p:cNvSpPr>
            <a:spLocks noChangeArrowheads="1"/>
          </p:cNvSpPr>
          <p:nvPr/>
        </p:nvSpPr>
        <p:spPr bwMode="auto">
          <a:xfrm>
            <a:off x="1979613" y="1628775"/>
            <a:ext cx="647700" cy="465138"/>
          </a:xfrm>
          <a:prstGeom prst="flowChartProcess">
            <a:avLst/>
          </a:prstGeom>
          <a:gradFill rotWithShape="1">
            <a:gsLst>
              <a:gs pos="0">
                <a:srgbClr val="CC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XIIa</a:t>
            </a:r>
          </a:p>
        </p:txBody>
      </p:sp>
      <p:sp>
        <p:nvSpPr>
          <p:cNvPr id="138" name="AutoShape 10"/>
          <p:cNvSpPr>
            <a:spLocks noChangeArrowheads="1"/>
          </p:cNvSpPr>
          <p:nvPr/>
        </p:nvSpPr>
        <p:spPr bwMode="auto">
          <a:xfrm>
            <a:off x="2195513" y="2316163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CC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XIa</a:t>
            </a:r>
          </a:p>
        </p:txBody>
      </p:sp>
      <p:sp>
        <p:nvSpPr>
          <p:cNvPr id="139" name="AutoShape 11"/>
          <p:cNvSpPr>
            <a:spLocks noChangeArrowheads="1"/>
          </p:cNvSpPr>
          <p:nvPr/>
        </p:nvSpPr>
        <p:spPr bwMode="auto">
          <a:xfrm>
            <a:off x="755650" y="2316163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00FFFF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XI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620838" y="2565400"/>
            <a:ext cx="50323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2" name="AutoShape 14"/>
          <p:cNvSpPr>
            <a:spLocks noChangeArrowheads="1"/>
          </p:cNvSpPr>
          <p:nvPr/>
        </p:nvSpPr>
        <p:spPr bwMode="auto">
          <a:xfrm>
            <a:off x="107950" y="3468688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00FFFF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VIII</a:t>
            </a:r>
          </a:p>
        </p:txBody>
      </p:sp>
      <p:sp>
        <p:nvSpPr>
          <p:cNvPr id="143" name="AutoShape 15"/>
          <p:cNvSpPr>
            <a:spLocks noChangeArrowheads="1"/>
          </p:cNvSpPr>
          <p:nvPr/>
        </p:nvSpPr>
        <p:spPr bwMode="auto">
          <a:xfrm>
            <a:off x="1476375" y="3468688"/>
            <a:ext cx="935038" cy="465137"/>
          </a:xfrm>
          <a:prstGeom prst="flowChartProcess">
            <a:avLst/>
          </a:prstGeom>
          <a:gradFill rotWithShape="1">
            <a:gsLst>
              <a:gs pos="0">
                <a:srgbClr val="CC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VIIIa</a:t>
            </a:r>
          </a:p>
        </p:txBody>
      </p:sp>
      <p:sp>
        <p:nvSpPr>
          <p:cNvPr id="144" name="AutoShape 16"/>
          <p:cNvSpPr>
            <a:spLocks noChangeArrowheads="1"/>
          </p:cNvSpPr>
          <p:nvPr/>
        </p:nvSpPr>
        <p:spPr bwMode="auto">
          <a:xfrm>
            <a:off x="3348038" y="2532063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00FFFF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IX</a:t>
            </a:r>
          </a:p>
        </p:txBody>
      </p:sp>
      <p:sp>
        <p:nvSpPr>
          <p:cNvPr id="145" name="AutoShape 17"/>
          <p:cNvSpPr>
            <a:spLocks noChangeArrowheads="1"/>
          </p:cNvSpPr>
          <p:nvPr/>
        </p:nvSpPr>
        <p:spPr bwMode="auto">
          <a:xfrm>
            <a:off x="1619250" y="2963863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CC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IXa</a:t>
            </a:r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auto">
          <a:xfrm>
            <a:off x="827088" y="3644900"/>
            <a:ext cx="57626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7" name="Text Box 19"/>
          <p:cNvSpPr txBox="1">
            <a:spLocks noChangeArrowheads="1"/>
          </p:cNvSpPr>
          <p:nvPr/>
        </p:nvSpPr>
        <p:spPr bwMode="auto">
          <a:xfrm>
            <a:off x="728663" y="3644900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(IIa)</a:t>
            </a:r>
          </a:p>
        </p:txBody>
      </p:sp>
      <p:sp>
        <p:nvSpPr>
          <p:cNvPr id="148" name="Text Box 20"/>
          <p:cNvSpPr txBox="1">
            <a:spLocks noChangeArrowheads="1"/>
          </p:cNvSpPr>
          <p:nvPr/>
        </p:nvSpPr>
        <p:spPr bwMode="auto">
          <a:xfrm>
            <a:off x="5487988" y="217488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</p:txBody>
      </p:sp>
      <p:sp>
        <p:nvSpPr>
          <p:cNvPr id="149" name="Text Box 21"/>
          <p:cNvSpPr txBox="1">
            <a:spLocks noChangeArrowheads="1"/>
          </p:cNvSpPr>
          <p:nvPr/>
        </p:nvSpPr>
        <p:spPr bwMode="auto">
          <a:xfrm>
            <a:off x="5272088" y="144463"/>
            <a:ext cx="2349500" cy="461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Vía Extrínseca</a:t>
            </a:r>
          </a:p>
        </p:txBody>
      </p:sp>
      <p:sp>
        <p:nvSpPr>
          <p:cNvPr id="19477" name="Text Box 22"/>
          <p:cNvSpPr txBox="1">
            <a:spLocks noChangeArrowheads="1"/>
          </p:cNvSpPr>
          <p:nvPr/>
        </p:nvSpPr>
        <p:spPr bwMode="auto">
          <a:xfrm>
            <a:off x="6135688" y="696913"/>
            <a:ext cx="207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>
                <a:solidFill>
                  <a:srgbClr val="000000"/>
                </a:solidFill>
                <a:latin typeface="Arial Black" pitchFamily="34" charset="0"/>
              </a:rPr>
              <a:t>Lesión tisular</a:t>
            </a:r>
          </a:p>
        </p:txBody>
      </p:sp>
      <p:sp>
        <p:nvSpPr>
          <p:cNvPr id="19478" name="Line 23"/>
          <p:cNvSpPr>
            <a:spLocks noChangeShapeType="1"/>
          </p:cNvSpPr>
          <p:nvPr/>
        </p:nvSpPr>
        <p:spPr bwMode="auto">
          <a:xfrm flipH="1">
            <a:off x="7235825" y="1052513"/>
            <a:ext cx="215900" cy="2873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479" name="Text Box 24"/>
          <p:cNvSpPr txBox="1">
            <a:spLocks noChangeArrowheads="1"/>
          </p:cNvSpPr>
          <p:nvPr/>
        </p:nvSpPr>
        <p:spPr bwMode="auto">
          <a:xfrm>
            <a:off x="5559425" y="1416050"/>
            <a:ext cx="2246313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  <a:latin typeface="Comic Sans MS" pitchFamily="66" charset="0"/>
              </a:rPr>
              <a:t>Factor tisular</a:t>
            </a:r>
          </a:p>
          <a:p>
            <a:r>
              <a:rPr lang="es-ES" sz="2000" b="1">
                <a:solidFill>
                  <a:srgbClr val="000000"/>
                </a:solidFill>
                <a:latin typeface="Comic Sans MS" pitchFamily="66" charset="0"/>
              </a:rPr>
              <a:t>(Tromboplastina</a:t>
            </a:r>
            <a:r>
              <a:rPr lang="es-ES" sz="2000">
                <a:solidFill>
                  <a:srgbClr val="00000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19480" name="Line 25"/>
          <p:cNvSpPr>
            <a:spLocks noChangeShapeType="1"/>
          </p:cNvSpPr>
          <p:nvPr/>
        </p:nvSpPr>
        <p:spPr bwMode="auto">
          <a:xfrm flipH="1">
            <a:off x="6732588" y="2133600"/>
            <a:ext cx="503237" cy="5746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54" name="AutoShape 26"/>
          <p:cNvSpPr>
            <a:spLocks noChangeArrowheads="1"/>
          </p:cNvSpPr>
          <p:nvPr/>
        </p:nvSpPr>
        <p:spPr bwMode="auto">
          <a:xfrm>
            <a:off x="5724525" y="2243138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00FFFF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VII</a:t>
            </a:r>
          </a:p>
        </p:txBody>
      </p:sp>
      <p:sp>
        <p:nvSpPr>
          <p:cNvPr id="19482" name="Text Box 27"/>
          <p:cNvSpPr txBox="1">
            <a:spLocks noChangeArrowheads="1"/>
          </p:cNvSpPr>
          <p:nvPr/>
        </p:nvSpPr>
        <p:spPr bwMode="auto">
          <a:xfrm>
            <a:off x="5665788" y="2836863"/>
            <a:ext cx="1947862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  <a:latin typeface="Comic Sans MS" pitchFamily="66" charset="0"/>
              </a:rPr>
              <a:t>Factor Tisular</a:t>
            </a:r>
          </a:p>
        </p:txBody>
      </p:sp>
      <p:sp>
        <p:nvSpPr>
          <p:cNvPr id="156" name="AutoShape 28"/>
          <p:cNvSpPr>
            <a:spLocks noChangeArrowheads="1"/>
          </p:cNvSpPr>
          <p:nvPr/>
        </p:nvSpPr>
        <p:spPr bwMode="auto">
          <a:xfrm>
            <a:off x="6464300" y="3321050"/>
            <a:ext cx="744538" cy="465138"/>
          </a:xfrm>
          <a:prstGeom prst="flowChartProcess">
            <a:avLst/>
          </a:prstGeom>
          <a:gradFill rotWithShape="1">
            <a:gsLst>
              <a:gs pos="0">
                <a:srgbClr val="CC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VIIa</a:t>
            </a:r>
          </a:p>
        </p:txBody>
      </p:sp>
      <p:sp>
        <p:nvSpPr>
          <p:cNvPr id="19484" name="Line 29"/>
          <p:cNvSpPr>
            <a:spLocks noChangeShapeType="1"/>
          </p:cNvSpPr>
          <p:nvPr/>
        </p:nvSpPr>
        <p:spPr bwMode="auto">
          <a:xfrm>
            <a:off x="6443663" y="2276475"/>
            <a:ext cx="4333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85" name="Line 30"/>
          <p:cNvSpPr>
            <a:spLocks noChangeShapeType="1"/>
          </p:cNvSpPr>
          <p:nvPr/>
        </p:nvSpPr>
        <p:spPr bwMode="auto">
          <a:xfrm flipH="1">
            <a:off x="6732588" y="2276475"/>
            <a:ext cx="144462" cy="431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59" name="AutoShape 31"/>
          <p:cNvSpPr>
            <a:spLocks noChangeArrowheads="1"/>
          </p:cNvSpPr>
          <p:nvPr/>
        </p:nvSpPr>
        <p:spPr bwMode="auto">
          <a:xfrm>
            <a:off x="4140200" y="3324225"/>
            <a:ext cx="647700" cy="465138"/>
          </a:xfrm>
          <a:prstGeom prst="flowChartProcess">
            <a:avLst/>
          </a:prstGeom>
          <a:gradFill rotWithShape="1">
            <a:gsLst>
              <a:gs pos="0">
                <a:srgbClr val="00FFFF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X</a:t>
            </a:r>
          </a:p>
        </p:txBody>
      </p:sp>
      <p:sp>
        <p:nvSpPr>
          <p:cNvPr id="160" name="AutoShape 32"/>
          <p:cNvSpPr>
            <a:spLocks noChangeArrowheads="1"/>
          </p:cNvSpPr>
          <p:nvPr/>
        </p:nvSpPr>
        <p:spPr bwMode="auto">
          <a:xfrm>
            <a:off x="4140200" y="4116388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CC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Xa</a:t>
            </a:r>
          </a:p>
        </p:txBody>
      </p:sp>
      <p:sp>
        <p:nvSpPr>
          <p:cNvPr id="19488" name="Line 33"/>
          <p:cNvSpPr>
            <a:spLocks noChangeShapeType="1"/>
          </p:cNvSpPr>
          <p:nvPr/>
        </p:nvSpPr>
        <p:spPr bwMode="auto">
          <a:xfrm>
            <a:off x="4787900" y="3500438"/>
            <a:ext cx="5048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89" name="Line 34"/>
          <p:cNvSpPr>
            <a:spLocks noChangeShapeType="1"/>
          </p:cNvSpPr>
          <p:nvPr/>
        </p:nvSpPr>
        <p:spPr bwMode="auto">
          <a:xfrm>
            <a:off x="5292725" y="3500438"/>
            <a:ext cx="792163" cy="4333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90" name="Line 35"/>
          <p:cNvSpPr>
            <a:spLocks noChangeShapeType="1"/>
          </p:cNvSpPr>
          <p:nvPr/>
        </p:nvSpPr>
        <p:spPr bwMode="auto">
          <a:xfrm>
            <a:off x="6084888" y="3933825"/>
            <a:ext cx="0" cy="5032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91" name="Line 36"/>
          <p:cNvSpPr>
            <a:spLocks noChangeShapeType="1"/>
          </p:cNvSpPr>
          <p:nvPr/>
        </p:nvSpPr>
        <p:spPr bwMode="auto">
          <a:xfrm flipH="1">
            <a:off x="4787900" y="4437063"/>
            <a:ext cx="12969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492" name="Line 37"/>
          <p:cNvSpPr>
            <a:spLocks noChangeShapeType="1"/>
          </p:cNvSpPr>
          <p:nvPr/>
        </p:nvSpPr>
        <p:spPr bwMode="auto">
          <a:xfrm>
            <a:off x="4500563" y="4581525"/>
            <a:ext cx="0" cy="7191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493" name="Line 38"/>
          <p:cNvSpPr>
            <a:spLocks noChangeShapeType="1"/>
          </p:cNvSpPr>
          <p:nvPr/>
        </p:nvSpPr>
        <p:spPr bwMode="auto">
          <a:xfrm>
            <a:off x="4140200" y="5373688"/>
            <a:ext cx="79216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67" name="AutoShape 39"/>
          <p:cNvSpPr>
            <a:spLocks noChangeArrowheads="1"/>
          </p:cNvSpPr>
          <p:nvPr/>
        </p:nvSpPr>
        <p:spPr bwMode="auto">
          <a:xfrm>
            <a:off x="3348038" y="5235575"/>
            <a:ext cx="647700" cy="465138"/>
          </a:xfrm>
          <a:prstGeom prst="flowChartProcess">
            <a:avLst/>
          </a:prstGeom>
          <a:gradFill rotWithShape="1">
            <a:gsLst>
              <a:gs pos="0">
                <a:srgbClr val="00FFFF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II</a:t>
            </a:r>
          </a:p>
        </p:txBody>
      </p:sp>
      <p:sp>
        <p:nvSpPr>
          <p:cNvPr id="168" name="AutoShape 40"/>
          <p:cNvSpPr>
            <a:spLocks noChangeArrowheads="1"/>
          </p:cNvSpPr>
          <p:nvPr/>
        </p:nvSpPr>
        <p:spPr bwMode="auto">
          <a:xfrm>
            <a:off x="5003800" y="5268913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CC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IIa</a:t>
            </a:r>
          </a:p>
        </p:txBody>
      </p:sp>
      <p:sp>
        <p:nvSpPr>
          <p:cNvPr id="169" name="AutoShape 41"/>
          <p:cNvSpPr>
            <a:spLocks noChangeArrowheads="1"/>
          </p:cNvSpPr>
          <p:nvPr/>
        </p:nvSpPr>
        <p:spPr bwMode="auto">
          <a:xfrm>
            <a:off x="6229350" y="4149725"/>
            <a:ext cx="647700" cy="465138"/>
          </a:xfrm>
          <a:prstGeom prst="flowChartProcess">
            <a:avLst/>
          </a:prstGeom>
          <a:gradFill rotWithShape="1">
            <a:gsLst>
              <a:gs pos="0">
                <a:srgbClr val="00FFFF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XIII</a:t>
            </a:r>
          </a:p>
        </p:txBody>
      </p:sp>
      <p:sp>
        <p:nvSpPr>
          <p:cNvPr id="170" name="AutoShape 42"/>
          <p:cNvSpPr>
            <a:spLocks noChangeArrowheads="1"/>
          </p:cNvSpPr>
          <p:nvPr/>
        </p:nvSpPr>
        <p:spPr bwMode="auto">
          <a:xfrm>
            <a:off x="7237413" y="5051425"/>
            <a:ext cx="935037" cy="465138"/>
          </a:xfrm>
          <a:prstGeom prst="flowChartProcess">
            <a:avLst/>
          </a:prstGeom>
          <a:gradFill rotWithShape="1">
            <a:gsLst>
              <a:gs pos="0">
                <a:srgbClr val="CC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XIIIa</a:t>
            </a:r>
          </a:p>
        </p:txBody>
      </p:sp>
      <p:sp>
        <p:nvSpPr>
          <p:cNvPr id="19498" name="Line 43"/>
          <p:cNvSpPr>
            <a:spLocks noChangeShapeType="1"/>
          </p:cNvSpPr>
          <p:nvPr/>
        </p:nvSpPr>
        <p:spPr bwMode="auto">
          <a:xfrm flipH="1">
            <a:off x="5724525" y="4652963"/>
            <a:ext cx="504825" cy="7921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99" name="Line 44"/>
          <p:cNvSpPr>
            <a:spLocks noChangeShapeType="1"/>
          </p:cNvSpPr>
          <p:nvPr/>
        </p:nvSpPr>
        <p:spPr bwMode="auto">
          <a:xfrm>
            <a:off x="5724525" y="5445125"/>
            <a:ext cx="143986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73" name="AutoShape 45"/>
          <p:cNvSpPr>
            <a:spLocks noChangeArrowheads="1"/>
          </p:cNvSpPr>
          <p:nvPr/>
        </p:nvSpPr>
        <p:spPr bwMode="auto">
          <a:xfrm>
            <a:off x="2195513" y="4652963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00FFFF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V</a:t>
            </a:r>
          </a:p>
        </p:txBody>
      </p:sp>
      <p:sp>
        <p:nvSpPr>
          <p:cNvPr id="174" name="AutoShape 46"/>
          <p:cNvSpPr>
            <a:spLocks noChangeArrowheads="1"/>
          </p:cNvSpPr>
          <p:nvPr/>
        </p:nvSpPr>
        <p:spPr bwMode="auto">
          <a:xfrm>
            <a:off x="3779838" y="4652963"/>
            <a:ext cx="647700" cy="465137"/>
          </a:xfrm>
          <a:prstGeom prst="flowChartProcess">
            <a:avLst/>
          </a:prstGeom>
          <a:gradFill rotWithShape="1">
            <a:gsLst>
              <a:gs pos="0">
                <a:srgbClr val="CC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Va</a:t>
            </a:r>
          </a:p>
        </p:txBody>
      </p:sp>
      <p:sp>
        <p:nvSpPr>
          <p:cNvPr id="19502" name="Line 47"/>
          <p:cNvSpPr>
            <a:spLocks noChangeShapeType="1"/>
          </p:cNvSpPr>
          <p:nvPr/>
        </p:nvSpPr>
        <p:spPr bwMode="auto">
          <a:xfrm>
            <a:off x="2916238" y="4797425"/>
            <a:ext cx="79216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76" name="Text Box 48"/>
          <p:cNvSpPr txBox="1">
            <a:spLocks noChangeArrowheads="1"/>
          </p:cNvSpPr>
          <p:nvPr/>
        </p:nvSpPr>
        <p:spPr bwMode="auto">
          <a:xfrm>
            <a:off x="2887663" y="4832350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(IIa)</a:t>
            </a:r>
          </a:p>
        </p:txBody>
      </p:sp>
      <p:sp>
        <p:nvSpPr>
          <p:cNvPr id="19504" name="Line 49"/>
          <p:cNvSpPr>
            <a:spLocks noChangeShapeType="1"/>
          </p:cNvSpPr>
          <p:nvPr/>
        </p:nvSpPr>
        <p:spPr bwMode="auto">
          <a:xfrm>
            <a:off x="3276600" y="4437063"/>
            <a:ext cx="0" cy="3603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05" name="Line 50"/>
          <p:cNvSpPr>
            <a:spLocks noChangeShapeType="1"/>
          </p:cNvSpPr>
          <p:nvPr/>
        </p:nvSpPr>
        <p:spPr bwMode="auto">
          <a:xfrm flipH="1">
            <a:off x="3492500" y="3573463"/>
            <a:ext cx="6477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06" name="Line 51"/>
          <p:cNvSpPr>
            <a:spLocks noChangeShapeType="1"/>
          </p:cNvSpPr>
          <p:nvPr/>
        </p:nvSpPr>
        <p:spPr bwMode="auto">
          <a:xfrm flipH="1">
            <a:off x="2771775" y="3573463"/>
            <a:ext cx="720725" cy="3603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07" name="Text Box 52"/>
          <p:cNvSpPr txBox="1">
            <a:spLocks noChangeArrowheads="1"/>
          </p:cNvSpPr>
          <p:nvPr/>
        </p:nvSpPr>
        <p:spPr bwMode="auto">
          <a:xfrm>
            <a:off x="2230438" y="6040438"/>
            <a:ext cx="1858962" cy="8302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000000"/>
                </a:solidFill>
                <a:latin typeface="Comic Sans MS" pitchFamily="66" charset="0"/>
              </a:rPr>
              <a:t>Fibrinógeno</a:t>
            </a:r>
          </a:p>
          <a:p>
            <a:r>
              <a:rPr lang="es-ES" sz="2400">
                <a:solidFill>
                  <a:srgbClr val="000000"/>
                </a:solidFill>
                <a:latin typeface="Arial Black" pitchFamily="34" charset="0"/>
              </a:rPr>
              <a:t>       (I)</a:t>
            </a:r>
          </a:p>
        </p:txBody>
      </p:sp>
      <p:sp>
        <p:nvSpPr>
          <p:cNvPr id="19508" name="Text Box 53"/>
          <p:cNvSpPr txBox="1">
            <a:spLocks noChangeArrowheads="1"/>
          </p:cNvSpPr>
          <p:nvPr/>
        </p:nvSpPr>
        <p:spPr bwMode="auto">
          <a:xfrm>
            <a:off x="4364038" y="6026150"/>
            <a:ext cx="12811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000000"/>
                </a:solidFill>
                <a:latin typeface="Comic Sans MS" pitchFamily="66" charset="0"/>
              </a:rPr>
              <a:t>Fibrina</a:t>
            </a:r>
          </a:p>
          <a:p>
            <a:r>
              <a:rPr lang="es-ES" sz="2400" b="1">
                <a:solidFill>
                  <a:srgbClr val="000000"/>
                </a:solidFill>
                <a:latin typeface="Comic Sans MS" pitchFamily="66" charset="0"/>
              </a:rPr>
              <a:t>   (Ia)</a:t>
            </a:r>
          </a:p>
        </p:txBody>
      </p:sp>
      <p:sp>
        <p:nvSpPr>
          <p:cNvPr id="19509" name="Text Box 54"/>
          <p:cNvSpPr txBox="1">
            <a:spLocks noChangeArrowheads="1"/>
          </p:cNvSpPr>
          <p:nvPr/>
        </p:nvSpPr>
        <p:spPr bwMode="auto">
          <a:xfrm>
            <a:off x="5910263" y="5811838"/>
            <a:ext cx="26177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000000"/>
                </a:solidFill>
                <a:latin typeface="Comic Sans MS" pitchFamily="66" charset="0"/>
              </a:rPr>
              <a:t>Fibrina con hilos</a:t>
            </a:r>
          </a:p>
          <a:p>
            <a:r>
              <a:rPr lang="es-ES" sz="2400" b="1">
                <a:solidFill>
                  <a:srgbClr val="000000"/>
                </a:solidFill>
                <a:latin typeface="Comic Sans MS" pitchFamily="66" charset="0"/>
              </a:rPr>
              <a:t>entrecruzados</a:t>
            </a:r>
          </a:p>
        </p:txBody>
      </p:sp>
      <p:sp>
        <p:nvSpPr>
          <p:cNvPr id="19510" name="Line 55"/>
          <p:cNvSpPr>
            <a:spLocks noChangeShapeType="1"/>
          </p:cNvSpPr>
          <p:nvPr/>
        </p:nvSpPr>
        <p:spPr bwMode="auto">
          <a:xfrm flipH="1">
            <a:off x="2771775" y="3933825"/>
            <a:ext cx="0" cy="5032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11" name="Line 56"/>
          <p:cNvSpPr>
            <a:spLocks noChangeShapeType="1"/>
          </p:cNvSpPr>
          <p:nvPr/>
        </p:nvSpPr>
        <p:spPr bwMode="auto">
          <a:xfrm>
            <a:off x="2771775" y="4437063"/>
            <a:ext cx="136683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6" name="AutoShape 58"/>
          <p:cNvSpPr>
            <a:spLocks noChangeArrowheads="1"/>
          </p:cNvSpPr>
          <p:nvPr/>
        </p:nvSpPr>
        <p:spPr bwMode="auto">
          <a:xfrm>
            <a:off x="2987675" y="3716338"/>
            <a:ext cx="936625" cy="649287"/>
          </a:xfrm>
          <a:prstGeom prst="flowChartConnector">
            <a:avLst/>
          </a:prstGeom>
          <a:gradFill rotWithShape="1">
            <a:gsLst>
              <a:gs pos="0">
                <a:srgbClr val="9900CC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Ca ++</a:t>
            </a:r>
          </a:p>
        </p:txBody>
      </p:sp>
      <p:sp>
        <p:nvSpPr>
          <p:cNvPr id="187" name="AutoShape 59"/>
          <p:cNvSpPr>
            <a:spLocks noChangeArrowheads="1"/>
          </p:cNvSpPr>
          <p:nvPr/>
        </p:nvSpPr>
        <p:spPr bwMode="auto">
          <a:xfrm>
            <a:off x="4930775" y="3716338"/>
            <a:ext cx="936625" cy="649287"/>
          </a:xfrm>
          <a:prstGeom prst="flowChartConnector">
            <a:avLst/>
          </a:prstGeom>
          <a:gradFill rotWithShape="1">
            <a:gsLst>
              <a:gs pos="0">
                <a:srgbClr val="9900CC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Ca ++</a:t>
            </a:r>
          </a:p>
        </p:txBody>
      </p:sp>
      <p:sp>
        <p:nvSpPr>
          <p:cNvPr id="188" name="AutoShape 60"/>
          <p:cNvSpPr>
            <a:spLocks noChangeArrowheads="1"/>
          </p:cNvSpPr>
          <p:nvPr/>
        </p:nvSpPr>
        <p:spPr bwMode="auto">
          <a:xfrm>
            <a:off x="6083300" y="4724400"/>
            <a:ext cx="936625" cy="649288"/>
          </a:xfrm>
          <a:prstGeom prst="flowChartConnector">
            <a:avLst/>
          </a:prstGeom>
          <a:gradFill rotWithShape="1">
            <a:gsLst>
              <a:gs pos="0">
                <a:srgbClr val="9900CC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4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Ca ++</a:t>
            </a:r>
          </a:p>
        </p:txBody>
      </p:sp>
      <p:sp>
        <p:nvSpPr>
          <p:cNvPr id="19515" name="Line 61"/>
          <p:cNvSpPr>
            <a:spLocks noChangeShapeType="1"/>
          </p:cNvSpPr>
          <p:nvPr/>
        </p:nvSpPr>
        <p:spPr bwMode="auto">
          <a:xfrm flipH="1">
            <a:off x="6948488" y="5516563"/>
            <a:ext cx="719137" cy="4333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0" name="AutoShape 62"/>
          <p:cNvSpPr>
            <a:spLocks noChangeArrowheads="1"/>
          </p:cNvSpPr>
          <p:nvPr/>
        </p:nvSpPr>
        <p:spPr bwMode="auto">
          <a:xfrm>
            <a:off x="4138613" y="5445125"/>
            <a:ext cx="649287" cy="360363"/>
          </a:xfrm>
          <a:prstGeom prst="flowChartConnector">
            <a:avLst/>
          </a:prstGeom>
          <a:gradFill rotWithShape="1">
            <a:gsLst>
              <a:gs pos="0">
                <a:srgbClr val="9900CC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Ca++</a:t>
            </a:r>
          </a:p>
        </p:txBody>
      </p:sp>
      <p:sp>
        <p:nvSpPr>
          <p:cNvPr id="19517" name="AutoShape 63"/>
          <p:cNvSpPr>
            <a:spLocks/>
          </p:cNvSpPr>
          <p:nvPr/>
        </p:nvSpPr>
        <p:spPr bwMode="auto">
          <a:xfrm>
            <a:off x="2051050" y="5661025"/>
            <a:ext cx="288925" cy="1123950"/>
          </a:xfrm>
          <a:prstGeom prst="leftBrace">
            <a:avLst>
              <a:gd name="adj1" fmla="val 32418"/>
              <a:gd name="adj2" fmla="val 5000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9518" name="Text Box 64"/>
          <p:cNvSpPr txBox="1">
            <a:spLocks noChangeArrowheads="1"/>
          </p:cNvSpPr>
          <p:nvPr/>
        </p:nvSpPr>
        <p:spPr bwMode="auto">
          <a:xfrm>
            <a:off x="285750" y="5903913"/>
            <a:ext cx="17653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000000"/>
                </a:solidFill>
                <a:latin typeface="Comic Sans MS" pitchFamily="66" charset="0"/>
              </a:rPr>
              <a:t>Vía común</a:t>
            </a:r>
          </a:p>
        </p:txBody>
      </p:sp>
      <p:sp>
        <p:nvSpPr>
          <p:cNvPr id="193" name="Text Box 65"/>
          <p:cNvSpPr txBox="1">
            <a:spLocks noChangeArrowheads="1"/>
          </p:cNvSpPr>
          <p:nvPr/>
        </p:nvSpPr>
        <p:spPr bwMode="auto">
          <a:xfrm>
            <a:off x="2859088" y="3789363"/>
            <a:ext cx="344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s-ES_tradnl" sz="24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9520" name="Text Box 66"/>
          <p:cNvSpPr txBox="1">
            <a:spLocks noChangeArrowheads="1"/>
          </p:cNvSpPr>
          <p:nvPr/>
        </p:nvSpPr>
        <p:spPr bwMode="auto">
          <a:xfrm>
            <a:off x="2613025" y="1071563"/>
            <a:ext cx="1404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  <a:latin typeface="Comic Sans MS" pitchFamily="66" charset="0"/>
              </a:rPr>
              <a:t>Colágeno</a:t>
            </a:r>
          </a:p>
          <a:p>
            <a:r>
              <a:rPr lang="es-ES" sz="2000" b="1">
                <a:solidFill>
                  <a:srgbClr val="000000"/>
                </a:solidFill>
                <a:latin typeface="Comic Sans MS" pitchFamily="66" charset="0"/>
              </a:rPr>
              <a:t>con CAPM</a:t>
            </a:r>
          </a:p>
        </p:txBody>
      </p:sp>
      <p:sp>
        <p:nvSpPr>
          <p:cNvPr id="19521" name="Line 67"/>
          <p:cNvSpPr>
            <a:spLocks noChangeShapeType="1"/>
          </p:cNvSpPr>
          <p:nvPr/>
        </p:nvSpPr>
        <p:spPr bwMode="auto">
          <a:xfrm>
            <a:off x="2843213" y="2565400"/>
            <a:ext cx="504825" cy="2159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22" name="Line 68"/>
          <p:cNvSpPr>
            <a:spLocks noChangeShapeType="1"/>
          </p:cNvSpPr>
          <p:nvPr/>
        </p:nvSpPr>
        <p:spPr bwMode="auto">
          <a:xfrm>
            <a:off x="5292725" y="3068638"/>
            <a:ext cx="3587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23" name="Line 69"/>
          <p:cNvSpPr>
            <a:spLocks noChangeShapeType="1"/>
          </p:cNvSpPr>
          <p:nvPr/>
        </p:nvSpPr>
        <p:spPr bwMode="auto">
          <a:xfrm>
            <a:off x="5292725" y="3068638"/>
            <a:ext cx="1223963" cy="720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24" name="Line 70"/>
          <p:cNvSpPr>
            <a:spLocks noChangeShapeType="1"/>
          </p:cNvSpPr>
          <p:nvPr/>
        </p:nvSpPr>
        <p:spPr bwMode="auto">
          <a:xfrm flipV="1">
            <a:off x="5292725" y="2781300"/>
            <a:ext cx="0" cy="2873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25" name="Line 71"/>
          <p:cNvSpPr>
            <a:spLocks noChangeShapeType="1"/>
          </p:cNvSpPr>
          <p:nvPr/>
        </p:nvSpPr>
        <p:spPr bwMode="auto">
          <a:xfrm flipH="1">
            <a:off x="3995738" y="2781300"/>
            <a:ext cx="12969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26" name="Line 72"/>
          <p:cNvSpPr>
            <a:spLocks noChangeShapeType="1"/>
          </p:cNvSpPr>
          <p:nvPr/>
        </p:nvSpPr>
        <p:spPr bwMode="auto">
          <a:xfrm flipH="1">
            <a:off x="2339975" y="2781300"/>
            <a:ext cx="1008063" cy="431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27" name="Line 73"/>
          <p:cNvSpPr>
            <a:spLocks noChangeShapeType="1"/>
          </p:cNvSpPr>
          <p:nvPr/>
        </p:nvSpPr>
        <p:spPr bwMode="auto">
          <a:xfrm flipH="1">
            <a:off x="4787900" y="3068638"/>
            <a:ext cx="504825" cy="3603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28" name="Line 74"/>
          <p:cNvSpPr>
            <a:spLocks noChangeShapeType="1"/>
          </p:cNvSpPr>
          <p:nvPr/>
        </p:nvSpPr>
        <p:spPr bwMode="auto">
          <a:xfrm>
            <a:off x="2268538" y="3284538"/>
            <a:ext cx="1871662" cy="2159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29" name="Line 75"/>
          <p:cNvSpPr>
            <a:spLocks noChangeShapeType="1"/>
          </p:cNvSpPr>
          <p:nvPr/>
        </p:nvSpPr>
        <p:spPr bwMode="auto">
          <a:xfrm flipH="1">
            <a:off x="1403350" y="2133600"/>
            <a:ext cx="1081088" cy="431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30" name="Line 76"/>
          <p:cNvSpPr>
            <a:spLocks noChangeShapeType="1"/>
          </p:cNvSpPr>
          <p:nvPr/>
        </p:nvSpPr>
        <p:spPr bwMode="auto">
          <a:xfrm>
            <a:off x="5292725" y="5734050"/>
            <a:ext cx="0" cy="2873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31" name="Line 77"/>
          <p:cNvSpPr>
            <a:spLocks noChangeShapeType="1"/>
          </p:cNvSpPr>
          <p:nvPr/>
        </p:nvSpPr>
        <p:spPr bwMode="auto">
          <a:xfrm flipH="1">
            <a:off x="3492500" y="6021388"/>
            <a:ext cx="18002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32" name="Line 78"/>
          <p:cNvSpPr>
            <a:spLocks noChangeShapeType="1"/>
          </p:cNvSpPr>
          <p:nvPr/>
        </p:nvSpPr>
        <p:spPr bwMode="auto">
          <a:xfrm>
            <a:off x="3492500" y="6021388"/>
            <a:ext cx="0" cy="1444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33" name="Line 79"/>
          <p:cNvSpPr>
            <a:spLocks noChangeShapeType="1"/>
          </p:cNvSpPr>
          <p:nvPr/>
        </p:nvSpPr>
        <p:spPr bwMode="auto">
          <a:xfrm flipV="1">
            <a:off x="3995738" y="6308725"/>
            <a:ext cx="431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34" name="Line 80"/>
          <p:cNvSpPr>
            <a:spLocks noChangeShapeType="1"/>
          </p:cNvSpPr>
          <p:nvPr/>
        </p:nvSpPr>
        <p:spPr bwMode="auto">
          <a:xfrm flipV="1">
            <a:off x="5508625" y="6308725"/>
            <a:ext cx="431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35" name="Line 81"/>
          <p:cNvSpPr>
            <a:spLocks noChangeShapeType="1"/>
          </p:cNvSpPr>
          <p:nvPr/>
        </p:nvSpPr>
        <p:spPr bwMode="auto">
          <a:xfrm flipH="1">
            <a:off x="3635375" y="5876925"/>
            <a:ext cx="16573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536" name="Line 82"/>
          <p:cNvSpPr>
            <a:spLocks noChangeShapeType="1"/>
          </p:cNvSpPr>
          <p:nvPr/>
        </p:nvSpPr>
        <p:spPr bwMode="auto">
          <a:xfrm flipV="1">
            <a:off x="3635375" y="5734050"/>
            <a:ext cx="0" cy="1428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/>
          <a:p>
            <a:r>
              <a:rPr lang="es-US" dirty="0" smtClean="0">
                <a:latin typeface="Comic Sans MS" pitchFamily="66" charset="0"/>
              </a:rPr>
              <a:t>Modelo Clásico</a:t>
            </a:r>
            <a:endParaRPr lang="es-U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714488"/>
            <a:ext cx="7992888" cy="493694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s-US" dirty="0" smtClean="0">
                <a:latin typeface="Comic Sans MS" pitchFamily="66" charset="0"/>
              </a:rPr>
              <a:t>Muy útil para entender las pruebas de laboratorio</a:t>
            </a:r>
          </a:p>
          <a:p>
            <a:r>
              <a:rPr lang="es-US" dirty="0" smtClean="0">
                <a:latin typeface="Comic Sans MS" pitchFamily="66" charset="0"/>
              </a:rPr>
              <a:t>NO explica la hemostasia </a:t>
            </a:r>
            <a:r>
              <a:rPr lang="es-US" i="1" dirty="0" smtClean="0">
                <a:latin typeface="Comic Sans MS" pitchFamily="66" charset="0"/>
              </a:rPr>
              <a:t>in vivo.</a:t>
            </a:r>
          </a:p>
          <a:p>
            <a:r>
              <a:rPr lang="es-US" i="1" dirty="0" smtClean="0">
                <a:latin typeface="Comic Sans MS" pitchFamily="66" charset="0"/>
              </a:rPr>
              <a:t>NO considera la interacción del sistema con las células que participan en la coagulación.</a:t>
            </a:r>
          </a:p>
          <a:p>
            <a:r>
              <a:rPr lang="es-US" i="1" dirty="0" smtClean="0">
                <a:latin typeface="Comic Sans MS" pitchFamily="66" charset="0"/>
              </a:rPr>
              <a:t>NO considera la interacción entre las dos vías.</a:t>
            </a:r>
          </a:p>
          <a:p>
            <a:r>
              <a:rPr lang="es-US" i="1" dirty="0" smtClean="0">
                <a:latin typeface="Comic Sans MS" pitchFamily="66" charset="0"/>
              </a:rPr>
              <a:t>Considera que las células sólo ofrecen la superficie para que tenga lugar la coagulación</a:t>
            </a:r>
            <a:endParaRPr lang="es-US" i="1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" y="116632"/>
            <a:ext cx="3024336" cy="145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324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Nuevo modelo = teoría celular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357719"/>
          </a:xfrm>
        </p:spPr>
        <p:txBody>
          <a:bodyPr>
            <a:noAutofit/>
          </a:bodyPr>
          <a:lstStyle/>
          <a:p>
            <a:r>
              <a:rPr lang="es-US" sz="2400" dirty="0" smtClean="0">
                <a:latin typeface="Comic Sans MS" pitchFamily="66" charset="0"/>
              </a:rPr>
              <a:t>Desarrollado por </a:t>
            </a:r>
            <a:r>
              <a:rPr lang="es-US" sz="2400" dirty="0" err="1" smtClean="0">
                <a:latin typeface="Comic Sans MS" pitchFamily="66" charset="0"/>
              </a:rPr>
              <a:t>Maureane</a:t>
            </a:r>
            <a:r>
              <a:rPr lang="es-US" sz="2400" dirty="0" smtClean="0">
                <a:latin typeface="Comic Sans MS" pitchFamily="66" charset="0"/>
              </a:rPr>
              <a:t> Hoffman en el 2003.</a:t>
            </a:r>
          </a:p>
          <a:p>
            <a:pPr algn="just"/>
            <a:r>
              <a:rPr lang="es-US" sz="2400" dirty="0" smtClean="0">
                <a:solidFill>
                  <a:srgbClr val="FF0000"/>
                </a:solidFill>
                <a:latin typeface="Comic Sans MS" pitchFamily="66" charset="0"/>
              </a:rPr>
              <a:t>Se propone que las superficies celulares controlan y dirigen el proceso de la hemostasia.</a:t>
            </a:r>
          </a:p>
          <a:p>
            <a:pPr algn="just"/>
            <a:r>
              <a:rPr lang="es-US" sz="2400" dirty="0" smtClean="0">
                <a:solidFill>
                  <a:srgbClr val="FF0000"/>
                </a:solidFill>
                <a:latin typeface="Comic Sans MS" pitchFamily="66" charset="0"/>
              </a:rPr>
              <a:t>Ocurre  en 3 fases </a:t>
            </a:r>
            <a:r>
              <a:rPr lang="es-US" sz="2400" dirty="0" smtClean="0">
                <a:latin typeface="Comic Sans MS" pitchFamily="66" charset="0"/>
              </a:rPr>
              <a:t>de forma simultánea en distintas superficies celulares.</a:t>
            </a:r>
          </a:p>
          <a:p>
            <a:pPr algn="just"/>
            <a:r>
              <a:rPr lang="es-US" sz="2400" dirty="0" smtClean="0">
                <a:latin typeface="Comic Sans MS" pitchFamily="66" charset="0"/>
              </a:rPr>
              <a:t>El complejo FT- </a:t>
            </a:r>
            <a:r>
              <a:rPr lang="es-US" sz="2400" dirty="0" err="1" smtClean="0">
                <a:latin typeface="Comic Sans MS" pitchFamily="66" charset="0"/>
              </a:rPr>
              <a:t>FVIIa</a:t>
            </a:r>
            <a:r>
              <a:rPr lang="es-US" sz="2400" dirty="0" smtClean="0">
                <a:latin typeface="Comic Sans MS" pitchFamily="66" charset="0"/>
              </a:rPr>
              <a:t> inicia la coagulación y activan al FIX, por lo que las dos vías van unidas casi desde el principio</a:t>
            </a:r>
          </a:p>
          <a:p>
            <a:r>
              <a:rPr lang="es-US" sz="2400" dirty="0" smtClean="0">
                <a:latin typeface="Comic Sans MS" pitchFamily="66" charset="0"/>
              </a:rPr>
              <a:t>Permite un mejor entendimiento de los problemas clínicos observados en los trastornos de la coagulación.</a:t>
            </a:r>
            <a:br>
              <a:rPr lang="es-US" sz="2400" dirty="0" smtClean="0">
                <a:latin typeface="Comic Sans MS" pitchFamily="66" charset="0"/>
              </a:rPr>
            </a:br>
            <a:r>
              <a:rPr lang="es-US" sz="2400" dirty="0" smtClean="0"/>
              <a:t/>
            </a:r>
            <a:br>
              <a:rPr lang="es-US" sz="2400" dirty="0" smtClean="0"/>
            </a:b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/>
          <a:lstStyle/>
          <a:p>
            <a:r>
              <a:rPr lang="es-US" dirty="0" smtClean="0">
                <a:latin typeface="Comic Sans MS" pitchFamily="66" charset="0"/>
              </a:rPr>
              <a:t>INICIACION</a:t>
            </a:r>
            <a:endParaRPr lang="es-U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s-US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5076056" y="1285860"/>
            <a:ext cx="3822576" cy="433354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b="1" dirty="0">
                <a:latin typeface="Comic Sans MS" pitchFamily="66" charset="0"/>
              </a:rPr>
              <a:t>La Hemostasia inicia con la interacción entre el TF y el FVIIa en la superficie de las células </a:t>
            </a:r>
            <a:r>
              <a:rPr lang="es-MX" b="1" dirty="0" err="1" smtClean="0">
                <a:latin typeface="Comic Sans MS" pitchFamily="66" charset="0"/>
              </a:rPr>
              <a:t>subendoteliales</a:t>
            </a:r>
            <a:endParaRPr lang="es-MX" b="1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s-MX" b="1" dirty="0" smtClean="0">
                <a:latin typeface="Comic Sans MS" pitchFamily="66" charset="0"/>
              </a:rPr>
              <a:t>Las  cantidades de trombina generadas son insuficientes para completar la formación de fibrina</a:t>
            </a:r>
            <a:endParaRPr lang="es-US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608512" cy="528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41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 smtClean="0">
                <a:latin typeface="Comic Sans MS" pitchFamily="66" charset="0"/>
              </a:rPr>
              <a:t>AMPLIFICACION</a:t>
            </a:r>
            <a:endParaRPr lang="es-U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508104" y="1428736"/>
            <a:ext cx="3456384" cy="47149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/>
              <a:t>La </a:t>
            </a:r>
            <a:r>
              <a:rPr lang="es-MX" b="1" dirty="0" smtClean="0"/>
              <a:t>trombina </a:t>
            </a:r>
            <a:r>
              <a:rPr lang="es-MX" b="1" dirty="0"/>
              <a:t>generada durante la fase de </a:t>
            </a:r>
            <a:r>
              <a:rPr lang="es-MX" b="1" dirty="0" smtClean="0"/>
              <a:t>iniciación activa los factores V, VIII y IX y acelera la activación de </a:t>
            </a:r>
            <a:r>
              <a:rPr lang="es-MX" b="1" dirty="0"/>
              <a:t>las plaquetas localmente, y en su superficie se llevan a cabo las reacciones subsecuentes.</a:t>
            </a:r>
          </a:p>
          <a:p>
            <a:endParaRPr lang="es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2740"/>
            <a:ext cx="5328592" cy="496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921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5216004" cy="473179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60699">
            <a:off x="2825750" y="4667250"/>
            <a:ext cx="12954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3950" y="5830888"/>
            <a:ext cx="1371600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1500" y="3087688"/>
            <a:ext cx="11620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3544888"/>
            <a:ext cx="28257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6950" y="3605213"/>
            <a:ext cx="10668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4213" y="1993900"/>
            <a:ext cx="8459796" cy="3481388"/>
            <a:chOff x="624" y="1054"/>
            <a:chExt cx="5329" cy="2193"/>
          </a:xfrm>
        </p:grpSpPr>
        <p:sp>
          <p:nvSpPr>
            <p:cNvPr id="47127" name="Text Box 10"/>
            <p:cNvSpPr txBox="1">
              <a:spLocks noChangeArrowheads="1"/>
            </p:cNvSpPr>
            <p:nvPr/>
          </p:nvSpPr>
          <p:spPr bwMode="auto">
            <a:xfrm>
              <a:off x="4018" y="1054"/>
              <a:ext cx="193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MX" sz="1600" b="1" dirty="0" smtClean="0">
                  <a:latin typeface="Comic Sans MS" pitchFamily="66" charset="0"/>
                </a:rPr>
                <a:t>El F </a:t>
              </a:r>
              <a:r>
                <a:rPr lang="es-MX" sz="1600" b="1" dirty="0" err="1" smtClean="0">
                  <a:latin typeface="Comic Sans MS" pitchFamily="66" charset="0"/>
                </a:rPr>
                <a:t>Xa</a:t>
              </a:r>
              <a:r>
                <a:rPr lang="es-MX" sz="1600" b="1" dirty="0" smtClean="0">
                  <a:latin typeface="Comic Sans MS" pitchFamily="66" charset="0"/>
                </a:rPr>
                <a:t> convierte la </a:t>
              </a:r>
            </a:p>
            <a:p>
              <a:r>
                <a:rPr lang="es-MX" sz="1600" b="1" dirty="0" smtClean="0">
                  <a:latin typeface="Comic Sans MS" pitchFamily="66" charset="0"/>
                </a:rPr>
                <a:t>protrombina en trombina y esta al fibrinógeno en fibrina</a:t>
              </a:r>
            </a:p>
            <a:p>
              <a:endParaRPr lang="es-MX" sz="1600" dirty="0">
                <a:latin typeface="Arial" charset="0"/>
              </a:endParaRPr>
            </a:p>
          </p:txBody>
        </p:sp>
        <p:pic>
          <p:nvPicPr>
            <p:cNvPr id="47128" name="Picture 1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72" y="2562"/>
              <a:ext cx="1296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9" name="Picture 1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69" y="2418"/>
              <a:ext cx="423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30" name="Picture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4" y="2514"/>
              <a:ext cx="423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708400" y="2630488"/>
            <a:ext cx="5414963" cy="3227387"/>
            <a:chOff x="2544" y="1455"/>
            <a:chExt cx="3411" cy="2033"/>
          </a:xfrm>
        </p:grpSpPr>
        <p:sp>
          <p:nvSpPr>
            <p:cNvPr id="47125" name="Text Box 15"/>
            <p:cNvSpPr txBox="1">
              <a:spLocks noChangeArrowheads="1"/>
            </p:cNvSpPr>
            <p:nvPr/>
          </p:nvSpPr>
          <p:spPr bwMode="auto">
            <a:xfrm>
              <a:off x="4128" y="2965"/>
              <a:ext cx="1827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600" b="1" dirty="0">
                  <a:latin typeface="Comic Sans MS" pitchFamily="66" charset="0"/>
                </a:rPr>
                <a:t>Este “impulso de trombina”</a:t>
              </a:r>
              <a:br>
                <a:rPr lang="es-MX" sz="1600" b="1" dirty="0">
                  <a:latin typeface="Comic Sans MS" pitchFamily="66" charset="0"/>
                </a:rPr>
              </a:br>
              <a:r>
                <a:rPr lang="es-MX" sz="1600" b="1" dirty="0">
                  <a:latin typeface="Comic Sans MS" pitchFamily="66" charset="0"/>
                </a:rPr>
                <a:t>lleva a la formación de un</a:t>
              </a:r>
            </a:p>
            <a:p>
              <a:r>
                <a:rPr lang="es-MX" sz="1600" b="1" dirty="0">
                  <a:latin typeface="Comic Sans MS" pitchFamily="66" charset="0"/>
                </a:rPr>
                <a:t>Coágulo estable de fibrina</a:t>
              </a:r>
            </a:p>
          </p:txBody>
        </p:sp>
        <p:pic>
          <p:nvPicPr>
            <p:cNvPr id="47126" name="Picture 1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689702" flipV="1">
              <a:off x="2544" y="1455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16150" y="4154488"/>
            <a:ext cx="6858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00288" y="3373438"/>
            <a:ext cx="20796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44975" y="4916488"/>
            <a:ext cx="2079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635375" y="2225675"/>
            <a:ext cx="20796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11388" y="2935288"/>
            <a:ext cx="385762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90800" y="1481138"/>
            <a:ext cx="160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286000" y="2017713"/>
            <a:ext cx="60960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411413" y="3390900"/>
            <a:ext cx="6754821" cy="1416050"/>
            <a:chOff x="1728" y="1934"/>
            <a:chExt cx="4255" cy="892"/>
          </a:xfrm>
        </p:grpSpPr>
        <p:sp>
          <p:nvSpPr>
            <p:cNvPr id="47123" name="Text Box 25"/>
            <p:cNvSpPr txBox="1">
              <a:spLocks noChangeArrowheads="1"/>
            </p:cNvSpPr>
            <p:nvPr/>
          </p:nvSpPr>
          <p:spPr bwMode="auto">
            <a:xfrm>
              <a:off x="3989" y="1934"/>
              <a:ext cx="199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MX" sz="1600" b="1" dirty="0" smtClean="0">
                  <a:latin typeface="Comic Sans MS" pitchFamily="66" charset="0"/>
                </a:rPr>
                <a:t>Esta fase se produce sobre</a:t>
              </a:r>
            </a:p>
            <a:p>
              <a:r>
                <a:rPr lang="es-MX" sz="1600" b="1" dirty="0" smtClean="0">
                  <a:latin typeface="Comic Sans MS" pitchFamily="66" charset="0"/>
                </a:rPr>
                <a:t>La plaqueta activada y genera</a:t>
              </a:r>
            </a:p>
            <a:p>
              <a:r>
                <a:rPr lang="es-MX" sz="1600" b="1" dirty="0" smtClean="0">
                  <a:latin typeface="Comic Sans MS" pitchFamily="66" charset="0"/>
                </a:rPr>
                <a:t>de forma explosiva grandes</a:t>
              </a:r>
            </a:p>
            <a:p>
              <a:r>
                <a:rPr lang="es-MX" sz="1600" b="1" dirty="0" smtClean="0">
                  <a:latin typeface="Comic Sans MS" pitchFamily="66" charset="0"/>
                </a:rPr>
                <a:t>Cantidades de trombina y fibrin</a:t>
              </a:r>
              <a:r>
                <a:rPr lang="es-MX" sz="1600" dirty="0" smtClean="0">
                  <a:latin typeface="Arial" charset="0"/>
                </a:rPr>
                <a:t>a</a:t>
              </a:r>
              <a:endParaRPr lang="es-MX" sz="1600" dirty="0">
                <a:latin typeface="Arial" charset="0"/>
              </a:endParaRPr>
            </a:p>
          </p:txBody>
        </p:sp>
        <p:pic>
          <p:nvPicPr>
            <p:cNvPr id="47124" name="Picture 26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728" y="2610"/>
              <a:ext cx="384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46088" y="404665"/>
            <a:ext cx="8229600" cy="10081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0" lang="es-ES_tradnl" sz="2800" kern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Fisiología de la coagulación</a:t>
            </a:r>
            <a:br>
              <a:rPr kumimoji="0" lang="es-ES_tradnl" sz="2800" kern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</a:br>
            <a:r>
              <a:rPr kumimoji="0" lang="es-ES_tradnl" sz="2800" kern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Fase de amplificación</a:t>
            </a:r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PROPAGACION</a:t>
            </a:r>
            <a:endParaRPr lang="es-E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491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36080" presetClass="entr" presetSubtype="81023415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236080" presetClass="entr" presetSubtype="81023415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36080" presetClass="entr" presetSubtype="81023415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36080" presetClass="entr" presetSubtype="81023415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36080" presetClass="entr" presetSubtype="81023415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36080" presetClass="entr" presetSubtype="81023415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36080" presetClass="entr" presetSubtype="81023415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236080" presetClass="entr" presetSubtype="81023415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236080" presetClass="entr" presetSubtype="81023415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7346" name="Picture 2" descr="C:\Users\Dr\Documents\IMG_20170906_081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8643965" cy="671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08520" y="692696"/>
            <a:ext cx="6382544" cy="1143000"/>
          </a:xfrm>
        </p:spPr>
        <p:txBody>
          <a:bodyPr>
            <a:normAutofit fontScale="90000"/>
          </a:bodyPr>
          <a:lstStyle/>
          <a:p>
            <a:r>
              <a:rPr lang="es-US" dirty="0" smtClean="0">
                <a:latin typeface="Comic Sans MS" pitchFamily="66" charset="0"/>
              </a:rPr>
              <a:t>Modelos para explicar la coagulación sanguínea</a:t>
            </a:r>
            <a:endParaRPr lang="es-US" dirty="0">
              <a:latin typeface="Comic Sans MS" pitchFamily="66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79512" y="2564904"/>
            <a:ext cx="4320480" cy="41368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US" b="1" dirty="0" smtClean="0">
                <a:latin typeface="Comic Sans MS" pitchFamily="66" charset="0"/>
              </a:rPr>
              <a:t>CLÁSICO:</a:t>
            </a:r>
          </a:p>
          <a:p>
            <a:r>
              <a:rPr lang="es-US" dirty="0" smtClean="0">
                <a:latin typeface="Comic Sans MS" pitchFamily="66" charset="0"/>
              </a:rPr>
              <a:t>Separa las fases humoral y celular.</a:t>
            </a:r>
          </a:p>
          <a:p>
            <a:r>
              <a:rPr lang="es-US" dirty="0" smtClean="0">
                <a:latin typeface="Comic Sans MS" pitchFamily="66" charset="0"/>
              </a:rPr>
              <a:t>Proceso mediante activación secuencial de enzimas efectoras de dos vías: la intrínseca y la extrínseca.</a:t>
            </a:r>
            <a:endParaRPr lang="es-US" dirty="0">
              <a:latin typeface="Comic Sans MS" pitchFamily="66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5004048" y="2564904"/>
            <a:ext cx="3898776" cy="416592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US" b="1" dirty="0" smtClean="0">
                <a:latin typeface="Comic Sans MS" pitchFamily="66" charset="0"/>
              </a:rPr>
              <a:t>TEORÍA CELULAR</a:t>
            </a:r>
            <a:r>
              <a:rPr lang="es-US" dirty="0" smtClean="0">
                <a:latin typeface="Comic Sans MS" pitchFamily="66" charset="0"/>
              </a:rPr>
              <a:t>:</a:t>
            </a:r>
          </a:p>
          <a:p>
            <a:pPr algn="just"/>
            <a:r>
              <a:rPr lang="es-US" dirty="0" smtClean="0">
                <a:latin typeface="Comic Sans MS" pitchFamily="66" charset="0"/>
              </a:rPr>
              <a:t>Considera primordial la célula.</a:t>
            </a:r>
          </a:p>
          <a:p>
            <a:pPr algn="just"/>
            <a:r>
              <a:rPr lang="es-US" dirty="0" smtClean="0">
                <a:latin typeface="Comic Sans MS" pitchFamily="66" charset="0"/>
              </a:rPr>
              <a:t>Proceso mediante la interacción de las superficies  celulares, factor tisular y factor VII en tres fases, iniciación, amplificación y propagación.</a:t>
            </a:r>
          </a:p>
          <a:p>
            <a:pPr algn="just"/>
            <a:endParaRPr lang="es-US" dirty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68935185"/>
              </p:ext>
            </p:extLst>
          </p:nvPr>
        </p:nvGraphicFramePr>
        <p:xfrm>
          <a:off x="6215074" y="0"/>
          <a:ext cx="2428875" cy="2238431"/>
        </p:xfrm>
        <a:graphic>
          <a:graphicData uri="http://schemas.openxmlformats.org/presentationml/2006/ole">
            <p:oleObj spid="_x0000_s1026" name="Imagen" r:id="rId3" imgW="3848100" imgH="547846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3578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4000" dirty="0">
                <a:latin typeface="Comic Sans MS" pitchFamily="66" charset="0"/>
              </a:rPr>
              <a:t>Clasificación según </a:t>
            </a:r>
            <a:r>
              <a:rPr lang="es-MX" sz="4000" dirty="0" err="1">
                <a:latin typeface="Comic Sans MS" pitchFamily="66" charset="0"/>
              </a:rPr>
              <a:t>Ctes</a:t>
            </a:r>
            <a:r>
              <a:rPr lang="es-MX" sz="4000" dirty="0">
                <a:latin typeface="Comic Sans MS" pitchFamily="66" charset="0"/>
              </a:rPr>
              <a:t> Corpusculares</a:t>
            </a:r>
            <a:endParaRPr lang="es-ES" sz="4000" dirty="0">
              <a:latin typeface="Comic Sans MS" pitchFamily="66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s-MX" sz="2800" b="1" dirty="0">
                <a:latin typeface="Comic Sans MS" pitchFamily="66" charset="0"/>
              </a:rPr>
              <a:t>Según VCM.</a:t>
            </a:r>
          </a:p>
          <a:p>
            <a:pPr>
              <a:buFont typeface="Wingdings" pitchFamily="2" charset="2"/>
              <a:buNone/>
            </a:pPr>
            <a:r>
              <a:rPr lang="es-MX" sz="2800" b="1" dirty="0">
                <a:latin typeface="Comic Sans MS" pitchFamily="66" charset="0"/>
              </a:rPr>
              <a:t>   </a:t>
            </a:r>
            <a:r>
              <a:rPr lang="es-MX" sz="2800" b="1" dirty="0" err="1">
                <a:latin typeface="Comic Sans MS" pitchFamily="66" charset="0"/>
              </a:rPr>
              <a:t>Normocíticas</a:t>
            </a:r>
            <a:r>
              <a:rPr lang="es-MX" sz="2800" b="1" dirty="0">
                <a:latin typeface="Comic Sans MS" pitchFamily="66" charset="0"/>
              </a:rPr>
              <a:t> con </a:t>
            </a:r>
            <a:r>
              <a:rPr lang="es-MX" sz="2800" b="1" dirty="0" err="1">
                <a:latin typeface="Comic Sans MS" pitchFamily="66" charset="0"/>
              </a:rPr>
              <a:t>reticulocitosis</a:t>
            </a:r>
            <a:r>
              <a:rPr lang="es-MX" sz="2800" b="1" dirty="0">
                <a:latin typeface="Comic Sans MS" pitchFamily="66" charset="0"/>
              </a:rPr>
              <a:t>(hemorragia, </a:t>
            </a:r>
            <a:r>
              <a:rPr lang="es-MX" sz="2800" b="1" dirty="0" err="1">
                <a:latin typeface="Comic Sans MS" pitchFamily="66" charset="0"/>
              </a:rPr>
              <a:t>hiperesplenismo</a:t>
            </a:r>
            <a:r>
              <a:rPr lang="es-MX" sz="2800" b="1" dirty="0">
                <a:latin typeface="Comic Sans MS" pitchFamily="66" charset="0"/>
              </a:rPr>
              <a:t>, hemolíticas)</a:t>
            </a:r>
          </a:p>
          <a:p>
            <a:pPr>
              <a:buFont typeface="Wingdings" pitchFamily="2" charset="2"/>
              <a:buNone/>
            </a:pPr>
            <a:r>
              <a:rPr lang="es-MX" sz="2800" b="1" dirty="0">
                <a:latin typeface="Comic Sans MS" pitchFamily="66" charset="0"/>
              </a:rPr>
              <a:t>   </a:t>
            </a:r>
            <a:r>
              <a:rPr lang="es-MX" sz="2800" b="1" dirty="0" err="1">
                <a:latin typeface="Comic Sans MS" pitchFamily="66" charset="0"/>
              </a:rPr>
              <a:t>Normocíticas</a:t>
            </a:r>
            <a:r>
              <a:rPr lang="es-MX" sz="2800" b="1" dirty="0">
                <a:latin typeface="Comic Sans MS" pitchFamily="66" charset="0"/>
              </a:rPr>
              <a:t> con </a:t>
            </a:r>
            <a:r>
              <a:rPr lang="es-MX" sz="2800" b="1" dirty="0" err="1">
                <a:latin typeface="Comic Sans MS" pitchFamily="66" charset="0"/>
              </a:rPr>
              <a:t>reticulocitopenia</a:t>
            </a:r>
            <a:r>
              <a:rPr lang="es-MX" sz="2800" b="1" dirty="0">
                <a:latin typeface="Comic Sans MS" pitchFamily="66" charset="0"/>
              </a:rPr>
              <a:t>( AA, leucemias, hipotiroidismo, </a:t>
            </a:r>
            <a:r>
              <a:rPr lang="es-MX" sz="2800" b="1" dirty="0" smtClean="0">
                <a:latin typeface="Comic Sans MS" pitchFamily="66" charset="0"/>
              </a:rPr>
              <a:t>enfermedad </a:t>
            </a:r>
            <a:r>
              <a:rPr lang="es-MX" sz="2800" b="1" dirty="0">
                <a:latin typeface="Comic Sans MS" pitchFamily="66" charset="0"/>
              </a:rPr>
              <a:t>renal)</a:t>
            </a:r>
          </a:p>
          <a:p>
            <a:pPr>
              <a:buFont typeface="Wingdings" pitchFamily="2" charset="2"/>
              <a:buNone/>
            </a:pPr>
            <a:r>
              <a:rPr lang="es-MX" sz="2800" b="1" dirty="0">
                <a:latin typeface="Comic Sans MS" pitchFamily="66" charset="0"/>
              </a:rPr>
              <a:t>  </a:t>
            </a:r>
            <a:r>
              <a:rPr lang="es-MX" sz="2800" b="1" dirty="0" err="1" smtClean="0">
                <a:latin typeface="Comic Sans MS" pitchFamily="66" charset="0"/>
              </a:rPr>
              <a:t>Macrocíticas</a:t>
            </a:r>
            <a:r>
              <a:rPr lang="es-MX" sz="2800" b="1" dirty="0" smtClean="0">
                <a:latin typeface="Comic Sans MS" pitchFamily="66" charset="0"/>
              </a:rPr>
              <a:t> (</a:t>
            </a:r>
            <a:r>
              <a:rPr lang="es-MX" sz="2800" b="1" dirty="0" err="1">
                <a:latin typeface="Comic Sans MS" pitchFamily="66" charset="0"/>
              </a:rPr>
              <a:t>megaloblásticas</a:t>
            </a:r>
            <a:r>
              <a:rPr lang="es-MX" sz="2800" b="1" dirty="0">
                <a:latin typeface="Comic Sans MS" pitchFamily="66" charset="0"/>
              </a:rPr>
              <a:t> o no)</a:t>
            </a:r>
          </a:p>
          <a:p>
            <a:pPr>
              <a:buFont typeface="Wingdings" pitchFamily="2" charset="2"/>
              <a:buNone/>
            </a:pPr>
            <a:r>
              <a:rPr lang="es-MX" sz="2800" b="1" dirty="0">
                <a:latin typeface="Comic Sans MS" pitchFamily="66" charset="0"/>
              </a:rPr>
              <a:t>  </a:t>
            </a:r>
            <a:r>
              <a:rPr lang="es-MX" sz="2800" b="1" dirty="0" err="1" smtClean="0">
                <a:latin typeface="Comic Sans MS" pitchFamily="66" charset="0"/>
              </a:rPr>
              <a:t>Microcíticas</a:t>
            </a:r>
            <a:r>
              <a:rPr lang="es-MX" sz="2800" b="1" dirty="0" smtClean="0">
                <a:latin typeface="Comic Sans MS" pitchFamily="66" charset="0"/>
              </a:rPr>
              <a:t> (</a:t>
            </a:r>
            <a:r>
              <a:rPr lang="es-MX" sz="2800" b="1" dirty="0" err="1" smtClean="0">
                <a:latin typeface="Comic Sans MS" pitchFamily="66" charset="0"/>
              </a:rPr>
              <a:t>ferropénicas</a:t>
            </a:r>
            <a:r>
              <a:rPr lang="es-MX" sz="2800" b="1" dirty="0" smtClean="0">
                <a:latin typeface="Comic Sans MS" pitchFamily="66" charset="0"/>
              </a:rPr>
              <a:t> </a:t>
            </a:r>
            <a:r>
              <a:rPr lang="es-MX" sz="2800" b="1" dirty="0">
                <a:latin typeface="Comic Sans MS" pitchFamily="66" charset="0"/>
              </a:rPr>
              <a:t>o no)</a:t>
            </a:r>
          </a:p>
          <a:p>
            <a:pPr>
              <a:buFont typeface="Wingdings" pitchFamily="2" charset="2"/>
              <a:buChar char="ü"/>
            </a:pPr>
            <a:r>
              <a:rPr lang="es-MX" sz="2800" b="1" dirty="0">
                <a:latin typeface="Comic Sans MS" pitchFamily="66" charset="0"/>
              </a:rPr>
              <a:t>Según HCM</a:t>
            </a:r>
          </a:p>
          <a:p>
            <a:pPr>
              <a:buFont typeface="Wingdings" pitchFamily="2" charset="2"/>
              <a:buNone/>
            </a:pPr>
            <a:r>
              <a:rPr lang="es-MX" sz="2800" b="1" dirty="0">
                <a:latin typeface="Comic Sans MS" pitchFamily="66" charset="0"/>
              </a:rPr>
              <a:t>   </a:t>
            </a:r>
            <a:r>
              <a:rPr lang="es-MX" sz="2800" b="1" dirty="0" err="1">
                <a:latin typeface="Comic Sans MS" pitchFamily="66" charset="0"/>
              </a:rPr>
              <a:t>Normocrómicas</a:t>
            </a:r>
            <a:endParaRPr lang="es-MX" sz="2800" b="1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es-MX" sz="2800" b="1" dirty="0">
                <a:latin typeface="Comic Sans MS" pitchFamily="66" charset="0"/>
              </a:rPr>
              <a:t>   </a:t>
            </a:r>
            <a:r>
              <a:rPr lang="es-MX" sz="2800" b="1" dirty="0" err="1">
                <a:latin typeface="Comic Sans MS" pitchFamily="66" charset="0"/>
              </a:rPr>
              <a:t>Hipocrómicas</a:t>
            </a:r>
            <a:endParaRPr lang="es-ES" sz="2800" b="1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es-ES" sz="2800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Anticoagulantes ó inhibidores naturales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Antitrombina III (AT-III)</a:t>
            </a:r>
          </a:p>
          <a:p>
            <a:r>
              <a:rPr lang="es-ES" dirty="0" err="1" smtClean="0">
                <a:latin typeface="Comic Sans MS" pitchFamily="66" charset="0"/>
              </a:rPr>
              <a:t>Cofactor</a:t>
            </a:r>
            <a:r>
              <a:rPr lang="es-ES" dirty="0" smtClean="0">
                <a:latin typeface="Comic Sans MS" pitchFamily="66" charset="0"/>
              </a:rPr>
              <a:t> II de la Heparina</a:t>
            </a:r>
          </a:p>
          <a:p>
            <a:r>
              <a:rPr lang="es-ES" dirty="0" smtClean="0">
                <a:latin typeface="Comic Sans MS" pitchFamily="66" charset="0"/>
              </a:rPr>
              <a:t>Inhibidor de la </a:t>
            </a:r>
            <a:r>
              <a:rPr lang="es-ES" dirty="0" err="1" smtClean="0">
                <a:latin typeface="Comic Sans MS" pitchFamily="66" charset="0"/>
              </a:rPr>
              <a:t>PCa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Inhibidor dependiente de la proteína Z</a:t>
            </a:r>
          </a:p>
          <a:p>
            <a:r>
              <a:rPr lang="es-ES" dirty="0" smtClean="0">
                <a:latin typeface="Comic Sans MS" pitchFamily="66" charset="0"/>
              </a:rPr>
              <a:t>Sistema PC/PS</a:t>
            </a:r>
          </a:p>
          <a:p>
            <a:r>
              <a:rPr lang="es-ES" dirty="0" smtClean="0">
                <a:latin typeface="Comic Sans MS" pitchFamily="66" charset="0"/>
              </a:rPr>
              <a:t>Inhibidor de la vía del Factor Tisular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00113" y="500042"/>
            <a:ext cx="7343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Comic Sans MS" pitchFamily="66" charset="0"/>
              </a:rPr>
              <a:t>Inhibidores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 err="1">
                <a:latin typeface="Comic Sans MS" pitchFamily="66" charset="0"/>
              </a:rPr>
              <a:t>fisiológicos</a:t>
            </a:r>
            <a:r>
              <a:rPr lang="en-US" sz="2400" b="1" dirty="0">
                <a:latin typeface="Comic Sans MS" pitchFamily="66" charset="0"/>
              </a:rPr>
              <a:t> de la </a:t>
            </a:r>
            <a:r>
              <a:rPr lang="en-US" sz="2400" b="1" dirty="0" err="1">
                <a:latin typeface="Comic Sans MS" pitchFamily="66" charset="0"/>
              </a:rPr>
              <a:t>coagulación</a:t>
            </a:r>
            <a:endParaRPr lang="es-ES" sz="2400" b="1" dirty="0">
              <a:latin typeface="Comic Sans MS" pitchFamily="66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11188" y="1071546"/>
            <a:ext cx="8135937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 err="1">
                <a:latin typeface="Comic Sans MS" pitchFamily="66" charset="0"/>
              </a:rPr>
              <a:t>Inhibidor</a:t>
            </a:r>
            <a:r>
              <a:rPr lang="en-US" sz="2000" dirty="0">
                <a:latin typeface="Comic Sans MS" pitchFamily="66" charset="0"/>
              </a:rPr>
              <a:t> de la </a:t>
            </a:r>
            <a:r>
              <a:rPr lang="en-US" sz="2000" dirty="0" err="1">
                <a:latin typeface="Comic Sans MS" pitchFamily="66" charset="0"/>
              </a:rPr>
              <a:t>vía</a:t>
            </a:r>
            <a:r>
              <a:rPr lang="en-US" sz="2000" dirty="0">
                <a:latin typeface="Comic Sans MS" pitchFamily="66" charset="0"/>
              </a:rPr>
              <a:t> del factor </a:t>
            </a:r>
            <a:r>
              <a:rPr lang="en-US" sz="2000" dirty="0" err="1">
                <a:latin typeface="Comic Sans MS" pitchFamily="66" charset="0"/>
              </a:rPr>
              <a:t>tisular</a:t>
            </a:r>
            <a:endParaRPr lang="en-US" sz="2000" dirty="0">
              <a:latin typeface="Comic Sans MS" pitchFamily="66" charset="0"/>
            </a:endParaRPr>
          </a:p>
          <a:p>
            <a:pPr lvl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 err="1">
                <a:latin typeface="Comic Sans MS" pitchFamily="66" charset="0"/>
              </a:rPr>
              <a:t>Regula</a:t>
            </a:r>
            <a:r>
              <a:rPr lang="en-US" sz="2000" dirty="0">
                <a:latin typeface="Comic Sans MS" pitchFamily="66" charset="0"/>
              </a:rPr>
              <a:t> la </a:t>
            </a:r>
            <a:r>
              <a:rPr lang="en-US" sz="2000" dirty="0" err="1">
                <a:latin typeface="Comic Sans MS" pitchFamily="66" charset="0"/>
              </a:rPr>
              <a:t>actividad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catalítica</a:t>
            </a:r>
            <a:r>
              <a:rPr lang="en-US" sz="2000" dirty="0">
                <a:latin typeface="Comic Sans MS" pitchFamily="66" charset="0"/>
              </a:rPr>
              <a:t> del </a:t>
            </a:r>
            <a:r>
              <a:rPr lang="en-US" sz="2000" dirty="0" err="1">
                <a:latin typeface="Comic Sans MS" pitchFamily="66" charset="0"/>
              </a:rPr>
              <a:t>complejo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FVIIa</a:t>
            </a:r>
            <a:r>
              <a:rPr lang="en-US" sz="2000" dirty="0">
                <a:latin typeface="Comic Sans MS" pitchFamily="66" charset="0"/>
              </a:rPr>
              <a:t>/FT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 err="1">
                <a:latin typeface="Comic Sans MS" pitchFamily="66" charset="0"/>
              </a:rPr>
              <a:t>Sistema</a:t>
            </a:r>
            <a:r>
              <a:rPr lang="en-US" sz="2000" dirty="0">
                <a:latin typeface="Comic Sans MS" pitchFamily="66" charset="0"/>
              </a:rPr>
              <a:t> de la </a:t>
            </a:r>
            <a:r>
              <a:rPr lang="en-US" sz="2000" dirty="0" err="1">
                <a:latin typeface="Comic Sans MS" pitchFamily="66" charset="0"/>
              </a:rPr>
              <a:t>proteína</a:t>
            </a:r>
            <a:r>
              <a:rPr lang="en-US" sz="2000" dirty="0">
                <a:latin typeface="Comic Sans MS" pitchFamily="66" charset="0"/>
              </a:rPr>
              <a:t> C</a:t>
            </a:r>
          </a:p>
          <a:p>
            <a:pPr lvl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 err="1">
                <a:latin typeface="Comic Sans MS" pitchFamily="66" charset="0"/>
              </a:rPr>
              <a:t>Inactiva</a:t>
            </a:r>
            <a:r>
              <a:rPr lang="en-US" sz="2000" dirty="0">
                <a:latin typeface="Comic Sans MS" pitchFamily="66" charset="0"/>
              </a:rPr>
              <a:t> los </a:t>
            </a:r>
            <a:r>
              <a:rPr lang="en-US" sz="2000" dirty="0" err="1">
                <a:latin typeface="Comic Sans MS" pitchFamily="66" charset="0"/>
              </a:rPr>
              <a:t>factores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Va</a:t>
            </a:r>
            <a:r>
              <a:rPr lang="en-US" sz="2000" dirty="0">
                <a:latin typeface="Comic Sans MS" pitchFamily="66" charset="0"/>
              </a:rPr>
              <a:t> y </a:t>
            </a:r>
            <a:r>
              <a:rPr lang="en-US" sz="2000" dirty="0" err="1">
                <a:latin typeface="Comic Sans MS" pitchFamily="66" charset="0"/>
              </a:rPr>
              <a:t>VIIIa</a:t>
            </a:r>
            <a:endParaRPr lang="en-US" sz="2000" dirty="0">
              <a:latin typeface="Comic Sans MS" pitchFamily="66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 err="1">
                <a:latin typeface="Comic Sans MS" pitchFamily="66" charset="0"/>
              </a:rPr>
              <a:t>Antitrombina</a:t>
            </a:r>
            <a:endParaRPr lang="en-US" sz="2000" dirty="0">
              <a:latin typeface="Comic Sans MS" pitchFamily="66" charset="0"/>
            </a:endParaRPr>
          </a:p>
          <a:p>
            <a:pPr lvl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 err="1">
                <a:latin typeface="Comic Sans MS" pitchFamily="66" charset="0"/>
              </a:rPr>
              <a:t>Inactiva</a:t>
            </a:r>
            <a:r>
              <a:rPr lang="en-US" sz="2000" dirty="0">
                <a:latin typeface="Comic Sans MS" pitchFamily="66" charset="0"/>
              </a:rPr>
              <a:t> la </a:t>
            </a:r>
            <a:r>
              <a:rPr lang="en-US" sz="2000" dirty="0" err="1">
                <a:latin typeface="Comic Sans MS" pitchFamily="66" charset="0"/>
              </a:rPr>
              <a:t>trombina</a:t>
            </a:r>
            <a:r>
              <a:rPr lang="en-US" sz="2000" dirty="0">
                <a:latin typeface="Comic Sans MS" pitchFamily="66" charset="0"/>
              </a:rPr>
              <a:t> y los </a:t>
            </a:r>
            <a:r>
              <a:rPr lang="en-US" sz="2000" dirty="0" err="1">
                <a:latin typeface="Comic Sans MS" pitchFamily="66" charset="0"/>
              </a:rPr>
              <a:t>factores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XIIa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XIa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IXa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Xa</a:t>
            </a:r>
            <a:r>
              <a:rPr lang="en-US" sz="2000" dirty="0">
                <a:latin typeface="Comic Sans MS" pitchFamily="66" charset="0"/>
              </a:rPr>
              <a:t> 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Comic Sans MS" pitchFamily="66" charset="0"/>
              </a:rPr>
              <a:t>Cofactor II de la </a:t>
            </a:r>
            <a:r>
              <a:rPr lang="en-US" sz="2000" dirty="0" err="1">
                <a:latin typeface="Comic Sans MS" pitchFamily="66" charset="0"/>
              </a:rPr>
              <a:t>heparina</a:t>
            </a:r>
            <a:endParaRPr lang="en-US" sz="2000" dirty="0">
              <a:latin typeface="Comic Sans MS" pitchFamily="66" charset="0"/>
            </a:endParaRPr>
          </a:p>
          <a:p>
            <a:pPr lvl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 err="1">
                <a:latin typeface="Comic Sans MS" pitchFamily="66" charset="0"/>
              </a:rPr>
              <a:t>Inactiva</a:t>
            </a:r>
            <a:r>
              <a:rPr lang="en-US" sz="2000" dirty="0">
                <a:latin typeface="Comic Sans MS" pitchFamily="66" charset="0"/>
              </a:rPr>
              <a:t> la </a:t>
            </a:r>
            <a:r>
              <a:rPr lang="en-US" sz="2000" dirty="0" err="1">
                <a:latin typeface="Comic Sans MS" pitchFamily="66" charset="0"/>
              </a:rPr>
              <a:t>trombina</a:t>
            </a:r>
            <a:endParaRPr lang="en-US" sz="2000" dirty="0">
              <a:latin typeface="Comic Sans MS" pitchFamily="66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 err="1">
                <a:latin typeface="Comic Sans MS" pitchFamily="66" charset="0"/>
              </a:rPr>
              <a:t>Proteína</a:t>
            </a:r>
            <a:r>
              <a:rPr lang="en-US" sz="2000" dirty="0">
                <a:latin typeface="Comic Sans MS" pitchFamily="66" charset="0"/>
              </a:rPr>
              <a:t> Z</a:t>
            </a:r>
          </a:p>
          <a:p>
            <a:pPr lvl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s-ES" sz="2000" dirty="0" err="1">
                <a:latin typeface="Comic Sans MS" pitchFamily="66" charset="0"/>
              </a:rPr>
              <a:t>Cofactor</a:t>
            </a:r>
            <a:r>
              <a:rPr lang="es-ES" sz="2000" dirty="0">
                <a:latin typeface="Comic Sans MS" pitchFamily="66" charset="0"/>
              </a:rPr>
              <a:t> para la inactivación del </a:t>
            </a:r>
            <a:r>
              <a:rPr lang="es-ES" sz="2000" dirty="0" err="1">
                <a:latin typeface="Comic Sans MS" pitchFamily="66" charset="0"/>
              </a:rPr>
              <a:t>FXa</a:t>
            </a:r>
            <a:r>
              <a:rPr lang="es-ES" sz="2000" dirty="0">
                <a:latin typeface="Comic Sans MS" pitchFamily="66" charset="0"/>
              </a:rPr>
              <a:t> por inhibidor de proteasa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371600" y="1143000"/>
            <a:ext cx="608013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XII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954338" y="1143000"/>
            <a:ext cx="7429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XIIa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070100" y="1676400"/>
            <a:ext cx="506413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XI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729038" y="1600200"/>
            <a:ext cx="6413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XIa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2603500" y="2362200"/>
            <a:ext cx="506413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IX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262438" y="2362200"/>
            <a:ext cx="6413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IXa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2844800" y="3352800"/>
            <a:ext cx="404813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4960938" y="3352800"/>
            <a:ext cx="5397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Xa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405188" y="2908300"/>
            <a:ext cx="1014412" cy="347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VIIIa</a:t>
            </a: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4572000" y="3810000"/>
            <a:ext cx="539750" cy="347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Va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2835275" y="4495800"/>
            <a:ext cx="1706563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Protrombina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5465763" y="4495800"/>
            <a:ext cx="13843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Trombina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3752850" y="5181600"/>
            <a:ext cx="167322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Fibrinógeno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6496050" y="5181600"/>
            <a:ext cx="106362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Fibrina</a:t>
            </a: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1881188" y="1416050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>
            <a:off x="2490788" y="187325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3024188" y="263525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3252788" y="3625850"/>
            <a:ext cx="175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4319588" y="476885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3" name="Line 23"/>
          <p:cNvSpPr>
            <a:spLocks noChangeShapeType="1"/>
          </p:cNvSpPr>
          <p:nvPr/>
        </p:nvSpPr>
        <p:spPr bwMode="auto">
          <a:xfrm>
            <a:off x="5233988" y="5454650"/>
            <a:ext cx="1371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>
            <a:off x="5995988" y="492125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5157788" y="3702050"/>
            <a:ext cx="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6" name="Line 26"/>
          <p:cNvSpPr>
            <a:spLocks noChangeShapeType="1"/>
          </p:cNvSpPr>
          <p:nvPr/>
        </p:nvSpPr>
        <p:spPr bwMode="auto">
          <a:xfrm>
            <a:off x="4471988" y="2711450"/>
            <a:ext cx="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7" name="Line 27"/>
          <p:cNvSpPr>
            <a:spLocks noChangeShapeType="1"/>
          </p:cNvSpPr>
          <p:nvPr/>
        </p:nvSpPr>
        <p:spPr bwMode="auto">
          <a:xfrm>
            <a:off x="3938588" y="2025650"/>
            <a:ext cx="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8" name="Line 28"/>
          <p:cNvSpPr>
            <a:spLocks noChangeShapeType="1"/>
          </p:cNvSpPr>
          <p:nvPr/>
        </p:nvSpPr>
        <p:spPr bwMode="auto">
          <a:xfrm>
            <a:off x="3252788" y="149225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09" name="Text Box 29"/>
          <p:cNvSpPr txBox="1">
            <a:spLocks noChangeArrowheads="1"/>
          </p:cNvSpPr>
          <p:nvPr/>
        </p:nvSpPr>
        <p:spPr bwMode="auto">
          <a:xfrm>
            <a:off x="5181600" y="838200"/>
            <a:ext cx="1370013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FT-FVIIa</a:t>
            </a:r>
          </a:p>
        </p:txBody>
      </p:sp>
      <p:sp>
        <p:nvSpPr>
          <p:cNvPr id="46110" name="Text Box 30"/>
          <p:cNvSpPr txBox="1">
            <a:spLocks noChangeArrowheads="1"/>
          </p:cNvSpPr>
          <p:nvPr/>
        </p:nvSpPr>
        <p:spPr bwMode="auto">
          <a:xfrm>
            <a:off x="7543800" y="762000"/>
            <a:ext cx="890588" cy="485775"/>
          </a:xfrm>
          <a:prstGeom prst="rect">
            <a:avLst/>
          </a:prstGeom>
          <a:solidFill>
            <a:srgbClr val="008080"/>
          </a:solidFill>
          <a:ln w="2857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IVFT</a:t>
            </a:r>
          </a:p>
        </p:txBody>
      </p:sp>
      <p:sp>
        <p:nvSpPr>
          <p:cNvPr id="46111" name="Text Box 31"/>
          <p:cNvSpPr txBox="1">
            <a:spLocks noChangeArrowheads="1"/>
          </p:cNvSpPr>
          <p:nvPr/>
        </p:nvSpPr>
        <p:spPr bwMode="auto">
          <a:xfrm>
            <a:off x="7604125" y="2119313"/>
            <a:ext cx="1025525" cy="485775"/>
          </a:xfrm>
          <a:prstGeom prst="rect">
            <a:avLst/>
          </a:prstGeom>
          <a:solidFill>
            <a:srgbClr val="3366FF"/>
          </a:solidFill>
          <a:ln w="2857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AT-III</a:t>
            </a:r>
          </a:p>
        </p:txBody>
      </p:sp>
      <p:sp>
        <p:nvSpPr>
          <p:cNvPr id="46112" name="Text Box 32"/>
          <p:cNvSpPr txBox="1">
            <a:spLocks noChangeArrowheads="1"/>
          </p:cNvSpPr>
          <p:nvPr/>
        </p:nvSpPr>
        <p:spPr bwMode="auto">
          <a:xfrm>
            <a:off x="555625" y="3605213"/>
            <a:ext cx="1027113" cy="485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>
                <a:solidFill>
                  <a:schemeClr val="bg1"/>
                </a:solidFill>
                <a:latin typeface="Times New Roman" pitchFamily="18" charset="0"/>
              </a:rPr>
              <a:t>PC-PS</a:t>
            </a:r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 flipH="1">
            <a:off x="6553200" y="1066800"/>
            <a:ext cx="990600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14" name="Text Box 34"/>
          <p:cNvSpPr txBox="1">
            <a:spLocks noChangeArrowheads="1"/>
          </p:cNvSpPr>
          <p:nvPr/>
        </p:nvSpPr>
        <p:spPr bwMode="auto">
          <a:xfrm>
            <a:off x="0" y="228600"/>
            <a:ext cx="87820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u="sng">
                <a:solidFill>
                  <a:schemeClr val="bg1"/>
                </a:solidFill>
                <a:latin typeface="Times New Roman" pitchFamily="18" charset="0"/>
              </a:rPr>
              <a:t>Mecanismo de acción de los inhibidores fisiológicos de la coagulación</a:t>
            </a:r>
          </a:p>
        </p:txBody>
      </p:sp>
      <p:sp>
        <p:nvSpPr>
          <p:cNvPr id="46115" name="Line 35"/>
          <p:cNvSpPr>
            <a:spLocks noChangeShapeType="1"/>
          </p:cNvSpPr>
          <p:nvPr/>
        </p:nvSpPr>
        <p:spPr bwMode="auto">
          <a:xfrm flipV="1">
            <a:off x="1676400" y="3124200"/>
            <a:ext cx="18288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16" name="Line 36"/>
          <p:cNvSpPr>
            <a:spLocks noChangeShapeType="1"/>
          </p:cNvSpPr>
          <p:nvPr/>
        </p:nvSpPr>
        <p:spPr bwMode="auto">
          <a:xfrm>
            <a:off x="1676400" y="3962400"/>
            <a:ext cx="297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17" name="Line 37"/>
          <p:cNvSpPr>
            <a:spLocks noChangeShapeType="1"/>
          </p:cNvSpPr>
          <p:nvPr/>
        </p:nvSpPr>
        <p:spPr bwMode="auto">
          <a:xfrm flipH="1">
            <a:off x="6553200" y="2667000"/>
            <a:ext cx="1219200" cy="1905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18" name="Line 38"/>
          <p:cNvSpPr>
            <a:spLocks noChangeShapeType="1"/>
          </p:cNvSpPr>
          <p:nvPr/>
        </p:nvSpPr>
        <p:spPr bwMode="auto">
          <a:xfrm flipH="1">
            <a:off x="5638800" y="2667000"/>
            <a:ext cx="1905000" cy="914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19" name="Line 39"/>
          <p:cNvSpPr>
            <a:spLocks noChangeShapeType="1"/>
          </p:cNvSpPr>
          <p:nvPr/>
        </p:nvSpPr>
        <p:spPr bwMode="auto">
          <a:xfrm flipH="1">
            <a:off x="4876800" y="2590800"/>
            <a:ext cx="2514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20" name="Line 40"/>
          <p:cNvSpPr>
            <a:spLocks noChangeShapeType="1"/>
          </p:cNvSpPr>
          <p:nvPr/>
        </p:nvSpPr>
        <p:spPr bwMode="auto">
          <a:xfrm flipH="1" flipV="1">
            <a:off x="4419600" y="1905000"/>
            <a:ext cx="29718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21" name="Line 41"/>
          <p:cNvSpPr>
            <a:spLocks noChangeShapeType="1"/>
          </p:cNvSpPr>
          <p:nvPr/>
        </p:nvSpPr>
        <p:spPr bwMode="auto">
          <a:xfrm flipH="1" flipV="1">
            <a:off x="3810000" y="1524000"/>
            <a:ext cx="3657600" cy="685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22" name="Line 42"/>
          <p:cNvSpPr>
            <a:spLocks noChangeShapeType="1"/>
          </p:cNvSpPr>
          <p:nvPr/>
        </p:nvSpPr>
        <p:spPr bwMode="auto">
          <a:xfrm flipH="1">
            <a:off x="4114800" y="1295400"/>
            <a:ext cx="1524000" cy="121920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123" name="Line 43"/>
          <p:cNvSpPr>
            <a:spLocks noChangeShapeType="1"/>
          </p:cNvSpPr>
          <p:nvPr/>
        </p:nvSpPr>
        <p:spPr bwMode="auto">
          <a:xfrm flipH="1">
            <a:off x="4648200" y="1371600"/>
            <a:ext cx="1143000" cy="213360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9634" name="Diapositiva" r:id="rId4" imgW="4554360" imgH="341640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Sistema </a:t>
            </a:r>
            <a:r>
              <a:rPr lang="es-ES" dirty="0" err="1" smtClean="0">
                <a:latin typeface="Comic Sans MS" pitchFamily="66" charset="0"/>
              </a:rPr>
              <a:t>fibrinolítico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>
                <a:latin typeface="Comic Sans MS" pitchFamily="66" charset="0"/>
              </a:rPr>
              <a:t>Elemento fundamental: </a:t>
            </a:r>
            <a:r>
              <a:rPr lang="es-ES" dirty="0" err="1" smtClean="0">
                <a:latin typeface="Comic Sans MS" pitchFamily="66" charset="0"/>
              </a:rPr>
              <a:t>plasminógeno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Forma activa: </a:t>
            </a:r>
            <a:r>
              <a:rPr lang="es-ES" dirty="0" err="1" smtClean="0">
                <a:latin typeface="Comic Sans MS" pitchFamily="66" charset="0"/>
              </a:rPr>
              <a:t>plasmina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Activadores : </a:t>
            </a:r>
            <a:r>
              <a:rPr lang="es-ES" dirty="0" err="1" smtClean="0">
                <a:latin typeface="Comic Sans MS" pitchFamily="66" charset="0"/>
              </a:rPr>
              <a:t>tPa</a:t>
            </a:r>
            <a:r>
              <a:rPr lang="es-ES" dirty="0" smtClean="0">
                <a:latin typeface="Comic Sans MS" pitchFamily="66" charset="0"/>
              </a:rPr>
              <a:t> (activador tisular del </a:t>
            </a:r>
            <a:r>
              <a:rPr lang="es-ES" dirty="0" err="1" smtClean="0">
                <a:latin typeface="Comic Sans MS" pitchFamily="66" charset="0"/>
              </a:rPr>
              <a:t>plasminógeno</a:t>
            </a:r>
            <a:r>
              <a:rPr lang="es-ES" dirty="0" smtClean="0">
                <a:latin typeface="Comic Sans MS" pitchFamily="66" charset="0"/>
              </a:rPr>
              <a:t>), </a:t>
            </a:r>
            <a:r>
              <a:rPr lang="es-ES" dirty="0" err="1" smtClean="0">
                <a:latin typeface="Comic Sans MS" pitchFamily="66" charset="0"/>
              </a:rPr>
              <a:t>urokinasa</a:t>
            </a:r>
            <a:r>
              <a:rPr lang="es-ES" dirty="0" smtClean="0">
                <a:latin typeface="Comic Sans MS" pitchFamily="66" charset="0"/>
              </a:rPr>
              <a:t>, estreptoquinasa</a:t>
            </a:r>
          </a:p>
          <a:p>
            <a:r>
              <a:rPr lang="es-ES" dirty="0" smtClean="0">
                <a:latin typeface="Comic Sans MS" pitchFamily="66" charset="0"/>
              </a:rPr>
              <a:t>Función: lisis del coágulo liberando PDF/</a:t>
            </a:r>
            <a:r>
              <a:rPr lang="es-ES" dirty="0" err="1" smtClean="0">
                <a:latin typeface="Comic Sans MS" pitchFamily="66" charset="0"/>
              </a:rPr>
              <a:t>pdf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Inhibidores: PAI, </a:t>
            </a:r>
            <a:r>
              <a:rPr lang="es-ES" dirty="0" smtClean="0">
                <a:latin typeface="Century Gothic"/>
              </a:rPr>
              <a:t> 2 </a:t>
            </a:r>
            <a:r>
              <a:rPr lang="es-ES" dirty="0" err="1" smtClean="0">
                <a:latin typeface="Comic Sans MS" pitchFamily="66" charset="0"/>
              </a:rPr>
              <a:t>antiplasmina</a:t>
            </a:r>
            <a:r>
              <a:rPr lang="es-ES" dirty="0" smtClean="0">
                <a:latin typeface="Comic Sans MS" pitchFamily="66" charset="0"/>
              </a:rPr>
              <a:t>, inhibidor de la fibrinólisis activado por la trombina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892971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6322" name="Picture 2" descr="C:\Users\Dr\Documents\IMG_20170906_081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Es importante reconocer que: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s-ES" sz="3900" dirty="0" smtClean="0">
                <a:latin typeface="Comic Sans MS" pitchFamily="66" charset="0"/>
              </a:rPr>
              <a:t>1ro. Cualesquiera que sea el lugar</a:t>
            </a:r>
            <a:br>
              <a:rPr lang="es-ES" sz="3900" dirty="0" smtClean="0">
                <a:latin typeface="Comic Sans MS" pitchFamily="66" charset="0"/>
              </a:rPr>
            </a:br>
            <a:r>
              <a:rPr lang="es-ES" sz="3900" dirty="0" smtClean="0">
                <a:latin typeface="Comic Sans MS" pitchFamily="66" charset="0"/>
              </a:rPr>
              <a:t>donde la hemostasia tenga lugar, participarán todas las fases.</a:t>
            </a:r>
          </a:p>
          <a:p>
            <a:pPr>
              <a:buNone/>
            </a:pPr>
            <a:endParaRPr lang="es-ES" sz="39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s-ES" sz="3900" dirty="0" smtClean="0">
                <a:latin typeface="Comic Sans MS" pitchFamily="66" charset="0"/>
              </a:rPr>
              <a:t>2do. Que la hemostasia se produce por la interacción de células con múltiples proteínas, y que la activación de una sola de ellas es capaz de generar el producto final la trombina.</a:t>
            </a:r>
            <a:br>
              <a:rPr lang="es-ES" sz="3900" dirty="0" smtClean="0">
                <a:latin typeface="Comic Sans MS" pitchFamily="66" charset="0"/>
              </a:rPr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En general: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5286412"/>
          </a:xfrm>
        </p:spPr>
        <p:txBody>
          <a:bodyPr/>
          <a:lstStyle/>
          <a:p>
            <a:r>
              <a:rPr lang="es-ES" dirty="0" smtClean="0"/>
              <a:t>Hemorragias de comienzo inmediato y brusco.</a:t>
            </a:r>
          </a:p>
          <a:p>
            <a:r>
              <a:rPr lang="es-ES" dirty="0" smtClean="0"/>
              <a:t>Hemorragias en mucosas y petequias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038600" cy="4911741"/>
          </a:xfrm>
        </p:spPr>
        <p:txBody>
          <a:bodyPr/>
          <a:lstStyle/>
          <a:p>
            <a:r>
              <a:rPr lang="es-ES" dirty="0" smtClean="0"/>
              <a:t>Hemorragias de comienzo más tardío</a:t>
            </a:r>
          </a:p>
          <a:p>
            <a:r>
              <a:rPr lang="es-ES" dirty="0" smtClean="0"/>
              <a:t>Hematomas y hemartrosis</a:t>
            </a:r>
            <a:endParaRPr lang="es-ES" dirty="0"/>
          </a:p>
        </p:txBody>
      </p:sp>
      <p:sp>
        <p:nvSpPr>
          <p:cNvPr id="5" name="4 Flecha abajo"/>
          <p:cNvSpPr/>
          <p:nvPr/>
        </p:nvSpPr>
        <p:spPr>
          <a:xfrm flipH="1">
            <a:off x="2071670" y="3643314"/>
            <a:ext cx="428628" cy="1285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571472" y="5143512"/>
            <a:ext cx="3643338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omic Sans MS" pitchFamily="66" charset="0"/>
              </a:rPr>
              <a:t>Traducen defectos de la hemostasia primaria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7" name="6 Flecha abajo"/>
          <p:cNvSpPr/>
          <p:nvPr/>
        </p:nvSpPr>
        <p:spPr>
          <a:xfrm>
            <a:off x="6215074" y="3429000"/>
            <a:ext cx="484632" cy="1571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5000628" y="5143512"/>
            <a:ext cx="371477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omic Sans MS" pitchFamily="66" charset="0"/>
              </a:rPr>
              <a:t>Defectos de la hemostasia secundaria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Patrones de </a:t>
            </a:r>
            <a:r>
              <a:rPr lang="es-ES" dirty="0" err="1" smtClean="0">
                <a:latin typeface="Comic Sans MS" pitchFamily="66" charset="0"/>
              </a:rPr>
              <a:t>sangramiento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Trastornos </a:t>
            </a:r>
            <a:r>
              <a:rPr lang="es-ES" dirty="0" err="1" smtClean="0">
                <a:solidFill>
                  <a:srgbClr val="FF0000"/>
                </a:solidFill>
              </a:rPr>
              <a:t>vásculo-plaquetarios</a:t>
            </a:r>
            <a:endParaRPr lang="es-ES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En general, superficiales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Petequias, equimosis (oral, TGI, genitourinario)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Inmediatamente después de trauma o espontánea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/>
              <a:t>Ej</a:t>
            </a:r>
            <a:r>
              <a:rPr lang="es-ES" dirty="0" smtClean="0"/>
              <a:t>: </a:t>
            </a:r>
            <a:r>
              <a:rPr lang="es-ES" dirty="0" err="1" smtClean="0"/>
              <a:t>trombopenias</a:t>
            </a:r>
            <a:r>
              <a:rPr lang="es-ES" dirty="0" smtClean="0"/>
              <a:t>, </a:t>
            </a:r>
            <a:r>
              <a:rPr lang="es-ES" dirty="0" err="1" smtClean="0"/>
              <a:t>trombopatías</a:t>
            </a:r>
            <a:r>
              <a:rPr lang="es-ES" dirty="0" smtClean="0"/>
              <a:t>, fragilidad vascular</a:t>
            </a:r>
          </a:p>
          <a:p>
            <a:pPr>
              <a:buFont typeface="Wingdings" pitchFamily="2" charset="2"/>
              <a:buChar char="ü"/>
            </a:pP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857752" y="1600200"/>
            <a:ext cx="4000528" cy="4525963"/>
          </a:xfrm>
        </p:spPr>
        <p:txBody>
          <a:bodyPr>
            <a:normAutofit fontScale="925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Déficit de factores</a:t>
            </a:r>
          </a:p>
          <a:p>
            <a:endParaRPr lang="es-ES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Tejidos profundos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Hematomas en mm, articulaciones, </a:t>
            </a:r>
            <a:r>
              <a:rPr lang="es-ES" dirty="0" err="1" smtClean="0"/>
              <a:t>retroperitoneo</a:t>
            </a:r>
            <a:endParaRPr lang="es-ES" dirty="0" smtClean="0"/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Retardada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/>
              <a:t>Ej</a:t>
            </a:r>
            <a:r>
              <a:rPr lang="es-ES" dirty="0" smtClean="0"/>
              <a:t>: déficit  de factores, anticoagulantes, CID, hepatopatías</a:t>
            </a:r>
            <a:endParaRPr lang="es-E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Fallos de la hemostasia primaria: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Púrpuras vasculares: falla el componente vascular  con número y función </a:t>
            </a:r>
            <a:r>
              <a:rPr lang="es-ES" dirty="0" err="1" smtClean="0">
                <a:latin typeface="Comic Sans MS" pitchFamily="66" charset="0"/>
              </a:rPr>
              <a:t>plaquetaria</a:t>
            </a:r>
            <a:r>
              <a:rPr lang="es-ES" dirty="0" smtClean="0">
                <a:latin typeface="Comic Sans MS" pitchFamily="66" charset="0"/>
              </a:rPr>
              <a:t> normal.</a:t>
            </a:r>
            <a:br>
              <a:rPr lang="es-ES" dirty="0" smtClean="0">
                <a:latin typeface="Comic Sans MS" pitchFamily="66" charset="0"/>
              </a:rPr>
            </a:br>
            <a:r>
              <a:rPr lang="es-ES" dirty="0" smtClean="0">
                <a:latin typeface="Comic Sans MS" pitchFamily="66" charset="0"/>
              </a:rPr>
              <a:t>• Púrpuras </a:t>
            </a:r>
            <a:r>
              <a:rPr lang="es-ES" dirty="0" err="1" smtClean="0">
                <a:latin typeface="Comic Sans MS" pitchFamily="66" charset="0"/>
              </a:rPr>
              <a:t>trombopáticas</a:t>
            </a:r>
            <a:r>
              <a:rPr lang="es-ES" dirty="0" smtClean="0">
                <a:latin typeface="Comic Sans MS" pitchFamily="66" charset="0"/>
              </a:rPr>
              <a:t>: hay fallo </a:t>
            </a:r>
            <a:r>
              <a:rPr lang="es-ES" i="1" dirty="0" smtClean="0">
                <a:latin typeface="Comic Sans MS" pitchFamily="66" charset="0"/>
              </a:rPr>
              <a:t>cualitativo </a:t>
            </a:r>
            <a:r>
              <a:rPr lang="es-ES" dirty="0" smtClean="0">
                <a:latin typeface="Comic Sans MS" pitchFamily="66" charset="0"/>
              </a:rPr>
              <a:t>del componente </a:t>
            </a:r>
            <a:r>
              <a:rPr lang="es-ES" dirty="0" err="1" smtClean="0">
                <a:latin typeface="Comic Sans MS" pitchFamily="66" charset="0"/>
              </a:rPr>
              <a:t>plaquetario</a:t>
            </a:r>
            <a:r>
              <a:rPr lang="es-ES" dirty="0" smtClean="0">
                <a:latin typeface="Comic Sans MS" pitchFamily="66" charset="0"/>
              </a:rPr>
              <a:t>.</a:t>
            </a:r>
            <a:br>
              <a:rPr lang="es-ES" dirty="0" smtClean="0">
                <a:latin typeface="Comic Sans MS" pitchFamily="66" charset="0"/>
              </a:rPr>
            </a:br>
            <a:r>
              <a:rPr lang="es-ES" dirty="0" smtClean="0">
                <a:latin typeface="Comic Sans MS" pitchFamily="66" charset="0"/>
              </a:rPr>
              <a:t>• Púrpuras </a:t>
            </a:r>
            <a:r>
              <a:rPr lang="es-ES" dirty="0" err="1" smtClean="0">
                <a:latin typeface="Comic Sans MS" pitchFamily="66" charset="0"/>
              </a:rPr>
              <a:t>trombopénicas</a:t>
            </a:r>
            <a:r>
              <a:rPr lang="es-ES" dirty="0" smtClean="0">
                <a:latin typeface="Comic Sans MS" pitchFamily="66" charset="0"/>
              </a:rPr>
              <a:t>: hay fallo </a:t>
            </a:r>
            <a:r>
              <a:rPr lang="es-ES" i="1" dirty="0" smtClean="0">
                <a:latin typeface="Comic Sans MS" pitchFamily="66" charset="0"/>
              </a:rPr>
              <a:t>cuantitativo </a:t>
            </a:r>
            <a:r>
              <a:rPr lang="es-ES" dirty="0" smtClean="0">
                <a:latin typeface="Comic Sans MS" pitchFamily="66" charset="0"/>
              </a:rPr>
              <a:t>del componente </a:t>
            </a:r>
            <a:r>
              <a:rPr lang="es-ES" dirty="0" err="1" smtClean="0">
                <a:latin typeface="Comic Sans MS" pitchFamily="66" charset="0"/>
              </a:rPr>
              <a:t>plaquetario</a:t>
            </a:r>
            <a:r>
              <a:rPr lang="es-ES" dirty="0" smtClean="0">
                <a:latin typeface="Comic Sans MS" pitchFamily="66" charset="0"/>
              </a:rPr>
              <a:t>.</a:t>
            </a:r>
            <a:br>
              <a:rPr lang="es-ES" dirty="0" smtClean="0">
                <a:latin typeface="Comic Sans MS" pitchFamily="66" charset="0"/>
              </a:rPr>
            </a:b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latin typeface="Comic Sans MS" pitchFamily="66" charset="0"/>
              </a:rPr>
              <a:t>Anemias hemolíticas (</a:t>
            </a:r>
            <a:r>
              <a:rPr lang="es-MX" dirty="0" err="1">
                <a:latin typeface="Comic Sans MS" pitchFamily="66" charset="0"/>
              </a:rPr>
              <a:t>normocíticas</a:t>
            </a:r>
            <a:r>
              <a:rPr lang="es-MX" dirty="0">
                <a:latin typeface="Comic Sans MS" pitchFamily="66" charset="0"/>
              </a:rPr>
              <a:t>)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MX" sz="2800" dirty="0"/>
              <a:t> </a:t>
            </a:r>
            <a:r>
              <a:rPr lang="es-MX" sz="2800" dirty="0">
                <a:latin typeface="Comic Sans MS" pitchFamily="66" charset="0"/>
              </a:rPr>
              <a:t>-Congénitas: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Alteraciones de la membrana del GR (</a:t>
            </a:r>
            <a:r>
              <a:rPr lang="es-MX" sz="2800" dirty="0" err="1">
                <a:latin typeface="Comic Sans MS" pitchFamily="66" charset="0"/>
              </a:rPr>
              <a:t>eliptocitosis</a:t>
            </a:r>
            <a:r>
              <a:rPr lang="es-MX" sz="2800" dirty="0">
                <a:latin typeface="Comic Sans MS" pitchFamily="66" charset="0"/>
              </a:rPr>
              <a:t>, </a:t>
            </a:r>
            <a:r>
              <a:rPr lang="es-MX" sz="2800" dirty="0" err="1">
                <a:latin typeface="Comic Sans MS" pitchFamily="66" charset="0"/>
              </a:rPr>
              <a:t>esferocitosis</a:t>
            </a:r>
            <a:r>
              <a:rPr lang="es-MX" sz="2800" dirty="0">
                <a:latin typeface="Comic Sans MS" pitchFamily="66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Alteraciones de la </a:t>
            </a:r>
            <a:r>
              <a:rPr lang="es-MX" sz="2800" dirty="0" err="1">
                <a:latin typeface="Comic Sans MS" pitchFamily="66" charset="0"/>
              </a:rPr>
              <a:t>Hb</a:t>
            </a:r>
            <a:r>
              <a:rPr lang="es-MX" sz="2800" dirty="0">
                <a:latin typeface="Comic Sans MS" pitchFamily="66" charset="0"/>
              </a:rPr>
              <a:t> (</a:t>
            </a:r>
            <a:r>
              <a:rPr lang="es-MX" sz="2800" dirty="0" err="1">
                <a:latin typeface="Comic Sans MS" pitchFamily="66" charset="0"/>
              </a:rPr>
              <a:t>Hb</a:t>
            </a:r>
            <a:r>
              <a:rPr lang="es-MX" sz="2800" dirty="0">
                <a:latin typeface="Comic Sans MS" pitchFamily="66" charset="0"/>
              </a:rPr>
              <a:t> SS, CC, SC)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Alteraciones enzimáticas (déficit de G6PD)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MX" sz="2800" dirty="0">
                <a:latin typeface="Comic Sans MS" pitchFamily="66" charset="0"/>
              </a:rPr>
              <a:t> -Adquiridas: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AHAI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Mecánicas (CID, SHU)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HPN</a:t>
            </a:r>
            <a:endParaRPr lang="es-E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5298" name="Picture 2" descr="C:\Users\Dr\Documents\IMG_20170906_0805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63" y="274638"/>
            <a:ext cx="749935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 b="1" dirty="0" smtClean="0">
                <a:solidFill>
                  <a:srgbClr val="FFC000"/>
                </a:solidFill>
                <a:effectLst/>
                <a:ea typeface="+mn-ea"/>
                <a:cs typeface="Arial" charset="0"/>
              </a:rPr>
              <a:t> GRANDES  HEMATOMAS</a:t>
            </a:r>
          </a:p>
        </p:txBody>
      </p:sp>
      <p:pic>
        <p:nvPicPr>
          <p:cNvPr id="31747" name="Picture 2" descr="G:\THMPA\Imagenes\Dibujo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0" y="1500188"/>
            <a:ext cx="3071813" cy="2438400"/>
          </a:xfrm>
          <a:noFill/>
        </p:spPr>
      </p:pic>
      <p:pic>
        <p:nvPicPr>
          <p:cNvPr id="31748" name="Picture 5" descr="G:\THMPA\Imagenes\Equimosis hematomas\slide_1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4143375"/>
            <a:ext cx="3071813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G:\THMPA\Imagenes\Equimosis hematomas\Equimosis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1458913"/>
            <a:ext cx="35718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romb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80258" cy="928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339933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4274" name="Picture 2" descr="C:\Users\Dr\Documents\IMG_20170906_0805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14290"/>
            <a:ext cx="8858279" cy="5911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011237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PR" sz="3200" b="1" dirty="0" smtClean="0">
                <a:solidFill>
                  <a:srgbClr val="FFC000"/>
                </a:solidFill>
                <a:effectLst/>
                <a:ea typeface="+mn-ea"/>
                <a:cs typeface="Arial" charset="0"/>
              </a:rPr>
              <a:t>PÚRPURAS VASCULARES</a:t>
            </a:r>
            <a:endParaRPr lang="es-ES" sz="3200" b="1" dirty="0">
              <a:solidFill>
                <a:srgbClr val="FFC000"/>
              </a:solidFill>
              <a:effectLst/>
              <a:ea typeface="+mn-ea"/>
              <a:cs typeface="Arial" charset="0"/>
            </a:endParaRPr>
          </a:p>
        </p:txBody>
      </p:sp>
      <p:pic>
        <p:nvPicPr>
          <p:cNvPr id="30723" name="Picture 3" descr="G:\THMPA\Imagenes\purpura vascul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3786188"/>
            <a:ext cx="335756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G:\THMPA\Imagenes\Image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1492250"/>
            <a:ext cx="335756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G:\THMPA\Imagenes\Rincon-3-27_opt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313" y="1500188"/>
            <a:ext cx="342900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romb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80258" cy="928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339933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S:\Communications\Communications Tools\Scanned Photos\Promotional Photos\Communications\Designed photos\0907_detou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585" y="1693559"/>
            <a:ext cx="2892829" cy="4339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OAGULOMET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948113"/>
            <a:ext cx="18716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323850" y="1196975"/>
            <a:ext cx="8424863" cy="181610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457200" indent="-457200"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1. MANUALES</a:t>
            </a:r>
          </a:p>
          <a:p>
            <a:pPr marL="457200" indent="-457200"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2. SEMI AUTOMÁTICOS</a:t>
            </a:r>
          </a:p>
          <a:p>
            <a:pPr marL="457200" indent="-457200"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3. COMPLETAMENTE AUTOMATIZADOS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98525" y="6021388"/>
            <a:ext cx="4540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+mn-cs"/>
              </a:rPr>
              <a:t>1.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087813" y="6018213"/>
            <a:ext cx="454025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+mn-cs"/>
              </a:rPr>
              <a:t>2.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948488" y="6021388"/>
            <a:ext cx="4540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+mn-cs"/>
              </a:rPr>
              <a:t>3.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429000" y="260350"/>
            <a:ext cx="269081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3600" b="1" u="sng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MÉTODOS:</a:t>
            </a:r>
          </a:p>
        </p:txBody>
      </p:sp>
      <p:pic>
        <p:nvPicPr>
          <p:cNvPr id="4104" name="Picture 2" descr="IMG0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830638"/>
            <a:ext cx="242570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573463"/>
            <a:ext cx="3276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Pruebas de </a:t>
            </a:r>
            <a:r>
              <a:rPr lang="es-ES" dirty="0" err="1" smtClean="0"/>
              <a:t>screening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" dirty="0" smtClean="0"/>
              <a:t>Conteo de plaquetas (corroborar con lámina)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Tiempo de </a:t>
            </a:r>
            <a:r>
              <a:rPr lang="es-ES" dirty="0" err="1" smtClean="0"/>
              <a:t>sangramiento</a:t>
            </a:r>
            <a:r>
              <a:rPr lang="es-ES" dirty="0" smtClean="0"/>
              <a:t> (</a:t>
            </a:r>
            <a:r>
              <a:rPr lang="es-ES" dirty="0" err="1" smtClean="0"/>
              <a:t>Duke</a:t>
            </a:r>
            <a:r>
              <a:rPr lang="es-ES" dirty="0" smtClean="0"/>
              <a:t> e </a:t>
            </a:r>
            <a:r>
              <a:rPr lang="es-ES" dirty="0" err="1" smtClean="0"/>
              <a:t>Ivy</a:t>
            </a:r>
            <a:r>
              <a:rPr lang="es-ES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Prueba del Lazo (</a:t>
            </a:r>
            <a:r>
              <a:rPr lang="es-ES" dirty="0" err="1" smtClean="0"/>
              <a:t>Rumpel-Leede</a:t>
            </a:r>
            <a:r>
              <a:rPr lang="es-ES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TP (INR)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/>
              <a:t>TPTa</a:t>
            </a:r>
            <a:endParaRPr lang="es-ES" dirty="0" smtClean="0"/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Prueba de mezclas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Tiempo de coagulación en tubo</a:t>
            </a:r>
            <a:endParaRPr lang="es-E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Pruebas de </a:t>
            </a:r>
            <a:r>
              <a:rPr lang="es-ES" dirty="0" err="1" smtClean="0"/>
              <a:t>screening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s-ES" dirty="0" smtClean="0"/>
              <a:t>Conteo de plaquetas VR: 150-450 000/mm</a:t>
            </a:r>
            <a:r>
              <a:rPr lang="es-ES" sz="1800" dirty="0" smtClean="0"/>
              <a:t>3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Tiempo de </a:t>
            </a:r>
            <a:r>
              <a:rPr lang="es-ES" dirty="0" err="1" smtClean="0"/>
              <a:t>sangramiento</a:t>
            </a:r>
            <a:r>
              <a:rPr lang="es-ES" dirty="0" smtClean="0"/>
              <a:t> (</a:t>
            </a:r>
            <a:r>
              <a:rPr lang="es-ES" dirty="0" err="1" smtClean="0"/>
              <a:t>Duke</a:t>
            </a:r>
            <a:r>
              <a:rPr lang="es-ES" dirty="0" smtClean="0"/>
              <a:t> VR: 1-3 </a:t>
            </a:r>
            <a:r>
              <a:rPr lang="es-ES" dirty="0" err="1" smtClean="0"/>
              <a:t>mtos</a:t>
            </a:r>
            <a:r>
              <a:rPr lang="es-ES" dirty="0" smtClean="0"/>
              <a:t> e </a:t>
            </a:r>
            <a:r>
              <a:rPr lang="es-ES" dirty="0" err="1" smtClean="0"/>
              <a:t>Ivy</a:t>
            </a:r>
            <a:r>
              <a:rPr lang="es-ES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Prueba del Lazo (</a:t>
            </a:r>
            <a:r>
              <a:rPr lang="es-ES" dirty="0" err="1" smtClean="0"/>
              <a:t>Rumpel-Leede</a:t>
            </a:r>
            <a:r>
              <a:rPr lang="es-ES" dirty="0" smtClean="0"/>
              <a:t>): explora la hemostasia primaria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TP (INR): C: 10-14 s     VR: hasta 3 </a:t>
            </a:r>
            <a:r>
              <a:rPr lang="es-ES" dirty="0" err="1" smtClean="0"/>
              <a:t>seg</a:t>
            </a:r>
            <a:r>
              <a:rPr lang="es-ES" dirty="0" smtClean="0"/>
              <a:t> por encima del control. Explora la vía extrínseca</a:t>
            </a:r>
          </a:p>
          <a:p>
            <a:pPr>
              <a:buNone/>
            </a:pPr>
            <a:r>
              <a:rPr lang="es-ES" dirty="0" smtClean="0"/>
              <a:t>El </a:t>
            </a:r>
            <a:r>
              <a:rPr lang="es-ES" dirty="0" smtClean="0">
                <a:solidFill>
                  <a:srgbClr val="FF0000"/>
                </a:solidFill>
              </a:rPr>
              <a:t>INR</a:t>
            </a:r>
            <a:r>
              <a:rPr lang="es-ES" dirty="0" smtClean="0"/>
              <a:t> sólo utilizar en </a:t>
            </a:r>
            <a:r>
              <a:rPr lang="es-ES" dirty="0" err="1" smtClean="0"/>
              <a:t>anticoagulados</a:t>
            </a:r>
            <a:r>
              <a:rPr lang="es-ES" dirty="0" smtClean="0"/>
              <a:t> por vía oral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Pruebas de </a:t>
            </a:r>
            <a:r>
              <a:rPr lang="es-ES" dirty="0" err="1" smtClean="0"/>
              <a:t>screening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" dirty="0" err="1" smtClean="0"/>
              <a:t>TPTa</a:t>
            </a:r>
            <a:r>
              <a:rPr lang="es-ES" dirty="0" smtClean="0"/>
              <a:t> C: 30-45s  VR: hasta 10 </a:t>
            </a:r>
            <a:r>
              <a:rPr lang="es-ES" dirty="0" err="1" smtClean="0"/>
              <a:t>seg</a:t>
            </a:r>
            <a:r>
              <a:rPr lang="es-ES" dirty="0" smtClean="0"/>
              <a:t>. Explora la vía intrínseca de la coagulación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Prueba de mezclas (1:1). Si corrige se trata de un déficit de factor. No corrige: presencia de un anticoagulante o un inhibidor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Tiempo de coagulación en tubo: hasta 10 min. Un resultado normal no excluye un defecto de la coagulación</a:t>
            </a:r>
            <a:endParaRPr lang="es-E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500042"/>
            <a:ext cx="8929719" cy="5643583"/>
          </a:xfrm>
        </p:spPr>
        <p:txBody>
          <a:bodyPr>
            <a:normAutofit/>
          </a:bodyPr>
          <a:lstStyle/>
          <a:p>
            <a:pPr marL="419100" indent="-382588" eaLnBrk="1" hangingPunct="1">
              <a:buFont typeface="Wingdings" pitchFamily="2" charset="2"/>
              <a:buNone/>
            </a:pPr>
            <a:r>
              <a:rPr lang="es-ES" dirty="0" smtClean="0">
                <a:latin typeface="Comic Sans MS" pitchFamily="66" charset="0"/>
                <a:cs typeface="Arial" charset="0"/>
              </a:rPr>
              <a:t>LABORATORIO ESPECIALIZADO:</a:t>
            </a:r>
          </a:p>
          <a:p>
            <a:pPr marL="419100" indent="-382588" eaLnBrk="1" hangingPunct="1"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  <a:cs typeface="Arial" charset="0"/>
              </a:rPr>
              <a:t>Tiempo de trombina explora la etapa final de la coagulación. C: 7-10s VR hasta 3seg</a:t>
            </a:r>
          </a:p>
          <a:p>
            <a:pPr marL="419100" indent="-382588" eaLnBrk="1" hangingPunct="1"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  <a:cs typeface="Arial" charset="0"/>
              </a:rPr>
              <a:t>Estudio de función </a:t>
            </a:r>
            <a:r>
              <a:rPr lang="es-ES" dirty="0" err="1" smtClean="0">
                <a:latin typeface="Comic Sans MS" pitchFamily="66" charset="0"/>
                <a:cs typeface="Arial" charset="0"/>
              </a:rPr>
              <a:t>plaquetaria</a:t>
            </a:r>
            <a:r>
              <a:rPr lang="es-ES" dirty="0" smtClean="0">
                <a:latin typeface="Comic Sans MS" pitchFamily="66" charset="0"/>
                <a:cs typeface="Arial" charset="0"/>
              </a:rPr>
              <a:t>.</a:t>
            </a:r>
          </a:p>
          <a:p>
            <a:pPr marL="419100" indent="-382588" eaLnBrk="1" hangingPunct="1"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  <a:cs typeface="Arial" charset="0"/>
              </a:rPr>
              <a:t>Estudio de von </a:t>
            </a:r>
            <a:r>
              <a:rPr lang="es-ES" dirty="0" err="1" smtClean="0">
                <a:latin typeface="Comic Sans MS" pitchFamily="66" charset="0"/>
                <a:cs typeface="Arial" charset="0"/>
              </a:rPr>
              <a:t>Willebrand</a:t>
            </a:r>
            <a:endParaRPr lang="es-ES" dirty="0" smtClean="0">
              <a:latin typeface="Comic Sans MS" pitchFamily="66" charset="0"/>
              <a:cs typeface="Arial" charset="0"/>
            </a:endParaRPr>
          </a:p>
          <a:p>
            <a:pPr marL="419100" indent="-382588" eaLnBrk="1" hangingPunct="1"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  <a:cs typeface="Arial" charset="0"/>
              </a:rPr>
              <a:t>Fibrinógeno</a:t>
            </a:r>
          </a:p>
          <a:p>
            <a:pPr marL="419100" indent="-382588" eaLnBrk="1" hangingPunct="1"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  <a:cs typeface="Arial" charset="0"/>
              </a:rPr>
              <a:t>Dosificación de factores plasmáticos (II, V, VII, VIII, IX, X, XII)</a:t>
            </a:r>
          </a:p>
          <a:p>
            <a:pPr marL="419100" indent="-382588" eaLnBrk="1" hangingPunct="1">
              <a:buFont typeface="Wingdings" pitchFamily="2" charset="2"/>
              <a:buChar char="ü"/>
            </a:pPr>
            <a:r>
              <a:rPr lang="es-ES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Determinación de factor XIII. (urea 5M)</a:t>
            </a:r>
          </a:p>
          <a:p>
            <a:pPr marL="419100" indent="-382588" eaLnBrk="1" hangingPunct="1">
              <a:buFont typeface="Wingdings" pitchFamily="2" charset="2"/>
              <a:buChar char="ü"/>
            </a:pPr>
            <a:endParaRPr lang="es-ES" sz="24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latin typeface="Comic Sans MS" pitchFamily="66" charset="0"/>
              </a:rPr>
              <a:t>Anemias </a:t>
            </a:r>
            <a:r>
              <a:rPr lang="es-MX" dirty="0" err="1">
                <a:latin typeface="Comic Sans MS" pitchFamily="66" charset="0"/>
              </a:rPr>
              <a:t>Normocíticas</a:t>
            </a:r>
            <a:r>
              <a:rPr lang="es-MX" dirty="0">
                <a:latin typeface="Comic Sans MS" pitchFamily="66" charset="0"/>
              </a:rPr>
              <a:t> (con </a:t>
            </a:r>
            <a:r>
              <a:rPr lang="es-MX" dirty="0" err="1">
                <a:latin typeface="Comic Sans MS" pitchFamily="66" charset="0"/>
              </a:rPr>
              <a:t>reticulocitos</a:t>
            </a:r>
            <a:r>
              <a:rPr lang="es-MX" dirty="0">
                <a:latin typeface="Comic Sans MS" pitchFamily="66" charset="0"/>
              </a:rPr>
              <a:t> normales o bajos)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MX" sz="2800" dirty="0"/>
              <a:t> </a:t>
            </a:r>
            <a:r>
              <a:rPr lang="es-MX" sz="2800" dirty="0">
                <a:latin typeface="Comic Sans MS" pitchFamily="66" charset="0"/>
              </a:rPr>
              <a:t>-1rias con alteraciones hematopoyéticas. Estudio de la M.O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Aplasia Medular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Aplasia selectiva de la serie roja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Leucemias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Fibrosis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MX" sz="2800" dirty="0">
                <a:latin typeface="Comic Sans MS" pitchFamily="66" charset="0"/>
              </a:rPr>
              <a:t> -2darias. Estudio de la enfermedad subyacente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Enfermedad renal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Hipotiroidismo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Hemodilución</a:t>
            </a:r>
            <a:endParaRPr lang="es-E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" dirty="0" smtClean="0"/>
              <a:t>Determinación de Ac vs GP </a:t>
            </a:r>
            <a:r>
              <a:rPr lang="es-ES" dirty="0" err="1" smtClean="0"/>
              <a:t>plaquetarias</a:t>
            </a:r>
            <a:endParaRPr lang="es-ES" dirty="0" smtClean="0"/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Determinación de inhibidores: AT, </a:t>
            </a:r>
            <a:r>
              <a:rPr lang="es-ES" dirty="0" smtClean="0">
                <a:latin typeface="Century Gothic"/>
              </a:rPr>
              <a:t>2 MG, PC, PS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  <a:cs typeface="Arial" charset="0"/>
              </a:rPr>
              <a:t>Estudio de fibrinólisis: tiempo de lisis de las </a:t>
            </a:r>
            <a:r>
              <a:rPr lang="es-ES" dirty="0" err="1" smtClean="0">
                <a:latin typeface="Comic Sans MS" pitchFamily="66" charset="0"/>
                <a:cs typeface="Arial" charset="0"/>
              </a:rPr>
              <a:t>euglobulinas</a:t>
            </a:r>
            <a:r>
              <a:rPr lang="es-ES" dirty="0" smtClean="0">
                <a:latin typeface="Comic Sans MS" pitchFamily="66" charset="0"/>
                <a:cs typeface="Arial" charset="0"/>
              </a:rPr>
              <a:t>, determinación de </a:t>
            </a:r>
            <a:r>
              <a:rPr lang="es-ES" dirty="0" smtClean="0">
                <a:latin typeface="Century Gothic"/>
                <a:cs typeface="Arial" charset="0"/>
              </a:rPr>
              <a:t>  </a:t>
            </a:r>
            <a:r>
              <a:rPr lang="es-ES" dirty="0" smtClean="0">
                <a:latin typeface="Comic Sans MS" pitchFamily="66" charset="0"/>
                <a:cs typeface="Arial" charset="0"/>
              </a:rPr>
              <a:t>alfa 2 </a:t>
            </a:r>
            <a:r>
              <a:rPr lang="es-ES" dirty="0" err="1" smtClean="0">
                <a:latin typeface="Comic Sans MS" pitchFamily="66" charset="0"/>
                <a:cs typeface="Arial" charset="0"/>
              </a:rPr>
              <a:t>antiplasmina</a:t>
            </a:r>
            <a:r>
              <a:rPr lang="es-ES" dirty="0" smtClean="0">
                <a:latin typeface="Comic Sans MS" pitchFamily="66" charset="0"/>
                <a:cs typeface="Arial" charset="0"/>
              </a:rPr>
              <a:t>, PAI, </a:t>
            </a:r>
            <a:r>
              <a:rPr lang="es-ES" dirty="0" err="1" smtClean="0">
                <a:latin typeface="Comic Sans MS" pitchFamily="66" charset="0"/>
                <a:cs typeface="Arial" charset="0"/>
              </a:rPr>
              <a:t>APt</a:t>
            </a:r>
            <a:r>
              <a:rPr lang="es-ES" dirty="0" smtClean="0">
                <a:latin typeface="Comic Sans MS" pitchFamily="66" charset="0"/>
                <a:cs typeface="Arial" charset="0"/>
              </a:rPr>
              <a:t>, PDF, Dímero D</a:t>
            </a:r>
          </a:p>
          <a:p>
            <a:pPr>
              <a:buFont typeface="Wingdings" pitchFamily="2" charset="2"/>
              <a:buChar char="ü"/>
            </a:pPr>
            <a:endParaRPr lang="es-ES" dirty="0" smtClean="0"/>
          </a:p>
          <a:p>
            <a:pPr>
              <a:buFont typeface="Wingdings" pitchFamily="2" charset="2"/>
              <a:buChar char="ü"/>
            </a:pPr>
            <a:endParaRPr lang="es-E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285750"/>
          <a:ext cx="8229599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010317"/>
                <a:gridCol w="1214446"/>
                <a:gridCol w="1302208"/>
                <a:gridCol w="1175657"/>
                <a:gridCol w="1094035"/>
                <a:gridCol w="1257279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Trastorno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Conteo plaquetas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Prueba  del Lazo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Tiempo de </a:t>
                      </a:r>
                      <a:r>
                        <a:rPr lang="es-ES" dirty="0" err="1" smtClean="0"/>
                        <a:t>sangramto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TP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TPTa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Retracción coágulo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trombopenia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Century Gothic"/>
                        </a:rPr>
                        <a:t>↓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positiva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prolongado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</a:t>
                      </a:r>
                      <a:r>
                        <a:rPr lang="es-ES" baseline="0" dirty="0" smtClean="0"/>
                        <a:t>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Mala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trombopatía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 o positiva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variable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Defectos de factores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Se Prolonga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Se Prolonga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 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Vascular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Normal</a:t>
                      </a: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Normal</a:t>
                      </a: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Normal</a:t>
                      </a: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Normal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Normal</a:t>
                      </a: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Normal</a:t>
                      </a:r>
                    </a:p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Trombofilias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Se define como una tendencia 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genéticamente determinada de trombosis</a:t>
            </a:r>
            <a:endParaRPr lang="es-E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Causas: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Autofit/>
          </a:bodyPr>
          <a:lstStyle/>
          <a:p>
            <a:r>
              <a:rPr lang="es-ES" sz="4000" dirty="0" smtClean="0">
                <a:latin typeface="Comic Sans MS" pitchFamily="66" charset="0"/>
              </a:rPr>
              <a:t>Comunes:</a:t>
            </a:r>
          </a:p>
          <a:p>
            <a:pPr>
              <a:buFont typeface="Wingdings" pitchFamily="2" charset="2"/>
              <a:buChar char="ü"/>
            </a:pPr>
            <a:r>
              <a:rPr lang="es-ES" sz="4000" dirty="0" smtClean="0">
                <a:latin typeface="Comic Sans MS" pitchFamily="66" charset="0"/>
              </a:rPr>
              <a:t>Factor V Leiden</a:t>
            </a:r>
          </a:p>
          <a:p>
            <a:pPr>
              <a:buFont typeface="Wingdings" pitchFamily="2" charset="2"/>
              <a:buChar char="ü"/>
            </a:pPr>
            <a:r>
              <a:rPr lang="es-ES" sz="4000" dirty="0" smtClean="0">
                <a:latin typeface="Comic Sans MS" pitchFamily="66" charset="0"/>
              </a:rPr>
              <a:t>Protrombina G20210A</a:t>
            </a:r>
          </a:p>
          <a:p>
            <a:pPr>
              <a:buFont typeface="Wingdings" pitchFamily="2" charset="2"/>
              <a:buChar char="ü"/>
            </a:pPr>
            <a:r>
              <a:rPr lang="es-ES" sz="4000" dirty="0" smtClean="0">
                <a:latin typeface="Comic Sans MS" pitchFamily="66" charset="0"/>
              </a:rPr>
              <a:t>Incremento de los niveles de F VIII</a:t>
            </a:r>
          </a:p>
          <a:p>
            <a:pPr>
              <a:buFont typeface="Wingdings" pitchFamily="2" charset="2"/>
              <a:buChar char="ü"/>
            </a:pPr>
            <a:r>
              <a:rPr lang="es-ES" sz="4000" dirty="0" smtClean="0">
                <a:latin typeface="Comic Sans MS" pitchFamily="66" charset="0"/>
              </a:rPr>
              <a:t>Polimorfismo homocigoto C677T de la MTHFR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Raras: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Deficiencia de Proteína C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Deficiencia de Proteína S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Deficiencia de antitrombina</a:t>
            </a:r>
          </a:p>
          <a:p>
            <a:r>
              <a:rPr lang="es-ES" dirty="0" smtClean="0">
                <a:latin typeface="Comic Sans MS" pitchFamily="66" charset="0"/>
              </a:rPr>
              <a:t>Muy raramente: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Disfibrinogenemia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Homocistinuria</a:t>
            </a:r>
            <a:r>
              <a:rPr lang="es-ES" dirty="0" smtClean="0">
                <a:latin typeface="Comic Sans MS" pitchFamily="66" charset="0"/>
              </a:rPr>
              <a:t> homocigota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Factores </a:t>
            </a:r>
            <a:r>
              <a:rPr lang="es-ES" dirty="0" err="1" smtClean="0">
                <a:latin typeface="Comic Sans MS" pitchFamily="66" charset="0"/>
              </a:rPr>
              <a:t>predisponentes</a:t>
            </a:r>
            <a:r>
              <a:rPr lang="es-ES" dirty="0" smtClean="0">
                <a:latin typeface="Comic Sans MS" pitchFamily="66" charset="0"/>
              </a:rPr>
              <a:t> de trombosis venosa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>
                <a:latin typeface="Comic Sans MS" pitchFamily="66" charset="0"/>
              </a:rPr>
              <a:t>Cirugía y traumatismos</a:t>
            </a:r>
          </a:p>
          <a:p>
            <a:r>
              <a:rPr lang="es-ES" dirty="0" smtClean="0">
                <a:latin typeface="Comic Sans MS" pitchFamily="66" charset="0"/>
              </a:rPr>
              <a:t>Edad avanzada</a:t>
            </a:r>
          </a:p>
          <a:p>
            <a:r>
              <a:rPr lang="es-ES" dirty="0" smtClean="0">
                <a:latin typeface="Comic Sans MS" pitchFamily="66" charset="0"/>
              </a:rPr>
              <a:t>Neoplasias malignas</a:t>
            </a:r>
          </a:p>
          <a:p>
            <a:r>
              <a:rPr lang="es-ES" dirty="0" smtClean="0">
                <a:latin typeface="Comic Sans MS" pitchFamily="66" charset="0"/>
              </a:rPr>
              <a:t>Padecimientos </a:t>
            </a:r>
            <a:r>
              <a:rPr lang="es-ES" dirty="0" err="1" smtClean="0">
                <a:latin typeface="Comic Sans MS" pitchFamily="66" charset="0"/>
              </a:rPr>
              <a:t>mieloproliferativos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Uso de anticonceptivos orales</a:t>
            </a:r>
          </a:p>
          <a:p>
            <a:r>
              <a:rPr lang="es-ES" dirty="0" smtClean="0">
                <a:latin typeface="Comic Sans MS" pitchFamily="66" charset="0"/>
              </a:rPr>
              <a:t>Embarazo y puerperio y de hormonas femeninas</a:t>
            </a:r>
          </a:p>
          <a:p>
            <a:r>
              <a:rPr lang="es-ES" dirty="0" smtClean="0">
                <a:latin typeface="Comic Sans MS" pitchFamily="66" charset="0"/>
              </a:rPr>
              <a:t>Venas varicosas 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>
                <a:latin typeface="Comic Sans MS" pitchFamily="66" charset="0"/>
              </a:rPr>
              <a:t>¿Cuándo estudiar una posible trombofilia?</a:t>
            </a:r>
            <a:endParaRPr lang="es-ES" sz="3600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86412"/>
          </a:xfrm>
        </p:spPr>
        <p:txBody>
          <a:bodyPr>
            <a:normAutofit fontScale="92500"/>
          </a:bodyPr>
          <a:lstStyle/>
          <a:p>
            <a:r>
              <a:rPr lang="es-ES" dirty="0" err="1" smtClean="0">
                <a:latin typeface="Comic Sans MS" pitchFamily="66" charset="0"/>
              </a:rPr>
              <a:t>Tromboembolismo</a:t>
            </a:r>
            <a:r>
              <a:rPr lang="es-ES" dirty="0" smtClean="0">
                <a:latin typeface="Comic Sans MS" pitchFamily="66" charset="0"/>
              </a:rPr>
              <a:t> recurrente inexplicable</a:t>
            </a:r>
          </a:p>
          <a:p>
            <a:r>
              <a:rPr lang="es-ES" dirty="0" smtClean="0">
                <a:latin typeface="Comic Sans MS" pitchFamily="66" charset="0"/>
              </a:rPr>
              <a:t>APF de trombosis</a:t>
            </a:r>
          </a:p>
          <a:p>
            <a:r>
              <a:rPr lang="es-ES" dirty="0" smtClean="0">
                <a:latin typeface="Comic Sans MS" pitchFamily="66" charset="0"/>
              </a:rPr>
              <a:t>Trombosis inexplicables en menores de 50 años</a:t>
            </a:r>
          </a:p>
          <a:p>
            <a:r>
              <a:rPr lang="es-ES" dirty="0" smtClean="0">
                <a:latin typeface="Comic Sans MS" pitchFamily="66" charset="0"/>
              </a:rPr>
              <a:t>Trombosis en sitios inusuales</a:t>
            </a:r>
          </a:p>
          <a:p>
            <a:r>
              <a:rPr lang="es-ES" dirty="0" smtClean="0">
                <a:latin typeface="Comic Sans MS" pitchFamily="66" charset="0"/>
              </a:rPr>
              <a:t>Trombosis venosas masivas</a:t>
            </a:r>
          </a:p>
          <a:p>
            <a:r>
              <a:rPr lang="es-ES" dirty="0" smtClean="0">
                <a:latin typeface="Comic Sans MS" pitchFamily="66" charset="0"/>
              </a:rPr>
              <a:t>Trombosis que afecta territorio arterial y venoso</a:t>
            </a:r>
          </a:p>
          <a:p>
            <a:r>
              <a:rPr lang="es-ES" dirty="0" smtClean="0">
                <a:latin typeface="Comic Sans MS" pitchFamily="66" charset="0"/>
              </a:rPr>
              <a:t>Anormalidades de laboratorio relacionadas con trombosis</a:t>
            </a:r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1438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Estudios de laboratorio para trombofilia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70432"/>
            <a:ext cx="8229600" cy="4955731"/>
          </a:xfrm>
        </p:spPr>
        <p:txBody>
          <a:bodyPr/>
          <a:lstStyle/>
          <a:p>
            <a:r>
              <a:rPr lang="es-ES" dirty="0" smtClean="0"/>
              <a:t>Proteína C</a:t>
            </a:r>
          </a:p>
          <a:p>
            <a:r>
              <a:rPr lang="es-ES" dirty="0" smtClean="0"/>
              <a:t>Proteína S</a:t>
            </a:r>
          </a:p>
          <a:p>
            <a:r>
              <a:rPr lang="es-ES" dirty="0" smtClean="0"/>
              <a:t>Antitrombina III</a:t>
            </a:r>
          </a:p>
          <a:p>
            <a:r>
              <a:rPr lang="es-ES" dirty="0" smtClean="0"/>
              <a:t>Mutación del gen del F V</a:t>
            </a:r>
          </a:p>
          <a:p>
            <a:r>
              <a:rPr lang="es-ES" dirty="0" smtClean="0"/>
              <a:t>Polimorfismo de la protrombina G20210A</a:t>
            </a:r>
          </a:p>
          <a:p>
            <a:r>
              <a:rPr lang="es-ES" dirty="0" smtClean="0"/>
              <a:t>Mutación del gen de la MTHFR</a:t>
            </a:r>
          </a:p>
          <a:p>
            <a:r>
              <a:rPr lang="es-ES" dirty="0" smtClean="0"/>
              <a:t>Investigar síndrome de las “plaquetas pegajosas”</a:t>
            </a:r>
            <a:endParaRPr lang="es-E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/>
          <a:lstStyle/>
          <a:p>
            <a:r>
              <a:rPr lang="es-ES" dirty="0" err="1" smtClean="0"/>
              <a:t>Plasminógeno</a:t>
            </a:r>
            <a:endParaRPr lang="es-ES" dirty="0" smtClean="0"/>
          </a:p>
          <a:p>
            <a:r>
              <a:rPr lang="es-ES" dirty="0" smtClean="0"/>
              <a:t>Antígeno del activador tisular del </a:t>
            </a:r>
            <a:r>
              <a:rPr lang="es-ES" dirty="0" err="1" smtClean="0"/>
              <a:t>plasminógeno</a:t>
            </a:r>
            <a:endParaRPr lang="es-ES" dirty="0" smtClean="0"/>
          </a:p>
          <a:p>
            <a:r>
              <a:rPr lang="es-ES" dirty="0" smtClean="0"/>
              <a:t>Inhibidor del activador tisular del </a:t>
            </a:r>
            <a:r>
              <a:rPr lang="es-ES" dirty="0" err="1" smtClean="0"/>
              <a:t>plasminógeno</a:t>
            </a:r>
            <a:endParaRPr lang="es-ES" dirty="0" smtClean="0"/>
          </a:p>
          <a:p>
            <a:r>
              <a:rPr lang="es-ES" dirty="0" smtClean="0"/>
              <a:t>Dímeros D</a:t>
            </a:r>
          </a:p>
          <a:p>
            <a:r>
              <a:rPr lang="es-ES" dirty="0" smtClean="0"/>
              <a:t>Fibrinógeno</a:t>
            </a:r>
          </a:p>
          <a:p>
            <a:r>
              <a:rPr lang="es-ES" dirty="0" smtClean="0"/>
              <a:t>Anticoagulante </a:t>
            </a:r>
            <a:r>
              <a:rPr lang="es-ES" dirty="0" err="1" smtClean="0"/>
              <a:t>lúpico</a:t>
            </a:r>
            <a:endParaRPr lang="es-ES" dirty="0" smtClean="0"/>
          </a:p>
          <a:p>
            <a:r>
              <a:rPr lang="es-ES" dirty="0" err="1" smtClean="0"/>
              <a:t>Homocisteína</a:t>
            </a:r>
            <a:r>
              <a:rPr lang="es-ES" smtClean="0"/>
              <a:t> </a:t>
            </a:r>
            <a:endParaRPr lang="es-E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4294967295"/>
          </p:nvPr>
        </p:nvSpPr>
        <p:spPr>
          <a:xfrm>
            <a:off x="0" y="1643063"/>
            <a:ext cx="4686300" cy="485775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s-ES" dirty="0" smtClean="0"/>
              <a:t>   </a:t>
            </a:r>
            <a:r>
              <a:rPr lang="es-ES" sz="4400" dirty="0" smtClean="0">
                <a:latin typeface="Comic Sans MS" pitchFamily="66" charset="0"/>
              </a:rPr>
              <a:t>La hemostasia es como el amor, todos hablan de él, pero nadie lo entiende</a:t>
            </a:r>
          </a:p>
          <a:p>
            <a:pPr algn="ctr">
              <a:buNone/>
            </a:pPr>
            <a:r>
              <a:rPr lang="es-ES" sz="4400" dirty="0" smtClean="0">
                <a:latin typeface="Comic Sans MS" pitchFamily="66" charset="0"/>
              </a:rPr>
              <a:t>JH Levy, 2000</a:t>
            </a:r>
          </a:p>
          <a:p>
            <a:pPr algn="ctr">
              <a:buNone/>
            </a:pPr>
            <a:endParaRPr lang="es-ES" sz="4400" dirty="0">
              <a:latin typeface="Comic Sans MS" pitchFamily="66" charset="0"/>
            </a:endParaRPr>
          </a:p>
        </p:txBody>
      </p:sp>
      <p:graphicFrame>
        <p:nvGraphicFramePr>
          <p:cNvPr id="167938" name="Object 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5921375" y="2174875"/>
          <a:ext cx="3222625" cy="3951288"/>
        </p:xfrm>
        <a:graphic>
          <a:graphicData uri="http://schemas.openxmlformats.org/presentationml/2006/ole">
            <p:oleObj spid="_x0000_s70658" name="Imagen" r:id="rId3" imgW="3848100" imgH="547846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Comic Sans MS" pitchFamily="66" charset="0"/>
              </a:rPr>
              <a:t>Anemias </a:t>
            </a:r>
            <a:r>
              <a:rPr lang="es-MX" dirty="0" err="1">
                <a:latin typeface="Comic Sans MS" pitchFamily="66" charset="0"/>
              </a:rPr>
              <a:t>Macrocíticas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MX" sz="2800" dirty="0"/>
              <a:t> </a:t>
            </a:r>
            <a:r>
              <a:rPr lang="es-MX" sz="2800" dirty="0">
                <a:latin typeface="Comic Sans MS" pitchFamily="66" charset="0"/>
              </a:rPr>
              <a:t>-</a:t>
            </a:r>
            <a:r>
              <a:rPr lang="es-MX" sz="2800" dirty="0" err="1">
                <a:latin typeface="Comic Sans MS" pitchFamily="66" charset="0"/>
              </a:rPr>
              <a:t>Megaloblásticas</a:t>
            </a:r>
            <a:endParaRPr lang="es-MX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Déficit de ácido fólico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Tratamiento con </a:t>
            </a:r>
            <a:r>
              <a:rPr lang="es-MX" sz="2800" dirty="0" err="1">
                <a:latin typeface="Comic Sans MS" pitchFamily="66" charset="0"/>
              </a:rPr>
              <a:t>antimetabolitos</a:t>
            </a:r>
            <a:endParaRPr lang="es-MX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Anemia refractaria</a:t>
            </a:r>
          </a:p>
          <a:p>
            <a:pPr>
              <a:lnSpc>
                <a:spcPct val="90000"/>
              </a:lnSpc>
            </a:pPr>
            <a:r>
              <a:rPr lang="es-MX" sz="2800" dirty="0">
                <a:latin typeface="Comic Sans MS" pitchFamily="66" charset="0"/>
              </a:rPr>
              <a:t>Déficit de vitamina B12: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MX" sz="2800" dirty="0">
                <a:latin typeface="Comic Sans MS" pitchFamily="66" charset="0"/>
              </a:rPr>
              <a:t>   A-Perniciosa (gastritis atrófica, Ac anti mucosa parietal, Ac anti FI)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MX" sz="2800" dirty="0">
                <a:latin typeface="Comic Sans MS" pitchFamily="66" charset="0"/>
              </a:rPr>
              <a:t>   B-No perniciosa (déficit de absorción o por mecanismo competitivo)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MX" sz="2800" dirty="0">
                <a:latin typeface="Comic Sans MS" pitchFamily="66" charset="0"/>
              </a:rPr>
              <a:t> -No </a:t>
            </a:r>
            <a:r>
              <a:rPr lang="es-MX" sz="2800" dirty="0" err="1" smtClean="0">
                <a:latin typeface="Comic Sans MS" pitchFamily="66" charset="0"/>
              </a:rPr>
              <a:t>megaloblásticas</a:t>
            </a:r>
            <a:r>
              <a:rPr lang="es-MX" sz="2800" dirty="0" smtClean="0">
                <a:latin typeface="Comic Sans MS" pitchFamily="66" charset="0"/>
              </a:rPr>
              <a:t>: fumadores, </a:t>
            </a:r>
            <a:r>
              <a:rPr lang="es-MX" sz="2800" dirty="0" err="1" smtClean="0">
                <a:latin typeface="Comic Sans MS" pitchFamily="66" charset="0"/>
              </a:rPr>
              <a:t>reticulocitosis</a:t>
            </a:r>
            <a:endParaRPr lang="es-E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Comic Sans MS" pitchFamily="66" charset="0"/>
              </a:rPr>
              <a:t>Anemias </a:t>
            </a:r>
            <a:r>
              <a:rPr lang="es-MX" dirty="0" err="1">
                <a:latin typeface="Comic Sans MS" pitchFamily="66" charset="0"/>
              </a:rPr>
              <a:t>microcíticas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MX" dirty="0" err="1">
                <a:solidFill>
                  <a:srgbClr val="FF0000"/>
                </a:solidFill>
                <a:latin typeface="Comic Sans MS" pitchFamily="66" charset="0"/>
              </a:rPr>
              <a:t>Ferropénicas</a:t>
            </a:r>
            <a:r>
              <a:rPr lang="es-MX" dirty="0">
                <a:solidFill>
                  <a:srgbClr val="FF0000"/>
                </a:solidFill>
                <a:latin typeface="Comic Sans MS" pitchFamily="66" charset="0"/>
              </a:rPr>
              <a:t>:</a:t>
            </a:r>
          </a:p>
          <a:p>
            <a:r>
              <a:rPr lang="es-MX" dirty="0">
                <a:latin typeface="Comic Sans MS" pitchFamily="66" charset="0"/>
              </a:rPr>
              <a:t>Determinar Ferritina</a:t>
            </a:r>
          </a:p>
          <a:p>
            <a:r>
              <a:rPr lang="es-MX" dirty="0">
                <a:latin typeface="Comic Sans MS" pitchFamily="66" charset="0"/>
              </a:rPr>
              <a:t>Si baja: anemia </a:t>
            </a:r>
            <a:r>
              <a:rPr lang="es-MX" dirty="0" err="1">
                <a:latin typeface="Comic Sans MS" pitchFamily="66" charset="0"/>
              </a:rPr>
              <a:t>ferropénica</a:t>
            </a:r>
            <a:r>
              <a:rPr lang="es-MX" dirty="0">
                <a:latin typeface="Comic Sans MS" pitchFamily="66" charset="0"/>
              </a:rPr>
              <a:t>. Investigar causas</a:t>
            </a:r>
          </a:p>
          <a:p>
            <a:r>
              <a:rPr lang="es-MX" dirty="0">
                <a:latin typeface="Comic Sans MS" pitchFamily="66" charset="0"/>
              </a:rPr>
              <a:t>Si elevada: investigar anemia de los procesos crónicos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2815</Words>
  <PresentationFormat>Presentación en pantalla (4:3)</PresentationFormat>
  <Paragraphs>591</Paragraphs>
  <Slides>79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79</vt:i4>
      </vt:variant>
    </vt:vector>
  </HeadingPairs>
  <TitlesOfParts>
    <vt:vector size="82" baseType="lpstr">
      <vt:lpstr>Tema de Office</vt:lpstr>
      <vt:lpstr>Imagen</vt:lpstr>
      <vt:lpstr>Diapositiva</vt:lpstr>
      <vt:lpstr>Diapositiva 1</vt:lpstr>
      <vt:lpstr>Estudio individual</vt:lpstr>
      <vt:lpstr>Objetivos para Síndrome anémico: </vt:lpstr>
      <vt:lpstr>Diapositiva 4</vt:lpstr>
      <vt:lpstr>Clasificación según Ctes Corpusculares</vt:lpstr>
      <vt:lpstr>Anemias hemolíticas (normocíticas)</vt:lpstr>
      <vt:lpstr>Anemias Normocíticas (con reticulocitos normales o bajos)</vt:lpstr>
      <vt:lpstr>Anemias Macrocíticas</vt:lpstr>
      <vt:lpstr>Anemias microcíticas</vt:lpstr>
      <vt:lpstr>Anemias Microcíticas</vt:lpstr>
      <vt:lpstr>Clasificación según el conteo de reticulocitos</vt:lpstr>
      <vt:lpstr>Diapositiva 12</vt:lpstr>
      <vt:lpstr>Objetivos para alteraciones leucocitarias:</vt:lpstr>
      <vt:lpstr>Leucocitos. Generalidades: </vt:lpstr>
      <vt:lpstr>Reacción leucemoide:</vt:lpstr>
      <vt:lpstr>Reacción leucoeritroblástica:</vt:lpstr>
      <vt:lpstr>Agranulocitosis:</vt:lpstr>
      <vt:lpstr>Objetivos para Síndrome adenoesplénico: </vt:lpstr>
      <vt:lpstr>Del laboratorio en el síndrome adenoesplénico:</vt:lpstr>
      <vt:lpstr>Sumario </vt:lpstr>
      <vt:lpstr>Objetivos:</vt:lpstr>
      <vt:lpstr>Hemostasia</vt:lpstr>
      <vt:lpstr>Diapositiva 23</vt:lpstr>
      <vt:lpstr>Mecanismos de la Hemostasia</vt:lpstr>
      <vt:lpstr>Componentes del mecanismo hemostático</vt:lpstr>
      <vt:lpstr>Hemostasia: </vt:lpstr>
      <vt:lpstr>Endotelio vascular:</vt:lpstr>
      <vt:lpstr>Endotelio vascular:</vt:lpstr>
      <vt:lpstr>Diapositiva 29</vt:lpstr>
      <vt:lpstr>Diapositiva 30</vt:lpstr>
      <vt:lpstr>¿Cómo actúan las plaquetas en la hemostasia primaria?</vt:lpstr>
      <vt:lpstr>Factores de la coagulación</vt:lpstr>
      <vt:lpstr>Diapositiva 33</vt:lpstr>
      <vt:lpstr>Clasificación funcional de las proteínas de la coagulación:</vt:lpstr>
      <vt:lpstr>Factores dependientes de la vitamina K</vt:lpstr>
      <vt:lpstr>Diapositiva 36</vt:lpstr>
      <vt:lpstr>Modelo Clásico</vt:lpstr>
      <vt:lpstr>Diapositiva 38</vt:lpstr>
      <vt:lpstr>Diapositiva 39</vt:lpstr>
      <vt:lpstr>Diapositiva 40</vt:lpstr>
      <vt:lpstr>Diapositiva 41</vt:lpstr>
      <vt:lpstr>Diapositiva 42</vt:lpstr>
      <vt:lpstr>Modelo Clásico</vt:lpstr>
      <vt:lpstr>Nuevo modelo = teoría celular</vt:lpstr>
      <vt:lpstr>INICIACION</vt:lpstr>
      <vt:lpstr>AMPLIFICACION</vt:lpstr>
      <vt:lpstr>PROPAGACION</vt:lpstr>
      <vt:lpstr>Diapositiva 48</vt:lpstr>
      <vt:lpstr>Modelos para explicar la coagulación sanguínea</vt:lpstr>
      <vt:lpstr>Anticoagulantes ó inhibidores naturales</vt:lpstr>
      <vt:lpstr>Diapositiva 51</vt:lpstr>
      <vt:lpstr>Diapositiva 52</vt:lpstr>
      <vt:lpstr>Sistema fibrinolítico</vt:lpstr>
      <vt:lpstr>Diapositiva 54</vt:lpstr>
      <vt:lpstr>Diapositiva 55</vt:lpstr>
      <vt:lpstr>Es importante reconocer que:</vt:lpstr>
      <vt:lpstr>En general:</vt:lpstr>
      <vt:lpstr>Patrones de sangramiento</vt:lpstr>
      <vt:lpstr>Fallos de la hemostasia primaria:</vt:lpstr>
      <vt:lpstr>Diapositiva 60</vt:lpstr>
      <vt:lpstr> GRANDES  HEMATOMAS</vt:lpstr>
      <vt:lpstr>Diapositiva 62</vt:lpstr>
      <vt:lpstr>PÚRPURAS VASCULARES</vt:lpstr>
      <vt:lpstr>Diapositiva 64</vt:lpstr>
      <vt:lpstr>Diapositiva 65</vt:lpstr>
      <vt:lpstr>Pruebas de screening:</vt:lpstr>
      <vt:lpstr>Pruebas de screening:</vt:lpstr>
      <vt:lpstr>Pruebas de screening:</vt:lpstr>
      <vt:lpstr>Diapositiva 69</vt:lpstr>
      <vt:lpstr>Diapositiva 70</vt:lpstr>
      <vt:lpstr>Diapositiva 71</vt:lpstr>
      <vt:lpstr>Trombofilias </vt:lpstr>
      <vt:lpstr>Causas: </vt:lpstr>
      <vt:lpstr>Diapositiva 74</vt:lpstr>
      <vt:lpstr>Factores predisponentes de trombosis venosa</vt:lpstr>
      <vt:lpstr>¿Cuándo estudiar una posible trombofilia?</vt:lpstr>
      <vt:lpstr>Estudios de laboratorio para trombofilia</vt:lpstr>
      <vt:lpstr>Diapositiva 78</vt:lpstr>
      <vt:lpstr>Diapositiva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Dra Josefa</dc:creator>
  <cp:lastModifiedBy>Admin</cp:lastModifiedBy>
  <cp:revision>104</cp:revision>
  <dcterms:created xsi:type="dcterms:W3CDTF">2017-09-03T15:07:48Z</dcterms:created>
  <dcterms:modified xsi:type="dcterms:W3CDTF">2020-12-12T08:15:28Z</dcterms:modified>
</cp:coreProperties>
</file>