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85" r:id="rId2"/>
    <p:sldId id="273" r:id="rId3"/>
    <p:sldId id="274" r:id="rId4"/>
    <p:sldId id="275" r:id="rId5"/>
    <p:sldId id="281" r:id="rId6"/>
    <p:sldId id="276" r:id="rId7"/>
    <p:sldId id="282" r:id="rId8"/>
    <p:sldId id="280" r:id="rId9"/>
    <p:sldId id="278" r:id="rId10"/>
    <p:sldId id="283" r:id="rId11"/>
    <p:sldId id="284" r:id="rId12"/>
    <p:sldId id="277" r:id="rId13"/>
    <p:sldId id="288" r:id="rId14"/>
    <p:sldId id="305" r:id="rId15"/>
    <p:sldId id="286" r:id="rId16"/>
    <p:sldId id="309" r:id="rId17"/>
    <p:sldId id="279" r:id="rId18"/>
    <p:sldId id="306" r:id="rId19"/>
    <p:sldId id="289" r:id="rId20"/>
    <p:sldId id="291" r:id="rId21"/>
    <p:sldId id="292" r:id="rId22"/>
    <p:sldId id="294" r:id="rId23"/>
    <p:sldId id="293" r:id="rId24"/>
    <p:sldId id="295" r:id="rId25"/>
    <p:sldId id="296" r:id="rId26"/>
    <p:sldId id="302" r:id="rId27"/>
    <p:sldId id="303" r:id="rId28"/>
    <p:sldId id="307" r:id="rId29"/>
    <p:sldId id="297" r:id="rId30"/>
    <p:sldId id="298" r:id="rId31"/>
    <p:sldId id="299" r:id="rId32"/>
    <p:sldId id="300" r:id="rId33"/>
    <p:sldId id="257" r:id="rId34"/>
    <p:sldId id="258" r:id="rId35"/>
    <p:sldId id="310" r:id="rId36"/>
    <p:sldId id="311" r:id="rId37"/>
    <p:sldId id="312" r:id="rId38"/>
    <p:sldId id="313" r:id="rId39"/>
    <p:sldId id="314" r:id="rId40"/>
    <p:sldId id="315" r:id="rId41"/>
    <p:sldId id="301" r:id="rId4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4C2B3-46BC-4D7F-AD90-9C4E1FFC9DAD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0C62A-405D-464C-AF3E-31ECDD2E277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Es importante en el examen físico no olvidar</a:t>
            </a:r>
            <a:r>
              <a:rPr lang="es-ES" baseline="0" dirty="0" smtClean="0"/>
              <a:t> la revisión del anillo de </a:t>
            </a:r>
            <a:r>
              <a:rPr lang="es-ES" baseline="0" dirty="0" err="1" smtClean="0"/>
              <a:t>Waldeyer</a:t>
            </a:r>
            <a:r>
              <a:rPr lang="es-ES" baseline="0" dirty="0" smtClean="0"/>
              <a:t> en la </a:t>
            </a:r>
            <a:r>
              <a:rPr lang="es-ES" baseline="0" dirty="0" err="1" smtClean="0"/>
              <a:t>orofaringe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0C62A-405D-464C-AF3E-31ECDD2E2778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Fíjese que las causas subrayadas son compartidas con el síndrome </a:t>
            </a:r>
            <a:r>
              <a:rPr lang="es-ES" dirty="0" err="1" smtClean="0"/>
              <a:t>adénico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0C62A-405D-464C-AF3E-31ECDD2E2778}" type="slidenum">
              <a:rPr lang="es-ES" smtClean="0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Niño con Beta talasemia mayor, nótese el abdomen prominente en relación con </a:t>
            </a:r>
            <a:r>
              <a:rPr lang="es-ES" dirty="0" err="1" smtClean="0"/>
              <a:t>hepatoesplenomegalia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0C62A-405D-464C-AF3E-31ECDD2E2778}" type="slidenum">
              <a:rPr lang="es-ES" smtClean="0"/>
              <a:pPr/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Observe que el diagnóstico diferencial se</a:t>
            </a:r>
            <a:r>
              <a:rPr lang="es-ES" baseline="0" dirty="0" smtClean="0"/>
              <a:t> realiza con tumores de estructuras localizadas hacia el hipocondrio izquierdo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0C62A-405D-464C-AF3E-31ECDD2E2778}" type="slidenum">
              <a:rPr lang="es-ES" smtClean="0"/>
              <a:pPr/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VEB:</a:t>
            </a:r>
            <a:r>
              <a:rPr lang="es-ES" baseline="0" dirty="0" smtClean="0"/>
              <a:t> virus de </a:t>
            </a:r>
            <a:r>
              <a:rPr lang="es-ES" baseline="0" dirty="0" err="1" smtClean="0"/>
              <a:t>Ebstein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Barr</a:t>
            </a:r>
            <a:r>
              <a:rPr lang="es-ES" baseline="0" dirty="0" smtClean="0"/>
              <a:t>;   CMV: </a:t>
            </a:r>
            <a:r>
              <a:rPr lang="es-ES" baseline="0" dirty="0" err="1" smtClean="0"/>
              <a:t>citomegalovirus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0C62A-405D-464C-AF3E-31ECDD2E2778}" type="slidenum">
              <a:rPr lang="es-ES" smtClean="0"/>
              <a:pPr/>
              <a:t>31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TEP:</a:t>
            </a:r>
            <a:r>
              <a:rPr lang="es-ES" baseline="0" dirty="0" smtClean="0"/>
              <a:t> tomografía por emisión de positrones, se le conoce comúnmente como PET-CT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0C62A-405D-464C-AF3E-31ECDD2E2778}" type="slidenum">
              <a:rPr lang="es-ES" smtClean="0"/>
              <a:pPr/>
              <a:t>32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VEB: virus de </a:t>
            </a:r>
            <a:r>
              <a:rPr lang="es-ES" dirty="0" err="1" smtClean="0"/>
              <a:t>Ebstein</a:t>
            </a:r>
            <a:r>
              <a:rPr lang="es-ES" dirty="0" smtClean="0"/>
              <a:t> </a:t>
            </a:r>
            <a:r>
              <a:rPr lang="es-ES" dirty="0" err="1" smtClean="0"/>
              <a:t>Barr</a:t>
            </a:r>
            <a:r>
              <a:rPr lang="es-ES" dirty="0" smtClean="0"/>
              <a:t>; CMV: </a:t>
            </a:r>
            <a:r>
              <a:rPr lang="es-ES" dirty="0" err="1" smtClean="0"/>
              <a:t>citomegalovirus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0C62A-405D-464C-AF3E-31ECDD2E2778}" type="slidenum">
              <a:rPr lang="es-ES" smtClean="0"/>
              <a:pPr/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VEB: virus de </a:t>
            </a:r>
            <a:r>
              <a:rPr lang="es-ES" dirty="0" err="1" smtClean="0"/>
              <a:t>Ebstein</a:t>
            </a:r>
            <a:r>
              <a:rPr lang="es-ES" dirty="0" smtClean="0"/>
              <a:t> </a:t>
            </a:r>
            <a:r>
              <a:rPr lang="es-ES" dirty="0" err="1" smtClean="0"/>
              <a:t>Barr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0C62A-405D-464C-AF3E-31ECDD2E2778}" type="slidenum">
              <a:rPr lang="es-ES" smtClean="0"/>
              <a:pPr/>
              <a:t>39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Diagnóstico</a:t>
            </a:r>
            <a:r>
              <a:rPr lang="es-ES" baseline="0" dirty="0" smtClean="0"/>
              <a:t>  serológico para M. infecciosa por el VEB. Cuadro resumen. Anti: anticuerpo. VCA: antígeno de la </a:t>
            </a:r>
            <a:r>
              <a:rPr lang="es-ES" baseline="0" dirty="0" err="1" smtClean="0"/>
              <a:t>cápside</a:t>
            </a:r>
            <a:r>
              <a:rPr lang="es-ES" baseline="0" dirty="0" smtClean="0"/>
              <a:t> viral. EA D: antígeno temprano o precoz su componente difuso que se relaciona con la gravedad del cuadro. EBNA: antígeno nuclear del </a:t>
            </a:r>
            <a:r>
              <a:rPr lang="es-ES" baseline="0" dirty="0" err="1" smtClean="0"/>
              <a:t>Ebstein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Barr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0C62A-405D-464C-AF3E-31ECDD2E2778}" type="slidenum">
              <a:rPr lang="es-ES" smtClean="0"/>
              <a:pPr/>
              <a:t>40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12/12/2020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Motivación: 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4000" dirty="0" smtClean="0">
                <a:latin typeface="Comic Sans MS" pitchFamily="66" charset="0"/>
              </a:rPr>
              <a:t>El aumento de tamaño de uno o más ganglios constituye un motivo de consulta frecuente</a:t>
            </a:r>
          </a:p>
          <a:p>
            <a:r>
              <a:rPr lang="es-ES" sz="4000" dirty="0" smtClean="0">
                <a:latin typeface="Comic Sans MS" pitchFamily="66" charset="0"/>
              </a:rPr>
              <a:t>Las molestias abdominales por un bazo aumentado de tamaño también lo es</a:t>
            </a:r>
            <a:endParaRPr lang="es-ES" sz="4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¿Qué va a provocar un aumento de tamaño de los ganglios?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dirty="0" smtClean="0">
                <a:latin typeface="Comic Sans MS" pitchFamily="66" charset="0"/>
              </a:rPr>
              <a:t>Respuesta inmunitaria fisiológica a un antígeno con la proliferación de los linfocitos T</a:t>
            </a:r>
          </a:p>
          <a:p>
            <a:pPr marL="514350" indent="-514350">
              <a:buFont typeface="+mj-lt"/>
              <a:buAutoNum type="arabicPeriod"/>
            </a:pPr>
            <a:endParaRPr lang="es-ES" dirty="0" smtClean="0">
              <a:latin typeface="Comic Sans MS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ES" dirty="0" smtClean="0">
                <a:latin typeface="Comic Sans MS" pitchFamily="66" charset="0"/>
              </a:rPr>
              <a:t>Infección del ganglio con infiltración del mismo por células inflamatorias</a:t>
            </a:r>
          </a:p>
          <a:p>
            <a:pPr marL="514350" indent="-514350">
              <a:buFont typeface="+mj-lt"/>
              <a:buAutoNum type="arabicPeriod"/>
            </a:pPr>
            <a:endParaRPr lang="es-ES" dirty="0" smtClean="0">
              <a:latin typeface="Comic Sans MS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ES" dirty="0" smtClean="0">
                <a:latin typeface="Comic Sans MS" pitchFamily="66" charset="0"/>
              </a:rPr>
              <a:t>Proliferación </a:t>
            </a:r>
            <a:r>
              <a:rPr lang="es-ES" dirty="0" err="1" smtClean="0">
                <a:latin typeface="Comic Sans MS" pitchFamily="66" charset="0"/>
              </a:rPr>
              <a:t>neoplásica</a:t>
            </a:r>
            <a:r>
              <a:rPr lang="es-ES" dirty="0" smtClean="0">
                <a:latin typeface="Comic Sans MS" pitchFamily="66" charset="0"/>
              </a:rPr>
              <a:t> de linfocitos o macrófagos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s-ES" dirty="0" smtClean="0">
                <a:latin typeface="Comic Sans MS" pitchFamily="66" charset="0"/>
              </a:rPr>
              <a:t>Infiltración </a:t>
            </a:r>
            <a:r>
              <a:rPr lang="es-ES" dirty="0" err="1" smtClean="0">
                <a:latin typeface="Comic Sans MS" pitchFamily="66" charset="0"/>
              </a:rPr>
              <a:t>metastásica</a:t>
            </a:r>
            <a:endParaRPr lang="es-ES" dirty="0" smtClean="0">
              <a:latin typeface="Comic Sans MS" pitchFamily="66" charset="0"/>
            </a:endParaRPr>
          </a:p>
          <a:p>
            <a:pPr marL="514350" indent="-514350">
              <a:buNone/>
            </a:pPr>
            <a:endParaRPr lang="es-ES" dirty="0" smtClean="0">
              <a:latin typeface="Comic Sans MS" pitchFamily="66" charset="0"/>
            </a:endParaRPr>
          </a:p>
          <a:p>
            <a:pPr marL="514350" indent="-514350">
              <a:buNone/>
            </a:pPr>
            <a:r>
              <a:rPr lang="es-ES" dirty="0" smtClean="0">
                <a:latin typeface="Comic Sans MS" pitchFamily="66" charset="0"/>
              </a:rPr>
              <a:t>5. Infiltración de macrófagos cargados de </a:t>
            </a:r>
            <a:r>
              <a:rPr lang="es-ES" dirty="0" err="1" smtClean="0">
                <a:latin typeface="Comic Sans MS" pitchFamily="66" charset="0"/>
              </a:rPr>
              <a:t>metabolitos</a:t>
            </a:r>
            <a:r>
              <a:rPr lang="es-ES" dirty="0" smtClean="0">
                <a:latin typeface="Comic Sans MS" pitchFamily="66" charset="0"/>
              </a:rPr>
              <a:t> en enfermedades de depósito </a:t>
            </a:r>
            <a:r>
              <a:rPr lang="es-ES" dirty="0" err="1" smtClean="0">
                <a:latin typeface="Comic Sans MS" pitchFamily="66" charset="0"/>
              </a:rPr>
              <a:t>lipídico</a:t>
            </a:r>
            <a:r>
              <a:rPr lang="es-ES" dirty="0" smtClean="0">
                <a:latin typeface="Comic Sans MS" pitchFamily="66" charset="0"/>
              </a:rPr>
              <a:t>   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C:\Users\Dr\Documents\IMG_20171115_092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7" y="0"/>
            <a:ext cx="92869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3" name="Picture 3" descr="C:\Users\Dr\Documents\IMG_20171115_0919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Funciones de los ganglios linfáticos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4800" dirty="0" smtClean="0">
                <a:latin typeface="Comic Sans MS" pitchFamily="66" charset="0"/>
              </a:rPr>
              <a:t>Son el lugar donde se produce el procesamiento de los antígenos con la activación y diferenciación de los linfocitos T y B</a:t>
            </a:r>
            <a:endParaRPr lang="es-ES" sz="4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Tener en cuenta ante un paciente con un síndrome </a:t>
            </a:r>
            <a:r>
              <a:rPr lang="es-ES" dirty="0" err="1" smtClean="0">
                <a:latin typeface="Comic Sans MS" pitchFamily="66" charset="0"/>
              </a:rPr>
              <a:t>adénico</a:t>
            </a:r>
            <a:r>
              <a:rPr lang="es-ES" dirty="0" smtClean="0">
                <a:latin typeface="Comic Sans MS" pitchFamily="66" charset="0"/>
              </a:rPr>
              <a:t>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sz="4400" dirty="0" smtClean="0">
                <a:latin typeface="Comic Sans MS" pitchFamily="66" charset="0"/>
              </a:rPr>
              <a:t>Edad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4400" dirty="0" smtClean="0">
                <a:latin typeface="Comic Sans MS" pitchFamily="66" charset="0"/>
              </a:rPr>
              <a:t>Clínica acompañante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4400" dirty="0" smtClean="0">
                <a:latin typeface="Comic Sans MS" pitchFamily="66" charset="0"/>
              </a:rPr>
              <a:t>Presentación: aguda o crónica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4400" dirty="0" smtClean="0">
                <a:latin typeface="Comic Sans MS" pitchFamily="66" charset="0"/>
              </a:rPr>
              <a:t>Localización: única o múltiple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4400" dirty="0" smtClean="0">
                <a:latin typeface="Comic Sans MS" pitchFamily="66" charset="0"/>
              </a:rPr>
              <a:t>Características semiológicas</a:t>
            </a:r>
            <a:endParaRPr lang="es-ES" sz="4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Causas de </a:t>
            </a:r>
            <a:r>
              <a:rPr lang="es-ES" dirty="0" err="1" smtClean="0">
                <a:latin typeface="Comic Sans MS" pitchFamily="66" charset="0"/>
              </a:rPr>
              <a:t>adenomegalias</a:t>
            </a:r>
            <a:r>
              <a:rPr lang="es-ES" dirty="0" smtClean="0">
                <a:latin typeface="Comic Sans MS" pitchFamily="66" charset="0"/>
              </a:rPr>
              <a:t>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/>
          </a:bodyPr>
          <a:lstStyle/>
          <a:p>
            <a:pPr marL="514350" indent="-514350">
              <a:buFont typeface="Wingdings" pitchFamily="2" charset="2"/>
              <a:buChar char="ü"/>
            </a:pPr>
            <a:r>
              <a:rPr lang="es-ES" u="sng" dirty="0" smtClean="0">
                <a:latin typeface="Comic Sans MS" pitchFamily="66" charset="0"/>
              </a:rPr>
              <a:t>Infecciosas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s-ES" u="sng" dirty="0" smtClean="0">
                <a:latin typeface="Comic Sans MS" pitchFamily="66" charset="0"/>
              </a:rPr>
              <a:t>Inmunológicas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s-ES" u="sng" dirty="0" smtClean="0">
                <a:latin typeface="Comic Sans MS" pitchFamily="66" charset="0"/>
              </a:rPr>
              <a:t>Enfermedades de almacenamiento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s-ES" u="sng" dirty="0" smtClean="0">
                <a:latin typeface="Comic Sans MS" pitchFamily="66" charset="0"/>
              </a:rPr>
              <a:t>Procesos malignos hematológicos y no hematológicos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Endocrinas: hipertiroidismo, </a:t>
            </a:r>
            <a:r>
              <a:rPr lang="es-ES" dirty="0" err="1" smtClean="0">
                <a:latin typeface="Comic Sans MS" pitchFamily="66" charset="0"/>
              </a:rPr>
              <a:t>Addison</a:t>
            </a:r>
            <a:endParaRPr lang="es-ES" dirty="0" smtClean="0">
              <a:latin typeface="Comic Sans MS" pitchFamily="66" charset="0"/>
            </a:endParaRPr>
          </a:p>
          <a:p>
            <a:pPr marL="514350" indent="-514350"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Otras: </a:t>
            </a:r>
            <a:r>
              <a:rPr lang="es-ES" dirty="0" err="1" smtClean="0">
                <a:latin typeface="Comic Sans MS" pitchFamily="66" charset="0"/>
              </a:rPr>
              <a:t>Sarcoidosis</a:t>
            </a:r>
            <a:r>
              <a:rPr lang="es-ES" dirty="0" smtClean="0">
                <a:latin typeface="Comic Sans MS" pitchFamily="66" charset="0"/>
              </a:rPr>
              <a:t>, </a:t>
            </a:r>
            <a:r>
              <a:rPr lang="es-ES" dirty="0" err="1" smtClean="0">
                <a:latin typeface="Comic Sans MS" pitchFamily="66" charset="0"/>
              </a:rPr>
              <a:t>amiloidosis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2" name="Picture 2" descr="C:\Users\Dr\Documents\IMG_20171115_094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Comic Sans MS" pitchFamily="66" charset="0"/>
              </a:rPr>
              <a:t>Tener en cuenta que: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214974"/>
          </a:xfrm>
        </p:spPr>
        <p:txBody>
          <a:bodyPr>
            <a:noAutofit/>
          </a:bodyPr>
          <a:lstStyle/>
          <a:p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No siempre las adenopatías son patológicas en las regiones inguinales y en otros lugares </a:t>
            </a:r>
            <a:r>
              <a:rPr lang="es-ES" dirty="0" err="1" smtClean="0">
                <a:solidFill>
                  <a:srgbClr val="FF0000"/>
                </a:solidFill>
                <a:latin typeface="Comic Sans MS" pitchFamily="66" charset="0"/>
              </a:rPr>
              <a:t>pueder</a:t>
            </a:r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 ser pequeñas en relación con infecciones antiguas</a:t>
            </a:r>
          </a:p>
          <a:p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Adenopatías en las fosas supraclaviculares SIEMPRE son patológicas</a:t>
            </a:r>
          </a:p>
          <a:p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Las adenopatías profundas (mediastino, </a:t>
            </a:r>
            <a:r>
              <a:rPr lang="es-ES" dirty="0" err="1" smtClean="0">
                <a:solidFill>
                  <a:srgbClr val="FF0000"/>
                </a:solidFill>
                <a:latin typeface="Comic Sans MS" pitchFamily="66" charset="0"/>
              </a:rPr>
              <a:t>intraabdominales</a:t>
            </a:r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) requieren de un estudio profundo</a:t>
            </a:r>
            <a:endParaRPr lang="es-ES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57224" y="2967335"/>
            <a:ext cx="771530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Síndrome</a:t>
            </a:r>
          </a:p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esplenomegálico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Sumario 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4013" indent="-354013">
              <a:buFont typeface="Arial" charset="0"/>
              <a:buAutoNum type="arabicPeriod"/>
            </a:pPr>
            <a:r>
              <a:rPr lang="es-ES" b="1" dirty="0" smtClean="0">
                <a:solidFill>
                  <a:srgbClr val="000000"/>
                </a:solidFill>
                <a:latin typeface="Comic Sans MS" pitchFamily="66" charset="0"/>
              </a:rPr>
              <a:t>Conceptos de síndromes </a:t>
            </a:r>
            <a:r>
              <a:rPr lang="es-ES" b="1" dirty="0" err="1" smtClean="0">
                <a:solidFill>
                  <a:srgbClr val="000000"/>
                </a:solidFill>
                <a:latin typeface="Comic Sans MS" pitchFamily="66" charset="0"/>
              </a:rPr>
              <a:t>adénico</a:t>
            </a:r>
            <a:r>
              <a:rPr lang="es-ES" b="1" dirty="0" smtClean="0">
                <a:solidFill>
                  <a:srgbClr val="000000"/>
                </a:solidFill>
                <a:latin typeface="Comic Sans MS" pitchFamily="66" charset="0"/>
              </a:rPr>
              <a:t> y </a:t>
            </a:r>
            <a:r>
              <a:rPr lang="es-ES" b="1" dirty="0" err="1" smtClean="0">
                <a:solidFill>
                  <a:srgbClr val="000000"/>
                </a:solidFill>
                <a:latin typeface="Comic Sans MS" pitchFamily="66" charset="0"/>
              </a:rPr>
              <a:t>esplenomegálico</a:t>
            </a:r>
            <a:r>
              <a:rPr lang="es-ES" b="1" dirty="0" smtClean="0">
                <a:solidFill>
                  <a:srgbClr val="000000"/>
                </a:solidFill>
                <a:latin typeface="Comic Sans MS" pitchFamily="66" charset="0"/>
              </a:rPr>
              <a:t>. </a:t>
            </a:r>
          </a:p>
          <a:p>
            <a:pPr marL="354013" indent="-354013">
              <a:buFont typeface="Arial" charset="0"/>
              <a:buAutoNum type="arabicPeriod"/>
            </a:pPr>
            <a:r>
              <a:rPr lang="es-ES" b="1" dirty="0" smtClean="0">
                <a:solidFill>
                  <a:srgbClr val="000000"/>
                </a:solidFill>
                <a:latin typeface="Comic Sans MS" pitchFamily="66" charset="0"/>
              </a:rPr>
              <a:t>Breve recuento de la anatomía y fisiología del ganglio y el bazo.</a:t>
            </a:r>
          </a:p>
          <a:p>
            <a:pPr marL="354013" indent="-354013">
              <a:buFont typeface="Arial" charset="0"/>
              <a:buAutoNum type="arabicPeriod"/>
            </a:pPr>
            <a:r>
              <a:rPr lang="es-ES" b="1" dirty="0" smtClean="0">
                <a:solidFill>
                  <a:srgbClr val="000000"/>
                </a:solidFill>
                <a:latin typeface="Comic Sans MS" pitchFamily="66" charset="0"/>
              </a:rPr>
              <a:t>Enfoque clínico ante un paciente con </a:t>
            </a:r>
            <a:r>
              <a:rPr lang="es-ES" b="1" dirty="0" err="1" smtClean="0">
                <a:solidFill>
                  <a:srgbClr val="000000"/>
                </a:solidFill>
                <a:latin typeface="Comic Sans MS" pitchFamily="66" charset="0"/>
              </a:rPr>
              <a:t>adenomegalias</a:t>
            </a:r>
            <a:r>
              <a:rPr lang="es-ES" b="1" dirty="0" smtClean="0">
                <a:solidFill>
                  <a:srgbClr val="000000"/>
                </a:solidFill>
                <a:latin typeface="Comic Sans MS" pitchFamily="66" charset="0"/>
              </a:rPr>
              <a:t> y esplenomegalia.</a:t>
            </a:r>
          </a:p>
          <a:p>
            <a:pPr marL="354013" indent="-354013">
              <a:buFont typeface="Arial" charset="0"/>
              <a:buAutoNum type="arabicPeriod"/>
            </a:pPr>
            <a:r>
              <a:rPr lang="es-ES" b="1" dirty="0" smtClean="0">
                <a:solidFill>
                  <a:srgbClr val="000000"/>
                </a:solidFill>
                <a:latin typeface="Comic Sans MS" pitchFamily="66" charset="0"/>
              </a:rPr>
              <a:t>Pruebas de laboratorio para el estudio del síndrome </a:t>
            </a:r>
            <a:r>
              <a:rPr lang="es-ES" b="1" dirty="0" err="1" smtClean="0">
                <a:solidFill>
                  <a:srgbClr val="000000"/>
                </a:solidFill>
                <a:latin typeface="Comic Sans MS" pitchFamily="66" charset="0"/>
              </a:rPr>
              <a:t>adenoesplénico</a:t>
            </a:r>
            <a:r>
              <a:rPr lang="es-ES" b="1" dirty="0" smtClean="0">
                <a:solidFill>
                  <a:srgbClr val="000000"/>
                </a:solidFill>
                <a:latin typeface="Comic Sans MS" pitchFamily="66" charset="0"/>
              </a:rPr>
              <a:t>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291" name="Picture 3" descr="C:\Users\Dr\Documents\IMG_20171115_101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Funciones del bazo: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4400" dirty="0" smtClean="0">
                <a:latin typeface="Comic Sans MS" pitchFamily="66" charset="0"/>
              </a:rPr>
              <a:t>Función de filtro con los mecanismos de </a:t>
            </a:r>
            <a:r>
              <a:rPr lang="es-ES" sz="4400" dirty="0" err="1" smtClean="0">
                <a:latin typeface="Comic Sans MS" pitchFamily="66" charset="0"/>
              </a:rPr>
              <a:t>Culling</a:t>
            </a:r>
            <a:r>
              <a:rPr lang="es-ES" sz="4400" dirty="0" smtClean="0">
                <a:latin typeface="Comic Sans MS" pitchFamily="66" charset="0"/>
              </a:rPr>
              <a:t> y de </a:t>
            </a:r>
            <a:r>
              <a:rPr lang="es-ES" sz="4400" dirty="0" err="1" smtClean="0">
                <a:latin typeface="Comic Sans MS" pitchFamily="66" charset="0"/>
              </a:rPr>
              <a:t>Pitting</a:t>
            </a:r>
            <a:endParaRPr lang="es-ES" sz="4400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sz="4400" dirty="0" smtClean="0">
                <a:latin typeface="Comic Sans MS" pitchFamily="66" charset="0"/>
              </a:rPr>
              <a:t>Función hematopoyética</a:t>
            </a:r>
          </a:p>
          <a:p>
            <a:pPr>
              <a:buFont typeface="Wingdings" pitchFamily="2" charset="2"/>
              <a:buChar char="ü"/>
            </a:pPr>
            <a:r>
              <a:rPr lang="es-ES" sz="4400" dirty="0" smtClean="0">
                <a:latin typeface="Comic Sans MS" pitchFamily="66" charset="0"/>
              </a:rPr>
              <a:t>Función inmunológica</a:t>
            </a:r>
          </a:p>
          <a:p>
            <a:pPr>
              <a:buFont typeface="Wingdings" pitchFamily="2" charset="2"/>
              <a:buChar char="ü"/>
            </a:pPr>
            <a:r>
              <a:rPr lang="es-ES" sz="4400" dirty="0" smtClean="0">
                <a:latin typeface="Comic Sans MS" pitchFamily="66" charset="0"/>
              </a:rPr>
              <a:t>Reservorio </a:t>
            </a:r>
            <a:endParaRPr lang="es-ES" sz="4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 descr="C:\Users\Dr\Documents\IMG_20171115_0934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Causas de esplenomegalia: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Wingdings" pitchFamily="2" charset="2"/>
              <a:buChar char="ü"/>
            </a:pPr>
            <a:r>
              <a:rPr lang="es-ES" u="sng" dirty="0" smtClean="0">
                <a:latin typeface="Comic Sans MS" pitchFamily="66" charset="0"/>
              </a:rPr>
              <a:t>Infecciosas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s-ES" u="sng" dirty="0" smtClean="0">
                <a:latin typeface="Comic Sans MS" pitchFamily="66" charset="0"/>
              </a:rPr>
              <a:t>Inmunológicas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s-ES" u="sng" dirty="0" smtClean="0">
                <a:latin typeface="Comic Sans MS" pitchFamily="66" charset="0"/>
              </a:rPr>
              <a:t>Enfermedades de almacenamiento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s-ES" u="sng" dirty="0" smtClean="0">
                <a:latin typeface="Comic Sans MS" pitchFamily="66" charset="0"/>
              </a:rPr>
              <a:t>Procesos malignos hematológicos y no hematológicos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Anemias hemolíticas hereditarias (talasemias, </a:t>
            </a:r>
            <a:r>
              <a:rPr lang="es-ES" dirty="0" err="1" smtClean="0">
                <a:latin typeface="Comic Sans MS" pitchFamily="66" charset="0"/>
              </a:rPr>
              <a:t>esferocitosis</a:t>
            </a:r>
            <a:r>
              <a:rPr lang="es-ES" dirty="0" smtClean="0">
                <a:latin typeface="Comic Sans MS" pitchFamily="66" charset="0"/>
              </a:rPr>
              <a:t>)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Congestivas (hepatopatías, obstrucción vascular)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Causas de esplenomegalia gigante: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>
                <a:latin typeface="Comic Sans MS" pitchFamily="66" charset="0"/>
              </a:rPr>
              <a:t>Leucemia mieloide crónica</a:t>
            </a:r>
          </a:p>
          <a:p>
            <a:r>
              <a:rPr lang="es-ES" dirty="0" err="1" smtClean="0">
                <a:latin typeface="Comic Sans MS" pitchFamily="66" charset="0"/>
              </a:rPr>
              <a:t>Metaplasia</a:t>
            </a:r>
            <a:r>
              <a:rPr lang="es-ES" dirty="0" smtClean="0">
                <a:latin typeface="Comic Sans MS" pitchFamily="66" charset="0"/>
              </a:rPr>
              <a:t> mieloide </a:t>
            </a:r>
            <a:r>
              <a:rPr lang="es-ES" dirty="0" err="1" smtClean="0">
                <a:latin typeface="Comic Sans MS" pitchFamily="66" charset="0"/>
              </a:rPr>
              <a:t>agnogénica</a:t>
            </a:r>
            <a:r>
              <a:rPr lang="es-ES" dirty="0" smtClean="0">
                <a:latin typeface="Comic Sans MS" pitchFamily="66" charset="0"/>
              </a:rPr>
              <a:t> (</a:t>
            </a:r>
            <a:r>
              <a:rPr lang="es-ES" dirty="0" err="1" smtClean="0">
                <a:latin typeface="Comic Sans MS" pitchFamily="66" charset="0"/>
              </a:rPr>
              <a:t>Mielofibrosis</a:t>
            </a:r>
            <a:r>
              <a:rPr lang="es-ES" dirty="0" smtClean="0">
                <a:latin typeface="Comic Sans MS" pitchFamily="66" charset="0"/>
              </a:rPr>
              <a:t> primaria)</a:t>
            </a:r>
          </a:p>
          <a:p>
            <a:r>
              <a:rPr lang="es-ES" dirty="0" smtClean="0">
                <a:latin typeface="Comic Sans MS" pitchFamily="66" charset="0"/>
              </a:rPr>
              <a:t>Talasemia mayor</a:t>
            </a:r>
          </a:p>
          <a:p>
            <a:r>
              <a:rPr lang="es-ES" dirty="0" smtClean="0">
                <a:latin typeface="Comic Sans MS" pitchFamily="66" charset="0"/>
              </a:rPr>
              <a:t>Paludismo </a:t>
            </a:r>
          </a:p>
          <a:p>
            <a:r>
              <a:rPr lang="es-ES" dirty="0" smtClean="0">
                <a:latin typeface="Comic Sans MS" pitchFamily="66" charset="0"/>
              </a:rPr>
              <a:t>Kala-azar</a:t>
            </a:r>
          </a:p>
          <a:p>
            <a:r>
              <a:rPr lang="es-ES" dirty="0" smtClean="0">
                <a:latin typeface="Comic Sans MS" pitchFamily="66" charset="0"/>
              </a:rPr>
              <a:t>Enfermedad de </a:t>
            </a:r>
            <a:r>
              <a:rPr lang="es-ES" dirty="0" err="1" smtClean="0">
                <a:latin typeface="Comic Sans MS" pitchFamily="66" charset="0"/>
              </a:rPr>
              <a:t>Gaucher</a:t>
            </a:r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latin typeface="Comic Sans MS" pitchFamily="66" charset="0"/>
              </a:rPr>
              <a:t>Infección por </a:t>
            </a:r>
            <a:r>
              <a:rPr lang="es-ES" dirty="0" err="1" smtClean="0">
                <a:latin typeface="Comic Sans MS" pitchFamily="66" charset="0"/>
              </a:rPr>
              <a:t>micobacterium</a:t>
            </a:r>
            <a:r>
              <a:rPr lang="es-ES" dirty="0" smtClean="0">
                <a:latin typeface="Comic Sans MS" pitchFamily="66" charset="0"/>
              </a:rPr>
              <a:t> </a:t>
            </a:r>
            <a:r>
              <a:rPr lang="es-ES" dirty="0" err="1" smtClean="0">
                <a:latin typeface="Comic Sans MS" pitchFamily="66" charset="0"/>
              </a:rPr>
              <a:t>avium</a:t>
            </a:r>
            <a:r>
              <a:rPr lang="es-ES" dirty="0" smtClean="0">
                <a:latin typeface="Comic Sans MS" pitchFamily="66" charset="0"/>
              </a:rPr>
              <a:t> en pacientes con SIDA</a:t>
            </a:r>
          </a:p>
          <a:p>
            <a:pPr>
              <a:buNone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 descr="C:\Users\Dr\Documents\IMG_20171115_0932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Diagnóstico diferencial de una esplenomegalia aislada: 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Tumores renales, absceso o inflamación </a:t>
            </a:r>
            <a:r>
              <a:rPr lang="es-ES" dirty="0" err="1" smtClean="0">
                <a:latin typeface="Comic Sans MS" pitchFamily="66" charset="0"/>
              </a:rPr>
              <a:t>perirrenal</a:t>
            </a:r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latin typeface="Comic Sans MS" pitchFamily="66" charset="0"/>
              </a:rPr>
              <a:t>Tumores de la suprarrenal izquierda</a:t>
            </a:r>
          </a:p>
          <a:p>
            <a:r>
              <a:rPr lang="es-ES" dirty="0" smtClean="0">
                <a:latin typeface="Comic Sans MS" pitchFamily="66" charset="0"/>
              </a:rPr>
              <a:t>Cáncer del ángulo esplénico del colon o </a:t>
            </a:r>
            <a:r>
              <a:rPr lang="es-ES" dirty="0" err="1" smtClean="0">
                <a:latin typeface="Comic Sans MS" pitchFamily="66" charset="0"/>
              </a:rPr>
              <a:t>fecaloma</a:t>
            </a:r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latin typeface="Comic Sans MS" pitchFamily="66" charset="0"/>
              </a:rPr>
              <a:t>Quistes o cáncer de páncreas</a:t>
            </a:r>
          </a:p>
          <a:p>
            <a:r>
              <a:rPr lang="es-ES" dirty="0" smtClean="0">
                <a:latin typeface="Comic Sans MS" pitchFamily="66" charset="0"/>
              </a:rPr>
              <a:t>Neoplasias de estómago 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latin typeface="Comic Sans MS" pitchFamily="66" charset="0"/>
              </a:rPr>
              <a:t>Hiperesplenismo</a:t>
            </a:r>
            <a:r>
              <a:rPr lang="es-ES" dirty="0" smtClean="0">
                <a:latin typeface="Comic Sans MS" pitchFamily="66" charset="0"/>
              </a:rPr>
              <a:t> 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>
                <a:latin typeface="Comic Sans MS" pitchFamily="66" charset="0"/>
              </a:rPr>
              <a:t>Citopenia</a:t>
            </a:r>
            <a:r>
              <a:rPr lang="es-ES" dirty="0" smtClean="0">
                <a:latin typeface="Comic Sans MS" pitchFamily="66" charset="0"/>
              </a:rPr>
              <a:t>, </a:t>
            </a:r>
            <a:r>
              <a:rPr lang="es-ES" dirty="0" err="1" smtClean="0">
                <a:latin typeface="Comic Sans MS" pitchFamily="66" charset="0"/>
              </a:rPr>
              <a:t>bicitopenia</a:t>
            </a:r>
            <a:r>
              <a:rPr lang="es-ES" dirty="0" smtClean="0">
                <a:latin typeface="Comic Sans MS" pitchFamily="66" charset="0"/>
              </a:rPr>
              <a:t> o </a:t>
            </a:r>
            <a:r>
              <a:rPr lang="es-ES" dirty="0" err="1" smtClean="0">
                <a:latin typeface="Comic Sans MS" pitchFamily="66" charset="0"/>
              </a:rPr>
              <a:t>pancitopenia</a:t>
            </a:r>
            <a:r>
              <a:rPr lang="es-ES" dirty="0" smtClean="0">
                <a:latin typeface="Comic Sans MS" pitchFamily="66" charset="0"/>
              </a:rPr>
              <a:t> periférica</a:t>
            </a:r>
          </a:p>
          <a:p>
            <a:r>
              <a:rPr lang="es-ES" dirty="0" smtClean="0">
                <a:latin typeface="Comic Sans MS" pitchFamily="66" charset="0"/>
              </a:rPr>
              <a:t>Médula ósea </a:t>
            </a:r>
            <a:r>
              <a:rPr lang="es-ES" dirty="0" err="1" smtClean="0">
                <a:latin typeface="Comic Sans MS" pitchFamily="66" charset="0"/>
              </a:rPr>
              <a:t>hipercelular</a:t>
            </a:r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latin typeface="Comic Sans MS" pitchFamily="66" charset="0"/>
              </a:rPr>
              <a:t>Esplenomegalia </a:t>
            </a:r>
          </a:p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642910" y="5072074"/>
            <a:ext cx="7072362" cy="9144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ES PRIMARIO SI EL CUADRO SE RESUELVE CON LA ESPLENECTOMÍA</a:t>
            </a:r>
            <a:endParaRPr lang="es-ES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6" name="5 Rectángulo"/>
          <p:cNvSpPr/>
          <p:nvPr/>
        </p:nvSpPr>
        <p:spPr>
          <a:xfrm>
            <a:off x="500034" y="2214554"/>
            <a:ext cx="8286808" cy="32147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srgbClr val="FF0000"/>
                </a:solidFill>
                <a:latin typeface="Comic Sans MS" pitchFamily="66" charset="0"/>
              </a:rPr>
              <a:t>En todas las enfermedades con esplenomegalia no siempre hay </a:t>
            </a:r>
            <a:r>
              <a:rPr lang="es-ES" sz="2800" dirty="0" err="1" smtClean="0">
                <a:solidFill>
                  <a:srgbClr val="FF0000"/>
                </a:solidFill>
                <a:latin typeface="Comic Sans MS" pitchFamily="66" charset="0"/>
              </a:rPr>
              <a:t>adenomegalias</a:t>
            </a:r>
            <a:r>
              <a:rPr lang="es-ES" sz="2800" dirty="0" smtClean="0">
                <a:solidFill>
                  <a:srgbClr val="FF0000"/>
                </a:solidFill>
                <a:latin typeface="Comic Sans MS" pitchFamily="66" charset="0"/>
              </a:rPr>
              <a:t>, un ejemplo lo constituyen las anemias hemolíticas y las hepatopatías</a:t>
            </a:r>
            <a:endParaRPr lang="es-E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Estudios del laboratorio: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Hemograma y lámina periférica:</a:t>
            </a:r>
          </a:p>
          <a:p>
            <a:pPr>
              <a:buFont typeface="Wingdings" pitchFamily="2" charset="2"/>
              <a:buChar char="ü"/>
            </a:pPr>
            <a:r>
              <a:rPr lang="es-ES" dirty="0" err="1" smtClean="0"/>
              <a:t>Hb</a:t>
            </a:r>
            <a:r>
              <a:rPr lang="es-ES" dirty="0" smtClean="0"/>
              <a:t>: normal, disminuida o elevada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Leucocitos: normales, bajos o elevados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Células </a:t>
            </a:r>
            <a:r>
              <a:rPr lang="es-ES" dirty="0" err="1" smtClean="0"/>
              <a:t>linfomonocitarias</a:t>
            </a:r>
            <a:r>
              <a:rPr lang="es-ES" dirty="0" smtClean="0"/>
              <a:t> (</a:t>
            </a:r>
            <a:r>
              <a:rPr lang="es-ES" dirty="0" err="1" smtClean="0"/>
              <a:t>mononucleosis</a:t>
            </a:r>
            <a:r>
              <a:rPr lang="es-ES" dirty="0" smtClean="0"/>
              <a:t>)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Linfocitosis (virosis, LLC)</a:t>
            </a:r>
          </a:p>
          <a:p>
            <a:pPr>
              <a:buFont typeface="Wingdings" pitchFamily="2" charset="2"/>
              <a:buChar char="ü"/>
            </a:pPr>
            <a:r>
              <a:rPr lang="es-ES" dirty="0" err="1" smtClean="0"/>
              <a:t>Blastos</a:t>
            </a:r>
            <a:r>
              <a:rPr lang="es-ES" dirty="0" smtClean="0"/>
              <a:t> (leucemias)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Reacción </a:t>
            </a:r>
            <a:r>
              <a:rPr lang="es-ES" dirty="0" err="1" smtClean="0"/>
              <a:t>leucoeritroblástica</a:t>
            </a:r>
            <a:r>
              <a:rPr lang="es-ES" dirty="0" smtClean="0"/>
              <a:t> </a:t>
            </a:r>
          </a:p>
          <a:p>
            <a:pPr>
              <a:buFont typeface="Wingdings" pitchFamily="2" charset="2"/>
              <a:buChar char="ü"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Objetivos: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s-ES" dirty="0" smtClean="0">
                <a:latin typeface="Comic Sans MS" pitchFamily="66" charset="0"/>
              </a:rPr>
              <a:t>Conocer los conceptos de síndrome </a:t>
            </a:r>
            <a:r>
              <a:rPr lang="es-ES" dirty="0" err="1" smtClean="0">
                <a:latin typeface="Comic Sans MS" pitchFamily="66" charset="0"/>
              </a:rPr>
              <a:t>adénico</a:t>
            </a:r>
            <a:r>
              <a:rPr lang="es-ES" dirty="0" smtClean="0">
                <a:latin typeface="Comic Sans MS" pitchFamily="66" charset="0"/>
              </a:rPr>
              <a:t> y </a:t>
            </a:r>
            <a:r>
              <a:rPr lang="es-ES" dirty="0" err="1" smtClean="0">
                <a:latin typeface="Comic Sans MS" pitchFamily="66" charset="0"/>
              </a:rPr>
              <a:t>esplenomegálico</a:t>
            </a:r>
            <a:endParaRPr lang="es-ES" dirty="0" smtClean="0">
              <a:latin typeface="Comic Sans MS" pitchFamily="66" charset="0"/>
            </a:endParaRPr>
          </a:p>
          <a:p>
            <a:pPr marL="514350" indent="-514350">
              <a:buAutoNum type="arabicPeriod"/>
            </a:pPr>
            <a:r>
              <a:rPr lang="es-ES" dirty="0" smtClean="0">
                <a:latin typeface="Comic Sans MS" pitchFamily="66" charset="0"/>
              </a:rPr>
              <a:t>Recordar elementos de la anatomía y fisiología de los ganglios linfáticos y el bazo</a:t>
            </a:r>
          </a:p>
          <a:p>
            <a:pPr marL="514350" indent="-514350">
              <a:buAutoNum type="arabicPeriod"/>
            </a:pPr>
            <a:r>
              <a:rPr lang="es-ES" dirty="0" smtClean="0">
                <a:latin typeface="Comic Sans MS" pitchFamily="66" charset="0"/>
              </a:rPr>
              <a:t>Introducir al estudiante en cómo actuar ante un paciente con aumento de tamaño de los ganglios y el bazo</a:t>
            </a:r>
          </a:p>
          <a:p>
            <a:pPr marL="514350" indent="-514350">
              <a:buAutoNum type="arabicPeriod"/>
            </a:pPr>
            <a:r>
              <a:rPr lang="es-ES" dirty="0" smtClean="0">
                <a:latin typeface="Comic Sans MS" pitchFamily="66" charset="0"/>
              </a:rPr>
              <a:t>Familiarizar al estudiante con las pruebas de laboratorio a indicar en estos casos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Reactantes de fase aguda: </a:t>
            </a:r>
            <a:r>
              <a:rPr lang="es-ES" dirty="0" err="1" smtClean="0">
                <a:latin typeface="Comic Sans MS" pitchFamily="66" charset="0"/>
              </a:rPr>
              <a:t>eritrosedimentación</a:t>
            </a:r>
            <a:r>
              <a:rPr lang="es-ES" dirty="0" smtClean="0">
                <a:latin typeface="Comic Sans MS" pitchFamily="66" charset="0"/>
              </a:rPr>
              <a:t>, proteína C reactiva, </a:t>
            </a:r>
            <a:r>
              <a:rPr lang="es-ES" dirty="0" err="1" smtClean="0">
                <a:latin typeface="Comic Sans MS" pitchFamily="66" charset="0"/>
              </a:rPr>
              <a:t>ceruloplasmina</a:t>
            </a:r>
            <a:r>
              <a:rPr lang="es-ES" dirty="0" smtClean="0">
                <a:latin typeface="Comic Sans MS" pitchFamily="66" charset="0"/>
              </a:rPr>
              <a:t>, fibrinógeno, </a:t>
            </a:r>
          </a:p>
          <a:p>
            <a:pPr>
              <a:buNone/>
            </a:pPr>
            <a:r>
              <a:rPr lang="es-ES" dirty="0" smtClean="0">
                <a:latin typeface="Comic Sans MS" pitchFamily="66" charset="0"/>
              </a:rPr>
              <a:t>  ferritina</a:t>
            </a:r>
          </a:p>
          <a:p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Química sanguínea: </a:t>
            </a:r>
            <a:r>
              <a:rPr lang="es-ES" dirty="0" smtClean="0">
                <a:latin typeface="Comic Sans MS" pitchFamily="66" charset="0"/>
              </a:rPr>
              <a:t>pruebas de función hepática y renal, electroforesis de proteínas y de hemoglobina, ácido úrico, LDH, proteínas totales y fraccionadas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Pruebas inmunológicas: </a:t>
            </a:r>
            <a:r>
              <a:rPr lang="es-ES" dirty="0" smtClean="0">
                <a:latin typeface="Comic Sans MS" pitchFamily="66" charset="0"/>
              </a:rPr>
              <a:t>ANA, anti DNA, factor </a:t>
            </a:r>
            <a:r>
              <a:rPr lang="es-ES" dirty="0" err="1" smtClean="0">
                <a:latin typeface="Comic Sans MS" pitchFamily="66" charset="0"/>
              </a:rPr>
              <a:t>reumatoideo</a:t>
            </a:r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Estudios virológicos: </a:t>
            </a:r>
            <a:r>
              <a:rPr lang="es-ES" dirty="0" smtClean="0">
                <a:latin typeface="Comic Sans MS" pitchFamily="66" charset="0"/>
              </a:rPr>
              <a:t>VIH, VEB, CMV, virus de la hepatitis</a:t>
            </a:r>
          </a:p>
          <a:p>
            <a:r>
              <a:rPr lang="es-ES" dirty="0" smtClean="0">
                <a:latin typeface="Comic Sans MS" pitchFamily="66" charset="0"/>
              </a:rPr>
              <a:t>Test de toxoplasmosis, VDRL</a:t>
            </a:r>
          </a:p>
          <a:p>
            <a:r>
              <a:rPr lang="es-ES" dirty="0" err="1" smtClean="0">
                <a:latin typeface="Comic Sans MS" pitchFamily="66" charset="0"/>
              </a:rPr>
              <a:t>Medulograma</a:t>
            </a:r>
            <a:r>
              <a:rPr lang="es-ES" dirty="0" smtClean="0">
                <a:latin typeface="Comic Sans MS" pitchFamily="66" charset="0"/>
              </a:rPr>
              <a:t> y biopsia de médula ósea</a:t>
            </a:r>
          </a:p>
          <a:p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Biopsia de ganglio</a:t>
            </a:r>
            <a:endParaRPr lang="es-ES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Otros:</a:t>
            </a:r>
            <a:endParaRPr lang="es-E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sz="4000" dirty="0" smtClean="0">
                <a:latin typeface="Comic Sans MS" pitchFamily="66" charset="0"/>
              </a:rPr>
              <a:t>Estudio de cadenas ganglionares periféricas</a:t>
            </a:r>
          </a:p>
          <a:p>
            <a:r>
              <a:rPr lang="es-ES" sz="4000" dirty="0" smtClean="0">
                <a:latin typeface="Comic Sans MS" pitchFamily="66" charset="0"/>
              </a:rPr>
              <a:t>Ultrasonido de abdomen</a:t>
            </a:r>
          </a:p>
          <a:p>
            <a:r>
              <a:rPr lang="es-ES" sz="4000" dirty="0" smtClean="0">
                <a:latin typeface="Comic Sans MS" pitchFamily="66" charset="0"/>
              </a:rPr>
              <a:t>Tomografía (Tórax, abdomen)</a:t>
            </a:r>
          </a:p>
          <a:p>
            <a:r>
              <a:rPr lang="es-ES" sz="4000" dirty="0" smtClean="0">
                <a:latin typeface="Comic Sans MS" pitchFamily="66" charset="0"/>
              </a:rPr>
              <a:t>TEP</a:t>
            </a:r>
          </a:p>
          <a:p>
            <a:r>
              <a:rPr lang="es-ES" sz="4000" dirty="0" err="1" smtClean="0">
                <a:latin typeface="Comic Sans MS" pitchFamily="66" charset="0"/>
              </a:rPr>
              <a:t>Linfografía</a:t>
            </a:r>
            <a:r>
              <a:rPr lang="es-ES" sz="4000" dirty="0" smtClean="0">
                <a:latin typeface="Comic Sans MS" pitchFamily="66" charset="0"/>
              </a:rPr>
              <a:t> (en desuso)</a:t>
            </a:r>
          </a:p>
          <a:p>
            <a:r>
              <a:rPr lang="es-ES" sz="4000" dirty="0" smtClean="0">
                <a:latin typeface="Comic Sans MS" pitchFamily="66" charset="0"/>
              </a:rPr>
              <a:t>Reordenamiento de genes</a:t>
            </a:r>
            <a:endParaRPr lang="es-ES" sz="4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C:\Users\Dr\Documents\IMG_20171115_084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</p:spPr>
      </p:pic>
      <p:sp>
        <p:nvSpPr>
          <p:cNvPr id="5" name="4 Elipse"/>
          <p:cNvSpPr/>
          <p:nvPr/>
        </p:nvSpPr>
        <p:spPr>
          <a:xfrm>
            <a:off x="571472" y="5572140"/>
            <a:ext cx="8215370" cy="10715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Leucemia Mieloide Crónica (tinción de </a:t>
            </a:r>
            <a:r>
              <a:rPr lang="es-ES" dirty="0" err="1" smtClean="0">
                <a:solidFill>
                  <a:srgbClr val="FF0000"/>
                </a:solidFill>
              </a:rPr>
              <a:t>May-Grundwald-Giemsa</a:t>
            </a:r>
            <a:r>
              <a:rPr lang="es-ES" dirty="0" smtClean="0">
                <a:solidFill>
                  <a:srgbClr val="FF0000"/>
                </a:solidFill>
              </a:rPr>
              <a:t>)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786842" y="0"/>
            <a:ext cx="35715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C:\Users\Dr\Documents\IMG_20171115_0845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8286776" y="0"/>
            <a:ext cx="8572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0" y="0"/>
            <a:ext cx="8286776" cy="6429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0" y="642918"/>
            <a:ext cx="428596" cy="62150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28596" y="5500702"/>
            <a:ext cx="7858180" cy="13572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Leucemia </a:t>
            </a:r>
            <a:r>
              <a:rPr lang="es-ES" dirty="0" err="1" smtClean="0">
                <a:solidFill>
                  <a:srgbClr val="FF0000"/>
                </a:solidFill>
              </a:rPr>
              <a:t>Linfocítica</a:t>
            </a:r>
            <a:r>
              <a:rPr lang="es-ES" dirty="0" smtClean="0">
                <a:solidFill>
                  <a:srgbClr val="FF0000"/>
                </a:solidFill>
              </a:rPr>
              <a:t> Crónica</a:t>
            </a:r>
            <a:endParaRPr lang="es-E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Síndrome </a:t>
            </a:r>
            <a:r>
              <a:rPr lang="es-ES" dirty="0" err="1" smtClean="0">
                <a:latin typeface="Comic Sans MS" pitchFamily="66" charset="0"/>
              </a:rPr>
              <a:t>mononucleósico</a:t>
            </a:r>
            <a:r>
              <a:rPr lang="es-ES" dirty="0" smtClean="0">
                <a:latin typeface="Comic Sans MS" pitchFamily="66" charset="0"/>
              </a:rPr>
              <a:t>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>
                <a:latin typeface="Comic Sans MS" pitchFamily="66" charset="0"/>
              </a:rPr>
              <a:t>Tríada: fiebre, adenopatías y faringitis</a:t>
            </a:r>
          </a:p>
          <a:p>
            <a:r>
              <a:rPr lang="es-ES" dirty="0" smtClean="0">
                <a:latin typeface="Comic Sans MS" pitchFamily="66" charset="0"/>
              </a:rPr>
              <a:t>De laboratorio: leucocitosis con linfocitos atípicos</a:t>
            </a:r>
          </a:p>
          <a:p>
            <a:r>
              <a:rPr lang="es-ES" dirty="0" smtClean="0">
                <a:latin typeface="Comic Sans MS" pitchFamily="66" charset="0"/>
              </a:rPr>
              <a:t>Principales agentes etiológicos: 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90% Virus de </a:t>
            </a:r>
            <a:r>
              <a:rPr lang="es-ES" dirty="0" err="1" smtClean="0">
                <a:latin typeface="Comic Sans MS" pitchFamily="66" charset="0"/>
              </a:rPr>
              <a:t>Ebstein</a:t>
            </a:r>
            <a:r>
              <a:rPr lang="es-ES" dirty="0" smtClean="0">
                <a:latin typeface="Comic Sans MS" pitchFamily="66" charset="0"/>
              </a:rPr>
              <a:t> </a:t>
            </a:r>
            <a:r>
              <a:rPr lang="es-ES" dirty="0" err="1" smtClean="0">
                <a:latin typeface="Comic Sans MS" pitchFamily="66" charset="0"/>
              </a:rPr>
              <a:t>Barr</a:t>
            </a:r>
            <a:endParaRPr lang="es-ES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Otros: CMV, VIH, toxoplasma </a:t>
            </a:r>
            <a:r>
              <a:rPr lang="es-ES" dirty="0" err="1" smtClean="0">
                <a:latin typeface="Comic Sans MS" pitchFamily="66" charset="0"/>
              </a:rPr>
              <a:t>gondii</a:t>
            </a:r>
            <a:r>
              <a:rPr lang="es-ES" dirty="0" smtClean="0">
                <a:latin typeface="Comic Sans MS" pitchFamily="66" charset="0"/>
              </a:rPr>
              <a:t>, virus de la rubéola, de la hepatitis, adenovirus, reacciones adversa a fármacos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>
                <a:latin typeface="Comic Sans MS" pitchFamily="66" charset="0"/>
              </a:rPr>
              <a:t>Mononucleosis</a:t>
            </a:r>
            <a:r>
              <a:rPr lang="es-ES" dirty="0" smtClean="0">
                <a:latin typeface="Comic Sans MS" pitchFamily="66" charset="0"/>
              </a:rPr>
              <a:t> infecciosa (VEB)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Hemograma:</a:t>
            </a:r>
          </a:p>
          <a:p>
            <a:pPr>
              <a:buFont typeface="Wingdings" pitchFamily="2" charset="2"/>
              <a:buChar char="ü"/>
            </a:pPr>
            <a:r>
              <a:rPr lang="es-ES" dirty="0" err="1" smtClean="0">
                <a:latin typeface="Comic Sans MS" pitchFamily="66" charset="0"/>
              </a:rPr>
              <a:t>Hb</a:t>
            </a:r>
            <a:r>
              <a:rPr lang="es-ES" dirty="0" smtClean="0">
                <a:latin typeface="Comic Sans MS" pitchFamily="66" charset="0"/>
              </a:rPr>
              <a:t> normal, a veces anemia hemolítica por </a:t>
            </a:r>
            <a:r>
              <a:rPr lang="es-ES" dirty="0" err="1" smtClean="0">
                <a:latin typeface="Comic Sans MS" pitchFamily="66" charset="0"/>
              </a:rPr>
              <a:t>crioaglutininas</a:t>
            </a:r>
            <a:r>
              <a:rPr lang="es-ES" dirty="0" smtClean="0">
                <a:latin typeface="Comic Sans MS" pitchFamily="66" charset="0"/>
              </a:rPr>
              <a:t> (10-50%)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Leucocitosis 12,0- 15,0 x 109 /L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Linfocitosis atípica, absoluta y relativa. La mayoría de los linfocitos son CD 8+, aunque también circulan CD 4 y NK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ES" sz="4000" dirty="0" smtClean="0">
                <a:latin typeface="Comic Sans MS" pitchFamily="66" charset="0"/>
              </a:rPr>
              <a:t>Plaquetas: normales, a veces </a:t>
            </a:r>
            <a:r>
              <a:rPr lang="es-ES" sz="4000" dirty="0" err="1" smtClean="0">
                <a:latin typeface="Comic Sans MS" pitchFamily="66" charset="0"/>
              </a:rPr>
              <a:t>trombopenia</a:t>
            </a:r>
            <a:r>
              <a:rPr lang="es-ES" sz="4000" dirty="0" smtClean="0">
                <a:latin typeface="Comic Sans MS" pitchFamily="66" charset="0"/>
              </a:rPr>
              <a:t> leve (25-50%)</a:t>
            </a:r>
          </a:p>
          <a:p>
            <a:r>
              <a:rPr lang="es-ES" sz="4000" dirty="0" smtClean="0">
                <a:latin typeface="Comic Sans MS" pitchFamily="66" charset="0"/>
              </a:rPr>
              <a:t>Alteraciones enzimáticas 80-100% (aumento de TGO, TGP, LDH, FAS)</a:t>
            </a:r>
          </a:p>
          <a:p>
            <a:r>
              <a:rPr lang="es-ES" sz="4000" dirty="0" smtClean="0">
                <a:latin typeface="Comic Sans MS" pitchFamily="66" charset="0"/>
              </a:rPr>
              <a:t>Puede haber aumento de las bilirrubinas</a:t>
            </a:r>
            <a:endParaRPr lang="es-ES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latin typeface="Comic Sans MS" pitchFamily="66" charset="0"/>
              </a:rPr>
              <a:t>Diagnóstico serológico para VEB: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Se solía utilizar el test de Paul-</a:t>
            </a:r>
            <a:r>
              <a:rPr lang="es-ES" dirty="0" err="1" smtClean="0">
                <a:solidFill>
                  <a:srgbClr val="FF0000"/>
                </a:solidFill>
                <a:latin typeface="Comic Sans MS" pitchFamily="66" charset="0"/>
              </a:rPr>
              <a:t>Bunnell</a:t>
            </a:r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-</a:t>
            </a:r>
            <a:r>
              <a:rPr lang="es-ES" dirty="0" err="1" smtClean="0">
                <a:solidFill>
                  <a:srgbClr val="FF0000"/>
                </a:solidFill>
                <a:latin typeface="Comic Sans MS" pitchFamily="66" charset="0"/>
              </a:rPr>
              <a:t>Davidson</a:t>
            </a:r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ES" dirty="0" smtClean="0">
                <a:latin typeface="Comic Sans MS" pitchFamily="66" charset="0"/>
              </a:rPr>
              <a:t>para detectar anticuerpos </a:t>
            </a:r>
            <a:r>
              <a:rPr lang="es-ES" dirty="0" err="1" smtClean="0">
                <a:latin typeface="Comic Sans MS" pitchFamily="66" charset="0"/>
              </a:rPr>
              <a:t>heterófilos</a:t>
            </a:r>
            <a:r>
              <a:rPr lang="es-ES" dirty="0" smtClean="0">
                <a:latin typeface="Comic Sans MS" pitchFamily="66" charset="0"/>
              </a:rPr>
              <a:t> </a:t>
            </a:r>
            <a:r>
              <a:rPr lang="es-ES" dirty="0" err="1" smtClean="0">
                <a:latin typeface="Comic Sans MS" pitchFamily="66" charset="0"/>
              </a:rPr>
              <a:t>IgM</a:t>
            </a:r>
            <a:r>
              <a:rPr lang="es-ES" dirty="0" smtClean="0">
                <a:latin typeface="Comic Sans MS" pitchFamily="66" charset="0"/>
              </a:rPr>
              <a:t>, que aparecen a las 2 semanas de la infección y persisten entre 8 y 12 semanas</a:t>
            </a:r>
          </a:p>
          <a:p>
            <a:r>
              <a:rPr lang="es-ES" dirty="0" smtClean="0">
                <a:latin typeface="Comic Sans MS" pitchFamily="66" charset="0"/>
              </a:rPr>
              <a:t>En un 10% no se detectan lo que puede deberse a falta de sensibilidad de la técnica, </a:t>
            </a:r>
            <a:r>
              <a:rPr lang="es-ES" dirty="0" err="1" smtClean="0">
                <a:latin typeface="Comic Sans MS" pitchFamily="66" charset="0"/>
              </a:rPr>
              <a:t>mononucleosis</a:t>
            </a:r>
            <a:r>
              <a:rPr lang="es-ES" dirty="0" smtClean="0">
                <a:latin typeface="Comic Sans MS" pitchFamily="66" charset="0"/>
              </a:rPr>
              <a:t> de otra etiología o por respuesta inadecuada para anticuerpos </a:t>
            </a:r>
            <a:r>
              <a:rPr lang="es-ES" dirty="0" err="1" smtClean="0">
                <a:latin typeface="Comic Sans MS" pitchFamily="66" charset="0"/>
              </a:rPr>
              <a:t>heterófilos</a:t>
            </a:r>
            <a:r>
              <a:rPr lang="es-ES" dirty="0" smtClean="0">
                <a:latin typeface="Comic Sans MS" pitchFamily="66" charset="0"/>
              </a:rPr>
              <a:t> (niños pequeños o fases precoces de la </a:t>
            </a:r>
            <a:r>
              <a:rPr lang="es-ES" dirty="0" err="1" smtClean="0">
                <a:latin typeface="Comic Sans MS" pitchFamily="66" charset="0"/>
              </a:rPr>
              <a:t>Mononucleosis</a:t>
            </a:r>
            <a:r>
              <a:rPr lang="es-ES" dirty="0" smtClean="0">
                <a:latin typeface="Comic Sans MS" pitchFamily="66" charset="0"/>
              </a:rPr>
              <a:t> Infecciosa)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4000" dirty="0" smtClean="0">
                <a:latin typeface="Comic Sans MS" pitchFamily="66" charset="0"/>
              </a:rPr>
              <a:t>El VEB tiene 3 antígenos: antígeno de la </a:t>
            </a:r>
            <a:r>
              <a:rPr lang="es-ES" sz="4000" dirty="0" err="1" smtClean="0">
                <a:latin typeface="Comic Sans MS" pitchFamily="66" charset="0"/>
              </a:rPr>
              <a:t>cápside</a:t>
            </a:r>
            <a:r>
              <a:rPr lang="es-ES" sz="4000" dirty="0" smtClean="0">
                <a:latin typeface="Comic Sans MS" pitchFamily="66" charset="0"/>
              </a:rPr>
              <a:t> viral, el antígeno precoz o temprano y el antígeno nuclear contra los que se han desarrollado anticuerpos que contribuyen al diagnóstico de infección por este virus</a:t>
            </a:r>
            <a:endParaRPr lang="es-ES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00034" y="285728"/>
            <a:ext cx="8215370" cy="803296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  <a:p>
            <a:pPr algn="ctr"/>
            <a:r>
              <a:rPr lang="es-E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Aumento de volumen de los ganglios linfáticos</a:t>
            </a:r>
          </a:p>
          <a:p>
            <a:pPr algn="ctr"/>
            <a:r>
              <a:rPr lang="es-E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+</a:t>
            </a:r>
          </a:p>
          <a:p>
            <a:pPr algn="ctr"/>
            <a:r>
              <a:rPr lang="es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Aumento de tamaño del bazo</a:t>
            </a:r>
          </a:p>
          <a:p>
            <a:pPr algn="ctr"/>
            <a:endParaRPr lang="es-E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  <a:p>
            <a:pPr algn="ctr"/>
            <a:r>
              <a:rPr lang="es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=</a:t>
            </a:r>
          </a:p>
          <a:p>
            <a:pPr algn="ctr"/>
            <a:r>
              <a:rPr lang="es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Síndrome </a:t>
            </a:r>
            <a:r>
              <a:rPr lang="es-E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adeno</a:t>
            </a:r>
            <a:r>
              <a:rPr lang="es-E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e</a:t>
            </a:r>
            <a:r>
              <a:rPr lang="es-E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splénico</a:t>
            </a:r>
            <a:endParaRPr lang="es-E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  <a:p>
            <a:pPr algn="ctr"/>
            <a:endParaRPr lang="es-E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  <a:p>
            <a:pPr algn="ctr"/>
            <a:endParaRPr lang="es-E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  <a:p>
            <a:pPr algn="ctr"/>
            <a:endParaRPr lang="es-ES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  <a:p>
            <a:pPr algn="ctr"/>
            <a:endParaRPr lang="es-E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428625"/>
          <a:ext cx="8229600" cy="5730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8784"/>
                <a:gridCol w="3429024"/>
                <a:gridCol w="2971792"/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Especificidad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Significado 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Utilidad 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Anti-VCA </a:t>
                      </a:r>
                      <a:r>
                        <a:rPr lang="es-ES" sz="2000" dirty="0" err="1" smtClean="0">
                          <a:latin typeface="Comic Sans MS" pitchFamily="66" charset="0"/>
                        </a:rPr>
                        <a:t>IgM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 smtClean="0">
                          <a:latin typeface="Comic Sans MS" pitchFamily="66" charset="0"/>
                        </a:rPr>
                        <a:t>Primoinfección</a:t>
                      </a:r>
                      <a:r>
                        <a:rPr lang="es-ES" sz="2000" dirty="0" smtClean="0">
                          <a:latin typeface="Comic Sans MS" pitchFamily="66" charset="0"/>
                        </a:rPr>
                        <a:t> 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Muy útiles si Ac </a:t>
                      </a:r>
                      <a:r>
                        <a:rPr lang="es-ES" sz="2000" dirty="0" err="1" smtClean="0">
                          <a:latin typeface="Comic Sans MS" pitchFamily="66" charset="0"/>
                        </a:rPr>
                        <a:t>heterófilos</a:t>
                      </a:r>
                      <a:r>
                        <a:rPr lang="es-ES" sz="2000" dirty="0" smtClean="0">
                          <a:latin typeface="Comic Sans MS" pitchFamily="66" charset="0"/>
                        </a:rPr>
                        <a:t> negativos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Anti-VCA</a:t>
                      </a:r>
                      <a:r>
                        <a:rPr lang="es-ES" sz="200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s-ES" sz="2000" baseline="0" dirty="0" err="1" smtClean="0">
                          <a:latin typeface="Comic Sans MS" pitchFamily="66" charset="0"/>
                        </a:rPr>
                        <a:t>IgG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Infección reciente o pasada por VEB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Persisten toda la vida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Anti- EA D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Traducen una fase lítica importante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Formas graves o prolongadas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Anti-EBNA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Marcador de seroconversión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Son los últimos en aparecer. Se encuentran en todos los casos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Ac </a:t>
                      </a:r>
                      <a:r>
                        <a:rPr lang="es-ES" sz="2000" dirty="0" err="1" smtClean="0">
                          <a:latin typeface="Comic Sans MS" pitchFamily="66" charset="0"/>
                        </a:rPr>
                        <a:t>heterófilos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Indican activación</a:t>
                      </a:r>
                      <a:r>
                        <a:rPr lang="es-ES" sz="2000" baseline="0" dirty="0" smtClean="0">
                          <a:latin typeface="Comic Sans MS" pitchFamily="66" charset="0"/>
                        </a:rPr>
                        <a:t> </a:t>
                      </a:r>
                      <a:r>
                        <a:rPr lang="es-ES" sz="2000" baseline="0" dirty="0" err="1" smtClean="0">
                          <a:latin typeface="Comic Sans MS" pitchFamily="66" charset="0"/>
                        </a:rPr>
                        <a:t>policlonal</a:t>
                      </a:r>
                      <a:r>
                        <a:rPr lang="es-ES" sz="2000" baseline="0" dirty="0" smtClean="0">
                          <a:latin typeface="Comic Sans MS" pitchFamily="66" charset="0"/>
                        </a:rPr>
                        <a:t> de linfocitos B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smtClean="0">
                          <a:latin typeface="Comic Sans MS" pitchFamily="66" charset="0"/>
                        </a:rPr>
                        <a:t>En</a:t>
                      </a:r>
                      <a:r>
                        <a:rPr lang="es-ES" sz="2000" baseline="0" dirty="0" smtClean="0">
                          <a:latin typeface="Comic Sans MS" pitchFamily="66" charset="0"/>
                        </a:rPr>
                        <a:t> ausencia del resto pueden ser utilizados para el diagnóstico inicial de </a:t>
                      </a:r>
                      <a:r>
                        <a:rPr lang="es-ES" sz="2000" baseline="0" dirty="0" err="1" smtClean="0">
                          <a:latin typeface="Comic Sans MS" pitchFamily="66" charset="0"/>
                        </a:rPr>
                        <a:t>Mononucleosis</a:t>
                      </a:r>
                      <a:r>
                        <a:rPr lang="es-ES" sz="2000" baseline="0" dirty="0" smtClean="0">
                          <a:latin typeface="Comic Sans MS" pitchFamily="66" charset="0"/>
                        </a:rPr>
                        <a:t> infecciosa por el VEB</a:t>
                      </a:r>
                      <a:endParaRPr lang="es-ES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Bibliografía: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Raimundo </a:t>
            </a:r>
            <a:r>
              <a:rPr lang="es-ES" dirty="0" err="1" smtClean="0">
                <a:latin typeface="Comic Sans MS" pitchFamily="66" charset="0"/>
              </a:rPr>
              <a:t>Llanio</a:t>
            </a:r>
            <a:r>
              <a:rPr lang="es-ES" dirty="0" smtClean="0">
                <a:latin typeface="Comic Sans MS" pitchFamily="66" charset="0"/>
              </a:rPr>
              <a:t>. Propedéutica y Semiología. Toma II </a:t>
            </a:r>
            <a:r>
              <a:rPr lang="es-ES" dirty="0" err="1" smtClean="0">
                <a:latin typeface="Comic Sans MS" pitchFamily="66" charset="0"/>
              </a:rPr>
              <a:t>Capt</a:t>
            </a:r>
            <a:r>
              <a:rPr lang="es-ES" dirty="0" smtClean="0">
                <a:latin typeface="Comic Sans MS" pitchFamily="66" charset="0"/>
              </a:rPr>
              <a:t> 64 </a:t>
            </a:r>
            <a:r>
              <a:rPr lang="es-ES" dirty="0" err="1" smtClean="0">
                <a:latin typeface="Comic Sans MS" pitchFamily="66" charset="0"/>
              </a:rPr>
              <a:t>pg</a:t>
            </a:r>
            <a:r>
              <a:rPr lang="es-ES" dirty="0" smtClean="0">
                <a:latin typeface="Comic Sans MS" pitchFamily="66" charset="0"/>
              </a:rPr>
              <a:t> 285-300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Celso Cruz. Laboratorio Clínico </a:t>
            </a:r>
            <a:r>
              <a:rPr lang="es-ES" dirty="0" err="1" smtClean="0">
                <a:latin typeface="Comic Sans MS" pitchFamily="66" charset="0"/>
              </a:rPr>
              <a:t>Capt</a:t>
            </a:r>
            <a:r>
              <a:rPr lang="es-ES" dirty="0" smtClean="0">
                <a:latin typeface="Comic Sans MS" pitchFamily="66" charset="0"/>
              </a:rPr>
              <a:t> 25 </a:t>
            </a:r>
            <a:r>
              <a:rPr lang="es-ES" dirty="0" err="1" smtClean="0">
                <a:latin typeface="Comic Sans MS" pitchFamily="66" charset="0"/>
              </a:rPr>
              <a:t>pg</a:t>
            </a:r>
            <a:r>
              <a:rPr lang="es-ES" dirty="0" smtClean="0">
                <a:latin typeface="Comic Sans MS" pitchFamily="66" charset="0"/>
              </a:rPr>
              <a:t> 278-292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>
                <a:latin typeface="Comic Sans MS" pitchFamily="66" charset="0"/>
              </a:rPr>
              <a:t>Otros:  clásicos de Medicina (Harrison, Cecil, Farreras)</a:t>
            </a:r>
          </a:p>
          <a:p>
            <a:pPr>
              <a:buFont typeface="Wingdings" pitchFamily="2" charset="2"/>
              <a:buChar char="ü"/>
            </a:pPr>
            <a:endParaRPr lang="es-E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Órganos Linfoides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Comic Sans MS" pitchFamily="66" charset="0"/>
              </a:rPr>
              <a:t>Primarios: médula ósea y timo</a:t>
            </a:r>
          </a:p>
          <a:p>
            <a:endParaRPr lang="es-ES" dirty="0" smtClean="0">
              <a:latin typeface="Comic Sans MS" pitchFamily="66" charset="0"/>
            </a:endParaRPr>
          </a:p>
          <a:p>
            <a:endParaRPr lang="es-ES" dirty="0" smtClean="0">
              <a:latin typeface="Comic Sans MS" pitchFamily="66" charset="0"/>
            </a:endParaRPr>
          </a:p>
          <a:p>
            <a:r>
              <a:rPr lang="es-ES" dirty="0" smtClean="0">
                <a:solidFill>
                  <a:srgbClr val="FF0000"/>
                </a:solidFill>
                <a:latin typeface="Comic Sans MS" pitchFamily="66" charset="0"/>
              </a:rPr>
              <a:t>Secundarios:</a:t>
            </a:r>
            <a:r>
              <a:rPr lang="es-ES" dirty="0" smtClean="0">
                <a:latin typeface="Comic Sans MS" pitchFamily="66" charset="0"/>
              </a:rPr>
              <a:t> ganglios, bazo y tejido linfoide asociado a mucosas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42910" y="2967335"/>
            <a:ext cx="81439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Síndrome </a:t>
            </a:r>
            <a:r>
              <a:rPr lang="es-E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adénico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1039558" y="1928803"/>
            <a:ext cx="724721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Adenopatía</a:t>
            </a:r>
          </a:p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≠</a:t>
            </a:r>
          </a:p>
          <a:p>
            <a:pPr algn="ctr"/>
            <a:r>
              <a:rPr lang="es-E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adenomegalia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C:\Users\Dr\Documents\IMG_20171115_0849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0" y="0"/>
            <a:ext cx="9144000" cy="13572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6286512" y="1357298"/>
            <a:ext cx="2857488" cy="55007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0" y="1357298"/>
            <a:ext cx="1342996" cy="55007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1500166" y="5857892"/>
            <a:ext cx="4572032" cy="1000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Principales territorios ganglionares</a:t>
            </a:r>
            <a:endParaRPr lang="es-E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6" name="Picture 2" descr="C:\Users\Dr\Documents\IMG_20171115_100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3857620" y="285728"/>
            <a:ext cx="3143272" cy="4286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428596" y="4572008"/>
            <a:ext cx="2286016" cy="8572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5643570" y="5286388"/>
            <a:ext cx="1500198" cy="5715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</TotalTime>
  <Words>1182</Words>
  <PresentationFormat>Presentación en pantalla (4:3)</PresentationFormat>
  <Paragraphs>179</Paragraphs>
  <Slides>41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Tema de Office</vt:lpstr>
      <vt:lpstr>Motivación: </vt:lpstr>
      <vt:lpstr>Sumario </vt:lpstr>
      <vt:lpstr>Objetivos:</vt:lpstr>
      <vt:lpstr>Diapositiva 4</vt:lpstr>
      <vt:lpstr>Órganos Linfoides</vt:lpstr>
      <vt:lpstr>Diapositiva 6</vt:lpstr>
      <vt:lpstr>Diapositiva 7</vt:lpstr>
      <vt:lpstr>Diapositiva 8</vt:lpstr>
      <vt:lpstr>Diapositiva 9</vt:lpstr>
      <vt:lpstr>¿Qué va a provocar un aumento de tamaño de los ganglios?</vt:lpstr>
      <vt:lpstr>Diapositiva 11</vt:lpstr>
      <vt:lpstr>Diapositiva 12</vt:lpstr>
      <vt:lpstr>Diapositiva 13</vt:lpstr>
      <vt:lpstr>Funciones de los ganglios linfáticos</vt:lpstr>
      <vt:lpstr>Tener en cuenta ante un paciente con un síndrome adénico:</vt:lpstr>
      <vt:lpstr>Causas de adenomegalias:</vt:lpstr>
      <vt:lpstr>Diapositiva 17</vt:lpstr>
      <vt:lpstr>Tener en cuenta que:</vt:lpstr>
      <vt:lpstr>Diapositiva 19</vt:lpstr>
      <vt:lpstr>Diapositiva 20</vt:lpstr>
      <vt:lpstr>Funciones del bazo:</vt:lpstr>
      <vt:lpstr>Diapositiva 22</vt:lpstr>
      <vt:lpstr>Causas de esplenomegalia:</vt:lpstr>
      <vt:lpstr>Causas de esplenomegalia gigante:</vt:lpstr>
      <vt:lpstr>Diapositiva 25</vt:lpstr>
      <vt:lpstr>Diagnóstico diferencial de una esplenomegalia aislada: </vt:lpstr>
      <vt:lpstr>Hiperesplenismo </vt:lpstr>
      <vt:lpstr>Diapositiva 28</vt:lpstr>
      <vt:lpstr>Estudios del laboratorio:</vt:lpstr>
      <vt:lpstr>Diapositiva 30</vt:lpstr>
      <vt:lpstr>Diapositiva 31</vt:lpstr>
      <vt:lpstr>Otros:</vt:lpstr>
      <vt:lpstr>Diapositiva 33</vt:lpstr>
      <vt:lpstr>Diapositiva 34</vt:lpstr>
      <vt:lpstr>Síndrome mononucleósico:</vt:lpstr>
      <vt:lpstr>Mononucleosis infecciosa (VEB)</vt:lpstr>
      <vt:lpstr>Diapositiva 37</vt:lpstr>
      <vt:lpstr>Diagnóstico serológico para VEB:</vt:lpstr>
      <vt:lpstr>Diapositiva 39</vt:lpstr>
      <vt:lpstr>Diapositiva 40</vt:lpstr>
      <vt:lpstr>Bibliografía: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Estudio del síndrome adenoesplénico por el Laboratorio</dc:title>
  <dc:creator>Dra Josefa</dc:creator>
  <cp:lastModifiedBy>Admin</cp:lastModifiedBy>
  <cp:revision>53</cp:revision>
  <dcterms:created xsi:type="dcterms:W3CDTF">2017-11-15T15:50:36Z</dcterms:created>
  <dcterms:modified xsi:type="dcterms:W3CDTF">2020-12-12T08:16:36Z</dcterms:modified>
</cp:coreProperties>
</file>