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58" r:id="rId5"/>
    <p:sldId id="271"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91" r:id="rId22"/>
    <p:sldId id="275" r:id="rId23"/>
    <p:sldId id="276" r:id="rId24"/>
    <p:sldId id="277" r:id="rId25"/>
    <p:sldId id="287" r:id="rId26"/>
    <p:sldId id="278" r:id="rId27"/>
    <p:sldId id="279" r:id="rId28"/>
    <p:sldId id="288" r:id="rId29"/>
    <p:sldId id="280" r:id="rId30"/>
    <p:sldId id="281" r:id="rId31"/>
    <p:sldId id="282" r:id="rId32"/>
    <p:sldId id="283" r:id="rId33"/>
    <p:sldId id="284" r:id="rId34"/>
    <p:sldId id="289" r:id="rId35"/>
    <p:sldId id="285" r:id="rId36"/>
    <p:sldId id="292" r:id="rId37"/>
    <p:sldId id="286"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0DE914-FA4C-4E5D-ABA2-61E3ECDBE078}" type="datetimeFigureOut">
              <a:rPr lang="es-ES" smtClean="0"/>
              <a:t>01/02/2021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9995C2-B5DA-40CB-AE00-7D87020C8E5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E914-FA4C-4E5D-ABA2-61E3ECDBE078}" type="datetimeFigureOut">
              <a:rPr lang="es-ES" smtClean="0"/>
              <a:t>01/02/2021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995C2-B5DA-40CB-AE00-7D87020C8E5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oleObject" Target="../embeddings/oleObject4.bin"/><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1928802"/>
            <a:ext cx="6335133" cy="2554545"/>
          </a:xfrm>
          <a:prstGeom prst="rect">
            <a:avLst/>
          </a:prstGeom>
          <a:noFill/>
        </p:spPr>
        <p:txBody>
          <a:bodyPr wrap="square" lIns="91440" tIns="45720" rIns="91440" bIns="45720">
            <a:spAutoFit/>
          </a:bodyPr>
          <a:lstStyle/>
          <a:p>
            <a:pPr algn="ctr"/>
            <a:r>
              <a:rPr lang="es-ES" sz="80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GENÉTICA MÉDICA</a:t>
            </a:r>
            <a:endParaRPr lang="es-ES" sz="80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86116" y="428604"/>
            <a:ext cx="5357850" cy="523220"/>
          </a:xfrm>
          <a:prstGeom prst="rect">
            <a:avLst/>
          </a:prstGeom>
          <a:noFill/>
        </p:spPr>
        <p:txBody>
          <a:bodyPr wrap="square" rtlCol="0">
            <a:spAutoFit/>
          </a:bodyPr>
          <a:lstStyle/>
          <a:p>
            <a:r>
              <a:rPr lang="es-ES_tradnl" sz="2800" b="1" u="sng" dirty="0" err="1" smtClean="0"/>
              <a:t>Aneuploidías</a:t>
            </a:r>
            <a:endParaRPr lang="es-ES" sz="2800" b="1" u="sng" dirty="0"/>
          </a:p>
        </p:txBody>
      </p:sp>
      <p:sp>
        <p:nvSpPr>
          <p:cNvPr id="5" name="4 CuadroTexto"/>
          <p:cNvSpPr txBox="1"/>
          <p:nvPr/>
        </p:nvSpPr>
        <p:spPr>
          <a:xfrm>
            <a:off x="1000100" y="1785926"/>
            <a:ext cx="6286544" cy="3970318"/>
          </a:xfrm>
          <a:prstGeom prst="rect">
            <a:avLst/>
          </a:prstGeom>
          <a:noFill/>
        </p:spPr>
        <p:txBody>
          <a:bodyPr wrap="square" rtlCol="0">
            <a:spAutoFit/>
          </a:bodyPr>
          <a:lstStyle/>
          <a:p>
            <a:pPr marL="609600" indent="-609600" algn="just"/>
            <a:r>
              <a:rPr lang="es-ES" sz="2800" dirty="0" smtClean="0"/>
              <a:t>Su complemento cromosómico es un múltiplo no exacto del número haploide, puede ser: </a:t>
            </a:r>
            <a:r>
              <a:rPr lang="es-ES" sz="2800" dirty="0" smtClean="0">
                <a:solidFill>
                  <a:srgbClr val="FF0000"/>
                </a:solidFill>
              </a:rPr>
              <a:t>2n+1 </a:t>
            </a:r>
            <a:r>
              <a:rPr lang="es-ES" sz="2800" dirty="0" smtClean="0"/>
              <a:t>(Trisomías) ; </a:t>
            </a:r>
            <a:r>
              <a:rPr lang="es-ES" sz="2800" dirty="0" smtClean="0">
                <a:solidFill>
                  <a:srgbClr val="FF0000"/>
                </a:solidFill>
              </a:rPr>
              <a:t>2n–1</a:t>
            </a:r>
            <a:r>
              <a:rPr lang="es-ES" sz="2800" dirty="0" smtClean="0"/>
              <a:t> (</a:t>
            </a:r>
            <a:r>
              <a:rPr lang="es-ES" sz="2800" dirty="0" err="1" smtClean="0"/>
              <a:t>Monosomías</a:t>
            </a:r>
            <a:r>
              <a:rPr lang="es-ES" sz="2800" dirty="0" smtClean="0"/>
              <a:t>).</a:t>
            </a:r>
          </a:p>
          <a:p>
            <a:pPr marL="609600" indent="-609600" algn="just"/>
            <a:endParaRPr lang="es-ES" sz="2800" dirty="0" smtClean="0"/>
          </a:p>
          <a:p>
            <a:pPr marL="609600" indent="-609600" algn="just"/>
            <a:r>
              <a:rPr lang="es-ES" sz="2800" dirty="0" smtClean="0"/>
              <a:t>Son el tipo más frecuente y clínicamente significativo de AC en humanos y ocurre en el 3 - 4 % de todos los embarazos</a:t>
            </a:r>
            <a:endParaRPr lang="es-E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428604"/>
            <a:ext cx="4264309" cy="523220"/>
          </a:xfrm>
          <a:prstGeom prst="rect">
            <a:avLst/>
          </a:prstGeom>
        </p:spPr>
        <p:txBody>
          <a:bodyPr wrap="none">
            <a:spAutoFit/>
          </a:bodyPr>
          <a:lstStyle/>
          <a:p>
            <a:r>
              <a:rPr lang="es-ES_tradnl" sz="2800" b="1" u="sng" smtClean="0"/>
              <a:t>Causas de las  Aneuploidías</a:t>
            </a:r>
            <a:endParaRPr lang="es-ES" sz="2800" b="1" u="sng"/>
          </a:p>
        </p:txBody>
      </p:sp>
      <p:sp>
        <p:nvSpPr>
          <p:cNvPr id="2" name="1 CuadroTexto"/>
          <p:cNvSpPr txBox="1"/>
          <p:nvPr/>
        </p:nvSpPr>
        <p:spPr>
          <a:xfrm>
            <a:off x="611560" y="1628800"/>
            <a:ext cx="7848872" cy="2523768"/>
          </a:xfrm>
          <a:prstGeom prst="rect">
            <a:avLst/>
          </a:prstGeom>
          <a:noFill/>
        </p:spPr>
        <p:txBody>
          <a:bodyPr wrap="square" rtlCol="0">
            <a:spAutoFit/>
          </a:bodyPr>
          <a:lstStyle/>
          <a:p>
            <a:pPr marL="342900" indent="-342900" algn="just">
              <a:buFont typeface="+mj-lt"/>
              <a:buAutoNum type="arabicParenR"/>
            </a:pPr>
            <a:r>
              <a:rPr lang="es-ES" sz="2800" dirty="0" smtClean="0"/>
              <a:t> Falla en la segregación de los cromosomas en los gametos durante las divisiones  </a:t>
            </a:r>
            <a:r>
              <a:rPr lang="es-ES" sz="2800" dirty="0" err="1" smtClean="0"/>
              <a:t>meióticas</a:t>
            </a:r>
            <a:r>
              <a:rPr lang="es-ES" sz="2800" dirty="0" smtClean="0"/>
              <a:t> o en las primeras divisiones mitóticas del cigoto.</a:t>
            </a:r>
          </a:p>
          <a:p>
            <a:pPr algn="just"/>
            <a:endParaRPr lang="es-ES" sz="2800" dirty="0"/>
          </a:p>
          <a:p>
            <a:pPr algn="just"/>
            <a:r>
              <a:rPr lang="es-ES" sz="2800" dirty="0" smtClean="0"/>
              <a:t>2)  Anafase retardada.</a:t>
            </a:r>
          </a:p>
          <a:p>
            <a:pPr algn="just"/>
            <a:endParaRPr lang="es-E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750" y="692150"/>
            <a:ext cx="2781300" cy="1143000"/>
          </a:xfrm>
          <a:solidFill>
            <a:srgbClr val="FAE8A4"/>
          </a:solidFill>
        </p:spPr>
        <p:txBody>
          <a:bodyPr>
            <a:normAutofit fontScale="90000"/>
          </a:bodyPr>
          <a:lstStyle/>
          <a:p>
            <a:pPr algn="l" eaLnBrk="1" hangingPunct="1"/>
            <a:r>
              <a:rPr lang="en-US" smtClean="0"/>
              <a:t>    La meiosis</a:t>
            </a:r>
            <a:endParaRPr lang="es-DO" smtClean="0"/>
          </a:p>
        </p:txBody>
      </p:sp>
      <p:grpSp>
        <p:nvGrpSpPr>
          <p:cNvPr id="5" name="Group 3"/>
          <p:cNvGrpSpPr>
            <a:grpSpLocks/>
          </p:cNvGrpSpPr>
          <p:nvPr/>
        </p:nvGrpSpPr>
        <p:grpSpPr bwMode="auto">
          <a:xfrm>
            <a:off x="1116013" y="685800"/>
            <a:ext cx="7416800" cy="5622925"/>
            <a:chOff x="720" y="432"/>
            <a:chExt cx="4308" cy="3462"/>
          </a:xfrm>
        </p:grpSpPr>
        <p:graphicFrame>
          <p:nvGraphicFramePr>
            <p:cNvPr id="6" name="Object 4"/>
            <p:cNvGraphicFramePr>
              <a:graphicFrameLocks noChangeAspect="1"/>
            </p:cNvGraphicFramePr>
            <p:nvPr/>
          </p:nvGraphicFramePr>
          <p:xfrm>
            <a:off x="2448" y="432"/>
            <a:ext cx="834" cy="1122"/>
          </p:xfrm>
          <a:graphic>
            <a:graphicData uri="http://schemas.openxmlformats.org/presentationml/2006/ole">
              <mc:AlternateContent xmlns:mc="http://schemas.openxmlformats.org/markup-compatibility/2006">
                <mc:Choice xmlns:v="urn:schemas-microsoft-com:vml" Requires="v">
                  <p:oleObj spid="_x0000_s1089" name="Fotografía de Photo Editor" r:id="rId3" imgW="1324160" imgH="1781424" progId="MSPhotoEd.3">
                    <p:embed/>
                  </p:oleObj>
                </mc:Choice>
                <mc:Fallback>
                  <p:oleObj name="Fotografía de Photo Editor" r:id="rId3" imgW="1324160" imgH="1781424"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32"/>
                          <a:ext cx="834" cy="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296" y="1482"/>
            <a:ext cx="822" cy="966"/>
          </p:xfrm>
          <a:graphic>
            <a:graphicData uri="http://schemas.openxmlformats.org/presentationml/2006/ole">
              <mc:AlternateContent xmlns:mc="http://schemas.openxmlformats.org/markup-compatibility/2006">
                <mc:Choice xmlns:v="urn:schemas-microsoft-com:vml" Requires="v">
                  <p:oleObj spid="_x0000_s1090" name="Fotografía de Photo Editor" r:id="rId5" imgW="1305107" imgH="1533739" progId="MSPhotoEd.3">
                    <p:embed/>
                  </p:oleObj>
                </mc:Choice>
                <mc:Fallback>
                  <p:oleObj name="Fotografía de Photo Editor" r:id="rId5" imgW="1305107" imgH="1533739"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1482"/>
                          <a:ext cx="822" cy="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3552" y="1482"/>
            <a:ext cx="804" cy="966"/>
          </p:xfrm>
          <a:graphic>
            <a:graphicData uri="http://schemas.openxmlformats.org/presentationml/2006/ole">
              <mc:AlternateContent xmlns:mc="http://schemas.openxmlformats.org/markup-compatibility/2006">
                <mc:Choice xmlns:v="urn:schemas-microsoft-com:vml" Requires="v">
                  <p:oleObj spid="_x0000_s1091" name="Fotografía de Photo Editor" r:id="rId7" imgW="1276190" imgH="1533739" progId="MSPhotoEd.3">
                    <p:embed/>
                  </p:oleObj>
                </mc:Choice>
                <mc:Fallback>
                  <p:oleObj name="Fotografía de Photo Editor" r:id="rId7" imgW="1276190" imgH="1533739"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 y="1482"/>
                          <a:ext cx="804" cy="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720" y="2928"/>
            <a:ext cx="708" cy="966"/>
          </p:xfrm>
          <a:graphic>
            <a:graphicData uri="http://schemas.openxmlformats.org/presentationml/2006/ole">
              <mc:AlternateContent xmlns:mc="http://schemas.openxmlformats.org/markup-compatibility/2006">
                <mc:Choice xmlns:v="urn:schemas-microsoft-com:vml" Requires="v">
                  <p:oleObj spid="_x0000_s1092" name="Fotografía de Photo Editor" r:id="rId9" imgW="1123810" imgH="1533739" progId="MSPhotoEd.3">
                    <p:embed/>
                  </p:oleObj>
                </mc:Choice>
                <mc:Fallback>
                  <p:oleObj name="Fotografía de Photo Editor" r:id="rId9" imgW="1123810" imgH="1533739" progId="MSPhotoEd.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 y="2928"/>
                          <a:ext cx="708" cy="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1914" y="2928"/>
            <a:ext cx="726" cy="936"/>
          </p:xfrm>
          <a:graphic>
            <a:graphicData uri="http://schemas.openxmlformats.org/presentationml/2006/ole">
              <mc:AlternateContent xmlns:mc="http://schemas.openxmlformats.org/markup-compatibility/2006">
                <mc:Choice xmlns:v="urn:schemas-microsoft-com:vml" Requires="v">
                  <p:oleObj spid="_x0000_s1093" name="Fotografía de Photo Editor" r:id="rId11" imgW="1152381" imgH="1486107" progId="MSPhotoEd.3">
                    <p:embed/>
                  </p:oleObj>
                </mc:Choice>
                <mc:Fallback>
                  <p:oleObj name="Fotografía de Photo Editor" r:id="rId11" imgW="1152381" imgH="1486107" progId="MSPhotoEd.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4" y="2928"/>
                          <a:ext cx="726" cy="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3216" y="2880"/>
            <a:ext cx="774" cy="936"/>
          </p:xfrm>
          <a:graphic>
            <a:graphicData uri="http://schemas.openxmlformats.org/presentationml/2006/ole">
              <mc:AlternateContent xmlns:mc="http://schemas.openxmlformats.org/markup-compatibility/2006">
                <mc:Choice xmlns:v="urn:schemas-microsoft-com:vml" Requires="v">
                  <p:oleObj spid="_x0000_s1094" name="Fotografía de Photo Editor" r:id="rId13" imgW="1228571" imgH="1486107" progId="MSPhotoEd.3">
                    <p:embed/>
                  </p:oleObj>
                </mc:Choice>
                <mc:Fallback>
                  <p:oleObj name="Fotografía de Photo Editor" r:id="rId13" imgW="1228571" imgH="1486107" progId="MSPhotoEd.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6" y="2880"/>
                          <a:ext cx="774" cy="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p:cNvGraphicFramePr>
              <a:graphicFrameLocks noChangeAspect="1"/>
            </p:cNvGraphicFramePr>
            <p:nvPr/>
          </p:nvGraphicFramePr>
          <p:xfrm>
            <a:off x="4368" y="2928"/>
            <a:ext cx="660" cy="918"/>
          </p:xfrm>
          <a:graphic>
            <a:graphicData uri="http://schemas.openxmlformats.org/presentationml/2006/ole">
              <mc:AlternateContent xmlns:mc="http://schemas.openxmlformats.org/markup-compatibility/2006">
                <mc:Choice xmlns:v="urn:schemas-microsoft-com:vml" Requires="v">
                  <p:oleObj spid="_x0000_s1095" name="Fotografía de Photo Editor" r:id="rId15" imgW="1047619" imgH="1457143" progId="MSPhotoEd.3">
                    <p:embed/>
                  </p:oleObj>
                </mc:Choice>
                <mc:Fallback>
                  <p:oleObj name="Fotografía de Photo Editor" r:id="rId15" imgW="1047619" imgH="1457143" progId="MSPhotoEd.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8" y="2928"/>
                          <a:ext cx="660" cy="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1"/>
            <p:cNvSpPr>
              <a:spLocks noChangeArrowheads="1"/>
            </p:cNvSpPr>
            <p:nvPr/>
          </p:nvSpPr>
          <p:spPr bwMode="auto">
            <a:xfrm>
              <a:off x="3408" y="1296"/>
              <a:ext cx="288" cy="384"/>
            </a:xfrm>
            <a:prstGeom prst="rect">
              <a:avLst/>
            </a:prstGeom>
            <a:solidFill>
              <a:srgbClr val="FFFFFF"/>
            </a:solidFill>
            <a:ln w="9525">
              <a:noFill/>
              <a:miter lim="800000"/>
              <a:headEnd/>
              <a:tailEnd/>
            </a:ln>
          </p:spPr>
          <p:txBody>
            <a:bodyPr wrap="none" anchor="ctr"/>
            <a:lstStyle/>
            <a:p>
              <a:endParaRPr lang="es-ES_tradnl"/>
            </a:p>
          </p:txBody>
        </p:sp>
        <p:sp>
          <p:nvSpPr>
            <p:cNvPr id="14" name="Rectangle 12"/>
            <p:cNvSpPr>
              <a:spLocks noChangeArrowheads="1"/>
            </p:cNvSpPr>
            <p:nvPr/>
          </p:nvSpPr>
          <p:spPr bwMode="auto">
            <a:xfrm>
              <a:off x="3648" y="1776"/>
              <a:ext cx="144" cy="288"/>
            </a:xfrm>
            <a:prstGeom prst="rect">
              <a:avLst/>
            </a:prstGeom>
            <a:solidFill>
              <a:srgbClr val="FFFFFF"/>
            </a:solidFill>
            <a:ln w="9525">
              <a:noFill/>
              <a:miter lim="800000"/>
              <a:headEnd/>
              <a:tailEnd/>
            </a:ln>
          </p:spPr>
          <p:txBody>
            <a:bodyPr wrap="none" anchor="ctr"/>
            <a:lstStyle/>
            <a:p>
              <a:endParaRPr lang="es-ES_tradnl"/>
            </a:p>
          </p:txBody>
        </p:sp>
        <p:sp>
          <p:nvSpPr>
            <p:cNvPr id="15" name="Rectangle 13"/>
            <p:cNvSpPr>
              <a:spLocks noChangeArrowheads="1"/>
            </p:cNvSpPr>
            <p:nvPr/>
          </p:nvSpPr>
          <p:spPr bwMode="auto">
            <a:xfrm>
              <a:off x="720" y="2688"/>
              <a:ext cx="960" cy="144"/>
            </a:xfrm>
            <a:prstGeom prst="rect">
              <a:avLst/>
            </a:prstGeom>
            <a:solidFill>
              <a:srgbClr val="FFFFFF"/>
            </a:solidFill>
            <a:ln w="9525">
              <a:noFill/>
              <a:miter lim="800000"/>
              <a:headEnd/>
              <a:tailEnd/>
            </a:ln>
          </p:spPr>
          <p:txBody>
            <a:bodyPr wrap="none" anchor="ctr"/>
            <a:lstStyle/>
            <a:p>
              <a:endParaRPr lang="es-ES_tradnl"/>
            </a:p>
          </p:txBody>
        </p:sp>
        <p:sp>
          <p:nvSpPr>
            <p:cNvPr id="16" name="Rectangle 14"/>
            <p:cNvSpPr>
              <a:spLocks noChangeArrowheads="1"/>
            </p:cNvSpPr>
            <p:nvPr/>
          </p:nvSpPr>
          <p:spPr bwMode="auto">
            <a:xfrm>
              <a:off x="3984" y="1344"/>
              <a:ext cx="144" cy="240"/>
            </a:xfrm>
            <a:prstGeom prst="rect">
              <a:avLst/>
            </a:prstGeom>
            <a:solidFill>
              <a:schemeClr val="bg1"/>
            </a:solidFill>
            <a:ln w="9525">
              <a:noFill/>
              <a:miter lim="800000"/>
              <a:headEnd/>
              <a:tailEnd/>
            </a:ln>
          </p:spPr>
          <p:txBody>
            <a:bodyPr wrap="none" anchor="ctr"/>
            <a:lstStyle/>
            <a:p>
              <a:endParaRPr lang="es-ES_tradnl"/>
            </a:p>
          </p:txBody>
        </p:sp>
        <p:sp>
          <p:nvSpPr>
            <p:cNvPr id="17" name="Rectangle 15"/>
            <p:cNvSpPr>
              <a:spLocks noChangeArrowheads="1"/>
            </p:cNvSpPr>
            <p:nvPr/>
          </p:nvSpPr>
          <p:spPr bwMode="auto">
            <a:xfrm>
              <a:off x="2928" y="1152"/>
              <a:ext cx="240" cy="336"/>
            </a:xfrm>
            <a:prstGeom prst="rect">
              <a:avLst/>
            </a:prstGeom>
            <a:noFill/>
            <a:ln w="9525">
              <a:noFill/>
              <a:miter lim="800000"/>
              <a:headEnd/>
              <a:tailEnd/>
            </a:ln>
          </p:spPr>
          <p:txBody>
            <a:bodyPr wrap="none" anchor="ctr"/>
            <a:lstStyle/>
            <a:p>
              <a:endParaRPr lang="es-ES_tradnl"/>
            </a:p>
          </p:txBody>
        </p:sp>
        <p:sp>
          <p:nvSpPr>
            <p:cNvPr id="18" name="Rectangle 16"/>
            <p:cNvSpPr>
              <a:spLocks noChangeArrowheads="1"/>
            </p:cNvSpPr>
            <p:nvPr/>
          </p:nvSpPr>
          <p:spPr bwMode="auto">
            <a:xfrm>
              <a:off x="3120" y="1440"/>
              <a:ext cx="240" cy="144"/>
            </a:xfrm>
            <a:prstGeom prst="rect">
              <a:avLst/>
            </a:prstGeom>
            <a:solidFill>
              <a:schemeClr val="bg1"/>
            </a:solidFill>
            <a:ln w="9525">
              <a:noFill/>
              <a:miter lim="800000"/>
              <a:headEnd/>
              <a:tailEnd/>
            </a:ln>
          </p:spPr>
          <p:txBody>
            <a:bodyPr wrap="none" anchor="ctr"/>
            <a:lstStyle/>
            <a:p>
              <a:endParaRPr lang="es-ES_tradnl"/>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2492896"/>
            <a:ext cx="7393454" cy="1446550"/>
          </a:xfrm>
          <a:prstGeom prst="rect">
            <a:avLst/>
          </a:prstGeom>
          <a:noFill/>
        </p:spPr>
        <p:txBody>
          <a:bodyPr wrap="square" rtlCol="0">
            <a:spAutoFit/>
          </a:bodyPr>
          <a:lstStyle/>
          <a:p>
            <a:r>
              <a:rPr lang="es-ES_tradnl" sz="4400" b="1" dirty="0" smtClean="0"/>
              <a:t>EJEMPLOS DE  ANEUPLOIDIAS AUTOSÓMICAS</a:t>
            </a:r>
            <a:endParaRPr lang="es-ES"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van"/>
          <p:cNvPicPr>
            <a:picLocks noChangeAspect="1" noChangeArrowheads="1"/>
          </p:cNvPicPr>
          <p:nvPr/>
        </p:nvPicPr>
        <p:blipFill>
          <a:blip r:embed="rId2"/>
          <a:srcRect/>
          <a:stretch>
            <a:fillRect/>
          </a:stretch>
        </p:blipFill>
        <p:spPr bwMode="auto">
          <a:xfrm>
            <a:off x="357188" y="3500438"/>
            <a:ext cx="3429000" cy="3143250"/>
          </a:xfrm>
          <a:prstGeom prst="rect">
            <a:avLst/>
          </a:prstGeom>
          <a:noFill/>
          <a:ln w="9525">
            <a:noFill/>
            <a:miter lim="800000"/>
            <a:headEnd/>
            <a:tailEnd/>
          </a:ln>
        </p:spPr>
      </p:pic>
      <p:pic>
        <p:nvPicPr>
          <p:cNvPr id="5" name="Picture 3" descr="21"/>
          <p:cNvPicPr>
            <a:picLocks noChangeAspect="1" noChangeArrowheads="1"/>
          </p:cNvPicPr>
          <p:nvPr/>
        </p:nvPicPr>
        <p:blipFill>
          <a:blip r:embed="rId3"/>
          <a:srcRect/>
          <a:stretch>
            <a:fillRect/>
          </a:stretch>
        </p:blipFill>
        <p:spPr bwMode="auto">
          <a:xfrm>
            <a:off x="4038600" y="3500438"/>
            <a:ext cx="4819650" cy="3143250"/>
          </a:xfrm>
          <a:prstGeom prst="rect">
            <a:avLst/>
          </a:prstGeom>
          <a:noFill/>
          <a:ln w="9525">
            <a:noFill/>
            <a:miter lim="800000"/>
            <a:headEnd/>
            <a:tailEnd/>
          </a:ln>
        </p:spPr>
      </p:pic>
      <p:sp>
        <p:nvSpPr>
          <p:cNvPr id="6" name="Text Box 5"/>
          <p:cNvSpPr txBox="1">
            <a:spLocks noChangeArrowheads="1"/>
          </p:cNvSpPr>
          <p:nvPr/>
        </p:nvSpPr>
        <p:spPr bwMode="auto">
          <a:xfrm>
            <a:off x="357158" y="357166"/>
            <a:ext cx="8501062" cy="3354387"/>
          </a:xfrm>
          <a:prstGeom prst="rect">
            <a:avLst/>
          </a:prstGeom>
          <a:solidFill>
            <a:srgbClr val="FCA2F8"/>
          </a:solidFill>
          <a:ln w="9525">
            <a:noFill/>
            <a:miter lim="800000"/>
            <a:headEnd/>
            <a:tailEnd/>
          </a:ln>
        </p:spPr>
        <p:txBody>
          <a:bodyPr>
            <a:spAutoFit/>
          </a:bodyPr>
          <a:lstStyle/>
          <a:p>
            <a:pPr algn="ctr" eaLnBrk="1" hangingPunct="1"/>
            <a:r>
              <a:rPr lang="es-ES_tradnl" sz="2400" b="1" u="sng">
                <a:solidFill>
                  <a:srgbClr val="FF0000"/>
                </a:solidFill>
              </a:rPr>
              <a:t>Síndrome de Down:</a:t>
            </a:r>
          </a:p>
          <a:p>
            <a:pPr algn="ctr" eaLnBrk="1" hangingPunct="1">
              <a:buFont typeface="Arial" charset="0"/>
              <a:buChar char="•"/>
            </a:pPr>
            <a:r>
              <a:rPr lang="es-ES_tradnl" sz="2000"/>
              <a:t>Retraso mental (moderado a severo)</a:t>
            </a:r>
          </a:p>
          <a:p>
            <a:pPr algn="ctr" eaLnBrk="1" hangingPunct="1">
              <a:buFont typeface="Arial" charset="0"/>
              <a:buChar char="•"/>
            </a:pPr>
            <a:r>
              <a:rPr lang="es-ES_tradnl" sz="2000"/>
              <a:t>Dismórfias Craneofaciales</a:t>
            </a:r>
          </a:p>
          <a:p>
            <a:pPr algn="ctr" eaLnBrk="1" hangingPunct="1">
              <a:buFont typeface="Arial" charset="0"/>
              <a:buChar char="•"/>
            </a:pPr>
            <a:r>
              <a:rPr lang="es-ES_tradnl" sz="2000"/>
              <a:t>Cuello corto y con abundante piel</a:t>
            </a:r>
          </a:p>
          <a:p>
            <a:pPr algn="ctr" eaLnBrk="1" hangingPunct="1">
              <a:buFont typeface="Arial" charset="0"/>
              <a:buChar char="•"/>
            </a:pPr>
            <a:r>
              <a:rPr lang="es-ES_tradnl" sz="2000"/>
              <a:t>Malformaciones CAV (CIV y PCA)</a:t>
            </a:r>
          </a:p>
          <a:p>
            <a:pPr algn="ctr" eaLnBrk="1" hangingPunct="1">
              <a:buFont typeface="Arial" charset="0"/>
              <a:buChar char="•"/>
            </a:pPr>
            <a:r>
              <a:rPr lang="es-ES_tradnl" sz="2000"/>
              <a:t>Defectos en manos y pies (importante surco simiano y clinodactilia del 5to dedo)</a:t>
            </a:r>
          </a:p>
          <a:p>
            <a:pPr algn="ctr" eaLnBrk="1" hangingPunct="1">
              <a:buFont typeface="Arial" charset="0"/>
              <a:buChar char="•"/>
            </a:pPr>
            <a:r>
              <a:rPr lang="es-ES_tradnl" sz="2000"/>
              <a:t> Abdomen (distención abdominal, Hernia umbilical, etc)</a:t>
            </a:r>
          </a:p>
          <a:p>
            <a:pPr algn="ctr" eaLnBrk="1" hangingPunct="1">
              <a:buFont typeface="Arial" charset="0"/>
              <a:buChar char="•"/>
            </a:pPr>
            <a:endParaRPr lang="es-ES_tradnl" sz="2400" b="1"/>
          </a:p>
          <a:p>
            <a:pPr algn="ctr" eaLnBrk="1" hangingPunct="1"/>
            <a:endParaRPr lang="es-ES_tradnl" sz="2400" b="1"/>
          </a:p>
        </p:txBody>
      </p:sp>
      <p:pic>
        <p:nvPicPr>
          <p:cNvPr id="7" name="Picture 3" descr="21"/>
          <p:cNvPicPr>
            <a:picLocks noChangeAspect="1" noChangeArrowheads="1"/>
          </p:cNvPicPr>
          <p:nvPr/>
        </p:nvPicPr>
        <p:blipFill>
          <a:blip r:embed="rId3"/>
          <a:srcRect/>
          <a:stretch>
            <a:fillRect/>
          </a:stretch>
        </p:blipFill>
        <p:spPr bwMode="auto">
          <a:xfrm>
            <a:off x="3929063" y="3286125"/>
            <a:ext cx="4929187" cy="3357563"/>
          </a:xfrm>
          <a:prstGeom prst="rect">
            <a:avLst/>
          </a:prstGeom>
          <a:noFill/>
          <a:ln w="9525">
            <a:noFill/>
            <a:miter lim="800000"/>
            <a:headEnd/>
            <a:tailEnd/>
          </a:ln>
        </p:spPr>
      </p:pic>
      <p:pic>
        <p:nvPicPr>
          <p:cNvPr id="8" name="Picture 2" descr="evan"/>
          <p:cNvPicPr>
            <a:picLocks noChangeAspect="1" noChangeArrowheads="1"/>
          </p:cNvPicPr>
          <p:nvPr/>
        </p:nvPicPr>
        <p:blipFill>
          <a:blip r:embed="rId2"/>
          <a:srcRect/>
          <a:stretch>
            <a:fillRect/>
          </a:stretch>
        </p:blipFill>
        <p:spPr bwMode="auto">
          <a:xfrm>
            <a:off x="357188" y="3286125"/>
            <a:ext cx="35814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nnadagiskort"/>
          <p:cNvPicPr>
            <a:picLocks noChangeAspect="1" noChangeArrowheads="1"/>
          </p:cNvPicPr>
          <p:nvPr/>
        </p:nvPicPr>
        <p:blipFill>
          <a:blip r:embed="rId2"/>
          <a:srcRect/>
          <a:stretch>
            <a:fillRect/>
          </a:stretch>
        </p:blipFill>
        <p:spPr bwMode="auto">
          <a:xfrm>
            <a:off x="5500688" y="3714750"/>
            <a:ext cx="3235325" cy="2928938"/>
          </a:xfrm>
          <a:prstGeom prst="rect">
            <a:avLst/>
          </a:prstGeom>
          <a:noFill/>
          <a:ln w="9525">
            <a:noFill/>
            <a:miter lim="800000"/>
            <a:headEnd/>
            <a:tailEnd/>
          </a:ln>
        </p:spPr>
      </p:pic>
      <p:pic>
        <p:nvPicPr>
          <p:cNvPr id="5" name="Picture 3" descr="Elliott3Birth2wb"/>
          <p:cNvPicPr>
            <a:picLocks noChangeAspect="1" noChangeArrowheads="1"/>
          </p:cNvPicPr>
          <p:nvPr/>
        </p:nvPicPr>
        <p:blipFill>
          <a:blip r:embed="rId3"/>
          <a:srcRect/>
          <a:stretch>
            <a:fillRect/>
          </a:stretch>
        </p:blipFill>
        <p:spPr bwMode="auto">
          <a:xfrm>
            <a:off x="428625" y="4857750"/>
            <a:ext cx="2643188" cy="1749425"/>
          </a:xfrm>
          <a:prstGeom prst="rect">
            <a:avLst/>
          </a:prstGeom>
          <a:noFill/>
          <a:ln w="9525">
            <a:noFill/>
            <a:miter lim="800000"/>
            <a:headEnd/>
            <a:tailEnd/>
          </a:ln>
        </p:spPr>
      </p:pic>
      <p:sp>
        <p:nvSpPr>
          <p:cNvPr id="6" name="Text Box 4"/>
          <p:cNvSpPr txBox="1">
            <a:spLocks noChangeArrowheads="1"/>
          </p:cNvSpPr>
          <p:nvPr/>
        </p:nvSpPr>
        <p:spPr bwMode="auto">
          <a:xfrm>
            <a:off x="285750" y="214313"/>
            <a:ext cx="8501063" cy="4340225"/>
          </a:xfrm>
          <a:prstGeom prst="rect">
            <a:avLst/>
          </a:prstGeom>
          <a:solidFill>
            <a:srgbClr val="FCA2F8"/>
          </a:solidFill>
          <a:ln w="9525">
            <a:noFill/>
            <a:miter lim="800000"/>
            <a:headEnd/>
            <a:tailEnd/>
          </a:ln>
        </p:spPr>
        <p:txBody>
          <a:bodyPr>
            <a:spAutoFit/>
          </a:bodyPr>
          <a:lstStyle/>
          <a:p>
            <a:pPr eaLnBrk="1" hangingPunct="1"/>
            <a:r>
              <a:rPr lang="es-ES" sz="2400" b="1" u="sng">
                <a:solidFill>
                  <a:srgbClr val="0070C0"/>
                </a:solidFill>
                <a:latin typeface="Times New Roman" pitchFamily="18" charset="0"/>
              </a:rPr>
              <a:t>Síndrome de Edwars ó Trisomía 18:</a:t>
            </a:r>
          </a:p>
          <a:p>
            <a:pPr eaLnBrk="1" hangingPunct="1">
              <a:buFont typeface="Arial" charset="0"/>
              <a:buChar char="•"/>
            </a:pPr>
            <a:r>
              <a:rPr lang="es-ES" sz="2000">
                <a:latin typeface="Times New Roman" pitchFamily="18" charset="0"/>
              </a:rPr>
              <a:t>Bajos Peso y Talla</a:t>
            </a:r>
          </a:p>
          <a:p>
            <a:pPr eaLnBrk="1" hangingPunct="1">
              <a:buFont typeface="Arial" charset="0"/>
              <a:buChar char="•"/>
            </a:pPr>
            <a:r>
              <a:rPr lang="es-ES" sz="2000">
                <a:latin typeface="Times New Roman" pitchFamily="18" charset="0"/>
              </a:rPr>
              <a:t>Hipoplasia muscular y del TCS</a:t>
            </a:r>
          </a:p>
          <a:p>
            <a:pPr eaLnBrk="1" hangingPunct="1">
              <a:buFont typeface="Arial" charset="0"/>
              <a:buChar char="•"/>
            </a:pPr>
            <a:r>
              <a:rPr lang="es-ES" sz="2000">
                <a:latin typeface="Times New Roman" pitchFamily="18" charset="0"/>
              </a:rPr>
              <a:t>Disminuida la respuesta al sonido</a:t>
            </a:r>
          </a:p>
          <a:p>
            <a:pPr eaLnBrk="1" hangingPunct="1">
              <a:buFont typeface="Arial" charset="0"/>
              <a:buChar char="•"/>
            </a:pPr>
            <a:r>
              <a:rPr lang="es-ES" sz="2000">
                <a:latin typeface="Times New Roman" pitchFamily="18" charset="0"/>
              </a:rPr>
              <a:t>Occipital prominente y dolicocefalia, microcefalia, boca, ojos, nariz pequeñas y orejas malformadas, labio leporino y/o paladar hendido</a:t>
            </a:r>
          </a:p>
          <a:p>
            <a:pPr eaLnBrk="1" hangingPunct="1">
              <a:buFont typeface="Arial" charset="0"/>
              <a:buChar char="•"/>
            </a:pPr>
            <a:r>
              <a:rPr lang="es-ES" sz="2000">
                <a:latin typeface="Times New Roman" pitchFamily="18" charset="0"/>
              </a:rPr>
              <a:t>Cuello corto y con exceso de piel</a:t>
            </a:r>
          </a:p>
          <a:p>
            <a:pPr eaLnBrk="1" hangingPunct="1">
              <a:buFont typeface="Arial" charset="0"/>
              <a:buChar char="•"/>
            </a:pPr>
            <a:r>
              <a:rPr lang="es-ES" sz="2000">
                <a:latin typeface="Times New Roman" pitchFamily="18" charset="0"/>
              </a:rPr>
              <a:t>Manos con puños cerrados y sobreposición de los dedos, pies zambos con talón prominente</a:t>
            </a:r>
          </a:p>
          <a:p>
            <a:pPr eaLnBrk="1" hangingPunct="1">
              <a:buFont typeface="Arial" charset="0"/>
              <a:buChar char="•"/>
            </a:pPr>
            <a:r>
              <a:rPr lang="es-ES" sz="2000">
                <a:latin typeface="Times New Roman" pitchFamily="18" charset="0"/>
              </a:rPr>
              <a:t>Malf. CAV, Digestivas, Renales, etc.</a:t>
            </a:r>
          </a:p>
          <a:p>
            <a:pPr eaLnBrk="1" hangingPunct="1">
              <a:buFont typeface="Arial" charset="0"/>
              <a:buChar char="•"/>
            </a:pPr>
            <a:endParaRPr lang="es-ES" sz="2400" b="1">
              <a:latin typeface="Times New Roman" pitchFamily="18" charset="0"/>
            </a:endParaRPr>
          </a:p>
          <a:p>
            <a:pPr eaLnBrk="1" hangingPunct="1">
              <a:buFont typeface="Arial" charset="0"/>
              <a:buChar char="•"/>
            </a:pPr>
            <a:endParaRPr lang="es-ES" sz="2400" b="1">
              <a:latin typeface="Times New Roman" pitchFamily="18" charset="0"/>
            </a:endParaRPr>
          </a:p>
          <a:p>
            <a:pPr eaLnBrk="1" hangingPunct="1">
              <a:buFont typeface="Arial" charset="0"/>
              <a:buChar char="•"/>
            </a:pPr>
            <a:endParaRPr lang="es-ES_tradnl" sz="2400" b="1">
              <a:latin typeface="Times New Roman" pitchFamily="18" charset="0"/>
            </a:endParaRPr>
          </a:p>
        </p:txBody>
      </p:sp>
      <p:pic>
        <p:nvPicPr>
          <p:cNvPr id="7" name="Picture 5" descr="poster-child075"/>
          <p:cNvPicPr>
            <a:picLocks noChangeAspect="1" noChangeArrowheads="1"/>
          </p:cNvPicPr>
          <p:nvPr/>
        </p:nvPicPr>
        <p:blipFill>
          <a:blip r:embed="rId4"/>
          <a:srcRect/>
          <a:stretch>
            <a:fillRect/>
          </a:stretch>
        </p:blipFill>
        <p:spPr bwMode="auto">
          <a:xfrm>
            <a:off x="3143250" y="3786188"/>
            <a:ext cx="2500313" cy="2857500"/>
          </a:xfrm>
          <a:prstGeom prst="rect">
            <a:avLst/>
          </a:prstGeom>
          <a:noFill/>
          <a:ln w="9525">
            <a:noFill/>
            <a:miter lim="800000"/>
            <a:headEnd/>
            <a:tailEnd/>
          </a:ln>
        </p:spPr>
      </p:pic>
      <p:pic>
        <p:nvPicPr>
          <p:cNvPr id="8" name="Picture 2" descr="minnadagiskort"/>
          <p:cNvPicPr>
            <a:picLocks noChangeAspect="1" noChangeArrowheads="1"/>
          </p:cNvPicPr>
          <p:nvPr/>
        </p:nvPicPr>
        <p:blipFill>
          <a:blip r:embed="rId2"/>
          <a:srcRect/>
          <a:stretch>
            <a:fillRect/>
          </a:stretch>
        </p:blipFill>
        <p:spPr bwMode="auto">
          <a:xfrm>
            <a:off x="5653088" y="3214688"/>
            <a:ext cx="3205162" cy="3357562"/>
          </a:xfrm>
          <a:prstGeom prst="rect">
            <a:avLst/>
          </a:prstGeom>
          <a:noFill/>
          <a:ln w="9525">
            <a:noFill/>
            <a:miter lim="800000"/>
            <a:headEnd/>
            <a:tailEnd/>
          </a:ln>
        </p:spPr>
      </p:pic>
      <p:pic>
        <p:nvPicPr>
          <p:cNvPr id="9" name="Picture 3" descr="Elliott3Birth2wb"/>
          <p:cNvPicPr>
            <a:picLocks noChangeAspect="1" noChangeArrowheads="1"/>
          </p:cNvPicPr>
          <p:nvPr/>
        </p:nvPicPr>
        <p:blipFill>
          <a:blip r:embed="rId3"/>
          <a:srcRect/>
          <a:stretch>
            <a:fillRect/>
          </a:stretch>
        </p:blipFill>
        <p:spPr bwMode="auto">
          <a:xfrm>
            <a:off x="285750" y="4357688"/>
            <a:ext cx="2786063"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4313" y="285750"/>
            <a:ext cx="8643937" cy="3232150"/>
          </a:xfrm>
          <a:prstGeom prst="rect">
            <a:avLst/>
          </a:prstGeom>
          <a:solidFill>
            <a:srgbClr val="FCA2F8"/>
          </a:solidFill>
          <a:ln w="9525">
            <a:noFill/>
            <a:miter lim="800000"/>
            <a:headEnd/>
            <a:tailEnd/>
          </a:ln>
        </p:spPr>
        <p:txBody>
          <a:bodyPr>
            <a:spAutoFit/>
          </a:bodyPr>
          <a:lstStyle/>
          <a:p>
            <a:pPr eaLnBrk="1" hangingPunct="1"/>
            <a:r>
              <a:rPr lang="es-ES" sz="2400" b="1" u="sng">
                <a:solidFill>
                  <a:srgbClr val="C00000"/>
                </a:solidFill>
                <a:latin typeface="Times New Roman" pitchFamily="18" charset="0"/>
              </a:rPr>
              <a:t>Síndrome de Patau ó trísomia 13:</a:t>
            </a:r>
          </a:p>
          <a:p>
            <a:pPr eaLnBrk="1" hangingPunct="1">
              <a:buFont typeface="Arial" charset="0"/>
              <a:buChar char="•"/>
            </a:pPr>
            <a:r>
              <a:rPr lang="es-ES" sz="2000">
                <a:latin typeface="Times New Roman" pitchFamily="18" charset="0"/>
              </a:rPr>
              <a:t>SNC: Hidrocefalia, Mielomeningocele, Holoprosencefalia, con RM profundo, hipertonía o hipotonía</a:t>
            </a:r>
          </a:p>
          <a:p>
            <a:pPr eaLnBrk="1" hangingPunct="1">
              <a:buFont typeface="Arial" charset="0"/>
              <a:buChar char="•"/>
            </a:pPr>
            <a:r>
              <a:rPr lang="es-ES" sz="2000">
                <a:latin typeface="Times New Roman" pitchFamily="18" charset="0"/>
              </a:rPr>
              <a:t>Craneofaciales: cráneo pequeño y anormal, frente y ojos pequeños y horizontales, ciclopía, labio leporino e hipoplasia maxilar, implantación baja de las orejas</a:t>
            </a:r>
          </a:p>
          <a:p>
            <a:pPr eaLnBrk="1" hangingPunct="1">
              <a:buFont typeface="Arial" charset="0"/>
              <a:buChar char="•"/>
            </a:pPr>
            <a:r>
              <a:rPr lang="es-ES" sz="2000">
                <a:latin typeface="Times New Roman" pitchFamily="18" charset="0"/>
              </a:rPr>
              <a:t>Dedos flexionados, polidactilia, etc</a:t>
            </a:r>
          </a:p>
          <a:p>
            <a:pPr eaLnBrk="1" hangingPunct="1">
              <a:buFont typeface="Arial" charset="0"/>
              <a:buChar char="•"/>
            </a:pPr>
            <a:r>
              <a:rPr lang="es-ES" sz="2000">
                <a:latin typeface="Times New Roman" pitchFamily="18" charset="0"/>
              </a:rPr>
              <a:t>Onfalocele, divertículos de Meckel y</a:t>
            </a:r>
          </a:p>
          <a:p>
            <a:pPr eaLnBrk="1" hangingPunct="1"/>
            <a:r>
              <a:rPr lang="es-ES" sz="2000">
                <a:latin typeface="Times New Roman" pitchFamily="18" charset="0"/>
              </a:rPr>
              <a:t> Hernia umbilical e Inguinal</a:t>
            </a:r>
          </a:p>
          <a:p>
            <a:pPr eaLnBrk="1" hangingPunct="1">
              <a:buFont typeface="Arial" charset="0"/>
              <a:buChar char="•"/>
            </a:pPr>
            <a:r>
              <a:rPr lang="es-ES" sz="2000">
                <a:latin typeface="Times New Roman" pitchFamily="18" charset="0"/>
              </a:rPr>
              <a:t>CAV: CIA y CIV</a:t>
            </a:r>
          </a:p>
          <a:p>
            <a:pPr eaLnBrk="1" hangingPunct="1">
              <a:buFont typeface="Arial" charset="0"/>
              <a:buChar char="•"/>
            </a:pPr>
            <a:r>
              <a:rPr lang="es-ES" sz="2000">
                <a:latin typeface="Times New Roman" pitchFamily="18" charset="0"/>
              </a:rPr>
              <a:t>Genitales: Criptorquidia.</a:t>
            </a:r>
            <a:endParaRPr lang="es-ES_tradnl" sz="2000">
              <a:latin typeface="Times New Roman" pitchFamily="18" charset="0"/>
            </a:endParaRPr>
          </a:p>
        </p:txBody>
      </p:sp>
      <p:pic>
        <p:nvPicPr>
          <p:cNvPr id="5" name="Picture 3" descr="69a"/>
          <p:cNvPicPr>
            <a:picLocks noChangeAspect="1" noChangeArrowheads="1"/>
          </p:cNvPicPr>
          <p:nvPr/>
        </p:nvPicPr>
        <p:blipFill>
          <a:blip r:embed="rId2"/>
          <a:srcRect/>
          <a:stretch>
            <a:fillRect/>
          </a:stretch>
        </p:blipFill>
        <p:spPr bwMode="auto">
          <a:xfrm>
            <a:off x="214313" y="3643313"/>
            <a:ext cx="3286125" cy="3000375"/>
          </a:xfrm>
          <a:prstGeom prst="rect">
            <a:avLst/>
          </a:prstGeom>
          <a:noFill/>
          <a:ln w="9525">
            <a:noFill/>
            <a:miter lim="800000"/>
            <a:headEnd/>
            <a:tailEnd/>
          </a:ln>
        </p:spPr>
      </p:pic>
      <p:pic>
        <p:nvPicPr>
          <p:cNvPr id="6" name="Picture 4" descr="cytog005"/>
          <p:cNvPicPr>
            <a:picLocks noChangeAspect="1" noChangeArrowheads="1"/>
          </p:cNvPicPr>
          <p:nvPr/>
        </p:nvPicPr>
        <p:blipFill>
          <a:blip r:embed="rId3"/>
          <a:srcRect/>
          <a:stretch>
            <a:fillRect/>
          </a:stretch>
        </p:blipFill>
        <p:spPr bwMode="auto">
          <a:xfrm>
            <a:off x="4286250" y="2214563"/>
            <a:ext cx="4572000" cy="2214562"/>
          </a:xfrm>
          <a:prstGeom prst="rect">
            <a:avLst/>
          </a:prstGeom>
          <a:noFill/>
          <a:ln w="9525">
            <a:noFill/>
            <a:miter lim="800000"/>
            <a:headEnd/>
            <a:tailEnd/>
          </a:ln>
        </p:spPr>
      </p:pic>
      <p:pic>
        <p:nvPicPr>
          <p:cNvPr id="7" name="Picture 5" descr="patau%20copy"/>
          <p:cNvPicPr>
            <a:picLocks noChangeAspect="1" noChangeArrowheads="1"/>
          </p:cNvPicPr>
          <p:nvPr/>
        </p:nvPicPr>
        <p:blipFill>
          <a:blip r:embed="rId4"/>
          <a:srcRect/>
          <a:stretch>
            <a:fillRect/>
          </a:stretch>
        </p:blipFill>
        <p:spPr bwMode="auto">
          <a:xfrm>
            <a:off x="3714750" y="4429125"/>
            <a:ext cx="2286000" cy="2214563"/>
          </a:xfrm>
          <a:prstGeom prst="rect">
            <a:avLst/>
          </a:prstGeom>
          <a:noFill/>
          <a:ln w="9525">
            <a:noFill/>
            <a:miter lim="800000"/>
            <a:headEnd/>
            <a:tailEnd/>
          </a:ln>
        </p:spPr>
      </p:pic>
      <p:pic>
        <p:nvPicPr>
          <p:cNvPr id="8" name="Picture 6" descr="img_malfo03"/>
          <p:cNvPicPr>
            <a:picLocks noChangeAspect="1" noChangeArrowheads="1"/>
          </p:cNvPicPr>
          <p:nvPr/>
        </p:nvPicPr>
        <p:blipFill>
          <a:blip r:embed="rId5"/>
          <a:srcRect/>
          <a:stretch>
            <a:fillRect/>
          </a:stretch>
        </p:blipFill>
        <p:spPr bwMode="auto">
          <a:xfrm>
            <a:off x="6072188" y="4500563"/>
            <a:ext cx="2836862"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430016"/>
            <a:ext cx="8229600" cy="1143000"/>
          </a:xfrm>
          <a:solidFill>
            <a:srgbClr val="FEC2A0"/>
          </a:solidFill>
        </p:spPr>
        <p:txBody>
          <a:bodyPr/>
          <a:lstStyle/>
          <a:p>
            <a:pPr eaLnBrk="1" hangingPunct="1"/>
            <a:r>
              <a:rPr lang="es-ES" sz="3600" b="1" dirty="0" smtClean="0"/>
              <a:t>Ejemplos de </a:t>
            </a:r>
            <a:r>
              <a:rPr lang="es-ES" sz="3600" b="1" dirty="0" err="1" smtClean="0"/>
              <a:t>Aneuploidías</a:t>
            </a:r>
            <a:r>
              <a:rPr lang="es-ES" sz="3600" b="1" dirty="0" smtClean="0"/>
              <a:t>  Sexuales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4614863" cy="511175"/>
          </a:xfrm>
        </p:spPr>
        <p:txBody>
          <a:bodyPr>
            <a:normAutofit fontScale="90000"/>
          </a:bodyPr>
          <a:lstStyle/>
          <a:p>
            <a:r>
              <a:rPr lang="es-ES_tradnl" sz="3200" b="1" u="sng" smtClean="0">
                <a:solidFill>
                  <a:srgbClr val="FF0000"/>
                </a:solidFill>
              </a:rPr>
              <a:t>Síndrome  de Turner:</a:t>
            </a:r>
          </a:p>
        </p:txBody>
      </p:sp>
      <p:pic>
        <p:nvPicPr>
          <p:cNvPr id="8" name="Picture 2" descr="59-7"/>
          <p:cNvPicPr>
            <a:picLocks noChangeAspect="1" noChangeArrowheads="1"/>
          </p:cNvPicPr>
          <p:nvPr/>
        </p:nvPicPr>
        <p:blipFill>
          <a:blip r:embed="rId2"/>
          <a:srcRect/>
          <a:stretch>
            <a:fillRect/>
          </a:stretch>
        </p:blipFill>
        <p:spPr bwMode="auto">
          <a:xfrm>
            <a:off x="5929313" y="214313"/>
            <a:ext cx="2928937" cy="4286250"/>
          </a:xfrm>
          <a:prstGeom prst="rect">
            <a:avLst/>
          </a:prstGeom>
          <a:noFill/>
          <a:ln w="9525">
            <a:noFill/>
            <a:miter lim="800000"/>
            <a:headEnd/>
            <a:tailEnd/>
          </a:ln>
        </p:spPr>
      </p:pic>
      <p:pic>
        <p:nvPicPr>
          <p:cNvPr id="9" name="Picture 3" descr="karyotypeTurners"/>
          <p:cNvPicPr>
            <a:picLocks noChangeAspect="1" noChangeArrowheads="1"/>
          </p:cNvPicPr>
          <p:nvPr/>
        </p:nvPicPr>
        <p:blipFill>
          <a:blip r:embed="rId3"/>
          <a:srcRect/>
          <a:stretch>
            <a:fillRect/>
          </a:stretch>
        </p:blipFill>
        <p:spPr bwMode="auto">
          <a:xfrm>
            <a:off x="5857875" y="4572000"/>
            <a:ext cx="3000375" cy="2071688"/>
          </a:xfrm>
          <a:prstGeom prst="rect">
            <a:avLst/>
          </a:prstGeom>
          <a:noFill/>
          <a:ln w="9525">
            <a:noFill/>
            <a:miter lim="800000"/>
            <a:headEnd/>
            <a:tailEnd/>
          </a:ln>
        </p:spPr>
      </p:pic>
      <p:sp>
        <p:nvSpPr>
          <p:cNvPr id="11" name="2 Marcador de contenido"/>
          <p:cNvSpPr>
            <a:spLocks noGrp="1"/>
          </p:cNvSpPr>
          <p:nvPr>
            <p:ph idx="1"/>
          </p:nvPr>
        </p:nvSpPr>
        <p:spPr>
          <a:xfrm>
            <a:off x="214313" y="928688"/>
            <a:ext cx="5572125" cy="5286375"/>
          </a:xfrm>
        </p:spPr>
        <p:txBody>
          <a:bodyPr/>
          <a:lstStyle/>
          <a:p>
            <a:r>
              <a:rPr lang="es-ES_tradnl" sz="1800" b="1" smtClean="0">
                <a:solidFill>
                  <a:srgbClr val="FF0000"/>
                </a:solidFill>
              </a:rPr>
              <a:t>Crecimiento:</a:t>
            </a:r>
            <a:r>
              <a:rPr lang="es-ES_tradnl" sz="1800" smtClean="0"/>
              <a:t> Baja Talla notoria</a:t>
            </a:r>
          </a:p>
          <a:p>
            <a:r>
              <a:rPr lang="es-ES_tradnl" sz="1800" b="1" smtClean="0">
                <a:solidFill>
                  <a:srgbClr val="FF0000"/>
                </a:solidFill>
              </a:rPr>
              <a:t>Facies peculiar:</a:t>
            </a:r>
            <a:r>
              <a:rPr lang="es-ES_tradnl" sz="1800" smtClean="0">
                <a:solidFill>
                  <a:srgbClr val="FF0000"/>
                </a:solidFill>
              </a:rPr>
              <a:t> </a:t>
            </a:r>
            <a:r>
              <a:rPr lang="es-ES_tradnl" sz="1800" smtClean="0"/>
              <a:t>Frente amplia, fisuras palpebrales antimongoloideas, ptosis palpebral, epicanto interno, micrognatia, orejas prominentes, etc.</a:t>
            </a:r>
          </a:p>
          <a:p>
            <a:r>
              <a:rPr lang="es-ES_tradnl" sz="1800" b="1" smtClean="0">
                <a:solidFill>
                  <a:srgbClr val="FF0000"/>
                </a:solidFill>
              </a:rPr>
              <a:t>Cuello:</a:t>
            </a:r>
            <a:r>
              <a:rPr lang="es-ES_tradnl" sz="1800" smtClean="0"/>
              <a:t> corto y alado (pterigium colli), implantación baja del cabello de la nuca</a:t>
            </a:r>
          </a:p>
          <a:p>
            <a:r>
              <a:rPr lang="es-ES_tradnl" sz="1800" b="1" smtClean="0">
                <a:solidFill>
                  <a:srgbClr val="FF0000"/>
                </a:solidFill>
              </a:rPr>
              <a:t>Tórax:</a:t>
            </a:r>
            <a:r>
              <a:rPr lang="es-ES_tradnl" sz="1800" smtClean="0"/>
              <a:t> Ancho con Teleteria </a:t>
            </a:r>
          </a:p>
          <a:p>
            <a:r>
              <a:rPr lang="es-ES_tradnl" sz="1800" b="1" smtClean="0">
                <a:solidFill>
                  <a:srgbClr val="FF0000"/>
                </a:solidFill>
              </a:rPr>
              <a:t>Malformaciones CAV: </a:t>
            </a:r>
            <a:r>
              <a:rPr lang="es-ES_tradnl" sz="1800" smtClean="0"/>
              <a:t>Coartación de la Aorta, Prolapso de la válvula Mitral, etc.</a:t>
            </a:r>
          </a:p>
          <a:p>
            <a:r>
              <a:rPr lang="es-ES_tradnl" sz="1800" b="1" smtClean="0">
                <a:solidFill>
                  <a:srgbClr val="FF0000"/>
                </a:solidFill>
              </a:rPr>
              <a:t>Riñón</a:t>
            </a:r>
            <a:r>
              <a:rPr lang="es-ES_tradnl" sz="1800" smtClean="0">
                <a:solidFill>
                  <a:srgbClr val="FF0000"/>
                </a:solidFill>
              </a:rPr>
              <a:t> </a:t>
            </a:r>
            <a:r>
              <a:rPr lang="es-ES_tradnl" sz="1800" smtClean="0"/>
              <a:t>en herradura, ptosis renal, doble sistema excretor</a:t>
            </a:r>
          </a:p>
          <a:p>
            <a:r>
              <a:rPr lang="es-ES_tradnl" sz="1800" b="1" smtClean="0">
                <a:solidFill>
                  <a:srgbClr val="FF0000"/>
                </a:solidFill>
              </a:rPr>
              <a:t>Extremidades:</a:t>
            </a:r>
            <a:r>
              <a:rPr lang="es-ES_tradnl" sz="1800" smtClean="0">
                <a:solidFill>
                  <a:srgbClr val="FF0000"/>
                </a:solidFill>
              </a:rPr>
              <a:t> </a:t>
            </a:r>
            <a:r>
              <a:rPr lang="es-ES_tradnl" sz="1800" smtClean="0"/>
              <a:t>Linfedema periférico notorio en manos y pies</a:t>
            </a:r>
          </a:p>
          <a:p>
            <a:r>
              <a:rPr lang="es-ES_tradnl" sz="1800" b="1" smtClean="0">
                <a:solidFill>
                  <a:srgbClr val="FF0000"/>
                </a:solidFill>
              </a:rPr>
              <a:t>Trastornos en Genitales y Endocrinos </a:t>
            </a:r>
            <a:r>
              <a:rPr lang="es-ES_tradnl" sz="1800" smtClean="0"/>
              <a:t>(Hipoplasia Gonadal),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g0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6 CuadroTexto"/>
          <p:cNvSpPr txBox="1"/>
          <p:nvPr/>
        </p:nvSpPr>
        <p:spPr>
          <a:xfrm>
            <a:off x="5286380" y="4071942"/>
            <a:ext cx="184731" cy="369332"/>
          </a:xfrm>
          <a:prstGeom prst="rect">
            <a:avLst/>
          </a:prstGeom>
          <a:noFill/>
        </p:spPr>
        <p:txBody>
          <a:bodyPr wrap="none" rtlCol="0">
            <a:spAutoFit/>
          </a:bodyPr>
          <a:lstStyle/>
          <a:p>
            <a:endParaRPr lang="es-ES"/>
          </a:p>
        </p:txBody>
      </p:sp>
      <p:pic>
        <p:nvPicPr>
          <p:cNvPr id="8" name="Picture 5" descr="Image of Karyotype depicting extra X chromosome in Klinefelter's syndrome"/>
          <p:cNvPicPr>
            <a:picLocks noChangeAspect="1" noChangeArrowheads="1"/>
          </p:cNvPicPr>
          <p:nvPr/>
        </p:nvPicPr>
        <p:blipFill>
          <a:blip r:embed="rId3"/>
          <a:srcRect/>
          <a:stretch>
            <a:fillRect/>
          </a:stretch>
        </p:blipFill>
        <p:spPr bwMode="auto">
          <a:xfrm>
            <a:off x="4343400" y="3357563"/>
            <a:ext cx="44958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3008" y="1534057"/>
            <a:ext cx="9358346" cy="1323439"/>
          </a:xfrm>
          <a:prstGeom prst="rect">
            <a:avLst/>
          </a:prstGeom>
          <a:noFill/>
        </p:spPr>
        <p:txBody>
          <a:bodyPr wrap="square" rtlCol="0">
            <a:spAutoFit/>
          </a:bodyPr>
          <a:lstStyle/>
          <a:p>
            <a:r>
              <a:rPr lang="es-ES_tradnl" sz="4000" b="1" smtClean="0">
                <a:latin typeface="Arial Rounded MT Bold" pitchFamily="34" charset="0"/>
                <a:ea typeface="Adobe Fan Heiti Std B" pitchFamily="34" charset="-128"/>
              </a:rPr>
              <a:t>TEMA 2:  Citogenética y Aberraciones Cromosómicas</a:t>
            </a:r>
            <a:endParaRPr lang="es-ES" sz="4000" b="1">
              <a:latin typeface="Arial Rounded MT Bold" pitchFamily="34" charset="0"/>
              <a:ea typeface="Adobe Fan Heiti Std B" pitchFamily="34" charset="-128"/>
            </a:endParaRPr>
          </a:p>
        </p:txBody>
      </p:sp>
      <p:sp>
        <p:nvSpPr>
          <p:cNvPr id="5" name="4 CuadroTexto"/>
          <p:cNvSpPr txBox="1"/>
          <p:nvPr/>
        </p:nvSpPr>
        <p:spPr>
          <a:xfrm>
            <a:off x="71406" y="4364188"/>
            <a:ext cx="9072626" cy="707886"/>
          </a:xfrm>
          <a:prstGeom prst="rect">
            <a:avLst/>
          </a:prstGeom>
          <a:noFill/>
        </p:spPr>
        <p:txBody>
          <a:bodyPr wrap="square" rtlCol="0">
            <a:spAutoFit/>
          </a:bodyPr>
          <a:lstStyle/>
          <a:p>
            <a:r>
              <a:rPr lang="es-ES_tradnl" sz="4000" smtClean="0">
                <a:latin typeface="Arial Rounded MT Bold" pitchFamily="34" charset="0"/>
              </a:rPr>
              <a:t>Título: </a:t>
            </a:r>
            <a:r>
              <a:rPr lang="es-ES_tradnl" sz="4000" b="1" smtClean="0">
                <a:latin typeface="Arial Rounded MT Bold" pitchFamily="34" charset="0"/>
                <a:ea typeface="Adobe Fan Heiti Std B" pitchFamily="34" charset="-128"/>
              </a:rPr>
              <a:t>Aberraciones Cromosómicas</a:t>
            </a:r>
            <a:endParaRPr lang="es-ES" sz="4000">
              <a:latin typeface="Arial Rounded MT Bold" pitchFamily="34" charset="0"/>
            </a:endParaRPr>
          </a:p>
        </p:txBody>
      </p:sp>
      <p:sp>
        <p:nvSpPr>
          <p:cNvPr id="2" name="1 CuadroTexto"/>
          <p:cNvSpPr txBox="1"/>
          <p:nvPr/>
        </p:nvSpPr>
        <p:spPr>
          <a:xfrm>
            <a:off x="5319472" y="5733256"/>
            <a:ext cx="5949272" cy="1015663"/>
          </a:xfrm>
          <a:prstGeom prst="rect">
            <a:avLst/>
          </a:prstGeom>
          <a:noFill/>
        </p:spPr>
        <p:txBody>
          <a:bodyPr wrap="square" rtlCol="0">
            <a:spAutoFit/>
          </a:bodyPr>
          <a:lstStyle/>
          <a:p>
            <a:r>
              <a:rPr lang="es-ES" sz="2000" b="1" dirty="0" smtClean="0"/>
              <a:t>Dra. Beatriz L. </a:t>
            </a:r>
            <a:r>
              <a:rPr lang="es-ES" sz="2000" b="1" dirty="0" err="1" smtClean="0"/>
              <a:t>Dyce</a:t>
            </a:r>
            <a:r>
              <a:rPr lang="es-ES" sz="2000" b="1" dirty="0" smtClean="0"/>
              <a:t> Gordon</a:t>
            </a:r>
          </a:p>
          <a:p>
            <a:r>
              <a:rPr lang="es-ES" sz="2000" b="1" dirty="0" err="1" smtClean="0"/>
              <a:t>Espeialista</a:t>
            </a:r>
            <a:r>
              <a:rPr lang="es-ES" sz="2000" b="1" dirty="0" smtClean="0"/>
              <a:t> en Genética Clínica</a:t>
            </a:r>
          </a:p>
          <a:p>
            <a:r>
              <a:rPr lang="es-ES" sz="2000" b="1" dirty="0" smtClean="0"/>
              <a:t>Prof. Auxiliar</a:t>
            </a:r>
            <a:r>
              <a:rPr lang="es-ES" dirty="0" smtClean="0"/>
              <a:t>.</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pPr>
              <a:defRPr/>
            </a:pPr>
            <a:r>
              <a:rPr lang="es-ES_tradnl" sz="2800" b="1" dirty="0" smtClean="0">
                <a:solidFill>
                  <a:srgbClr val="C00000"/>
                </a:solidFill>
                <a:effectLst>
                  <a:outerShdw blurRad="38100" dist="38100" dir="2700000" algn="tl">
                    <a:srgbClr val="000000">
                      <a:alpha val="43137"/>
                    </a:srgbClr>
                  </a:outerShdw>
                </a:effectLst>
              </a:rPr>
              <a:t>El fenotipo como expresión de las Aberraciones Cromosómicas No Balanceadas:</a:t>
            </a:r>
            <a:endParaRPr lang="es-ES_tradnl" sz="2800" b="1" dirty="0">
              <a:solidFill>
                <a:srgbClr val="C00000"/>
              </a:solidFill>
              <a:effectLst>
                <a:outerShdw blurRad="38100" dist="38100" dir="2700000" algn="tl">
                  <a:srgbClr val="000000">
                    <a:alpha val="43137"/>
                  </a:srgbClr>
                </a:outerShdw>
              </a:effectLst>
            </a:endParaRPr>
          </a:p>
        </p:txBody>
      </p:sp>
      <p:sp>
        <p:nvSpPr>
          <p:cNvPr id="5" name="2 Marcador de contenido"/>
          <p:cNvSpPr>
            <a:spLocks noGrp="1"/>
          </p:cNvSpPr>
          <p:nvPr>
            <p:ph idx="1"/>
          </p:nvPr>
        </p:nvSpPr>
        <p:spPr>
          <a:xfrm>
            <a:off x="285750" y="1600200"/>
            <a:ext cx="8572500" cy="4525963"/>
          </a:xfrm>
        </p:spPr>
        <p:txBody>
          <a:bodyPr>
            <a:normAutofit lnSpcReduction="10000"/>
          </a:bodyPr>
          <a:lstStyle/>
          <a:p>
            <a:pPr algn="just"/>
            <a:r>
              <a:rPr lang="es-ES_tradnl" sz="2000" smtClean="0"/>
              <a:t>Las AC se presentan con una frecuencia de </a:t>
            </a:r>
            <a:r>
              <a:rPr lang="es-ES_tradnl" sz="2000" b="1" smtClean="0">
                <a:solidFill>
                  <a:srgbClr val="0000FF"/>
                </a:solidFill>
              </a:rPr>
              <a:t>0,5%</a:t>
            </a:r>
            <a:r>
              <a:rPr lang="es-ES_tradnl" sz="2000" smtClean="0"/>
              <a:t> nacidos vivos y en alrededor del </a:t>
            </a:r>
            <a:r>
              <a:rPr lang="es-ES_tradnl" sz="2000" b="1" smtClean="0">
                <a:solidFill>
                  <a:srgbClr val="0000FF"/>
                </a:solidFill>
              </a:rPr>
              <a:t>60%</a:t>
            </a:r>
            <a:r>
              <a:rPr lang="es-ES_tradnl" sz="2000" smtClean="0"/>
              <a:t> de los abortos espontáneos.</a:t>
            </a:r>
          </a:p>
          <a:p>
            <a:pPr algn="just"/>
            <a:r>
              <a:rPr lang="es-ES_tradnl" sz="2000" smtClean="0"/>
              <a:t>Con el desarrollo de la Citogenética = detección de cómo mínimo tres AC de número o estructura por cada par cromosómico.</a:t>
            </a:r>
          </a:p>
          <a:p>
            <a:pPr algn="just"/>
            <a:r>
              <a:rPr lang="es-ES_tradnl" sz="2000" smtClean="0"/>
              <a:t>En algunos pares cromosómicos se reportan más tipos de AC que en otros, y esto se debe fundamentalmente a la posibilidad de viabilidad de los cigotos afectados. Los cromosomas con mayor número de AC viables reportadas, son los cromosomas X y Y.</a:t>
            </a:r>
          </a:p>
          <a:p>
            <a:pPr algn="just"/>
            <a:r>
              <a:rPr lang="es-ES_tradnl" sz="2000" smtClean="0"/>
              <a:t>Las manifestaciones clínicas y el fenotipo de las personas afectadas tienen, para cada aberración y para cada par cromosómico, características específicas (Ej: </a:t>
            </a:r>
            <a:r>
              <a:rPr lang="es-ES_tradnl" sz="2000" b="1" smtClean="0"/>
              <a:t>Síndrome de Down</a:t>
            </a:r>
            <a:r>
              <a:rPr lang="es-ES_tradnl" sz="2000" smtClean="0"/>
              <a:t>); sin embargo, aún para las AC autosómicas, y que se observan con menor frecuencia, se han podido analizar las manifestaciones fenotípicas y esto ha permitido caracterizar aspectos que les son comunes y cuyo conocimiento puede alertar acerca de su posible etiología genética.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04664"/>
            <a:ext cx="7272808" cy="461665"/>
          </a:xfrm>
          <a:prstGeom prst="rect">
            <a:avLst/>
          </a:prstGeom>
          <a:noFill/>
        </p:spPr>
        <p:txBody>
          <a:bodyPr wrap="square" rtlCol="0">
            <a:spAutoFit/>
          </a:bodyPr>
          <a:lstStyle/>
          <a:p>
            <a:r>
              <a:rPr lang="es-ES" sz="2400" b="1" dirty="0" smtClean="0"/>
              <a:t>Características fenotípicas de las AC autosómicas</a:t>
            </a:r>
            <a:endParaRPr lang="es-ES" sz="2400" b="1" dirty="0"/>
          </a:p>
        </p:txBody>
      </p:sp>
      <p:sp>
        <p:nvSpPr>
          <p:cNvPr id="5" name="4 CuadroTexto"/>
          <p:cNvSpPr txBox="1"/>
          <p:nvPr/>
        </p:nvSpPr>
        <p:spPr>
          <a:xfrm>
            <a:off x="755576" y="1124744"/>
            <a:ext cx="6624736" cy="1569660"/>
          </a:xfrm>
          <a:prstGeom prst="rect">
            <a:avLst/>
          </a:prstGeom>
          <a:noFill/>
        </p:spPr>
        <p:txBody>
          <a:bodyPr wrap="square" rtlCol="0">
            <a:spAutoFit/>
          </a:bodyPr>
          <a:lstStyle/>
          <a:p>
            <a:pPr marL="285750" indent="-285750" algn="just">
              <a:buFont typeface="Wingdings" pitchFamily="2" charset="2"/>
              <a:buChar char="q"/>
            </a:pPr>
            <a:r>
              <a:rPr lang="es-ES" dirty="0" smtClean="0"/>
              <a:t> </a:t>
            </a:r>
            <a:r>
              <a:rPr lang="es-ES" sz="2400" dirty="0"/>
              <a:t>A</a:t>
            </a:r>
            <a:r>
              <a:rPr lang="es-ES" sz="2400" dirty="0" smtClean="0"/>
              <a:t>normalidades anatómicas.</a:t>
            </a:r>
          </a:p>
          <a:p>
            <a:pPr marL="285750" indent="-285750" algn="just">
              <a:buFont typeface="Wingdings" pitchFamily="2" charset="2"/>
              <a:buChar char="q"/>
            </a:pPr>
            <a:r>
              <a:rPr lang="es-ES" sz="2400" dirty="0"/>
              <a:t> A</a:t>
            </a:r>
            <a:r>
              <a:rPr lang="es-ES" sz="2400" dirty="0" smtClean="0"/>
              <a:t>normalidades del crecimiento y desarrollo.</a:t>
            </a:r>
          </a:p>
          <a:p>
            <a:pPr marL="285750" indent="-285750" algn="just">
              <a:buFont typeface="Wingdings" pitchFamily="2" charset="2"/>
              <a:buChar char="q"/>
            </a:pPr>
            <a:r>
              <a:rPr lang="es-ES" sz="2400" dirty="0"/>
              <a:t> </a:t>
            </a:r>
            <a:r>
              <a:rPr lang="es-ES" sz="2400" dirty="0" smtClean="0"/>
              <a:t>Anormalidades del funcionamiento del sistema nervioso central.</a:t>
            </a:r>
            <a:endParaRPr lang="es-ES" sz="2400" dirty="0"/>
          </a:p>
        </p:txBody>
      </p:sp>
      <p:sp>
        <p:nvSpPr>
          <p:cNvPr id="6" name="5 CuadroTexto"/>
          <p:cNvSpPr txBox="1"/>
          <p:nvPr/>
        </p:nvSpPr>
        <p:spPr>
          <a:xfrm>
            <a:off x="467544" y="2852937"/>
            <a:ext cx="8308032" cy="461665"/>
          </a:xfrm>
          <a:prstGeom prst="rect">
            <a:avLst/>
          </a:prstGeom>
          <a:noFill/>
        </p:spPr>
        <p:txBody>
          <a:bodyPr wrap="square" rtlCol="0">
            <a:spAutoFit/>
          </a:bodyPr>
          <a:lstStyle/>
          <a:p>
            <a:r>
              <a:rPr lang="es-ES" sz="2400" b="1" dirty="0" smtClean="0"/>
              <a:t>Características fenotípicas de las AC de cromosomas sexuales</a:t>
            </a:r>
            <a:endParaRPr lang="es-ES" sz="2400" b="1" dirty="0"/>
          </a:p>
        </p:txBody>
      </p:sp>
      <p:sp>
        <p:nvSpPr>
          <p:cNvPr id="7" name="6 CuadroTexto"/>
          <p:cNvSpPr txBox="1"/>
          <p:nvPr/>
        </p:nvSpPr>
        <p:spPr>
          <a:xfrm>
            <a:off x="971600" y="3717032"/>
            <a:ext cx="3960440" cy="1200329"/>
          </a:xfrm>
          <a:prstGeom prst="rect">
            <a:avLst/>
          </a:prstGeom>
          <a:noFill/>
        </p:spPr>
        <p:txBody>
          <a:bodyPr wrap="square" rtlCol="0">
            <a:spAutoFit/>
          </a:bodyPr>
          <a:lstStyle/>
          <a:p>
            <a:pPr marL="285750" indent="-285750">
              <a:buFont typeface="Wingdings" pitchFamily="2" charset="2"/>
              <a:buChar char="q"/>
            </a:pPr>
            <a:r>
              <a:rPr lang="es-ES" dirty="0" smtClean="0"/>
              <a:t> </a:t>
            </a:r>
            <a:r>
              <a:rPr lang="es-ES" sz="2400" dirty="0"/>
              <a:t>C</a:t>
            </a:r>
            <a:r>
              <a:rPr lang="es-ES" sz="2400" dirty="0" smtClean="0"/>
              <a:t>recimiento</a:t>
            </a:r>
          </a:p>
          <a:p>
            <a:pPr marL="285750" indent="-285750">
              <a:buFont typeface="Wingdings" pitchFamily="2" charset="2"/>
              <a:buChar char="q"/>
            </a:pPr>
            <a:r>
              <a:rPr lang="es-ES" sz="2400" dirty="0"/>
              <a:t> </a:t>
            </a:r>
            <a:r>
              <a:rPr lang="es-ES" sz="2400" dirty="0" err="1"/>
              <a:t>D</a:t>
            </a:r>
            <a:r>
              <a:rPr lang="es-ES" sz="2400" dirty="0" err="1" smtClean="0"/>
              <a:t>ismorfimos</a:t>
            </a:r>
            <a:endParaRPr lang="es-ES" sz="2400" dirty="0" smtClean="0"/>
          </a:p>
          <a:p>
            <a:pPr marL="285750" indent="-285750">
              <a:buFont typeface="Wingdings" pitchFamily="2" charset="2"/>
              <a:buChar char="q"/>
            </a:pPr>
            <a:r>
              <a:rPr lang="es-ES" sz="2400" dirty="0"/>
              <a:t> R</a:t>
            </a:r>
            <a:r>
              <a:rPr lang="es-ES" sz="2400" dirty="0" smtClean="0"/>
              <a:t>etraso mental</a:t>
            </a:r>
            <a:endParaRPr lang="es-ES" sz="2400" dirty="0"/>
          </a:p>
        </p:txBody>
      </p:sp>
    </p:spTree>
    <p:extLst>
      <p:ext uri="{BB962C8B-B14F-4D97-AF65-F5344CB8AC3E}">
        <p14:creationId xmlns:p14="http://schemas.microsoft.com/office/powerpoint/2010/main" val="157383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14313" y="285750"/>
            <a:ext cx="8715375" cy="571500"/>
          </a:xfrm>
        </p:spPr>
        <p:txBody>
          <a:bodyPr/>
          <a:lstStyle/>
          <a:p>
            <a:pPr>
              <a:defRPr/>
            </a:pPr>
            <a:r>
              <a:rPr lang="es-ES_tradnl" sz="2400" b="1" u="sng" dirty="0" smtClean="0">
                <a:solidFill>
                  <a:srgbClr val="FF0000"/>
                </a:solidFill>
                <a:effectLst>
                  <a:outerShdw blurRad="38100" dist="38100" dir="2700000" algn="tl">
                    <a:srgbClr val="000000">
                      <a:alpha val="43137"/>
                    </a:srgbClr>
                  </a:outerShdw>
                </a:effectLst>
              </a:rPr>
              <a:t>ABERRACIONES  CROMOSÓMICAS  ESTRUCTURALES</a:t>
            </a:r>
            <a:r>
              <a:rPr lang="es-ES_tradnl" sz="2400" b="1" dirty="0" smtClean="0">
                <a:solidFill>
                  <a:srgbClr val="FF0000"/>
                </a:solidFill>
              </a:rPr>
              <a:t>:</a:t>
            </a:r>
            <a:endParaRPr lang="es-ES_tradnl" sz="2400" b="1" dirty="0">
              <a:solidFill>
                <a:srgbClr val="FF0000"/>
              </a:solidFill>
            </a:endParaRPr>
          </a:p>
        </p:txBody>
      </p:sp>
      <p:sp>
        <p:nvSpPr>
          <p:cNvPr id="5" name="2 Marcador de contenido"/>
          <p:cNvSpPr>
            <a:spLocks noGrp="1"/>
          </p:cNvSpPr>
          <p:nvPr>
            <p:ph idx="1"/>
          </p:nvPr>
        </p:nvSpPr>
        <p:spPr>
          <a:xfrm>
            <a:off x="0" y="1000125"/>
            <a:ext cx="9144000" cy="5500688"/>
          </a:xfrm>
        </p:spPr>
        <p:txBody>
          <a:bodyPr/>
          <a:lstStyle/>
          <a:p>
            <a:pPr>
              <a:defRPr/>
            </a:pPr>
            <a:r>
              <a:rPr lang="es-ES_tradnl" sz="2000" b="1" u="sng" dirty="0" smtClean="0">
                <a:solidFill>
                  <a:srgbClr val="FF0000"/>
                </a:solidFill>
                <a:effectLst>
                  <a:outerShdw blurRad="38100" dist="38100" dir="2700000" algn="tl">
                    <a:srgbClr val="000000">
                      <a:alpha val="43137"/>
                    </a:srgbClr>
                  </a:outerShdw>
                </a:effectLst>
              </a:rPr>
              <a:t>Concepto</a:t>
            </a:r>
            <a:r>
              <a:rPr lang="es-ES_tradnl" sz="2000" b="1" dirty="0" smtClean="0">
                <a:solidFill>
                  <a:srgbClr val="FF0000"/>
                </a:solidFill>
                <a:effectLst>
                  <a:outerShdw blurRad="38100" dist="38100" dir="2700000" algn="tl">
                    <a:srgbClr val="000000">
                      <a:alpha val="43137"/>
                    </a:srgbClr>
                  </a:outerShdw>
                </a:effectLst>
              </a:rPr>
              <a:t>:</a:t>
            </a:r>
            <a:r>
              <a:rPr lang="es-ES_tradnl" sz="2000" dirty="0" smtClean="0"/>
              <a:t> Son el resultado de la pérdida de la estructura normal de los cromosomas.</a:t>
            </a:r>
          </a:p>
          <a:p>
            <a:pPr>
              <a:defRPr/>
            </a:pPr>
            <a:r>
              <a:rPr lang="es-ES_tradnl" sz="2000" dirty="0" smtClean="0"/>
              <a:t>Se caracterizan porque siempre existen puntos de ruptura del ADN que determinan </a:t>
            </a:r>
            <a:r>
              <a:rPr lang="es-ES_tradnl" sz="2000" dirty="0" err="1" smtClean="0"/>
              <a:t>rearreglos</a:t>
            </a:r>
            <a:r>
              <a:rPr lang="es-ES_tradnl" sz="2000" dirty="0" smtClean="0"/>
              <a:t> lo suficientemente importantes para ser observados por las técnicas citogenéticas.</a:t>
            </a:r>
          </a:p>
          <a:p>
            <a:pPr>
              <a:defRPr/>
            </a:pPr>
            <a:r>
              <a:rPr lang="es-ES_tradnl" sz="2000" dirty="0" smtClean="0"/>
              <a:t>Las alteraciones estructurales de los cromosomas pueden producirse cuando los cromosomas homólogos se alinean de un modo inapropiado durante la Meiosis. </a:t>
            </a:r>
          </a:p>
          <a:p>
            <a:pPr>
              <a:defRPr/>
            </a:pPr>
            <a:r>
              <a:rPr lang="es-ES_tradnl" sz="2000" dirty="0" smtClean="0"/>
              <a:t>Además, la rotura cromosómica puede producirse durante la Meiosis o durante la Mitosis.</a:t>
            </a:r>
          </a:p>
          <a:p>
            <a:pPr>
              <a:defRPr/>
            </a:pPr>
            <a:r>
              <a:rPr lang="es-ES_tradnl" sz="2000" dirty="0" smtClean="0"/>
              <a:t>Existen mecanismos que reparan perfectamente estas roturas sin que se produzca daño en la célula hija. Sin embargo, las roturas se mantienen a veces o se reparan de forma que se altera la estructura del cromosoma.</a:t>
            </a:r>
          </a:p>
          <a:p>
            <a:pPr>
              <a:defRPr/>
            </a:pPr>
            <a:r>
              <a:rPr lang="es-ES_tradnl" sz="2000" dirty="0" smtClean="0"/>
              <a:t>La probabilidad de que lo anterior ocurra aumenta ante la presencia de ciertos agentes nocivos , </a:t>
            </a:r>
            <a:r>
              <a:rPr lang="es-ES_tradnl" sz="2000" b="1" dirty="0" smtClean="0"/>
              <a:t> </a:t>
            </a:r>
            <a:r>
              <a:rPr lang="es-ES_tradnl" sz="2000" b="1" i="1" dirty="0" smtClean="0"/>
              <a:t>(radiaciones ionizantes, determinadas infecciones virales y algunos agentes químicos).</a:t>
            </a:r>
          </a:p>
          <a:p>
            <a:pPr>
              <a:defRPr/>
            </a:pPr>
            <a:endParaRPr lang="es-ES_tradnl"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4313" y="0"/>
            <a:ext cx="8929687" cy="2000250"/>
          </a:xfrm>
          <a:prstGeom prst="rect">
            <a:avLst/>
          </a:prstGeom>
          <a:noFill/>
          <a:ln w="9525">
            <a:noFill/>
            <a:miter lim="800000"/>
            <a:headEnd/>
            <a:tailEnd/>
          </a:ln>
        </p:spPr>
        <p:txBody>
          <a:bodyPr>
            <a:spAutoFit/>
          </a:bodyPr>
          <a:lstStyle/>
          <a:p>
            <a:pPr eaLnBrk="1" hangingPunct="1">
              <a:spcBef>
                <a:spcPct val="50000"/>
              </a:spcBef>
              <a:defRPr/>
            </a:pPr>
            <a:r>
              <a:rPr lang="es-MX" sz="3200" b="1" u="sng" dirty="0">
                <a:solidFill>
                  <a:srgbClr val="FF0000"/>
                </a:solidFill>
                <a:effectLst>
                  <a:outerShdw blurRad="38100" dist="38100" dir="2700000" algn="tl">
                    <a:srgbClr val="000000">
                      <a:alpha val="43137"/>
                    </a:srgbClr>
                  </a:outerShdw>
                </a:effectLst>
                <a:latin typeface="Times New Roman" pitchFamily="18" charset="0"/>
              </a:rPr>
              <a:t>Clasificación de las Aberraciones Cromosómicas de Estructura</a:t>
            </a:r>
            <a:r>
              <a:rPr lang="es-MX" sz="3200" b="1" dirty="0">
                <a:solidFill>
                  <a:srgbClr val="FF0000"/>
                </a:solidFill>
                <a:effectLst>
                  <a:outerShdw blurRad="38100" dist="38100" dir="2700000" algn="tl">
                    <a:srgbClr val="000000">
                      <a:alpha val="43137"/>
                    </a:srgbClr>
                  </a:outerShdw>
                </a:effectLst>
                <a:latin typeface="Times New Roman" pitchFamily="18" charset="0"/>
              </a:rPr>
              <a:t>:</a:t>
            </a:r>
            <a:r>
              <a:rPr lang="es-MX" sz="3200" b="1" dirty="0">
                <a:effectLst>
                  <a:outerShdw blurRad="38100" dist="38100" dir="2700000" algn="tl">
                    <a:srgbClr val="000000">
                      <a:alpha val="43137"/>
                    </a:srgbClr>
                  </a:outerShdw>
                </a:effectLst>
                <a:latin typeface="Times New Roman" pitchFamily="18" charset="0"/>
              </a:rPr>
              <a:t> </a:t>
            </a:r>
          </a:p>
          <a:p>
            <a:pPr eaLnBrk="1" hangingPunct="1">
              <a:spcBef>
                <a:spcPct val="50000"/>
              </a:spcBef>
              <a:defRPr/>
            </a:pPr>
            <a:endParaRPr lang="es-MX" sz="2400" b="1" dirty="0">
              <a:latin typeface="Times New Roman" pitchFamily="18" charset="0"/>
            </a:endParaRPr>
          </a:p>
          <a:p>
            <a:pPr eaLnBrk="1" hangingPunct="1">
              <a:defRPr/>
            </a:pPr>
            <a:endParaRPr lang="es-ES" sz="2400" b="1" dirty="0">
              <a:latin typeface="Times New Roman" pitchFamily="18" charset="0"/>
            </a:endParaRPr>
          </a:p>
        </p:txBody>
      </p:sp>
      <p:sp>
        <p:nvSpPr>
          <p:cNvPr id="5" name="Text Box 3"/>
          <p:cNvSpPr txBox="1">
            <a:spLocks noChangeArrowheads="1"/>
          </p:cNvSpPr>
          <p:nvPr/>
        </p:nvSpPr>
        <p:spPr bwMode="auto">
          <a:xfrm>
            <a:off x="214313" y="1071563"/>
            <a:ext cx="8715375" cy="3508375"/>
          </a:xfrm>
          <a:prstGeom prst="rect">
            <a:avLst/>
          </a:prstGeom>
          <a:solidFill>
            <a:srgbClr val="E1FAA4"/>
          </a:solidFill>
          <a:ln w="9525">
            <a:noFill/>
            <a:miter lim="800000"/>
            <a:headEnd/>
            <a:tailEnd/>
          </a:ln>
        </p:spPr>
        <p:txBody>
          <a:bodyPr>
            <a:spAutoFit/>
          </a:bodyPr>
          <a:lstStyle/>
          <a:p>
            <a:pPr eaLnBrk="1" hangingPunct="1">
              <a:spcBef>
                <a:spcPct val="50000"/>
              </a:spcBef>
              <a:buFont typeface="Arial" pitchFamily="34" charset="0"/>
              <a:buChar char="•"/>
              <a:defRPr/>
            </a:pPr>
            <a:r>
              <a:rPr lang="es-MX" sz="2800" b="1" dirty="0">
                <a:solidFill>
                  <a:srgbClr val="FF0000"/>
                </a:solidFill>
                <a:latin typeface="Times New Roman" pitchFamily="18" charset="0"/>
              </a:rPr>
              <a:t> </a:t>
            </a:r>
            <a:r>
              <a:rPr lang="es-MX" sz="2800" b="1" dirty="0">
                <a:solidFill>
                  <a:srgbClr val="FF0000"/>
                </a:solidFill>
                <a:effectLst>
                  <a:outerShdw blurRad="38100" dist="38100" dir="2700000" algn="tl">
                    <a:srgbClr val="000000">
                      <a:alpha val="43137"/>
                    </a:srgbClr>
                  </a:outerShdw>
                </a:effectLst>
                <a:latin typeface="Times New Roman" pitchFamily="18" charset="0"/>
              </a:rPr>
              <a:t>Balanceadas :</a:t>
            </a:r>
          </a:p>
          <a:p>
            <a:pPr eaLnBrk="1" hangingPunct="1">
              <a:spcBef>
                <a:spcPct val="50000"/>
              </a:spcBef>
              <a:defRPr/>
            </a:pPr>
            <a:r>
              <a:rPr lang="es-MX" sz="2000" dirty="0">
                <a:cs typeface="Arial" charset="0"/>
              </a:rPr>
              <a:t>La afectación de la estructura del cromosoma no implica ni pérdida ni ganancia de material genético. Se trata de individuos fenotípicamente normales, que presentan esta anormalidad cromosómica, pero cuya manifestación clínica prácticamente se limita a fallas reproductivas (abortos o hijos con múltiples defectos fenotípicos a veces incompatibles con la vida), que ha heredado del padre, o sea; los portadores de éstas, pueden producir una serie de gametos desequilibrados que pueden dar lugar a descendencia anormal.  </a:t>
            </a:r>
            <a:r>
              <a:rPr lang="es-MX" sz="2000" b="1" dirty="0" err="1">
                <a:cs typeface="Arial" charset="0"/>
              </a:rPr>
              <a:t>Ej</a:t>
            </a:r>
            <a:r>
              <a:rPr lang="es-MX" sz="2000" b="1" dirty="0">
                <a:cs typeface="Arial" charset="0"/>
              </a:rPr>
              <a:t>:</a:t>
            </a:r>
            <a:r>
              <a:rPr lang="es-MX" sz="2000" dirty="0">
                <a:cs typeface="Arial" charset="0"/>
              </a:rPr>
              <a:t> </a:t>
            </a:r>
            <a:r>
              <a:rPr lang="es-MX" sz="2000" b="1" dirty="0">
                <a:solidFill>
                  <a:srgbClr val="FF0000"/>
                </a:solidFill>
                <a:cs typeface="Arial" charset="0"/>
              </a:rPr>
              <a:t>Inversiones y </a:t>
            </a:r>
            <a:r>
              <a:rPr lang="es-MX" sz="2000" b="1" dirty="0" err="1">
                <a:solidFill>
                  <a:srgbClr val="FF0000"/>
                </a:solidFill>
                <a:cs typeface="Arial" charset="0"/>
              </a:rPr>
              <a:t>translocaciones</a:t>
            </a:r>
            <a:r>
              <a:rPr lang="es-MX" sz="2000" b="1" dirty="0">
                <a:solidFill>
                  <a:srgbClr val="FF0000"/>
                </a:solidFill>
                <a:cs typeface="Arial" charset="0"/>
              </a:rPr>
              <a:t> balanceadas.</a:t>
            </a:r>
          </a:p>
          <a:p>
            <a:pPr eaLnBrk="1" hangingPunct="1">
              <a:defRPr/>
            </a:pPr>
            <a:endParaRPr lang="es-ES" sz="2400" b="1" dirty="0">
              <a:solidFill>
                <a:srgbClr val="FF0000"/>
              </a:solidFill>
              <a:latin typeface="Times New Roman" pitchFamily="18" charset="0"/>
            </a:endParaRPr>
          </a:p>
        </p:txBody>
      </p:sp>
      <p:sp>
        <p:nvSpPr>
          <p:cNvPr id="6" name="Text Box 4"/>
          <p:cNvSpPr txBox="1">
            <a:spLocks noChangeArrowheads="1"/>
          </p:cNvSpPr>
          <p:nvPr/>
        </p:nvSpPr>
        <p:spPr bwMode="auto">
          <a:xfrm>
            <a:off x="214313" y="4500563"/>
            <a:ext cx="8715375" cy="2278062"/>
          </a:xfrm>
          <a:prstGeom prst="rect">
            <a:avLst/>
          </a:prstGeom>
          <a:solidFill>
            <a:srgbClr val="E1FAA4"/>
          </a:solidFill>
          <a:ln w="9525">
            <a:noFill/>
            <a:miter lim="800000"/>
            <a:headEnd/>
            <a:tailEnd/>
          </a:ln>
        </p:spPr>
        <p:txBody>
          <a:bodyPr>
            <a:spAutoFit/>
          </a:bodyPr>
          <a:lstStyle/>
          <a:p>
            <a:pPr eaLnBrk="1" hangingPunct="1">
              <a:spcBef>
                <a:spcPct val="50000"/>
              </a:spcBef>
              <a:buFont typeface="Arial" pitchFamily="34" charset="0"/>
              <a:buChar char="•"/>
              <a:defRPr/>
            </a:pPr>
            <a:r>
              <a:rPr lang="es-MX" sz="2800" b="1" dirty="0">
                <a:solidFill>
                  <a:srgbClr val="FF0000"/>
                </a:solidFill>
                <a:latin typeface="Times New Roman" pitchFamily="18" charset="0"/>
              </a:rPr>
              <a:t> </a:t>
            </a:r>
            <a:r>
              <a:rPr lang="es-MX" sz="2800" b="1" dirty="0">
                <a:solidFill>
                  <a:srgbClr val="FF0000"/>
                </a:solidFill>
                <a:effectLst>
                  <a:outerShdw blurRad="38100" dist="38100" dir="2700000" algn="tl">
                    <a:srgbClr val="000000">
                      <a:alpha val="43137"/>
                    </a:srgbClr>
                  </a:outerShdw>
                </a:effectLst>
                <a:latin typeface="Times New Roman" pitchFamily="18" charset="0"/>
              </a:rPr>
              <a:t>No balanceadas:</a:t>
            </a:r>
          </a:p>
          <a:p>
            <a:pPr eaLnBrk="1" hangingPunct="1">
              <a:spcBef>
                <a:spcPct val="50000"/>
              </a:spcBef>
              <a:defRPr/>
            </a:pPr>
            <a:r>
              <a:rPr lang="es-MX" sz="2000" dirty="0">
                <a:latin typeface="Times New Roman" pitchFamily="18" charset="0"/>
              </a:rPr>
              <a:t> </a:t>
            </a:r>
            <a:r>
              <a:rPr lang="es-MX" sz="2000" dirty="0">
                <a:cs typeface="Arial" charset="0"/>
              </a:rPr>
              <a:t>La afectación de la estructura del cromosoma implica pérdida o ganancia de material, dando como resultado un fenotipo alterado, cuya severidad dependerá del cromosoma involucrado y la magnitud del defecto. </a:t>
            </a:r>
            <a:r>
              <a:rPr lang="es-MX" sz="2000" b="1" dirty="0" err="1">
                <a:cs typeface="Arial" charset="0"/>
              </a:rPr>
              <a:t>Ej</a:t>
            </a:r>
            <a:r>
              <a:rPr lang="es-MX" sz="2000" b="1" dirty="0">
                <a:cs typeface="Arial" charset="0"/>
              </a:rPr>
              <a:t>: </a:t>
            </a:r>
            <a:r>
              <a:rPr lang="es-MX" sz="2000" b="1" dirty="0" err="1">
                <a:solidFill>
                  <a:srgbClr val="FF0000"/>
                </a:solidFill>
                <a:cs typeface="Arial" charset="0"/>
              </a:rPr>
              <a:t>Deleciones</a:t>
            </a:r>
            <a:r>
              <a:rPr lang="es-MX" sz="2000" b="1" dirty="0">
                <a:solidFill>
                  <a:srgbClr val="FF0000"/>
                </a:solidFill>
                <a:cs typeface="Arial" charset="0"/>
              </a:rPr>
              <a:t>, anillos cromosómicos, duplicaciones e </a:t>
            </a:r>
            <a:r>
              <a:rPr lang="es-MX" sz="2000" b="1" dirty="0" err="1">
                <a:solidFill>
                  <a:srgbClr val="FF0000"/>
                </a:solidFill>
                <a:cs typeface="Arial" charset="0"/>
              </a:rPr>
              <a:t>isocromosomas</a:t>
            </a:r>
            <a:r>
              <a:rPr lang="es-MX" sz="2000" b="1" dirty="0">
                <a:solidFill>
                  <a:srgbClr val="FF0000"/>
                </a:solidFill>
                <a:cs typeface="Arial" charset="0"/>
              </a:rPr>
              <a:t>.</a:t>
            </a:r>
            <a:endParaRPr lang="es-ES" sz="2000" b="1" dirty="0">
              <a:solidFill>
                <a:srgbClr val="FF0000"/>
              </a:solidFill>
              <a:cs typeface="Arial" charset="0"/>
            </a:endParaRPr>
          </a:p>
          <a:p>
            <a:pPr eaLnBrk="1" hangingPunct="1">
              <a:defRPr/>
            </a:pPr>
            <a:endParaRPr lang="es-ES" sz="24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188" y="0"/>
            <a:ext cx="8137525" cy="1446213"/>
          </a:xfrm>
          <a:prstGeom prst="rect">
            <a:avLst/>
          </a:prstGeom>
          <a:noFill/>
          <a:ln w="9525">
            <a:noFill/>
            <a:miter lim="800000"/>
            <a:headEnd/>
            <a:tailEnd/>
          </a:ln>
        </p:spPr>
        <p:txBody>
          <a:bodyPr>
            <a:spAutoFit/>
          </a:bodyPr>
          <a:lstStyle/>
          <a:p>
            <a:pPr eaLnBrk="1" hangingPunct="1">
              <a:spcBef>
                <a:spcPct val="50000"/>
              </a:spcBef>
              <a:defRPr/>
            </a:pPr>
            <a:r>
              <a:rPr lang="es-MX" sz="2800" b="1" u="sng" dirty="0">
                <a:effectLst>
                  <a:outerShdw blurRad="38100" dist="38100" dir="2700000" algn="tl">
                    <a:srgbClr val="000000">
                      <a:alpha val="43137"/>
                    </a:srgbClr>
                  </a:outerShdw>
                </a:effectLst>
                <a:latin typeface="Times New Roman" pitchFamily="18" charset="0"/>
              </a:rPr>
              <a:t>DELECIONES</a:t>
            </a:r>
            <a:r>
              <a:rPr lang="es-MX" sz="2800" b="1" dirty="0">
                <a:effectLst>
                  <a:outerShdw blurRad="38100" dist="38100" dir="2700000" algn="tl">
                    <a:srgbClr val="000000">
                      <a:alpha val="43137"/>
                    </a:srgbClr>
                  </a:outerShdw>
                </a:effectLst>
                <a:latin typeface="Times New Roman" pitchFamily="18" charset="0"/>
              </a:rPr>
              <a:t> (del): </a:t>
            </a:r>
          </a:p>
          <a:p>
            <a:pPr eaLnBrk="1" hangingPunct="1">
              <a:spcBef>
                <a:spcPct val="50000"/>
              </a:spcBef>
              <a:defRPr/>
            </a:pPr>
            <a:r>
              <a:rPr lang="es-MX" sz="2400" b="1" dirty="0">
                <a:latin typeface="Times New Roman" pitchFamily="18" charset="0"/>
              </a:rPr>
              <a:t>Se debe a una rotura cromosómica y la consiguiente pérdida de un fragmento de un cromosoma.</a:t>
            </a:r>
            <a:endParaRPr lang="es-ES" sz="2400" b="1" dirty="0">
              <a:latin typeface="Times New Roman" pitchFamily="18" charset="0"/>
            </a:endParaRPr>
          </a:p>
        </p:txBody>
      </p:sp>
      <p:sp>
        <p:nvSpPr>
          <p:cNvPr id="5" name="Rectangle 3"/>
          <p:cNvSpPr>
            <a:spLocks noChangeArrowheads="1"/>
          </p:cNvSpPr>
          <p:nvPr/>
        </p:nvSpPr>
        <p:spPr bwMode="auto">
          <a:xfrm>
            <a:off x="250825" y="1785938"/>
            <a:ext cx="4249738" cy="2290762"/>
          </a:xfrm>
          <a:prstGeom prst="rect">
            <a:avLst/>
          </a:prstGeom>
          <a:solidFill>
            <a:srgbClr val="FAE8A4"/>
          </a:solidFill>
          <a:ln w="9525">
            <a:noFill/>
            <a:miter lim="800000"/>
            <a:headEnd/>
            <a:tailEnd/>
          </a:ln>
        </p:spPr>
        <p:txBody>
          <a:bodyPr anchor="ctr"/>
          <a:lstStyle/>
          <a:p>
            <a:pPr eaLnBrk="1" hangingPunct="1">
              <a:defRPr/>
            </a:pPr>
            <a:r>
              <a:rPr lang="es-MX" sz="2000" b="1" u="sng" dirty="0">
                <a:solidFill>
                  <a:schemeClr val="tx2"/>
                </a:solidFill>
                <a:effectLst>
                  <a:outerShdw blurRad="38100" dist="38100" dir="2700000" algn="tl">
                    <a:srgbClr val="000000">
                      <a:alpha val="43137"/>
                    </a:srgbClr>
                  </a:outerShdw>
                </a:effectLst>
              </a:rPr>
              <a:t>DELECIONES  INTERSTICIALES</a:t>
            </a:r>
            <a:r>
              <a:rPr lang="es-MX" sz="2000" b="1" dirty="0">
                <a:solidFill>
                  <a:schemeClr val="tx2"/>
                </a:solidFill>
                <a:effectLst>
                  <a:outerShdw blurRad="38100" dist="38100" dir="2700000" algn="tl">
                    <a:srgbClr val="000000">
                      <a:alpha val="43137"/>
                    </a:srgbClr>
                  </a:outerShdw>
                </a:effectLst>
              </a:rPr>
              <a:t>: </a:t>
            </a:r>
            <a:r>
              <a:rPr lang="es-MX" sz="2000" b="1" dirty="0">
                <a:solidFill>
                  <a:schemeClr val="tx2"/>
                </a:solidFill>
              </a:rPr>
              <a:t/>
            </a:r>
            <a:br>
              <a:rPr lang="es-MX" sz="2000" b="1" dirty="0">
                <a:solidFill>
                  <a:schemeClr val="tx2"/>
                </a:solidFill>
              </a:rPr>
            </a:br>
            <a:r>
              <a:rPr lang="es-MX" sz="2400" b="1" dirty="0">
                <a:solidFill>
                  <a:schemeClr val="tx2"/>
                </a:solidFill>
              </a:rPr>
              <a:t/>
            </a:r>
            <a:br>
              <a:rPr lang="es-MX" sz="2400" b="1" dirty="0">
                <a:solidFill>
                  <a:schemeClr val="tx2"/>
                </a:solidFill>
              </a:rPr>
            </a:br>
            <a:r>
              <a:rPr lang="es-MX" sz="2400" dirty="0">
                <a:solidFill>
                  <a:schemeClr val="tx2"/>
                </a:solidFill>
              </a:rPr>
              <a:t>Si se pierde un fragmento</a:t>
            </a:r>
            <a:br>
              <a:rPr lang="es-MX" sz="2400" dirty="0">
                <a:solidFill>
                  <a:schemeClr val="tx2"/>
                </a:solidFill>
              </a:rPr>
            </a:br>
            <a:r>
              <a:rPr lang="es-MX" sz="2400" dirty="0">
                <a:solidFill>
                  <a:schemeClr val="tx2"/>
                </a:solidFill>
              </a:rPr>
              <a:t>intermedio</a:t>
            </a:r>
            <a:r>
              <a:rPr lang="es-MX" sz="3600" dirty="0">
                <a:solidFill>
                  <a:schemeClr val="tx2"/>
                </a:solidFill>
              </a:rPr>
              <a:t> </a:t>
            </a:r>
            <a:r>
              <a:rPr lang="es-MX" sz="2400" dirty="0">
                <a:solidFill>
                  <a:schemeClr val="tx2"/>
                </a:solidFill>
              </a:rPr>
              <a:t>entre el </a:t>
            </a:r>
            <a:r>
              <a:rPr lang="es-MX" sz="2400" dirty="0" err="1">
                <a:solidFill>
                  <a:schemeClr val="tx2"/>
                </a:solidFill>
              </a:rPr>
              <a:t>centrómero</a:t>
            </a:r>
            <a:r>
              <a:rPr lang="es-MX" sz="2400" dirty="0">
                <a:solidFill>
                  <a:schemeClr val="tx2"/>
                </a:solidFill>
              </a:rPr>
              <a:t> y el extremo </a:t>
            </a:r>
            <a:br>
              <a:rPr lang="es-MX" sz="2400" dirty="0">
                <a:solidFill>
                  <a:schemeClr val="tx2"/>
                </a:solidFill>
              </a:rPr>
            </a:br>
            <a:r>
              <a:rPr lang="es-MX" sz="2400" dirty="0">
                <a:solidFill>
                  <a:schemeClr val="tx2"/>
                </a:solidFill>
              </a:rPr>
              <a:t>terminal del cromosoma.</a:t>
            </a:r>
            <a:endParaRPr lang="es-MX" sz="3600" dirty="0">
              <a:solidFill>
                <a:schemeClr val="tx2"/>
              </a:solidFill>
            </a:endParaRPr>
          </a:p>
        </p:txBody>
      </p:sp>
      <p:pic>
        <p:nvPicPr>
          <p:cNvPr id="6" name="Picture 4" descr="del insterticial"/>
          <p:cNvPicPr>
            <a:picLocks noChangeAspect="1" noChangeArrowheads="1" noCrop="1"/>
          </p:cNvPicPr>
          <p:nvPr/>
        </p:nvPicPr>
        <p:blipFill>
          <a:blip r:embed="rId2"/>
          <a:srcRect/>
          <a:stretch>
            <a:fillRect/>
          </a:stretch>
        </p:blipFill>
        <p:spPr bwMode="auto">
          <a:xfrm>
            <a:off x="1619250" y="4292600"/>
            <a:ext cx="857250" cy="2305050"/>
          </a:xfrm>
          <a:prstGeom prst="rect">
            <a:avLst/>
          </a:prstGeom>
          <a:noFill/>
          <a:ln w="9525">
            <a:noFill/>
            <a:miter lim="800000"/>
            <a:headEnd/>
            <a:tailEnd/>
          </a:ln>
        </p:spPr>
      </p:pic>
      <p:sp>
        <p:nvSpPr>
          <p:cNvPr id="7" name="Rectangle 5"/>
          <p:cNvSpPr>
            <a:spLocks noChangeArrowheads="1"/>
          </p:cNvSpPr>
          <p:nvPr/>
        </p:nvSpPr>
        <p:spPr bwMode="auto">
          <a:xfrm>
            <a:off x="4859338" y="1773238"/>
            <a:ext cx="3827462" cy="2160587"/>
          </a:xfrm>
          <a:prstGeom prst="rect">
            <a:avLst/>
          </a:prstGeom>
          <a:solidFill>
            <a:srgbClr val="FAA4F0"/>
          </a:solidFill>
          <a:ln w="9525">
            <a:noFill/>
            <a:miter lim="800000"/>
            <a:headEnd/>
            <a:tailEnd/>
          </a:ln>
        </p:spPr>
        <p:txBody>
          <a:bodyPr anchor="ctr"/>
          <a:lstStyle/>
          <a:p>
            <a:pPr eaLnBrk="1" hangingPunct="1">
              <a:defRPr/>
            </a:pPr>
            <a:r>
              <a:rPr lang="es-MX" sz="2000" b="1" u="sng" dirty="0">
                <a:solidFill>
                  <a:schemeClr val="tx2"/>
                </a:solidFill>
                <a:effectLst>
                  <a:outerShdw blurRad="38100" dist="38100" dir="2700000" algn="tl">
                    <a:srgbClr val="000000">
                      <a:alpha val="43137"/>
                    </a:srgbClr>
                  </a:outerShdw>
                </a:effectLst>
              </a:rPr>
              <a:t>DELECIONES  TERMINALES</a:t>
            </a:r>
            <a:r>
              <a:rPr lang="es-MX" sz="2000" b="1" dirty="0">
                <a:solidFill>
                  <a:schemeClr val="tx2"/>
                </a:solidFill>
                <a:effectLst>
                  <a:outerShdw blurRad="38100" dist="38100" dir="2700000" algn="tl">
                    <a:srgbClr val="000000">
                      <a:alpha val="43137"/>
                    </a:srgbClr>
                  </a:outerShdw>
                </a:effectLst>
              </a:rPr>
              <a:t>:</a:t>
            </a:r>
            <a:r>
              <a:rPr lang="es-MX" sz="2400" b="1" dirty="0">
                <a:solidFill>
                  <a:schemeClr val="tx2"/>
                </a:solidFill>
                <a:effectLst>
                  <a:outerShdw blurRad="38100" dist="38100" dir="2700000" algn="tl">
                    <a:srgbClr val="000000">
                      <a:alpha val="43137"/>
                    </a:srgbClr>
                  </a:outerShdw>
                </a:effectLst>
              </a:rPr>
              <a:t> </a:t>
            </a:r>
            <a:r>
              <a:rPr lang="es-MX" sz="2400" b="1" dirty="0">
                <a:solidFill>
                  <a:schemeClr val="tx2"/>
                </a:solidFill>
              </a:rPr>
              <a:t/>
            </a:r>
            <a:br>
              <a:rPr lang="es-MX" sz="2400" b="1" dirty="0">
                <a:solidFill>
                  <a:schemeClr val="tx2"/>
                </a:solidFill>
              </a:rPr>
            </a:br>
            <a:r>
              <a:rPr lang="es-MX" sz="2400" b="1" dirty="0">
                <a:solidFill>
                  <a:schemeClr val="tx2"/>
                </a:solidFill>
              </a:rPr>
              <a:t/>
            </a:r>
            <a:br>
              <a:rPr lang="es-MX" sz="2400" b="1" dirty="0">
                <a:solidFill>
                  <a:schemeClr val="tx2"/>
                </a:solidFill>
              </a:rPr>
            </a:br>
            <a:r>
              <a:rPr lang="es-MX" sz="2400" dirty="0">
                <a:solidFill>
                  <a:schemeClr val="tx2"/>
                </a:solidFill>
              </a:rPr>
              <a:t>Si se pierde el fragmento terminal del cromosoma.</a:t>
            </a:r>
          </a:p>
        </p:txBody>
      </p:sp>
      <p:pic>
        <p:nvPicPr>
          <p:cNvPr id="8" name="Picture 6" descr="del p ter"/>
          <p:cNvPicPr>
            <a:picLocks noChangeAspect="1" noChangeArrowheads="1" noCrop="1"/>
          </p:cNvPicPr>
          <p:nvPr/>
        </p:nvPicPr>
        <p:blipFill>
          <a:blip r:embed="rId3"/>
          <a:srcRect/>
          <a:stretch>
            <a:fillRect/>
          </a:stretch>
        </p:blipFill>
        <p:spPr bwMode="auto">
          <a:xfrm>
            <a:off x="6084888" y="4005263"/>
            <a:ext cx="857250"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pPr>
              <a:defRPr/>
            </a:pPr>
            <a:r>
              <a:rPr lang="es-ES_tradnl" sz="3600" b="1" u="sng" dirty="0" smtClean="0">
                <a:solidFill>
                  <a:srgbClr val="006600"/>
                </a:solidFill>
                <a:effectLst>
                  <a:outerShdw blurRad="38100" dist="38100" dir="2700000" algn="tl">
                    <a:srgbClr val="000000">
                      <a:alpha val="43137"/>
                    </a:srgbClr>
                  </a:outerShdw>
                </a:effectLst>
              </a:rPr>
              <a:t>Resultados de las </a:t>
            </a:r>
            <a:r>
              <a:rPr lang="es-ES_tradnl" sz="3600" b="1" u="sng" dirty="0" err="1" smtClean="0">
                <a:solidFill>
                  <a:srgbClr val="006600"/>
                </a:solidFill>
                <a:effectLst>
                  <a:outerShdw blurRad="38100" dist="38100" dir="2700000" algn="tl">
                    <a:srgbClr val="000000">
                      <a:alpha val="43137"/>
                    </a:srgbClr>
                  </a:outerShdw>
                </a:effectLst>
              </a:rPr>
              <a:t>Deleciones</a:t>
            </a:r>
            <a:r>
              <a:rPr lang="es-ES_tradnl" sz="3600" b="1" dirty="0" smtClean="0">
                <a:solidFill>
                  <a:srgbClr val="006600"/>
                </a:solidFill>
                <a:effectLst>
                  <a:outerShdw blurRad="38100" dist="38100" dir="2700000" algn="tl">
                    <a:srgbClr val="000000">
                      <a:alpha val="43137"/>
                    </a:srgbClr>
                  </a:outerShdw>
                </a:effectLst>
              </a:rPr>
              <a:t>:</a:t>
            </a:r>
          </a:p>
        </p:txBody>
      </p:sp>
      <p:sp>
        <p:nvSpPr>
          <p:cNvPr id="5" name="2 Marcador de contenido"/>
          <p:cNvSpPr>
            <a:spLocks noGrp="1"/>
          </p:cNvSpPr>
          <p:nvPr>
            <p:ph idx="1"/>
          </p:nvPr>
        </p:nvSpPr>
        <p:spPr>
          <a:xfrm>
            <a:off x="457200" y="1600200"/>
            <a:ext cx="8229600" cy="4525963"/>
          </a:xfrm>
        </p:spPr>
        <p:txBody>
          <a:bodyPr/>
          <a:lstStyle/>
          <a:p>
            <a:pPr algn="just"/>
            <a:r>
              <a:rPr lang="es-ES_tradnl" sz="2800" dirty="0" smtClean="0"/>
              <a:t>Por lo general, un gameto que contiene un cromosoma con una </a:t>
            </a:r>
            <a:r>
              <a:rPr lang="es-ES_tradnl" sz="2800" dirty="0" err="1" smtClean="0"/>
              <a:t>deleción</a:t>
            </a:r>
            <a:r>
              <a:rPr lang="es-ES_tradnl" sz="2800" dirty="0" smtClean="0"/>
              <a:t> se une con un gameto normal para formar un cigoto. El cigoto tiene entonces un cromosoma normal y un homólogo con una </a:t>
            </a:r>
            <a:r>
              <a:rPr lang="es-ES_tradnl" sz="2800" dirty="0" err="1" smtClean="0"/>
              <a:t>deleción</a:t>
            </a:r>
            <a:r>
              <a:rPr lang="es-ES_tradnl" sz="2800" dirty="0" smtClean="0"/>
              <a:t>. Las </a:t>
            </a:r>
            <a:r>
              <a:rPr lang="es-ES_tradnl" sz="2800" dirty="0" err="1" smtClean="0"/>
              <a:t>deleciones</a:t>
            </a:r>
            <a:r>
              <a:rPr lang="es-ES_tradnl" sz="2800" dirty="0" smtClean="0"/>
              <a:t> microscópicamente visibles suelen afectar a varios genes y las consecuencias de la pérdida de tal material genético, incluso en un único miembro de la pareja de cromosomas, pueden ser graves.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p-k"/>
          <p:cNvPicPr>
            <a:picLocks noChangeAspect="1" noChangeArrowheads="1"/>
          </p:cNvPicPr>
          <p:nvPr/>
        </p:nvPicPr>
        <p:blipFill>
          <a:blip r:embed="rId2"/>
          <a:srcRect/>
          <a:stretch>
            <a:fillRect/>
          </a:stretch>
        </p:blipFill>
        <p:spPr bwMode="auto">
          <a:xfrm>
            <a:off x="2500313" y="4143375"/>
            <a:ext cx="4357687" cy="2428875"/>
          </a:xfrm>
          <a:prstGeom prst="rect">
            <a:avLst/>
          </a:prstGeom>
          <a:noFill/>
          <a:ln w="9525">
            <a:noFill/>
            <a:miter lim="800000"/>
            <a:headEnd/>
            <a:tailEnd/>
          </a:ln>
        </p:spPr>
      </p:pic>
      <p:sp>
        <p:nvSpPr>
          <p:cNvPr id="5" name="Text Box 3"/>
          <p:cNvSpPr txBox="1">
            <a:spLocks noChangeArrowheads="1"/>
          </p:cNvSpPr>
          <p:nvPr/>
        </p:nvSpPr>
        <p:spPr bwMode="auto">
          <a:xfrm>
            <a:off x="285750" y="0"/>
            <a:ext cx="8572500" cy="4154488"/>
          </a:xfrm>
          <a:prstGeom prst="rect">
            <a:avLst/>
          </a:prstGeom>
          <a:solidFill>
            <a:srgbClr val="FAE8A4"/>
          </a:solidFill>
          <a:ln w="9525">
            <a:noFill/>
            <a:miter lim="800000"/>
            <a:headEnd/>
            <a:tailEnd/>
          </a:ln>
        </p:spPr>
        <p:txBody>
          <a:bodyPr>
            <a:spAutoFit/>
          </a:bodyPr>
          <a:lstStyle/>
          <a:p>
            <a:pPr eaLnBrk="1" hangingPunct="1"/>
            <a:r>
              <a:rPr lang="es-ES" sz="2400" b="1" u="sng">
                <a:solidFill>
                  <a:srgbClr val="006600"/>
                </a:solidFill>
                <a:latin typeface="Times New Roman" pitchFamily="18" charset="0"/>
              </a:rPr>
              <a:t>Síndrome Cri du Chat ó 5p-, o Síndrome de Maullido del gato</a:t>
            </a:r>
            <a:r>
              <a:rPr lang="es-ES" sz="2400" b="1">
                <a:solidFill>
                  <a:srgbClr val="006600"/>
                </a:solidFill>
                <a:latin typeface="Times New Roman" pitchFamily="18" charset="0"/>
              </a:rPr>
              <a:t>:</a:t>
            </a:r>
            <a:endParaRPr lang="es-ES" sz="2400" b="1">
              <a:latin typeface="Times New Roman" pitchFamily="18" charset="0"/>
            </a:endParaRPr>
          </a:p>
          <a:p>
            <a:pPr eaLnBrk="1" hangingPunct="1">
              <a:buFont typeface="Arial" charset="0"/>
              <a:buChar char="•"/>
            </a:pPr>
            <a:r>
              <a:rPr lang="es-ES" sz="2400">
                <a:latin typeface="Times New Roman" pitchFamily="18" charset="0"/>
              </a:rPr>
              <a:t>Se debe a una deleción de la región distal del brazo corto del cromosoma 5 (46,XY,del(5p)).</a:t>
            </a:r>
          </a:p>
          <a:p>
            <a:pPr eaLnBrk="1" hangingPunct="1">
              <a:buFont typeface="Arial" charset="0"/>
              <a:buChar char="•"/>
            </a:pPr>
            <a:r>
              <a:rPr lang="es-ES" sz="2400">
                <a:latin typeface="Times New Roman" pitchFamily="18" charset="0"/>
              </a:rPr>
              <a:t> Se llama así por las características del llanto del niño.</a:t>
            </a:r>
          </a:p>
          <a:p>
            <a:pPr eaLnBrk="1" hangingPunct="1">
              <a:buFont typeface="Arial" charset="0"/>
              <a:buChar char="•"/>
            </a:pPr>
            <a:r>
              <a:rPr lang="es-ES" sz="2400">
                <a:latin typeface="Times New Roman" pitchFamily="18" charset="0"/>
              </a:rPr>
              <a:t> Frecuencia 1/50 000.</a:t>
            </a:r>
          </a:p>
          <a:p>
            <a:pPr eaLnBrk="1" hangingPunct="1">
              <a:buFont typeface="Arial" charset="0"/>
              <a:buChar char="•"/>
            </a:pPr>
            <a:r>
              <a:rPr lang="es-ES" sz="2400">
                <a:latin typeface="Times New Roman" pitchFamily="18" charset="0"/>
              </a:rPr>
              <a:t> Presentan: RM, microcefalia y una facies característica, pero no diferencial.</a:t>
            </a:r>
          </a:p>
          <a:p>
            <a:pPr eaLnBrk="1" hangingPunct="1">
              <a:buFont typeface="Arial" charset="0"/>
              <a:buChar char="•"/>
            </a:pPr>
            <a:r>
              <a:rPr lang="es-ES" sz="2400">
                <a:latin typeface="Times New Roman" pitchFamily="18" charset="0"/>
              </a:rPr>
              <a:t> Se ha observado supervivencia hasta la edad adulta, pero no es frecuente.</a:t>
            </a:r>
          </a:p>
          <a:p>
            <a:pPr eaLnBrk="1" hangingPunct="1"/>
            <a:endParaRPr lang="es-ES" sz="2400" b="1">
              <a:latin typeface="Times New Roman" pitchFamily="18" charset="0"/>
            </a:endParaRPr>
          </a:p>
          <a:p>
            <a:pPr eaLnBrk="1" hangingPunct="1"/>
            <a:r>
              <a:rPr lang="es-ES" sz="2400" b="1">
                <a:latin typeface="Times New Roman" pitchFamily="18" charset="0"/>
              </a:rPr>
              <a:t> </a:t>
            </a:r>
            <a:endParaRPr lang="es-ES_tradnl" sz="2400" b="1">
              <a:latin typeface="Times New Roman" pitchFamily="18" charset="0"/>
            </a:endParaRPr>
          </a:p>
        </p:txBody>
      </p:sp>
      <p:pic>
        <p:nvPicPr>
          <p:cNvPr id="6" name="Picture 4" descr="4315PMIN"/>
          <p:cNvPicPr>
            <a:picLocks noChangeAspect="1" noChangeArrowheads="1"/>
          </p:cNvPicPr>
          <p:nvPr/>
        </p:nvPicPr>
        <p:blipFill>
          <a:blip r:embed="rId3"/>
          <a:srcRect/>
          <a:stretch>
            <a:fillRect/>
          </a:stretch>
        </p:blipFill>
        <p:spPr bwMode="auto">
          <a:xfrm>
            <a:off x="7072313" y="4143375"/>
            <a:ext cx="1785937" cy="2452688"/>
          </a:xfrm>
          <a:prstGeom prst="rect">
            <a:avLst/>
          </a:prstGeom>
          <a:noFill/>
          <a:ln w="9525">
            <a:noFill/>
            <a:miter lim="800000"/>
            <a:headEnd/>
            <a:tailEnd/>
          </a:ln>
        </p:spPr>
      </p:pic>
      <p:pic>
        <p:nvPicPr>
          <p:cNvPr id="7" name="Picture 5" descr="Scan10003"/>
          <p:cNvPicPr>
            <a:picLocks noChangeAspect="1" noChangeArrowheads="1"/>
          </p:cNvPicPr>
          <p:nvPr/>
        </p:nvPicPr>
        <p:blipFill>
          <a:blip r:embed="rId4"/>
          <a:srcRect/>
          <a:stretch>
            <a:fillRect/>
          </a:stretch>
        </p:blipFill>
        <p:spPr bwMode="auto">
          <a:xfrm>
            <a:off x="285750" y="4143375"/>
            <a:ext cx="20002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219200" y="2928938"/>
            <a:ext cx="6858000" cy="3452812"/>
          </a:xfrm>
          <a:prstGeom prst="rect">
            <a:avLst/>
          </a:prstGeom>
          <a:noFill/>
          <a:ln w="9525">
            <a:noFill/>
            <a:miter lim="800000"/>
            <a:headEnd/>
            <a:tailEnd/>
          </a:ln>
        </p:spPr>
      </p:pic>
      <p:sp>
        <p:nvSpPr>
          <p:cNvPr id="5" name="Text Box 3"/>
          <p:cNvSpPr txBox="1">
            <a:spLocks noChangeArrowheads="1"/>
          </p:cNvSpPr>
          <p:nvPr/>
        </p:nvSpPr>
        <p:spPr bwMode="auto">
          <a:xfrm>
            <a:off x="468313" y="404813"/>
            <a:ext cx="8382000" cy="1938337"/>
          </a:xfrm>
          <a:prstGeom prst="rect">
            <a:avLst/>
          </a:prstGeom>
          <a:solidFill>
            <a:srgbClr val="FAA4F0"/>
          </a:solidFill>
          <a:ln w="9525">
            <a:noFill/>
            <a:miter lim="800000"/>
            <a:headEnd/>
            <a:tailEnd/>
          </a:ln>
        </p:spPr>
        <p:txBody>
          <a:bodyPr>
            <a:spAutoFit/>
          </a:bodyPr>
          <a:lstStyle/>
          <a:p>
            <a:pPr algn="ctr" eaLnBrk="1" hangingPunct="1">
              <a:spcBef>
                <a:spcPct val="50000"/>
              </a:spcBef>
              <a:defRPr/>
            </a:pPr>
            <a:r>
              <a:rPr lang="es-MX" sz="2400" b="1" u="sng" dirty="0">
                <a:effectLst>
                  <a:outerShdw blurRad="38100" dist="38100" dir="2700000" algn="tl">
                    <a:srgbClr val="000000">
                      <a:alpha val="43137"/>
                    </a:srgbClr>
                  </a:outerShdw>
                </a:effectLst>
                <a:latin typeface="Times New Roman" pitchFamily="18" charset="0"/>
              </a:rPr>
              <a:t>DUPLICACIOMES</a:t>
            </a:r>
            <a:r>
              <a:rPr lang="es-MX" sz="2400" b="1" dirty="0">
                <a:effectLst>
                  <a:outerShdw blurRad="38100" dist="38100" dir="2700000" algn="tl">
                    <a:srgbClr val="000000">
                      <a:alpha val="43137"/>
                    </a:srgbClr>
                  </a:outerShdw>
                </a:effectLst>
                <a:latin typeface="Times New Roman" pitchFamily="18" charset="0"/>
              </a:rPr>
              <a:t>: </a:t>
            </a:r>
            <a:r>
              <a:rPr lang="es-MX" sz="2400" dirty="0">
                <a:latin typeface="Times New Roman" pitchFamily="18" charset="0"/>
              </a:rPr>
              <a:t>Se duplica un segmento del cromosoma. Puede ser debido a un entrecruzamiento desigual entre cromosomas homólogos que tiene lugar en la profase de la I división </a:t>
            </a:r>
            <a:r>
              <a:rPr lang="es-MX" sz="2400" dirty="0" err="1">
                <a:latin typeface="Times New Roman" pitchFamily="18" charset="0"/>
              </a:rPr>
              <a:t>meiótica</a:t>
            </a:r>
            <a:r>
              <a:rPr lang="es-MX" sz="2400" dirty="0">
                <a:latin typeface="Times New Roman" pitchFamily="18" charset="0"/>
              </a:rPr>
              <a:t>. Este tipo de defecto genera en el cariotipo </a:t>
            </a:r>
            <a:r>
              <a:rPr lang="es-MX" sz="2400" dirty="0" err="1">
                <a:latin typeface="Times New Roman" pitchFamily="18" charset="0"/>
              </a:rPr>
              <a:t>trisomías</a:t>
            </a:r>
            <a:r>
              <a:rPr lang="es-MX" sz="2400" dirty="0">
                <a:latin typeface="Times New Roman" pitchFamily="18" charset="0"/>
              </a:rPr>
              <a:t> parciales.</a:t>
            </a:r>
            <a:endParaRPr lang="es-ES" sz="2400" dirty="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pPr>
              <a:defRPr/>
            </a:pPr>
            <a:r>
              <a:rPr lang="es-ES_tradnl" sz="3600" b="1" u="sng" dirty="0" smtClean="0">
                <a:solidFill>
                  <a:srgbClr val="0000FF"/>
                </a:solidFill>
                <a:effectLst>
                  <a:outerShdw blurRad="38100" dist="38100" dir="2700000" algn="tl">
                    <a:srgbClr val="000000">
                      <a:alpha val="43137"/>
                    </a:srgbClr>
                  </a:outerShdw>
                </a:effectLst>
              </a:rPr>
              <a:t>Resultados de las Duplicaciones</a:t>
            </a:r>
            <a:r>
              <a:rPr lang="es-ES_tradnl" sz="3600" b="1" dirty="0" smtClean="0">
                <a:solidFill>
                  <a:srgbClr val="0000FF"/>
                </a:solidFill>
                <a:effectLst>
                  <a:outerShdw blurRad="38100" dist="38100" dir="2700000" algn="tl">
                    <a:srgbClr val="000000">
                      <a:alpha val="43137"/>
                    </a:srgbClr>
                  </a:outerShdw>
                </a:effectLst>
              </a:rPr>
              <a:t>:</a:t>
            </a:r>
          </a:p>
        </p:txBody>
      </p:sp>
      <p:sp>
        <p:nvSpPr>
          <p:cNvPr id="5" name="2 Marcador de contenido"/>
          <p:cNvSpPr>
            <a:spLocks noGrp="1"/>
          </p:cNvSpPr>
          <p:nvPr>
            <p:ph idx="1"/>
          </p:nvPr>
        </p:nvSpPr>
        <p:spPr>
          <a:xfrm>
            <a:off x="457200" y="1600200"/>
            <a:ext cx="8229600" cy="4525963"/>
          </a:xfrm>
        </p:spPr>
        <p:txBody>
          <a:bodyPr/>
          <a:lstStyle/>
          <a:p>
            <a:r>
              <a:rPr lang="es-ES_tradnl" sz="2800" smtClean="0"/>
              <a:t>Las Duplicaciones tienden a producir consecuencias menos graves que las deleciones; lo que demuestra el principio de que la pérdida de material genético es más grave que la ganancia del mismo.</a:t>
            </a:r>
          </a:p>
          <a:p>
            <a:r>
              <a:rPr lang="es-ES_tradnl" sz="2800" smtClean="0"/>
              <a:t>Ejemplo de duplicaciones: La enfermedad descrita para el loci de la visión en color ligada al cromosoma X y en la enfermedad de </a:t>
            </a:r>
          </a:p>
          <a:p>
            <a:pPr>
              <a:buFontTx/>
              <a:buNone/>
            </a:pPr>
            <a:r>
              <a:rPr lang="es-ES_tradnl" sz="2800" smtClean="0"/>
              <a:t>   Charcot – Marie – Tooth.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4313" y="285750"/>
            <a:ext cx="8715375" cy="3571875"/>
          </a:xfrm>
          <a:solidFill>
            <a:srgbClr val="FAE8A4"/>
          </a:solidFill>
        </p:spPr>
        <p:txBody>
          <a:bodyPr>
            <a:normAutofit fontScale="90000"/>
          </a:bodyPr>
          <a:lstStyle/>
          <a:p>
            <a:pPr algn="l" eaLnBrk="1" hangingPunct="1">
              <a:defRPr/>
            </a:pPr>
            <a:r>
              <a:rPr lang="es-MX" sz="2000" b="1" dirty="0" smtClean="0"/>
              <a:t>                          </a:t>
            </a:r>
            <a:br>
              <a:rPr lang="es-MX" sz="2000" b="1" dirty="0" smtClean="0"/>
            </a:br>
            <a:r>
              <a:rPr lang="es-MX" sz="2000" b="1" dirty="0" smtClean="0">
                <a:solidFill>
                  <a:srgbClr val="C00000"/>
                </a:solidFill>
              </a:rPr>
              <a:t>                                      </a:t>
            </a:r>
            <a:r>
              <a:rPr lang="es-MX" sz="2000" b="1" u="sng" dirty="0" smtClean="0">
                <a:solidFill>
                  <a:srgbClr val="C00000"/>
                </a:solidFill>
                <a:effectLst>
                  <a:outerShdw blurRad="38100" dist="38100" dir="2700000" algn="tl">
                    <a:srgbClr val="000000">
                      <a:alpha val="43137"/>
                    </a:srgbClr>
                  </a:outerShdw>
                </a:effectLst>
              </a:rPr>
              <a:t>ISOCROMOSOMAS </a:t>
            </a:r>
            <a:r>
              <a:rPr lang="es-MX" sz="2000" b="1" dirty="0" smtClean="0">
                <a:solidFill>
                  <a:srgbClr val="C00000"/>
                </a:solidFill>
                <a:effectLst>
                  <a:outerShdw blurRad="38100" dist="38100" dir="2700000" algn="tl">
                    <a:srgbClr val="000000">
                      <a:alpha val="43137"/>
                    </a:srgbClr>
                  </a:outerShdw>
                </a:effectLst>
              </a:rPr>
              <a:t>(i) : </a:t>
            </a:r>
            <a:r>
              <a:rPr lang="es-MX" sz="2000" b="1" dirty="0" smtClean="0"/>
              <a:t/>
            </a:r>
            <a:br>
              <a:rPr lang="es-MX" sz="2000" b="1" dirty="0" smtClean="0"/>
            </a:br>
            <a:r>
              <a:rPr lang="es-MX" sz="2000" b="1" dirty="0" smtClean="0"/>
              <a:t/>
            </a:r>
            <a:br>
              <a:rPr lang="es-MX" sz="2000" b="1" dirty="0" smtClean="0"/>
            </a:br>
            <a:r>
              <a:rPr lang="es-MX" sz="2200" dirty="0" smtClean="0"/>
              <a:t>Se produce debido a una división anormal del </a:t>
            </a:r>
            <a:r>
              <a:rPr lang="es-MX" sz="2200" dirty="0" err="1" smtClean="0"/>
              <a:t>centrómero</a:t>
            </a:r>
            <a:r>
              <a:rPr lang="es-MX" sz="2200" dirty="0" smtClean="0"/>
              <a:t>, la cual se produce en sentido perpendicular al eje perpendicular del cromosoma y no paralelo a éste como debía ser. Es una anormalidad en la separación de las </a:t>
            </a:r>
            <a:r>
              <a:rPr lang="es-MX" sz="2200" dirty="0" err="1" smtClean="0"/>
              <a:t>cromátides</a:t>
            </a:r>
            <a:r>
              <a:rPr lang="es-MX" sz="2200" dirty="0" smtClean="0"/>
              <a:t> hermanas.</a:t>
            </a:r>
            <a:br>
              <a:rPr lang="es-MX" sz="2200" dirty="0" smtClean="0"/>
            </a:br>
            <a:r>
              <a:rPr lang="es-MX" sz="2200" dirty="0" smtClean="0"/>
              <a:t> Ocurre durante la separación de las </a:t>
            </a:r>
            <a:r>
              <a:rPr lang="es-MX" sz="2200" dirty="0" err="1" smtClean="0"/>
              <a:t>cromátides</a:t>
            </a:r>
            <a:r>
              <a:rPr lang="es-MX" sz="2200" dirty="0" smtClean="0"/>
              <a:t> hermanas en la Meiosis II, generando cromosomas anormales que contienen doble la información de los brazos involucrados.</a:t>
            </a:r>
            <a:br>
              <a:rPr lang="es-MX" sz="2200" dirty="0" smtClean="0"/>
            </a:br>
            <a:r>
              <a:rPr lang="es-MX" sz="2200" dirty="0" smtClean="0"/>
              <a:t>Otro mecanismo de producción sería el intercambio que involucra el extremo proximal al </a:t>
            </a:r>
            <a:r>
              <a:rPr lang="es-MX" sz="2200" dirty="0" err="1" smtClean="0"/>
              <a:t>centrómero</a:t>
            </a:r>
            <a:r>
              <a:rPr lang="es-MX" sz="2200" dirty="0" smtClean="0"/>
              <a:t> entre </a:t>
            </a:r>
            <a:r>
              <a:rPr lang="es-MX" sz="2200" dirty="0" err="1" smtClean="0"/>
              <a:t>cromátides</a:t>
            </a:r>
            <a:r>
              <a:rPr lang="es-MX" sz="2200" dirty="0" smtClean="0"/>
              <a:t> hermanas de cromosomas homólogos generando </a:t>
            </a:r>
            <a:r>
              <a:rPr lang="es-MX" sz="2200" dirty="0" err="1" smtClean="0"/>
              <a:t>isocromosomas</a:t>
            </a:r>
            <a:r>
              <a:rPr lang="es-MX" sz="2200" dirty="0" smtClean="0"/>
              <a:t> </a:t>
            </a:r>
            <a:r>
              <a:rPr lang="es-MX" sz="2200" dirty="0" err="1" smtClean="0"/>
              <a:t>isodicéntricos</a:t>
            </a:r>
            <a:r>
              <a:rPr lang="es-MX" sz="2200" dirty="0" smtClean="0"/>
              <a:t> en los cuales el </a:t>
            </a:r>
            <a:r>
              <a:rPr lang="es-MX" sz="2200" dirty="0" err="1" smtClean="0"/>
              <a:t>centrómero</a:t>
            </a:r>
            <a:r>
              <a:rPr lang="es-MX" sz="2200" dirty="0" smtClean="0"/>
              <a:t> doble no se detecta </a:t>
            </a:r>
            <a:r>
              <a:rPr lang="es-MX" sz="2200" dirty="0" err="1" smtClean="0"/>
              <a:t>citogenéticamente</a:t>
            </a:r>
            <a:r>
              <a:rPr lang="es-MX" sz="2200" dirty="0" smtClean="0"/>
              <a:t> por estar muy unidos.</a:t>
            </a:r>
            <a:br>
              <a:rPr lang="es-MX" sz="2200" dirty="0" smtClean="0"/>
            </a:br>
            <a:endParaRPr lang="es-MX" sz="2200" dirty="0" smtClean="0"/>
          </a:p>
        </p:txBody>
      </p:sp>
      <p:pic>
        <p:nvPicPr>
          <p:cNvPr id="5" name="Picture 3" descr="iso q"/>
          <p:cNvPicPr>
            <a:picLocks noGrp="1" noChangeAspect="1" noChangeArrowheads="1" noCrop="1"/>
          </p:cNvPicPr>
          <p:nvPr>
            <p:ph idx="1"/>
          </p:nvPr>
        </p:nvPicPr>
        <p:blipFill>
          <a:blip r:embed="rId2"/>
          <a:srcRect/>
          <a:stretch>
            <a:fillRect/>
          </a:stretch>
        </p:blipFill>
        <p:spPr>
          <a:xfrm>
            <a:off x="7215188" y="3929063"/>
            <a:ext cx="1714500" cy="271462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a:xfrm>
            <a:off x="457200" y="274638"/>
            <a:ext cx="8229600" cy="993775"/>
          </a:xfrm>
          <a:prstGeom prst="rect">
            <a:avLst/>
          </a:prstGeom>
          <a:solidFill>
            <a:srgbClr val="FFCCF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t>Objetivos</a:t>
            </a:r>
            <a:endParaRPr lang="es-DO" b="1" dirty="0" smtClean="0"/>
          </a:p>
        </p:txBody>
      </p:sp>
      <p:sp>
        <p:nvSpPr>
          <p:cNvPr id="2" name="1 CuadroTexto"/>
          <p:cNvSpPr txBox="1"/>
          <p:nvPr/>
        </p:nvSpPr>
        <p:spPr>
          <a:xfrm>
            <a:off x="251520" y="1700808"/>
            <a:ext cx="8435280" cy="4467057"/>
          </a:xfrm>
          <a:prstGeom prst="rect">
            <a:avLst/>
          </a:prstGeom>
          <a:noFill/>
        </p:spPr>
        <p:txBody>
          <a:bodyPr wrap="square" rtlCol="0">
            <a:spAutoFit/>
          </a:bodyPr>
          <a:lstStyle/>
          <a:p>
            <a:pPr marL="342900" lvl="0" indent="-342900" algn="just">
              <a:lnSpc>
                <a:spcPct val="150000"/>
              </a:lnSpc>
              <a:buFont typeface="Courier New" pitchFamily="49" charset="0"/>
              <a:buChar char="o"/>
            </a:pPr>
            <a:r>
              <a:rPr lang="es-ES" sz="2400" b="1" dirty="0"/>
              <a:t>IDENTIFICAR </a:t>
            </a:r>
            <a:r>
              <a:rPr lang="es-ES" sz="2400" dirty="0"/>
              <a:t>aberraciones cromosómicas a partir de resultados expresados de acuerdo con la nomenclatura internacional.</a:t>
            </a:r>
          </a:p>
          <a:p>
            <a:pPr marL="342900" lvl="0" indent="-342900" algn="just">
              <a:lnSpc>
                <a:spcPct val="150000"/>
              </a:lnSpc>
              <a:buFont typeface="Courier New" pitchFamily="49" charset="0"/>
              <a:buChar char="o"/>
            </a:pPr>
            <a:r>
              <a:rPr lang="es-ES" sz="2400" b="1" dirty="0"/>
              <a:t>DESCRIBIR</a:t>
            </a:r>
            <a:r>
              <a:rPr lang="es-ES" sz="2400" dirty="0"/>
              <a:t> los tipos de aberraciones cromosómicas y las posibles gradaciones de expresión de éstas de acuerdo con el carácter balanceado o no balanceado de estas..</a:t>
            </a:r>
          </a:p>
          <a:p>
            <a:pPr marL="342900" indent="-342900" algn="just">
              <a:lnSpc>
                <a:spcPct val="150000"/>
              </a:lnSpc>
              <a:buFont typeface="Courier New" pitchFamily="49" charset="0"/>
              <a:buChar char="o"/>
            </a:pPr>
            <a:r>
              <a:rPr lang="es-ES" sz="2400" b="1" dirty="0"/>
              <a:t>INTERPRETAR</a:t>
            </a:r>
            <a:r>
              <a:rPr lang="es-ES" sz="2400" dirty="0"/>
              <a:t> los factores etiológicos de las aberraciones estructurales y los fenómenos causales de las aberraciones numéricas</a:t>
            </a:r>
            <a:endParaRPr lang="es-ES" sz="2400" dirty="0"/>
          </a:p>
        </p:txBody>
      </p:sp>
    </p:spTree>
    <p:extLst>
      <p:ext uri="{BB962C8B-B14F-4D97-AF65-F5344CB8AC3E}">
        <p14:creationId xmlns:p14="http://schemas.microsoft.com/office/powerpoint/2010/main" val="1122048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pPr>
              <a:defRPr/>
            </a:pPr>
            <a:r>
              <a:rPr lang="es-ES_tradnl" sz="3200" b="1" u="sng" dirty="0" smtClean="0">
                <a:solidFill>
                  <a:srgbClr val="A50021"/>
                </a:solidFill>
                <a:effectLst>
                  <a:outerShdw blurRad="38100" dist="38100" dir="2700000" algn="tl">
                    <a:srgbClr val="000000">
                      <a:alpha val="43137"/>
                    </a:srgbClr>
                  </a:outerShdw>
                </a:effectLst>
              </a:rPr>
              <a:t>Resultados de los </a:t>
            </a:r>
            <a:r>
              <a:rPr lang="es-ES_tradnl" sz="3200" b="1" u="sng" dirty="0" err="1" smtClean="0">
                <a:solidFill>
                  <a:srgbClr val="A50021"/>
                </a:solidFill>
                <a:effectLst>
                  <a:outerShdw blurRad="38100" dist="38100" dir="2700000" algn="tl">
                    <a:srgbClr val="000000">
                      <a:alpha val="43137"/>
                    </a:srgbClr>
                  </a:outerShdw>
                </a:effectLst>
              </a:rPr>
              <a:t>Isocromosomas</a:t>
            </a:r>
            <a:r>
              <a:rPr lang="es-ES_tradnl" sz="3200" b="1" dirty="0" smtClean="0">
                <a:solidFill>
                  <a:srgbClr val="A50021"/>
                </a:solidFill>
                <a:effectLst>
                  <a:outerShdw blurRad="38100" dist="38100" dir="2700000" algn="tl">
                    <a:srgbClr val="000000">
                      <a:alpha val="43137"/>
                    </a:srgbClr>
                  </a:outerShdw>
                </a:effectLst>
              </a:rPr>
              <a:t>:</a:t>
            </a:r>
          </a:p>
        </p:txBody>
      </p:sp>
      <p:sp>
        <p:nvSpPr>
          <p:cNvPr id="5" name="2 Marcador de contenido"/>
          <p:cNvSpPr>
            <a:spLocks noGrp="1"/>
          </p:cNvSpPr>
          <p:nvPr>
            <p:ph idx="1"/>
          </p:nvPr>
        </p:nvSpPr>
        <p:spPr>
          <a:xfrm>
            <a:off x="457200" y="1600200"/>
            <a:ext cx="8229600" cy="4525963"/>
          </a:xfrm>
        </p:spPr>
        <p:txBody>
          <a:bodyPr/>
          <a:lstStyle/>
          <a:p>
            <a:r>
              <a:rPr lang="es-ES_tradnl" sz="2000" smtClean="0"/>
              <a:t>Dado que el material genético se altera sustancialmente, los isocromosomas de </a:t>
            </a:r>
            <a:r>
              <a:rPr lang="es-ES_tradnl" sz="2000" b="1" smtClean="0"/>
              <a:t>la mayoria </a:t>
            </a:r>
            <a:r>
              <a:rPr lang="es-ES_tradnl" sz="2000" smtClean="0"/>
              <a:t>de los autosomas </a:t>
            </a:r>
            <a:r>
              <a:rPr lang="es-ES_tradnl" sz="2000" b="1" smtClean="0"/>
              <a:t>resultan letales</a:t>
            </a:r>
            <a:r>
              <a:rPr lang="es-ES_tradnl" sz="2000" smtClean="0"/>
              <a:t>.</a:t>
            </a:r>
          </a:p>
          <a:p>
            <a:r>
              <a:rPr lang="es-ES_tradnl" sz="2000" smtClean="0"/>
              <a:t>Casi todos los Isocromosomas observados en los nacidos vivos </a:t>
            </a:r>
            <a:r>
              <a:rPr lang="es-ES_tradnl" sz="2000" b="1" smtClean="0"/>
              <a:t>implican al cromosoma X</a:t>
            </a:r>
            <a:r>
              <a:rPr lang="es-ES_tradnl" sz="2000" smtClean="0"/>
              <a:t>. La mujer que porta este tipo de defecto a nivel de los brazos largos puede presentar trisomía parcial de este brazo y monosomía parcial del brazo corto. Ej: Xq (46,X,i(Xq)) y </a:t>
            </a:r>
            <a:r>
              <a:rPr lang="es-ES_tradnl" sz="2000" b="1" smtClean="0"/>
              <a:t>suelen presentar  características del Síndrome de Turner</a:t>
            </a:r>
            <a:r>
              <a:rPr lang="es-ES_tradnl" sz="2000" smtClean="0"/>
              <a:t>.</a:t>
            </a:r>
          </a:p>
          <a:p>
            <a:r>
              <a:rPr lang="es-ES_tradnl" sz="2000" b="1" smtClean="0"/>
              <a:t>En los niños con Síndrome de Edwars </a:t>
            </a:r>
            <a:r>
              <a:rPr lang="es-ES_tradnl" sz="2000" smtClean="0"/>
              <a:t>se ha observado un isocromosoma 18q que produce una copia adicional del brazo largo del cromosoma 18. </a:t>
            </a:r>
          </a:p>
          <a:p>
            <a:r>
              <a:rPr lang="es-ES_tradnl" sz="2000" smtClean="0"/>
              <a:t>Aunque parece que la mayoría de los isocromosomas se forman por divisiones incorrectas, también pueden producirse por translocaciones robertsonianas de cromosomas homólogos acrocéntricos.</a:t>
            </a:r>
          </a:p>
          <a:p>
            <a:pPr>
              <a:buFontTx/>
              <a:buNone/>
            </a:pPr>
            <a:r>
              <a:rPr lang="es-ES_tradnl"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288" y="214313"/>
            <a:ext cx="8305800" cy="1570037"/>
          </a:xfrm>
          <a:prstGeom prst="rect">
            <a:avLst/>
          </a:prstGeom>
          <a:noFill/>
          <a:ln w="9525">
            <a:noFill/>
            <a:miter lim="800000"/>
            <a:headEnd/>
            <a:tailEnd/>
          </a:ln>
        </p:spPr>
        <p:txBody>
          <a:bodyPr>
            <a:spAutoFit/>
          </a:bodyPr>
          <a:lstStyle/>
          <a:p>
            <a:pPr eaLnBrk="1" hangingPunct="1">
              <a:defRPr/>
            </a:pPr>
            <a:r>
              <a:rPr lang="es-MX" sz="2400" b="1" u="sng" dirty="0">
                <a:solidFill>
                  <a:srgbClr val="FF0000"/>
                </a:solidFill>
                <a:effectLst>
                  <a:outerShdw blurRad="38100" dist="38100" dir="2700000" algn="tl">
                    <a:srgbClr val="000000">
                      <a:alpha val="43137"/>
                    </a:srgbClr>
                  </a:outerShdw>
                </a:effectLst>
                <a:latin typeface="Times New Roman" pitchFamily="18" charset="0"/>
              </a:rPr>
              <a:t>INVERSIONES</a:t>
            </a:r>
            <a:r>
              <a:rPr lang="es-MX" sz="2400" b="1" dirty="0">
                <a:solidFill>
                  <a:srgbClr val="FF0000"/>
                </a:solidFill>
                <a:effectLst>
                  <a:outerShdw blurRad="38100" dist="38100" dir="2700000" algn="tl">
                    <a:srgbClr val="000000">
                      <a:alpha val="43137"/>
                    </a:srgbClr>
                  </a:outerShdw>
                </a:effectLst>
                <a:latin typeface="Times New Roman" pitchFamily="18" charset="0"/>
              </a:rPr>
              <a:t> (</a:t>
            </a:r>
            <a:r>
              <a:rPr lang="es-MX" sz="2400" b="1" dirty="0" err="1">
                <a:solidFill>
                  <a:srgbClr val="FF0000"/>
                </a:solidFill>
                <a:effectLst>
                  <a:outerShdw blurRad="38100" dist="38100" dir="2700000" algn="tl">
                    <a:srgbClr val="000000">
                      <a:alpha val="43137"/>
                    </a:srgbClr>
                  </a:outerShdw>
                </a:effectLst>
                <a:latin typeface="Times New Roman" pitchFamily="18" charset="0"/>
              </a:rPr>
              <a:t>inv</a:t>
            </a:r>
            <a:r>
              <a:rPr lang="es-MX" sz="2400" b="1" dirty="0">
                <a:solidFill>
                  <a:srgbClr val="FF0000"/>
                </a:solidFill>
                <a:effectLst>
                  <a:outerShdw blurRad="38100" dist="38100" dir="2700000" algn="tl">
                    <a:srgbClr val="000000">
                      <a:alpha val="43137"/>
                    </a:srgbClr>
                  </a:outerShdw>
                </a:effectLst>
                <a:latin typeface="Times New Roman" pitchFamily="18" charset="0"/>
              </a:rPr>
              <a:t>):</a:t>
            </a:r>
            <a:r>
              <a:rPr lang="es-MX" sz="2400" b="1" dirty="0">
                <a:effectLst>
                  <a:outerShdw blurRad="38100" dist="38100" dir="2700000" algn="tl">
                    <a:srgbClr val="000000">
                      <a:alpha val="43137"/>
                    </a:srgbClr>
                  </a:outerShdw>
                </a:effectLst>
                <a:latin typeface="Times New Roman" pitchFamily="18" charset="0"/>
              </a:rPr>
              <a:t> </a:t>
            </a:r>
          </a:p>
          <a:p>
            <a:pPr eaLnBrk="1" hangingPunct="1">
              <a:defRPr/>
            </a:pPr>
            <a:r>
              <a:rPr lang="es-MX" sz="2400" b="1" dirty="0">
                <a:latin typeface="Times New Roman" pitchFamily="18" charset="0"/>
              </a:rPr>
              <a:t>Debido a una o dos rupturas de un cromosoma, seguida de una reconstrucción  invertida del fragmento que se rompe. Se observa en 1 / 1000 individuos.</a:t>
            </a:r>
            <a:endParaRPr lang="es-ES" sz="2400" b="1" dirty="0">
              <a:latin typeface="Times New Roman" pitchFamily="18" charset="0"/>
            </a:endParaRPr>
          </a:p>
        </p:txBody>
      </p:sp>
      <p:sp>
        <p:nvSpPr>
          <p:cNvPr id="5" name="Rectangle 3"/>
          <p:cNvSpPr>
            <a:spLocks noChangeArrowheads="1"/>
          </p:cNvSpPr>
          <p:nvPr/>
        </p:nvSpPr>
        <p:spPr bwMode="auto">
          <a:xfrm>
            <a:off x="250825" y="1557338"/>
            <a:ext cx="3960813" cy="2303462"/>
          </a:xfrm>
          <a:prstGeom prst="rect">
            <a:avLst/>
          </a:prstGeom>
          <a:noFill/>
          <a:ln w="9525">
            <a:noFill/>
            <a:miter lim="800000"/>
            <a:headEnd/>
            <a:tailEnd/>
          </a:ln>
        </p:spPr>
        <p:txBody>
          <a:bodyPr anchor="ctr"/>
          <a:lstStyle/>
          <a:p>
            <a:pPr eaLnBrk="1" hangingPunct="1"/>
            <a:r>
              <a:rPr lang="es-MX" sz="2000" b="1">
                <a:solidFill>
                  <a:schemeClr val="tx2"/>
                </a:solidFill>
              </a:rPr>
              <a:t>   </a:t>
            </a:r>
            <a:r>
              <a:rPr lang="es-MX" sz="2000" b="1" u="sng">
                <a:solidFill>
                  <a:srgbClr val="FF0000"/>
                </a:solidFill>
              </a:rPr>
              <a:t>INVERSIONES  PARACÉNTRICAS</a:t>
            </a:r>
            <a:r>
              <a:rPr lang="es-MX" sz="2000" b="1">
                <a:solidFill>
                  <a:srgbClr val="FF0000"/>
                </a:solidFill>
              </a:rPr>
              <a:t>:</a:t>
            </a:r>
            <a:br>
              <a:rPr lang="es-MX" sz="2000" b="1">
                <a:solidFill>
                  <a:srgbClr val="FF0000"/>
                </a:solidFill>
              </a:rPr>
            </a:br>
            <a:r>
              <a:rPr lang="es-MX" sz="2000" b="1">
                <a:solidFill>
                  <a:schemeClr val="tx2"/>
                </a:solidFill>
              </a:rPr>
              <a:t/>
            </a:r>
            <a:br>
              <a:rPr lang="es-MX" sz="2000" b="1">
                <a:solidFill>
                  <a:schemeClr val="tx2"/>
                </a:solidFill>
              </a:rPr>
            </a:br>
            <a:r>
              <a:rPr lang="es-MX" sz="2000" b="1">
                <a:solidFill>
                  <a:schemeClr val="tx2"/>
                </a:solidFill>
              </a:rPr>
              <a:t> El fragmento invertido </a:t>
            </a:r>
            <a:br>
              <a:rPr lang="es-MX" sz="2000" b="1">
                <a:solidFill>
                  <a:schemeClr val="tx2"/>
                </a:solidFill>
              </a:rPr>
            </a:br>
            <a:r>
              <a:rPr lang="es-MX" sz="2000" b="1">
                <a:solidFill>
                  <a:schemeClr val="tx2"/>
                </a:solidFill>
              </a:rPr>
              <a:t>no incluye el centrómero.</a:t>
            </a:r>
          </a:p>
        </p:txBody>
      </p:sp>
      <p:pic>
        <p:nvPicPr>
          <p:cNvPr id="6" name="Picture 9" descr="inv p"/>
          <p:cNvPicPr>
            <a:picLocks noChangeAspect="1" noChangeArrowheads="1" noCrop="1"/>
          </p:cNvPicPr>
          <p:nvPr/>
        </p:nvPicPr>
        <p:blipFill>
          <a:blip r:embed="rId2"/>
          <a:srcRect/>
          <a:stretch>
            <a:fillRect/>
          </a:stretch>
        </p:blipFill>
        <p:spPr bwMode="auto">
          <a:xfrm>
            <a:off x="971550" y="3716338"/>
            <a:ext cx="857250" cy="2881312"/>
          </a:xfrm>
          <a:prstGeom prst="rect">
            <a:avLst/>
          </a:prstGeom>
          <a:noFill/>
          <a:ln w="9525">
            <a:noFill/>
            <a:miter lim="800000"/>
            <a:headEnd/>
            <a:tailEnd/>
          </a:ln>
        </p:spPr>
      </p:pic>
      <p:sp>
        <p:nvSpPr>
          <p:cNvPr id="7" name="Rectangle 10"/>
          <p:cNvSpPr>
            <a:spLocks noChangeArrowheads="1"/>
          </p:cNvSpPr>
          <p:nvPr/>
        </p:nvSpPr>
        <p:spPr bwMode="auto">
          <a:xfrm>
            <a:off x="3851275" y="1700213"/>
            <a:ext cx="4846638" cy="2016125"/>
          </a:xfrm>
          <a:prstGeom prst="rect">
            <a:avLst/>
          </a:prstGeom>
          <a:noFill/>
          <a:ln w="9525">
            <a:noFill/>
            <a:miter lim="800000"/>
            <a:headEnd/>
            <a:tailEnd/>
          </a:ln>
        </p:spPr>
        <p:txBody>
          <a:bodyPr anchor="ctr"/>
          <a:lstStyle/>
          <a:p>
            <a:pPr eaLnBrk="1" hangingPunct="1"/>
            <a:r>
              <a:rPr lang="es-MX" sz="2000" b="1">
                <a:solidFill>
                  <a:schemeClr val="tx2"/>
                </a:solidFill>
              </a:rPr>
              <a:t>                  </a:t>
            </a:r>
            <a:r>
              <a:rPr lang="es-MX" sz="2000" b="1" u="sng">
                <a:solidFill>
                  <a:srgbClr val="FF0000"/>
                </a:solidFill>
              </a:rPr>
              <a:t>INVERSIONES</a:t>
            </a:r>
            <a:r>
              <a:rPr lang="es-MX" sz="2000" b="1">
                <a:solidFill>
                  <a:srgbClr val="FF0000"/>
                </a:solidFill>
              </a:rPr>
              <a:t> </a:t>
            </a:r>
            <a:br>
              <a:rPr lang="es-MX" sz="2000" b="1">
                <a:solidFill>
                  <a:srgbClr val="FF0000"/>
                </a:solidFill>
              </a:rPr>
            </a:br>
            <a:r>
              <a:rPr lang="es-MX" sz="2000" b="1">
                <a:solidFill>
                  <a:srgbClr val="FF0000"/>
                </a:solidFill>
              </a:rPr>
              <a:t>               </a:t>
            </a:r>
            <a:r>
              <a:rPr lang="es-MX" sz="2000" b="1" u="sng">
                <a:solidFill>
                  <a:srgbClr val="FF0000"/>
                </a:solidFill>
              </a:rPr>
              <a:t>PERICÉNTRICAS</a:t>
            </a:r>
            <a:r>
              <a:rPr lang="es-MX" sz="2000" b="1">
                <a:solidFill>
                  <a:srgbClr val="FF0000"/>
                </a:solidFill>
              </a:rPr>
              <a:t>: </a:t>
            </a:r>
            <a:br>
              <a:rPr lang="es-MX" sz="2000" b="1">
                <a:solidFill>
                  <a:srgbClr val="FF0000"/>
                </a:solidFill>
              </a:rPr>
            </a:br>
            <a:r>
              <a:rPr lang="es-MX" sz="2000" b="1">
                <a:solidFill>
                  <a:srgbClr val="FF0000"/>
                </a:solidFill>
              </a:rPr>
              <a:t/>
            </a:r>
            <a:br>
              <a:rPr lang="es-MX" sz="2000" b="1">
                <a:solidFill>
                  <a:srgbClr val="FF0000"/>
                </a:solidFill>
              </a:rPr>
            </a:br>
            <a:r>
              <a:rPr lang="es-MX" sz="2000" b="1">
                <a:solidFill>
                  <a:schemeClr val="tx2"/>
                </a:solidFill>
              </a:rPr>
              <a:t>El fragmento invertido incluye el centrómero.</a:t>
            </a:r>
          </a:p>
        </p:txBody>
      </p:sp>
      <p:pic>
        <p:nvPicPr>
          <p:cNvPr id="8" name="Picture 11" descr="inv pericent"/>
          <p:cNvPicPr>
            <a:picLocks noChangeAspect="1" noChangeArrowheads="1" noCrop="1"/>
          </p:cNvPicPr>
          <p:nvPr/>
        </p:nvPicPr>
        <p:blipFill>
          <a:blip r:embed="rId3"/>
          <a:srcRect/>
          <a:stretch>
            <a:fillRect/>
          </a:stretch>
        </p:blipFill>
        <p:spPr bwMode="auto">
          <a:xfrm>
            <a:off x="5580063" y="3716338"/>
            <a:ext cx="857250"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654050"/>
          </a:xfrm>
        </p:spPr>
        <p:txBody>
          <a:bodyPr/>
          <a:lstStyle/>
          <a:p>
            <a:pPr>
              <a:defRPr/>
            </a:pPr>
            <a:r>
              <a:rPr lang="es-ES_tradnl" sz="3200" b="1" u="sng" dirty="0" smtClean="0">
                <a:solidFill>
                  <a:srgbClr val="663300"/>
                </a:solidFill>
                <a:effectLst>
                  <a:outerShdw blurRad="38100" dist="38100" dir="2700000" algn="tl">
                    <a:srgbClr val="000000">
                      <a:alpha val="43137"/>
                    </a:srgbClr>
                  </a:outerShdw>
                </a:effectLst>
              </a:rPr>
              <a:t>Resultados de las Inversiones:</a:t>
            </a:r>
          </a:p>
        </p:txBody>
      </p:sp>
      <p:sp>
        <p:nvSpPr>
          <p:cNvPr id="5" name="2 Marcador de contenido"/>
          <p:cNvSpPr>
            <a:spLocks noGrp="1"/>
          </p:cNvSpPr>
          <p:nvPr>
            <p:ph idx="1"/>
          </p:nvPr>
        </p:nvSpPr>
        <p:spPr>
          <a:xfrm>
            <a:off x="214313" y="1000125"/>
            <a:ext cx="8643937" cy="5126038"/>
          </a:xfrm>
        </p:spPr>
        <p:txBody>
          <a:bodyPr>
            <a:normAutofit lnSpcReduction="10000"/>
          </a:bodyPr>
          <a:lstStyle/>
          <a:p>
            <a:r>
              <a:rPr lang="es-ES_tradnl" sz="2000" dirty="0" smtClean="0"/>
              <a:t>Los individuos portadores de este tipo de defecto no presentan pérdida aparente de material genético, pero su gametogénesis será anormal pues en el apareamiento de los cromosomas homólogos el contacto entre las secuencias de bases requiere acomodar el segmento invertido dando lugar a lo que se denomina </a:t>
            </a:r>
            <a:r>
              <a:rPr lang="es-ES_tradnl" sz="2000" b="1" dirty="0" smtClean="0"/>
              <a:t>bucle de inversión.</a:t>
            </a:r>
          </a:p>
          <a:p>
            <a:r>
              <a:rPr lang="es-ES_tradnl" sz="2000" b="1" u="sng" dirty="0" smtClean="0">
                <a:solidFill>
                  <a:srgbClr val="663300"/>
                </a:solidFill>
              </a:rPr>
              <a:t>En el caso de las </a:t>
            </a:r>
            <a:r>
              <a:rPr lang="es-ES_tradnl" sz="2000" b="1" u="sng" dirty="0" err="1" smtClean="0">
                <a:solidFill>
                  <a:srgbClr val="663300"/>
                </a:solidFill>
              </a:rPr>
              <a:t>Pericéntricas</a:t>
            </a:r>
            <a:r>
              <a:rPr lang="es-ES_tradnl" sz="2000" b="1" dirty="0" smtClean="0">
                <a:solidFill>
                  <a:srgbClr val="663300"/>
                </a:solidFill>
              </a:rPr>
              <a:t>: </a:t>
            </a:r>
            <a:r>
              <a:rPr lang="es-ES_tradnl" sz="2000" dirty="0" smtClean="0"/>
              <a:t>al configurar la sinapsis entre cromosomas homólogos y ocurrir entrecruzamiento entre sus </a:t>
            </a:r>
            <a:r>
              <a:rPr lang="es-ES_tradnl" sz="2000" dirty="0" err="1" smtClean="0"/>
              <a:t>cromátidas</a:t>
            </a:r>
            <a:r>
              <a:rPr lang="es-ES_tradnl" sz="2000" dirty="0" smtClean="0"/>
              <a:t> incluidas en el bucle de inversión, generan cromosomas recombinantes que se caracterizan por duplicaciones y </a:t>
            </a:r>
            <a:r>
              <a:rPr lang="es-ES_tradnl" sz="2000" dirty="0" err="1" smtClean="0"/>
              <a:t>deleciones</a:t>
            </a:r>
            <a:r>
              <a:rPr lang="es-ES_tradnl" sz="2000" dirty="0" smtClean="0"/>
              <a:t> de segmentos cromosómicos con lo que se forman cuatro posibles gametos: normal, portador de la inversión, y gametos con los cromosomas recombinantes anormales que al ser fecundados pueden originar cigotos </a:t>
            </a:r>
            <a:r>
              <a:rPr lang="es-ES_tradnl" sz="2000" dirty="0" err="1" smtClean="0"/>
              <a:t>trisómicos</a:t>
            </a:r>
            <a:r>
              <a:rPr lang="es-ES_tradnl" sz="2000" dirty="0" smtClean="0"/>
              <a:t> o </a:t>
            </a:r>
            <a:r>
              <a:rPr lang="es-ES_tradnl" sz="2000" dirty="0" err="1" smtClean="0"/>
              <a:t>monosómicos</a:t>
            </a:r>
            <a:r>
              <a:rPr lang="es-ES_tradnl" sz="2000" dirty="0" smtClean="0"/>
              <a:t> para estos fragmentos.</a:t>
            </a:r>
          </a:p>
          <a:p>
            <a:r>
              <a:rPr lang="es-ES_tradnl" sz="2000" b="1" u="sng" dirty="0" smtClean="0">
                <a:solidFill>
                  <a:srgbClr val="663300"/>
                </a:solidFill>
              </a:rPr>
              <a:t>En el caso de las </a:t>
            </a:r>
            <a:r>
              <a:rPr lang="es-ES_tradnl" sz="2000" b="1" u="sng" dirty="0" err="1" smtClean="0">
                <a:solidFill>
                  <a:srgbClr val="663300"/>
                </a:solidFill>
              </a:rPr>
              <a:t>Paracéntricas</a:t>
            </a:r>
            <a:r>
              <a:rPr lang="es-ES_tradnl" sz="2000" b="1" dirty="0" smtClean="0">
                <a:solidFill>
                  <a:srgbClr val="663300"/>
                </a:solidFill>
              </a:rPr>
              <a:t>: </a:t>
            </a:r>
            <a:r>
              <a:rPr lang="es-ES_tradnl" sz="2000" dirty="0" smtClean="0"/>
              <a:t>los cromosomas recombinantes serán acéntricos o </a:t>
            </a:r>
            <a:r>
              <a:rPr lang="es-ES_tradnl" sz="2000" dirty="0" err="1" smtClean="0"/>
              <a:t>dicéntricos</a:t>
            </a:r>
            <a:r>
              <a:rPr lang="es-ES_tradnl" sz="2000" dirty="0" smtClean="0"/>
              <a:t> y los gametos resultantes generalmente al ser fecundados no llegan a ser viables de manera que los individuos portadores de esta inversión tienen historia de infertilidad o abortos más que de hijos malformados múltiples.</a:t>
            </a:r>
          </a:p>
          <a:p>
            <a:endParaRPr lang="es-ES_tradnl"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0"/>
            <a:ext cx="8229600" cy="1000125"/>
          </a:xfrm>
        </p:spPr>
        <p:txBody>
          <a:bodyPr/>
          <a:lstStyle/>
          <a:p>
            <a:pPr>
              <a:defRPr/>
            </a:pPr>
            <a:r>
              <a:rPr lang="es-ES_tradnl" sz="3200" b="1" u="sng" dirty="0" err="1" smtClean="0">
                <a:solidFill>
                  <a:srgbClr val="C00000"/>
                </a:solidFill>
                <a:effectLst>
                  <a:outerShdw blurRad="38100" dist="38100" dir="2700000" algn="tl">
                    <a:srgbClr val="000000">
                      <a:alpha val="43137"/>
                    </a:srgbClr>
                  </a:outerShdw>
                </a:effectLst>
              </a:rPr>
              <a:t>Translocaciones</a:t>
            </a:r>
            <a:r>
              <a:rPr lang="es-ES_tradnl" sz="3200" b="1" dirty="0" smtClean="0">
                <a:solidFill>
                  <a:srgbClr val="C00000"/>
                </a:solidFill>
                <a:effectLst>
                  <a:outerShdw blurRad="38100" dist="38100" dir="2700000" algn="tl">
                    <a:srgbClr val="000000">
                      <a:alpha val="43137"/>
                    </a:srgbClr>
                  </a:outerShdw>
                </a:effectLst>
              </a:rPr>
              <a:t>:</a:t>
            </a:r>
            <a:endParaRPr lang="es-ES_tradnl" sz="3200" b="1" dirty="0">
              <a:solidFill>
                <a:srgbClr val="C00000"/>
              </a:solidFill>
              <a:effectLst>
                <a:outerShdw blurRad="38100" dist="38100" dir="2700000" algn="tl">
                  <a:srgbClr val="000000">
                    <a:alpha val="43137"/>
                  </a:srgbClr>
                </a:outerShdw>
              </a:effectLst>
            </a:endParaRPr>
          </a:p>
        </p:txBody>
      </p:sp>
      <p:sp>
        <p:nvSpPr>
          <p:cNvPr id="5" name="2 Marcador de contenido"/>
          <p:cNvSpPr>
            <a:spLocks noGrp="1"/>
          </p:cNvSpPr>
          <p:nvPr>
            <p:ph idx="1"/>
          </p:nvPr>
        </p:nvSpPr>
        <p:spPr>
          <a:xfrm>
            <a:off x="457200" y="1071563"/>
            <a:ext cx="8229600" cy="5054600"/>
          </a:xfrm>
        </p:spPr>
        <p:txBody>
          <a:bodyPr/>
          <a:lstStyle/>
          <a:p>
            <a:pPr>
              <a:defRPr/>
            </a:pPr>
            <a:r>
              <a:rPr lang="es-ES_tradnl" sz="2400" b="1" dirty="0" smtClean="0">
                <a:solidFill>
                  <a:srgbClr val="C00000"/>
                </a:solidFill>
                <a:effectLst>
                  <a:outerShdw blurRad="38100" dist="38100" dir="2700000" algn="tl">
                    <a:srgbClr val="000000">
                      <a:alpha val="43137"/>
                    </a:srgbClr>
                  </a:outerShdw>
                </a:effectLst>
              </a:rPr>
              <a:t>Concepto:</a:t>
            </a:r>
            <a:r>
              <a:rPr lang="es-ES_tradnl" sz="2400" dirty="0" smtClean="0"/>
              <a:t> Es el intercambio de material genético (ADN) entre cromosomas no homólogos. </a:t>
            </a:r>
          </a:p>
          <a:p>
            <a:pPr>
              <a:defRPr/>
            </a:pPr>
            <a:r>
              <a:rPr lang="es-ES_tradnl" sz="2400" dirty="0" smtClean="0"/>
              <a:t>Ocurre cuando hay ruptura de al menos dos cromosomas y la reparación se produce uniendo los segmentos rotos de un cromosoma con el otro cromosoma roto.</a:t>
            </a:r>
          </a:p>
          <a:p>
            <a:pPr>
              <a:defRPr/>
            </a:pPr>
            <a:r>
              <a:rPr lang="es-ES_tradnl" sz="2400" dirty="0" smtClean="0"/>
              <a:t>Las </a:t>
            </a:r>
            <a:r>
              <a:rPr lang="es-ES_tradnl" sz="2400" dirty="0" err="1" smtClean="0"/>
              <a:t>Translocaciones</a:t>
            </a:r>
            <a:r>
              <a:rPr lang="es-ES_tradnl" sz="2400" dirty="0" smtClean="0"/>
              <a:t> balanceadas constituyen una de las AC más frecuentes en el ser humano, con una prevalencia de al menos 1/500 individuos.</a:t>
            </a:r>
          </a:p>
          <a:p>
            <a:pPr>
              <a:defRPr/>
            </a:pPr>
            <a:r>
              <a:rPr lang="es-ES_tradnl" sz="2400" b="1" dirty="0" smtClean="0">
                <a:effectLst>
                  <a:outerShdw blurRad="38100" dist="38100" dir="2700000" algn="tl">
                    <a:srgbClr val="000000">
                      <a:alpha val="43137"/>
                    </a:srgbClr>
                  </a:outerShdw>
                </a:effectLst>
              </a:rPr>
              <a:t>Existen dos tipos de </a:t>
            </a:r>
            <a:r>
              <a:rPr lang="es-ES_tradnl" sz="2400" b="1" dirty="0" err="1" smtClean="0">
                <a:effectLst>
                  <a:outerShdw blurRad="38100" dist="38100" dir="2700000" algn="tl">
                    <a:srgbClr val="000000">
                      <a:alpha val="43137"/>
                    </a:srgbClr>
                  </a:outerShdw>
                </a:effectLst>
              </a:rPr>
              <a:t>Translocaciones</a:t>
            </a:r>
            <a:r>
              <a:rPr lang="es-ES_tradnl" sz="2400" b="1" dirty="0" smtClean="0">
                <a:effectLst>
                  <a:outerShdw blurRad="38100" dist="38100" dir="2700000" algn="tl">
                    <a:srgbClr val="000000">
                      <a:alpha val="43137"/>
                    </a:srgbClr>
                  </a:outerShdw>
                </a:effectLst>
              </a:rPr>
              <a:t>: </a:t>
            </a:r>
            <a:r>
              <a:rPr lang="es-ES_tradnl" sz="2400" b="1" dirty="0" smtClean="0">
                <a:solidFill>
                  <a:srgbClr val="C00000"/>
                </a:solidFill>
              </a:rPr>
              <a:t>Las Recíprocas y Las </a:t>
            </a:r>
            <a:r>
              <a:rPr lang="es-ES_tradnl" sz="2400" b="1" dirty="0" err="1" smtClean="0">
                <a:solidFill>
                  <a:srgbClr val="C00000"/>
                </a:solidFill>
              </a:rPr>
              <a:t>Robertsonianas</a:t>
            </a:r>
            <a:r>
              <a:rPr lang="es-ES_tradnl" sz="2400" b="1" dirty="0" smtClean="0">
                <a:solidFill>
                  <a:srgbClr val="C00000"/>
                </a:solidFill>
              </a:rPr>
              <a:t>.</a:t>
            </a:r>
            <a:endParaRPr lang="es-ES_tradnl" sz="24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4313" y="274638"/>
            <a:ext cx="4213225" cy="2794000"/>
          </a:xfrm>
          <a:solidFill>
            <a:srgbClr val="E1FAA4"/>
          </a:solidFill>
        </p:spPr>
        <p:txBody>
          <a:bodyPr/>
          <a:lstStyle/>
          <a:p>
            <a:pPr algn="l" eaLnBrk="1" hangingPunct="1"/>
            <a:r>
              <a:rPr lang="es-MX" sz="2000" b="1" smtClean="0"/>
              <a:t>        </a:t>
            </a:r>
            <a:r>
              <a:rPr lang="es-MX" sz="2000" b="1" u="sng" smtClean="0"/>
              <a:t>TRANSLOCACIONES (t) RECÍPROCAS O BALANCEADAS</a:t>
            </a:r>
            <a:r>
              <a:rPr lang="es-MX" sz="2000" b="1" smtClean="0"/>
              <a:t>       </a:t>
            </a:r>
            <a:r>
              <a:rPr lang="es-MX" sz="2000" b="1" u="sng" smtClean="0"/>
              <a:t>  </a:t>
            </a:r>
            <a:r>
              <a:rPr lang="es-MX" sz="2000" b="1" smtClean="0"/>
              <a:t>                     </a:t>
            </a:r>
            <a:br>
              <a:rPr lang="es-MX" sz="2000" b="1" smtClean="0"/>
            </a:br>
            <a:r>
              <a:rPr lang="es-MX" sz="2000" b="1" smtClean="0"/>
              <a:t/>
            </a:r>
            <a:br>
              <a:rPr lang="es-MX" sz="2000" b="1" smtClean="0"/>
            </a:br>
            <a:r>
              <a:rPr lang="es-MX" sz="1800" b="1" smtClean="0"/>
              <a:t>Cuando ocurre ruptura en dos cromosomas no homólogos y los fragmentos de éstos se insertan intercambiados. Los cromosomas resultantes se llaman derivativos. </a:t>
            </a:r>
          </a:p>
        </p:txBody>
      </p:sp>
      <p:pic>
        <p:nvPicPr>
          <p:cNvPr id="5" name="Picture 3" descr="t rec"/>
          <p:cNvPicPr>
            <a:picLocks noGrp="1" noChangeAspect="1" noChangeArrowheads="1" noCrop="1"/>
          </p:cNvPicPr>
          <p:nvPr>
            <p:ph idx="1"/>
          </p:nvPr>
        </p:nvPicPr>
        <p:blipFill>
          <a:blip r:embed="rId2"/>
          <a:srcRect/>
          <a:stretch>
            <a:fillRect/>
          </a:stretch>
        </p:blipFill>
        <p:spPr>
          <a:xfrm>
            <a:off x="1428750" y="3929063"/>
            <a:ext cx="1181100" cy="2667000"/>
          </a:xfrm>
          <a:noFill/>
        </p:spPr>
      </p:pic>
      <p:sp>
        <p:nvSpPr>
          <p:cNvPr id="6" name="Rectangle 4"/>
          <p:cNvSpPr>
            <a:spLocks noChangeArrowheads="1"/>
          </p:cNvSpPr>
          <p:nvPr/>
        </p:nvSpPr>
        <p:spPr bwMode="auto">
          <a:xfrm>
            <a:off x="4572000" y="260350"/>
            <a:ext cx="4103688" cy="3614738"/>
          </a:xfrm>
          <a:prstGeom prst="rect">
            <a:avLst/>
          </a:prstGeom>
          <a:solidFill>
            <a:srgbClr val="FCA2F8"/>
          </a:solidFill>
          <a:ln w="9525">
            <a:noFill/>
            <a:miter lim="800000"/>
            <a:headEnd/>
            <a:tailEnd/>
          </a:ln>
        </p:spPr>
        <p:txBody>
          <a:bodyPr anchor="ctr"/>
          <a:lstStyle/>
          <a:p>
            <a:pPr eaLnBrk="1" hangingPunct="1"/>
            <a:r>
              <a:rPr lang="es-MX" sz="2000" b="1" u="sng">
                <a:solidFill>
                  <a:schemeClr val="tx2"/>
                </a:solidFill>
              </a:rPr>
              <a:t>TRANSLOCACIÓN POR FUSIÓN CENTROMÉRICA O ROBERTSONIANA</a:t>
            </a:r>
            <a:r>
              <a:rPr lang="es-MX" sz="2000" b="1">
                <a:solidFill>
                  <a:schemeClr val="tx2"/>
                </a:solidFill>
              </a:rPr>
              <a:t>: </a:t>
            </a:r>
            <a:br>
              <a:rPr lang="es-MX" sz="2000" b="1">
                <a:solidFill>
                  <a:schemeClr val="tx2"/>
                </a:solidFill>
              </a:rPr>
            </a:br>
            <a:r>
              <a:rPr lang="es-MX" sz="2000" b="1">
                <a:solidFill>
                  <a:schemeClr val="tx2"/>
                </a:solidFill>
              </a:rPr>
              <a:t/>
            </a:r>
            <a:br>
              <a:rPr lang="es-MX" sz="2000" b="1">
                <a:solidFill>
                  <a:schemeClr val="tx2"/>
                </a:solidFill>
              </a:rPr>
            </a:br>
            <a:r>
              <a:rPr lang="es-MX" b="1">
                <a:solidFill>
                  <a:schemeClr val="tx2"/>
                </a:solidFill>
              </a:rPr>
              <a:t>Ocurre entre dos cromosomas acrocéntricos no homólogos debido a ruptura de ambos a nivel del centrómero, por lo que se intercambian brazos completos. Implican trisomías y monosomías totales.</a:t>
            </a:r>
          </a:p>
        </p:txBody>
      </p:sp>
      <p:pic>
        <p:nvPicPr>
          <p:cNvPr id="7" name="Picture 5" descr="t rob"/>
          <p:cNvPicPr>
            <a:picLocks noChangeAspect="1" noChangeArrowheads="1" noCrop="1"/>
          </p:cNvPicPr>
          <p:nvPr/>
        </p:nvPicPr>
        <p:blipFill>
          <a:blip r:embed="rId3"/>
          <a:srcRect/>
          <a:stretch>
            <a:fillRect/>
          </a:stretch>
        </p:blipFill>
        <p:spPr bwMode="auto">
          <a:xfrm>
            <a:off x="6084888" y="4076700"/>
            <a:ext cx="122555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913" y="260350"/>
            <a:ext cx="6264275" cy="865188"/>
          </a:xfrm>
          <a:prstGeom prst="rect">
            <a:avLst/>
          </a:prstGeom>
          <a:solidFill>
            <a:srgbClr val="FFCCFF"/>
          </a:solidFill>
          <a:ln w="9525">
            <a:noFill/>
            <a:miter lim="800000"/>
            <a:headEnd/>
            <a:tailEnd/>
          </a:ln>
        </p:spPr>
        <p:txBody>
          <a:bodyPr anchor="ctr"/>
          <a:lstStyle/>
          <a:p>
            <a:pPr algn="ctr" eaLnBrk="1" hangingPunct="1"/>
            <a:r>
              <a:rPr lang="es-ES_tradnl" sz="4400" b="1" u="sng">
                <a:solidFill>
                  <a:schemeClr val="tx2"/>
                </a:solidFill>
              </a:rPr>
              <a:t>Conclusiones</a:t>
            </a:r>
            <a:endParaRPr lang="es-DO" sz="4400" b="1" u="sng">
              <a:solidFill>
                <a:schemeClr val="tx2"/>
              </a:solidFill>
            </a:endParaRPr>
          </a:p>
        </p:txBody>
      </p:sp>
      <p:sp>
        <p:nvSpPr>
          <p:cNvPr id="5" name="Rectangle 5"/>
          <p:cNvSpPr>
            <a:spLocks noChangeArrowheads="1"/>
          </p:cNvSpPr>
          <p:nvPr/>
        </p:nvSpPr>
        <p:spPr bwMode="auto">
          <a:xfrm>
            <a:off x="250825" y="1484313"/>
            <a:ext cx="8642350" cy="5113337"/>
          </a:xfrm>
          <a:prstGeom prst="rect">
            <a:avLst/>
          </a:prstGeom>
          <a:solidFill>
            <a:srgbClr val="CCFFCC"/>
          </a:solidFill>
          <a:ln w="9525">
            <a:noFill/>
            <a:miter lim="800000"/>
            <a:headEnd/>
            <a:tailEnd/>
          </a:ln>
        </p:spPr>
        <p:txBody>
          <a:bodyPr/>
          <a:lstStyle/>
          <a:p>
            <a:pPr marL="342900" indent="-342900" eaLnBrk="1" hangingPunct="1">
              <a:spcBef>
                <a:spcPct val="20000"/>
              </a:spcBef>
              <a:buFontTx/>
              <a:buChar char="•"/>
            </a:pPr>
            <a:r>
              <a:rPr lang="es-ES_tradnl" sz="2400" b="1"/>
              <a:t>Hoy abordamos el fascinante mundo de las alteraciones cromosómicas, que como se planteó, representan un papel importante dentro de las enfermedades genéticas; además, de como pueden ser capaces de presentarse en forma de síndromes tan variados desde el punto de vista clínico.</a:t>
            </a:r>
          </a:p>
          <a:p>
            <a:pPr marL="342900" indent="-342900" eaLnBrk="1" hangingPunct="1">
              <a:spcBef>
                <a:spcPct val="20000"/>
              </a:spcBef>
              <a:buFontTx/>
              <a:buChar char="•"/>
            </a:pPr>
            <a:endParaRPr lang="es-ES_tradnl" sz="2400" b="1"/>
          </a:p>
          <a:p>
            <a:pPr marL="342900" indent="-342900" eaLnBrk="1" hangingPunct="1">
              <a:spcBef>
                <a:spcPct val="20000"/>
              </a:spcBef>
              <a:buFontTx/>
              <a:buChar char="•"/>
            </a:pPr>
            <a:r>
              <a:rPr lang="es-ES_tradnl" sz="2400" b="1"/>
              <a:t>La próxima actividad será un seminario sobre este tema para el cual ustedes tendrán una guía de estudio y donde se consolidarán los conocimientos impartidos en esta conferencia.</a:t>
            </a:r>
          </a:p>
          <a:p>
            <a:pPr marL="342900" indent="-342900" eaLnBrk="1" hangingPunct="1">
              <a:spcBef>
                <a:spcPct val="20000"/>
              </a:spcBef>
              <a:buFontTx/>
              <a:buChar char="•"/>
            </a:pPr>
            <a:endParaRPr lang="es-ES_tradnl" sz="2400" b="1"/>
          </a:p>
          <a:p>
            <a:pPr marL="342900" indent="-342900" eaLnBrk="1" hangingPunct="1">
              <a:spcBef>
                <a:spcPct val="20000"/>
              </a:spcBef>
            </a:pPr>
            <a:endParaRPr lang="es-ES_tradnl" sz="2400" b="1"/>
          </a:p>
          <a:p>
            <a:pPr marL="342900" indent="-342900" eaLnBrk="1" hangingPunct="1">
              <a:spcBef>
                <a:spcPct val="20000"/>
              </a:spcBef>
              <a:buFontTx/>
              <a:buChar char="•"/>
            </a:pPr>
            <a:endParaRPr lang="es-DO" sz="24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620688"/>
            <a:ext cx="6552728" cy="584775"/>
          </a:xfrm>
          <a:prstGeom prst="rect">
            <a:avLst/>
          </a:prstGeom>
          <a:noFill/>
        </p:spPr>
        <p:txBody>
          <a:bodyPr wrap="square" rtlCol="0">
            <a:spAutoFit/>
          </a:bodyPr>
          <a:lstStyle/>
          <a:p>
            <a:pPr algn="ctr"/>
            <a:r>
              <a:rPr lang="es-ES" sz="3200" b="1" dirty="0" smtClean="0"/>
              <a:t>ESTUDIO INDEPENDIENTE</a:t>
            </a:r>
            <a:endParaRPr lang="es-ES" sz="3200" b="1" dirty="0"/>
          </a:p>
        </p:txBody>
      </p:sp>
      <p:sp>
        <p:nvSpPr>
          <p:cNvPr id="5" name="4 CuadroTexto"/>
          <p:cNvSpPr txBox="1"/>
          <p:nvPr/>
        </p:nvSpPr>
        <p:spPr>
          <a:xfrm>
            <a:off x="1619672" y="1713582"/>
            <a:ext cx="5760640" cy="1938992"/>
          </a:xfrm>
          <a:prstGeom prst="rect">
            <a:avLst/>
          </a:prstGeom>
          <a:noFill/>
        </p:spPr>
        <p:txBody>
          <a:bodyPr wrap="square" rtlCol="0">
            <a:spAutoFit/>
          </a:bodyPr>
          <a:lstStyle/>
          <a:p>
            <a:pPr algn="just"/>
            <a:r>
              <a:rPr lang="es-ES" sz="2400" dirty="0" smtClean="0"/>
              <a:t>Estudiar los cromosomas humanos, así como las técnicas para su estudio. Estos temas puede encontrarlos en los </a:t>
            </a:r>
            <a:r>
              <a:rPr lang="es-ES" sz="2400" dirty="0" err="1" smtClean="0"/>
              <a:t>cap</a:t>
            </a:r>
            <a:r>
              <a:rPr lang="es-ES" sz="2400" dirty="0" smtClean="0"/>
              <a:t> 6 y 7 de su libro de Texto y en la Conferencia No. 2 correspondiente a este tema.</a:t>
            </a:r>
            <a:endParaRPr lang="es-ES" sz="2400" dirty="0"/>
          </a:p>
        </p:txBody>
      </p:sp>
    </p:spTree>
    <p:extLst>
      <p:ext uri="{BB962C8B-B14F-4D97-AF65-F5344CB8AC3E}">
        <p14:creationId xmlns:p14="http://schemas.microsoft.com/office/powerpoint/2010/main" val="196762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23850" y="260350"/>
            <a:ext cx="8351838" cy="1143000"/>
          </a:xfrm>
          <a:solidFill>
            <a:srgbClr val="FEC2A0"/>
          </a:solidFill>
        </p:spPr>
        <p:txBody>
          <a:bodyPr/>
          <a:lstStyle/>
          <a:p>
            <a:pPr eaLnBrk="1" hangingPunct="1"/>
            <a:r>
              <a:rPr lang="es-ES" sz="3600" b="1" u="sng" smtClean="0"/>
              <a:t>Bibliografía</a:t>
            </a:r>
            <a:r>
              <a:rPr lang="es-ES" sz="3600" smtClean="0"/>
              <a:t>:</a:t>
            </a:r>
          </a:p>
        </p:txBody>
      </p:sp>
      <p:sp>
        <p:nvSpPr>
          <p:cNvPr id="5" name="Rectangle 3"/>
          <p:cNvSpPr txBox="1">
            <a:spLocks noChangeArrowheads="1"/>
          </p:cNvSpPr>
          <p:nvPr/>
        </p:nvSpPr>
        <p:spPr>
          <a:xfrm>
            <a:off x="323850" y="1773238"/>
            <a:ext cx="8362950" cy="4608512"/>
          </a:xfrm>
          <a:prstGeom prst="rect">
            <a:avLst/>
          </a:prstGeom>
          <a:solidFill>
            <a:srgbClr val="FEC2A0"/>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Introducción a la Genética Médica. Araceli Lantigua Cruz. Introducción a la Genética Médica. Editorial Ciencias Médicas (1ra edición). 2006. págs. 78–100.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Genética Médica Emery´s. RF Mueller, ID Young. Editorial Marban. 2001 (10ma edición). págs. 43–54.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457200" y="274638"/>
            <a:ext cx="8229600" cy="993775"/>
          </a:xfrm>
          <a:solidFill>
            <a:srgbClr val="FFCCFF"/>
          </a:solidFill>
        </p:spPr>
        <p:txBody>
          <a:bodyPr/>
          <a:lstStyle/>
          <a:p>
            <a:pPr eaLnBrk="1" hangingPunct="1"/>
            <a:r>
              <a:rPr lang="en-US" b="1" smtClean="0"/>
              <a:t>Contenidos</a:t>
            </a:r>
            <a:endParaRPr lang="es-DO" b="1" smtClean="0"/>
          </a:p>
        </p:txBody>
      </p:sp>
      <p:sp>
        <p:nvSpPr>
          <p:cNvPr id="5" name="Rectangle 11"/>
          <p:cNvSpPr txBox="1">
            <a:spLocks noChangeArrowheads="1"/>
          </p:cNvSpPr>
          <p:nvPr/>
        </p:nvSpPr>
        <p:spPr>
          <a:xfrm>
            <a:off x="468313" y="1600200"/>
            <a:ext cx="8218487" cy="4924425"/>
          </a:xfrm>
          <a:prstGeom prst="rect">
            <a:avLst/>
          </a:prstGeom>
          <a:solidFill>
            <a:srgbClr val="A3FBA3"/>
          </a:solid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Aberraciones cromosómicas (AC): definición y clasificación.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Tipos de aberraciones cromosómicas</a:t>
            </a:r>
            <a:r>
              <a:rPr kumimoji="0" lang="es-DO" sz="2800" b="1" i="0" u="none" strike="noStrike" kern="1200" cap="none" spc="0" normalizeH="0" noProof="0" dirty="0" smtClean="0">
                <a:ln>
                  <a:noFill/>
                </a:ln>
                <a:solidFill>
                  <a:schemeClr val="tx1"/>
                </a:solidFill>
                <a:effectLst/>
                <a:uLnTx/>
                <a:uFillTx/>
                <a:latin typeface="+mn-lt"/>
                <a:ea typeface="+mn-ea"/>
                <a:cs typeface="+mn-cs"/>
              </a:rPr>
              <a:t> de número: </a:t>
            </a:r>
            <a:r>
              <a:rPr lang="es-DO" sz="2800" b="1" dirty="0" smtClean="0"/>
              <a:t>p</a:t>
            </a:r>
            <a:r>
              <a:rPr kumimoji="0" lang="es-DO" sz="2800" b="1" i="0" u="none" strike="noStrike" kern="1200" cap="none" spc="0" normalizeH="0" baseline="0" noProof="0" dirty="0" err="1" smtClean="0">
                <a:ln>
                  <a:noFill/>
                </a:ln>
                <a:solidFill>
                  <a:schemeClr val="tx1"/>
                </a:solidFill>
                <a:effectLst/>
                <a:uLnTx/>
                <a:uFillTx/>
                <a:latin typeface="+mn-lt"/>
                <a:ea typeface="+mn-ea"/>
                <a:cs typeface="+mn-cs"/>
              </a:rPr>
              <a:t>oliploidías</a:t>
            </a:r>
            <a:r>
              <a:rPr kumimoji="0" lang="es-DO" sz="2800" b="1" i="0" u="none" strike="noStrike" kern="1200" cap="none" spc="0" normalizeH="0" baseline="0" noProof="0" dirty="0" smtClean="0">
                <a:ln>
                  <a:noFill/>
                </a:ln>
                <a:solidFill>
                  <a:schemeClr val="tx1"/>
                </a:solidFill>
                <a:effectLst/>
                <a:uLnTx/>
                <a:uFillTx/>
                <a:latin typeface="+mn-lt"/>
                <a:ea typeface="+mn-ea"/>
                <a:cs typeface="+mn-cs"/>
              </a:rPr>
              <a:t> y </a:t>
            </a:r>
            <a:r>
              <a:rPr kumimoji="0" lang="es-DO" sz="2800" b="1" i="0" u="none" strike="noStrike" kern="1200" cap="none" spc="0" normalizeH="0" baseline="0" noProof="0" dirty="0" err="1" smtClean="0">
                <a:ln>
                  <a:noFill/>
                </a:ln>
                <a:solidFill>
                  <a:schemeClr val="tx1"/>
                </a:solidFill>
                <a:effectLst/>
                <a:uLnTx/>
                <a:uFillTx/>
                <a:latin typeface="+mn-lt"/>
                <a:ea typeface="+mn-ea"/>
                <a:cs typeface="+mn-cs"/>
              </a:rPr>
              <a:t>aneuploidías</a:t>
            </a:r>
            <a:r>
              <a:rPr kumimoji="0" lang="es-DO" sz="28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Fenómenos involucrados en el origen de las aberraciones de número.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Mosaicos cromosómicos.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Aberraciones cromosómicas de estructura. Mecanismo de producción de cada</a:t>
            </a:r>
            <a:r>
              <a:rPr kumimoji="0" lang="es-DO" sz="2800" b="1" i="0" u="none" strike="noStrike" kern="1200" cap="none" spc="0" normalizeH="0" noProof="0" dirty="0" smtClean="0">
                <a:ln>
                  <a:noFill/>
                </a:ln>
                <a:solidFill>
                  <a:schemeClr val="tx1"/>
                </a:solidFill>
                <a:effectLst/>
                <a:uLnTx/>
                <a:uFillTx/>
                <a:latin typeface="+mn-lt"/>
                <a:ea typeface="+mn-ea"/>
                <a:cs typeface="+mn-cs"/>
              </a:rPr>
              <a:t> una de ellas.</a:t>
            </a:r>
            <a:endParaRPr kumimoji="0" lang="es-DO"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AC balanceadas y no balanceadas.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DO" sz="2800" b="1" i="0" u="none" strike="noStrike" kern="1200" cap="none" spc="0" normalizeH="0" baseline="0" noProof="0" dirty="0" smtClean="0">
                <a:ln>
                  <a:noFill/>
                </a:ln>
                <a:solidFill>
                  <a:schemeClr val="tx1"/>
                </a:solidFill>
                <a:effectLst/>
                <a:uLnTx/>
                <a:uFillTx/>
                <a:latin typeface="+mn-lt"/>
                <a:ea typeface="+mn-ea"/>
                <a:cs typeface="+mn-cs"/>
              </a:rPr>
              <a:t>Expresión fenotípica de las AC balanceadas y no balanceadas.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85852" y="357166"/>
            <a:ext cx="8215370" cy="954107"/>
          </a:xfrm>
          <a:prstGeom prst="rect">
            <a:avLst/>
          </a:prstGeom>
          <a:noFill/>
        </p:spPr>
        <p:txBody>
          <a:bodyPr wrap="square" rtlCol="0">
            <a:spAutoFit/>
          </a:bodyPr>
          <a:lstStyle/>
          <a:p>
            <a:r>
              <a:rPr lang="es-ES" sz="2800" b="1" smtClean="0"/>
              <a:t>EPIDEMIOLOGÍA  DE  LAS  ENFERMEDADES  CROMOSÓMICAS</a:t>
            </a:r>
            <a:endParaRPr lang="es-ES" sz="2800"/>
          </a:p>
        </p:txBody>
      </p:sp>
      <p:sp>
        <p:nvSpPr>
          <p:cNvPr id="5" name="4 CuadroTexto"/>
          <p:cNvSpPr txBox="1"/>
          <p:nvPr/>
        </p:nvSpPr>
        <p:spPr>
          <a:xfrm>
            <a:off x="1071538" y="1819525"/>
            <a:ext cx="7072362" cy="3323987"/>
          </a:xfrm>
          <a:prstGeom prst="rect">
            <a:avLst/>
          </a:prstGeom>
          <a:noFill/>
        </p:spPr>
        <p:txBody>
          <a:bodyPr wrap="square" rtlCol="0">
            <a:spAutoFit/>
          </a:bodyPr>
          <a:lstStyle/>
          <a:p>
            <a:pPr>
              <a:lnSpc>
                <a:spcPct val="80000"/>
              </a:lnSpc>
            </a:pPr>
            <a:r>
              <a:rPr lang="es-ES" sz="2400" b="1" smtClean="0">
                <a:solidFill>
                  <a:srgbClr val="FF0000"/>
                </a:solidFill>
              </a:rPr>
              <a:t>Las Anomalías Cromosómicas o Cromosomopatías son responsables de:</a:t>
            </a:r>
          </a:p>
          <a:p>
            <a:pPr>
              <a:lnSpc>
                <a:spcPct val="80000"/>
              </a:lnSpc>
            </a:pPr>
            <a:endParaRPr lang="es-ES" sz="2400" smtClean="0"/>
          </a:p>
          <a:p>
            <a:pPr>
              <a:lnSpc>
                <a:spcPct val="80000"/>
              </a:lnSpc>
            </a:pPr>
            <a:r>
              <a:rPr lang="es-ES" sz="2400" b="1" smtClean="0"/>
              <a:t>Aparecer en el </a:t>
            </a:r>
            <a:r>
              <a:rPr lang="es-ES" sz="2400" b="1" smtClean="0">
                <a:solidFill>
                  <a:srgbClr val="0000FF"/>
                </a:solidFill>
              </a:rPr>
              <a:t>0,5 – 1% </a:t>
            </a:r>
            <a:r>
              <a:rPr lang="es-ES" sz="2400" b="1" smtClean="0"/>
              <a:t>de los Nacidos Vivos </a:t>
            </a:r>
            <a:r>
              <a:rPr lang="es-ES" sz="2400" b="1" smtClean="0">
                <a:solidFill>
                  <a:srgbClr val="0000FF"/>
                </a:solidFill>
              </a:rPr>
              <a:t>(1/150).</a:t>
            </a:r>
          </a:p>
          <a:p>
            <a:pPr>
              <a:lnSpc>
                <a:spcPct val="80000"/>
              </a:lnSpc>
            </a:pPr>
            <a:endParaRPr lang="es-ES" sz="2400" b="1" smtClean="0"/>
          </a:p>
          <a:p>
            <a:pPr>
              <a:lnSpc>
                <a:spcPct val="80000"/>
              </a:lnSpc>
            </a:pPr>
            <a:r>
              <a:rPr lang="es-ES" sz="2400" b="1" smtClean="0"/>
              <a:t>Constituyen la principal causa conocida de Retraso Mental y de Abortos Espontáneos </a:t>
            </a:r>
            <a:r>
              <a:rPr lang="es-ES" sz="2400" b="1" smtClean="0">
                <a:solidFill>
                  <a:srgbClr val="0000FF"/>
                </a:solidFill>
              </a:rPr>
              <a:t>(50% en el 1er trimestre y 20% en el 2do trimestre).</a:t>
            </a:r>
          </a:p>
          <a:p>
            <a:pPr>
              <a:lnSpc>
                <a:spcPct val="80000"/>
              </a:lnSpc>
            </a:pPr>
            <a:endParaRPr lang="es-ES" sz="2400" b="1" smtClean="0"/>
          </a:p>
          <a:p>
            <a:pPr>
              <a:lnSpc>
                <a:spcPct val="80000"/>
              </a:lnSpc>
            </a:pPr>
            <a:r>
              <a:rPr lang="es-ES" sz="2400" b="1" smtClean="0"/>
              <a:t>Del </a:t>
            </a:r>
            <a:r>
              <a:rPr lang="es-ES" sz="2400" b="1" smtClean="0">
                <a:solidFill>
                  <a:srgbClr val="0000FF"/>
                </a:solidFill>
              </a:rPr>
              <a:t>6%</a:t>
            </a:r>
            <a:r>
              <a:rPr lang="es-ES" sz="2400" b="1" smtClean="0"/>
              <a:t> de los fallecimientos en etapa perinatal. </a:t>
            </a:r>
          </a:p>
          <a:p>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6" y="344288"/>
            <a:ext cx="7786742" cy="4013406"/>
          </a:xfrm>
          <a:prstGeom prst="rect">
            <a:avLst/>
          </a:prstGeom>
          <a:noFill/>
        </p:spPr>
        <p:txBody>
          <a:bodyPr wrap="square" rtlCol="0">
            <a:spAutoFit/>
          </a:bodyPr>
          <a:lstStyle/>
          <a:p>
            <a:pPr>
              <a:lnSpc>
                <a:spcPct val="90000"/>
              </a:lnSpc>
            </a:pPr>
            <a:r>
              <a:rPr lang="es-ES_tradnl" sz="2800" b="1" u="sng" smtClean="0"/>
              <a:t>Aberraciones o anomalías cromosómicas</a:t>
            </a:r>
            <a:r>
              <a:rPr lang="es-ES_tradnl" sz="2800" b="1" smtClean="0"/>
              <a:t>: </a:t>
            </a:r>
          </a:p>
          <a:p>
            <a:pPr>
              <a:lnSpc>
                <a:spcPct val="90000"/>
              </a:lnSpc>
            </a:pPr>
            <a:r>
              <a:rPr lang="es-ES_tradnl" sz="2800" smtClean="0">
                <a:solidFill>
                  <a:srgbClr val="006600"/>
                </a:solidFill>
              </a:rPr>
              <a:t>    </a:t>
            </a:r>
          </a:p>
          <a:p>
            <a:pPr>
              <a:lnSpc>
                <a:spcPct val="90000"/>
              </a:lnSpc>
            </a:pPr>
            <a:r>
              <a:rPr lang="es-ES_tradnl" sz="2800" smtClean="0"/>
              <a:t>    Son aquellas enfermedades genéticas producidas por cambios en la </a:t>
            </a:r>
            <a:r>
              <a:rPr lang="es-ES_tradnl" sz="2800" b="1" i="1" u="sng" smtClean="0"/>
              <a:t>cantidad</a:t>
            </a:r>
            <a:r>
              <a:rPr lang="es-ES_tradnl" sz="2800" smtClean="0"/>
              <a:t> o en la </a:t>
            </a:r>
            <a:r>
              <a:rPr lang="es-ES_tradnl" sz="2800" b="1" i="1" u="sng" smtClean="0"/>
              <a:t>estructura</a:t>
            </a:r>
            <a:r>
              <a:rPr lang="es-ES_tradnl" sz="2800" u="sng" smtClean="0"/>
              <a:t> </a:t>
            </a:r>
            <a:r>
              <a:rPr lang="es-ES_tradnl" sz="2800" b="1" i="1" u="sng" smtClean="0"/>
              <a:t>de los cromosomas</a:t>
            </a:r>
            <a:r>
              <a:rPr lang="es-ES_tradnl" sz="2800" smtClean="0"/>
              <a:t>. Ocurren por lo general en hijos de padres normales sin historia familiar previa de la enfermedad, y no son hereditarias </a:t>
            </a:r>
            <a:r>
              <a:rPr lang="es-ES_tradnl" sz="2800" i="1" smtClean="0"/>
              <a:t>(aunque hay excepciones). </a:t>
            </a:r>
          </a:p>
          <a:p>
            <a:pPr>
              <a:lnSpc>
                <a:spcPct val="90000"/>
              </a:lnSpc>
            </a:pPr>
            <a:r>
              <a:rPr lang="es-ES_tradnl" sz="2800" smtClean="0"/>
              <a:t>    </a:t>
            </a:r>
          </a:p>
          <a:p>
            <a:endParaRPr lang="es-ES" sz="2800"/>
          </a:p>
        </p:txBody>
      </p:sp>
      <p:sp>
        <p:nvSpPr>
          <p:cNvPr id="5" name="4 CuadroTexto"/>
          <p:cNvSpPr txBox="1"/>
          <p:nvPr/>
        </p:nvSpPr>
        <p:spPr>
          <a:xfrm>
            <a:off x="785786" y="4763168"/>
            <a:ext cx="4429156" cy="523220"/>
          </a:xfrm>
          <a:prstGeom prst="rect">
            <a:avLst/>
          </a:prstGeom>
          <a:noFill/>
        </p:spPr>
        <p:txBody>
          <a:bodyPr wrap="square" rtlCol="0">
            <a:spAutoFit/>
          </a:bodyPr>
          <a:lstStyle/>
          <a:p>
            <a:r>
              <a:rPr lang="es-ES_tradnl" sz="2800" b="1" smtClean="0"/>
              <a:t>Clasificación</a:t>
            </a:r>
            <a:endParaRPr lang="es-ES" sz="2800" b="1"/>
          </a:p>
        </p:txBody>
      </p:sp>
      <p:cxnSp>
        <p:nvCxnSpPr>
          <p:cNvPr id="7" name="6 Conector recto de flecha"/>
          <p:cNvCxnSpPr>
            <a:endCxn id="4" idx="2"/>
          </p:cNvCxnSpPr>
          <p:nvPr/>
        </p:nvCxnSpPr>
        <p:spPr>
          <a:xfrm flipV="1">
            <a:off x="2928926" y="4357694"/>
            <a:ext cx="1750231"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928926" y="5072074"/>
            <a:ext cx="178595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857752" y="3929066"/>
            <a:ext cx="3143272" cy="523220"/>
          </a:xfrm>
          <a:prstGeom prst="rect">
            <a:avLst/>
          </a:prstGeom>
          <a:noFill/>
        </p:spPr>
        <p:txBody>
          <a:bodyPr wrap="square" rtlCol="0">
            <a:spAutoFit/>
          </a:bodyPr>
          <a:lstStyle/>
          <a:p>
            <a:r>
              <a:rPr lang="es-ES_tradnl" sz="2800" b="1" smtClean="0"/>
              <a:t>Numéricas </a:t>
            </a:r>
            <a:endParaRPr lang="es-ES" sz="2800" b="1"/>
          </a:p>
        </p:txBody>
      </p:sp>
      <p:sp>
        <p:nvSpPr>
          <p:cNvPr id="11" name="10 CuadroTexto"/>
          <p:cNvSpPr txBox="1"/>
          <p:nvPr/>
        </p:nvSpPr>
        <p:spPr>
          <a:xfrm>
            <a:off x="4929190" y="5500702"/>
            <a:ext cx="2786082" cy="523220"/>
          </a:xfrm>
          <a:prstGeom prst="rect">
            <a:avLst/>
          </a:prstGeom>
          <a:noFill/>
        </p:spPr>
        <p:txBody>
          <a:bodyPr wrap="square" rtlCol="0">
            <a:spAutoFit/>
          </a:bodyPr>
          <a:lstStyle/>
          <a:p>
            <a:r>
              <a:rPr lang="es-ES_tradnl" sz="2800" b="1" smtClean="0"/>
              <a:t>Estructurales</a:t>
            </a:r>
            <a:endParaRPr lang="es-ES" sz="28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704190"/>
            <a:ext cx="6929486" cy="2000548"/>
          </a:xfrm>
          <a:prstGeom prst="rect">
            <a:avLst/>
          </a:prstGeom>
        </p:spPr>
        <p:txBody>
          <a:bodyPr wrap="square">
            <a:spAutoFit/>
          </a:bodyPr>
          <a:lstStyle/>
          <a:p>
            <a:pPr>
              <a:spcBef>
                <a:spcPct val="50000"/>
              </a:spcBef>
            </a:pPr>
            <a:r>
              <a:rPr lang="es-MX" sz="2800" b="1" u="sng" smtClean="0">
                <a:solidFill>
                  <a:schemeClr val="tx2">
                    <a:lumMod val="75000"/>
                  </a:schemeClr>
                </a:solidFill>
              </a:rPr>
              <a:t>Aberraciones Cromosómicas de Número</a:t>
            </a:r>
            <a:r>
              <a:rPr lang="es-MX" sz="2800" b="1" smtClean="0">
                <a:solidFill>
                  <a:schemeClr val="tx2">
                    <a:lumMod val="75000"/>
                  </a:schemeClr>
                </a:solidFill>
              </a:rPr>
              <a:t>: </a:t>
            </a:r>
          </a:p>
          <a:p>
            <a:pPr>
              <a:spcBef>
                <a:spcPct val="50000"/>
              </a:spcBef>
            </a:pPr>
            <a:r>
              <a:rPr lang="es-MX" sz="2400" b="1" smtClean="0"/>
              <a:t>Determinan una alteración del complemento cromosómico normal (de 46 cromosomas).</a:t>
            </a:r>
          </a:p>
          <a:p>
            <a:pPr>
              <a:spcBef>
                <a:spcPct val="50000"/>
              </a:spcBef>
            </a:pPr>
            <a:r>
              <a:rPr lang="es-MX" sz="2400" b="1" smtClean="0"/>
              <a:t>                   </a:t>
            </a:r>
            <a:endParaRPr lang="es-MX" sz="2400" b="1"/>
          </a:p>
        </p:txBody>
      </p:sp>
      <p:sp>
        <p:nvSpPr>
          <p:cNvPr id="5" name="4 CuadroTexto"/>
          <p:cNvSpPr txBox="1"/>
          <p:nvPr/>
        </p:nvSpPr>
        <p:spPr>
          <a:xfrm>
            <a:off x="2000232" y="2714620"/>
            <a:ext cx="4643470" cy="2246769"/>
          </a:xfrm>
          <a:prstGeom prst="rect">
            <a:avLst/>
          </a:prstGeom>
          <a:noFill/>
        </p:spPr>
        <p:txBody>
          <a:bodyPr wrap="square" rtlCol="0">
            <a:spAutoFit/>
          </a:bodyPr>
          <a:lstStyle/>
          <a:p>
            <a:r>
              <a:rPr lang="es-ES_tradnl" sz="2800" b="1" smtClean="0"/>
              <a:t>       </a:t>
            </a:r>
          </a:p>
          <a:p>
            <a:r>
              <a:rPr lang="es-ES_tradnl" sz="2800" b="1" smtClean="0"/>
              <a:t> </a:t>
            </a:r>
            <a:r>
              <a:rPr lang="es-ES_tradnl" sz="2800" b="1" u="sng" smtClean="0"/>
              <a:t>Tipos</a:t>
            </a:r>
          </a:p>
          <a:p>
            <a:endParaRPr lang="es-ES_tradnl" sz="2800"/>
          </a:p>
          <a:p>
            <a:pPr>
              <a:buFont typeface="Wingdings" pitchFamily="2" charset="2"/>
              <a:buChar char="Ø"/>
            </a:pPr>
            <a:r>
              <a:rPr lang="es-ES_tradnl" sz="2800" smtClean="0"/>
              <a:t>Polipolidías</a:t>
            </a:r>
          </a:p>
          <a:p>
            <a:pPr>
              <a:buFont typeface="Wingdings" pitchFamily="2" charset="2"/>
              <a:buChar char="Ø"/>
            </a:pPr>
            <a:r>
              <a:rPr lang="es-ES_tradnl" sz="2800" smtClean="0"/>
              <a:t>Aneuploidías</a:t>
            </a:r>
            <a:endParaRPr lang="es-E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50825" y="1125538"/>
            <a:ext cx="8642350" cy="4103687"/>
          </a:xfrm>
          <a:prstGeom prst="rect">
            <a:avLst/>
          </a:prstGeom>
          <a:solidFill>
            <a:srgbClr val="FEC2A0"/>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200" b="1" i="0" u="none" strike="noStrike" kern="1200" cap="none" spc="0" normalizeH="0" baseline="0" noProof="0" smtClean="0">
                <a:ln>
                  <a:noFill/>
                </a:ln>
                <a:solidFill>
                  <a:schemeClr val="tx1"/>
                </a:solidFill>
                <a:effectLst/>
                <a:uLnTx/>
                <a:uFillTx/>
                <a:latin typeface="+mn-lt"/>
                <a:ea typeface="+mn-ea"/>
                <a:cs typeface="+mn-cs"/>
              </a:rPr>
              <a:t>    </a:t>
            </a:r>
            <a:r>
              <a:rPr kumimoji="0" lang="es-MX" sz="3300" b="1" i="0" u="sng" strike="noStrike" kern="1200" cap="none" spc="0" normalizeH="0" baseline="0" noProof="0" smtClean="0">
                <a:ln>
                  <a:noFill/>
                </a:ln>
                <a:solidFill>
                  <a:schemeClr val="tx1"/>
                </a:solidFill>
                <a:effectLst/>
                <a:uLnTx/>
                <a:uFillTx/>
                <a:latin typeface="+mn-lt"/>
                <a:ea typeface="+mn-ea"/>
                <a:cs typeface="+mn-cs"/>
              </a:rPr>
              <a:t>Poliploidías</a:t>
            </a:r>
            <a:r>
              <a:rPr kumimoji="0" lang="es-MX" sz="3300" b="1"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MX"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Tx/>
              <a:buNone/>
              <a:tabLst/>
              <a:defRPr/>
            </a:pPr>
            <a:r>
              <a:rPr kumimoji="0" lang="es-MX" sz="3300" b="1" i="0" u="none" strike="noStrike" kern="1200" cap="none" spc="0" normalizeH="0" baseline="0" noProof="0" smtClean="0">
                <a:ln>
                  <a:noFill/>
                </a:ln>
                <a:solidFill>
                  <a:schemeClr val="tx1"/>
                </a:solidFill>
                <a:effectLst/>
                <a:uLnTx/>
                <a:uFillTx/>
                <a:latin typeface="+mn-lt"/>
                <a:ea typeface="+mn-ea"/>
                <a:cs typeface="+mn-cs"/>
              </a:rPr>
              <a:t>   </a:t>
            </a:r>
            <a:r>
              <a:rPr kumimoji="0" lang="es-MX" sz="3300" i="0" u="none" strike="noStrike" kern="1200" cap="none" spc="0" normalizeH="0" baseline="0" noProof="0" smtClean="0">
                <a:ln>
                  <a:noFill/>
                </a:ln>
                <a:solidFill>
                  <a:schemeClr val="tx1"/>
                </a:solidFill>
                <a:effectLst/>
                <a:uLnTx/>
                <a:uFillTx/>
                <a:latin typeface="+mn-lt"/>
                <a:ea typeface="+mn-ea"/>
                <a:cs typeface="+mn-cs"/>
              </a:rPr>
              <a:t>Involucran un conjunto o juego cromosómico haploide extra a los dos juegos haploides que se esperan y que originan el número diploide  del cariotipo normal.</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300" b="0" i="0" u="none" strike="noStrike" kern="1200" cap="none" spc="0" normalizeH="0" baseline="0" noProof="0" smtClean="0">
                <a:ln>
                  <a:noFill/>
                </a:ln>
                <a:solidFill>
                  <a:schemeClr val="tx1"/>
                </a:solidFill>
                <a:effectLst/>
                <a:uLnTx/>
                <a:uFillTx/>
                <a:latin typeface="+mn-lt"/>
                <a:ea typeface="+mn-ea"/>
                <a:cs typeface="+mn-cs"/>
              </a:rPr>
              <a:t>    Su complemento cromosómico es múltiplo exacto del número haploide superior a 2n.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3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300" b="0" i="0" u="none" strike="noStrike" kern="1200" cap="none" spc="0" normalizeH="0" baseline="0" noProof="0" smtClean="0">
                <a:ln>
                  <a:noFill/>
                </a:ln>
                <a:solidFill>
                  <a:schemeClr val="tx1"/>
                </a:solidFill>
                <a:effectLst/>
                <a:uLnTx/>
                <a:uFillTx/>
                <a:latin typeface="+mn-lt"/>
                <a:ea typeface="+mn-ea"/>
                <a:cs typeface="+mn-cs"/>
              </a:rPr>
              <a:t>    Ej: </a:t>
            </a:r>
            <a:r>
              <a:rPr kumimoji="0" lang="es-MX" sz="3300" b="0" i="0" u="none" strike="noStrike" kern="1200" cap="none" spc="0" normalizeH="0" baseline="0" noProof="0" smtClean="0">
                <a:ln>
                  <a:noFill/>
                </a:ln>
                <a:solidFill>
                  <a:srgbClr val="FF0000"/>
                </a:solidFill>
                <a:effectLst/>
                <a:uLnTx/>
                <a:uFillTx/>
                <a:latin typeface="+mn-lt"/>
                <a:ea typeface="+mn-ea"/>
                <a:cs typeface="+mn-cs"/>
              </a:rPr>
              <a:t>3n</a:t>
            </a:r>
            <a:r>
              <a:rPr kumimoji="0" lang="es-MX" sz="3300" b="0" i="0" u="none" strike="noStrike" kern="1200" cap="none" spc="0" normalizeH="0" baseline="0" noProof="0" smtClean="0">
                <a:ln>
                  <a:noFill/>
                </a:ln>
                <a:solidFill>
                  <a:schemeClr val="tx1"/>
                </a:solidFill>
                <a:effectLst/>
                <a:uLnTx/>
                <a:uFillTx/>
                <a:latin typeface="+mn-lt"/>
                <a:ea typeface="+mn-ea"/>
                <a:cs typeface="+mn-cs"/>
              </a:rPr>
              <a:t> (triploide) (69 cromosomas), </a:t>
            </a:r>
            <a:r>
              <a:rPr kumimoji="0" lang="es-MX" sz="3300" b="0" i="0" u="none" strike="noStrike" kern="1200" cap="none" spc="0" normalizeH="0" baseline="0" noProof="0" smtClean="0">
                <a:ln>
                  <a:noFill/>
                </a:ln>
                <a:solidFill>
                  <a:srgbClr val="FF0000"/>
                </a:solidFill>
                <a:effectLst/>
                <a:uLnTx/>
                <a:uFillTx/>
                <a:latin typeface="+mn-lt"/>
                <a:ea typeface="+mn-ea"/>
                <a:cs typeface="+mn-cs"/>
              </a:rPr>
              <a:t>4n </a:t>
            </a:r>
            <a:r>
              <a:rPr kumimoji="0" lang="es-MX" sz="3300" b="0" i="0" u="none" strike="noStrike" kern="1200" cap="none" spc="0" normalizeH="0" baseline="0" noProof="0" smtClean="0">
                <a:ln>
                  <a:noFill/>
                </a:ln>
                <a:solidFill>
                  <a:schemeClr val="tx1"/>
                </a:solidFill>
                <a:effectLst/>
                <a:uLnTx/>
                <a:uFillTx/>
                <a:latin typeface="+mn-lt"/>
                <a:ea typeface="+mn-ea"/>
                <a:cs typeface="+mn-cs"/>
              </a:rPr>
              <a:t>(tetraploide) (92 cromosomas).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3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300" b="0" i="0" u="none" strike="noStrike" kern="1200" cap="none" spc="0" normalizeH="0" baseline="0" noProof="0" smtClean="0">
                <a:ln>
                  <a:noFill/>
                </a:ln>
                <a:solidFill>
                  <a:schemeClr val="tx1"/>
                </a:solidFill>
                <a:effectLst/>
                <a:uLnTx/>
                <a:uFillTx/>
                <a:latin typeface="+mn-lt"/>
                <a:ea typeface="+mn-ea"/>
                <a:cs typeface="+mn-cs"/>
              </a:rPr>
              <a:t>    Son incompatibles con la vida.</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85984" y="428604"/>
            <a:ext cx="5143536" cy="523220"/>
          </a:xfrm>
          <a:prstGeom prst="rect">
            <a:avLst/>
          </a:prstGeom>
          <a:noFill/>
        </p:spPr>
        <p:txBody>
          <a:bodyPr wrap="square" rtlCol="0">
            <a:spAutoFit/>
          </a:bodyPr>
          <a:lstStyle/>
          <a:p>
            <a:r>
              <a:rPr lang="es-ES_tradnl" sz="2800" b="1" u="sng" dirty="0" smtClean="0"/>
              <a:t>Causas de las </a:t>
            </a:r>
            <a:r>
              <a:rPr lang="es-ES_tradnl" sz="2800" b="1" u="sng" dirty="0" err="1" smtClean="0"/>
              <a:t>Poliploidías</a:t>
            </a:r>
            <a:endParaRPr lang="es-ES" sz="2800" b="1" u="sng" dirty="0"/>
          </a:p>
        </p:txBody>
      </p:sp>
      <p:sp>
        <p:nvSpPr>
          <p:cNvPr id="5" name="4 CuadroTexto"/>
          <p:cNvSpPr txBox="1"/>
          <p:nvPr/>
        </p:nvSpPr>
        <p:spPr>
          <a:xfrm>
            <a:off x="642910" y="1357298"/>
            <a:ext cx="7929618" cy="3539430"/>
          </a:xfrm>
          <a:prstGeom prst="rect">
            <a:avLst/>
          </a:prstGeom>
          <a:noFill/>
        </p:spPr>
        <p:txBody>
          <a:bodyPr wrap="square" rtlCol="0">
            <a:spAutoFit/>
          </a:bodyPr>
          <a:lstStyle/>
          <a:p>
            <a:pPr algn="just">
              <a:buFont typeface="Wingdings" pitchFamily="2" charset="2"/>
              <a:buChar char="v"/>
            </a:pPr>
            <a:r>
              <a:rPr lang="es-ES_tradnl" dirty="0"/>
              <a:t> </a:t>
            </a:r>
            <a:r>
              <a:rPr lang="es-ES_tradnl" sz="2800" dirty="0" smtClean="0"/>
              <a:t>Falla en la primera división </a:t>
            </a:r>
            <a:r>
              <a:rPr lang="es-ES_tradnl" sz="2800" dirty="0" err="1" smtClean="0"/>
              <a:t>meiótica</a:t>
            </a:r>
            <a:r>
              <a:rPr lang="es-ES_tradnl" sz="2800" dirty="0" smtClean="0"/>
              <a:t> durante la gametogénesis (</a:t>
            </a:r>
            <a:r>
              <a:rPr lang="es-ES_tradnl" sz="2800" dirty="0" err="1" smtClean="0"/>
              <a:t>precigótico</a:t>
            </a:r>
            <a:r>
              <a:rPr lang="es-ES_tradnl" sz="2800" dirty="0" smtClean="0"/>
              <a:t>).</a:t>
            </a:r>
          </a:p>
          <a:p>
            <a:pPr algn="just">
              <a:buFont typeface="Wingdings" pitchFamily="2" charset="2"/>
              <a:buChar char="v"/>
            </a:pPr>
            <a:r>
              <a:rPr lang="es-ES_tradnl" sz="2800" dirty="0"/>
              <a:t> </a:t>
            </a:r>
            <a:r>
              <a:rPr lang="es-ES_tradnl" sz="2800" dirty="0" smtClean="0"/>
              <a:t>Fallo en el clivaje, que tiene lugar en la primera división mitótica del cigoto (</a:t>
            </a:r>
            <a:r>
              <a:rPr lang="es-ES_tradnl" sz="2800" dirty="0" err="1" smtClean="0"/>
              <a:t>poscigótico</a:t>
            </a:r>
            <a:r>
              <a:rPr lang="es-ES_tradnl" sz="2800" dirty="0" smtClean="0"/>
              <a:t>).</a:t>
            </a:r>
          </a:p>
          <a:p>
            <a:pPr algn="just">
              <a:buFont typeface="Wingdings" pitchFamily="2" charset="2"/>
              <a:buChar char="v"/>
            </a:pPr>
            <a:r>
              <a:rPr lang="es-ES_tradnl" sz="2800" dirty="0"/>
              <a:t> </a:t>
            </a:r>
            <a:r>
              <a:rPr lang="es-ES_tradnl" sz="2800" dirty="0" err="1" smtClean="0"/>
              <a:t>Polifecundación</a:t>
            </a:r>
            <a:r>
              <a:rPr lang="es-ES_tradnl" sz="2800" dirty="0" smtClean="0"/>
              <a:t> del óvulo por varios espermatozoides.</a:t>
            </a:r>
          </a:p>
          <a:p>
            <a:pPr algn="just">
              <a:buFont typeface="Wingdings" pitchFamily="2" charset="2"/>
              <a:buChar char="v"/>
            </a:pPr>
            <a:r>
              <a:rPr lang="es-ES_tradnl" sz="2800" dirty="0"/>
              <a:t> </a:t>
            </a:r>
            <a:r>
              <a:rPr lang="es-ES_tradnl" sz="2800" dirty="0" smtClean="0"/>
              <a:t>Alteraciones en las divisiones celulares en células neoplásicas.</a:t>
            </a:r>
            <a:endParaRPr lang="es-E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222</TotalTime>
  <Words>2252</Words>
  <Application>Microsoft Office PowerPoint</Application>
  <PresentationFormat>Presentación en pantalla (4:3)</PresentationFormat>
  <Paragraphs>175</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Tema de Office</vt:lpstr>
      <vt:lpstr>Fotografía de Photo Editor</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meiosis</vt:lpstr>
      <vt:lpstr>Presentación de PowerPoint</vt:lpstr>
      <vt:lpstr>Presentación de PowerPoint</vt:lpstr>
      <vt:lpstr>Presentación de PowerPoint</vt:lpstr>
      <vt:lpstr>Presentación de PowerPoint</vt:lpstr>
      <vt:lpstr>Ejemplos de Aneuploidías  Sexuales</vt:lpstr>
      <vt:lpstr>Síndrome  de Turner:</vt:lpstr>
      <vt:lpstr>Presentación de PowerPoint</vt:lpstr>
      <vt:lpstr>El fenotipo como expresión de las Aberraciones Cromosómicas No Balanceadas:</vt:lpstr>
      <vt:lpstr>Presentación de PowerPoint</vt:lpstr>
      <vt:lpstr>ABERRACIONES  CROMOSÓMICAS  ESTRUCTURALES:</vt:lpstr>
      <vt:lpstr>Presentación de PowerPoint</vt:lpstr>
      <vt:lpstr>Presentación de PowerPoint</vt:lpstr>
      <vt:lpstr>Resultados de las Deleciones:</vt:lpstr>
      <vt:lpstr>Presentación de PowerPoint</vt:lpstr>
      <vt:lpstr>Presentación de PowerPoint</vt:lpstr>
      <vt:lpstr>Resultados de las Duplicaciones:</vt:lpstr>
      <vt:lpstr>                                                                 ISOCROMOSOMAS (i) :   Se produce debido a una división anormal del centrómero, la cual se produce en sentido perpendicular al eje perpendicular del cromosoma y no paralelo a éste como debía ser. Es una anormalidad en la separación de las cromátides hermanas.  Ocurre durante la separación de las cromátides hermanas en la Meiosis II, generando cromosomas anormales que contienen doble la información de los brazos involucrados. Otro mecanismo de producción sería el intercambio que involucra el extremo proximal al centrómero entre cromátides hermanas de cromosomas homólogos generando isocromosomas isodicéntricos en los cuales el centrómero doble no se detecta citogenéticamente por estar muy unidos. </vt:lpstr>
      <vt:lpstr>Resultados de los Isocromosomas:</vt:lpstr>
      <vt:lpstr>Presentación de PowerPoint</vt:lpstr>
      <vt:lpstr>Resultados de las Inversiones:</vt:lpstr>
      <vt:lpstr>Translocaciones:</vt:lpstr>
      <vt:lpstr>        TRANSLOCACIONES (t) RECÍPROCAS O BALANCEADAS                                Cuando ocurre ruptura en dos cromosomas no homólogos y los fragmentos de éstos se insertan intercambiados. Los cromosomas resultantes se llaman derivativos. </vt:lpstr>
      <vt:lpstr>Presentación de PowerPoint</vt:lpstr>
      <vt:lpstr>Presentación de PowerPoint</vt:lpstr>
      <vt:lpstr>Bibliografía: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Beatriz</dc:creator>
  <cp:lastModifiedBy>Dr</cp:lastModifiedBy>
  <cp:revision>21</cp:revision>
  <dcterms:created xsi:type="dcterms:W3CDTF">2018-02-18T08:59:15Z</dcterms:created>
  <dcterms:modified xsi:type="dcterms:W3CDTF">2021-02-02T04:25:47Z</dcterms:modified>
</cp:coreProperties>
</file>