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75" r:id="rId23"/>
    <p:sldId id="276" r:id="rId24"/>
    <p:sldId id="278" r:id="rId25"/>
    <p:sldId id="277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FCD1F-3C73-4BE9-BA27-DD3550DC0C12}" type="datetimeFigureOut">
              <a:rPr lang="es-ES" smtClean="0"/>
              <a:t>15/01/2017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67F72-EB51-41C1-BBE9-5E7739DE9D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69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67F72-EB51-41C1-BBE9-5E7739DE9D2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8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A3B69AB-1BE2-4CFF-A429-D69D61AEA65E}" type="datetimeFigureOut">
              <a:rPr lang="es-ES" smtClean="0"/>
              <a:t>15/01/2017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F482E62-09F8-4CF9-8EA3-B1817ACE0C31}" type="slidenum">
              <a:rPr lang="es-ES" smtClean="0"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776288"/>
            <a:ext cx="8568952" cy="2796728"/>
          </a:xfrm>
        </p:spPr>
        <p:txBody>
          <a:bodyPr>
            <a:normAutofit/>
          </a:bodyPr>
          <a:lstStyle/>
          <a:p>
            <a:pPr algn="ctr"/>
            <a:r>
              <a:rPr lang="es-ES" sz="5400" b="1" u="sng" dirty="0" smtClean="0">
                <a:solidFill>
                  <a:schemeClr val="bg1"/>
                </a:solidFill>
              </a:rPr>
              <a:t>SÍNDROME CORONARIO AGUDO SIN ELEVACIÓN ST</a:t>
            </a:r>
            <a:endParaRPr lang="es-ES" sz="5400" b="1" u="sng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8062912" cy="1584176"/>
          </a:xfrm>
        </p:spPr>
        <p:txBody>
          <a:bodyPr>
            <a:normAutofit/>
          </a:bodyPr>
          <a:lstStyle/>
          <a:p>
            <a:pPr algn="l"/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Dra. Alina Peris Cid.</a:t>
            </a:r>
          </a:p>
          <a:p>
            <a:pPr algn="l"/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Medicina Interna.</a:t>
            </a:r>
          </a:p>
          <a:p>
            <a:pPr algn="l"/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Hospital General Calixto García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6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5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DIAGNÓSTICO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Cardiología nuclear: 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Tomografía computarizada de emisión de fotón único (SPECT)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PET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Prueba de imagen con isótopos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RM cardiaca</a:t>
            </a:r>
          </a:p>
          <a:p>
            <a:pPr>
              <a:buFont typeface="Courier New" pitchFamily="49" charset="0"/>
              <a:buChar char="o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Homocisteína en suero</a:t>
            </a:r>
          </a:p>
          <a:p>
            <a:pPr>
              <a:buFont typeface="Courier New" pitchFamily="49" charset="0"/>
              <a:buChar char="o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Angiografía coronaria por tomografía computarizada</a:t>
            </a:r>
          </a:p>
          <a:p>
            <a:pPr marL="64008" indent="0">
              <a:buNone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Courier New" pitchFamily="49" charset="0"/>
              <a:buChar char="o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Courier New" pitchFamily="49" charset="0"/>
              <a:buChar char="o"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4008" indent="0">
              <a:buNone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06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DIAGNÓSTICO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ANGIOGRAFÍA CORONARIA: en todo paciente con sospecha de alto riesgo de SCA (muerte, IMA, isquemia recurrente). Si tiene isquemia miocárdica espontánea o inducible a pesar de tratamiento médico adecuado. Permite determinar si el paciente requiere revascularización y si debe intentarse por vía quirúrgica (con injerto de derivación de arteria coronaria o percutánea).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13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Estratificación de riesgo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92500" lnSpcReduction="1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Variables de riesgo que predicen muerte e isquemia coronaria recurrente: mayores 65 años, 3 o más factores de riesgo de aterosclerosis, enfermedad coronaria (angiografía o IMA previo), 2 o más episodios anginosos en las 24 h previas al ingreso, uso de ASA en los 7 días previos al ingreso, elevación ST, elevación de troponinas y CK-MB.</a:t>
            </a:r>
          </a:p>
          <a:p>
            <a:pPr marL="578358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Insuficiencia cardiaca, paro cardiaco durante la presentación, TA, FC, creatinina sérica.</a:t>
            </a:r>
          </a:p>
          <a:p>
            <a:pPr marL="64008" indent="0">
              <a:buNone/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4008" indent="0">
              <a:buNone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6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u="sng" dirty="0" smtClean="0">
                <a:solidFill>
                  <a:schemeClr val="bg1"/>
                </a:solidFill>
              </a:rPr>
              <a:t>Factores de riesgo de complicaciones hemorrágicas del </a:t>
            </a:r>
            <a:r>
              <a:rPr lang="es-ES" sz="3200" b="1" u="sng" dirty="0" err="1" smtClean="0">
                <a:solidFill>
                  <a:schemeClr val="bg1"/>
                </a:solidFill>
              </a:rPr>
              <a:t>tto</a:t>
            </a:r>
            <a:r>
              <a:rPr lang="es-ES" sz="3200" b="1" u="sng" dirty="0" smtClean="0">
                <a:solidFill>
                  <a:schemeClr val="bg1"/>
                </a:solidFill>
              </a:rPr>
              <a:t>. intensivo</a:t>
            </a:r>
            <a:endParaRPr lang="es-ES" sz="3200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Sexo femenino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Edad avanzada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Insuficiencia renal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Peso corporal bajo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Taquicardia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Presión arterial sistólica (alta o baja)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Anemia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Diabetes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ellitus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90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TRATAMIENTO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92500" lnSpcReduction="10000"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Objetivo: impedir recurrencia de la isquemia.</a:t>
            </a:r>
          </a:p>
          <a:p>
            <a:r>
              <a:rPr lang="es-E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Todo paciente con SCASEST debe recibir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marL="521208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Antianginosos: nitroglicerina, beta-bloqueadores, antagonistas de calcio.</a:t>
            </a:r>
          </a:p>
          <a:p>
            <a:pPr marL="521208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Antiplaquetarios: aspirina, clopidogrel.</a:t>
            </a:r>
          </a:p>
          <a:p>
            <a:pPr marL="521208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Estatinas (salvo contraindicación)</a:t>
            </a:r>
          </a:p>
          <a:p>
            <a:pPr marL="521208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Pacientes de bajo riesgo deben recibir también tratamiento con heparina no fraccionada sin intensificar el tratamiento antiplaquetario o anticoagulante (anticoagulación intensiva aumenta riesgo de hemorragia sin disminuir riesgo de acontecimiento isquémico cardiaco)</a:t>
            </a:r>
          </a:p>
          <a:p>
            <a:pPr marL="521208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Angiografía coronaria y revascularización: reservarlas para ptes con recurrencia de isquemia a pesar de tratamiento médico intensivo. 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5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TRATAMIENTO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Pacientes con alto riesgo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marL="578358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Antianginosos.</a:t>
            </a:r>
          </a:p>
          <a:p>
            <a:pPr marL="578358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Antiplaquetarios.</a:t>
            </a:r>
          </a:p>
          <a:p>
            <a:pPr marL="578358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Estatinas.</a:t>
            </a:r>
          </a:p>
          <a:p>
            <a:pPr marL="578358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Anticoagulación intensiva.</a:t>
            </a:r>
          </a:p>
          <a:p>
            <a:pPr marL="578358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Angiografía coronaria seguida por revascularización.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04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TRATAMIENTO BAJO RIESGO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lnSpcReduction="10000"/>
          </a:bodyPr>
          <a:lstStyle/>
          <a:p>
            <a:r>
              <a:rPr lang="es-E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ANTIANGINOSOS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Nitroglicerina: inmediatamente, indefinidamente, 0.3- 0.6mg SL, 5-10microgr/ min inicialmente que se aumenta de 10 en 10microgr/ min cada 5 min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Si no respuesta sulfato de morfina 2-5mg EV repetir cada 5-30min (vigilar hipotensión, depresión respiratoria, estado confusional).</a:t>
            </a: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Beta-bloqueante: inmediatamente, indefinidamente. Metoprolol bolos EV 5mg (3 con 2-5 min de diferencia), posteriormente 50mg VO 2v/d hasta 100mg 2v/d. Atenolol bolo 5-10mg EV y posteriormente 100mg/d VO.</a:t>
            </a: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Diltiazem o verapamilo: inmediatamente, indefinidamente. 30-90mg VO 4v/d o hasta 360mg/d.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88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TRATAMIENTO BAJO RIESGO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lnSpcReduction="10000"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Antiplaquetarios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Aspirina: inmediatamente, indefinidamente. Dosis inicial 162-325mg VO. 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Clopidogrel: inmediatamente, 1-12 meses. Dosis inicial 300mg VO, posteriormente 75mg/día VO.</a:t>
            </a:r>
          </a:p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Hipolipemiantes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Estatina (antes del alta hospitalaria) indefinidamente. Atorvastatina hasta 80mg/d VO.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18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TRATAMIENTO BAJO RIESGO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Anticoagulantes:</a:t>
            </a: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Heparina no fraccionada, de bajo peso molecular o fondaparinux. Inmediatamente, de 2-5 días. Bolo EV 60U/Kg peso, posteriormente 12U/Kg EV ajustada hasta alcanzar un TTP de 50-70 seg.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5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 smtClean="0">
                <a:solidFill>
                  <a:schemeClr val="bg1"/>
                </a:solidFill>
              </a:rPr>
              <a:t>SÍNDROME CORONARIO AGUDO</a:t>
            </a:r>
            <a:endParaRPr lang="es-ES" sz="3200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877272"/>
          </a:xfrm>
        </p:spPr>
        <p:txBody>
          <a:bodyPr>
            <a:normAutofit fontScale="92500"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SCASEST</a:t>
            </a:r>
          </a:p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Angina inestable aguda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dolor torácico cardiaco de nueva aparición, que empeora (intensidad, prolongación, frecuencia) o que se produce en reposo, sin datos serológicos de necrosis de miocitos.</a:t>
            </a:r>
          </a:p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 sin elevación ST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paciente que presenta dolor torácico cardiaco con datos serológicos de necrosis miocárdica y sin elevación ST.</a:t>
            </a:r>
          </a:p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 con elevación ST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dolor cardiaco agudo, datos serológicos de necrosis miocárdica y elevación duradera (más 20 min) de ST.</a:t>
            </a: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01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u="sng" dirty="0" smtClean="0">
                <a:solidFill>
                  <a:schemeClr val="bg1"/>
                </a:solidFill>
              </a:rPr>
              <a:t>TRATAMIENTO ALTO RIESGO</a:t>
            </a:r>
            <a:endParaRPr lang="es-ES" sz="3600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Antianginosos.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Hipolipemiantes.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Antiplaquetarios.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Inhibidor de la glicoproteína IIb/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en el momento de la ICP, hasta 12-24h después de la ICP. (tirofibán, eptifibatida, abciximab)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7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83264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5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u="sng" dirty="0" smtClean="0">
                <a:solidFill>
                  <a:schemeClr val="bg1"/>
                </a:solidFill>
              </a:rPr>
              <a:t>TRATAMIENTO ALTO RIESGO</a:t>
            </a:r>
            <a:endParaRPr lang="es-ES" sz="3200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Anticoagulantes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marL="578358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Heparina no fraccionada: inmediatamente, 2-5 días, suspender después de ICP satisfactoria. Bolo 60U/Kg, posteriormente 12 U/Kg EV (TTP de 50-70 seg)</a:t>
            </a:r>
          </a:p>
          <a:p>
            <a:pPr marL="578358" indent="-514350">
              <a:buFont typeface="+mj-lt"/>
              <a:buAutoNum type="arabicPeriod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Enoxaparina: inmediatamente, hasta 8 días, suspender después de ICP satisfactoria. 1mg/Kg SC 2v/d.</a:t>
            </a:r>
          </a:p>
          <a:p>
            <a:pPr marL="64008" indent="0">
              <a:buNone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41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u="sng" dirty="0" smtClean="0">
                <a:solidFill>
                  <a:schemeClr val="bg1"/>
                </a:solidFill>
              </a:rPr>
              <a:t>TRATAMIENTO ALTO RIESGO</a:t>
            </a:r>
            <a:endParaRPr lang="es-ES" sz="3200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Tratamiento invasivo: 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Angiografía coronaria seguida por revascularización (en su caso). Hasta 36-80h después de la hospitalización, en un plazo de 24h en pacientes con muy alto riesgo.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39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bg1"/>
                </a:solidFill>
              </a:rPr>
              <a:t>Prevención secundaria</a:t>
            </a:r>
            <a:endParaRPr lang="es-ES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589240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Cambios estilo de vida.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Hábito de fumar.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Acudir rápidamente a un centro hospitalario.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Terapia hipolipemiante.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Terapia antiplaquetaria.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Valorar anticoagulantes.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Terapia con IECA.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Tratamiento beta-bloqueante a largo plazo.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Nitratos.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Antagonistas de calcio (en caso de no tolerar beta-bloqueadores)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Tratamiento hormonal con estrógenos NO.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Control TA y diabetes, IECA, beta-bloqueadores, ARA (DM)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Suplementos antioxidantes (Vitamina E, C) no aportan mayores beneficios.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Antiarrítmicos clase III (amiodarona, sotalol) en caso de que el paciente lo requiera.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Infusión intracoronaria de células madre para reducir tamaño del infarto, hasta ahora ensayos no han sido concluyentes. </a:t>
            </a: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93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MUCHAS GRACIAS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41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ANGINA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 define como una molestia torácica o zonas adyacentes causada por isquemia miocárdica.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“Angor amini” neologismo formado por dos palabras latinas, que literalmente se traduce por “miedo a perder la vida desde el pecho”, según descripción de Heberden 1768.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“dolor pectoris” dolor torácico.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38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u="sng" dirty="0" smtClean="0">
                <a:solidFill>
                  <a:schemeClr val="bg1"/>
                </a:solidFill>
              </a:rPr>
              <a:t>William Heberden 1710-1801. Médico inglés.</a:t>
            </a:r>
            <a:endParaRPr lang="es-ES" sz="2800" b="1" u="sng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1845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3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SCASEST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Casi siempre el acontecimiento desencadenante es la rotura o erosión de una placa aterosclerótica coronaria con la consiguiente agregación plaquetaria y formación de trombo que ocasiona oclusión subtotal de la arteria afectada.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Vasoespasmo- disfunción endotelial.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Drogas, quimioterapia, disección espontánea arteria coronaria, vasculitis. </a:t>
            </a:r>
          </a:p>
          <a:p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30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270892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Rotura placa de ateroma, por deterioro cubierta fibrosa. La inflamación local y sistémica, los factores mecánicos y los cambios anatómicos contribuyen a la formación de una placa vulnerable. La rotura desencadena adherencia, activación y agregación plaquetarias con ulterior formación del trombo.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856984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FISIOPATOLOGÍA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Depósito de LDL oxidada en la pared coronaria estimula respuesta inflamatoria con acumulación de macrófagos y linfocitos T en el límite de la placa. Estas células inflamatorias segregan citocinas que inhiben la síntesis y depósito de colágeno y enzimas (metaloproteinasas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la matriz y catepsinas) que fomentan degradación del colágeno y elastina, lo que hace que la cubierta fibrosa sea vulnerable a la rotura.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47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FISIOPATOLOGÍA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445224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Inflamación sistémica (gingivitis crónica, AR, infecciones agudas y crónicas). (Proceso inflamatorio sistémico y difuso)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Características mecánicas de la placa: cubierta fibrosa delgadas, puntos con baja tensión de cizallamiento como las bifurcaciones de los vasos presentan reducción en la producción de vasodilatadores endoteliales (óxido nítrico y prostaciclina), aceleran acumulación de lípidos y células inflamatorias, adelgazamiento de la placa e inestabilidad.</a:t>
            </a:r>
          </a:p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Activación plaquetaria, formación de trombina y liberación de tromboxano, serotonina, adenosina, difosfato, factor de von Willebrand y fibrinógeno (potente vasoconstricción). Formación del tapón plaquetario y activación del sistema de la coagulación con la generación de trombina que convierte el fibrinógeno en fibrina que se incorpora al trombo. Aumentan los receptores de la glicoproteína IIb/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las plaquetas adyacentes contribuyendo a la formación del tapón plaquetario. </a:t>
            </a: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9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DIAGNÓSTICO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92500" lnSpcReduction="10000"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ECG: puede ser normal, elevaciones transitorias ST (menos de 20 min), depresión ST y alteraciones T.</a:t>
            </a: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Biomarcadores séricos: Troponinas T e I (3-4h sgtes al inicio de la necrosis) medir 6-12h después. CK-MB.</a:t>
            </a: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Pruebas de esfuerzo: valor pronóstico. Hacerlas al alta del paciente, así como estudios de perfusión miocárdica.</a:t>
            </a: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Ecocardiograma: hipocinesia, acinesia de VI, trombos. Permite diagnósticos diferenciales con TEP, miocarditis, disección aórtica.</a:t>
            </a: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Péptido natriurético cerebral: ayuda para IC y se asocia a un aumento de mortalidad.</a:t>
            </a: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Proteína C reactiva: relación sólida con futuros acontecimientos cardiovasculares.</a:t>
            </a: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Colesterol, LDL, HDL.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270</TotalTime>
  <Words>1354</Words>
  <Application>Microsoft Office PowerPoint</Application>
  <PresentationFormat>Presentación en pantalla (4:3)</PresentationFormat>
  <Paragraphs>115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Brío</vt:lpstr>
      <vt:lpstr>SÍNDROME CORONARIO AGUDO SIN ELEVACIÓN ST</vt:lpstr>
      <vt:lpstr>SÍNDROME CORONARIO AGUDO</vt:lpstr>
      <vt:lpstr>ANGINA</vt:lpstr>
      <vt:lpstr>William Heberden 1710-1801. Médico inglés.</vt:lpstr>
      <vt:lpstr>SCASEST</vt:lpstr>
      <vt:lpstr>Rotura placa de ateroma, por deterioro cubierta fibrosa. La inflamación local y sistémica, los factores mecánicos y los cambios anatómicos contribuyen a la formación de una placa vulnerable. La rotura desencadena adherencia, activación y agregación plaquetarias con ulterior formación del trombo.</vt:lpstr>
      <vt:lpstr>FISIOPATOLOGÍA</vt:lpstr>
      <vt:lpstr>FISIOPATOLOGÍA</vt:lpstr>
      <vt:lpstr>DIAGNÓSTICO</vt:lpstr>
      <vt:lpstr>Presentación de PowerPoint</vt:lpstr>
      <vt:lpstr>DIAGNÓSTICO</vt:lpstr>
      <vt:lpstr>DIAGNÓSTICO</vt:lpstr>
      <vt:lpstr>Estratificación de riesgo</vt:lpstr>
      <vt:lpstr>Factores de riesgo de complicaciones hemorrágicas del tto. intensivo</vt:lpstr>
      <vt:lpstr>TRATAMIENTO</vt:lpstr>
      <vt:lpstr>TRATAMIENTO</vt:lpstr>
      <vt:lpstr>TRATAMIENTO BAJO RIESGO</vt:lpstr>
      <vt:lpstr>TRATAMIENTO BAJO RIESGO</vt:lpstr>
      <vt:lpstr>TRATAMIENTO BAJO RIESGO</vt:lpstr>
      <vt:lpstr>TRATAMIENTO ALTO RIESGO</vt:lpstr>
      <vt:lpstr>Presentación de PowerPoint</vt:lpstr>
      <vt:lpstr>TRATAMIENTO ALTO RIESGO</vt:lpstr>
      <vt:lpstr>TRATAMIENTO ALTO RIESGO</vt:lpstr>
      <vt:lpstr>Prevención secundaria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SÍNDROME CORONARIO AGUDO</dc:title>
  <dc:creator>Alina</dc:creator>
  <cp:lastModifiedBy>Alina</cp:lastModifiedBy>
  <cp:revision>49</cp:revision>
  <dcterms:created xsi:type="dcterms:W3CDTF">2017-01-15T14:33:15Z</dcterms:created>
  <dcterms:modified xsi:type="dcterms:W3CDTF">2017-01-15T19:59:22Z</dcterms:modified>
</cp:coreProperties>
</file>