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328" r:id="rId2"/>
    <p:sldId id="329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4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257" r:id="rId25"/>
    <p:sldId id="258" r:id="rId26"/>
    <p:sldId id="297" r:id="rId27"/>
    <p:sldId id="259" r:id="rId28"/>
    <p:sldId id="300" r:id="rId29"/>
    <p:sldId id="296" r:id="rId30"/>
    <p:sldId id="260" r:id="rId31"/>
    <p:sldId id="261" r:id="rId32"/>
    <p:sldId id="298" r:id="rId33"/>
    <p:sldId id="299" r:id="rId34"/>
    <p:sldId id="263" r:id="rId35"/>
    <p:sldId id="264" r:id="rId36"/>
    <p:sldId id="265" r:id="rId37"/>
    <p:sldId id="327" r:id="rId38"/>
    <p:sldId id="266" r:id="rId39"/>
    <p:sldId id="267" r:id="rId40"/>
    <p:sldId id="268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279" r:id="rId51"/>
    <p:sldId id="280" r:id="rId52"/>
    <p:sldId id="281" r:id="rId53"/>
    <p:sldId id="282" r:id="rId54"/>
    <p:sldId id="301" r:id="rId55"/>
    <p:sldId id="283" r:id="rId56"/>
    <p:sldId id="284" r:id="rId57"/>
    <p:sldId id="285" r:id="rId58"/>
    <p:sldId id="287" r:id="rId59"/>
    <p:sldId id="288" r:id="rId60"/>
    <p:sldId id="289" r:id="rId61"/>
    <p:sldId id="290" r:id="rId62"/>
    <p:sldId id="291" r:id="rId63"/>
    <p:sldId id="292" r:id="rId64"/>
    <p:sldId id="293" r:id="rId65"/>
    <p:sldId id="294" r:id="rId66"/>
    <p:sldId id="295" r:id="rId6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-20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62E6B-94C6-4308-8EB8-A926C84770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499D98-C7A4-4C58-BE07-B22C23A6E96B}">
      <dgm:prSet phldrT="[Texto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b="1" dirty="0" smtClean="0">
              <a:latin typeface="Arial" pitchFamily="34" charset="0"/>
              <a:cs typeface="Arial" pitchFamily="34" charset="0"/>
            </a:rPr>
            <a:t>Deshidratación hipertónica</a:t>
          </a:r>
          <a:endParaRPr lang="en-US" b="1" dirty="0"/>
        </a:p>
      </dgm:t>
    </dgm:pt>
    <dgm:pt modelId="{E946C885-4AB5-4BA5-A3B2-A638BC613B2E}" type="parTrans" cxnId="{4C200416-9EC2-4EB7-9BF2-B56FEE71DC43}">
      <dgm:prSet/>
      <dgm:spPr/>
      <dgm:t>
        <a:bodyPr/>
        <a:lstStyle/>
        <a:p>
          <a:endParaRPr lang="en-US"/>
        </a:p>
      </dgm:t>
    </dgm:pt>
    <dgm:pt modelId="{C0647CDA-78EA-43F3-A055-2822543D5CDD}" type="sibTrans" cxnId="{4C200416-9EC2-4EB7-9BF2-B56FEE71DC43}">
      <dgm:prSet/>
      <dgm:spPr/>
      <dgm:t>
        <a:bodyPr/>
        <a:lstStyle/>
        <a:p>
          <a:endParaRPr lang="en-US"/>
        </a:p>
      </dgm:t>
    </dgm:pt>
    <dgm:pt modelId="{5784CBC8-0531-49FB-B8B2-CF7F8F73990B}">
      <dgm:prSet phldrT="[Texto]" custT="1"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2800" dirty="0" smtClean="0">
              <a:latin typeface="Arial" pitchFamily="34" charset="0"/>
              <a:cs typeface="Arial" pitchFamily="34" charset="0"/>
            </a:rPr>
            <a:t>Pérdida     agua &gt; sales  </a:t>
          </a:r>
          <a:endParaRPr lang="en-US" sz="2800" dirty="0"/>
        </a:p>
      </dgm:t>
    </dgm:pt>
    <dgm:pt modelId="{703CC95F-0983-498F-B56C-701C516B86CC}" type="parTrans" cxnId="{BB980191-B893-4A9E-93B2-B5E161450B70}">
      <dgm:prSet/>
      <dgm:spPr/>
      <dgm:t>
        <a:bodyPr/>
        <a:lstStyle/>
        <a:p>
          <a:endParaRPr lang="en-US"/>
        </a:p>
      </dgm:t>
    </dgm:pt>
    <dgm:pt modelId="{54D20776-8BF2-4FCE-A6F0-CD9CFF0E4268}" type="sibTrans" cxnId="{BB980191-B893-4A9E-93B2-B5E161450B70}">
      <dgm:prSet/>
      <dgm:spPr/>
      <dgm:t>
        <a:bodyPr/>
        <a:lstStyle/>
        <a:p>
          <a:endParaRPr lang="en-US"/>
        </a:p>
      </dgm:t>
    </dgm:pt>
    <dgm:pt modelId="{B44D0001-2C26-4C6B-977A-19E3CD6A4226}">
      <dgm:prSet phldrT="[Texto]" custT="1"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2800" i="1" dirty="0" smtClean="0">
              <a:latin typeface="Arial" pitchFamily="34" charset="0"/>
              <a:cs typeface="Arial" pitchFamily="34" charset="0"/>
            </a:rPr>
            <a:t>Na</a:t>
          </a:r>
          <a:r>
            <a:rPr lang="es-ES" sz="2800" i="1" baseline="30000" dirty="0" smtClean="0">
              <a:latin typeface="Arial" pitchFamily="34" charset="0"/>
              <a:cs typeface="Arial" pitchFamily="34" charset="0"/>
            </a:rPr>
            <a:t>+</a:t>
          </a:r>
          <a:r>
            <a:rPr lang="es-ES" sz="2800" i="1" dirty="0" smtClean="0">
              <a:latin typeface="Arial" pitchFamily="34" charset="0"/>
              <a:cs typeface="Arial" pitchFamily="34" charset="0"/>
            </a:rPr>
            <a:t> &gt; 150 </a:t>
          </a:r>
          <a:r>
            <a:rPr lang="es-ES" sz="2800" i="1" dirty="0" err="1" smtClean="0">
              <a:latin typeface="Arial" pitchFamily="34" charset="0"/>
              <a:cs typeface="Arial" pitchFamily="34" charset="0"/>
            </a:rPr>
            <a:t>mEq</a:t>
          </a:r>
          <a:r>
            <a:rPr lang="es-ES" sz="2800" i="0" dirty="0" smtClean="0">
              <a:latin typeface="Arial" pitchFamily="34" charset="0"/>
              <a:cs typeface="Arial" pitchFamily="34" charset="0"/>
            </a:rPr>
            <a:t>/L</a:t>
          </a:r>
          <a:endParaRPr lang="en-US" sz="2800" dirty="0"/>
        </a:p>
      </dgm:t>
    </dgm:pt>
    <dgm:pt modelId="{010089B4-3F33-49ED-A4E6-C2B8980CF760}" type="parTrans" cxnId="{867E92B8-11A1-4340-B4A0-06725C1C1460}">
      <dgm:prSet/>
      <dgm:spPr/>
      <dgm:t>
        <a:bodyPr/>
        <a:lstStyle/>
        <a:p>
          <a:endParaRPr lang="en-US"/>
        </a:p>
      </dgm:t>
    </dgm:pt>
    <dgm:pt modelId="{9CA85E9E-E596-4767-929A-7A6514965644}" type="sibTrans" cxnId="{867E92B8-11A1-4340-B4A0-06725C1C1460}">
      <dgm:prSet/>
      <dgm:spPr/>
      <dgm:t>
        <a:bodyPr/>
        <a:lstStyle/>
        <a:p>
          <a:endParaRPr lang="en-US"/>
        </a:p>
      </dgm:t>
    </dgm:pt>
    <dgm:pt modelId="{2C5A06D0-79D7-4B9C-979C-101191AFDB39}">
      <dgm:prSet phldrT="[Texto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Deshidratación hipotónica.</a:t>
          </a:r>
          <a:endParaRPr lang="en-US" b="1" dirty="0">
            <a:solidFill>
              <a:schemeClr val="bg1"/>
            </a:solidFill>
          </a:endParaRPr>
        </a:p>
      </dgm:t>
    </dgm:pt>
    <dgm:pt modelId="{C549F778-FFEE-421A-843C-6110DA172A48}" type="parTrans" cxnId="{F6384216-73B3-4655-890B-7BEC9E0BDEBD}">
      <dgm:prSet/>
      <dgm:spPr/>
      <dgm:t>
        <a:bodyPr/>
        <a:lstStyle/>
        <a:p>
          <a:endParaRPr lang="en-US"/>
        </a:p>
      </dgm:t>
    </dgm:pt>
    <dgm:pt modelId="{508A207E-DAF8-4144-A0F4-80212E2C263A}" type="sibTrans" cxnId="{F6384216-73B3-4655-890B-7BEC9E0BDEBD}">
      <dgm:prSet/>
      <dgm:spPr/>
      <dgm:t>
        <a:bodyPr/>
        <a:lstStyle/>
        <a:p>
          <a:endParaRPr lang="en-US"/>
        </a:p>
      </dgm:t>
    </dgm:pt>
    <dgm:pt modelId="{E32C99DC-6E27-488D-BC25-A440D4B36F73}">
      <dgm:prSet phldrT="[Texto]" custT="1"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2800" dirty="0" smtClean="0">
              <a:latin typeface="Arial" pitchFamily="34" charset="0"/>
              <a:cs typeface="Arial" pitchFamily="34" charset="0"/>
            </a:rPr>
            <a:t>Pérdida     sales &gt; agua</a:t>
          </a:r>
          <a:endParaRPr lang="en-US" sz="2800" dirty="0"/>
        </a:p>
      </dgm:t>
    </dgm:pt>
    <dgm:pt modelId="{BB48AB4F-7521-42D7-AA3B-39B1CCE733F7}" type="parTrans" cxnId="{8D4AAE87-64E1-42A7-BB56-EA81058FE794}">
      <dgm:prSet/>
      <dgm:spPr/>
      <dgm:t>
        <a:bodyPr/>
        <a:lstStyle/>
        <a:p>
          <a:endParaRPr lang="en-US"/>
        </a:p>
      </dgm:t>
    </dgm:pt>
    <dgm:pt modelId="{BE79DA05-8798-4873-B0F7-705F4EB4212E}" type="sibTrans" cxnId="{8D4AAE87-64E1-42A7-BB56-EA81058FE794}">
      <dgm:prSet/>
      <dgm:spPr/>
      <dgm:t>
        <a:bodyPr/>
        <a:lstStyle/>
        <a:p>
          <a:endParaRPr lang="en-US"/>
        </a:p>
      </dgm:t>
    </dgm:pt>
    <dgm:pt modelId="{728A73AE-D413-47B9-9C90-0E9BECE2DE12}">
      <dgm:prSet phldrT="[Texto]" custT="1"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2800" dirty="0" smtClean="0">
              <a:latin typeface="Arial" pitchFamily="34" charset="0"/>
              <a:cs typeface="Arial" pitchFamily="34" charset="0"/>
            </a:rPr>
            <a:t>Na</a:t>
          </a:r>
          <a:r>
            <a:rPr lang="es-ES" sz="2800" baseline="30000" dirty="0" smtClean="0">
              <a:latin typeface="Arial" pitchFamily="34" charset="0"/>
              <a:cs typeface="Arial" pitchFamily="34" charset="0"/>
            </a:rPr>
            <a:t>+</a:t>
          </a:r>
          <a:r>
            <a:rPr lang="es-ES" sz="2800" dirty="0" smtClean="0">
              <a:latin typeface="Arial" pitchFamily="34" charset="0"/>
              <a:cs typeface="Arial" pitchFamily="34" charset="0"/>
            </a:rPr>
            <a:t>&lt; 130 </a:t>
          </a:r>
          <a:r>
            <a:rPr lang="es-ES" sz="2800" dirty="0" err="1" smtClean="0">
              <a:latin typeface="Arial" pitchFamily="34" charset="0"/>
              <a:cs typeface="Arial" pitchFamily="34" charset="0"/>
            </a:rPr>
            <a:t>mEq</a:t>
          </a:r>
          <a:r>
            <a:rPr lang="es-ES" sz="2800" dirty="0" smtClean="0">
              <a:latin typeface="Arial" pitchFamily="34" charset="0"/>
              <a:cs typeface="Arial" pitchFamily="34" charset="0"/>
            </a:rPr>
            <a:t>/L</a:t>
          </a:r>
          <a:endParaRPr lang="en-US" sz="2800" dirty="0"/>
        </a:p>
      </dgm:t>
    </dgm:pt>
    <dgm:pt modelId="{CB55F97F-E0C1-4A6C-838A-60133E2EC2E4}" type="parTrans" cxnId="{446D67F2-DFEB-4194-B5D0-E5B29383AA2E}">
      <dgm:prSet/>
      <dgm:spPr/>
      <dgm:t>
        <a:bodyPr/>
        <a:lstStyle/>
        <a:p>
          <a:endParaRPr lang="en-US"/>
        </a:p>
      </dgm:t>
    </dgm:pt>
    <dgm:pt modelId="{44FA83C2-4D78-4A47-92F5-B9565AE88BF2}" type="sibTrans" cxnId="{446D67F2-DFEB-4194-B5D0-E5B29383AA2E}">
      <dgm:prSet/>
      <dgm:spPr/>
      <dgm:t>
        <a:bodyPr/>
        <a:lstStyle/>
        <a:p>
          <a:endParaRPr lang="en-US"/>
        </a:p>
      </dgm:t>
    </dgm:pt>
    <dgm:pt modelId="{F926BF2A-5A1F-4E2C-9805-830CDC0F83C6}">
      <dgm:prSet phldrT="[Texto]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b="1" dirty="0" smtClean="0">
              <a:latin typeface="Arial" pitchFamily="34" charset="0"/>
              <a:cs typeface="Arial" pitchFamily="34" charset="0"/>
            </a:rPr>
            <a:t>Deshidratación isotónica</a:t>
          </a:r>
          <a:endParaRPr lang="en-US" b="1" dirty="0"/>
        </a:p>
      </dgm:t>
    </dgm:pt>
    <dgm:pt modelId="{2A0BCB24-30DA-4F09-BEAB-FB9EF21E4A7C}" type="parTrans" cxnId="{4321CAB6-12C1-48F0-9D49-46F8DD085D8D}">
      <dgm:prSet/>
      <dgm:spPr/>
      <dgm:t>
        <a:bodyPr/>
        <a:lstStyle/>
        <a:p>
          <a:endParaRPr lang="en-US"/>
        </a:p>
      </dgm:t>
    </dgm:pt>
    <dgm:pt modelId="{E699EAB8-0B5D-404C-B9A7-1FB8B3C0A35F}" type="sibTrans" cxnId="{4321CAB6-12C1-48F0-9D49-46F8DD085D8D}">
      <dgm:prSet/>
      <dgm:spPr/>
      <dgm:t>
        <a:bodyPr/>
        <a:lstStyle/>
        <a:p>
          <a:endParaRPr lang="en-US"/>
        </a:p>
      </dgm:t>
    </dgm:pt>
    <dgm:pt modelId="{F8D32D0C-A02D-47A9-9EFB-5EE538593C53}">
      <dgm:prSet phldrT="[Texto]" custT="1"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2800" dirty="0" smtClean="0">
              <a:latin typeface="Arial" pitchFamily="34" charset="0"/>
              <a:cs typeface="Arial" pitchFamily="34" charset="0"/>
            </a:rPr>
            <a:t>Pérdida        agua = sales.</a:t>
          </a:r>
          <a:endParaRPr lang="en-US" sz="2800" dirty="0"/>
        </a:p>
      </dgm:t>
    </dgm:pt>
    <dgm:pt modelId="{63454918-4655-46FF-9BB6-5E8DFBA88650}" type="parTrans" cxnId="{77A75F61-14BB-46E8-90B4-C8E0D307661B}">
      <dgm:prSet/>
      <dgm:spPr/>
      <dgm:t>
        <a:bodyPr/>
        <a:lstStyle/>
        <a:p>
          <a:endParaRPr lang="en-US"/>
        </a:p>
      </dgm:t>
    </dgm:pt>
    <dgm:pt modelId="{03BD3E77-00B6-491B-B96A-A895358B7635}" type="sibTrans" cxnId="{77A75F61-14BB-46E8-90B4-C8E0D307661B}">
      <dgm:prSet/>
      <dgm:spPr/>
      <dgm:t>
        <a:bodyPr/>
        <a:lstStyle/>
        <a:p>
          <a:endParaRPr lang="en-US"/>
        </a:p>
      </dgm:t>
    </dgm:pt>
    <dgm:pt modelId="{73A7E815-3C06-489B-951C-F5901D25F76A}">
      <dgm:prSet phldrT="[Texto]" custT="1"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2800" dirty="0" smtClean="0">
              <a:latin typeface="Arial" pitchFamily="34" charset="0"/>
              <a:cs typeface="Arial" pitchFamily="34" charset="0"/>
            </a:rPr>
            <a:t>Na</a:t>
          </a:r>
          <a:r>
            <a:rPr lang="es-ES" sz="2800" baseline="30000" dirty="0" smtClean="0">
              <a:latin typeface="Arial" pitchFamily="34" charset="0"/>
              <a:cs typeface="Arial" pitchFamily="34" charset="0"/>
            </a:rPr>
            <a:t>+  </a:t>
          </a:r>
          <a:r>
            <a:rPr lang="es-ES" sz="2800" dirty="0" smtClean="0">
              <a:latin typeface="Arial" pitchFamily="34" charset="0"/>
              <a:cs typeface="Arial" pitchFamily="34" charset="0"/>
            </a:rPr>
            <a:t>entre 130 y 150  </a:t>
          </a:r>
          <a:r>
            <a:rPr lang="es-ES" sz="2800" dirty="0" err="1" smtClean="0">
              <a:latin typeface="Arial" pitchFamily="34" charset="0"/>
              <a:cs typeface="Arial" pitchFamily="34" charset="0"/>
            </a:rPr>
            <a:t>mEq</a:t>
          </a:r>
          <a:r>
            <a:rPr lang="es-ES" sz="2800" dirty="0" smtClean="0">
              <a:latin typeface="Arial" pitchFamily="34" charset="0"/>
              <a:cs typeface="Arial" pitchFamily="34" charset="0"/>
            </a:rPr>
            <a:t>/L</a:t>
          </a:r>
          <a:endParaRPr lang="en-US" sz="2800" dirty="0"/>
        </a:p>
      </dgm:t>
    </dgm:pt>
    <dgm:pt modelId="{56EED5F0-6C1E-45AB-9319-047D560F7A8B}" type="parTrans" cxnId="{D160E5A7-DA4E-4923-8A27-E63A9506DFC8}">
      <dgm:prSet/>
      <dgm:spPr/>
      <dgm:t>
        <a:bodyPr/>
        <a:lstStyle/>
        <a:p>
          <a:endParaRPr lang="en-US"/>
        </a:p>
      </dgm:t>
    </dgm:pt>
    <dgm:pt modelId="{154CA133-395F-45F1-8E66-A6A113453C20}" type="sibTrans" cxnId="{D160E5A7-DA4E-4923-8A27-E63A9506DFC8}">
      <dgm:prSet/>
      <dgm:spPr/>
      <dgm:t>
        <a:bodyPr/>
        <a:lstStyle/>
        <a:p>
          <a:endParaRPr lang="en-US"/>
        </a:p>
      </dgm:t>
    </dgm:pt>
    <dgm:pt modelId="{16FD8CB5-49AE-4FD1-BA81-ADC495B28BDF}" type="pres">
      <dgm:prSet presAssocID="{FFA62E6B-94C6-4308-8EB8-A926C84770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275B65-2B9A-46E6-8261-C58726B7A5D2}" type="pres">
      <dgm:prSet presAssocID="{0C499D98-C7A4-4C58-BE07-B22C23A6E96B}" presName="composite" presStyleCnt="0"/>
      <dgm:spPr/>
    </dgm:pt>
    <dgm:pt modelId="{59C43A40-4F52-4D4B-ACDC-3077D8D39707}" type="pres">
      <dgm:prSet presAssocID="{0C499D98-C7A4-4C58-BE07-B22C23A6E96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228D-979D-46B2-AE4E-08F6A9D94FA8}" type="pres">
      <dgm:prSet presAssocID="{0C499D98-C7A4-4C58-BE07-B22C23A6E96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CD97E-00F5-44E4-A4CE-1DCB645C9B79}" type="pres">
      <dgm:prSet presAssocID="{C0647CDA-78EA-43F3-A055-2822543D5CDD}" presName="space" presStyleCnt="0"/>
      <dgm:spPr/>
    </dgm:pt>
    <dgm:pt modelId="{DD44D2C0-0DA8-4D47-95C0-9BAC623DFC02}" type="pres">
      <dgm:prSet presAssocID="{2C5A06D0-79D7-4B9C-979C-101191AFDB39}" presName="composite" presStyleCnt="0"/>
      <dgm:spPr/>
    </dgm:pt>
    <dgm:pt modelId="{ACDC8A86-9227-4D7B-ABEE-EB69C4C617BB}" type="pres">
      <dgm:prSet presAssocID="{2C5A06D0-79D7-4B9C-979C-101191AFDB3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DC5A3-A95F-4E91-B09B-A9EF5857AA2B}" type="pres">
      <dgm:prSet presAssocID="{2C5A06D0-79D7-4B9C-979C-101191AFDB3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08A80-E2D5-4637-8EBA-05BCE8CDA289}" type="pres">
      <dgm:prSet presAssocID="{508A207E-DAF8-4144-A0F4-80212E2C263A}" presName="space" presStyleCnt="0"/>
      <dgm:spPr/>
    </dgm:pt>
    <dgm:pt modelId="{B72EFD83-584E-43A1-A403-E55F29DD4554}" type="pres">
      <dgm:prSet presAssocID="{F926BF2A-5A1F-4E2C-9805-830CDC0F83C6}" presName="composite" presStyleCnt="0"/>
      <dgm:spPr/>
    </dgm:pt>
    <dgm:pt modelId="{7AEADB7C-B20A-43ED-8B72-64E8C7A7DB77}" type="pres">
      <dgm:prSet presAssocID="{F926BF2A-5A1F-4E2C-9805-830CDC0F83C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1EADF-91BA-448B-B994-393A0A3A9DFD}" type="pres">
      <dgm:prSet presAssocID="{F926BF2A-5A1F-4E2C-9805-830CDC0F83C6}" presName="desTx" presStyleLbl="alignAccFollowNode1" presStyleIdx="2" presStyleCnt="3" custScaleX="109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D96D1-2FB0-41DA-A8AB-FD44763DC47F}" type="presOf" srcId="{0C499D98-C7A4-4C58-BE07-B22C23A6E96B}" destId="{59C43A40-4F52-4D4B-ACDC-3077D8D39707}" srcOrd="0" destOrd="0" presId="urn:microsoft.com/office/officeart/2005/8/layout/hList1"/>
    <dgm:cxn modelId="{4C200416-9EC2-4EB7-9BF2-B56FEE71DC43}" srcId="{FFA62E6B-94C6-4308-8EB8-A926C8477084}" destId="{0C499D98-C7A4-4C58-BE07-B22C23A6E96B}" srcOrd="0" destOrd="0" parTransId="{E946C885-4AB5-4BA5-A3B2-A638BC613B2E}" sibTransId="{C0647CDA-78EA-43F3-A055-2822543D5CDD}"/>
    <dgm:cxn modelId="{02182D26-F467-410A-A6E9-AB04FC5A117F}" type="presOf" srcId="{728A73AE-D413-47B9-9C90-0E9BECE2DE12}" destId="{C06DC5A3-A95F-4E91-B09B-A9EF5857AA2B}" srcOrd="0" destOrd="1" presId="urn:microsoft.com/office/officeart/2005/8/layout/hList1"/>
    <dgm:cxn modelId="{F6384216-73B3-4655-890B-7BEC9E0BDEBD}" srcId="{FFA62E6B-94C6-4308-8EB8-A926C8477084}" destId="{2C5A06D0-79D7-4B9C-979C-101191AFDB39}" srcOrd="1" destOrd="0" parTransId="{C549F778-FFEE-421A-843C-6110DA172A48}" sibTransId="{508A207E-DAF8-4144-A0F4-80212E2C263A}"/>
    <dgm:cxn modelId="{8D4AAE87-64E1-42A7-BB56-EA81058FE794}" srcId="{2C5A06D0-79D7-4B9C-979C-101191AFDB39}" destId="{E32C99DC-6E27-488D-BC25-A440D4B36F73}" srcOrd="0" destOrd="0" parTransId="{BB48AB4F-7521-42D7-AA3B-39B1CCE733F7}" sibTransId="{BE79DA05-8798-4873-B0F7-705F4EB4212E}"/>
    <dgm:cxn modelId="{77A75F61-14BB-46E8-90B4-C8E0D307661B}" srcId="{F926BF2A-5A1F-4E2C-9805-830CDC0F83C6}" destId="{F8D32D0C-A02D-47A9-9EFB-5EE538593C53}" srcOrd="0" destOrd="0" parTransId="{63454918-4655-46FF-9BB6-5E8DFBA88650}" sibTransId="{03BD3E77-00B6-491B-B96A-A895358B7635}"/>
    <dgm:cxn modelId="{4321CAB6-12C1-48F0-9D49-46F8DD085D8D}" srcId="{FFA62E6B-94C6-4308-8EB8-A926C8477084}" destId="{F926BF2A-5A1F-4E2C-9805-830CDC0F83C6}" srcOrd="2" destOrd="0" parTransId="{2A0BCB24-30DA-4F09-BEAB-FB9EF21E4A7C}" sibTransId="{E699EAB8-0B5D-404C-B9A7-1FB8B3C0A35F}"/>
    <dgm:cxn modelId="{FCD298C3-2D19-4B6A-BEE4-F678E6A30DC1}" type="presOf" srcId="{E32C99DC-6E27-488D-BC25-A440D4B36F73}" destId="{C06DC5A3-A95F-4E91-B09B-A9EF5857AA2B}" srcOrd="0" destOrd="0" presId="urn:microsoft.com/office/officeart/2005/8/layout/hList1"/>
    <dgm:cxn modelId="{6776C321-35A5-4335-9419-D90E3A4B7BCD}" type="presOf" srcId="{F8D32D0C-A02D-47A9-9EFB-5EE538593C53}" destId="{24B1EADF-91BA-448B-B994-393A0A3A9DFD}" srcOrd="0" destOrd="0" presId="urn:microsoft.com/office/officeart/2005/8/layout/hList1"/>
    <dgm:cxn modelId="{446D67F2-DFEB-4194-B5D0-E5B29383AA2E}" srcId="{2C5A06D0-79D7-4B9C-979C-101191AFDB39}" destId="{728A73AE-D413-47B9-9C90-0E9BECE2DE12}" srcOrd="1" destOrd="0" parTransId="{CB55F97F-E0C1-4A6C-838A-60133E2EC2E4}" sibTransId="{44FA83C2-4D78-4A47-92F5-B9565AE88BF2}"/>
    <dgm:cxn modelId="{674FE8F5-D9AD-4963-95D3-B8F29550BFD1}" type="presOf" srcId="{B44D0001-2C26-4C6B-977A-19E3CD6A4226}" destId="{0406228D-979D-46B2-AE4E-08F6A9D94FA8}" srcOrd="0" destOrd="1" presId="urn:microsoft.com/office/officeart/2005/8/layout/hList1"/>
    <dgm:cxn modelId="{BB980191-B893-4A9E-93B2-B5E161450B70}" srcId="{0C499D98-C7A4-4C58-BE07-B22C23A6E96B}" destId="{5784CBC8-0531-49FB-B8B2-CF7F8F73990B}" srcOrd="0" destOrd="0" parTransId="{703CC95F-0983-498F-B56C-701C516B86CC}" sibTransId="{54D20776-8BF2-4FCE-A6F0-CD9CFF0E4268}"/>
    <dgm:cxn modelId="{D96813E8-9590-4D27-903A-788A71DBBFE5}" type="presOf" srcId="{2C5A06D0-79D7-4B9C-979C-101191AFDB39}" destId="{ACDC8A86-9227-4D7B-ABEE-EB69C4C617BB}" srcOrd="0" destOrd="0" presId="urn:microsoft.com/office/officeart/2005/8/layout/hList1"/>
    <dgm:cxn modelId="{D160E5A7-DA4E-4923-8A27-E63A9506DFC8}" srcId="{F926BF2A-5A1F-4E2C-9805-830CDC0F83C6}" destId="{73A7E815-3C06-489B-951C-F5901D25F76A}" srcOrd="1" destOrd="0" parTransId="{56EED5F0-6C1E-45AB-9319-047D560F7A8B}" sibTransId="{154CA133-395F-45F1-8E66-A6A113453C20}"/>
    <dgm:cxn modelId="{9E7A44A0-760E-4D56-9B4D-34697401396E}" type="presOf" srcId="{FFA62E6B-94C6-4308-8EB8-A926C8477084}" destId="{16FD8CB5-49AE-4FD1-BA81-ADC495B28BDF}" srcOrd="0" destOrd="0" presId="urn:microsoft.com/office/officeart/2005/8/layout/hList1"/>
    <dgm:cxn modelId="{867E92B8-11A1-4340-B4A0-06725C1C1460}" srcId="{0C499D98-C7A4-4C58-BE07-B22C23A6E96B}" destId="{B44D0001-2C26-4C6B-977A-19E3CD6A4226}" srcOrd="1" destOrd="0" parTransId="{010089B4-3F33-49ED-A4E6-C2B8980CF760}" sibTransId="{9CA85E9E-E596-4767-929A-7A6514965644}"/>
    <dgm:cxn modelId="{DB802C64-1438-483C-82D8-F99398E22FD6}" type="presOf" srcId="{F926BF2A-5A1F-4E2C-9805-830CDC0F83C6}" destId="{7AEADB7C-B20A-43ED-8B72-64E8C7A7DB77}" srcOrd="0" destOrd="0" presId="urn:microsoft.com/office/officeart/2005/8/layout/hList1"/>
    <dgm:cxn modelId="{3DC08FF1-D906-4C6F-A2AE-4B165C899A97}" type="presOf" srcId="{5784CBC8-0531-49FB-B8B2-CF7F8F73990B}" destId="{0406228D-979D-46B2-AE4E-08F6A9D94FA8}" srcOrd="0" destOrd="0" presId="urn:microsoft.com/office/officeart/2005/8/layout/hList1"/>
    <dgm:cxn modelId="{67C238F1-B1D9-40D9-B98A-8CA17FF9BD9E}" type="presOf" srcId="{73A7E815-3C06-489B-951C-F5901D25F76A}" destId="{24B1EADF-91BA-448B-B994-393A0A3A9DFD}" srcOrd="0" destOrd="1" presId="urn:microsoft.com/office/officeart/2005/8/layout/hList1"/>
    <dgm:cxn modelId="{8ADA9322-69DE-49A4-9082-CB0A84D55EA8}" type="presParOf" srcId="{16FD8CB5-49AE-4FD1-BA81-ADC495B28BDF}" destId="{65275B65-2B9A-46E6-8261-C58726B7A5D2}" srcOrd="0" destOrd="0" presId="urn:microsoft.com/office/officeart/2005/8/layout/hList1"/>
    <dgm:cxn modelId="{76DB5C96-7C33-412E-B598-3AB380559437}" type="presParOf" srcId="{65275B65-2B9A-46E6-8261-C58726B7A5D2}" destId="{59C43A40-4F52-4D4B-ACDC-3077D8D39707}" srcOrd="0" destOrd="0" presId="urn:microsoft.com/office/officeart/2005/8/layout/hList1"/>
    <dgm:cxn modelId="{C29B3129-00E9-45E2-828E-1CF0A1C3CC69}" type="presParOf" srcId="{65275B65-2B9A-46E6-8261-C58726B7A5D2}" destId="{0406228D-979D-46B2-AE4E-08F6A9D94FA8}" srcOrd="1" destOrd="0" presId="urn:microsoft.com/office/officeart/2005/8/layout/hList1"/>
    <dgm:cxn modelId="{B711EFAF-7227-44D1-A880-DD86AC8573FE}" type="presParOf" srcId="{16FD8CB5-49AE-4FD1-BA81-ADC495B28BDF}" destId="{5E6CD97E-00F5-44E4-A4CE-1DCB645C9B79}" srcOrd="1" destOrd="0" presId="urn:microsoft.com/office/officeart/2005/8/layout/hList1"/>
    <dgm:cxn modelId="{C9B1FE75-BC12-45FE-986B-C86DB7936A9A}" type="presParOf" srcId="{16FD8CB5-49AE-4FD1-BA81-ADC495B28BDF}" destId="{DD44D2C0-0DA8-4D47-95C0-9BAC623DFC02}" srcOrd="2" destOrd="0" presId="urn:microsoft.com/office/officeart/2005/8/layout/hList1"/>
    <dgm:cxn modelId="{A8578123-491C-4517-A000-53D707FDFB9B}" type="presParOf" srcId="{DD44D2C0-0DA8-4D47-95C0-9BAC623DFC02}" destId="{ACDC8A86-9227-4D7B-ABEE-EB69C4C617BB}" srcOrd="0" destOrd="0" presId="urn:microsoft.com/office/officeart/2005/8/layout/hList1"/>
    <dgm:cxn modelId="{53B45E25-EE9A-4D2C-A058-037AE68D3949}" type="presParOf" srcId="{DD44D2C0-0DA8-4D47-95C0-9BAC623DFC02}" destId="{C06DC5A3-A95F-4E91-B09B-A9EF5857AA2B}" srcOrd="1" destOrd="0" presId="urn:microsoft.com/office/officeart/2005/8/layout/hList1"/>
    <dgm:cxn modelId="{004953E3-B375-4308-AE03-A81B48538E1F}" type="presParOf" srcId="{16FD8CB5-49AE-4FD1-BA81-ADC495B28BDF}" destId="{2A908A80-E2D5-4637-8EBA-05BCE8CDA289}" srcOrd="3" destOrd="0" presId="urn:microsoft.com/office/officeart/2005/8/layout/hList1"/>
    <dgm:cxn modelId="{272EB229-8F29-4C5F-A96E-9F3F5AC7FF09}" type="presParOf" srcId="{16FD8CB5-49AE-4FD1-BA81-ADC495B28BDF}" destId="{B72EFD83-584E-43A1-A403-E55F29DD4554}" srcOrd="4" destOrd="0" presId="urn:microsoft.com/office/officeart/2005/8/layout/hList1"/>
    <dgm:cxn modelId="{5CDD2B32-F2F3-4E80-9B70-B5E9E0AD7350}" type="presParOf" srcId="{B72EFD83-584E-43A1-A403-E55F29DD4554}" destId="{7AEADB7C-B20A-43ED-8B72-64E8C7A7DB77}" srcOrd="0" destOrd="0" presId="urn:microsoft.com/office/officeart/2005/8/layout/hList1"/>
    <dgm:cxn modelId="{0F31FE43-A309-409C-B2AE-ACA2C7DCED41}" type="presParOf" srcId="{B72EFD83-584E-43A1-A403-E55F29DD4554}" destId="{24B1EADF-91BA-448B-B994-393A0A3A9DFD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F5A25-44E7-43CF-87C3-4674DB795C86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968AB-34D7-4B13-A7FB-BCC1048D28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74048-E872-4A33-9271-E977BEA362A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968AB-34D7-4B13-A7FB-BCC1048D2837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968AB-34D7-4B13-A7FB-BCC1048D2837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968AB-34D7-4B13-A7FB-BCC1048D2837}" type="slidenum">
              <a:rPr lang="es-ES" smtClean="0"/>
              <a:pPr/>
              <a:t>51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7B9B-F550-46D1-8B8F-9F9AD7F95ED8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6E0A-1C7F-4261-B037-593E868522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1928802"/>
            <a:ext cx="8429684" cy="36433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Sumario: </a:t>
            </a:r>
            <a:r>
              <a:rPr kumimoji="0" lang="es-E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Síndromes de deshidratación: 				     			Hipertónica, hipotónica e  isotónica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	Concepto, Cuadro clínico, complementarios y etiologías.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Desequilibrio ácido-básico.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	Equilibrio ácido-base y su regulación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Síndromes de acidosis y alcalosis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	Tipos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	Concepto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	Sindromegénesis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	Cuadro clínico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	Complementarios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8000" i="1" dirty="0" smtClean="0">
                <a:latin typeface="Arial" pitchFamily="34" charset="0"/>
                <a:cs typeface="Arial" pitchFamily="34" charset="0"/>
              </a:rPr>
              <a:t>		Etiologías</a:t>
            </a:r>
            <a:r>
              <a:rPr lang="es-ES" sz="5900" i="1" dirty="0" smtClean="0">
                <a:latin typeface="Arial" pitchFamily="34" charset="0"/>
                <a:cs typeface="Arial" pitchFamily="34" charset="0"/>
              </a:rPr>
              <a:t>		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5900" i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5900" i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59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5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 </a:t>
            </a:r>
            <a:r>
              <a:rPr kumimoji="0" lang="es-ES" sz="1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es-ES" sz="1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s-ES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85786" y="248173"/>
            <a:ext cx="7643866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Tema:  Síndromes de deshidratación y desequilibrio ácido-básico</a:t>
            </a:r>
          </a:p>
          <a:p>
            <a:r>
              <a:rPr lang="es-ES" sz="2400" dirty="0" smtClean="0"/>
              <a:t>Conferencia</a:t>
            </a:r>
          </a:p>
          <a:p>
            <a:r>
              <a:rPr lang="es-ES" sz="2400" dirty="0" smtClean="0"/>
              <a:t>1 hora</a:t>
            </a:r>
            <a:endParaRPr lang="en-US" sz="2400" dirty="0"/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2516188" y="5791200"/>
            <a:ext cx="3913187" cy="923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Dr. Braulio López Báez</a:t>
            </a:r>
          </a:p>
          <a:p>
            <a:r>
              <a:rPr lang="es-ES" dirty="0">
                <a:latin typeface="Calibri" pitchFamily="34" charset="0"/>
              </a:rPr>
              <a:t>Asistente Medicina Interna</a:t>
            </a:r>
          </a:p>
          <a:p>
            <a:r>
              <a:rPr lang="es-ES" dirty="0">
                <a:latin typeface="Calibri" pitchFamily="34" charset="0"/>
              </a:rPr>
              <a:t>Especialista 1er Grado Medicina Interna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92882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Síndrome de deshidratación hipotónica</a:t>
            </a:r>
            <a:br>
              <a:rPr lang="es-ES" b="1" i="1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86808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dirty="0" smtClean="0"/>
              <a:t>Concepto del </a:t>
            </a:r>
            <a:r>
              <a:rPr lang="es-ES" sz="3200" i="1" dirty="0" smtClean="0"/>
              <a:t>Síndrome de deshidratación hipotónica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s-ES" dirty="0" smtClean="0"/>
              <a:t>Mayor pérdida de agua del organismo.</a:t>
            </a:r>
          </a:p>
          <a:p>
            <a:r>
              <a:rPr lang="es-ES" dirty="0" smtClean="0"/>
              <a:t>Hiperhidratación celular por hipotonía osmótica extracelular</a:t>
            </a:r>
          </a:p>
          <a:p>
            <a:r>
              <a:rPr lang="es-ES" dirty="0" smtClean="0"/>
              <a:t>Pacientes que pierden agua y electrólitos por diarreas, vómitos, fístulas intestinales y solo se les repone agua. </a:t>
            </a:r>
          </a:p>
          <a:p>
            <a:r>
              <a:rPr lang="es-ES" dirty="0" smtClean="0"/>
              <a:t>Adultos que trabajan en lugares con intenso calor, por lo cual sudan mucho e ingieren agua en abundancia.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1214446"/>
            <a:ext cx="7572428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0" y="-24"/>
            <a:ext cx="27860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500166" y="71414"/>
            <a:ext cx="5685852" cy="98488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4000" dirty="0" smtClean="0"/>
              <a:t>Deshidratación hipotónica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14480" y="1785926"/>
            <a:ext cx="1449884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dirty="0" err="1" smtClean="0"/>
              <a:t>Oligoanuria</a:t>
            </a:r>
            <a:endParaRPr lang="es-ES" sz="2000" dirty="0" smtClean="0"/>
          </a:p>
          <a:p>
            <a:r>
              <a:rPr lang="es-ES" sz="2000" dirty="0" smtClean="0"/>
              <a:t>Hipotensión</a:t>
            </a:r>
          </a:p>
          <a:p>
            <a:r>
              <a:rPr lang="es-ES" sz="2000" dirty="0" smtClean="0"/>
              <a:t>Pulso débil </a:t>
            </a:r>
          </a:p>
          <a:p>
            <a:r>
              <a:rPr lang="es-ES" sz="2000" dirty="0" smtClean="0"/>
              <a:t>Shock</a:t>
            </a:r>
            <a:endParaRPr lang="en-U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500430" y="1357298"/>
            <a:ext cx="1428759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Pliegue cutáneo</a:t>
            </a:r>
            <a:endParaRPr lang="en-US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572132" y="2714620"/>
            <a:ext cx="2786082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MANIFESTACIONES</a:t>
            </a:r>
          </a:p>
          <a:p>
            <a:r>
              <a:rPr lang="es-ES" sz="2400" dirty="0" smtClean="0"/>
              <a:t>NEUROLÓGICAS</a:t>
            </a:r>
          </a:p>
          <a:p>
            <a:r>
              <a:rPr lang="es-ES" sz="2400" dirty="0" smtClean="0"/>
              <a:t>TEMPRANAS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6"/>
            <a:ext cx="8229600" cy="107154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3200" i="1" dirty="0" smtClean="0"/>
              <a:t>Cuadro clínico </a:t>
            </a:r>
            <a:r>
              <a:rPr lang="es-ES" sz="3200" dirty="0" smtClean="0"/>
              <a:t>del </a:t>
            </a:r>
            <a:r>
              <a:rPr lang="es-ES" sz="3200" i="1" dirty="0" smtClean="0"/>
              <a:t>Síndrome de deshidratación hipotónica</a:t>
            </a:r>
            <a:endParaRPr lang="es-ES" sz="32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1500175"/>
          <a:ext cx="8215368" cy="5143535"/>
        </p:xfrm>
        <a:graphic>
          <a:graphicData uri="http://schemas.openxmlformats.org/drawingml/2006/table">
            <a:tbl>
              <a:tblPr/>
              <a:tblGrid>
                <a:gridCol w="1406233"/>
                <a:gridCol w="1943107"/>
                <a:gridCol w="1959050"/>
                <a:gridCol w="947928"/>
                <a:gridCol w="1959050"/>
              </a:tblGrid>
              <a:tr h="67089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síntomas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indiferencia, laxitud y apatía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desorientación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signos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hipotensión arterial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9037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astenia al intentar cualquier ejercicio físico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manifestaciones psíquicas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pulso débil.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08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calambres.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perturbaciones visuales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shock.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82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anorexia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ataxia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hundimiento de los ojos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3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náuseas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convulsiones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cerco oscuro alrededor de los mismos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vómitos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delirio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pliegue cutáneo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08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cefalea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llenado venoso de las manos &gt; 5s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14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mareos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i="1" dirty="0" smtClean="0"/>
              <a:t>pliegue cutáneo</a:t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 elasticidad de  la piel es muy variable según los sujetos y las zonas que se exploran.</a:t>
            </a:r>
          </a:p>
          <a:p>
            <a:r>
              <a:rPr lang="es-ES" dirty="0" smtClean="0"/>
              <a:t>se encuentra con mucha frecuencia en sujetos normales de edad avanzada, sobre todo si estos son delgados</a:t>
            </a:r>
          </a:p>
          <a:p>
            <a:r>
              <a:rPr lang="es-ES" dirty="0" smtClean="0"/>
              <a:t>El sitio de elección para explorar este signo es el espacio </a:t>
            </a:r>
            <a:r>
              <a:rPr lang="es-ES" dirty="0" err="1" smtClean="0"/>
              <a:t>subclavicular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Ademas</a:t>
            </a:r>
            <a:r>
              <a:rPr lang="es-ES" dirty="0" smtClean="0"/>
              <a:t> el antebrazo, el muslo y las piernas.</a:t>
            </a:r>
          </a:p>
          <a:p>
            <a:r>
              <a:rPr lang="es-ES" dirty="0" smtClean="0"/>
              <a:t>pérdida de 20 % del total de agua de nuestro organismo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Complementarios del </a:t>
            </a:r>
            <a:r>
              <a:rPr lang="es-ES" sz="4000" i="1" dirty="0" smtClean="0"/>
              <a:t>Síndrome de deshidratación hipotónica 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s-ES" dirty="0" smtClean="0"/>
              <a:t>urea en sangre elevada</a:t>
            </a:r>
          </a:p>
          <a:p>
            <a:r>
              <a:rPr lang="es-ES" dirty="0" smtClean="0"/>
              <a:t>ausencia de cloro y de sodio en la orina, excepto en los casos de enfermedad de Addison o de nefritis perdedoras de sal.</a:t>
            </a:r>
          </a:p>
          <a:p>
            <a:r>
              <a:rPr lang="es-ES" dirty="0" smtClean="0"/>
              <a:t>sodio plasmático está por debajo de 130 </a:t>
            </a:r>
            <a:r>
              <a:rPr lang="es-ES" dirty="0" err="1" smtClean="0"/>
              <a:t>mEq</a:t>
            </a:r>
            <a:r>
              <a:rPr lang="es-ES" dirty="0" smtClean="0"/>
              <a:t>/L</a:t>
            </a:r>
          </a:p>
          <a:p>
            <a:r>
              <a:rPr lang="es-ES" dirty="0" smtClean="0"/>
              <a:t>Hacer la diferenciación entre la verdadera depleción de sodio y la </a:t>
            </a:r>
            <a:r>
              <a:rPr lang="es-ES" dirty="0" err="1" smtClean="0"/>
              <a:t>hiponatremia</a:t>
            </a:r>
            <a:r>
              <a:rPr lang="es-ES" dirty="0" smtClean="0"/>
              <a:t> </a:t>
            </a:r>
            <a:r>
              <a:rPr lang="es-ES" dirty="0" err="1" smtClean="0"/>
              <a:t>dilucional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3643338" cy="71438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 smtClean="0"/>
              <a:t>ETIOLOGÍA</a:t>
            </a:r>
            <a:br>
              <a:rPr lang="es-ES" sz="6000" dirty="0" smtClean="0"/>
            </a:br>
            <a:endParaRPr lang="es-ES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71546"/>
            <a:ext cx="3786214" cy="1762916"/>
          </a:xfrm>
        </p:spPr>
        <p:txBody>
          <a:bodyPr/>
          <a:lstStyle/>
          <a:p>
            <a:pPr algn="ctr">
              <a:buNone/>
            </a:pPr>
            <a:r>
              <a:rPr lang="es-ES" i="1" dirty="0" smtClean="0"/>
              <a:t>Síndrome de deshidratación hipotónica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24"/>
            <a:ext cx="4572000" cy="37147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785926"/>
            <a:ext cx="4214842" cy="421481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071942"/>
            <a:ext cx="2119318" cy="245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714356"/>
            <a:ext cx="4500594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1" y="283188"/>
          <a:ext cx="8572558" cy="6181730"/>
        </p:xfrm>
        <a:graphic>
          <a:graphicData uri="http://schemas.openxmlformats.org/drawingml/2006/table">
            <a:tbl>
              <a:tblPr/>
              <a:tblGrid>
                <a:gridCol w="2503331"/>
                <a:gridCol w="2881532"/>
                <a:gridCol w="3187695"/>
              </a:tblGrid>
              <a:tr h="42089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Diagnóstico diferencial: deshidratación Hipertónica e Hipotónica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624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Síntomas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Hipertónica</a:t>
                      </a:r>
                      <a:endParaRPr lang="es-E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Hipotónica</a:t>
                      </a:r>
                      <a:endParaRPr lang="es-E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333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ausente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Laxitud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113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Hipotensión postural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Ausente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905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Orina (</a:t>
                      </a:r>
                      <a:r>
                        <a:rPr lang="es-E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NaCl</a:t>
                      </a:r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  <a:endParaRPr lang="es-ES" sz="2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ausente*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Pulso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Normal, menos al final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débil y rápido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208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Vómitos, calambres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ausentes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Sodio plasmático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aumentado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disminuido XXX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Tensión arterial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Normal, menos al final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muy baja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208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Pliegue cutáneo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Síndrome de deshidratación mixta O Isotónica</a:t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714613" y="4286256"/>
            <a:ext cx="4929222" cy="12311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Es la forma más frecuentemente observada en la práctica.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Concepto</a:t>
            </a:r>
            <a:r>
              <a:rPr lang="es-ES" sz="3600" i="1" dirty="0" smtClean="0"/>
              <a:t> del Síndrome de deshidratación mixta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Pérdidas conjuntas de agua y sales (por vómitos, diarreas, etc.), que disminuyen al final los </a:t>
            </a:r>
            <a:r>
              <a:rPr lang="es-ES" b="1" i="1" u="sng" dirty="0" smtClean="0"/>
              <a:t>tres compartimentos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Puede convertirse fácilmente en hipertónica o hipotónica de acuerdo con la conducta terapéutica</a:t>
            </a:r>
          </a:p>
          <a:p>
            <a:r>
              <a:rPr lang="es-ES" dirty="0" smtClean="0"/>
              <a:t>Deshidratación de los dos espacios: intracelular y extracelular.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3600" dirty="0" smtClean="0"/>
              <a:t>Síndromes de deshidratación y desequilibrio ácido-básico</a:t>
            </a:r>
            <a:endParaRPr lang="en-US" sz="3600" dirty="0"/>
          </a:p>
        </p:txBody>
      </p:sp>
      <p:sp>
        <p:nvSpPr>
          <p:cNvPr id="4" name="3 Rectángulo"/>
          <p:cNvSpPr/>
          <p:nvPr/>
        </p:nvSpPr>
        <p:spPr>
          <a:xfrm>
            <a:off x="500034" y="2101888"/>
            <a:ext cx="8143932" cy="39703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Motivar al alumno de la importancia de dominar este tema de gran repercusión en la </a:t>
            </a:r>
            <a:r>
              <a:rPr lang="es-ES" sz="2800" dirty="0" err="1" smtClean="0"/>
              <a:t>morbi</a:t>
            </a:r>
            <a:r>
              <a:rPr lang="es-ES" sz="2800" dirty="0" smtClean="0"/>
              <a:t>-mortalidad de muchas enfermedades.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Reconocer los Síndromes de deshidratación, sus síntomas, signos,  complementarios y etiologías.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Señalar los principales mecanismos de regulación del equilibrio ácido-base necesario del estado de salud.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 Determinar los síndromes de acidosis y alcalosis, tipos, concepto, clínica. Complementarios y etiologías.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Cuadro clínico </a:t>
            </a:r>
            <a:r>
              <a:rPr lang="es-ES" i="1" dirty="0" smtClean="0"/>
              <a:t>del Síndrome de deshidratación mixta 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es-ES" dirty="0" smtClean="0"/>
              <a:t>Mescla de los síntomas de los dos tipos de deshidrataciones anteriores</a:t>
            </a:r>
          </a:p>
          <a:p>
            <a:pPr algn="just"/>
            <a:r>
              <a:rPr lang="es-ES" dirty="0" smtClean="0"/>
              <a:t>sequedad de la lengua y de la piel está asociada a una marcada sensación de sed.</a:t>
            </a:r>
          </a:p>
          <a:p>
            <a:pPr algn="just"/>
            <a:r>
              <a:rPr lang="es-ES" dirty="0" smtClean="0"/>
              <a:t>Pliegue cutáneo, la taquicardia, la hipotensión y el colapso.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Exámenes complementarios </a:t>
            </a:r>
            <a:r>
              <a:rPr lang="es-ES" i="1" dirty="0" smtClean="0"/>
              <a:t>del Síndrome de deshidratación mixta 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12579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sodio plasmático normal o elevado de acuerdo con la pérdida de agua. </a:t>
            </a:r>
          </a:p>
          <a:p>
            <a:r>
              <a:rPr lang="es-ES" dirty="0" smtClean="0"/>
              <a:t>Hemoconcentración aumenta el </a:t>
            </a:r>
            <a:r>
              <a:rPr lang="es-ES" dirty="0" err="1" smtClean="0"/>
              <a:t>hematócrito</a:t>
            </a:r>
            <a:r>
              <a:rPr lang="es-ES" dirty="0" smtClean="0"/>
              <a:t>.  </a:t>
            </a:r>
          </a:p>
          <a:p>
            <a:r>
              <a:rPr lang="es-ES" dirty="0" smtClean="0"/>
              <a:t>alteraciones del equilibrio ácido-base. </a:t>
            </a:r>
          </a:p>
          <a:p>
            <a:r>
              <a:rPr lang="es-ES" dirty="0" smtClean="0"/>
              <a:t>urea puede estar elevada.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Etiología</a:t>
            </a:r>
            <a:r>
              <a:rPr lang="es-ES" i="1" dirty="0" smtClean="0"/>
              <a:t> del Síndrome de deshidratación mixta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Gran cantidad de vómitos, diarreas, y no ingieren líquidos. </a:t>
            </a:r>
          </a:p>
          <a:p>
            <a:r>
              <a:rPr lang="es-ES" dirty="0" smtClean="0"/>
              <a:t>fístulas digestivas</a:t>
            </a:r>
          </a:p>
          <a:p>
            <a:r>
              <a:rPr lang="es-ES" dirty="0" smtClean="0"/>
              <a:t>Obstrucción intestinal.</a:t>
            </a:r>
          </a:p>
          <a:p>
            <a:r>
              <a:rPr lang="es-ES" dirty="0" smtClean="0"/>
              <a:t>Coma diabético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DESEQUILIBRIO ÁCIDO-BÁSICO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7" y="2619375"/>
            <a:ext cx="6715125" cy="1309691"/>
          </a:xfrm>
        </p:spPr>
      </p:pic>
      <p:sp>
        <p:nvSpPr>
          <p:cNvPr id="26628" name="4 CuadroTexto"/>
          <p:cNvSpPr txBox="1">
            <a:spLocks noChangeArrowheads="1"/>
          </p:cNvSpPr>
          <p:nvPr/>
        </p:nvSpPr>
        <p:spPr bwMode="auto">
          <a:xfrm>
            <a:off x="3714750" y="15001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14375" y="1428750"/>
            <a:ext cx="7715250" cy="95410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pH normal de la sangre se mantiene entre cifras de 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7,35  - 7,45</a:t>
            </a:r>
            <a:endParaRPr lang="es-E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584186" y="4429132"/>
            <a:ext cx="7975628" cy="18466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latin typeface="Arial" pitchFamily="34" charset="0"/>
                <a:cs typeface="Arial" pitchFamily="34" charset="0"/>
              </a:rPr>
              <a:t>cifras que sobrepasen los límites de pH de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 6 , 8  –  7 , 8    </a:t>
            </a:r>
            <a:r>
              <a:rPr lang="es-ES" sz="3200" b="1" dirty="0">
                <a:latin typeface="Arial" pitchFamily="34" charset="0"/>
                <a:cs typeface="Arial" pitchFamily="34" charset="0"/>
              </a:rPr>
              <a:t>son incompatibles con la vida.</a:t>
            </a:r>
          </a:p>
          <a:p>
            <a:pPr algn="ctr"/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24" y="28572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EQUILIBRIO   ÁCIDO-B ÁSICO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>REGULACIÓN DEL EQUILIBRIO ÁCIDO-BASE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421484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b="1" dirty="0" smtClean="0"/>
              <a:t>1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. Los  </a:t>
            </a:r>
            <a:r>
              <a:rPr lang="es-ES" sz="3600" b="1" i="1" dirty="0" smtClean="0">
                <a:latin typeface="Arial" pitchFamily="34" charset="0"/>
                <a:cs typeface="Arial" pitchFamily="34" charset="0"/>
              </a:rPr>
              <a:t>buffers o tampones de la sangre.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2. La   regulación   del   pulmón (CO2)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3. La regulación del riñón. (acidosis, se acidifica la orina o viceversa)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4. El intercambio  de iones entre los distintos compartimentos (Ej.: K</a:t>
            </a:r>
            <a:r>
              <a:rPr lang="es-ES" sz="48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/H</a:t>
            </a:r>
            <a:r>
              <a:rPr lang="es-ES" sz="48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)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5. Las enzimas descarboxilasas.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92943" y="1785926"/>
          <a:ext cx="7358114" cy="4779399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132431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Las bases buffer (BB) del organismo se pueden clasificar de la manera siguiente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18657">
                <a:tc>
                  <a:txBody>
                    <a:bodyPr/>
                    <a:lstStyle/>
                    <a:p>
                      <a:pPr algn="l" fontAlgn="b"/>
                      <a:r>
                        <a:rPr lang="es-E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Bicarbonato                               (53 %)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35735">
                <a:tc>
                  <a:txBody>
                    <a:bodyPr/>
                    <a:lstStyle/>
                    <a:p>
                      <a:pPr algn="l" fontAlgn="b"/>
                      <a:r>
                        <a:rPr lang="es-E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bicarbonato                          (47 %)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1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de la Hb               (35 %)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3377">
                <a:tc>
                  <a:txBody>
                    <a:bodyPr/>
                    <a:lstStyle/>
                    <a:p>
                      <a:pPr algn="ctr" fontAlgn="b"/>
                      <a:r>
                        <a:rPr lang="es-E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de las proteínas      (7 %)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62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de los fosfatos        (5 %)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00034" y="357166"/>
            <a:ext cx="835824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E</a:t>
            </a:r>
            <a:r>
              <a:rPr lang="es-ES" sz="2800" b="1" dirty="0" smtClean="0"/>
              <a:t>l sistema buffer bicarbonato = </a:t>
            </a:r>
            <a:r>
              <a:rPr lang="es-ES" sz="2800" b="1" i="1" dirty="0" err="1" smtClean="0"/>
              <a:t>standard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bicarbonate</a:t>
            </a:r>
            <a:r>
              <a:rPr lang="es-ES" sz="2800" b="1" dirty="0" smtClean="0"/>
              <a:t> (SB), (valores normales entre 21 y 25 </a:t>
            </a:r>
            <a:r>
              <a:rPr lang="es-ES" sz="2800" b="1" dirty="0" err="1" smtClean="0"/>
              <a:t>meq</a:t>
            </a:r>
            <a:r>
              <a:rPr lang="es-ES" sz="2800" b="1" dirty="0" smtClean="0"/>
              <a:t>/L) 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17575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DEFINICIONES DE ACIDOSIS Y ALCALOSIS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00106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s-ES" dirty="0" smtClean="0"/>
              <a:t>7.4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5000625" y="164306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Flecha izquierda"/>
          <p:cNvSpPr/>
          <p:nvPr/>
        </p:nvSpPr>
        <p:spPr>
          <a:xfrm>
            <a:off x="3000375" y="1643063"/>
            <a:ext cx="977900" cy="48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357938" y="1350963"/>
            <a:ext cx="1801812" cy="107791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3200" dirty="0">
                <a:latin typeface="Calibri" pitchFamily="34" charset="0"/>
              </a:rPr>
              <a:t>Alcalino</a:t>
            </a:r>
          </a:p>
          <a:p>
            <a:pPr algn="ctr"/>
            <a:r>
              <a:rPr lang="es-ES" sz="3200" dirty="0">
                <a:latin typeface="Calibri" pitchFamily="34" charset="0"/>
              </a:rPr>
              <a:t>Alcalemia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928688" y="1357313"/>
            <a:ext cx="1920875" cy="1200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atin typeface="Calibri" pitchFamily="34" charset="0"/>
              </a:rPr>
              <a:t>Ácido</a:t>
            </a:r>
          </a:p>
          <a:p>
            <a:pPr algn="ctr"/>
            <a:r>
              <a:rPr lang="es-ES" sz="3600" dirty="0">
                <a:latin typeface="Calibri" pitchFamily="34" charset="0"/>
              </a:rPr>
              <a:t>Acidemia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642910" y="2714620"/>
            <a:ext cx="7929562" cy="397031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" pitchFamily="34" charset="0"/>
              </a:rPr>
              <a:t>Síndrome de acidosis y Síndrome de alcalosis </a:t>
            </a:r>
            <a:r>
              <a:rPr lang="es-ES" sz="2800" b="1" i="1" u="sng" dirty="0">
                <a:latin typeface="Calibri" pitchFamily="34" charset="0"/>
              </a:rPr>
              <a:t>compensadas</a:t>
            </a:r>
            <a:r>
              <a:rPr lang="es-ES" sz="2800" i="1" dirty="0">
                <a:latin typeface="Calibri" pitchFamily="34" charset="0"/>
              </a:rPr>
              <a:t> </a:t>
            </a:r>
            <a:r>
              <a:rPr lang="es-ES" sz="2800" dirty="0">
                <a:latin typeface="Calibri" pitchFamily="34" charset="0"/>
              </a:rPr>
              <a:t>cuando, a pesar del trastorno humoral y clínico que pueda presentarse, el pH sanguíneo se mantiene normal.</a:t>
            </a:r>
          </a:p>
          <a:p>
            <a:pPr algn="just"/>
            <a:r>
              <a:rPr lang="es-ES" sz="2800" dirty="0">
                <a:latin typeface="Calibri" pitchFamily="34" charset="0"/>
              </a:rPr>
              <a:t>Síndrome de acidosis y Síndrome de alcalosis </a:t>
            </a:r>
            <a:r>
              <a:rPr lang="es-ES" sz="2800" b="1" i="1" dirty="0">
                <a:latin typeface="Calibri" pitchFamily="34" charset="0"/>
              </a:rPr>
              <a:t>no compensadas </a:t>
            </a:r>
            <a:r>
              <a:rPr lang="es-ES" sz="2800" dirty="0">
                <a:latin typeface="Calibri" pitchFamily="34" charset="0"/>
              </a:rPr>
              <a:t>en los cuales el pH entra en las cifras patológicas (menor que 7,3 para los  </a:t>
            </a:r>
            <a:r>
              <a:rPr lang="es-ES" sz="2800" dirty="0" smtClean="0">
                <a:latin typeface="Calibri" pitchFamily="34" charset="0"/>
              </a:rPr>
              <a:t>estados de </a:t>
            </a:r>
            <a:r>
              <a:rPr lang="es-ES" sz="2800" dirty="0">
                <a:latin typeface="Calibri" pitchFamily="34" charset="0"/>
              </a:rPr>
              <a:t>acidosis y mayor que 7,4 para los estados de alcalosis</a:t>
            </a:r>
            <a:r>
              <a:rPr lang="es-ES" sz="2800" dirty="0" smtClean="0">
                <a:latin typeface="Calibri" pitchFamily="34" charset="0"/>
              </a:rPr>
              <a:t>).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Tipos de desequilibrio ácido-básico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1512"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Desequilibrio ácido-básico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compensada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descompensada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51512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Acidosis metabólica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pH normal  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/>
                        <a:t>pH bajo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51512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chemeClr val="bg1"/>
                          </a:solidFill>
                        </a:rPr>
                        <a:t>Acidosis respiratoria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pH normal   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dirty="0" smtClean="0"/>
                        <a:t>pH bajo</a:t>
                      </a:r>
                      <a:endParaRPr lang="en-US" sz="2800" b="1" dirty="0" smtClean="0"/>
                    </a:p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51512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Alcalosis metabólica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pH normal   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pH alto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51512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Alcalosis respiratoria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pH normal   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chemeClr val="bg1"/>
                          </a:solidFill>
                        </a:rPr>
                        <a:t>pH alto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256"/>
            <a:ext cx="8215370" cy="107157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</a:t>
            </a:r>
            <a:r>
              <a:rPr lang="pt-BR" baseline="-25000" dirty="0" smtClean="0"/>
              <a:t>2</a:t>
            </a:r>
            <a:r>
              <a:rPr lang="pt-BR" dirty="0" smtClean="0"/>
              <a:t> + H</a:t>
            </a:r>
            <a:r>
              <a:rPr lang="pt-BR" baseline="-25000" dirty="0" smtClean="0"/>
              <a:t>2</a:t>
            </a:r>
            <a:r>
              <a:rPr lang="pt-BR" dirty="0" smtClean="0"/>
              <a:t>O &lt;—&gt; H</a:t>
            </a:r>
            <a:r>
              <a:rPr lang="pt-BR" baseline="-25000" dirty="0" smtClean="0"/>
              <a:t>2</a:t>
            </a:r>
            <a:r>
              <a:rPr lang="pt-BR" dirty="0" smtClean="0"/>
              <a:t>CO</a:t>
            </a:r>
            <a:r>
              <a:rPr lang="pt-BR" baseline="-25000" dirty="0" smtClean="0"/>
              <a:t>3</a:t>
            </a:r>
            <a:r>
              <a:rPr lang="pt-BR" dirty="0" smtClean="0"/>
              <a:t> &lt;—&gt; HCO</a:t>
            </a:r>
            <a:r>
              <a:rPr lang="pt-BR" baseline="-25000" dirty="0" smtClean="0"/>
              <a:t>3</a:t>
            </a:r>
            <a:r>
              <a:rPr lang="pt-BR" baseline="30000" dirty="0" smtClean="0"/>
              <a:t>-</a:t>
            </a:r>
            <a:r>
              <a:rPr lang="pt-BR" dirty="0" smtClean="0"/>
              <a:t> + H</a:t>
            </a:r>
            <a:r>
              <a:rPr lang="pt-BR" baseline="30000" dirty="0" smtClean="0"/>
              <a:t>+</a:t>
            </a:r>
            <a:r>
              <a:rPr lang="pt-BR" dirty="0" smtClean="0"/>
              <a:t> </a:t>
            </a:r>
            <a:br>
              <a:rPr lang="pt-BR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714356"/>
            <a:ext cx="6400800" cy="1143008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FÓRMULA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BÁSICA DEL EQUILIBRIO ÁCIDO-BÁSICO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3 Flecha arriba"/>
          <p:cNvSpPr/>
          <p:nvPr/>
        </p:nvSpPr>
        <p:spPr>
          <a:xfrm>
            <a:off x="857224" y="3522162"/>
            <a:ext cx="428628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285720" y="2772787"/>
            <a:ext cx="1745991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ES" sz="3200" b="1" i="1" dirty="0" smtClean="0"/>
              <a:t>PULMÓN</a:t>
            </a:r>
            <a:endParaRPr lang="en-US" sz="3200" b="1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285720" y="5903893"/>
            <a:ext cx="2143172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FACTOR RESPIRATORIO</a:t>
            </a:r>
            <a:endParaRPr lang="en-US" sz="2400" dirty="0"/>
          </a:p>
        </p:txBody>
      </p:sp>
      <p:sp>
        <p:nvSpPr>
          <p:cNvPr id="9" name="8 Flecha arriba"/>
          <p:cNvSpPr/>
          <p:nvPr/>
        </p:nvSpPr>
        <p:spPr>
          <a:xfrm>
            <a:off x="857224" y="5072074"/>
            <a:ext cx="428628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5715008" y="2571744"/>
            <a:ext cx="2428892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FACTOR METABÓLICO</a:t>
            </a:r>
            <a:endParaRPr lang="en-US" sz="2400" dirty="0"/>
          </a:p>
        </p:txBody>
      </p:sp>
      <p:sp>
        <p:nvSpPr>
          <p:cNvPr id="12" name="11 Flecha abajo"/>
          <p:cNvSpPr/>
          <p:nvPr/>
        </p:nvSpPr>
        <p:spPr>
          <a:xfrm>
            <a:off x="6715140" y="3522162"/>
            <a:ext cx="41319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orchetes"/>
          <p:cNvSpPr/>
          <p:nvPr/>
        </p:nvSpPr>
        <p:spPr>
          <a:xfrm>
            <a:off x="8143900" y="4500570"/>
            <a:ext cx="571504" cy="71438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2700" b="1" dirty="0" smtClean="0"/>
              <a:t>DESEQUILIBRIO HÍDRICO POR DEFECTO: DESHIDRATACIONES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500034" y="1285860"/>
          <a:ext cx="8286808" cy="47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846138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700" b="1" dirty="0" smtClean="0"/>
              <a:t/>
            </a:r>
            <a:br>
              <a:rPr lang="es-ES" sz="2700" b="1" dirty="0" smtClean="0"/>
            </a:br>
            <a:r>
              <a:rPr lang="es-ES" sz="2700" b="1" dirty="0" smtClean="0"/>
              <a:t/>
            </a:r>
            <a:br>
              <a:rPr lang="es-ES" sz="2700" b="1" dirty="0" smtClean="0"/>
            </a:br>
            <a:r>
              <a:rPr lang="es-ES" sz="2700" b="1" dirty="0" smtClean="0"/>
              <a:t>ESTUDIOS DE LABORATORIO EN EL DESEQUILIBRIO</a:t>
            </a:r>
            <a:br>
              <a:rPr lang="es-ES" sz="2700" b="1" dirty="0" smtClean="0"/>
            </a:br>
            <a:r>
              <a:rPr lang="es-ES" sz="2700" b="1" dirty="0" smtClean="0"/>
              <a:t>ÁCIDO-BASE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s-ES" b="1" i="1" dirty="0" err="1" smtClean="0"/>
              <a:t>Hemogasometría</a:t>
            </a:r>
            <a:endParaRPr lang="es-ES" b="1" i="1" dirty="0" smtClean="0"/>
          </a:p>
          <a:p>
            <a:pPr eaLnBrk="1" hangingPunct="1"/>
            <a:r>
              <a:rPr lang="es-ES" dirty="0" smtClean="0"/>
              <a:t>pH</a:t>
            </a:r>
          </a:p>
          <a:p>
            <a:pPr eaLnBrk="1" hangingPunct="1"/>
            <a:r>
              <a:rPr lang="es-ES" dirty="0" smtClean="0"/>
              <a:t>Presión parcial de CO2 (pCO2)</a:t>
            </a:r>
          </a:p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Bicarbonato </a:t>
            </a:r>
            <a:r>
              <a:rPr lang="es-ES" i="1" dirty="0" err="1" smtClean="0"/>
              <a:t>standard</a:t>
            </a:r>
            <a:r>
              <a:rPr lang="es-ES" i="1" dirty="0" smtClean="0"/>
              <a:t> (BS)</a:t>
            </a:r>
          </a:p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2916" y="1643050"/>
            <a:ext cx="459105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7 CuadroTexto"/>
          <p:cNvSpPr txBox="1">
            <a:spLocks noChangeArrowheads="1"/>
          </p:cNvSpPr>
          <p:nvPr/>
        </p:nvSpPr>
        <p:spPr bwMode="auto">
          <a:xfrm>
            <a:off x="6143625" y="3429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0432" y="3286124"/>
            <a:ext cx="40576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10 CuadroTexto"/>
          <p:cNvSpPr txBox="1">
            <a:spLocks noChangeArrowheads="1"/>
          </p:cNvSpPr>
          <p:nvPr/>
        </p:nvSpPr>
        <p:spPr bwMode="auto">
          <a:xfrm>
            <a:off x="4071938" y="5643563"/>
            <a:ext cx="71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5" y="5072074"/>
            <a:ext cx="442912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Hemogasometría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s-ES" dirty="0" smtClean="0"/>
              <a:t>Exceso de bases (EB): Valores normales: </a:t>
            </a:r>
          </a:p>
          <a:p>
            <a:pPr eaLnBrk="1" hangingPunct="1">
              <a:buNone/>
            </a:pPr>
            <a:r>
              <a:rPr lang="es-ES" dirty="0" smtClean="0"/>
              <a:t>			± 2,5 </a:t>
            </a:r>
            <a:r>
              <a:rPr lang="es-ES" dirty="0" err="1" smtClean="0"/>
              <a:t>mEq</a:t>
            </a:r>
            <a:r>
              <a:rPr lang="es-ES" dirty="0" smtClean="0"/>
              <a:t>/L</a:t>
            </a:r>
            <a:r>
              <a:rPr lang="es-ES" i="1" dirty="0" smtClean="0"/>
              <a:t>, tanto </a:t>
            </a:r>
            <a:r>
              <a:rPr lang="es-ES" dirty="0" smtClean="0"/>
              <a:t>en sangre venosa como arterial.</a:t>
            </a:r>
          </a:p>
          <a:p>
            <a:pPr eaLnBrk="1" hangingPunct="1"/>
            <a:endParaRPr lang="es-ES" dirty="0" smtClean="0"/>
          </a:p>
          <a:p>
            <a:pPr algn="ctr" eaLnBrk="1" hangingPunct="1">
              <a:buFont typeface="Arial" charset="0"/>
              <a:buNone/>
            </a:pPr>
            <a:r>
              <a:rPr lang="es-ES" dirty="0" err="1" smtClean="0"/>
              <a:t>Ionograma</a:t>
            </a:r>
            <a:r>
              <a:rPr lang="es-ES" dirty="0" smtClean="0"/>
              <a:t>: </a:t>
            </a:r>
            <a:r>
              <a:rPr lang="es-ES" dirty="0" err="1" smtClean="0"/>
              <a:t>Anion</a:t>
            </a:r>
            <a:r>
              <a:rPr lang="es-ES" dirty="0" smtClean="0"/>
              <a:t> GAP</a:t>
            </a:r>
          </a:p>
          <a:p>
            <a:pPr algn="ctr" eaLnBrk="1" hangingPunct="1">
              <a:buFont typeface="Arial" charset="0"/>
              <a:buNone/>
            </a:pPr>
            <a:r>
              <a:rPr lang="es-ES" dirty="0" smtClean="0"/>
              <a:t>(Na</a:t>
            </a:r>
            <a:r>
              <a:rPr lang="es-ES" baseline="30000" dirty="0" smtClean="0"/>
              <a:t>+</a:t>
            </a:r>
            <a:r>
              <a:rPr lang="es-ES" dirty="0" smtClean="0"/>
              <a:t>+  K</a:t>
            </a:r>
            <a:r>
              <a:rPr lang="es-ES" baseline="30000" dirty="0" smtClean="0"/>
              <a:t>+ </a:t>
            </a:r>
            <a:r>
              <a:rPr lang="es-ES" dirty="0" smtClean="0"/>
              <a:t>) – (Cl</a:t>
            </a:r>
            <a:r>
              <a:rPr lang="es-ES" sz="4800" baseline="30000" dirty="0" smtClean="0"/>
              <a:t>-</a:t>
            </a:r>
            <a:r>
              <a:rPr lang="es-ES" dirty="0" smtClean="0"/>
              <a:t>+ HCO</a:t>
            </a:r>
            <a:r>
              <a:rPr lang="es-ES" baseline="-25000" dirty="0" smtClean="0"/>
              <a:t>3</a:t>
            </a:r>
            <a:r>
              <a:rPr lang="es-ES" sz="5400" baseline="30000" dirty="0" smtClean="0"/>
              <a:t>-</a:t>
            </a:r>
            <a:r>
              <a:rPr lang="es-ES" sz="2800" dirty="0" smtClean="0"/>
              <a:t>)</a:t>
            </a:r>
          </a:p>
          <a:p>
            <a:pPr algn="ctr" eaLnBrk="1" hangingPunct="1">
              <a:buFont typeface="Arial" charset="0"/>
              <a:buNone/>
            </a:pPr>
            <a:r>
              <a:rPr lang="es-ES" sz="2800" dirty="0" smtClean="0"/>
              <a:t>Valor normal: 12 a 15 </a:t>
            </a:r>
            <a:r>
              <a:rPr lang="es-ES" sz="2800" dirty="0" err="1" smtClean="0"/>
              <a:t>mEq</a:t>
            </a:r>
            <a:r>
              <a:rPr lang="es-ES" sz="2800" dirty="0" smtClean="0"/>
              <a:t>/L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s-ES" sz="3200" dirty="0" smtClean="0"/>
              <a:t>Alteraciones de los parámetros hemogasométricos  de los desequilibrios  ácido-base </a:t>
            </a:r>
            <a:endParaRPr lang="en-US" sz="32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85720" y="2786058"/>
            <a:ext cx="8572560" cy="142876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H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&lt;—&gt; H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&lt;—&gt;	 HCO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pt-BR" sz="8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	H</a:t>
            </a:r>
            <a:r>
              <a:rPr kumimoji="0" lang="pt-BR" sz="8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5715008" y="30003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Flecha arriba"/>
          <p:cNvSpPr/>
          <p:nvPr/>
        </p:nvSpPr>
        <p:spPr>
          <a:xfrm>
            <a:off x="8445086" y="287922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CuadroTexto"/>
          <p:cNvSpPr txBox="1"/>
          <p:nvPr/>
        </p:nvSpPr>
        <p:spPr>
          <a:xfrm>
            <a:off x="3357554" y="4857760"/>
            <a:ext cx="240540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ES" sz="3200" dirty="0" smtClean="0"/>
              <a:t>Acidosis total</a:t>
            </a:r>
            <a:endParaRPr lang="en-US" sz="3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786182" y="5786454"/>
            <a:ext cx="2477345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ES" sz="3200" dirty="0" smtClean="0"/>
              <a:t>Alcalosis total</a:t>
            </a:r>
            <a:endParaRPr lang="en-US" sz="3200" dirty="0"/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438120" y="2938458"/>
            <a:ext cx="8572560" cy="142876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H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&lt;—&gt; H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&lt;—&gt;	 HCO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pt-BR" sz="8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	H</a:t>
            </a:r>
            <a:r>
              <a:rPr kumimoji="0" lang="pt-BR" sz="8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22 Flecha arriba"/>
          <p:cNvSpPr/>
          <p:nvPr/>
        </p:nvSpPr>
        <p:spPr>
          <a:xfrm>
            <a:off x="5857884" y="300037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Flecha abajo"/>
          <p:cNvSpPr/>
          <p:nvPr/>
        </p:nvSpPr>
        <p:spPr>
          <a:xfrm>
            <a:off x="8572528" y="307181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Flecha arriba"/>
          <p:cNvSpPr/>
          <p:nvPr/>
        </p:nvSpPr>
        <p:spPr>
          <a:xfrm>
            <a:off x="357158" y="307181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CuadroTexto"/>
          <p:cNvSpPr txBox="1"/>
          <p:nvPr/>
        </p:nvSpPr>
        <p:spPr>
          <a:xfrm>
            <a:off x="285720" y="4786322"/>
            <a:ext cx="2709203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ES" sz="2400" dirty="0" smtClean="0"/>
              <a:t>Acidosis respiratoria</a:t>
            </a:r>
            <a:endParaRPr lang="en-US" sz="2400" dirty="0"/>
          </a:p>
        </p:txBody>
      </p:sp>
      <p:sp>
        <p:nvSpPr>
          <p:cNvPr id="27" name="1 Título"/>
          <p:cNvSpPr txBox="1">
            <a:spLocks/>
          </p:cNvSpPr>
          <p:nvPr/>
        </p:nvSpPr>
        <p:spPr>
          <a:xfrm>
            <a:off x="590520" y="3090858"/>
            <a:ext cx="8572560" cy="142876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H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&lt;—&gt; H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&lt;—&gt;	 HCO</a:t>
            </a:r>
            <a:r>
              <a:rPr kumimoji="0" lang="pt-BR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pt-BR" sz="8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	H</a:t>
            </a:r>
            <a:r>
              <a:rPr kumimoji="0" lang="pt-BR" sz="8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</a:t>
            </a: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27 Flecha abajo"/>
          <p:cNvSpPr/>
          <p:nvPr/>
        </p:nvSpPr>
        <p:spPr>
          <a:xfrm>
            <a:off x="571472" y="32861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CuadroTexto"/>
          <p:cNvSpPr txBox="1"/>
          <p:nvPr/>
        </p:nvSpPr>
        <p:spPr>
          <a:xfrm>
            <a:off x="357158" y="5572140"/>
            <a:ext cx="276274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ES" sz="2400" dirty="0" smtClean="0"/>
              <a:t>Alcalosis respiratoria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9" grpId="0" animBg="1"/>
      <p:bldP spid="29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28680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828680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85860"/>
            <a:ext cx="79296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i="1" dirty="0" smtClean="0"/>
              <a:t/>
            </a:r>
            <a:br>
              <a:rPr lang="es-ES" sz="3600" b="1" i="1" dirty="0" smtClean="0"/>
            </a:br>
            <a:r>
              <a:rPr lang="es-ES" sz="3600" b="1" i="1" dirty="0" smtClean="0"/>
              <a:t>Parámetros fundamentales para el estudio del</a:t>
            </a:r>
            <a:br>
              <a:rPr lang="es-ES" sz="3600" b="1" i="1" dirty="0" smtClean="0"/>
            </a:br>
            <a:r>
              <a:rPr lang="es-ES" sz="3600" b="1" i="1" dirty="0" smtClean="0"/>
              <a:t>equilibrio ácido-base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/>
              <a:t>1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.. Concentración de hidrogeniones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( [ H + ] ) en sangre.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El pH entre 7,20 y 7,50 coincide que la suma de los dos últimos dígitos del pH con el valor de [H+] es igual a 80.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/>
              <a:t>2.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PCO2  sanguínea.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3. Bicarbonato (HCO</a:t>
            </a:r>
            <a:r>
              <a:rPr lang="es-ES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s-ES" sz="4800" baseline="30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4. Cálculo de aniones restantes (AR) a partir del ionograma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del suero.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3571875"/>
            <a:ext cx="27146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7 CuadroTexto"/>
          <p:cNvSpPr txBox="1">
            <a:spLocks noChangeArrowheads="1"/>
          </p:cNvSpPr>
          <p:nvPr/>
        </p:nvSpPr>
        <p:spPr bwMode="auto">
          <a:xfrm>
            <a:off x="4572000" y="3214688"/>
            <a:ext cx="4286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ecuación de Henderson-Hasselbalch</a:t>
            </a:r>
          </a:p>
          <a:p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Gasometría arterial o capilar: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00138"/>
            <a:ext cx="8229600" cy="23288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pH 7,35-7,45 (45-35 </a:t>
            </a:r>
            <a:r>
              <a:rPr lang="es-ES" dirty="0" err="1" smtClean="0"/>
              <a:t>Meq</a:t>
            </a:r>
            <a:r>
              <a:rPr lang="es-ES" dirty="0" smtClean="0"/>
              <a:t>/L)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PCO2 35-45 mm Hg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SB 21-25 </a:t>
            </a:r>
            <a:r>
              <a:rPr lang="es-ES" dirty="0" err="1" smtClean="0"/>
              <a:t>mmol</a:t>
            </a:r>
            <a:r>
              <a:rPr lang="es-ES" dirty="0" smtClean="0"/>
              <a:t>/L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PO2 &gt; 80 mm Hg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71500" y="3786188"/>
            <a:ext cx="4487863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dirty="0">
                <a:latin typeface="Calibri" pitchFamily="34" charset="0"/>
              </a:rPr>
              <a:t>Na+ = 140 </a:t>
            </a:r>
            <a:r>
              <a:rPr lang="es-ES" sz="3200" dirty="0" err="1">
                <a:latin typeface="Calibri" pitchFamily="34" charset="0"/>
              </a:rPr>
              <a:t>mmol</a:t>
            </a:r>
            <a:r>
              <a:rPr lang="es-ES" sz="3200" dirty="0">
                <a:latin typeface="Calibri" pitchFamily="34" charset="0"/>
              </a:rPr>
              <a:t>/L</a:t>
            </a:r>
          </a:p>
          <a:p>
            <a:r>
              <a:rPr lang="es-ES" sz="3200" dirty="0">
                <a:latin typeface="Calibri" pitchFamily="34" charset="0"/>
              </a:rPr>
              <a:t>K+ = 4,2 </a:t>
            </a:r>
            <a:r>
              <a:rPr lang="es-ES" sz="3200" dirty="0" err="1">
                <a:latin typeface="Calibri" pitchFamily="34" charset="0"/>
              </a:rPr>
              <a:t>mmol</a:t>
            </a:r>
            <a:r>
              <a:rPr lang="es-ES" sz="3200" dirty="0">
                <a:latin typeface="Calibri" pitchFamily="34" charset="0"/>
              </a:rPr>
              <a:t>/L</a:t>
            </a:r>
          </a:p>
          <a:p>
            <a:r>
              <a:rPr lang="es-ES" sz="3200" dirty="0">
                <a:latin typeface="Calibri" pitchFamily="34" charset="0"/>
              </a:rPr>
              <a:t>Cl– = 106 </a:t>
            </a:r>
            <a:r>
              <a:rPr lang="es-ES" sz="3200" dirty="0" err="1">
                <a:latin typeface="Calibri" pitchFamily="34" charset="0"/>
              </a:rPr>
              <a:t>mmol</a:t>
            </a:r>
            <a:r>
              <a:rPr lang="es-ES" sz="3200" dirty="0">
                <a:latin typeface="Calibri" pitchFamily="34" charset="0"/>
              </a:rPr>
              <a:t>/L</a:t>
            </a:r>
          </a:p>
          <a:p>
            <a:r>
              <a:rPr lang="es-ES" sz="3200" dirty="0">
                <a:latin typeface="Calibri" pitchFamily="34" charset="0"/>
              </a:rPr>
              <a:t>HCO3 –= 26 ± 2 </a:t>
            </a:r>
            <a:r>
              <a:rPr lang="es-ES" sz="3200" dirty="0" err="1">
                <a:latin typeface="Calibri" pitchFamily="34" charset="0"/>
              </a:rPr>
              <a:t>mmol</a:t>
            </a:r>
            <a:r>
              <a:rPr lang="es-ES" sz="3200" dirty="0">
                <a:latin typeface="Calibri" pitchFamily="34" charset="0"/>
              </a:rPr>
              <a:t>/L</a:t>
            </a:r>
          </a:p>
          <a:p>
            <a:endParaRPr lang="es-ES" dirty="0">
              <a:latin typeface="Calibri" pitchFamily="34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714375" y="3143250"/>
            <a:ext cx="250031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000">
                <a:latin typeface="Calibri" pitchFamily="34" charset="0"/>
              </a:rPr>
              <a:t>Ionograma</a:t>
            </a:r>
            <a:r>
              <a:rPr lang="es-ES">
                <a:latin typeface="Calibri" pitchFamily="34" charset="0"/>
              </a:rPr>
              <a:t>:</a:t>
            </a: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5143500" y="1571625"/>
            <a:ext cx="40005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dirty="0">
                <a:latin typeface="Calibri" pitchFamily="34" charset="0"/>
              </a:rPr>
              <a:t>Aniones restantes (AR):</a:t>
            </a:r>
          </a:p>
          <a:p>
            <a:r>
              <a:rPr lang="es-ES" sz="2800" dirty="0">
                <a:latin typeface="Calibri" pitchFamily="34" charset="0"/>
              </a:rPr>
              <a:t>AR = Na+ - (Cl</a:t>
            </a:r>
            <a:r>
              <a:rPr lang="es-ES" sz="4000" baseline="30000" dirty="0">
                <a:latin typeface="Calibri" pitchFamily="34" charset="0"/>
              </a:rPr>
              <a:t>–</a:t>
            </a:r>
            <a:r>
              <a:rPr lang="es-ES" sz="2800" dirty="0">
                <a:latin typeface="Calibri" pitchFamily="34" charset="0"/>
              </a:rPr>
              <a:t> + HCO</a:t>
            </a:r>
            <a:r>
              <a:rPr lang="es-ES" sz="2800" baseline="-25000" dirty="0">
                <a:latin typeface="Calibri" pitchFamily="34" charset="0"/>
              </a:rPr>
              <a:t>3</a:t>
            </a:r>
            <a:r>
              <a:rPr lang="es-ES" sz="3200" baseline="30000" dirty="0">
                <a:latin typeface="Calibri" pitchFamily="34" charset="0"/>
              </a:rPr>
              <a:t>–</a:t>
            </a:r>
            <a:r>
              <a:rPr lang="es-ES" dirty="0">
                <a:latin typeface="Calibri" pitchFamily="34" charset="0"/>
              </a:rPr>
              <a:t>)</a:t>
            </a:r>
          </a:p>
          <a:p>
            <a:endParaRPr lang="es-ES" dirty="0">
              <a:latin typeface="Calibri" pitchFamily="34" charset="0"/>
            </a:endParaRP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4572000" y="3357563"/>
            <a:ext cx="4572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dirty="0" err="1">
                <a:latin typeface="Calibri" pitchFamily="34" charset="0"/>
              </a:rPr>
              <a:t>Osmolalidad</a:t>
            </a:r>
            <a:r>
              <a:rPr lang="es-ES" sz="2400" dirty="0">
                <a:latin typeface="Calibri" pitchFamily="34" charset="0"/>
              </a:rPr>
              <a:t> plasmática (OSMP) calculada (en </a:t>
            </a:r>
            <a:r>
              <a:rPr lang="es-ES" sz="2400" dirty="0" err="1">
                <a:latin typeface="Calibri" pitchFamily="34" charset="0"/>
              </a:rPr>
              <a:t>mOsm</a:t>
            </a:r>
            <a:r>
              <a:rPr lang="es-ES" sz="2400" dirty="0">
                <a:latin typeface="Calibri" pitchFamily="34" charset="0"/>
              </a:rPr>
              <a:t>/kg de agua) =2 (Na</a:t>
            </a:r>
            <a:r>
              <a:rPr lang="es-ES" sz="3200" baseline="30000" dirty="0">
                <a:latin typeface="Calibri" pitchFamily="34" charset="0"/>
              </a:rPr>
              <a:t>+</a:t>
            </a:r>
            <a:r>
              <a:rPr lang="es-ES" sz="2400" dirty="0">
                <a:latin typeface="Calibri" pitchFamily="34" charset="0"/>
              </a:rPr>
              <a:t> + K</a:t>
            </a:r>
            <a:r>
              <a:rPr lang="es-ES" sz="3200" baseline="30000" dirty="0">
                <a:latin typeface="Calibri" pitchFamily="34" charset="0"/>
              </a:rPr>
              <a:t>+</a:t>
            </a:r>
            <a:r>
              <a:rPr lang="es-ES" sz="2400" dirty="0">
                <a:latin typeface="Calibri" pitchFamily="34" charset="0"/>
              </a:rPr>
              <a:t>) + glucosa (mg %)/18 + urea (mg %) /6</a:t>
            </a:r>
          </a:p>
          <a:p>
            <a:r>
              <a:rPr lang="pt-BR" sz="2400" dirty="0">
                <a:latin typeface="Calibri" pitchFamily="34" charset="0"/>
              </a:rPr>
              <a:t>o    2 (Na+ + K+) + </a:t>
            </a:r>
            <a:r>
              <a:rPr lang="pt-BR" sz="2400" dirty="0" err="1">
                <a:latin typeface="Calibri" pitchFamily="34" charset="0"/>
              </a:rPr>
              <a:t>glucosa</a:t>
            </a:r>
            <a:r>
              <a:rPr lang="pt-BR" sz="2400" dirty="0">
                <a:latin typeface="Calibri" pitchFamily="34" charset="0"/>
              </a:rPr>
              <a:t> (</a:t>
            </a:r>
            <a:r>
              <a:rPr lang="pt-BR" sz="2400" dirty="0" err="1">
                <a:latin typeface="Calibri" pitchFamily="34" charset="0"/>
              </a:rPr>
              <a:t>mmol</a:t>
            </a:r>
            <a:r>
              <a:rPr lang="pt-BR" sz="2400" dirty="0">
                <a:latin typeface="Calibri" pitchFamily="34" charset="0"/>
              </a:rPr>
              <a:t>/L) + </a:t>
            </a:r>
            <a:r>
              <a:rPr lang="pt-BR" sz="2400" dirty="0" err="1">
                <a:latin typeface="Calibri" pitchFamily="34" charset="0"/>
              </a:rPr>
              <a:t>urea</a:t>
            </a:r>
            <a:r>
              <a:rPr lang="pt-BR" sz="2400" dirty="0">
                <a:latin typeface="Calibri" pitchFamily="34" charset="0"/>
              </a:rPr>
              <a:t> (</a:t>
            </a:r>
            <a:r>
              <a:rPr lang="pt-BR" sz="2400" dirty="0" err="1">
                <a:latin typeface="Calibri" pitchFamily="34" charset="0"/>
              </a:rPr>
              <a:t>mmol</a:t>
            </a:r>
            <a:r>
              <a:rPr lang="pt-BR" sz="2400" dirty="0">
                <a:latin typeface="Calibri" pitchFamily="34" charset="0"/>
              </a:rPr>
              <a:t>/L)</a:t>
            </a:r>
          </a:p>
          <a:p>
            <a:endParaRPr lang="es-ES" dirty="0">
              <a:latin typeface="Calibri" pitchFamily="34" charset="0"/>
            </a:endParaRP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-25400" y="6072188"/>
            <a:ext cx="92408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>
                <a:latin typeface="Calibri" pitchFamily="34" charset="0"/>
              </a:rPr>
              <a:t>Brecha osmolal = OSMP medida – OSMP calculada = 8 mOsm/kg de agua</a:t>
            </a: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6143625" y="242887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Falta el K+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42875"/>
            <a:ext cx="8572500" cy="6572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42875"/>
            <a:ext cx="8358187" cy="6429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Síndrome de acidosis</a:t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25"/>
            <a:ext cx="8329642" cy="3143263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s-ES" sz="3600" dirty="0" smtClean="0">
                <a:latin typeface="Arial" pitchFamily="34" charset="0"/>
                <a:cs typeface="Arial" pitchFamily="34" charset="0"/>
              </a:rPr>
              <a:t>Dos tipos de acidosis: </a:t>
            </a:r>
          </a:p>
          <a:p>
            <a:pPr eaLnBrk="1" hangingPunct="1">
              <a:buNone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Metabólica: perturbación metabólica   primaria</a:t>
            </a:r>
          </a:p>
          <a:p>
            <a:pPr eaLnBrk="1" hangingPunct="1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     Respiratoria: afecciones respiratorias primarias.</a:t>
            </a:r>
          </a:p>
          <a:p>
            <a:pPr eaLnBrk="1" hangingPunct="1"/>
            <a:endParaRPr lang="es-E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4615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Acidosis metabólica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b="1" i="1" dirty="0" smtClean="0"/>
              <a:t>Concepto</a:t>
            </a:r>
          </a:p>
          <a:p>
            <a:pPr algn="just" eaLnBrk="1" hangingPunct="1">
              <a:buFont typeface="Arial" charset="0"/>
              <a:buNone/>
            </a:pPr>
            <a:r>
              <a:rPr lang="es-ES" dirty="0" smtClean="0"/>
              <a:t>	Acidosis por un </a:t>
            </a:r>
            <a:r>
              <a:rPr lang="es-ES" b="1" i="1" dirty="0" smtClean="0"/>
              <a:t>exceso de ácidos fuertes o un déficit primario de iones básicos en el líquido extracelular.</a:t>
            </a:r>
            <a:r>
              <a:rPr lang="es-ES" dirty="0" smtClean="0"/>
              <a:t> </a:t>
            </a:r>
          </a:p>
          <a:p>
            <a:pPr algn="just" eaLnBrk="1" hangingPunct="1">
              <a:buFont typeface="Arial" charset="0"/>
              <a:buNone/>
            </a:pPr>
            <a:endParaRPr lang="es-ES" dirty="0" smtClean="0"/>
          </a:p>
          <a:p>
            <a:pPr algn="ctr" eaLnBrk="1" hangingPunct="1">
              <a:buFont typeface="Arial" charset="0"/>
              <a:buNone/>
            </a:pPr>
            <a:r>
              <a:rPr lang="es-ES" dirty="0" smtClean="0"/>
              <a:t>	Es el tipo de acidosis más frecuente en la clínica.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3600" b="1" i="1" dirty="0" smtClean="0"/>
              <a:t/>
            </a:r>
            <a:br>
              <a:rPr lang="es-ES" sz="3600" b="1" i="1" dirty="0" smtClean="0"/>
            </a:br>
            <a:r>
              <a:rPr lang="es-ES" sz="3600" b="1" i="1" dirty="0" smtClean="0"/>
              <a:t>Síndrome </a:t>
            </a:r>
            <a:r>
              <a:rPr lang="es-ES" sz="3600" b="1" i="1" dirty="0"/>
              <a:t>de deshidratación </a:t>
            </a:r>
            <a:r>
              <a:rPr lang="es-ES" sz="3600" b="1" i="1" dirty="0" smtClean="0"/>
              <a:t>hipertónica</a:t>
            </a:r>
            <a:br>
              <a:rPr lang="es-ES" sz="3600" b="1" i="1" dirty="0" smtClean="0"/>
            </a:br>
            <a:r>
              <a:rPr lang="es-ES" sz="3600" b="1" i="1" dirty="0" smtClean="0"/>
              <a:t>concepto</a:t>
            </a:r>
            <a:r>
              <a:rPr lang="es-ES" sz="3600" b="1" i="1" dirty="0"/>
              <a:t/>
            </a:r>
            <a:br>
              <a:rPr lang="es-ES" sz="3600" b="1" i="1" dirty="0"/>
            </a:b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19288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sz="4800" dirty="0" smtClean="0"/>
              <a:t>Este </a:t>
            </a:r>
            <a:r>
              <a:rPr lang="es-ES" sz="4800" dirty="0"/>
              <a:t>síndrome se caracteriza por la pérdida de </a:t>
            </a:r>
            <a:r>
              <a:rPr lang="es-ES" sz="4800" dirty="0" smtClean="0"/>
              <a:t>agua de </a:t>
            </a:r>
            <a:r>
              <a:rPr lang="es-ES" sz="4800" dirty="0"/>
              <a:t>un organismo sin ir acompañada, apenas, de </a:t>
            </a:r>
            <a:r>
              <a:rPr lang="es-ES" sz="4800" dirty="0" smtClean="0"/>
              <a:t>pérdidas de </a:t>
            </a:r>
            <a:r>
              <a:rPr lang="es-ES" sz="4800" dirty="0"/>
              <a:t>electrólitos</a:t>
            </a:r>
            <a:r>
              <a:rPr lang="es-ES" sz="4800" dirty="0" smtClean="0"/>
              <a:t>.</a:t>
            </a:r>
          </a:p>
          <a:p>
            <a:pPr algn="ctr">
              <a:buNone/>
            </a:pPr>
            <a:endParaRPr lang="es-ES" sz="4800" dirty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000100" y="4000504"/>
            <a:ext cx="6883038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La muerte se presentaría a la semana de la privación completa de agua.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Sindromogénesis o fisiopatología</a:t>
            </a:r>
            <a:br>
              <a:rPr lang="es-ES" b="1" i="1" dirty="0" smtClean="0"/>
            </a:br>
            <a:r>
              <a:rPr lang="es-ES" dirty="0" smtClean="0"/>
              <a:t> Acidosis metabólica 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473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gran producción de hidrogeniones.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Diabetes mellitus descompensada: ácidos como el diacético y el betahidroxibutírico.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Se pierden iones básicos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diarreas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Mecanismo compensador secundario: 	polipnea que tiende a eliminar CO</a:t>
            </a:r>
            <a:r>
              <a:rPr lang="es-ES" baseline="-25000" dirty="0" smtClean="0"/>
              <a:t>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37892" name="3 CuadroTexto"/>
          <p:cNvSpPr txBox="1">
            <a:spLocks noChangeArrowheads="1"/>
          </p:cNvSpPr>
          <p:nvPr/>
        </p:nvSpPr>
        <p:spPr bwMode="auto">
          <a:xfrm>
            <a:off x="4572000" y="6215063"/>
            <a:ext cx="46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5429273"/>
            <a:ext cx="4286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Compensación renal de la  Acidosis  metabólica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51"/>
            <a:ext cx="8229600" cy="2571749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z="2400" dirty="0" smtClean="0"/>
              <a:t>Acidificar la orina</a:t>
            </a:r>
          </a:p>
          <a:p>
            <a:pPr eaLnBrk="1" hangingPunct="1"/>
            <a:r>
              <a:rPr lang="es-ES" sz="2400" dirty="0" smtClean="0"/>
              <a:t>Vía del bicarbonato NaHCO</a:t>
            </a:r>
            <a:r>
              <a:rPr lang="es-ES" sz="2400" baseline="-25000" dirty="0" smtClean="0"/>
              <a:t>3 </a:t>
            </a:r>
            <a:r>
              <a:rPr lang="es-ES" sz="2400" dirty="0" smtClean="0"/>
              <a:t>al intercambiar el Na por H+ y obtener CO2, agua y NaHCO3</a:t>
            </a:r>
          </a:p>
          <a:p>
            <a:pPr eaLnBrk="1" hangingPunct="1"/>
            <a:r>
              <a:rPr lang="es-ES" sz="2400" dirty="0" smtClean="0"/>
              <a:t>Vía del amoniaco (NH3) excretando cloruro de amonio</a:t>
            </a:r>
          </a:p>
          <a:p>
            <a:pPr eaLnBrk="1" hangingPunct="1"/>
            <a:r>
              <a:rPr lang="es-ES" sz="2400" dirty="0" smtClean="0"/>
              <a:t>Vía del fosfato </a:t>
            </a:r>
            <a:r>
              <a:rPr lang="es-ES" sz="2400" dirty="0" err="1" smtClean="0"/>
              <a:t>disódico</a:t>
            </a:r>
            <a:r>
              <a:rPr lang="es-ES" sz="2400" dirty="0" smtClean="0"/>
              <a:t> (base) Na</a:t>
            </a:r>
            <a:r>
              <a:rPr lang="es-ES" sz="2400" baseline="-25000" dirty="0" smtClean="0"/>
              <a:t>2</a:t>
            </a:r>
            <a:r>
              <a:rPr lang="es-ES" sz="2400" dirty="0" smtClean="0"/>
              <a:t>HPO</a:t>
            </a:r>
            <a:r>
              <a:rPr lang="es-ES" baseline="-25000" dirty="0" smtClean="0"/>
              <a:t>4</a:t>
            </a:r>
            <a:r>
              <a:rPr lang="es-ES" sz="2400" dirty="0" smtClean="0"/>
              <a:t> transformándolo en NaH</a:t>
            </a:r>
            <a:r>
              <a:rPr lang="es-ES" sz="2400" baseline="-25000" dirty="0" smtClean="0"/>
              <a:t>2</a:t>
            </a:r>
            <a:r>
              <a:rPr lang="es-ES" sz="2400" dirty="0" smtClean="0"/>
              <a:t>PO</a:t>
            </a:r>
            <a:r>
              <a:rPr lang="es-ES" sz="2400" baseline="-25000" dirty="0" smtClean="0"/>
              <a:t>4</a:t>
            </a:r>
            <a:r>
              <a:rPr lang="es-ES" sz="2400" dirty="0" smtClean="0"/>
              <a:t> (ácido).</a:t>
            </a:r>
          </a:p>
          <a:p>
            <a:pPr eaLnBrk="1" hangingPunct="1"/>
            <a:endParaRPr lang="es-ES" sz="2400" dirty="0" smtClean="0"/>
          </a:p>
        </p:txBody>
      </p:sp>
      <p:sp>
        <p:nvSpPr>
          <p:cNvPr id="39940" name="3 CuadroTexto"/>
          <p:cNvSpPr txBox="1">
            <a:spLocks noChangeArrowheads="1"/>
          </p:cNvSpPr>
          <p:nvPr/>
        </p:nvSpPr>
        <p:spPr bwMode="auto">
          <a:xfrm>
            <a:off x="1000125" y="5286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500438"/>
            <a:ext cx="41433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357562"/>
            <a:ext cx="428625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i="1" dirty="0" smtClean="0"/>
              <a:t/>
            </a:r>
            <a:br>
              <a:rPr lang="es-ES" sz="4000" i="1" dirty="0" smtClean="0"/>
            </a:br>
            <a:r>
              <a:rPr lang="es-ES" sz="4000" i="1" dirty="0" smtClean="0"/>
              <a:t>Cuadro clínico</a:t>
            </a:r>
            <a:r>
              <a:rPr lang="es-ES" sz="4000" dirty="0" smtClean="0"/>
              <a:t> de la  Acidosis  metabólica </a:t>
            </a:r>
            <a:r>
              <a:rPr lang="es-ES" i="1" dirty="0" smtClean="0"/>
              <a:t/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484030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300" dirty="0" smtClean="0"/>
              <a:t>Aliento cetónico en la diabetes Mellitus descompensada o urinoso en la </a:t>
            </a:r>
            <a:r>
              <a:rPr lang="es-ES" sz="3300" dirty="0" err="1" smtClean="0"/>
              <a:t>IRCterminal</a:t>
            </a:r>
            <a:r>
              <a:rPr lang="es-ES" sz="33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300" dirty="0" smtClean="0"/>
              <a:t>Respiración de tipo Kussmaul.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300" dirty="0" smtClean="0"/>
              <a:t>Cefalea, estado estuporoso  hasta el coma.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300" dirty="0" smtClean="0"/>
              <a:t>Hiporreflexia, parestesias y gran astenia.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300" dirty="0" smtClean="0"/>
              <a:t>Anorexia súbita, náuseas y vómitos.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300" dirty="0" smtClean="0"/>
              <a:t>Diarreas y paresia intestinal.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300" dirty="0" smtClean="0"/>
              <a:t>Dolores abdominales  (abdomen agudo).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i="1" dirty="0" smtClean="0"/>
              <a:t/>
            </a:r>
            <a:br>
              <a:rPr lang="es-ES" sz="4000" i="1" dirty="0" smtClean="0"/>
            </a:br>
            <a:r>
              <a:rPr lang="es-ES" sz="4000" i="1" dirty="0" smtClean="0"/>
              <a:t>Exámenes complementarios</a:t>
            </a:r>
            <a:r>
              <a:rPr lang="es-ES" sz="4000" dirty="0" smtClean="0"/>
              <a:t> de la  Acidosis  metabólica </a:t>
            </a:r>
            <a:r>
              <a:rPr lang="es-ES" i="1" dirty="0" smtClean="0"/>
              <a:t/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dirty="0" smtClean="0"/>
              <a:t>Reserva alcalina baja</a:t>
            </a:r>
          </a:p>
          <a:p>
            <a:pPr eaLnBrk="1" hangingPunct="1"/>
            <a:r>
              <a:rPr lang="es-ES" dirty="0" smtClean="0"/>
              <a:t>[H+] alta</a:t>
            </a:r>
          </a:p>
          <a:p>
            <a:pPr eaLnBrk="1" hangingPunct="1"/>
            <a:r>
              <a:rPr lang="es-ES" dirty="0" smtClean="0"/>
              <a:t>pH por debajo de 7,35 (descompensadas).</a:t>
            </a:r>
          </a:p>
          <a:p>
            <a:pPr eaLnBrk="1" hangingPunct="1"/>
            <a:r>
              <a:rPr lang="es-ES" dirty="0" smtClean="0"/>
              <a:t>Orinas son ácidas </a:t>
            </a:r>
          </a:p>
          <a:p>
            <a:pPr eaLnBrk="1" hangingPunct="1"/>
            <a:r>
              <a:rPr lang="es-ES" dirty="0" smtClean="0"/>
              <a:t>pCO2 disminuida. </a:t>
            </a:r>
          </a:p>
          <a:p>
            <a:pPr eaLnBrk="1" hangingPunct="1"/>
            <a:r>
              <a:rPr lang="es-ES" dirty="0" smtClean="0"/>
              <a:t>Potasio aumentado (hiperpotasemia)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Mecanismo de la hiperpotasemia en la acidosis</a:t>
            </a:r>
            <a:br>
              <a:rPr lang="es-ES" sz="3600" dirty="0" smtClean="0"/>
            </a:br>
            <a:r>
              <a:rPr lang="es-ES" sz="3600" dirty="0" smtClean="0"/>
              <a:t>metabólica.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714488"/>
            <a:ext cx="8001000" cy="51435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Etiología</a:t>
            </a:r>
            <a:r>
              <a:rPr lang="es-ES" dirty="0" smtClean="0"/>
              <a:t> de la  Acidosis  metabólica 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071563"/>
            <a:ext cx="8358188" cy="4572015"/>
          </a:xfrm>
        </p:spPr>
      </p:pic>
      <p:sp>
        <p:nvSpPr>
          <p:cNvPr id="4" name="3 CuadroTexto"/>
          <p:cNvSpPr txBox="1"/>
          <p:nvPr/>
        </p:nvSpPr>
        <p:spPr>
          <a:xfrm>
            <a:off x="1285852" y="5905046"/>
            <a:ext cx="6643734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alibri" pitchFamily="34" charset="0"/>
              </a:rPr>
              <a:t>Aniones restantes (AR):  AR = (Na+ K) - (Cl</a:t>
            </a:r>
            <a:r>
              <a:rPr lang="es-ES" sz="2400" baseline="30000" dirty="0" smtClean="0">
                <a:latin typeface="Calibri" pitchFamily="34" charset="0"/>
              </a:rPr>
              <a:t>–</a:t>
            </a:r>
            <a:r>
              <a:rPr lang="es-ES" sz="2400" dirty="0" smtClean="0">
                <a:latin typeface="Calibri" pitchFamily="34" charset="0"/>
              </a:rPr>
              <a:t> + HCO</a:t>
            </a:r>
            <a:r>
              <a:rPr lang="es-ES" sz="2400" baseline="-25000" dirty="0" smtClean="0">
                <a:latin typeface="Calibri" pitchFamily="34" charset="0"/>
              </a:rPr>
              <a:t>3</a:t>
            </a:r>
            <a:r>
              <a:rPr lang="es-ES" sz="2400" baseline="30000" dirty="0" smtClean="0">
                <a:latin typeface="Calibri" pitchFamily="34" charset="0"/>
              </a:rPr>
              <a:t>–</a:t>
            </a:r>
            <a:r>
              <a:rPr lang="es-ES" sz="2400" dirty="0" smtClean="0">
                <a:latin typeface="Calibri" pitchFamily="34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Etiología</a:t>
            </a:r>
            <a:r>
              <a:rPr lang="es-ES" dirty="0" smtClean="0"/>
              <a:t> de la  Acidosis  metabólica 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500174"/>
            <a:ext cx="8072437" cy="4000528"/>
          </a:xfrm>
        </p:spPr>
      </p:pic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57158" y="5627688"/>
            <a:ext cx="8501062" cy="95410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800" dirty="0">
                <a:latin typeface="Calibri" pitchFamily="34" charset="0"/>
              </a:rPr>
              <a:t>Brecha </a:t>
            </a:r>
            <a:r>
              <a:rPr lang="es-ES" sz="2800" dirty="0" err="1">
                <a:latin typeface="Calibri" pitchFamily="34" charset="0"/>
              </a:rPr>
              <a:t>osmolal</a:t>
            </a:r>
            <a:r>
              <a:rPr lang="es-ES" sz="2800" dirty="0">
                <a:latin typeface="Calibri" pitchFamily="34" charset="0"/>
              </a:rPr>
              <a:t> = OSMP medida – OSMP calculada = 8 							</a:t>
            </a:r>
            <a:r>
              <a:rPr lang="es-ES" sz="2800" dirty="0" err="1">
                <a:latin typeface="Calibri" pitchFamily="34" charset="0"/>
              </a:rPr>
              <a:t>mOsm</a:t>
            </a:r>
            <a:r>
              <a:rPr lang="es-ES" sz="2800" dirty="0">
                <a:latin typeface="Calibri" pitchFamily="34" charset="0"/>
              </a:rPr>
              <a:t>/kg de </a:t>
            </a:r>
            <a:r>
              <a:rPr lang="es-ES" sz="2800" dirty="0" smtClean="0">
                <a:latin typeface="Calibri" pitchFamily="34" charset="0"/>
              </a:rPr>
              <a:t>agua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1759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Acidosis respiratoria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b="1" i="1" dirty="0" smtClean="0"/>
              <a:t>Concepto</a:t>
            </a:r>
          </a:p>
          <a:p>
            <a:pPr algn="just" eaLnBrk="1" hangingPunct="1">
              <a:buFont typeface="Arial" charset="0"/>
              <a:buNone/>
            </a:pPr>
            <a:r>
              <a:rPr lang="es-ES" dirty="0" smtClean="0"/>
              <a:t>	Disminución del pH de la sangre debido a una disminución primaria en el índice de </a:t>
            </a:r>
            <a:r>
              <a:rPr lang="es-ES" b="1" i="1" u="sng" dirty="0" smtClean="0"/>
              <a:t>ventilación pulmonar</a:t>
            </a:r>
            <a:r>
              <a:rPr lang="es-ES" dirty="0" smtClean="0"/>
              <a:t>, con </a:t>
            </a:r>
            <a:r>
              <a:rPr lang="es-ES" b="1" i="1" u="sng" dirty="0" smtClean="0"/>
              <a:t>incremento de la presión parcial de CO2</a:t>
            </a:r>
            <a:r>
              <a:rPr lang="es-ES" dirty="0" smtClean="0"/>
              <a:t>, lo que determina una acumulación de ácido carbónico en la sangre. Evolución aguda o crónica.</a:t>
            </a:r>
          </a:p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Sindromogénesis o fisiopatología</a:t>
            </a:r>
            <a:br>
              <a:rPr lang="es-ES" b="1" i="1" dirty="0" smtClean="0"/>
            </a:br>
            <a:r>
              <a:rPr lang="es-ES" dirty="0" smtClean="0"/>
              <a:t> Acidosis respiratoria 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5" y="1928802"/>
            <a:ext cx="8686800" cy="435771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 eaLnBrk="1" hangingPunct="1"/>
            <a:r>
              <a:rPr lang="es-ES" b="1" i="1" dirty="0" smtClean="0"/>
              <a:t>Reducción de la ventilación pulmonar</a:t>
            </a:r>
            <a:r>
              <a:rPr lang="es-ES" dirty="0" smtClean="0"/>
              <a:t>, la cual conduce inevitablemente a una hipoxia </a:t>
            </a:r>
            <a:r>
              <a:rPr lang="es-ES" dirty="0" err="1" smtClean="0"/>
              <a:t>hística</a:t>
            </a:r>
            <a:r>
              <a:rPr lang="es-ES" dirty="0" smtClean="0"/>
              <a:t>.</a:t>
            </a:r>
          </a:p>
          <a:p>
            <a:pPr algn="just" eaLnBrk="1" hangingPunct="1"/>
            <a:r>
              <a:rPr lang="es-ES" b="1" i="1" dirty="0" smtClean="0"/>
              <a:t>retención de CO2 </a:t>
            </a:r>
            <a:r>
              <a:rPr lang="es-ES" dirty="0" smtClean="0"/>
              <a:t>conduce a un desequilibrio ácido-base, y como respuesta a este el organismo pone en acción el mecanismo de los </a:t>
            </a:r>
            <a:r>
              <a:rPr lang="es-ES" i="1" dirty="0" smtClean="0"/>
              <a:t>buffers y otros mecanismos </a:t>
            </a:r>
            <a:r>
              <a:rPr lang="es-ES" dirty="0" smtClean="0"/>
              <a:t>compensadores</a:t>
            </a:r>
          </a:p>
          <a:p>
            <a:pPr eaLnBrk="1" hangingPunct="1"/>
            <a:r>
              <a:rPr lang="es-ES" dirty="0" smtClean="0"/>
              <a:t>aumento en la </a:t>
            </a:r>
            <a:r>
              <a:rPr lang="es-ES" b="1" i="1" dirty="0" smtClean="0"/>
              <a:t>excreción de </a:t>
            </a:r>
            <a:r>
              <a:rPr lang="es-ES" b="1" i="1" dirty="0" err="1" smtClean="0"/>
              <a:t>metabólitos</a:t>
            </a:r>
            <a:r>
              <a:rPr lang="es-ES" b="1" i="1" dirty="0" smtClean="0"/>
              <a:t> ácidos por la orina.</a:t>
            </a:r>
          </a:p>
          <a:p>
            <a:pPr algn="just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3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Acidosis respiratoria </a:t>
            </a:r>
            <a:br>
              <a:rPr lang="es-ES" dirty="0" smtClean="0"/>
            </a:br>
            <a:r>
              <a:rPr lang="es-ES" i="1" dirty="0" smtClean="0"/>
              <a:t>Cuadro clínico </a:t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401080" cy="4268799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s-ES" dirty="0" smtClean="0"/>
              <a:t>Si CO2 	 (narcosis o intoxicación) se presentan:</a:t>
            </a:r>
          </a:p>
          <a:p>
            <a:pPr lvl="1" eaLnBrk="1" hangingPunct="1"/>
            <a:r>
              <a:rPr lang="es-ES" sz="3200" dirty="0" smtClean="0"/>
              <a:t>trastornos del ritmo respiratorio</a:t>
            </a:r>
          </a:p>
          <a:p>
            <a:pPr lvl="1" eaLnBrk="1" hangingPunct="1"/>
            <a:r>
              <a:rPr lang="es-ES" sz="3200" dirty="0" smtClean="0"/>
              <a:t>debilidad muscular</a:t>
            </a:r>
          </a:p>
          <a:p>
            <a:pPr lvl="1" eaLnBrk="1" hangingPunct="1"/>
            <a:r>
              <a:rPr lang="es-ES" sz="3200" dirty="0" smtClean="0"/>
              <a:t>Irritabilidad</a:t>
            </a:r>
          </a:p>
          <a:p>
            <a:pPr lvl="1" eaLnBrk="1" hangingPunct="1"/>
            <a:r>
              <a:rPr lang="es-ES" sz="3200" dirty="0" smtClean="0"/>
              <a:t>Desorientación y estupor que puede llegar al coma. </a:t>
            </a:r>
          </a:p>
          <a:p>
            <a:pPr lvl="1" eaLnBrk="1" hangingPunct="1"/>
            <a:r>
              <a:rPr lang="es-ES" sz="3200" dirty="0" smtClean="0"/>
              <a:t>respiración está acelerada, en un intento del centro respiratorio por eliminar CO2.</a:t>
            </a:r>
          </a:p>
          <a:p>
            <a:pPr eaLnBrk="1" hangingPunct="1"/>
            <a:endParaRPr lang="es-ES" dirty="0" smtClean="0"/>
          </a:p>
        </p:txBody>
      </p:sp>
      <p:sp>
        <p:nvSpPr>
          <p:cNvPr id="4" name="3 Flecha arriba"/>
          <p:cNvSpPr/>
          <p:nvPr/>
        </p:nvSpPr>
        <p:spPr>
          <a:xfrm>
            <a:off x="2000250" y="1665281"/>
            <a:ext cx="412750" cy="76358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Deshidratación </a:t>
            </a:r>
            <a:r>
              <a:rPr lang="es-ES" dirty="0"/>
              <a:t>hipertónica.</a:t>
            </a:r>
            <a:br>
              <a:rPr lang="es-ES" dirty="0"/>
            </a:br>
            <a:endParaRPr lang="es-E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286808" cy="457203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Acidosis respiratoria </a:t>
            </a:r>
            <a:br>
              <a:rPr lang="es-ES" dirty="0" smtClean="0"/>
            </a:br>
            <a:r>
              <a:rPr lang="es-ES" i="1" dirty="0" smtClean="0"/>
              <a:t>Exámenes complementarios</a:t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928802"/>
            <a:ext cx="7500990" cy="419736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sz="3600" dirty="0" smtClean="0"/>
              <a:t>reserva alcalina alta </a:t>
            </a:r>
          </a:p>
          <a:p>
            <a:pPr eaLnBrk="1" hangingPunct="1"/>
            <a:r>
              <a:rPr lang="es-ES" sz="3600" dirty="0" smtClean="0"/>
              <a:t>pH está bajo (en las descompensadas)</a:t>
            </a:r>
          </a:p>
          <a:p>
            <a:pPr eaLnBrk="1" hangingPunct="1"/>
            <a:r>
              <a:rPr lang="es-ES" sz="3600" dirty="0" smtClean="0"/>
              <a:t>orinas son ácidas</a:t>
            </a:r>
          </a:p>
          <a:p>
            <a:pPr eaLnBrk="1" hangingPunct="1"/>
            <a:r>
              <a:rPr lang="es-ES" sz="3600" dirty="0" err="1" smtClean="0"/>
              <a:t>poliglobulia</a:t>
            </a:r>
            <a:r>
              <a:rPr lang="es-ES" sz="3600" dirty="0" smtClean="0"/>
              <a:t> en los casos crónicos</a:t>
            </a:r>
          </a:p>
          <a:p>
            <a:pPr eaLnBrk="1" hangingPunct="1"/>
            <a:r>
              <a:rPr lang="es-ES" sz="3600" dirty="0" smtClean="0"/>
              <a:t>pCO2 está elevada.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64294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" dirty="0" smtClean="0"/>
              <a:t>Acidosis respiratoria  </a:t>
            </a:r>
            <a:r>
              <a:rPr lang="es-ES" b="1" i="1" dirty="0" smtClean="0"/>
              <a:t>Etiología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4114800" cy="521495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Depresión del S N C: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	Sedantes, Trauma o  Isquemia.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2. Enfermedades neuromusculares: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	Sind. de </a:t>
            </a:r>
            <a:r>
              <a:rPr lang="es-ES" sz="2400" b="1" dirty="0" err="1" smtClean="0">
                <a:latin typeface="Arial" pitchFamily="34" charset="0"/>
                <a:cs typeface="Arial" pitchFamily="34" charset="0"/>
              </a:rPr>
              <a:t>Guillain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Barré.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3. Limitaciones de la pared torácica: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	Cifoscoliosis, Esclerodermia o Trauma.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857751" y="1357298"/>
            <a:ext cx="3929092" cy="526297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4.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Dificultad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en la mecánica respiratoria: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Derrame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pleural,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Neumotórax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5. Enfermedades pulmonares agudas:</a:t>
            </a:r>
          </a:p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Aspiración, Espasmo, Tumor.</a:t>
            </a:r>
          </a:p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6. Enfermedades pulmonares obstructivas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crónicas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7. Neumonía severa.</a:t>
            </a:r>
          </a:p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8. Paro cardiopulmonar.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Síndrome de alcalosis</a:t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2500305"/>
            <a:ext cx="7429552" cy="3625857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Dos tipos de alcalosis:</a:t>
            </a:r>
          </a:p>
          <a:p>
            <a:pPr eaLnBrk="1" hangingPunct="1">
              <a:buFont typeface="Arial" charset="0"/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	Metabólica: perturbación metabólica primaria</a:t>
            </a:r>
          </a:p>
          <a:p>
            <a:pPr eaLnBrk="1" hangingPunct="1">
              <a:buFont typeface="Arial" charset="0"/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	Respiratoria: trastorno primario respiratorio</a:t>
            </a:r>
          </a:p>
          <a:p>
            <a:pPr eaLnBrk="1" hangingPunct="1">
              <a:buFont typeface="Arial" charset="0"/>
              <a:buNone/>
            </a:pPr>
            <a:endParaRPr lang="es-ES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5725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Concepto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Alcalosis metabólica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00052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4400" dirty="0" smtClean="0"/>
              <a:t>Se caracteriza por la ganancia de una base fuerte o la pérdida de un ácido fuerte y se produce un equilibrio negativo de hidrogeniones [H+].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>Sindromogénesis o fisiopatología</a:t>
            </a:r>
            <a:br>
              <a:rPr lang="es-ES" b="1" i="1" dirty="0" smtClean="0"/>
            </a:br>
            <a:r>
              <a:rPr lang="es-ES" dirty="0" smtClean="0"/>
              <a:t>Alcalosis metabólica</a:t>
            </a:r>
            <a:br>
              <a:rPr lang="es-ES" dirty="0" smtClean="0"/>
            </a:br>
            <a:r>
              <a:rPr lang="es-ES" b="1" i="1" dirty="0" smtClean="0"/>
              <a:t/>
            </a:r>
            <a:br>
              <a:rPr lang="es-ES" b="1" i="1" dirty="0" smtClean="0"/>
            </a:b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s-ES" dirty="0" smtClean="0"/>
              <a:t>ingestión exagerada de bicarbonato o por pérdida de iones ácidos, como en los casos de vómitos o aspiración gástrica.</a:t>
            </a:r>
          </a:p>
          <a:p>
            <a:pPr>
              <a:defRPr/>
            </a:pPr>
            <a:r>
              <a:rPr lang="es-ES" dirty="0" smtClean="0"/>
              <a:t>depleción de K+, pues en estos casos se intercambia el K+ intracelular por el H+ extracelular. </a:t>
            </a:r>
          </a:p>
          <a:p>
            <a:pPr>
              <a:defRPr/>
            </a:pPr>
            <a:r>
              <a:rPr lang="es-ES" dirty="0" smtClean="0"/>
              <a:t>Disminución de la ventilación pulmonar para retener CO2</a:t>
            </a:r>
          </a:p>
          <a:p>
            <a:pPr>
              <a:defRPr/>
            </a:pPr>
            <a:r>
              <a:rPr lang="es-ES" dirty="0" smtClean="0"/>
              <a:t>Eliminación de elementos básicos por la orina.</a:t>
            </a:r>
          </a:p>
          <a:p>
            <a:pPr>
              <a:defRPr/>
            </a:pPr>
            <a:r>
              <a:rPr lang="es-ES" dirty="0" smtClean="0"/>
              <a:t>Los </a:t>
            </a:r>
            <a:r>
              <a:rPr lang="es-ES" i="1" dirty="0" smtClean="0"/>
              <a:t>buffers y otros mecanismos compensadores entran </a:t>
            </a:r>
            <a:r>
              <a:rPr lang="es-ES" dirty="0" smtClean="0"/>
              <a:t>en acción para evitar un aumento del pH.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Alcalosis metabólica </a:t>
            </a:r>
            <a:r>
              <a:rPr lang="es-ES" i="1" dirty="0" smtClean="0"/>
              <a:t>Cuadro clínico</a:t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242887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dirty="0" smtClean="0"/>
              <a:t>La respiración es superficial</a:t>
            </a:r>
          </a:p>
          <a:p>
            <a:pPr eaLnBrk="1" hangingPunct="1">
              <a:buFont typeface="Arial" charset="0"/>
              <a:buNone/>
            </a:pPr>
            <a:r>
              <a:rPr lang="es-ES" dirty="0" smtClean="0"/>
              <a:t>Existen saltos tendinosos</a:t>
            </a:r>
          </a:p>
          <a:p>
            <a:pPr eaLnBrk="1" hangingPunct="1">
              <a:buFont typeface="Arial" charset="0"/>
              <a:buNone/>
            </a:pPr>
            <a:r>
              <a:rPr lang="es-ES" dirty="0" smtClean="0"/>
              <a:t>Irritabilidad </a:t>
            </a:r>
          </a:p>
          <a:p>
            <a:pPr eaLnBrk="1" hangingPunct="1">
              <a:buFont typeface="Arial" charset="0"/>
              <a:buNone/>
            </a:pPr>
            <a:r>
              <a:rPr lang="es-ES" dirty="0" smtClean="0"/>
              <a:t>Casos severos: tetania.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63551" y="3883025"/>
            <a:ext cx="8251853" cy="2832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i="1" dirty="0">
                <a:latin typeface="Calibri" pitchFamily="34" charset="0"/>
              </a:rPr>
              <a:t>Exámenes complementarios</a:t>
            </a:r>
          </a:p>
          <a:p>
            <a:r>
              <a:rPr lang="es-ES" sz="3200" dirty="0">
                <a:latin typeface="Calibri" pitchFamily="34" charset="0"/>
              </a:rPr>
              <a:t>reserva alcalina aumentada</a:t>
            </a:r>
          </a:p>
          <a:p>
            <a:r>
              <a:rPr lang="es-ES" sz="3200" dirty="0">
                <a:latin typeface="Calibri" pitchFamily="34" charset="0"/>
              </a:rPr>
              <a:t>pH por encima de </a:t>
            </a:r>
            <a:r>
              <a:rPr lang="es-ES" sz="3200" dirty="0" smtClean="0">
                <a:latin typeface="Calibri" pitchFamily="34" charset="0"/>
              </a:rPr>
              <a:t>7,45(descompensadas</a:t>
            </a:r>
            <a:r>
              <a:rPr lang="es-ES" sz="3200" dirty="0">
                <a:latin typeface="Calibri" pitchFamily="34" charset="0"/>
              </a:rPr>
              <a:t>)</a:t>
            </a:r>
          </a:p>
          <a:p>
            <a:r>
              <a:rPr lang="es-ES" sz="3200" dirty="0">
                <a:latin typeface="Calibri" pitchFamily="34" charset="0"/>
              </a:rPr>
              <a:t>Cl+ y K+ están disminuidos </a:t>
            </a:r>
          </a:p>
          <a:p>
            <a:r>
              <a:rPr lang="es-ES" sz="3200" dirty="0">
                <a:latin typeface="Calibri" pitchFamily="34" charset="0"/>
              </a:rPr>
              <a:t>Na+ es normal o bajo.</a:t>
            </a:r>
          </a:p>
          <a:p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71612"/>
            <a:ext cx="4329082" cy="478634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numCol="1"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9800" dirty="0" smtClean="0"/>
              <a:t>A. </a:t>
            </a:r>
            <a:r>
              <a:rPr lang="es-ES" sz="12800" dirty="0" smtClean="0"/>
              <a:t>Contracción de volumen e hipotensión arterial.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800" dirty="0" smtClean="0"/>
              <a:t>1. Pérdidas gastrointestinales: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800" dirty="0" smtClean="0"/>
              <a:t>	a) Vómitos.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800" dirty="0" smtClean="0"/>
              <a:t>	b) Aspiración gástrica.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800" dirty="0" smtClean="0"/>
              <a:t>	c) Fístula gástrica.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800" dirty="0" smtClean="0"/>
              <a:t>	d) Adenoma velloso.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8000" dirty="0" smtClean="0"/>
              <a:t>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785787" y="200025"/>
            <a:ext cx="6785002" cy="64633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i="1" dirty="0" smtClean="0">
                <a:latin typeface="Calibri" pitchFamily="34" charset="0"/>
              </a:rPr>
              <a:t>Etiología</a:t>
            </a:r>
            <a:r>
              <a:rPr lang="es-ES" sz="3600" i="1" dirty="0">
                <a:latin typeface="Calibri" pitchFamily="34" charset="0"/>
              </a:rPr>
              <a:t> </a:t>
            </a:r>
            <a:r>
              <a:rPr lang="es-ES" sz="3600" i="1" dirty="0" smtClean="0">
                <a:latin typeface="Calibri" pitchFamily="34" charset="0"/>
              </a:rPr>
              <a:t> Alcalosis metabólica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14876" y="1428736"/>
            <a:ext cx="4286280" cy="50167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3200" dirty="0" smtClean="0"/>
              <a:t>2. Perdida renal Na+, Cl– , K+, H+:</a:t>
            </a:r>
          </a:p>
          <a:p>
            <a:pPr>
              <a:defRPr/>
            </a:pPr>
            <a:r>
              <a:rPr lang="pt-BR" sz="3200" dirty="0" smtClean="0"/>
              <a:t>a)</a:t>
            </a:r>
            <a:r>
              <a:rPr lang="es-ES" sz="3200" dirty="0" smtClean="0"/>
              <a:t>Diuréticos.</a:t>
            </a:r>
          </a:p>
          <a:p>
            <a:pPr marL="914400" indent="-914400">
              <a:defRPr/>
            </a:pPr>
            <a:r>
              <a:rPr lang="pt-BR" sz="3200" dirty="0" smtClean="0"/>
              <a:t>b) </a:t>
            </a:r>
            <a:r>
              <a:rPr lang="pt-BR" sz="3200" dirty="0" err="1" smtClean="0"/>
              <a:t>Insuf</a:t>
            </a:r>
            <a:r>
              <a:rPr lang="pt-BR" sz="3200" dirty="0" smtClean="0"/>
              <a:t>. Cardíaca,</a:t>
            </a:r>
          </a:p>
          <a:p>
            <a:pPr marL="914400" indent="-914400">
              <a:defRPr/>
            </a:pPr>
            <a:r>
              <a:rPr lang="pt-BR" sz="3200" dirty="0" err="1" smtClean="0"/>
              <a:t>cirrosis</a:t>
            </a:r>
            <a:r>
              <a:rPr lang="pt-BR" sz="3200" dirty="0" smtClean="0"/>
              <a:t> hepática, </a:t>
            </a:r>
          </a:p>
          <a:p>
            <a:pPr marL="914400" indent="-914400">
              <a:defRPr/>
            </a:pPr>
            <a:r>
              <a:rPr lang="pt-BR" sz="3200" dirty="0" smtClean="0"/>
              <a:t>síndrome </a:t>
            </a:r>
            <a:r>
              <a:rPr lang="es-ES" sz="3200" dirty="0" smtClean="0"/>
              <a:t>nefrótico.</a:t>
            </a:r>
          </a:p>
          <a:p>
            <a:pPr>
              <a:defRPr/>
            </a:pPr>
            <a:r>
              <a:rPr lang="es-ES" sz="3200" dirty="0" smtClean="0"/>
              <a:t>c) </a:t>
            </a:r>
            <a:r>
              <a:rPr lang="es-ES" sz="3200" dirty="0" err="1" smtClean="0"/>
              <a:t>Hipercalcemia</a:t>
            </a:r>
            <a:r>
              <a:rPr lang="es-ES" sz="3200" dirty="0" smtClean="0"/>
              <a:t>.</a:t>
            </a:r>
          </a:p>
          <a:p>
            <a:pPr>
              <a:defRPr/>
            </a:pPr>
            <a:r>
              <a:rPr lang="es-ES" sz="3200" dirty="0" smtClean="0"/>
              <a:t>d) </a:t>
            </a:r>
            <a:r>
              <a:rPr lang="es-ES" sz="2800" dirty="0" smtClean="0"/>
              <a:t>PTH</a:t>
            </a:r>
            <a:r>
              <a:rPr lang="es-ES" sz="3200" dirty="0" smtClean="0"/>
              <a:t> (</a:t>
            </a:r>
            <a:r>
              <a:rPr lang="es-ES" sz="3200" dirty="0" err="1" smtClean="0"/>
              <a:t>paratohormona</a:t>
            </a:r>
            <a:r>
              <a:rPr lang="es-ES" sz="3200" dirty="0" smtClean="0"/>
              <a:t>).</a:t>
            </a:r>
          </a:p>
          <a:p>
            <a:pPr>
              <a:defRPr/>
            </a:pPr>
            <a:r>
              <a:rPr lang="es-ES" sz="3200" dirty="0" smtClean="0"/>
              <a:t>e) Síndrome de </a:t>
            </a:r>
            <a:r>
              <a:rPr lang="es-ES" sz="3200" dirty="0" err="1" smtClean="0"/>
              <a:t>Bartter</a:t>
            </a:r>
            <a:r>
              <a:rPr lang="es-ES" sz="3200" dirty="0" smtClean="0"/>
              <a:t>.</a:t>
            </a:r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3929090" cy="464347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numCol="1"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9600" dirty="0" smtClean="0">
                <a:latin typeface="Arial" pitchFamily="34" charset="0"/>
                <a:cs typeface="Arial" pitchFamily="34" charset="0"/>
              </a:rPr>
              <a:t>B. Expansión de volumen y presión arterial </a:t>
            </a:r>
            <a:r>
              <a:rPr lang="es-ES" sz="9600" dirty="0" err="1" smtClean="0">
                <a:latin typeface="Arial" pitchFamily="34" charset="0"/>
                <a:cs typeface="Arial" pitchFamily="34" charset="0"/>
              </a:rPr>
              <a:t>elev</a:t>
            </a:r>
            <a:r>
              <a:rPr lang="es-ES" sz="9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9600" dirty="0" smtClean="0">
                <a:latin typeface="Arial" pitchFamily="34" charset="0"/>
                <a:cs typeface="Arial" pitchFamily="34" charset="0"/>
              </a:rPr>
              <a:t>1.Renina plasmática disminuida: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9600" dirty="0" smtClean="0">
                <a:latin typeface="Arial" pitchFamily="34" charset="0"/>
                <a:cs typeface="Arial" pitchFamily="34" charset="0"/>
              </a:rPr>
              <a:t>	a)</a:t>
            </a:r>
            <a:r>
              <a:rPr lang="es-ES" sz="9600" dirty="0" err="1" smtClean="0">
                <a:latin typeface="Arial" pitchFamily="34" charset="0"/>
                <a:cs typeface="Arial" pitchFamily="34" charset="0"/>
              </a:rPr>
              <a:t>Aldosteronismo</a:t>
            </a:r>
            <a:r>
              <a:rPr lang="es-ES" sz="9600" dirty="0" smtClean="0">
                <a:latin typeface="Arial" pitchFamily="34" charset="0"/>
                <a:cs typeface="Arial" pitchFamily="34" charset="0"/>
              </a:rPr>
              <a:t> primario.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9600" dirty="0" smtClean="0">
                <a:latin typeface="Arial" pitchFamily="34" charset="0"/>
                <a:cs typeface="Arial" pitchFamily="34" charset="0"/>
              </a:rPr>
              <a:t>	b)Síndrome de Cushing.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9600" dirty="0" smtClean="0">
                <a:latin typeface="Arial" pitchFamily="34" charset="0"/>
                <a:cs typeface="Arial" pitchFamily="34" charset="0"/>
              </a:rPr>
              <a:t>	c) Administración de cortisona.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96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96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96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96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9600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785787" y="200025"/>
            <a:ext cx="6785002" cy="64633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i="1" dirty="0" smtClean="0">
                <a:latin typeface="Calibri" pitchFamily="34" charset="0"/>
              </a:rPr>
              <a:t>Etiología</a:t>
            </a:r>
            <a:r>
              <a:rPr lang="es-ES" sz="3600" i="1" dirty="0">
                <a:latin typeface="Calibri" pitchFamily="34" charset="0"/>
              </a:rPr>
              <a:t> </a:t>
            </a:r>
            <a:r>
              <a:rPr lang="es-ES" sz="3600" i="1" dirty="0" smtClean="0">
                <a:latin typeface="Calibri" pitchFamily="34" charset="0"/>
              </a:rPr>
              <a:t> Alcalosis metabólica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99101" y="1428736"/>
            <a:ext cx="4259179" cy="452431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2.. Renina plasmática aum.</a:t>
            </a:r>
          </a:p>
          <a:p>
            <a:pPr marL="342900" indent="-342900">
              <a:buAutoNum type="alphaLcParenR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Tumor renal.</a:t>
            </a:r>
          </a:p>
          <a:p>
            <a:pPr marL="342900" indent="-342900">
              <a:buAutoNum type="alphaLcParenR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Hipertensión arterial severa.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c) Estenosis de arteria renal.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d) Tratamiento con estrógenos.</a:t>
            </a:r>
          </a:p>
          <a:p>
            <a:pPr>
              <a:defRPr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C. Carga de álcalis.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1. NaHCO3.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2. Lactato-acetato.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3. Citrato.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b="1" i="1" dirty="0" smtClean="0"/>
              <a:t>Concepto </a:t>
            </a:r>
            <a:r>
              <a:rPr lang="es-ES" dirty="0" smtClean="0"/>
              <a:t>Alcalosis respiratoria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7203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 eaLnBrk="1" hangingPunct="1"/>
            <a:r>
              <a:rPr lang="es-ES" sz="4000" dirty="0" smtClean="0"/>
              <a:t>Es un proceso fisiológico anormal en el cual está incrementado el grado de ventilación alveolar en relación con la producción de CO2, lo que determina un déficit de H</a:t>
            </a:r>
            <a:r>
              <a:rPr lang="es-ES" sz="4000" baseline="-25000" dirty="0" smtClean="0"/>
              <a:t>2</a:t>
            </a:r>
            <a:r>
              <a:rPr lang="es-ES" sz="4000" dirty="0" smtClean="0"/>
              <a:t>CO</a:t>
            </a:r>
            <a:r>
              <a:rPr lang="es-ES" sz="4000" baseline="-25000" dirty="0" smtClean="0"/>
              <a:t>3</a:t>
            </a:r>
            <a:r>
              <a:rPr lang="es-ES" sz="4000" dirty="0" smtClean="0"/>
              <a:t> en la sangre. Se denomina también </a:t>
            </a:r>
            <a:r>
              <a:rPr lang="es-ES" sz="4000" i="1" dirty="0" smtClean="0"/>
              <a:t>hipocapnia.</a:t>
            </a:r>
            <a:endParaRPr lang="es-E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1643050"/>
            <a:ext cx="8229600" cy="478632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La estimulación del centro respiratorio es el más frecuente;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sz="3800" dirty="0" smtClean="0"/>
              <a:t>lesiones orgánicas del SNC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sz="3800" dirty="0" smtClean="0"/>
              <a:t>estimulación de los quimiorreceptores periféricos (en la hipoxemia)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sz="3800" dirty="0" smtClean="0"/>
              <a:t>estimulación del reflejo de </a:t>
            </a:r>
            <a:r>
              <a:rPr lang="es-ES" sz="3800" dirty="0" err="1" smtClean="0"/>
              <a:t>Hering-Breuer</a:t>
            </a:r>
            <a:r>
              <a:rPr lang="es-ES" sz="3800" dirty="0" smtClean="0"/>
              <a:t>, en las enfermedades respiratorias localizadas (neumonías).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sz="3800" dirty="0" smtClean="0"/>
              <a:t>pérdida excesiva de CO</a:t>
            </a:r>
            <a:r>
              <a:rPr lang="es-ES" sz="3800" baseline="-25000" dirty="0" smtClean="0"/>
              <a:t>2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sz="3800" dirty="0" smtClean="0"/>
              <a:t>Disminución de H</a:t>
            </a:r>
            <a:r>
              <a:rPr lang="es-ES" sz="3800" baseline="-25000" dirty="0" smtClean="0"/>
              <a:t>2</a:t>
            </a:r>
            <a:r>
              <a:rPr lang="es-ES" sz="3800" dirty="0" smtClean="0"/>
              <a:t>CO</a:t>
            </a:r>
            <a:r>
              <a:rPr lang="es-ES" sz="3800" baseline="-25000" dirty="0" smtClean="0"/>
              <a:t>3</a:t>
            </a:r>
            <a:r>
              <a:rPr lang="es-ES" sz="3800" dirty="0" smtClean="0"/>
              <a:t> en la sangre, dejando libre, por lo tanto, el Na</a:t>
            </a:r>
            <a:r>
              <a:rPr lang="es-ES" sz="4600" baseline="30000" dirty="0" smtClean="0"/>
              <a:t>+</a:t>
            </a:r>
            <a:r>
              <a:rPr lang="es-ES" sz="4600" dirty="0" smtClean="0"/>
              <a:t> </a:t>
            </a:r>
            <a:r>
              <a:rPr lang="es-ES" sz="3800" dirty="0" smtClean="0"/>
              <a:t>que produce la alcalosis.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sz="31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sz="45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58371" name="3 CuadroTexto"/>
          <p:cNvSpPr txBox="1">
            <a:spLocks noChangeArrowheads="1"/>
          </p:cNvSpPr>
          <p:nvPr/>
        </p:nvSpPr>
        <p:spPr bwMode="auto">
          <a:xfrm>
            <a:off x="785813" y="4572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58372" name="4 CuadroTexto"/>
          <p:cNvSpPr txBox="1">
            <a:spLocks noChangeArrowheads="1"/>
          </p:cNvSpPr>
          <p:nvPr/>
        </p:nvSpPr>
        <p:spPr bwMode="auto">
          <a:xfrm>
            <a:off x="1000125" y="4071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14414" y="285728"/>
            <a:ext cx="7143800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3200" b="1" i="1" dirty="0" smtClean="0"/>
              <a:t>Sindromogénesis o fisiopatología</a:t>
            </a:r>
          </a:p>
          <a:p>
            <a:pPr algn="ctr">
              <a:defRPr/>
            </a:pPr>
            <a:r>
              <a:rPr lang="es-ES" sz="3200" dirty="0" smtClean="0"/>
              <a:t>Alcalosis respiratoria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s-ES" sz="2800" dirty="0" smtClean="0"/>
              <a:t> </a:t>
            </a:r>
            <a:endParaRPr lang="es-ES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142852"/>
          <a:ext cx="8572560" cy="6615137"/>
        </p:xfrm>
        <a:graphic>
          <a:graphicData uri="http://schemas.openxmlformats.org/drawingml/2006/table">
            <a:tbl>
              <a:tblPr/>
              <a:tblGrid>
                <a:gridCol w="1571636"/>
                <a:gridCol w="2615488"/>
                <a:gridCol w="1550453"/>
                <a:gridCol w="1406223"/>
                <a:gridCol w="1428760"/>
              </a:tblGrid>
              <a:tr h="29719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Cuadro clínico por etapas del Síndrome 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deshidratación hipertónica.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853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32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ETAPAS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primera etapa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segunda etapa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tercera etapa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71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del paciente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cuidado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cuidado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Grave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pérdida </a:t>
                      </a:r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agua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 a 2.5 litros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r>
                        <a:rPr lang="es-ES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litros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10 litros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9719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síntomas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pérdida 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peso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&lt;2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  <a:r>
                        <a:rPr lang="es-E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71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sequedad de la lengua y laringe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trastorno </a:t>
                      </a:r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psiquico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incapacidad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2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oliguria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presente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sequedad de la piel y mucosas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presente +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presente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++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presente +++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7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signos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Conciencia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Confusión</a:t>
                      </a:r>
                      <a:r>
                        <a:rPr lang="es-E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o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I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rritabilidad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delirio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92">
                <a:tc vMerge="1">
                  <a:txBody>
                    <a:bodyPr/>
                    <a:lstStyle/>
                    <a:p>
                      <a:pPr algn="ctr" fontAlgn="ctr"/>
                      <a:endParaRPr lang="es-E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facies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palidogrisácea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senil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9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timbre de la voz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cambia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aspecto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envejecimiento 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prematuro</a:t>
                      </a:r>
                    </a:p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actividad física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incapacidad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7192">
                <a:tc vMerge="1">
                  <a:txBody>
                    <a:bodyPr/>
                    <a:lstStyle/>
                    <a:p>
                      <a:pPr algn="ctr" fontAlgn="ctr"/>
                      <a:endParaRPr lang="es-E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Hipertermía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Raro en adultos</a:t>
                      </a:r>
                      <a:r>
                        <a:rPr lang="es-E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3428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i="1" dirty="0" smtClean="0"/>
              <a:t>Cuadro clínico</a:t>
            </a:r>
            <a:br>
              <a:rPr lang="es-ES" i="1" dirty="0" smtClean="0"/>
            </a:br>
            <a:r>
              <a:rPr lang="es-ES" dirty="0" smtClean="0"/>
              <a:t>Alcalosis respiratoria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i="1" dirty="0" smtClean="0"/>
              <a:t/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s-ES" dirty="0" smtClean="0"/>
              <a:t>Hiperpnea</a:t>
            </a:r>
          </a:p>
          <a:p>
            <a:pPr eaLnBrk="1" hangingPunct="1"/>
            <a:r>
              <a:rPr lang="es-ES" dirty="0" smtClean="0"/>
              <a:t>Hipertonía </a:t>
            </a:r>
          </a:p>
          <a:p>
            <a:pPr eaLnBrk="1" hangingPunct="1"/>
            <a:r>
              <a:rPr lang="es-ES" dirty="0" smtClean="0"/>
              <a:t>hiperreflexia muscular </a:t>
            </a:r>
          </a:p>
          <a:p>
            <a:pPr eaLnBrk="1" hangingPunct="1"/>
            <a:r>
              <a:rPr lang="es-ES" dirty="0" smtClean="0"/>
              <a:t>y la tetania</a:t>
            </a:r>
          </a:p>
          <a:p>
            <a:pPr eaLnBrk="1" hangingPunct="1"/>
            <a:r>
              <a:rPr lang="es-ES" b="1" i="1" u="sng" dirty="0" smtClean="0"/>
              <a:t>excitabilidad neuromuscular </a:t>
            </a:r>
            <a:r>
              <a:rPr lang="es-ES" dirty="0" smtClean="0"/>
              <a:t>de las alcalosis está determinada por </a:t>
            </a:r>
            <a:r>
              <a:rPr lang="es-ES" u="sng" dirty="0" smtClean="0"/>
              <a:t>disminución de los hidrogeniones</a:t>
            </a:r>
            <a:r>
              <a:rPr lang="es-ES" dirty="0" smtClean="0"/>
              <a:t> como consecuencia de la alcalosis.</a:t>
            </a:r>
          </a:p>
          <a:p>
            <a:pPr eaLnBrk="1" hangingPunct="1"/>
            <a:endParaRPr lang="es-ES" dirty="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28625"/>
            <a:ext cx="312420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errar llave"/>
          <p:cNvSpPr/>
          <p:nvPr/>
        </p:nvSpPr>
        <p:spPr>
          <a:xfrm>
            <a:off x="4572000" y="1714500"/>
            <a:ext cx="714375" cy="2143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857875" y="2143125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>
                <a:latin typeface="Calibri" pitchFamily="34" charset="0"/>
              </a:rPr>
              <a:t>casos avanzados.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i="1" dirty="0" smtClean="0"/>
              <a:t>Exámenes complementarios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sz="4000" dirty="0" smtClean="0"/>
              <a:t>reserva alcalina normal o baja</a:t>
            </a:r>
          </a:p>
          <a:p>
            <a:pPr eaLnBrk="1" hangingPunct="1"/>
            <a:r>
              <a:rPr lang="es-ES" sz="4000" dirty="0" smtClean="0"/>
              <a:t>pH alto (en las descompensadas). </a:t>
            </a:r>
          </a:p>
          <a:p>
            <a:pPr eaLnBrk="1" hangingPunct="1"/>
            <a:r>
              <a:rPr lang="es-ES" sz="4000" dirty="0" smtClean="0"/>
              <a:t>orinas son alcalinas. </a:t>
            </a:r>
          </a:p>
          <a:p>
            <a:pPr eaLnBrk="1" hangingPunct="1"/>
            <a:r>
              <a:rPr lang="es-ES" sz="4000" dirty="0" err="1" smtClean="0"/>
              <a:t>Hipopotasemia</a:t>
            </a:r>
            <a:r>
              <a:rPr lang="es-ES" sz="4000" dirty="0" smtClean="0"/>
              <a:t> </a:t>
            </a:r>
          </a:p>
          <a:p>
            <a:pPr eaLnBrk="1" hangingPunct="1"/>
            <a:r>
              <a:rPr lang="es-ES" sz="4000" dirty="0" smtClean="0"/>
              <a:t>pCO2, es baja.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357298"/>
            <a:ext cx="4257676" cy="507209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numCol="1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1. Por estimulación directa del centro respiratorio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a)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Meningoencefalitis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b)Histeria</a:t>
            </a:r>
            <a:endParaRPr lang="es-ES" sz="2400" u="sng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c)intoxicación por salicilatos.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d)hipertermia.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2. Hipoxemias (</a:t>
            </a:r>
            <a:r>
              <a:rPr lang="es-ES" sz="2400" i="1" u="sng" dirty="0" smtClean="0">
                <a:latin typeface="Arial" pitchFamily="34" charset="0"/>
                <a:cs typeface="Arial" pitchFamily="34" charset="0"/>
              </a:rPr>
              <a:t>grandes  alturas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3. N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eumonías.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500166" y="428604"/>
            <a:ext cx="571504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Etiología alcalosis respiratorias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714876" y="1500174"/>
            <a:ext cx="4214842" cy="48936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4. Síndrome de  hiperventilación, si es mantenido: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a) Ansiedad.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b) Afecciones del S N C: 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Tumor.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c) Progesterona, analépticos.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d)S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epsis por gérmen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gram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f) Hipertiroidismo.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h)Respirador mecánico.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j) Embarazo.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K)Insuficiencia hepática.</a:t>
            </a:r>
          </a:p>
          <a:p>
            <a:pPr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l) Edema pulmonar ligero.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3" y="571479"/>
          <a:ext cx="8786874" cy="5799762"/>
        </p:xfrm>
        <a:graphic>
          <a:graphicData uri="http://schemas.openxmlformats.org/drawingml/2006/table">
            <a:tbl>
              <a:tblPr/>
              <a:tblGrid>
                <a:gridCol w="1152631"/>
                <a:gridCol w="847633"/>
                <a:gridCol w="1000132"/>
                <a:gridCol w="538103"/>
                <a:gridCol w="1117202"/>
                <a:gridCol w="684737"/>
                <a:gridCol w="612659"/>
                <a:gridCol w="904951"/>
                <a:gridCol w="857256"/>
                <a:gridCol w="1071570"/>
              </a:tblGrid>
              <a:tr h="38673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latin typeface="Arial"/>
                        </a:rPr>
                        <a:t>CLÍNICA DE LOS SÍNDROMES DE ACIDOSIS Y ALCALOSIS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307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Deseq</a:t>
                      </a:r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 Ácido- Básico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Aliento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Resp.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Cefa-lea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Conscien-cia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astenia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Pares-tesias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nauseas, vómitos y diarreas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anorexia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otros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07877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Acidosis </a:t>
                      </a:r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metabólica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latin typeface="Arial"/>
                        </a:rPr>
                        <a:t>Cetóni-co </a:t>
                      </a:r>
                      <a:r>
                        <a:rPr lang="es-ES" sz="1600" b="0" i="0" u="none" strike="noStrike" dirty="0">
                          <a:latin typeface="Arial"/>
                        </a:rPr>
                        <a:t>o </a:t>
                      </a:r>
                      <a:r>
                        <a:rPr lang="es-ES" sz="1600" b="0" i="0" u="none" strike="noStrike" dirty="0" smtClean="0">
                          <a:latin typeface="Arial"/>
                        </a:rPr>
                        <a:t>urémico</a:t>
                      </a:r>
                      <a:endParaRPr lang="es-E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latin typeface="Arial"/>
                        </a:rPr>
                        <a:t>Kusmmaul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latin typeface="Arial"/>
                        </a:rPr>
                        <a:t>si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latin typeface="Arial"/>
                        </a:rPr>
                        <a:t>estupor al coma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latin typeface="Arial"/>
                        </a:rPr>
                        <a:t>gran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latin typeface="Arial"/>
                        </a:rPr>
                        <a:t>si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latin typeface="Arial"/>
                        </a:rPr>
                        <a:t>si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latin typeface="Arial"/>
                        </a:rPr>
                        <a:t>súbita</a:t>
                      </a:r>
                      <a:endParaRPr lang="es-E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latin typeface="Arial"/>
                        </a:rPr>
                        <a:t>dolor abdominal </a:t>
                      </a:r>
                      <a:r>
                        <a:rPr lang="es-ES" sz="1600" b="0" i="0" u="none" strike="noStrike" dirty="0" err="1" smtClean="0">
                          <a:latin typeface="Arial"/>
                        </a:rPr>
                        <a:t>Hiporre</a:t>
                      </a:r>
                      <a:r>
                        <a:rPr lang="es-ES" sz="1600" b="0" i="0" u="none" strike="noStrike" dirty="0" smtClean="0">
                          <a:latin typeface="Arial"/>
                        </a:rPr>
                        <a:t>-  </a:t>
                      </a:r>
                      <a:r>
                        <a:rPr lang="es-ES" sz="1600" b="0" i="0" u="none" strike="noStrike" dirty="0" err="1" smtClean="0">
                          <a:latin typeface="Arial"/>
                        </a:rPr>
                        <a:t>flexia</a:t>
                      </a:r>
                      <a:endParaRPr lang="es-E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6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Acidosis </a:t>
                      </a: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respiratoria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latin typeface="Arial"/>
                        </a:rPr>
                        <a:t>Taquipnea o Bradipnea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latin typeface="Arial"/>
                        </a:rPr>
                        <a:t>Irritabilidad</a:t>
                      </a:r>
                      <a:r>
                        <a:rPr lang="es-ES" sz="1600" b="0" i="0" u="none" strike="noStrike" dirty="0">
                          <a:latin typeface="Arial"/>
                        </a:rPr>
                        <a:t>, </a:t>
                      </a:r>
                      <a:r>
                        <a:rPr lang="es-ES" sz="1600" b="0" i="0" u="none" strike="noStrike" dirty="0" smtClean="0">
                          <a:latin typeface="Arial"/>
                        </a:rPr>
                        <a:t>desorienta-</a:t>
                      </a:r>
                      <a:r>
                        <a:rPr lang="es-ES" sz="1600" b="0" i="0" u="none" strike="noStrike" dirty="0" err="1" smtClean="0">
                          <a:latin typeface="Arial"/>
                        </a:rPr>
                        <a:t>ción</a:t>
                      </a:r>
                      <a:r>
                        <a:rPr lang="es-ES" sz="1600" b="0" i="0" u="none" strike="noStrike" dirty="0">
                          <a:latin typeface="Arial"/>
                        </a:rPr>
                        <a:t>, estupor al coma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64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Alcalosis </a:t>
                      </a: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metabólica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latin typeface="Arial"/>
                        </a:rPr>
                        <a:t>superficial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latin typeface="Arial"/>
                        </a:rPr>
                        <a:t>irritabilidad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latin typeface="Arial"/>
                        </a:rPr>
                        <a:t>saltos tendinosos, tetania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64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Alcalosis </a:t>
                      </a:r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respiratoria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err="1" smtClean="0">
                          <a:latin typeface="Arial"/>
                        </a:rPr>
                        <a:t>Hiperp</a:t>
                      </a:r>
                      <a:r>
                        <a:rPr lang="es-ES" sz="1600" b="0" i="0" u="none" strike="noStrike" dirty="0" smtClean="0">
                          <a:latin typeface="Arial"/>
                        </a:rPr>
                        <a:t>-nea</a:t>
                      </a:r>
                      <a:endParaRPr lang="es-E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err="1" smtClean="0">
                          <a:latin typeface="Arial"/>
                        </a:rPr>
                        <a:t>Hiperre-flexia</a:t>
                      </a:r>
                      <a:r>
                        <a:rPr lang="es-ES" sz="16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es-ES" sz="1600" b="0" i="0" u="none" strike="noStrike" dirty="0">
                          <a:latin typeface="Arial"/>
                        </a:rPr>
                        <a:t>Hipertonía Tetania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Complementarios en los síndromes de acidosis y alcalosis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285875"/>
          <a:ext cx="9144002" cy="5214973"/>
        </p:xfrm>
        <a:graphic>
          <a:graphicData uri="http://schemas.openxmlformats.org/drawingml/2006/table">
            <a:tbl>
              <a:tblPr/>
              <a:tblGrid>
                <a:gridCol w="1278882"/>
                <a:gridCol w="751341"/>
                <a:gridCol w="827265"/>
                <a:gridCol w="819295"/>
                <a:gridCol w="879232"/>
                <a:gridCol w="815287"/>
                <a:gridCol w="959162"/>
                <a:gridCol w="596811"/>
                <a:gridCol w="660754"/>
                <a:gridCol w="703385"/>
                <a:gridCol w="852588"/>
              </a:tblGrid>
              <a:tr h="80574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factor </a:t>
                      </a:r>
                      <a:r>
                        <a:rPr lang="es-ES" sz="1400" b="1" i="0" u="none" strike="noStrike" dirty="0" err="1">
                          <a:latin typeface="Arial"/>
                        </a:rPr>
                        <a:t>resp</a:t>
                      </a:r>
                      <a:r>
                        <a:rPr lang="es-ES" sz="14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factor </a:t>
                      </a:r>
                      <a:r>
                        <a:rPr lang="es-ES" sz="1400" b="1" i="0" u="none" strike="noStrike" dirty="0" err="1">
                          <a:latin typeface="Arial"/>
                        </a:rPr>
                        <a:t>metab</a:t>
                      </a:r>
                      <a:r>
                        <a:rPr lang="es-ES" sz="14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2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err="1">
                          <a:latin typeface="Arial"/>
                        </a:rPr>
                        <a:t>deseq</a:t>
                      </a:r>
                      <a:r>
                        <a:rPr lang="es-ES" sz="1400" b="1" i="0" u="none" strike="noStrike" dirty="0">
                          <a:latin typeface="Arial"/>
                        </a:rPr>
                        <a:t>. Á</a:t>
                      </a:r>
                      <a:r>
                        <a:rPr lang="es-ES" sz="1400" b="1" i="0" u="none" strike="noStrike" dirty="0" smtClean="0">
                          <a:latin typeface="Arial"/>
                        </a:rPr>
                        <a:t>cido- </a:t>
                      </a:r>
                      <a:r>
                        <a:rPr lang="es-ES" sz="1400" b="1" i="0" u="none" strike="noStrike" dirty="0">
                          <a:latin typeface="Arial"/>
                        </a:rPr>
                        <a:t>Básico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latin typeface="Arial"/>
                        </a:rPr>
                        <a:t>[H</a:t>
                      </a:r>
                      <a:r>
                        <a:rPr lang="es-ES" sz="2000" b="1" i="0" u="none" strike="noStrike" baseline="30000" dirty="0" smtClean="0">
                          <a:latin typeface="Arial"/>
                        </a:rPr>
                        <a:t>+</a:t>
                      </a:r>
                      <a:r>
                        <a:rPr lang="es-ES" sz="2000" b="1" i="0" u="none" strike="noStrike" dirty="0" smtClean="0">
                          <a:latin typeface="Arial"/>
                        </a:rPr>
                        <a:t> ] </a:t>
                      </a:r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latin typeface="Arial"/>
                        </a:rPr>
                        <a:t>pH </a:t>
                      </a:r>
                      <a:r>
                        <a:rPr lang="es-ES" sz="2000" b="1" i="0" u="none" strike="noStrike" dirty="0" smtClean="0">
                          <a:latin typeface="Arial"/>
                        </a:rPr>
                        <a:t>Comp..</a:t>
                      </a:r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latin typeface="Arial"/>
                        </a:rPr>
                        <a:t>pH </a:t>
                      </a:r>
                      <a:r>
                        <a:rPr lang="es-ES" sz="2000" b="1" i="0" u="none" strike="noStrike" dirty="0" smtClean="0">
                          <a:latin typeface="Arial"/>
                        </a:rPr>
                        <a:t>desc. </a:t>
                      </a:r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latin typeface="Arial"/>
                        </a:rPr>
                        <a:t>pCO</a:t>
                      </a:r>
                      <a:r>
                        <a:rPr lang="es-ES" sz="2000" b="1" i="0" u="none" strike="noStrike" baseline="-25000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latin typeface="Arial"/>
                        </a:rPr>
                        <a:t>HCO</a:t>
                      </a:r>
                      <a:r>
                        <a:rPr lang="es-ES" sz="2000" b="1" i="0" u="none" strike="noStrike" baseline="-25000" dirty="0">
                          <a:latin typeface="Arial"/>
                        </a:rPr>
                        <a:t>3</a:t>
                      </a:r>
                      <a:r>
                        <a:rPr lang="es-ES" sz="2000" b="1" i="0" u="none" strike="noStrike" baseline="30000" dirty="0">
                          <a:latin typeface="Arial"/>
                        </a:rPr>
                        <a:t>- </a:t>
                      </a:r>
                      <a:endParaRPr lang="es-ES" sz="2000" b="1" i="0" u="none" strike="noStrike" baseline="30000" dirty="0" smtClean="0">
                        <a:latin typeface="Arial"/>
                      </a:endParaRPr>
                    </a:p>
                    <a:p>
                      <a:pPr algn="ctr" fontAlgn="ctr"/>
                      <a:r>
                        <a:rPr lang="es-ES" sz="2000" b="1" i="0" u="none" strike="noStrike" dirty="0" smtClean="0">
                          <a:latin typeface="Arial"/>
                        </a:rPr>
                        <a:t> (RA</a:t>
                      </a:r>
                      <a:r>
                        <a:rPr lang="es-ES" sz="2000" b="1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latin typeface="Arial"/>
                        </a:rPr>
                        <a:t>Orina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latin typeface="Arial"/>
                        </a:rPr>
                        <a:t>K</a:t>
                      </a:r>
                      <a:r>
                        <a:rPr lang="es-ES" sz="2000" b="1" i="0" u="none" strike="noStrike" baseline="30000" dirty="0" smtClean="0">
                          <a:latin typeface="Arial"/>
                        </a:rPr>
                        <a:t>+</a:t>
                      </a:r>
                      <a:r>
                        <a:rPr lang="es-ES" sz="2000" b="1" i="0" u="none" strike="noStrike" dirty="0" smtClean="0">
                          <a:latin typeface="Arial"/>
                        </a:rPr>
                        <a:t> </a:t>
                      </a:r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latin typeface="Arial"/>
                        </a:rPr>
                        <a:t>Cl</a:t>
                      </a:r>
                      <a:r>
                        <a:rPr lang="es-ES" sz="2400" b="1" i="0" u="none" strike="noStrike" baseline="30000" dirty="0" smtClean="0">
                          <a:latin typeface="Arial"/>
                        </a:rPr>
                        <a:t>-</a:t>
                      </a:r>
                      <a:endParaRPr lang="es-ES" sz="2400" b="1" i="0" u="none" strike="noStrike" baseline="30000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latin typeface="Arial"/>
                        </a:rPr>
                        <a:t>Na</a:t>
                      </a:r>
                      <a:r>
                        <a:rPr lang="es-ES" sz="2400" b="1" i="0" u="none" strike="noStrike" baseline="30000" dirty="0">
                          <a:latin typeface="Arial"/>
                        </a:rPr>
                        <a:t>+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latin typeface="Arial"/>
                        </a:rPr>
                        <a:t>Hto</a:t>
                      </a:r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74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latin typeface="Arial"/>
                        </a:rPr>
                        <a:t>acidosis metabólica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Aum.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normal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dism.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Dism.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Dism.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ácida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Aum</a:t>
                      </a:r>
                      <a:r>
                        <a:rPr lang="es-ES" sz="14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N ó baja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  <a:r>
                        <a:rPr lang="es-ES" sz="1400" b="1" i="0" u="none" strike="noStrike" dirty="0" smtClean="0">
                          <a:latin typeface="Arial"/>
                        </a:rPr>
                        <a:t>N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  <a:r>
                        <a:rPr lang="es-ES" sz="1400" b="1" i="0" u="none" strike="noStrike" dirty="0" smtClean="0">
                          <a:latin typeface="Arial"/>
                        </a:rPr>
                        <a:t>N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74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latin typeface="Arial"/>
                        </a:rPr>
                        <a:t>acidosis respiratoria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aum.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latin typeface="Arial"/>
                        </a:rPr>
                        <a:t>normal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dism.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A</a:t>
                      </a:r>
                      <a:r>
                        <a:rPr lang="es-ES" sz="1400" b="1" i="0" u="none" strike="noStrike" dirty="0" smtClean="0">
                          <a:latin typeface="Arial"/>
                        </a:rPr>
                        <a:t>um</a:t>
                      </a:r>
                      <a:r>
                        <a:rPr lang="es-ES" sz="14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Aum</a:t>
                      </a:r>
                      <a:r>
                        <a:rPr lang="es-ES" sz="14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ácida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Aum</a:t>
                      </a:r>
                      <a:r>
                        <a:rPr lang="es-ES" sz="14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  <a:r>
                        <a:rPr lang="es-ES" sz="1400" b="1" i="0" u="none" strike="noStrike" dirty="0" smtClean="0">
                          <a:latin typeface="Arial"/>
                        </a:rPr>
                        <a:t>N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Alta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74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alcalosis metabólica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dism.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latin typeface="Arial"/>
                        </a:rPr>
                        <a:t>normal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aum.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Aum.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Aum.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Dism.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baja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N o bajo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  <a:r>
                        <a:rPr lang="es-ES" sz="1400" b="1" i="0" u="none" strike="noStrike" dirty="0" smtClean="0">
                          <a:latin typeface="Arial"/>
                        </a:rPr>
                        <a:t>N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74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alcalosis respiratoria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dism.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latin typeface="Arial"/>
                        </a:rPr>
                        <a:t>normal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aum.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Dism.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N o </a:t>
                      </a:r>
                      <a:r>
                        <a:rPr lang="es-ES" sz="1400" b="1" i="0" u="none" strike="noStrike" dirty="0" smtClean="0">
                          <a:latin typeface="Arial"/>
                        </a:rPr>
                        <a:t>bajo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alcalina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Arial"/>
                        </a:rPr>
                        <a:t>Dism.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latin typeface="Arial"/>
                        </a:rPr>
                        <a:t> </a:t>
                      </a:r>
                      <a:r>
                        <a:rPr lang="es-ES" sz="1400" b="1" i="0" u="none" strike="noStrike" dirty="0" smtClean="0">
                          <a:latin typeface="Arial"/>
                        </a:rPr>
                        <a:t>N</a:t>
                      </a:r>
                      <a:endParaRPr lang="es-E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BIBLIOGRAFÍA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25"/>
            <a:ext cx="8229600" cy="4156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600" smtClean="0"/>
              <a:t>Diagnostico y Tratamiento Medicina Interna. Hospital Calixto García Iñiguez, 2010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600" smtClean="0"/>
              <a:t>Llanio, N, R. Propedéutica Clínica y Semiología Clínica. 2005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600" smtClean="0"/>
              <a:t>Farreras. 14 Edición 2000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600" smtClean="0"/>
              <a:t>Cecil. Tratado de Medicina Interna. 20ª edición. 1998.</a:t>
            </a:r>
          </a:p>
          <a:p>
            <a:pPr eaLnBrk="1" hangingPunct="1">
              <a:lnSpc>
                <a:spcPct val="90000"/>
              </a:lnSpc>
            </a:pPr>
            <a:endParaRPr lang="es-ES_tradnl" sz="2600" smtClean="0"/>
          </a:p>
          <a:p>
            <a:pPr eaLnBrk="1" hangingPunct="1">
              <a:lnSpc>
                <a:spcPct val="90000"/>
              </a:lnSpc>
            </a:pPr>
            <a:endParaRPr lang="es-ES_tradnl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600" smtClean="0"/>
          </a:p>
          <a:p>
            <a:pPr eaLnBrk="1" hangingPunct="1">
              <a:lnSpc>
                <a:spcPct val="90000"/>
              </a:lnSpc>
            </a:pPr>
            <a:endParaRPr lang="es-ES_tradnl" sz="2600" smtClean="0"/>
          </a:p>
          <a:p>
            <a:pPr eaLnBrk="1" hangingPunct="1">
              <a:lnSpc>
                <a:spcPct val="90000"/>
              </a:lnSpc>
            </a:pPr>
            <a:endParaRPr lang="es-ES_tradnl" sz="2600" smtClean="0"/>
          </a:p>
          <a:p>
            <a:pPr eaLnBrk="1" hangingPunct="1">
              <a:lnSpc>
                <a:spcPct val="90000"/>
              </a:lnSpc>
            </a:pPr>
            <a:endParaRPr lang="es-ES_tradnl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Título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/>
            <a:r>
              <a:rPr lang="es-ES" smtClean="0"/>
              <a:t>MUCHAS 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dirty="0" smtClean="0"/>
              <a:t>complementarios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22" y="1127172"/>
          <a:ext cx="8252963" cy="5302224"/>
        </p:xfrm>
        <a:graphic>
          <a:graphicData uri="http://schemas.openxmlformats.org/drawingml/2006/table">
            <a:tbl>
              <a:tblPr/>
              <a:tblGrid>
                <a:gridCol w="1357320"/>
                <a:gridCol w="2725538"/>
                <a:gridCol w="1334434"/>
                <a:gridCol w="1555336"/>
                <a:gridCol w="1280335"/>
              </a:tblGrid>
              <a:tr h="148745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latin typeface="Calibri"/>
                        </a:rPr>
                        <a:t>Laboratorio clínico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HEMOCONCENTRACIÓN</a:t>
                      </a:r>
                    </a:p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Hematocrito  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PRESENTE +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presente ++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presente +++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4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SODIO PLASMÁTICO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7914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Densidad 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la Orina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8204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Osmolalidad sanguínea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7914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Osmolalidad </a:t>
                      </a:r>
                      <a:r>
                        <a:rPr lang="es-E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orina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arriba"/>
          <p:cNvSpPr/>
          <p:nvPr/>
        </p:nvSpPr>
        <p:spPr>
          <a:xfrm>
            <a:off x="3786182" y="1857364"/>
            <a:ext cx="413194" cy="5715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rriba"/>
          <p:cNvSpPr/>
          <p:nvPr/>
        </p:nvSpPr>
        <p:spPr>
          <a:xfrm>
            <a:off x="6072198" y="2714620"/>
            <a:ext cx="413194" cy="5715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rriba"/>
          <p:cNvSpPr/>
          <p:nvPr/>
        </p:nvSpPr>
        <p:spPr>
          <a:xfrm>
            <a:off x="6072198" y="3643314"/>
            <a:ext cx="413194" cy="5715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rriba"/>
          <p:cNvSpPr/>
          <p:nvPr/>
        </p:nvSpPr>
        <p:spPr>
          <a:xfrm>
            <a:off x="6072198" y="4643446"/>
            <a:ext cx="413194" cy="5715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rriba"/>
          <p:cNvSpPr/>
          <p:nvPr/>
        </p:nvSpPr>
        <p:spPr>
          <a:xfrm>
            <a:off x="6087632" y="5715016"/>
            <a:ext cx="413194" cy="5715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-2357486" y="3786190"/>
            <a:ext cx="52864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643042" y="5643578"/>
            <a:ext cx="278608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214282" y="6427808"/>
            <a:ext cx="41434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460" y="214290"/>
            <a:ext cx="8401080" cy="100012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Clasificación etiológica del Síndrome de Deshidratación hipertónica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s-ES" b="1" i="1" dirty="0"/>
              <a:t>Disminución en el aporte de agua</a:t>
            </a:r>
          </a:p>
          <a:p>
            <a:pPr lvl="1"/>
            <a:r>
              <a:rPr lang="es-ES" sz="3200" dirty="0"/>
              <a:t>ayuno absoluto</a:t>
            </a:r>
          </a:p>
          <a:p>
            <a:pPr lvl="1">
              <a:buNone/>
            </a:pPr>
            <a:r>
              <a:rPr lang="es-ES" sz="3100" b="1" i="1" dirty="0" smtClean="0"/>
              <a:t>Aumento </a:t>
            </a:r>
            <a:r>
              <a:rPr lang="es-ES" sz="3100" b="1" i="1" dirty="0"/>
              <a:t>de las pérdidas acuosas</a:t>
            </a:r>
          </a:p>
          <a:p>
            <a:pPr lvl="1">
              <a:buNone/>
            </a:pPr>
            <a:r>
              <a:rPr lang="es-ES" dirty="0" smtClean="0"/>
              <a:t>		 ---</a:t>
            </a:r>
            <a:r>
              <a:rPr lang="es-ES" sz="3500" dirty="0" smtClean="0"/>
              <a:t>Sudación </a:t>
            </a:r>
            <a:r>
              <a:rPr lang="es-ES" sz="3500" dirty="0"/>
              <a:t>excesiva, fiebre o </a:t>
            </a:r>
            <a:r>
              <a:rPr lang="es-ES" sz="3500" dirty="0" smtClean="0"/>
              <a:t>disnea</a:t>
            </a:r>
          </a:p>
          <a:p>
            <a:pPr>
              <a:buNone/>
            </a:pPr>
            <a:r>
              <a:rPr lang="es-ES" sz="3500" dirty="0" smtClean="0"/>
              <a:t>		--Diarreas</a:t>
            </a:r>
          </a:p>
          <a:p>
            <a:pPr>
              <a:buNone/>
            </a:pPr>
            <a:r>
              <a:rPr lang="es-ES" sz="3500" dirty="0" smtClean="0"/>
              <a:t>		--vómitos </a:t>
            </a:r>
            <a:r>
              <a:rPr lang="es-ES" sz="3500" dirty="0"/>
              <a:t>o aspiración </a:t>
            </a:r>
            <a:r>
              <a:rPr lang="es-ES" sz="3500" dirty="0" smtClean="0"/>
              <a:t>endogástrica</a:t>
            </a:r>
          </a:p>
          <a:p>
            <a:pPr>
              <a:buNone/>
            </a:pPr>
            <a:r>
              <a:rPr lang="es-ES" sz="3500" dirty="0"/>
              <a:t>	</a:t>
            </a:r>
            <a:r>
              <a:rPr lang="es-ES" sz="3500" dirty="0" smtClean="0"/>
              <a:t>	--estados de </a:t>
            </a:r>
            <a:r>
              <a:rPr lang="es-ES" sz="3500" dirty="0"/>
              <a:t>íleo (paralítico o </a:t>
            </a:r>
            <a:r>
              <a:rPr lang="es-ES" sz="3500" dirty="0" smtClean="0"/>
              <a:t>mecánico)</a:t>
            </a:r>
          </a:p>
          <a:p>
            <a:pPr>
              <a:buNone/>
            </a:pPr>
            <a:r>
              <a:rPr lang="es-ES" sz="3500" dirty="0"/>
              <a:t>	</a:t>
            </a:r>
            <a:r>
              <a:rPr lang="es-ES" sz="3500" dirty="0" smtClean="0"/>
              <a:t>	-</a:t>
            </a:r>
            <a:endParaRPr lang="es-ES" sz="3500" dirty="0"/>
          </a:p>
          <a:p>
            <a:endParaRPr lang="es-ES" dirty="0"/>
          </a:p>
          <a:p>
            <a:endParaRPr lang="es-ES" dirty="0"/>
          </a:p>
          <a:p>
            <a:pPr lvl="1">
              <a:buNone/>
            </a:pPr>
            <a:endParaRPr lang="es-ES" dirty="0"/>
          </a:p>
          <a:p>
            <a:pPr lvl="1">
              <a:buNone/>
            </a:pP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65403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4000" i="1" dirty="0" smtClean="0"/>
              <a:t/>
            </a:r>
            <a:br>
              <a:rPr lang="es-ES" sz="4000" i="1" dirty="0" smtClean="0"/>
            </a:br>
            <a:r>
              <a:rPr lang="es-ES" sz="4000" i="1" dirty="0" smtClean="0"/>
              <a:t>Etiologías por deshidratación hipertónica</a:t>
            </a:r>
            <a:r>
              <a:rPr lang="es-ES" i="1" dirty="0"/>
              <a:t/>
            </a:r>
            <a:br>
              <a:rPr lang="es-ES" i="1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4983179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numCol="2">
            <a:normAutofit fontScale="92500" lnSpcReduction="10000"/>
          </a:bodyPr>
          <a:lstStyle/>
          <a:p>
            <a:pPr algn="just">
              <a:buNone/>
            </a:pPr>
            <a:r>
              <a:rPr lang="es-ES" b="1" dirty="0"/>
              <a:t>1</a:t>
            </a:r>
            <a:r>
              <a:rPr lang="es-ES" dirty="0"/>
              <a:t>. Diabetes insípida.</a:t>
            </a:r>
          </a:p>
          <a:p>
            <a:pPr algn="just">
              <a:buNone/>
            </a:pPr>
            <a:r>
              <a:rPr lang="es-ES" dirty="0" smtClean="0"/>
              <a:t>2.Vómitos, diarreas y  fiebre</a:t>
            </a:r>
          </a:p>
          <a:p>
            <a:pPr algn="just">
              <a:buNone/>
            </a:pPr>
            <a:r>
              <a:rPr lang="es-ES" dirty="0" smtClean="0"/>
              <a:t>3.Ingestión </a:t>
            </a:r>
            <a:r>
              <a:rPr lang="es-ES" dirty="0"/>
              <a:t>de agua insuficiente 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4.hidratar </a:t>
            </a:r>
            <a:r>
              <a:rPr lang="es-ES" dirty="0"/>
              <a:t>al paciente con soluciones </a:t>
            </a:r>
            <a:r>
              <a:rPr lang="es-ES" dirty="0" smtClean="0"/>
              <a:t>con alto contenido de </a:t>
            </a:r>
            <a:r>
              <a:rPr lang="es-ES" dirty="0"/>
              <a:t>sodio.</a:t>
            </a:r>
          </a:p>
          <a:p>
            <a:pPr>
              <a:buNone/>
            </a:pPr>
            <a:r>
              <a:rPr lang="es-ES" dirty="0" smtClean="0"/>
              <a:t>5.Comas, encefalitis</a:t>
            </a:r>
            <a:r>
              <a:rPr lang="es-ES" dirty="0"/>
              <a:t> </a:t>
            </a:r>
            <a:r>
              <a:rPr lang="es-ES" dirty="0" smtClean="0"/>
              <a:t>y meningitis.</a:t>
            </a:r>
          </a:p>
          <a:p>
            <a:pPr algn="just">
              <a:buNone/>
            </a:pPr>
            <a:r>
              <a:rPr lang="es-ES" dirty="0" smtClean="0"/>
              <a:t>	6- Alimentación por sonda de </a:t>
            </a:r>
            <a:r>
              <a:rPr lang="es-ES" dirty="0" err="1" smtClean="0"/>
              <a:t>Levine</a:t>
            </a:r>
            <a:r>
              <a:rPr lang="es-ES" dirty="0" smtClean="0"/>
              <a:t> con alimentos con excesos de solutos y un volumen inadecuado de agua.</a:t>
            </a:r>
          </a:p>
          <a:p>
            <a:pPr algn="just">
              <a:buNone/>
            </a:pPr>
            <a:r>
              <a:rPr lang="es-ES" dirty="0" smtClean="0"/>
              <a:t>	7-Coma </a:t>
            </a:r>
            <a:r>
              <a:rPr lang="es-ES" dirty="0" err="1" smtClean="0"/>
              <a:t>hiperosmolar</a:t>
            </a:r>
            <a:r>
              <a:rPr lang="es-ES" dirty="0" smtClean="0"/>
              <a:t>.</a:t>
            </a:r>
          </a:p>
          <a:p>
            <a:pPr algn="just">
              <a:buNone/>
            </a:pPr>
            <a:r>
              <a:rPr lang="es-ES" dirty="0" smtClean="0"/>
              <a:t>	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2350</Words>
  <Application>Microsoft Office PowerPoint</Application>
  <PresentationFormat>Presentación en pantalla (4:3)</PresentationFormat>
  <Paragraphs>649</Paragraphs>
  <Slides>66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66</vt:i4>
      </vt:variant>
    </vt:vector>
  </HeadingPairs>
  <TitlesOfParts>
    <vt:vector size="67" baseType="lpstr">
      <vt:lpstr>Tema de Office</vt:lpstr>
      <vt:lpstr>Diapositiva 1</vt:lpstr>
      <vt:lpstr>Síndromes de deshidratación y desequilibrio ácido-básico</vt:lpstr>
      <vt:lpstr> DESEQUILIBRIO HÍDRICO POR DEFECTO: DESHIDRATACIONES </vt:lpstr>
      <vt:lpstr> Síndrome de deshidratación hipertónica concepto </vt:lpstr>
      <vt:lpstr> Deshidratación hipertónica. </vt:lpstr>
      <vt:lpstr> </vt:lpstr>
      <vt:lpstr>complementarios</vt:lpstr>
      <vt:lpstr> Clasificación etiológica del Síndrome de Deshidratación hipertónica </vt:lpstr>
      <vt:lpstr> Etiologías por deshidratación hipertónica </vt:lpstr>
      <vt:lpstr> Síndrome de deshidratación hipotónica </vt:lpstr>
      <vt:lpstr>Concepto del Síndrome de deshidratación hipotónica</vt:lpstr>
      <vt:lpstr>Diapositiva 12</vt:lpstr>
      <vt:lpstr>Cuadro clínico del Síndrome de deshidratación hipotónica</vt:lpstr>
      <vt:lpstr> pliegue cutáneo </vt:lpstr>
      <vt:lpstr> Complementarios del Síndrome de deshidratación hipotónica  </vt:lpstr>
      <vt:lpstr> ETIOLOGÍA </vt:lpstr>
      <vt:lpstr>Diapositiva 17</vt:lpstr>
      <vt:lpstr> Síndrome de deshidratación mixta O Isotónica </vt:lpstr>
      <vt:lpstr> Concepto del Síndrome de deshidratación mixta  </vt:lpstr>
      <vt:lpstr> Cuadro clínico del Síndrome de deshidratación mixta  </vt:lpstr>
      <vt:lpstr> Exámenes complementarios del Síndrome de deshidratación mixta  </vt:lpstr>
      <vt:lpstr> Etiología del Síndrome de deshidratación mixta  </vt:lpstr>
      <vt:lpstr>DESEQUILIBRIO ÁCIDO-BÁSICO</vt:lpstr>
      <vt:lpstr>Diapositiva 24</vt:lpstr>
      <vt:lpstr> REGULACIÓN DEL EQUILIBRIO ÁCIDO-BASE </vt:lpstr>
      <vt:lpstr>Diapositiva 26</vt:lpstr>
      <vt:lpstr> DEFINICIONES DE ACIDOSIS Y ALCALOSIS </vt:lpstr>
      <vt:lpstr>Tipos de desequilibrio ácido-básico</vt:lpstr>
      <vt:lpstr> CO2 + H2O &lt;—&gt; H2CO3 &lt;—&gt; HCO3- + H+  </vt:lpstr>
      <vt:lpstr>  ESTUDIOS DE LABORATORIO EN EL DESEQUILIBRIO ÁCIDO-BASE </vt:lpstr>
      <vt:lpstr> Hemogasometría </vt:lpstr>
      <vt:lpstr>Alteraciones de los parámetros hemogasométricos  de los desequilibrios  ácido-base </vt:lpstr>
      <vt:lpstr>Diapositiva 33</vt:lpstr>
      <vt:lpstr> Parámetros fundamentales para el estudio del equilibrio ácido-base </vt:lpstr>
      <vt:lpstr>Gasometría arterial o capilar: </vt:lpstr>
      <vt:lpstr>Diapositiva 36</vt:lpstr>
      <vt:lpstr>Diapositiva 37</vt:lpstr>
      <vt:lpstr> Síndrome de acidosis </vt:lpstr>
      <vt:lpstr> Acidosis metabólica </vt:lpstr>
      <vt:lpstr> Sindromogénesis o fisiopatología  Acidosis metabólica  </vt:lpstr>
      <vt:lpstr> Compensación renal de la  Acidosis  metabólica  </vt:lpstr>
      <vt:lpstr> Cuadro clínico de la  Acidosis  metabólica  </vt:lpstr>
      <vt:lpstr> Exámenes complementarios de la  Acidosis  metabólica  </vt:lpstr>
      <vt:lpstr> Mecanismo de la hiperpotasemia en la acidosis metabólica. </vt:lpstr>
      <vt:lpstr> Etiología de la  Acidosis  metabólica  </vt:lpstr>
      <vt:lpstr> Etiología de la  Acidosis  metabólica  </vt:lpstr>
      <vt:lpstr> Acidosis respiratoria </vt:lpstr>
      <vt:lpstr> Sindromogénesis o fisiopatología  Acidosis respiratoria  </vt:lpstr>
      <vt:lpstr> Acidosis respiratoria  Cuadro clínico  </vt:lpstr>
      <vt:lpstr> Acidosis respiratoria  Exámenes complementarios </vt:lpstr>
      <vt:lpstr>Acidosis respiratoria  Etiología</vt:lpstr>
      <vt:lpstr> Síndrome de alcalosis </vt:lpstr>
      <vt:lpstr>Concepto Alcalosis metabólica </vt:lpstr>
      <vt:lpstr>  Sindromogénesis o fisiopatología Alcalosis metabólica  </vt:lpstr>
      <vt:lpstr> Alcalosis metabólica Cuadro clínico </vt:lpstr>
      <vt:lpstr>Diapositiva 56</vt:lpstr>
      <vt:lpstr>Diapositiva 57</vt:lpstr>
      <vt:lpstr> Concepto Alcalosis respiratoria </vt:lpstr>
      <vt:lpstr>Diapositiva 59</vt:lpstr>
      <vt:lpstr>  Cuadro clínico Alcalosis respiratoria  </vt:lpstr>
      <vt:lpstr>Exámenes complementarios</vt:lpstr>
      <vt:lpstr>Diapositiva 62</vt:lpstr>
      <vt:lpstr>Diapositiva 63</vt:lpstr>
      <vt:lpstr>Complementarios en los síndromes de acidosis y alcalosis </vt:lpstr>
      <vt:lpstr>BIBLIOGRAFÍA</vt:lpstr>
      <vt:lpstr>MUCHAS GRACIAS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ALTERACIONES DEL EQUILIBRIO ÁCIDO-BASE </dc:title>
  <dc:creator>Nancy</dc:creator>
  <cp:lastModifiedBy>usuario</cp:lastModifiedBy>
  <cp:revision>65</cp:revision>
  <dcterms:created xsi:type="dcterms:W3CDTF">2012-05-28T17:00:57Z</dcterms:created>
  <dcterms:modified xsi:type="dcterms:W3CDTF">2014-05-20T00:40:50Z</dcterms:modified>
</cp:coreProperties>
</file>