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86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14429-D574-4695-A024-A1612DFE1CBD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0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D3843-B8F4-4E66-9D3C-85D3EB1377E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0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6E09A-9B7A-4B6C-98ED-916819EA387D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B5933-A256-4F84-B52F-5EFE0C621DB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65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18E53-6A26-4058-B409-8F4E1598BA37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0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3A052-4808-43E7-AFF5-E1391C777181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5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F6FCB8-E026-47FB-AD23-4513A55C382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49E7E-B534-4FEC-9A2A-FAED399B712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8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875314-B627-4973-B8B4-15D0B7A796B1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56CAC-AD11-4B25-9C61-1ECD71FA5CDD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7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E074E-6FEE-4E63-A182-1C5E89904C6A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7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altLang="es-E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1B283-4A46-4408-B2D8-1AFAF51D7DA7}" type="slidenum">
              <a:rPr lang="es-ES" alt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86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3"/>
          <p:cNvSpPr txBox="1">
            <a:spLocks noChangeArrowheads="1"/>
          </p:cNvSpPr>
          <p:nvPr/>
        </p:nvSpPr>
        <p:spPr bwMode="auto">
          <a:xfrm>
            <a:off x="1798062" y="854653"/>
            <a:ext cx="8391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PT" altLang="es-ES" sz="8000" b="1" i="1" dirty="0">
                <a:solidFill>
                  <a:srgbClr val="FFFFFF"/>
                </a:solidFill>
              </a:rPr>
              <a:t>ANTIMICÓTICOS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49899" y="3352800"/>
            <a:ext cx="10572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/>
              <a:t>Colectivo de autores de la Disciplina Farmacología</a:t>
            </a:r>
          </a:p>
          <a:p>
            <a:pPr algn="ctr"/>
            <a:r>
              <a:rPr lang="es-ES" sz="3600" dirty="0" smtClean="0"/>
              <a:t>FCM “Calixto García”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2433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60351"/>
            <a:ext cx="7772400" cy="792163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es-MX" sz="3200" b="1" i="1">
                <a:solidFill>
                  <a:srgbClr val="A202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EFECTOS ADVERSOS</a:t>
            </a:r>
            <a:endParaRPr lang="es-ES" sz="3200" b="1" i="1">
              <a:solidFill>
                <a:srgbClr val="A202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1163" y="1557338"/>
            <a:ext cx="8736012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altLang="es-ES" sz="2400" b="1">
                <a:solidFill>
                  <a:schemeClr val="fol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Inmediatos: EV</a:t>
            </a:r>
            <a:r>
              <a:rPr lang="es-MX" altLang="es-ES" sz="2400">
                <a:effectLst/>
                <a:latin typeface="TimesTen-Roman" charset="0"/>
                <a:cs typeface="Times New Roman" panose="02020603050405020304" pitchFamily="18" charset="0"/>
              </a:rPr>
              <a:t> (</a:t>
            </a:r>
            <a:r>
              <a:rPr lang="es-ES" altLang="es-ES" sz="2400">
                <a:effectLst/>
                <a:latin typeface="TimesTen-Roman" charset="0"/>
                <a:cs typeface="Times New Roman" panose="02020603050405020304" pitchFamily="18" charset="0"/>
              </a:rPr>
              <a:t>escalofríos, aumento de la temperatura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z="2400">
                <a:effectLst/>
                <a:latin typeface="TimesTen-Roman" charset="0"/>
                <a:cs typeface="Times New Roman" panose="02020603050405020304" pitchFamily="18" charset="0"/>
              </a:rPr>
              <a:t>y temblor, cefalea, vómitos e hipotensión.</a:t>
            </a:r>
            <a:r>
              <a:rPr lang="es-MX" altLang="es-ES" sz="2400">
                <a:effectLst/>
                <a:latin typeface="TimesTen-Roman" charset="0"/>
                <a:cs typeface="Times New Roman" panose="02020603050405020304" pitchFamily="18" charset="0"/>
              </a:rPr>
              <a:t> En administración rápida puede producir arritmias y paro cardiaco.</a:t>
            </a:r>
          </a:p>
          <a:p>
            <a:pPr algn="just" eaLnBrk="1" hangingPunct="1">
              <a:lnSpc>
                <a:spcPct val="90000"/>
              </a:lnSpc>
            </a:pPr>
            <a:endParaRPr lang="es-MX" altLang="es-ES" sz="2400">
              <a:solidFill>
                <a:srgbClr val="99CC00"/>
              </a:solidFill>
              <a:effectLst/>
              <a:latin typeface="TimesTen-Roman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altLang="es-ES" sz="2400" b="1">
                <a:solidFill>
                  <a:schemeClr val="fol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Relacionadas con las dosis o duración del tto</a:t>
            </a:r>
            <a:r>
              <a:rPr lang="es-MX" altLang="es-ES" sz="2400">
                <a:solidFill>
                  <a:srgbClr val="99CC00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.</a:t>
            </a:r>
            <a:r>
              <a:rPr lang="es-MX" altLang="es-ES" sz="2400">
                <a:effectLst/>
                <a:latin typeface="TimesTen-Roman" charset="0"/>
                <a:cs typeface="Times New Roman" panose="02020603050405020304" pitchFamily="18" charset="0"/>
              </a:rPr>
              <a:t> </a:t>
            </a:r>
            <a:r>
              <a:rPr lang="es-MX" altLang="es-ES" sz="2400" b="1" u="sng">
                <a:effectLst/>
                <a:latin typeface="TimesTen-Roman" charset="0"/>
                <a:cs typeface="Times New Roman" panose="02020603050405020304" pitchFamily="18" charset="0"/>
              </a:rPr>
              <a:t>Nefrotoxicidad</a:t>
            </a:r>
            <a:r>
              <a:rPr lang="es-MX" altLang="es-ES" sz="2400">
                <a:effectLst/>
                <a:latin typeface="TimesTen-Roman" charset="0"/>
                <a:cs typeface="Times New Roman" panose="02020603050405020304" pitchFamily="18" charset="0"/>
              </a:rPr>
              <a:t>: disminución del filtrado glomerular y del flujo sanguíneo renal, alteraciones en la reabsorción de electrolitos en los túbulos proximales y distales. Aumento de la creatinina plasmática y del nitrógeno ureico.</a:t>
            </a:r>
          </a:p>
          <a:p>
            <a:pPr algn="just" eaLnBrk="1" hangingPunct="1">
              <a:lnSpc>
                <a:spcPct val="90000"/>
              </a:lnSpc>
            </a:pPr>
            <a:endParaRPr lang="es-MX" altLang="es-ES" sz="2400">
              <a:solidFill>
                <a:schemeClr val="hlink"/>
              </a:solidFill>
              <a:effectLst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MX" altLang="es-ES" sz="2400" b="1">
                <a:solidFill>
                  <a:schemeClr val="folHlink"/>
                </a:solidFill>
                <a:effectLst/>
                <a:cs typeface="Times New Roman" panose="02020603050405020304" pitchFamily="18" charset="0"/>
              </a:rPr>
              <a:t>Administración intratecal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: náuseas, vómitos, retención urinaria, cefalea, radiculitis, paresia, parestesia, alteraciones visuales y meningitis química.</a:t>
            </a:r>
            <a:endParaRPr lang="es-ES" altLang="es-ES" sz="2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8705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549275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es-MX" sz="3600" b="1" i="1">
                <a:solidFill>
                  <a:srgbClr val="A202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APLICACIONES TERAPÉUTICAS</a:t>
            </a:r>
            <a:endParaRPr lang="es-ES" sz="3600" b="1" i="1">
              <a:solidFill>
                <a:srgbClr val="A202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1450" y="836614"/>
            <a:ext cx="7488238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Esofagitis por cándida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Mucormicosis rápida  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Aspergilosis invasoras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Tto. empírico neutrop. febriles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Meningitis por coccidioides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Endoftalmintis micótica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Esporotricosis extracutánea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Criptococosis  * Tricosporonosis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Fusariosis        *Alternariosis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Penicilenosis marneffei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Cistitis por cándida     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Candidiasis  intestinal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Histoplasmosis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ES" sz="2400">
                <a:solidFill>
                  <a:schemeClr val="hlink"/>
                </a:solidFill>
                <a:effectLst/>
              </a:rPr>
              <a:t>Blastomicosis    </a:t>
            </a:r>
          </a:p>
          <a:p>
            <a:pPr eaLnBrk="1" hangingPunct="1">
              <a:lnSpc>
                <a:spcPct val="90000"/>
              </a:lnSpc>
            </a:pPr>
            <a:endParaRPr lang="es-MX" altLang="es-ES" sz="240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es-ES" altLang="es-ES" sz="2800">
              <a:solidFill>
                <a:schemeClr val="hlink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7243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81000"/>
            <a:ext cx="8610600" cy="1143000"/>
          </a:xfrm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chemeClr val="folHlink"/>
                </a:solidFill>
                <a:effectLst/>
              </a:rPr>
              <a:t>Nistatina</a:t>
            </a:r>
            <a:br>
              <a:rPr lang="es-MX" altLang="es-ES" sz="3600" b="1">
                <a:solidFill>
                  <a:schemeClr val="folHlink"/>
                </a:solidFill>
                <a:effectLst/>
              </a:rPr>
            </a:br>
            <a:r>
              <a:rPr lang="es-MX" altLang="es-ES" sz="3200" b="1">
                <a:solidFill>
                  <a:schemeClr val="hlink"/>
                </a:solidFill>
                <a:effectLst/>
              </a:rPr>
              <a:t>ESPECTRO ANTIMICROBIANO</a:t>
            </a:r>
            <a:br>
              <a:rPr lang="es-MX" altLang="es-ES" sz="3200" b="1">
                <a:solidFill>
                  <a:schemeClr val="hlink"/>
                </a:solidFill>
                <a:effectLst/>
              </a:rPr>
            </a:br>
            <a:r>
              <a:rPr lang="es-MX" altLang="es-ES" sz="3200" b="1">
                <a:solidFill>
                  <a:schemeClr val="hlink"/>
                </a:solidFill>
                <a:effectLst/>
              </a:rPr>
              <a:t>Acción fungostática y fungicida </a:t>
            </a:r>
            <a:endParaRPr lang="es-ES" altLang="es-ES" sz="3200" b="1">
              <a:solidFill>
                <a:schemeClr val="hlink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2313" y="2133601"/>
            <a:ext cx="8077200" cy="4098925"/>
          </a:xfrm>
        </p:spPr>
        <p:txBody>
          <a:bodyPr/>
          <a:lstStyle/>
          <a:p>
            <a:pPr algn="just" eaLnBrk="1" hangingPunct="1"/>
            <a:r>
              <a:rPr lang="es-MX" altLang="es-ES" sz="2400">
                <a:effectLst/>
              </a:rPr>
              <a:t>Cubre varios géneros de hongos</a:t>
            </a:r>
            <a:r>
              <a:rPr lang="es-MX" altLang="es-ES" sz="2400">
                <a:solidFill>
                  <a:schemeClr val="hlink"/>
                </a:solidFill>
                <a:effectLst/>
              </a:rPr>
              <a:t> </a:t>
            </a:r>
            <a:r>
              <a:rPr lang="es-MX" altLang="es-ES" sz="2400" b="1">
                <a:solidFill>
                  <a:schemeClr val="hlink"/>
                </a:solidFill>
                <a:effectLst/>
              </a:rPr>
              <a:t>(cándida, criptococcus, coccidioides, blastomyces, histoplasma, epidermophyton, microsporum, leishmanias, algunas formas de E. histolítica</a:t>
            </a:r>
            <a:r>
              <a:rPr lang="es-MX" altLang="es-ES" sz="2400">
                <a:solidFill>
                  <a:schemeClr val="hlink"/>
                </a:solidFill>
                <a:effectLst/>
              </a:rPr>
              <a:t>), </a:t>
            </a:r>
            <a:r>
              <a:rPr lang="es-MX" altLang="es-ES" sz="2400" b="1" u="sng">
                <a:effectLst/>
              </a:rPr>
              <a:t>la limitante de su toxicidad la restringe a las infecciones mucocutáneas por cándida en boca, esófago y vagina.</a:t>
            </a:r>
            <a:endParaRPr lang="es-ES" altLang="es-ES" sz="2400" b="1" u="sng">
              <a:effectLst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063750" y="5013325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2400" b="1">
                <a:solidFill>
                  <a:srgbClr val="FFFFFF"/>
                </a:solidFill>
              </a:rPr>
              <a:t>Estructuralmente semejante e igual mecanismo de acción que Anfotericin B, pero mas tóxica, por lo cual no se usa por vía sistémica.</a:t>
            </a:r>
          </a:p>
        </p:txBody>
      </p:sp>
    </p:spTree>
    <p:extLst>
      <p:ext uri="{BB962C8B-B14F-4D97-AF65-F5344CB8AC3E}">
        <p14:creationId xmlns:p14="http://schemas.microsoft.com/office/powerpoint/2010/main" val="4176984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chemeClr val="folHlink"/>
                </a:solidFill>
                <a:effectLst/>
              </a:rPr>
              <a:t>APLICACIONES</a:t>
            </a:r>
            <a:r>
              <a:rPr lang="es-MX" altLang="es-ES" sz="3600" b="1">
                <a:solidFill>
                  <a:srgbClr val="A20211"/>
                </a:solidFill>
                <a:effectLst/>
              </a:rPr>
              <a:t> </a:t>
            </a:r>
            <a:r>
              <a:rPr lang="es-MX" altLang="es-ES" sz="3600" b="1">
                <a:solidFill>
                  <a:schemeClr val="folHlink"/>
                </a:solidFill>
                <a:effectLst/>
              </a:rPr>
              <a:t>TERAPÉUTICAS </a:t>
            </a:r>
            <a:endParaRPr lang="es-ES" altLang="es-ES" sz="3600" b="1">
              <a:solidFill>
                <a:srgbClr val="A20211"/>
              </a:solidFill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00214"/>
            <a:ext cx="8134350" cy="4681537"/>
          </a:xfrm>
        </p:spPr>
        <p:txBody>
          <a:bodyPr/>
          <a:lstStyle/>
          <a:p>
            <a:pPr algn="just" eaLnBrk="1" hangingPunct="1"/>
            <a:r>
              <a:rPr lang="es-MX" altLang="es-ES" sz="2800">
                <a:effectLst/>
              </a:rPr>
              <a:t>C</a:t>
            </a:r>
            <a:r>
              <a:rPr lang="es-ES" altLang="es-ES" sz="2800">
                <a:effectLst/>
              </a:rPr>
              <a:t>andidiasis bucofaríngea,</a:t>
            </a:r>
            <a:r>
              <a:rPr lang="es-MX" altLang="es-ES" sz="2800">
                <a:effectLst/>
              </a:rPr>
              <a:t> </a:t>
            </a:r>
            <a:r>
              <a:rPr lang="es-ES" altLang="es-ES" sz="2800">
                <a:effectLst/>
              </a:rPr>
              <a:t>esofágica, intestinal</a:t>
            </a:r>
            <a:r>
              <a:rPr lang="es-MX" altLang="es-ES" sz="2800">
                <a:effectLst/>
              </a:rPr>
              <a:t> y</a:t>
            </a:r>
            <a:r>
              <a:rPr lang="es-ES" altLang="es-ES" sz="2800">
                <a:effectLst/>
              </a:rPr>
              <a:t> vaginal</a:t>
            </a:r>
            <a:r>
              <a:rPr lang="es-MX" altLang="es-ES" sz="2800">
                <a:effectLst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s-ES" altLang="es-ES" sz="2800">
                <a:effectLst/>
              </a:rPr>
              <a:t> </a:t>
            </a:r>
            <a:endParaRPr lang="es-MX" altLang="es-ES" sz="2800">
              <a:effectLst/>
            </a:endParaRPr>
          </a:p>
          <a:p>
            <a:pPr algn="just" eaLnBrk="1" hangingPunct="1"/>
            <a:r>
              <a:rPr lang="es-MX" altLang="es-ES" sz="2800">
                <a:effectLst/>
              </a:rPr>
              <a:t>Protección contra la proliferación de cándida durante el tratamiento con antibiótico o la terapia con esteroides.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s-MX" altLang="es-ES" sz="2800">
              <a:effectLst/>
            </a:endParaRPr>
          </a:p>
          <a:p>
            <a:pPr algn="just" eaLnBrk="1" hangingPunct="1"/>
            <a:r>
              <a:rPr lang="es-MX" altLang="es-ES" sz="2800">
                <a:effectLst/>
              </a:rPr>
              <a:t>Tratamiento tópico de la candidiasis cutánea o mucocutánea crónica.</a:t>
            </a:r>
          </a:p>
        </p:txBody>
      </p:sp>
    </p:spTree>
    <p:extLst>
      <p:ext uri="{BB962C8B-B14F-4D97-AF65-F5344CB8AC3E}">
        <p14:creationId xmlns:p14="http://schemas.microsoft.com/office/powerpoint/2010/main" val="869216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Nistatina. RAM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Cardiotoxicidad.</a:t>
            </a:r>
          </a:p>
          <a:p>
            <a:pPr eaLnBrk="1" hangingPunct="1">
              <a:defRPr/>
            </a:pPr>
            <a:endParaRPr lang="pt-PT" dirty="0"/>
          </a:p>
          <a:p>
            <a:pPr eaLnBrk="1" hangingPunct="1">
              <a:defRPr/>
            </a:pPr>
            <a:r>
              <a:rPr lang="pt-PT" dirty="0" smtClean="0"/>
              <a:t>Presentación: polvo para suspensión oral, tab vaginales, crema 1,5 gr.</a:t>
            </a:r>
          </a:p>
        </p:txBody>
      </p:sp>
    </p:spTree>
    <p:extLst>
      <p:ext uri="{BB962C8B-B14F-4D97-AF65-F5344CB8AC3E}">
        <p14:creationId xmlns:p14="http://schemas.microsoft.com/office/powerpoint/2010/main" val="4278677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Griseofulvina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pt-PT" dirty="0" smtClean="0"/>
              <a:t>Acción fusgistática. Espectro reducido (dermatofitos: microsporum, epidermofitos, trichofiton.</a:t>
            </a:r>
          </a:p>
          <a:p>
            <a:pPr algn="just" eaLnBrk="1" hangingPunct="1">
              <a:defRPr/>
            </a:pPr>
            <a:endParaRPr lang="pt-PT" dirty="0"/>
          </a:p>
          <a:p>
            <a:pPr algn="just" eaLnBrk="1" hangingPunct="1">
              <a:defRPr/>
            </a:pPr>
            <a:r>
              <a:rPr lang="pt-PT" dirty="0" smtClean="0"/>
              <a:t>MA: bloquea la división celular fúngica.</a:t>
            </a:r>
          </a:p>
          <a:p>
            <a:pPr algn="just" eaLnBrk="1" hangingPunct="1">
              <a:defRPr/>
            </a:pPr>
            <a:r>
              <a:rPr lang="pt-PT" dirty="0" smtClean="0"/>
              <a:t>Vía oral.</a:t>
            </a:r>
          </a:p>
          <a:p>
            <a:pPr algn="just" eaLnBrk="1" hangingPunct="1">
              <a:defRPr/>
            </a:pPr>
            <a:r>
              <a:rPr lang="pt-PT" dirty="0" smtClean="0"/>
              <a:t>RAM: TGI, neurotoxicidad, leucopenia, neutropenia, urticaria, fotosensibilidad.</a:t>
            </a:r>
          </a:p>
        </p:txBody>
      </p:sp>
    </p:spTree>
    <p:extLst>
      <p:ext uri="{BB962C8B-B14F-4D97-AF65-F5344CB8AC3E}">
        <p14:creationId xmlns:p14="http://schemas.microsoft.com/office/powerpoint/2010/main" val="412066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04814"/>
            <a:ext cx="7766050" cy="6453187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3600" b="1" i="1" dirty="0">
                <a:solidFill>
                  <a:schemeClr val="hlink"/>
                </a:solidFill>
              </a:rPr>
              <a:t>AZOLES</a:t>
            </a:r>
            <a:br>
              <a:rPr lang="es-MX" sz="3600" b="1" i="1" dirty="0">
                <a:solidFill>
                  <a:schemeClr val="hlink"/>
                </a:solidFill>
              </a:rPr>
            </a:br>
            <a:r>
              <a:rPr lang="es-MX" sz="3600" b="1" i="1" dirty="0">
                <a:solidFill>
                  <a:srgbClr val="A20211"/>
                </a:solidFill>
              </a:rPr>
              <a:t/>
            </a:r>
            <a:br>
              <a:rPr lang="es-MX" sz="3600" b="1" i="1" dirty="0">
                <a:solidFill>
                  <a:srgbClr val="A20211"/>
                </a:solidFill>
              </a:rPr>
            </a:br>
            <a:r>
              <a:rPr lang="es-MX" sz="3200" b="1" dirty="0" err="1">
                <a:solidFill>
                  <a:schemeClr val="folHlink"/>
                </a:solidFill>
                <a:effectLst/>
              </a:rPr>
              <a:t>Imidazoles</a:t>
            </a:r>
            <a:r>
              <a:rPr lang="es-MX" sz="3200" b="1" dirty="0">
                <a:solidFill>
                  <a:schemeClr val="folHlink"/>
                </a:solidFill>
                <a:effectLst/>
              </a:rPr>
              <a:t>   </a:t>
            </a:r>
            <a:r>
              <a:rPr lang="es-MX" sz="4000" b="1" dirty="0">
                <a:solidFill>
                  <a:schemeClr val="folHlink"/>
                </a:solidFill>
                <a:effectLst/>
              </a:rPr>
              <a:t>   		 </a:t>
            </a:r>
            <a:r>
              <a:rPr lang="es-MX" sz="3200" b="1" dirty="0" err="1">
                <a:solidFill>
                  <a:schemeClr val="folHlink"/>
                </a:solidFill>
                <a:effectLst/>
              </a:rPr>
              <a:t>Triazoles</a:t>
            </a:r>
            <a:r>
              <a:rPr lang="es-MX" sz="4800" dirty="0">
                <a:solidFill>
                  <a:schemeClr val="hlink"/>
                </a:solidFill>
                <a:effectLst/>
              </a:rPr>
              <a:t/>
            </a:r>
            <a:br>
              <a:rPr lang="es-MX" sz="4800" dirty="0">
                <a:solidFill>
                  <a:schemeClr val="hlink"/>
                </a:solidFill>
                <a:effectLst/>
              </a:rPr>
            </a:br>
            <a:r>
              <a:rPr lang="es-MX" sz="2800" u="sng" dirty="0" err="1">
                <a:solidFill>
                  <a:schemeClr val="hlink"/>
                </a:solidFill>
                <a:effectLst/>
              </a:rPr>
              <a:t>Ketoconazol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>                      	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Fluconazol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/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u="sng" dirty="0" err="1">
                <a:solidFill>
                  <a:schemeClr val="hlink"/>
                </a:solidFill>
                <a:effectLst/>
              </a:rPr>
              <a:t>Miconazol</a:t>
            </a:r>
            <a:r>
              <a:rPr lang="es-MX" sz="2800" u="sng" dirty="0">
                <a:solidFill>
                  <a:schemeClr val="hlink"/>
                </a:solidFill>
                <a:effectLst/>
              </a:rPr>
              <a:t> </a:t>
            </a:r>
            <a:r>
              <a:rPr lang="es-MX" sz="2800" dirty="0">
                <a:solidFill>
                  <a:schemeClr val="hlink"/>
                </a:solidFill>
                <a:effectLst/>
              </a:rPr>
              <a:t>                       	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Itraconazol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/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u="sng" dirty="0" err="1">
                <a:solidFill>
                  <a:schemeClr val="hlink"/>
                </a:solidFill>
                <a:effectLst/>
              </a:rPr>
              <a:t>Clotrimazol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>                 		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Terconazol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/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dirty="0">
                <a:solidFill>
                  <a:schemeClr val="hlink"/>
                </a:solidFill>
                <a:effectLst/>
              </a:rPr>
              <a:t>                                               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Voriconazol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/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dirty="0">
                <a:solidFill>
                  <a:schemeClr val="hlink"/>
                </a:solidFill>
                <a:effectLst/>
              </a:rPr>
              <a:t>                                                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Econazol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>                             							</a:t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dirty="0" err="1">
                <a:solidFill>
                  <a:schemeClr val="hlink"/>
                </a:solidFill>
                <a:effectLst/>
              </a:rPr>
              <a:t>Saperconazol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/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dirty="0" err="1">
                <a:solidFill>
                  <a:schemeClr val="hlink"/>
                </a:solidFill>
                <a:effectLst/>
              </a:rPr>
              <a:t>Butoconazol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>                      			        </a:t>
            </a:r>
            <a:r>
              <a:rPr lang="es-MX" sz="2800" dirty="0" err="1">
                <a:solidFill>
                  <a:schemeClr val="hlink"/>
                </a:solidFill>
                <a:effectLst/>
              </a:rPr>
              <a:t>Bifonazol</a:t>
            </a:r>
            <a:r>
              <a:rPr lang="es-MX" sz="2800" dirty="0">
                <a:solidFill>
                  <a:schemeClr val="hlink"/>
                </a:solidFill>
                <a:effectLst/>
              </a:rPr>
              <a:t>		   Aplicación tópica		            </a:t>
            </a:r>
            <a:br>
              <a:rPr lang="es-MX" sz="2800" dirty="0">
                <a:solidFill>
                  <a:schemeClr val="hlink"/>
                </a:solidFill>
                <a:effectLst/>
              </a:rPr>
            </a:br>
            <a:r>
              <a:rPr lang="es-MX" sz="2800" dirty="0" err="1">
                <a:solidFill>
                  <a:schemeClr val="hlink"/>
                </a:solidFill>
                <a:effectLst/>
              </a:rPr>
              <a:t>Sulconazol</a:t>
            </a:r>
            <a:endParaRPr lang="es-ES" sz="2800" dirty="0">
              <a:solidFill>
                <a:schemeClr val="hlink"/>
              </a:solidFill>
              <a:effectLst/>
            </a:endParaRPr>
          </a:p>
        </p:txBody>
      </p:sp>
      <p:sp>
        <p:nvSpPr>
          <p:cNvPr id="2" name="1 Cerrar llave"/>
          <p:cNvSpPr/>
          <p:nvPr/>
        </p:nvSpPr>
        <p:spPr>
          <a:xfrm>
            <a:off x="5087939" y="4797426"/>
            <a:ext cx="287337" cy="15843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966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b="1" i="1" smtClean="0">
                <a:solidFill>
                  <a:schemeClr val="hlink"/>
                </a:solidFill>
              </a:rPr>
              <a:t>MECANISMO DE ACCIÓN</a:t>
            </a:r>
            <a:endParaRPr lang="es-ES" b="1" i="1" smtClean="0">
              <a:solidFill>
                <a:schemeClr val="hlink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1989139"/>
            <a:ext cx="7904163" cy="3671887"/>
          </a:xfrm>
        </p:spPr>
        <p:txBody>
          <a:bodyPr/>
          <a:lstStyle/>
          <a:p>
            <a:pPr algn="just" eaLnBrk="1" hangingPunct="1"/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Inhiben las enzimas oxidativas asociadas al citocromo P-450, </a:t>
            </a:r>
            <a:r>
              <a:rPr lang="es-ES" altLang="es-ES" b="1" u="sng" smtClean="0">
                <a:effectLst/>
                <a:latin typeface="TimesTen-Roman" charset="0"/>
                <a:cs typeface="Times New Roman" panose="02020603050405020304" pitchFamily="18" charset="0"/>
              </a:rPr>
              <a:t>inhibiendo la conversión del lanosterol a ergosterol de la pared de la membrana celular,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 </a:t>
            </a:r>
            <a:r>
              <a:rPr lang="es-ES" altLang="es-ES" b="1" u="sng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alterando su permeabilidad</a:t>
            </a:r>
            <a:r>
              <a:rPr lang="es-ES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 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y modificando el ambiente intracelular necesario para el desarrollo y la división celular.</a:t>
            </a:r>
          </a:p>
        </p:txBody>
      </p:sp>
    </p:spTree>
    <p:extLst>
      <p:ext uri="{BB962C8B-B14F-4D97-AF65-F5344CB8AC3E}">
        <p14:creationId xmlns:p14="http://schemas.microsoft.com/office/powerpoint/2010/main" val="4280858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b="1" i="1" dirty="0" smtClean="0">
                <a:solidFill>
                  <a:schemeClr val="hlink"/>
                </a:solidFill>
              </a:rPr>
              <a:t>AZOLES</a:t>
            </a:r>
            <a:endParaRPr lang="es-ES" b="1" i="1" dirty="0" smtClean="0">
              <a:solidFill>
                <a:schemeClr val="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349500"/>
            <a:ext cx="7904163" cy="3671888"/>
          </a:xfrm>
        </p:spPr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Útiles para micosis superficiales y profundas.</a:t>
            </a:r>
          </a:p>
          <a:p>
            <a:pPr marL="457200" indent="-457200" eaLnBrk="1" hangingPunct="1">
              <a:buFontTx/>
              <a:buChar char="•"/>
            </a:pPr>
            <a:endParaRPr lang="es-ES" altLang="es-ES" smtClean="0">
              <a:solidFill>
                <a:schemeClr val="hlink"/>
              </a:solidFill>
              <a:effectLst/>
              <a:latin typeface="TimesTen-Roman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buFontTx/>
              <a:buChar char="•"/>
            </a:pP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Se utilizan por vía oral y parenteral. </a:t>
            </a:r>
          </a:p>
        </p:txBody>
      </p:sp>
    </p:spTree>
    <p:extLst>
      <p:ext uri="{BB962C8B-B14F-4D97-AF65-F5344CB8AC3E}">
        <p14:creationId xmlns:p14="http://schemas.microsoft.com/office/powerpoint/2010/main" val="1138198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0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rgbClr val="A20211"/>
                </a:solidFill>
                <a:effectLst/>
              </a:rPr>
              <a:t>KETOCONAZOL</a:t>
            </a:r>
            <a:endParaRPr lang="es-ES" altLang="es-ES" sz="3600" b="1">
              <a:solidFill>
                <a:srgbClr val="A20211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776"/>
            <a:ext cx="8534400" cy="4968875"/>
          </a:xfrm>
        </p:spPr>
        <p:txBody>
          <a:bodyPr/>
          <a:lstStyle/>
          <a:p>
            <a:pPr algn="l" eaLnBrk="1" hangingPunct="1"/>
            <a:r>
              <a:rPr lang="es-MX" altLang="es-ES" sz="2400" b="1">
                <a:effectLst/>
                <a:cs typeface="Times New Roman" panose="02020603050405020304" pitchFamily="18" charset="0"/>
              </a:rPr>
              <a:t>A</a:t>
            </a:r>
            <a:r>
              <a:rPr lang="es-ES" altLang="es-ES" sz="2400" b="1">
                <a:effectLst/>
                <a:cs typeface="Times New Roman" panose="02020603050405020304" pitchFamily="18" charset="0"/>
              </a:rPr>
              <a:t>bsor</a:t>
            </a:r>
            <a:r>
              <a:rPr lang="es-MX" altLang="es-ES" sz="2400" b="1">
                <a:effectLst/>
                <a:cs typeface="Times New Roman" panose="02020603050405020304" pitchFamily="18" charset="0"/>
              </a:rPr>
              <a:t>ci</a:t>
            </a:r>
            <a:r>
              <a:rPr lang="es-MX" altLang="es-ES" sz="24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ES" sz="2400" b="1">
                <a:effectLst/>
                <a:cs typeface="Times New Roman" panose="02020603050405020304" pitchFamily="18" charset="0"/>
              </a:rPr>
              <a:t>n: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por v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a oral, concent. m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x de 1-2 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h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; aumenta en ambiente 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cido y disminuye cuando est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 bloqueada la secreci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n g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strica. </a:t>
            </a:r>
          </a:p>
          <a:p>
            <a:pPr algn="l" eaLnBrk="1" hangingPunct="1"/>
            <a:endParaRPr lang="es-MX" altLang="es-ES" sz="2400">
              <a:effectLst/>
              <a:cs typeface="Times New Roman" panose="02020603050405020304" pitchFamily="18" charset="0"/>
            </a:endParaRPr>
          </a:p>
          <a:p>
            <a:pPr algn="l" eaLnBrk="1" hangingPunct="1"/>
            <a:r>
              <a:rPr lang="es-MX" altLang="es-ES" sz="2400" b="1">
                <a:effectLst/>
                <a:cs typeface="Times New Roman" panose="02020603050405020304" pitchFamily="18" charset="0"/>
              </a:rPr>
              <a:t>Distribuci</a:t>
            </a:r>
            <a:r>
              <a:rPr lang="es-MX" altLang="es-ES" sz="24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ES" sz="2400" b="1">
                <a:effectLst/>
                <a:cs typeface="Times New Roman" panose="02020603050405020304" pitchFamily="18" charset="0"/>
              </a:rPr>
              <a:t>n: 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se une a prote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nas 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95-97 %, atraviesa mal la BHE, pero se encuentra en la leche. </a:t>
            </a:r>
            <a:r>
              <a:rPr lang="es-ES" altLang="es-ES" sz="2400" b="1" u="sng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Se metaboliza en el h</a:t>
            </a:r>
            <a:r>
              <a:rPr lang="es-ES" altLang="es-ES" sz="2400" b="1" u="sng">
                <a:solidFill>
                  <a:schemeClr val="hlin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s-ES" altLang="es-ES" sz="2400" b="1" u="sng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gado</a:t>
            </a:r>
            <a:r>
              <a:rPr lang="es-ES" altLang="es-ES" sz="2400" u="sng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algn="l" eaLnBrk="1" hangingPunct="1"/>
            <a:endParaRPr lang="es-MX" altLang="es-ES" sz="2400" u="sng">
              <a:solidFill>
                <a:schemeClr val="hlink"/>
              </a:solidFill>
              <a:effectLst/>
              <a:cs typeface="Times New Roman" panose="02020603050405020304" pitchFamily="18" charset="0"/>
            </a:endParaRPr>
          </a:p>
          <a:p>
            <a:pPr algn="l" eaLnBrk="1" hangingPunct="1"/>
            <a:r>
              <a:rPr lang="es-MX" altLang="es-ES" sz="2400" b="1">
                <a:effectLst/>
                <a:cs typeface="Times New Roman" panose="02020603050405020304" pitchFamily="18" charset="0"/>
              </a:rPr>
              <a:t>Eliminaci</a:t>
            </a:r>
            <a:r>
              <a:rPr lang="es-MX" altLang="es-ES" sz="24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MX" altLang="es-ES" sz="2400" b="1">
                <a:effectLst/>
                <a:cs typeface="Times New Roman" panose="02020603050405020304" pitchFamily="18" charset="0"/>
              </a:rPr>
              <a:t>n: 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l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a semivida</a:t>
            </a:r>
            <a:r>
              <a:rPr lang="es-MX" altLang="es-ES" sz="2400"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de eliminaci</a:t>
            </a:r>
            <a:r>
              <a:rPr lang="es-ES" altLang="es-ES" sz="24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ES" altLang="es-ES" sz="2400">
                <a:effectLst/>
                <a:cs typeface="Times New Roman" panose="02020603050405020304" pitchFamily="18" charset="0"/>
              </a:rPr>
              <a:t>n es dosis -dependiente: 90 min para 200 mg y 4 horas para los 800 mg.</a:t>
            </a:r>
            <a:endParaRPr lang="es-ES" altLang="es-ES" sz="2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2150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8956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3600" dirty="0">
                <a:solidFill>
                  <a:schemeClr val="tx1"/>
                </a:solidFill>
                <a:effectLst/>
                <a:latin typeface="TimesTen-Bold" charset="0"/>
                <a:cs typeface="Times New Roman" pitchFamily="18" charset="0"/>
              </a:rPr>
              <a:t>  Características generales de las micosis</a:t>
            </a:r>
            <a:r>
              <a:rPr lang="es-ES" sz="36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36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MX" sz="24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MX" sz="2400" dirty="0"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es-MX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I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nfecciones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 por hongos</a:t>
            </a:r>
            <a:r>
              <a:rPr lang="es-MX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: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 superficiales y profundas (sistémicas</a:t>
            </a:r>
            <a:r>
              <a:rPr lang="es-MX" sz="2800" dirty="0"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o diseminadas).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MX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MX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MX" sz="2800" b="1" dirty="0">
                <a:solidFill>
                  <a:srgbClr val="FFC000"/>
                </a:solidFill>
                <a:effectLst/>
                <a:cs typeface="Times New Roman" pitchFamily="18" charset="0"/>
              </a:rPr>
              <a:t>M</a:t>
            </a:r>
            <a:r>
              <a:rPr lang="es-ES" sz="2800" b="1" dirty="0" err="1">
                <a:solidFill>
                  <a:srgbClr val="FFC000"/>
                </a:solidFill>
                <a:effectLst/>
                <a:latin typeface="TimesTen-Roman" charset="0"/>
                <a:cs typeface="Times New Roman" pitchFamily="18" charset="0"/>
              </a:rPr>
              <a:t>icosis</a:t>
            </a:r>
            <a:r>
              <a:rPr lang="es-ES" sz="2800" b="1" dirty="0">
                <a:solidFill>
                  <a:srgbClr val="FFC000"/>
                </a:solidFill>
                <a:effectLst/>
                <a:latin typeface="TimesTen-Roman" charset="0"/>
                <a:cs typeface="Times New Roman" pitchFamily="18" charset="0"/>
              </a:rPr>
              <a:t> superficiales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: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a) </a:t>
            </a:r>
            <a:r>
              <a:rPr lang="es-ES" sz="2800" dirty="0">
                <a:solidFill>
                  <a:schemeClr val="tx1"/>
                </a:solidFill>
                <a:effectLst/>
                <a:latin typeface="TimesTen-Bold" charset="0"/>
                <a:cs typeface="Times New Roman" pitchFamily="18" charset="0"/>
              </a:rPr>
              <a:t>Dermatofitosis 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o </a:t>
            </a:r>
            <a:r>
              <a:rPr lang="es-ES" sz="2800" dirty="0">
                <a:solidFill>
                  <a:schemeClr val="tx1"/>
                </a:solidFill>
                <a:effectLst/>
                <a:latin typeface="TimesTen-Bold" charset="0"/>
                <a:cs typeface="Times New Roman" pitchFamily="18" charset="0"/>
              </a:rPr>
              <a:t>tiñas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: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Epidermophyton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Trichophyton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y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Microsporum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.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b) </a:t>
            </a:r>
            <a:r>
              <a:rPr lang="es-ES" sz="2800" dirty="0">
                <a:solidFill>
                  <a:schemeClr val="tx1"/>
                </a:solidFill>
                <a:effectLst/>
                <a:latin typeface="TimesTen-Bold" charset="0"/>
                <a:cs typeface="Times New Roman" pitchFamily="18" charset="0"/>
              </a:rPr>
              <a:t>Candidiasis</a:t>
            </a:r>
            <a:r>
              <a:rPr lang="es-MX" sz="2800" dirty="0">
                <a:solidFill>
                  <a:schemeClr val="tx1"/>
                </a:solidFill>
                <a:effectLst/>
                <a:latin typeface="TimesTen-Bold" charset="0"/>
                <a:cs typeface="Times New Roman" pitchFamily="18" charset="0"/>
              </a:rPr>
              <a:t>: 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Cándidas: C.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albicans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C.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parapsilopsis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C.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pseudotropicalis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etc.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>  </a:t>
            </a:r>
            <a:r>
              <a:rPr lang="es-MX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MX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MX" sz="2800" b="1" dirty="0">
                <a:solidFill>
                  <a:srgbClr val="FFC000"/>
                </a:solidFill>
                <a:effectLst/>
                <a:cs typeface="Times New Roman" pitchFamily="18" charset="0"/>
              </a:rPr>
              <a:t>M</a:t>
            </a:r>
            <a:r>
              <a:rPr lang="es-ES" sz="2800" b="1" dirty="0" err="1">
                <a:solidFill>
                  <a:srgbClr val="FFC000"/>
                </a:solidFill>
                <a:effectLst/>
                <a:latin typeface="TimesTen-Bold" charset="0"/>
                <a:cs typeface="Times New Roman" pitchFamily="18" charset="0"/>
              </a:rPr>
              <a:t>icosis</a:t>
            </a:r>
            <a:r>
              <a:rPr lang="es-ES" sz="2800" b="1" dirty="0">
                <a:solidFill>
                  <a:srgbClr val="FFC000"/>
                </a:solidFill>
                <a:effectLst/>
                <a:latin typeface="TimesTen-Bold" charset="0"/>
                <a:cs typeface="Times New Roman" pitchFamily="18" charset="0"/>
              </a:rPr>
              <a:t> profundas </a:t>
            </a:r>
            <a:r>
              <a:rPr lang="es-ES" sz="2800" b="1" dirty="0">
                <a:solidFill>
                  <a:srgbClr val="FFC000"/>
                </a:solidFill>
                <a:effectLst/>
                <a:latin typeface="TimesTen-Roman" charset="0"/>
                <a:cs typeface="Times New Roman" pitchFamily="18" charset="0"/>
              </a:rPr>
              <a:t>y </a:t>
            </a:r>
            <a:r>
              <a:rPr lang="es-ES" sz="2800" b="1" dirty="0">
                <a:solidFill>
                  <a:srgbClr val="FFC000"/>
                </a:solidFill>
                <a:effectLst/>
                <a:latin typeface="TimesTen-Bold" charset="0"/>
                <a:cs typeface="Times New Roman" pitchFamily="18" charset="0"/>
              </a:rPr>
              <a:t>sistémicas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: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Aspergillus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Cryptococcus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Histoplasma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Blastomyces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Coccidioides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,</a:t>
            </a:r>
            <a:r>
              <a:rPr lang="es-ES" sz="2800" dirty="0"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Mucor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effectLst/>
                <a:latin typeface="TimesTen-Roman" charset="0"/>
                <a:cs typeface="Times New Roman" pitchFamily="18" charset="0"/>
              </a:rPr>
              <a:t>y </a:t>
            </a:r>
            <a:r>
              <a:rPr lang="es-ES" sz="2800" dirty="0" err="1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Paracoccidioides</a:t>
            </a:r>
            <a:r>
              <a:rPr lang="es-ES" sz="2800" dirty="0">
                <a:solidFill>
                  <a:schemeClr val="tx1"/>
                </a:solidFill>
                <a:effectLst/>
                <a:latin typeface="TimesTen-Italic" charset="0"/>
                <a:cs typeface="Times New Roman" pitchFamily="18" charset="0"/>
              </a:rPr>
              <a:t>.</a:t>
            </a:r>
            <a:r>
              <a:rPr lang="es-ES" sz="2800" b="1" i="1" dirty="0">
                <a:solidFill>
                  <a:srgbClr val="23069E"/>
                </a:solidFill>
                <a:latin typeface="TimesTen-Italic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4273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rgbClr val="CC6600"/>
                </a:solidFill>
                <a:effectLst/>
              </a:rPr>
              <a:t>ESPECTRO ANTIMICROBIANO</a:t>
            </a:r>
            <a:br>
              <a:rPr lang="es-MX" altLang="es-ES" sz="3600" b="1">
                <a:solidFill>
                  <a:srgbClr val="CC6600"/>
                </a:solidFill>
                <a:effectLst/>
              </a:rPr>
            </a:br>
            <a:r>
              <a:rPr lang="es-MX" altLang="es-ES" sz="3600" b="1">
                <a:solidFill>
                  <a:srgbClr val="CC6600"/>
                </a:solidFill>
                <a:effectLst/>
              </a:rPr>
              <a:t>Acción fungostática </a:t>
            </a:r>
            <a:endParaRPr lang="es-ES" altLang="es-ES" sz="3600" b="1">
              <a:solidFill>
                <a:srgbClr val="CC6600"/>
              </a:solidFill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773238"/>
            <a:ext cx="8642350" cy="4895850"/>
          </a:xfrm>
        </p:spPr>
        <p:txBody>
          <a:bodyPr/>
          <a:lstStyle/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Blastomyces.</a:t>
            </a:r>
            <a:endParaRPr lang="es-MX" altLang="es-ES" sz="2800">
              <a:solidFill>
                <a:schemeClr val="hlink"/>
              </a:solidFill>
              <a:effectLst/>
              <a:latin typeface="TimesTen-Roman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Candida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Dermatofitos.</a:t>
            </a:r>
            <a:endParaRPr lang="es-ES" altLang="es-ES" sz="2800" i="1">
              <a:solidFill>
                <a:schemeClr val="hlink"/>
              </a:solidFill>
              <a:effectLst/>
              <a:cs typeface="Times New Roman" panose="02020603050405020304" pitchFamily="18" charset="0"/>
            </a:endParaRP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Cryptococcus neoformans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Coccidioides immitis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Histoplasma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</a:t>
            </a:r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capsulatum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.</a:t>
            </a:r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</a:t>
            </a:r>
            <a:endParaRPr lang="es-MX" altLang="es-ES" sz="2800" i="1">
              <a:solidFill>
                <a:schemeClr val="hlink"/>
              </a:solidFill>
              <a:effectLst/>
              <a:latin typeface="TimesTen-Italic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Paracoccidioides</a:t>
            </a:r>
            <a:r>
              <a:rPr lang="es-MX" altLang="es-ES" sz="280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brasiliensis.</a:t>
            </a:r>
            <a:endParaRPr lang="es-MX" altLang="es-ES" sz="2800" i="1">
              <a:solidFill>
                <a:schemeClr val="hlink"/>
              </a:solidFill>
              <a:effectLst/>
              <a:latin typeface="TimesTen-Italic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s-MX" altLang="es-ES" sz="280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Moderadamente efectivo en 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criptococosis</a:t>
            </a:r>
            <a:r>
              <a:rPr lang="es-MX" altLang="es-ES" sz="280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y es inefectivo contra  </a:t>
            </a:r>
            <a:r>
              <a:rPr lang="es-ES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Aspergillus</a:t>
            </a:r>
            <a:r>
              <a:rPr lang="es-MX" altLang="es-ES" sz="280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y </a:t>
            </a:r>
            <a:r>
              <a:rPr lang="es-MX" altLang="es-ES" sz="2800" i="1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Mucormicosis.</a:t>
            </a:r>
            <a:endParaRPr lang="es-ES" altLang="es-ES" sz="2800" i="1">
              <a:solidFill>
                <a:schemeClr val="hlink"/>
              </a:solidFill>
              <a:effectLst/>
              <a:latin typeface="TimesTen-Italic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39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9144000" cy="74453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sz="4000" b="1">
                <a:solidFill>
                  <a:srgbClr val="CC6600"/>
                </a:solidFill>
                <a:effectLst/>
              </a:rPr>
              <a:t>APLICACIONES TERAPÉUTICAS</a:t>
            </a:r>
            <a:endParaRPr lang="es-ES" altLang="es-ES" sz="4000" b="1">
              <a:solidFill>
                <a:srgbClr val="CC6600"/>
              </a:solidFill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773238"/>
            <a:ext cx="8713787" cy="4114800"/>
          </a:xfrm>
        </p:spPr>
        <p:txBody>
          <a:bodyPr/>
          <a:lstStyle/>
          <a:p>
            <a:pPr algn="just" eaLnBrk="1" hangingPunct="1"/>
            <a:r>
              <a:rPr lang="es-MX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M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icosis</a:t>
            </a:r>
            <a:r>
              <a:rPr lang="es-MX" altLang="es-ES" smtClean="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de mucosas y piel por </a:t>
            </a:r>
            <a:r>
              <a:rPr lang="es-ES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Cándida</a:t>
            </a:r>
            <a:r>
              <a:rPr lang="es-MX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s-MX" altLang="es-ES" sz="2000" i="1">
              <a:solidFill>
                <a:schemeClr val="hlink"/>
              </a:solidFill>
              <a:effectLst/>
              <a:latin typeface="TimesTen-Italic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Infecciones dermatofíticas.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s-MX" altLang="es-ES" sz="2000" i="1">
              <a:solidFill>
                <a:schemeClr val="hlink"/>
              </a:solidFill>
              <a:effectLst/>
              <a:latin typeface="TimesTen-Italic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</a:t>
            </a:r>
            <a:r>
              <a:rPr lang="es-MX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M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icosis</a:t>
            </a:r>
            <a:r>
              <a:rPr lang="es-MX" altLang="es-ES" smtClean="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moderadas por </a:t>
            </a:r>
            <a:r>
              <a:rPr lang="es-ES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Paracoccidioides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y </a:t>
            </a:r>
            <a:r>
              <a:rPr lang="es-ES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Blastomyces,</a:t>
            </a:r>
            <a:r>
              <a:rPr lang="es-MX" altLang="es-ES" i="1" smtClean="0">
                <a:solidFill>
                  <a:schemeClr val="hlink"/>
                </a:solidFill>
                <a:effectLst/>
                <a:latin typeface="TimesTen-Italic" charset="0"/>
                <a:cs typeface="Times New Roman" panose="02020603050405020304" pitchFamily="18" charset="0"/>
              </a:rPr>
              <a:t>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hongos productores de cromomicosis, criptococosis no</a:t>
            </a:r>
            <a:r>
              <a:rPr lang="es-MX" altLang="es-ES" smtClean="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meníngea, histoplasmosis y esporotricosis</a:t>
            </a:r>
            <a:r>
              <a:rPr lang="es-MX" altLang="es-ES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, tiñas, ptiriasis versicolor. </a:t>
            </a:r>
            <a:endParaRPr lang="es-ES" altLang="es-ES" smtClean="0">
              <a:solidFill>
                <a:schemeClr val="hlink"/>
              </a:solidFill>
              <a:effectLst/>
              <a:latin typeface="TimesTen-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3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476250"/>
            <a:ext cx="8001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s-MX" b="1" i="1" dirty="0" smtClean="0">
                <a:solidFill>
                  <a:srgbClr val="A20211"/>
                </a:solidFill>
              </a:rPr>
              <a:t/>
            </a:r>
            <a:br>
              <a:rPr lang="es-MX" b="1" i="1" dirty="0" smtClean="0">
                <a:solidFill>
                  <a:srgbClr val="A20211"/>
                </a:solidFill>
              </a:rPr>
            </a:br>
            <a:r>
              <a:rPr lang="es-MX" sz="4000" b="1" i="1" dirty="0">
                <a:solidFill>
                  <a:schemeClr val="hlink"/>
                </a:solidFill>
              </a:rPr>
              <a:t>IMIDAZOLICOS</a:t>
            </a:r>
            <a:br>
              <a:rPr lang="es-MX" sz="4000" b="1" i="1" dirty="0">
                <a:solidFill>
                  <a:schemeClr val="hlink"/>
                </a:solidFill>
              </a:rPr>
            </a:br>
            <a:r>
              <a:rPr lang="es-MX" sz="4000" b="1" i="1" dirty="0">
                <a:solidFill>
                  <a:schemeClr val="hlink"/>
                </a:solidFill>
              </a:rPr>
              <a:t/>
            </a:r>
            <a:br>
              <a:rPr lang="es-MX" sz="4000" b="1" i="1" dirty="0">
                <a:solidFill>
                  <a:schemeClr val="hlink"/>
                </a:solidFill>
              </a:rPr>
            </a:br>
            <a:r>
              <a:rPr lang="es-MX" sz="4000" b="1" i="1" dirty="0">
                <a:solidFill>
                  <a:schemeClr val="hlink"/>
                </a:solidFill>
              </a:rPr>
              <a:t>KETOCONAZOL</a:t>
            </a:r>
            <a:r>
              <a:rPr lang="es-ES" sz="4000" b="1" i="1" dirty="0">
                <a:solidFill>
                  <a:schemeClr val="hlink"/>
                </a:solidFill>
              </a:rPr>
              <a:t/>
            </a:r>
            <a:br>
              <a:rPr lang="es-ES" sz="4000" b="1" i="1" dirty="0">
                <a:solidFill>
                  <a:schemeClr val="hlink"/>
                </a:solidFill>
              </a:rPr>
            </a:br>
            <a:r>
              <a:rPr lang="es-MX" sz="4000" b="1" i="1" dirty="0">
                <a:solidFill>
                  <a:schemeClr val="hlink"/>
                </a:solidFill>
              </a:rPr>
              <a:t/>
            </a:r>
            <a:br>
              <a:rPr lang="es-MX" sz="4000" b="1" i="1" dirty="0">
                <a:solidFill>
                  <a:schemeClr val="hlink"/>
                </a:solidFill>
              </a:rPr>
            </a:br>
            <a:endParaRPr lang="es-ES" sz="4000" b="1" i="1" dirty="0">
              <a:solidFill>
                <a:schemeClr val="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8229600" cy="1752600"/>
          </a:xfrm>
        </p:spPr>
        <p:txBody>
          <a:bodyPr/>
          <a:lstStyle/>
          <a:p>
            <a:pPr eaLnBrk="1" hangingPunct="1"/>
            <a:r>
              <a:rPr lang="es-MX" altLang="es-ES" b="1" smtClean="0">
                <a:solidFill>
                  <a:schemeClr val="hlink"/>
                </a:solidFill>
                <a:effectLst/>
              </a:rPr>
              <a:t>Tableta 200 mg</a:t>
            </a:r>
          </a:p>
          <a:p>
            <a:pPr eaLnBrk="1" hangingPunct="1"/>
            <a:r>
              <a:rPr lang="es-MX" altLang="es-ES" b="1" smtClean="0">
                <a:solidFill>
                  <a:schemeClr val="hlink"/>
                </a:solidFill>
                <a:effectLst/>
              </a:rPr>
              <a:t>Crema c/100g contiene 2g de ketoconazol</a:t>
            </a:r>
            <a:endParaRPr lang="es-ES" altLang="es-ES" b="1" smtClean="0">
              <a:solidFill>
                <a:schemeClr val="hlink"/>
              </a:solidFill>
              <a:effectLst/>
            </a:endParaRPr>
          </a:p>
        </p:txBody>
      </p:sp>
      <p:sp>
        <p:nvSpPr>
          <p:cNvPr id="25604" name="1 CuadroTexto"/>
          <p:cNvSpPr txBox="1">
            <a:spLocks noChangeArrowheads="1"/>
          </p:cNvSpPr>
          <p:nvPr/>
        </p:nvSpPr>
        <p:spPr bwMode="auto">
          <a:xfrm>
            <a:off x="1847850" y="2346325"/>
            <a:ext cx="8682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2800">
                <a:solidFill>
                  <a:srgbClr val="FFFFFF"/>
                </a:solidFill>
              </a:rPr>
              <a:t>RAM: TGI, ginecomastia, disminución de la líbido,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2800">
                <a:solidFill>
                  <a:srgbClr val="FFFFFF"/>
                </a:solidFill>
              </a:rPr>
              <a:t>azoospermia, irregularidades menstruales,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2800">
                <a:solidFill>
                  <a:srgbClr val="FFFFFF"/>
                </a:solidFill>
              </a:rPr>
              <a:t>hepatotoxicidad. Por vía tópica reacciones alérgicas,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2800">
                <a:solidFill>
                  <a:srgbClr val="FFFFFF"/>
                </a:solidFill>
              </a:rPr>
              <a:t>urticaria, prurito, eritema, sequedad de la piel.</a:t>
            </a:r>
          </a:p>
        </p:txBody>
      </p:sp>
    </p:spTree>
    <p:extLst>
      <p:ext uri="{BB962C8B-B14F-4D97-AF65-F5344CB8AC3E}">
        <p14:creationId xmlns:p14="http://schemas.microsoft.com/office/powerpoint/2010/main" val="3414217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113" y="260351"/>
            <a:ext cx="7702550" cy="1008063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b="1" smtClean="0">
                <a:solidFill>
                  <a:srgbClr val="CC6600"/>
                </a:solidFill>
                <a:effectLst/>
              </a:rPr>
              <a:t>Tolnaftato</a:t>
            </a:r>
            <a:endParaRPr lang="es-ES" altLang="es-ES" b="1" smtClean="0">
              <a:solidFill>
                <a:srgbClr val="CC6600"/>
              </a:solidFill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916113"/>
            <a:ext cx="8424863" cy="4176712"/>
          </a:xfrm>
        </p:spPr>
        <p:txBody>
          <a:bodyPr/>
          <a:lstStyle/>
          <a:p>
            <a:pPr algn="just" eaLnBrk="1" hangingPunct="1"/>
            <a:r>
              <a:rPr lang="es-MX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S</a:t>
            </a:r>
            <a:r>
              <a:rPr lang="es-ES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e emplea en la </a:t>
            </a:r>
            <a:r>
              <a:rPr lang="es-ES" altLang="es-ES" b="1" i="1" smtClean="0">
                <a:effectLst/>
                <a:latin typeface="TimesTen-Italic" charset="0"/>
                <a:cs typeface="Times New Roman" panose="02020603050405020304" pitchFamily="18" charset="0"/>
              </a:rPr>
              <a:t>tiña pedis </a:t>
            </a:r>
            <a:r>
              <a:rPr lang="es-ES" altLang="es-ES" b="1" smtClean="0">
                <a:effectLst/>
                <a:latin typeface="TimesTen-Roman" charset="0"/>
                <a:cs typeface="Times New Roman" panose="02020603050405020304" pitchFamily="18" charset="0"/>
              </a:rPr>
              <a:t>y la </a:t>
            </a:r>
            <a:r>
              <a:rPr lang="es-ES" altLang="es-ES" b="1" i="1" smtClean="0">
                <a:effectLst/>
                <a:latin typeface="TimesTen-Italic" charset="0"/>
                <a:cs typeface="Times New Roman" panose="02020603050405020304" pitchFamily="18" charset="0"/>
              </a:rPr>
              <a:t>tiña versicolor, </a:t>
            </a:r>
            <a:r>
              <a:rPr lang="es-ES" altLang="es-ES" b="1" smtClean="0">
                <a:effectLst/>
                <a:latin typeface="TimesTen-Roman" charset="0"/>
                <a:cs typeface="Times New Roman" panose="02020603050405020304" pitchFamily="18" charset="0"/>
              </a:rPr>
              <a:t>pero</a:t>
            </a:r>
            <a:r>
              <a:rPr lang="es-MX" altLang="es-ES" b="1" smtClean="0"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b="1" smtClean="0">
                <a:effectLst/>
                <a:latin typeface="TimesTen-Roman" charset="0"/>
                <a:cs typeface="Times New Roman" panose="02020603050405020304" pitchFamily="18" charset="0"/>
              </a:rPr>
              <a:t>no sirve para otras localizaciones de las tiñas ni para las candidiasis;</a:t>
            </a:r>
            <a:r>
              <a:rPr lang="es-ES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 en</a:t>
            </a:r>
            <a:r>
              <a:rPr lang="es-MX" altLang="es-ES" b="1" smtClean="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las lesiones hiperqueratósicas es útil alternar con el ácido salicílico como</a:t>
            </a:r>
            <a:r>
              <a:rPr lang="es-MX" altLang="es-ES" b="1" smtClean="0">
                <a:solidFill>
                  <a:schemeClr val="hlink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s-ES" altLang="es-ES" b="1" smtClean="0">
                <a:solidFill>
                  <a:schemeClr val="hlink"/>
                </a:solidFill>
                <a:effectLst/>
                <a:latin typeface="TimesTen-Roman" charset="0"/>
                <a:cs typeface="Times New Roman" panose="02020603050405020304" pitchFamily="18" charset="0"/>
              </a:rPr>
              <a:t>agente queratolítico. Rara vez produce reacciones de sensibilización.</a:t>
            </a:r>
            <a:endParaRPr lang="es-ES" altLang="es-ES" b="1" smtClean="0">
              <a:solidFill>
                <a:schemeClr val="hlink"/>
              </a:solidFill>
              <a:effectLst/>
              <a:cs typeface="Times New Roman" panose="02020603050405020304" pitchFamily="18" charset="0"/>
            </a:endParaRPr>
          </a:p>
          <a:p>
            <a:pPr algn="l" eaLnBrk="1" hangingPunct="1"/>
            <a:endParaRPr lang="es-ES" altLang="es-ES" b="1" smtClean="0">
              <a:solidFill>
                <a:schemeClr val="hlink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7730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/>
              <a:t>Otros antimicóticos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err="1" smtClean="0"/>
              <a:t>Alilaminas</a:t>
            </a:r>
            <a:r>
              <a:rPr lang="es-ES" dirty="0" smtClean="0"/>
              <a:t>: </a:t>
            </a:r>
            <a:r>
              <a:rPr lang="es-ES" dirty="0" err="1" smtClean="0"/>
              <a:t>Terbinafina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smtClean="0"/>
              <a:t>Útil en infecciones por dermatofitos, candidiasis cutánea y pitiriasis </a:t>
            </a:r>
            <a:r>
              <a:rPr lang="es-ES" dirty="0" err="1" smtClean="0"/>
              <a:t>versicolor</a:t>
            </a:r>
            <a:r>
              <a:rPr lang="es-ES" dirty="0" smtClean="0"/>
              <a:t>.</a:t>
            </a:r>
          </a:p>
          <a:p>
            <a:pPr eaLnBrk="1" hangingPunct="1">
              <a:defRPr/>
            </a:pPr>
            <a:r>
              <a:rPr lang="es-ES" dirty="0" smtClean="0"/>
              <a:t>MA: Afecta la síntesis de </a:t>
            </a:r>
            <a:r>
              <a:rPr lang="es-ES" dirty="0" err="1" smtClean="0"/>
              <a:t>ergosterol</a:t>
            </a:r>
            <a:r>
              <a:rPr lang="es-ES" dirty="0"/>
              <a:t> </a:t>
            </a:r>
            <a:r>
              <a:rPr lang="es-ES" dirty="0" smtClean="0"/>
              <a:t>en la pared celular fúngica.</a:t>
            </a:r>
          </a:p>
          <a:p>
            <a:pPr eaLnBrk="1" hangingPunct="1">
              <a:defRPr/>
            </a:pPr>
            <a:r>
              <a:rPr lang="es-ES" dirty="0" smtClean="0"/>
              <a:t>Mejor absorción por vía tópica. Se puede administrar por vía oral.</a:t>
            </a:r>
          </a:p>
          <a:p>
            <a:pPr eaLnBrk="1" hangingPunct="1">
              <a:defRPr/>
            </a:pPr>
            <a:r>
              <a:rPr lang="es-ES" dirty="0" smtClean="0"/>
              <a:t>Escasa toxicidad.</a:t>
            </a:r>
          </a:p>
          <a:p>
            <a:pPr eaLnBrk="1" hangingPunct="1">
              <a:defRPr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3736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chemeClr val="hlink"/>
                </a:solidFill>
                <a:effectLst/>
              </a:rPr>
              <a:t>CLASIFICACIÓN DE ANTIFÚNGICOS</a:t>
            </a:r>
            <a:endParaRPr lang="es-ES" altLang="es-ES" sz="3600" b="1">
              <a:solidFill>
                <a:schemeClr val="hlink"/>
              </a:solidFill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125539"/>
            <a:ext cx="8535988" cy="5500687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1800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</a:t>
            </a:r>
            <a:r>
              <a:rPr lang="es-MX" sz="2000" b="1" dirty="0"/>
              <a:t>a) Estructura </a:t>
            </a:r>
            <a:r>
              <a:rPr lang="es-MX" sz="2000" b="1" dirty="0" err="1"/>
              <a:t>poliénica</a:t>
            </a:r>
            <a:r>
              <a:rPr lang="es-MX" sz="2000" b="1" dirty="0"/>
              <a:t> (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Anfotericin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 B</a:t>
            </a:r>
            <a:r>
              <a:rPr lang="es-MX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s-MX" sz="2000" b="1" dirty="0"/>
              <a:t> nistatina).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/>
              <a:t>Antibióticos   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dirty="0"/>
              <a:t>                               b) Estructura no </a:t>
            </a:r>
            <a:r>
              <a:rPr lang="es-MX" sz="2000" b="1" dirty="0" err="1"/>
              <a:t>poliénica</a:t>
            </a:r>
            <a:r>
              <a:rPr lang="es-MX" sz="2000" b="1" dirty="0"/>
              <a:t> (</a:t>
            </a:r>
            <a:r>
              <a:rPr lang="es-MX" sz="2000" b="1" dirty="0" err="1"/>
              <a:t>Griseofulvina</a:t>
            </a:r>
            <a:r>
              <a:rPr lang="es-MX" sz="2000" b="1" dirty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i="1" dirty="0"/>
              <a:t> 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dirty="0"/>
              <a:t>			a) </a:t>
            </a:r>
            <a:r>
              <a:rPr lang="es-MX" sz="2000" b="1" dirty="0" err="1"/>
              <a:t>Imidazoles</a:t>
            </a:r>
            <a:r>
              <a:rPr lang="es-MX" sz="2000" b="1" dirty="0"/>
              <a:t> (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Ketoconazol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, 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miconazol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, 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clotrimazol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err="1"/>
              <a:t>Azoles</a:t>
            </a:r>
            <a:r>
              <a:rPr lang="es-MX" sz="2000" b="1" i="1" dirty="0"/>
              <a:t>             		</a:t>
            </a:r>
            <a:r>
              <a:rPr lang="es-MX" sz="2000" b="1" dirty="0" err="1"/>
              <a:t>econazol</a:t>
            </a:r>
            <a:r>
              <a:rPr lang="es-MX" sz="2000" b="1" dirty="0"/>
              <a:t>, </a:t>
            </a:r>
            <a:r>
              <a:rPr lang="es-MX" sz="2000" b="1" dirty="0" err="1"/>
              <a:t>butoconazol</a:t>
            </a:r>
            <a:r>
              <a:rPr lang="es-MX" sz="2000" b="1" dirty="0"/>
              <a:t>, </a:t>
            </a:r>
            <a:r>
              <a:rPr lang="es-MX" sz="2000" b="1" dirty="0" err="1"/>
              <a:t>oxiconazol</a:t>
            </a:r>
            <a:r>
              <a:rPr lang="es-MX" sz="2000" b="1" dirty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dirty="0"/>
              <a:t>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dirty="0"/>
              <a:t>			b) </a:t>
            </a:r>
            <a:r>
              <a:rPr lang="es-MX" sz="2000" b="1" dirty="0" err="1"/>
              <a:t>Triazoles</a:t>
            </a:r>
            <a:r>
              <a:rPr lang="es-MX" sz="2000" b="1" dirty="0"/>
              <a:t>  (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Fluconazol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, 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itraconazol</a:t>
            </a:r>
            <a:r>
              <a:rPr lang="es-MX" sz="2000" b="1" dirty="0"/>
              <a:t>, 	</a:t>
            </a:r>
            <a:r>
              <a:rPr lang="es-MX" sz="2000" b="1" dirty="0" err="1"/>
              <a:t>terconazol</a:t>
            </a:r>
            <a:r>
              <a:rPr lang="es-MX" sz="2000" b="1" dirty="0"/>
              <a:t>,          			           </a:t>
            </a:r>
            <a:r>
              <a:rPr lang="es-MX" sz="2000" b="1" dirty="0" err="1"/>
              <a:t>saperconazol</a:t>
            </a:r>
            <a:r>
              <a:rPr lang="es-MX" sz="2000" b="1" dirty="0"/>
              <a:t>).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MX" sz="2000" b="1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err="1"/>
              <a:t>Pirimidinas</a:t>
            </a:r>
            <a:r>
              <a:rPr lang="es-MX" sz="2000" b="1" i="1" dirty="0"/>
              <a:t> </a:t>
            </a:r>
            <a:r>
              <a:rPr lang="es-MX" sz="2000" b="1" i="1" dirty="0" err="1"/>
              <a:t>fluoradas</a:t>
            </a:r>
            <a:r>
              <a:rPr lang="es-MX" sz="2000" b="1" dirty="0"/>
              <a:t>         (</a:t>
            </a:r>
            <a:r>
              <a:rPr lang="es-MX" sz="2000" b="1" dirty="0" err="1"/>
              <a:t>Flucitosina</a:t>
            </a:r>
            <a:r>
              <a:rPr lang="es-MX" sz="2000" b="1" dirty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s-MX" sz="2000" b="1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err="1"/>
              <a:t>Alilaminas</a:t>
            </a:r>
            <a:r>
              <a:rPr lang="es-MX" sz="2000" b="1" dirty="0"/>
              <a:t>         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(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Terbinafina</a:t>
            </a:r>
            <a:r>
              <a:rPr lang="es-MX" sz="2000" b="1" dirty="0"/>
              <a:t>, </a:t>
            </a:r>
            <a:r>
              <a:rPr lang="es-MX" sz="2000" b="1" dirty="0" err="1"/>
              <a:t>naftifina</a:t>
            </a:r>
            <a:r>
              <a:rPr lang="es-MX" sz="2000" b="1" dirty="0"/>
              <a:t>).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MX" sz="2000" b="1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/>
              <a:t>Otros </a:t>
            </a:r>
            <a:r>
              <a:rPr lang="es-MX" sz="2000" b="1" dirty="0"/>
              <a:t>(</a:t>
            </a:r>
            <a:r>
              <a:rPr lang="es-MX" sz="2000" b="1" dirty="0" err="1"/>
              <a:t>clioquinol</a:t>
            </a:r>
            <a:r>
              <a:rPr lang="es-MX" sz="2000" b="1" dirty="0"/>
              <a:t>, </a:t>
            </a:r>
            <a:r>
              <a:rPr lang="es-MX" sz="2000" b="1" dirty="0" err="1"/>
              <a:t>tolnaftato</a:t>
            </a:r>
            <a:r>
              <a:rPr lang="es-MX" sz="2000" b="1" dirty="0"/>
              <a:t>, </a:t>
            </a:r>
            <a:r>
              <a:rPr lang="es-MX" sz="2000" b="1" dirty="0">
                <a:solidFill>
                  <a:schemeClr val="hlink"/>
                </a:solidFill>
                <a:effectLst/>
              </a:rPr>
              <a:t>ácido </a:t>
            </a:r>
            <a:r>
              <a:rPr lang="es-MX" sz="2000" b="1" dirty="0" err="1">
                <a:solidFill>
                  <a:schemeClr val="hlink"/>
                </a:solidFill>
                <a:effectLst/>
              </a:rPr>
              <a:t>undecilénico</a:t>
            </a:r>
            <a:r>
              <a:rPr lang="es-MX" sz="2000" b="1" dirty="0"/>
              <a:t>, </a:t>
            </a:r>
            <a:r>
              <a:rPr lang="es-MX" sz="2000" b="1" dirty="0" err="1"/>
              <a:t>ciclopirox</a:t>
            </a:r>
            <a:r>
              <a:rPr lang="es-MX" sz="2000" b="1" dirty="0"/>
              <a:t>, </a:t>
            </a:r>
            <a:r>
              <a:rPr lang="es-MX" sz="2000" b="1" dirty="0" err="1"/>
              <a:t>haloprogina</a:t>
            </a:r>
            <a:r>
              <a:rPr lang="es-MX" sz="2000" b="1" dirty="0"/>
              <a:t>, yoduro potásico).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MX" sz="2000" b="1" i="1" dirty="0"/>
              <a:t>                                      </a:t>
            </a:r>
            <a:endParaRPr lang="es-ES" sz="1600" dirty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881563" y="4286250"/>
            <a:ext cx="457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595688" y="4929188"/>
            <a:ext cx="4572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AutoShape 7"/>
          <p:cNvSpPr>
            <a:spLocks/>
          </p:cNvSpPr>
          <p:nvPr/>
        </p:nvSpPr>
        <p:spPr bwMode="auto">
          <a:xfrm>
            <a:off x="3810000" y="1285875"/>
            <a:ext cx="71438" cy="914400"/>
          </a:xfrm>
          <a:prstGeom prst="leftBrace">
            <a:avLst>
              <a:gd name="adj1" fmla="val 90548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PT" altLang="es-ES" sz="1800">
              <a:solidFill>
                <a:srgbClr val="FFFFFF"/>
              </a:solidFill>
            </a:endParaRPr>
          </a:p>
        </p:txBody>
      </p:sp>
      <p:sp>
        <p:nvSpPr>
          <p:cNvPr id="6151" name="AutoShape 8"/>
          <p:cNvSpPr>
            <a:spLocks/>
          </p:cNvSpPr>
          <p:nvPr/>
        </p:nvSpPr>
        <p:spPr bwMode="auto">
          <a:xfrm>
            <a:off x="3143250" y="2420939"/>
            <a:ext cx="431800" cy="1150937"/>
          </a:xfrm>
          <a:prstGeom prst="leftBrace">
            <a:avLst>
              <a:gd name="adj1" fmla="val 22212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PT" altLang="es-E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27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76250"/>
            <a:ext cx="9144000" cy="914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MX" sz="3200" b="1" i="1" dirty="0">
                <a:solidFill>
                  <a:schemeClr val="hlink"/>
                </a:solidFill>
              </a:rPr>
              <a:t>ANFOTERICIN B</a:t>
            </a:r>
            <a:br>
              <a:rPr lang="es-MX" sz="3200" b="1" i="1" dirty="0">
                <a:solidFill>
                  <a:schemeClr val="hlink"/>
                </a:solidFill>
              </a:rPr>
            </a:br>
            <a:r>
              <a:rPr lang="es-MX" sz="3200" b="1" i="1" dirty="0">
                <a:solidFill>
                  <a:schemeClr val="hlink"/>
                </a:solidFill>
              </a:rPr>
              <a:t>(</a:t>
            </a:r>
            <a:r>
              <a:rPr lang="es-MX" sz="3200" b="1" i="1" dirty="0" err="1">
                <a:solidFill>
                  <a:schemeClr val="hlink"/>
                </a:solidFill>
              </a:rPr>
              <a:t>Streptomyces</a:t>
            </a:r>
            <a:r>
              <a:rPr lang="es-MX" sz="3200" b="1" i="1" dirty="0">
                <a:solidFill>
                  <a:schemeClr val="hlink"/>
                </a:solidFill>
              </a:rPr>
              <a:t> </a:t>
            </a:r>
            <a:r>
              <a:rPr lang="es-MX" sz="3200" b="1" i="1" dirty="0" err="1">
                <a:solidFill>
                  <a:schemeClr val="hlink"/>
                </a:solidFill>
              </a:rPr>
              <a:t>nodosus</a:t>
            </a:r>
            <a:r>
              <a:rPr lang="es-MX" sz="3200" b="1" i="1" dirty="0">
                <a:solidFill>
                  <a:schemeClr val="hlink"/>
                </a:solidFill>
              </a:rPr>
              <a:t>)</a:t>
            </a:r>
            <a:endParaRPr lang="es-ES" sz="4800" b="1" i="1" dirty="0">
              <a:solidFill>
                <a:schemeClr val="hlink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43126"/>
            <a:ext cx="8915400" cy="3960813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dirty="0" err="1"/>
              <a:t>Macrólido</a:t>
            </a:r>
            <a:r>
              <a:rPr lang="es-MX" sz="2800" b="1" dirty="0"/>
              <a:t> </a:t>
            </a:r>
            <a:r>
              <a:rPr lang="es-MX" sz="2800" b="1" dirty="0" err="1"/>
              <a:t>poliénico</a:t>
            </a:r>
            <a:r>
              <a:rPr lang="es-MX" sz="2800" b="1" dirty="0"/>
              <a:t> de </a:t>
            </a:r>
            <a:r>
              <a:rPr lang="es-MX" sz="2800" b="1" u="sng" dirty="0">
                <a:solidFill>
                  <a:schemeClr val="hlink"/>
                </a:solidFill>
                <a:effectLst/>
              </a:rPr>
              <a:t>uso sistémico</a:t>
            </a:r>
            <a:r>
              <a:rPr lang="es-MX" sz="2800" b="1" u="sng" dirty="0"/>
              <a:t>.</a:t>
            </a:r>
          </a:p>
          <a:p>
            <a:pPr eaLnBrk="1" hangingPunct="1">
              <a:defRPr/>
            </a:pPr>
            <a:r>
              <a:rPr lang="es-MX" sz="2800" b="1" u="sng" dirty="0">
                <a:solidFill>
                  <a:schemeClr val="hlink"/>
                </a:solidFill>
                <a:effectLst/>
              </a:rPr>
              <a:t>Amplio espectro</a:t>
            </a:r>
            <a:r>
              <a:rPr lang="es-MX" sz="2800" b="1" dirty="0"/>
              <a:t> con alta toxicidad, por lo que se han buscado derivados menos tóxicos.   </a:t>
            </a:r>
          </a:p>
          <a:p>
            <a:pPr eaLnBrk="1" hangingPunct="1">
              <a:defRPr/>
            </a:pPr>
            <a:r>
              <a:rPr lang="es-MX" sz="2800" b="1" dirty="0"/>
              <a:t>Tableta 100mg.</a:t>
            </a:r>
          </a:p>
          <a:p>
            <a:pPr eaLnBrk="1" hangingPunct="1">
              <a:defRPr/>
            </a:pPr>
            <a:r>
              <a:rPr lang="es-MX" sz="2800" b="1" dirty="0"/>
              <a:t>Bulbo 50 </a:t>
            </a:r>
            <a:r>
              <a:rPr lang="es-MX" sz="2800" b="1" dirty="0" err="1"/>
              <a:t>mg.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08140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476250"/>
            <a:ext cx="7772400" cy="1143000"/>
          </a:xfrm>
        </p:spPr>
        <p:txBody>
          <a:bodyPr/>
          <a:lstStyle/>
          <a:p>
            <a:pPr eaLnBrk="1" hangingPunct="1"/>
            <a:r>
              <a:rPr lang="es-MX" altLang="es-ES" sz="3600" b="1">
                <a:solidFill>
                  <a:schemeClr val="hlink"/>
                </a:solidFill>
                <a:effectLst/>
              </a:rPr>
              <a:t>MECANISMO DE ACCIÓN</a:t>
            </a:r>
            <a:endParaRPr lang="es-ES" altLang="es-ES" sz="3600" b="1">
              <a:solidFill>
                <a:schemeClr val="hlink"/>
              </a:solidFill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8375" y="2000250"/>
            <a:ext cx="7761288" cy="3252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b="1" dirty="0" smtClean="0">
                <a:latin typeface="TimesTen-Roman" charset="0"/>
                <a:cs typeface="Times New Roman" pitchFamily="18" charset="0"/>
              </a:rPr>
              <a:t>Se </a:t>
            </a:r>
            <a:r>
              <a:rPr lang="es-ES" b="1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fija ávidamente a los esteroles de la membrana</a:t>
            </a:r>
            <a:r>
              <a:rPr lang="es-MX" b="1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  y </a:t>
            </a:r>
            <a:r>
              <a:rPr lang="es-ES" b="1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 </a:t>
            </a:r>
            <a:r>
              <a:rPr lang="es-ES" b="1" u="sng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altera </a:t>
            </a:r>
            <a:r>
              <a:rPr lang="es-MX" b="1" u="sng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su</a:t>
            </a:r>
            <a:r>
              <a:rPr lang="es-ES" b="1" u="sng" dirty="0" smtClean="0">
                <a:solidFill>
                  <a:schemeClr val="hlink"/>
                </a:solidFill>
                <a:effectLst/>
                <a:latin typeface="TimesTen-Roman" charset="0"/>
                <a:cs typeface="Times New Roman" pitchFamily="18" charset="0"/>
              </a:rPr>
              <a:t> permeabilidad</a:t>
            </a:r>
            <a:r>
              <a:rPr lang="es-MX" b="1" dirty="0" smtClean="0">
                <a:latin typeface="TimesTen-Roman" charset="0"/>
                <a:cs typeface="Times New Roman" pitchFamily="18" charset="0"/>
              </a:rPr>
              <a:t>, permitiendo</a:t>
            </a:r>
            <a:r>
              <a:rPr lang="es-ES" b="1" dirty="0" smtClean="0">
                <a:latin typeface="TimesTen-Roman" charset="0"/>
                <a:cs typeface="Times New Roman" pitchFamily="18" charset="0"/>
              </a:rPr>
              <a:t> </a:t>
            </a:r>
            <a:r>
              <a:rPr lang="es-MX" b="1" dirty="0" smtClean="0">
                <a:latin typeface="TimesTen-Roman" charset="0"/>
                <a:cs typeface="Times New Roman" pitchFamily="18" charset="0"/>
              </a:rPr>
              <a:t>la</a:t>
            </a:r>
            <a:r>
              <a:rPr lang="es-ES" b="1" dirty="0" smtClean="0">
                <a:cs typeface="Times New Roman" pitchFamily="18" charset="0"/>
              </a:rPr>
              <a:t> </a:t>
            </a:r>
            <a:r>
              <a:rPr lang="es-ES" b="1" dirty="0" smtClean="0">
                <a:latin typeface="TimesTen-Roman" charset="0"/>
                <a:cs typeface="Times New Roman" pitchFamily="18" charset="0"/>
              </a:rPr>
              <a:t>salida de sodio, potasio e iones hidrógeno, </a:t>
            </a:r>
            <a:r>
              <a:rPr lang="es-MX" b="1" dirty="0" smtClean="0">
                <a:latin typeface="TimesTen-Roman" charset="0"/>
                <a:cs typeface="Times New Roman" pitchFamily="18" charset="0"/>
              </a:rPr>
              <a:t>con la </a:t>
            </a:r>
            <a:r>
              <a:rPr lang="es-ES" b="1" dirty="0" smtClean="0">
                <a:latin typeface="TimesTen-Roman" charset="0"/>
                <a:cs typeface="Times New Roman" pitchFamily="18" charset="0"/>
              </a:rPr>
              <a:t>consiguiente</a:t>
            </a:r>
            <a:r>
              <a:rPr lang="es-MX" b="1" dirty="0" smtClean="0">
                <a:latin typeface="TimesTen-Roman" charset="0"/>
                <a:cs typeface="Times New Roman" pitchFamily="18" charset="0"/>
              </a:rPr>
              <a:t> </a:t>
            </a:r>
            <a:r>
              <a:rPr lang="es-ES" b="1" u="sng" dirty="0" smtClean="0">
                <a:effectLst/>
                <a:latin typeface="TimesTen-Roman" charset="0"/>
                <a:cs typeface="Times New Roman" pitchFamily="18" charset="0"/>
              </a:rPr>
              <a:t>acción letal sobre la célula fúngica.</a:t>
            </a:r>
          </a:p>
          <a:p>
            <a:pPr algn="just" eaLnBrk="1" hangingPunct="1">
              <a:defRPr/>
            </a:pPr>
            <a:endParaRPr lang="es-ES" b="1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4279231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sz="4000" b="1" i="1">
                <a:solidFill>
                  <a:srgbClr val="CC6600"/>
                </a:solidFill>
                <a:effectLst/>
              </a:rPr>
              <a:t>FARMACOCINÉTICA ABSORCIÓN</a:t>
            </a:r>
            <a:endParaRPr lang="es-ES" altLang="es-ES" sz="4000" b="1" i="1">
              <a:solidFill>
                <a:srgbClr val="CC6600"/>
              </a:solidFill>
              <a:effectLst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Oral                    pequeña (5%)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MX" b="1" dirty="0" smtClean="0"/>
          </a:p>
          <a:p>
            <a:pPr eaLnBrk="1" hangingPunct="1">
              <a:defRPr/>
            </a:pPr>
            <a:r>
              <a:rPr lang="es-MX" b="1" dirty="0" smtClean="0"/>
              <a:t>IM                       dolorosa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MX" b="1" dirty="0" smtClean="0"/>
          </a:p>
          <a:p>
            <a:pPr eaLnBrk="1" hangingPunct="1">
              <a:defRPr/>
            </a:pPr>
            <a:r>
              <a:rPr lang="es-MX" b="1" dirty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MX" b="1" dirty="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                       elección (</a:t>
            </a:r>
            <a:r>
              <a:rPr lang="es-MX" b="1" dirty="0" err="1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venoclisis</a:t>
            </a:r>
            <a:r>
              <a:rPr lang="es-MX" b="1" dirty="0" smtClean="0">
                <a:solidFill>
                  <a:srgbClr val="99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es-ES" b="1" dirty="0" smtClean="0">
              <a:solidFill>
                <a:srgbClr val="99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114800" y="22860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114800" y="33528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038600" y="44958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72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es-MX" b="1" i="1" smtClean="0">
                <a:solidFill>
                  <a:srgbClr val="A202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DISTRIBUCIÓN</a:t>
            </a:r>
            <a:endParaRPr lang="es-ES" b="1" i="1" smtClean="0">
              <a:solidFill>
                <a:srgbClr val="A202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1928813"/>
            <a:ext cx="7772400" cy="45005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Amplia.</a:t>
            </a:r>
          </a:p>
          <a:p>
            <a:pPr eaLnBrk="1" hangingPunct="1">
              <a:defRPr/>
            </a:pPr>
            <a:r>
              <a:rPr lang="es-MX" b="1" dirty="0" smtClean="0"/>
              <a:t>90% ligada a proteínas plasmáticas.</a:t>
            </a:r>
          </a:p>
          <a:p>
            <a:pPr eaLnBrk="1" hangingPunct="1">
              <a:defRPr/>
            </a:pPr>
            <a:r>
              <a:rPr lang="es-MX" dirty="0" smtClean="0">
                <a:solidFill>
                  <a:schemeClr val="hlink"/>
                </a:solidFill>
                <a:effectLst/>
              </a:rPr>
              <a:t>Difunde bien a:</a:t>
            </a:r>
            <a:r>
              <a:rPr lang="es-MX" dirty="0" smtClean="0">
                <a:effectLst/>
              </a:rPr>
              <a:t> </a:t>
            </a:r>
            <a:r>
              <a:rPr lang="es-MX" b="1" dirty="0" smtClean="0"/>
              <a:t>peritoneo, humor acuoso, líquido sinovial y pleural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MX" b="1" dirty="0" smtClean="0"/>
              <a:t>  </a:t>
            </a:r>
            <a:r>
              <a:rPr lang="es-MX" b="1" dirty="0" smtClean="0">
                <a:cs typeface="Times New Roman" pitchFamily="18" charset="0"/>
              </a:rPr>
              <a:t>Mayor concentración: bazo e hígado.</a:t>
            </a:r>
          </a:p>
          <a:p>
            <a:pPr eaLnBrk="1" hangingPunct="1">
              <a:defRPr/>
            </a:pPr>
            <a:r>
              <a:rPr lang="es-MX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Difunde pobremente: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s-MX" b="1" dirty="0" smtClean="0">
                <a:cs typeface="Times New Roman" pitchFamily="18" charset="0"/>
              </a:rPr>
              <a:t>pulmón, humor vítreo, líquido amniótico, riñón, LCR.   </a:t>
            </a:r>
            <a:endParaRPr lang="es-ES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5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s-MX" altLang="es-ES" b="1" i="1" smtClean="0">
                <a:solidFill>
                  <a:srgbClr val="A20211"/>
                </a:solidFill>
                <a:effectLst/>
              </a:rPr>
              <a:t>METABOLISMO Y ELIMINACIÓN</a:t>
            </a:r>
            <a:endParaRPr lang="es-ES" altLang="es-ES" b="1" i="1" smtClean="0">
              <a:solidFill>
                <a:srgbClr val="A20211"/>
              </a:solidFill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916114"/>
            <a:ext cx="82804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ES" sz="2800">
                <a:effectLst/>
              </a:rPr>
              <a:t>Se metaboliza parcialmente en el hígado y se </a:t>
            </a:r>
            <a:r>
              <a:rPr lang="es-MX" altLang="es-ES" sz="2800" b="1">
                <a:solidFill>
                  <a:schemeClr val="hlink"/>
                </a:solidFill>
                <a:effectLst/>
              </a:rPr>
              <a:t>elimina activa por bilis</a:t>
            </a:r>
            <a:r>
              <a:rPr lang="es-MX" altLang="es-ES" sz="2800">
                <a:effectLst/>
              </a:rPr>
              <a:t> y en escasa proporción por la orina (5-10%).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MX" altLang="es-ES" sz="280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ES" sz="2800">
                <a:effectLst/>
              </a:rPr>
              <a:t>Se elimina de forma lenta por riñón, </a:t>
            </a:r>
            <a:r>
              <a:rPr lang="es-MX" altLang="es-ES" sz="2800" b="1">
                <a:solidFill>
                  <a:schemeClr val="hlink"/>
                </a:solidFill>
                <a:effectLst/>
              </a:rPr>
              <a:t>la vía fundamental de eliminación es la hepática.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MX" altLang="es-ES" sz="2800" b="1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ES" sz="2800">
                <a:effectLst/>
              </a:rPr>
              <a:t>Patrón bifásico de eliminación, semivida inicial 24-48h, </a:t>
            </a:r>
            <a:r>
              <a:rPr lang="es-MX" altLang="es-ES" sz="2800" b="1">
                <a:solidFill>
                  <a:schemeClr val="hlink"/>
                </a:solidFill>
                <a:effectLst/>
              </a:rPr>
              <a:t>seguida de una más lenta de 15 días.</a:t>
            </a:r>
          </a:p>
        </p:txBody>
      </p:sp>
    </p:spTree>
    <p:extLst>
      <p:ext uri="{BB962C8B-B14F-4D97-AF65-F5344CB8AC3E}">
        <p14:creationId xmlns:p14="http://schemas.microsoft.com/office/powerpoint/2010/main" val="1895950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MX" altLang="es-ES" sz="3200" b="1">
                <a:solidFill>
                  <a:schemeClr val="hlink"/>
                </a:solidFill>
                <a:effectLst/>
              </a:rPr>
              <a:t>ESPECTRO ANTIMICROBIANO</a:t>
            </a:r>
            <a:br>
              <a:rPr lang="es-MX" altLang="es-ES" sz="3200" b="1">
                <a:solidFill>
                  <a:schemeClr val="hlink"/>
                </a:solidFill>
                <a:effectLst/>
              </a:rPr>
            </a:br>
            <a:r>
              <a:rPr lang="es-MX" altLang="es-ES" sz="3200" b="1">
                <a:solidFill>
                  <a:schemeClr val="hlink"/>
                </a:solidFill>
                <a:effectLst/>
              </a:rPr>
              <a:t>Acción fungostática y fungicida</a:t>
            </a:r>
            <a:r>
              <a:rPr lang="es-MX" altLang="es-ES" sz="3200" b="1">
                <a:solidFill>
                  <a:schemeClr val="tx1"/>
                </a:solidFill>
                <a:effectLst/>
              </a:rPr>
              <a:t> </a:t>
            </a:r>
            <a:endParaRPr lang="es-ES" altLang="es-ES" sz="3200" b="1">
              <a:solidFill>
                <a:schemeClr val="tx1"/>
              </a:solidFill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915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2400"/>
              <a:t>                                </a:t>
            </a:r>
            <a:r>
              <a:rPr lang="es-MX" sz="2400" b="1"/>
              <a:t>albicans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Cándida             krusei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2400" b="1"/>
              <a:t>                                parapsilosis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2400" b="1"/>
              <a:t>                                tropicalis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MX" sz="2400" b="1"/>
              <a:t>                                glabrata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Blastomyces dermatitidis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Cryptococcus neoformans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Histoplasma capsulatum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Coccidioides immitis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Aspergillus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400" b="1"/>
              <a:t>Paracoccidioides braziliensis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MX" sz="2400"/>
              <a:t>M</a:t>
            </a:r>
            <a:r>
              <a:rPr lang="es-MX" sz="2400" b="1"/>
              <a:t>ucormicosis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400" b="1"/>
              <a:t>Sporothrix schenckii</a:t>
            </a:r>
            <a:r>
              <a:rPr lang="es-ES" smtClean="0"/>
              <a:t> </a:t>
            </a:r>
          </a:p>
        </p:txBody>
      </p:sp>
      <p:sp useBgFill="1"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714500"/>
            <a:ext cx="3962400" cy="47244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s-MX" altLang="es-ES" sz="24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Resistente: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Cándida lusitaniae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s-MX" altLang="es-ES" sz="24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Escasa actividad: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Leishmania braziliensis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Naegleria fowleri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MX" altLang="es-ES" sz="24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MX" altLang="es-ES" sz="24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E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endParaRPr lang="es-ES" altLang="es-E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3505200" y="1905000"/>
            <a:ext cx="6858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81400" y="2209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581400" y="2286000"/>
            <a:ext cx="60960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581400" y="2362200"/>
            <a:ext cx="6096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505200" y="2438400"/>
            <a:ext cx="68580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9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927</Words>
  <Application>Microsoft Office PowerPoint</Application>
  <PresentationFormat>Panorámica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Calibri</vt:lpstr>
      <vt:lpstr>Times New Roman</vt:lpstr>
      <vt:lpstr>TimesTen-Bold</vt:lpstr>
      <vt:lpstr>TimesTen-Italic</vt:lpstr>
      <vt:lpstr>TimesTen-Roman</vt:lpstr>
      <vt:lpstr>Wingdings</vt:lpstr>
      <vt:lpstr>Órbita</vt:lpstr>
      <vt:lpstr>Presentación de PowerPoint</vt:lpstr>
      <vt:lpstr>  Características generales de las micosis   Infecciones por hongos: superficiales y profundas (sistémicas o diseminadas).  Micosis superficiales: a) Dermatofitosis o tiñas: Epidermophyton, Trichophyton y Microsporum. b) Candidiasis: Cándidas: C. albicans, C. parapsilopsis, C. pseudotropicalis, etc.    Micosis profundas y sistémicas: Aspergillus, Cryptococcus, Histoplasma, Blastomyces, Coccidioides, Mucor y Paracoccidioides. </vt:lpstr>
      <vt:lpstr>CLASIFICACIÓN DE ANTIFÚNGICOS</vt:lpstr>
      <vt:lpstr>ANFOTERICIN B (Streptomyces nodosus)</vt:lpstr>
      <vt:lpstr>MECANISMO DE ACCIÓN</vt:lpstr>
      <vt:lpstr>FARMACOCINÉTICA ABSORCIÓN</vt:lpstr>
      <vt:lpstr>DISTRIBUCIÓN</vt:lpstr>
      <vt:lpstr>METABOLISMO Y ELIMINACIÓN</vt:lpstr>
      <vt:lpstr>ESPECTRO ANTIMICROBIANO Acción fungostática y fungicida </vt:lpstr>
      <vt:lpstr>EFECTOS ADVERSOS</vt:lpstr>
      <vt:lpstr>APLICACIONES TERAPÉUTICAS</vt:lpstr>
      <vt:lpstr>Nistatina ESPECTRO ANTIMICROBIANO Acción fungostática y fungicida </vt:lpstr>
      <vt:lpstr>APLICACIONES TERAPÉUTICAS </vt:lpstr>
      <vt:lpstr>Nistatina. RAM</vt:lpstr>
      <vt:lpstr>Griseofulvina</vt:lpstr>
      <vt:lpstr>AZOLES  Imidazoles         Triazoles Ketoconazol                       Fluconazol Miconazol                         Itraconazol Clotrimazol                   Terconazol                                                Voriconazol                                                 Econazol                                     Saperconazol Butoconazol                                 Bifonazol     Aplicación tópica               Sulconazol</vt:lpstr>
      <vt:lpstr>MECANISMO DE ACCIÓN</vt:lpstr>
      <vt:lpstr>AZOLES</vt:lpstr>
      <vt:lpstr>KETOCONAZOL</vt:lpstr>
      <vt:lpstr>ESPECTRO ANTIMICROBIANO Acción fungostática </vt:lpstr>
      <vt:lpstr>APLICACIONES TERAPÉUTICAS</vt:lpstr>
      <vt:lpstr> IMIDAZOLICOS  KETOCONAZOL  </vt:lpstr>
      <vt:lpstr>Tolnaftato</vt:lpstr>
      <vt:lpstr>Otros antimicóticos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LLLLL</dc:title>
  <dc:creator>Asus</dc:creator>
  <cp:lastModifiedBy>Asus</cp:lastModifiedBy>
  <cp:revision>2</cp:revision>
  <dcterms:created xsi:type="dcterms:W3CDTF">2021-01-29T21:41:01Z</dcterms:created>
  <dcterms:modified xsi:type="dcterms:W3CDTF">2021-01-29T21:43:47Z</dcterms:modified>
</cp:coreProperties>
</file>