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5" r:id="rId2"/>
    <p:sldId id="261" r:id="rId3"/>
    <p:sldId id="257" r:id="rId4"/>
    <p:sldId id="275" r:id="rId5"/>
    <p:sldId id="262" r:id="rId6"/>
    <p:sldId id="277" r:id="rId7"/>
    <p:sldId id="278" r:id="rId8"/>
    <p:sldId id="283" r:id="rId9"/>
    <p:sldId id="279" r:id="rId10"/>
    <p:sldId id="266" r:id="rId11"/>
    <p:sldId id="268" r:id="rId12"/>
    <p:sldId id="269" r:id="rId13"/>
    <p:sldId id="270" r:id="rId14"/>
    <p:sldId id="276" r:id="rId15"/>
    <p:sldId id="267" r:id="rId16"/>
    <p:sldId id="271" r:id="rId17"/>
    <p:sldId id="263" r:id="rId18"/>
    <p:sldId id="284" r:id="rId19"/>
    <p:sldId id="287" r:id="rId20"/>
    <p:sldId id="285" r:id="rId21"/>
    <p:sldId id="286" r:id="rId22"/>
    <p:sldId id="288" r:id="rId23"/>
    <p:sldId id="289" r:id="rId24"/>
    <p:sldId id="264" r:id="rId25"/>
    <p:sldId id="273" r:id="rId26"/>
    <p:sldId id="274" r:id="rId27"/>
    <p:sldId id="258" r:id="rId28"/>
    <p:sldId id="272" r:id="rId29"/>
  </p:sldIdLst>
  <p:sldSz cx="9144000" cy="6858000" type="screen4x3"/>
  <p:notesSz cx="6858000" cy="91440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51" d="100"/>
          <a:sy n="51" d="100"/>
        </p:scale>
        <p:origin x="1238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18A0-B92A-4420-8F1B-62BEF2930056}" type="datetimeFigureOut">
              <a:rPr lang="es-US" smtClean="0"/>
              <a:pPr/>
              <a:t>11/1/2020</a:t>
            </a:fld>
            <a:endParaRPr lang="es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7AFB2B1-B178-44A3-823C-2DD047BD4C4E}" type="slidenum">
              <a:rPr lang="es-US" smtClean="0"/>
              <a:pPr/>
              <a:t>‹Nº›</a:t>
            </a:fld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658814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18A0-B92A-4420-8F1B-62BEF2930056}" type="datetimeFigureOut">
              <a:rPr lang="es-US" smtClean="0"/>
              <a:pPr/>
              <a:t>11/1/2020</a:t>
            </a:fld>
            <a:endParaRPr lang="es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7AFB2B1-B178-44A3-823C-2DD047BD4C4E}" type="slidenum">
              <a:rPr lang="es-US" smtClean="0"/>
              <a:pPr/>
              <a:t>‹Nº›</a:t>
            </a:fld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108535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18A0-B92A-4420-8F1B-62BEF2930056}" type="datetimeFigureOut">
              <a:rPr lang="es-US" smtClean="0"/>
              <a:pPr/>
              <a:t>11/1/2020</a:t>
            </a:fld>
            <a:endParaRPr lang="es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7AFB2B1-B178-44A3-823C-2DD047BD4C4E}" type="slidenum">
              <a:rPr lang="es-US" smtClean="0"/>
              <a:pPr/>
              <a:t>‹Nº›</a:t>
            </a:fld>
            <a:endParaRPr lang="es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5840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18A0-B92A-4420-8F1B-62BEF2930056}" type="datetimeFigureOut">
              <a:rPr lang="es-US" smtClean="0"/>
              <a:pPr/>
              <a:t>11/1/2020</a:t>
            </a:fld>
            <a:endParaRPr lang="es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7AFB2B1-B178-44A3-823C-2DD047BD4C4E}" type="slidenum">
              <a:rPr lang="es-US" smtClean="0"/>
              <a:pPr/>
              <a:t>‹Nº›</a:t>
            </a:fld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1282141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18A0-B92A-4420-8F1B-62BEF2930056}" type="datetimeFigureOut">
              <a:rPr lang="es-US" smtClean="0"/>
              <a:pPr/>
              <a:t>11/1/2020</a:t>
            </a:fld>
            <a:endParaRPr lang="es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7AFB2B1-B178-44A3-823C-2DD047BD4C4E}" type="slidenum">
              <a:rPr lang="es-US" smtClean="0"/>
              <a:pPr/>
              <a:t>‹Nº›</a:t>
            </a:fld>
            <a:endParaRPr lang="es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474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18A0-B92A-4420-8F1B-62BEF2930056}" type="datetimeFigureOut">
              <a:rPr lang="es-US" smtClean="0"/>
              <a:pPr/>
              <a:t>11/1/2020</a:t>
            </a:fld>
            <a:endParaRPr lang="es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7AFB2B1-B178-44A3-823C-2DD047BD4C4E}" type="slidenum">
              <a:rPr lang="es-US" smtClean="0"/>
              <a:pPr/>
              <a:t>‹Nº›</a:t>
            </a:fld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17874529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18A0-B92A-4420-8F1B-62BEF2930056}" type="datetimeFigureOut">
              <a:rPr lang="es-US" smtClean="0"/>
              <a:pPr/>
              <a:t>11/1/2020</a:t>
            </a:fld>
            <a:endParaRPr lang="es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FB2B1-B178-44A3-823C-2DD047BD4C4E}" type="slidenum">
              <a:rPr lang="es-US" smtClean="0"/>
              <a:pPr/>
              <a:t>‹Nº›</a:t>
            </a:fld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25997000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18A0-B92A-4420-8F1B-62BEF2930056}" type="datetimeFigureOut">
              <a:rPr lang="es-US" smtClean="0"/>
              <a:pPr/>
              <a:t>11/1/2020</a:t>
            </a:fld>
            <a:endParaRPr lang="es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FB2B1-B178-44A3-823C-2DD047BD4C4E}" type="slidenum">
              <a:rPr lang="es-US" smtClean="0"/>
              <a:pPr/>
              <a:t>‹Nº›</a:t>
            </a:fld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2787240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18A0-B92A-4420-8F1B-62BEF2930056}" type="datetimeFigureOut">
              <a:rPr lang="es-US" smtClean="0"/>
              <a:pPr/>
              <a:t>11/1/2020</a:t>
            </a:fld>
            <a:endParaRPr lang="es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FB2B1-B178-44A3-823C-2DD047BD4C4E}" type="slidenum">
              <a:rPr lang="es-US" smtClean="0"/>
              <a:pPr/>
              <a:t>‹Nº›</a:t>
            </a:fld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1419737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18A0-B92A-4420-8F1B-62BEF2930056}" type="datetimeFigureOut">
              <a:rPr lang="es-US" smtClean="0"/>
              <a:pPr/>
              <a:t>11/1/2020</a:t>
            </a:fld>
            <a:endParaRPr lang="es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7AFB2B1-B178-44A3-823C-2DD047BD4C4E}" type="slidenum">
              <a:rPr lang="es-US" smtClean="0"/>
              <a:pPr/>
              <a:t>‹Nº›</a:t>
            </a:fld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630102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18A0-B92A-4420-8F1B-62BEF2930056}" type="datetimeFigureOut">
              <a:rPr lang="es-US" smtClean="0"/>
              <a:pPr/>
              <a:t>11/1/2020</a:t>
            </a:fld>
            <a:endParaRPr lang="es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7AFB2B1-B178-44A3-823C-2DD047BD4C4E}" type="slidenum">
              <a:rPr lang="es-US" smtClean="0"/>
              <a:pPr/>
              <a:t>‹Nº›</a:t>
            </a:fld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2505447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18A0-B92A-4420-8F1B-62BEF2930056}" type="datetimeFigureOut">
              <a:rPr lang="es-US" smtClean="0"/>
              <a:pPr/>
              <a:t>11/1/2020</a:t>
            </a:fld>
            <a:endParaRPr lang="es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7AFB2B1-B178-44A3-823C-2DD047BD4C4E}" type="slidenum">
              <a:rPr lang="es-US" smtClean="0"/>
              <a:pPr/>
              <a:t>‹Nº›</a:t>
            </a:fld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1357350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18A0-B92A-4420-8F1B-62BEF2930056}" type="datetimeFigureOut">
              <a:rPr lang="es-US" smtClean="0"/>
              <a:pPr/>
              <a:t>11/1/2020</a:t>
            </a:fld>
            <a:endParaRPr lang="es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FB2B1-B178-44A3-823C-2DD047BD4C4E}" type="slidenum">
              <a:rPr lang="es-US" smtClean="0"/>
              <a:pPr/>
              <a:t>‹Nº›</a:t>
            </a:fld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3967075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18A0-B92A-4420-8F1B-62BEF2930056}" type="datetimeFigureOut">
              <a:rPr lang="es-US" smtClean="0"/>
              <a:pPr/>
              <a:t>11/1/2020</a:t>
            </a:fld>
            <a:endParaRPr lang="es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FB2B1-B178-44A3-823C-2DD047BD4C4E}" type="slidenum">
              <a:rPr lang="es-US" smtClean="0"/>
              <a:pPr/>
              <a:t>‹Nº›</a:t>
            </a:fld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4127887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18A0-B92A-4420-8F1B-62BEF2930056}" type="datetimeFigureOut">
              <a:rPr lang="es-US" smtClean="0"/>
              <a:pPr/>
              <a:t>11/1/2020</a:t>
            </a:fld>
            <a:endParaRPr lang="es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FB2B1-B178-44A3-823C-2DD047BD4C4E}" type="slidenum">
              <a:rPr lang="es-US" smtClean="0"/>
              <a:pPr/>
              <a:t>‹Nº›</a:t>
            </a:fld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437512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18A0-B92A-4420-8F1B-62BEF2930056}" type="datetimeFigureOut">
              <a:rPr lang="es-US" smtClean="0"/>
              <a:pPr/>
              <a:t>11/1/2020</a:t>
            </a:fld>
            <a:endParaRPr lang="es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7AFB2B1-B178-44A3-823C-2DD047BD4C4E}" type="slidenum">
              <a:rPr lang="es-US" smtClean="0"/>
              <a:pPr/>
              <a:t>‹Nº›</a:t>
            </a:fld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1211862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D18A0-B92A-4420-8F1B-62BEF2930056}" type="datetimeFigureOut">
              <a:rPr lang="es-US" smtClean="0"/>
              <a:pPr/>
              <a:t>11/1/2020</a:t>
            </a:fld>
            <a:endParaRPr lang="es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7AFB2B1-B178-44A3-823C-2DD047BD4C4E}" type="slidenum">
              <a:rPr lang="es-US" smtClean="0"/>
              <a:pPr/>
              <a:t>‹Nº›</a:t>
            </a:fld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1500296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Proceso alternativo"/>
          <p:cNvSpPr/>
          <p:nvPr/>
        </p:nvSpPr>
        <p:spPr>
          <a:xfrm>
            <a:off x="1714480" y="2143116"/>
            <a:ext cx="5609223" cy="783193"/>
          </a:xfrm>
          <a:prstGeom prst="flowChartAlternateProcess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 Narrow" pitchFamily="34" charset="0"/>
              </a:rPr>
              <a:t>HIPERTENSIÓN ARTERIA</a:t>
            </a:r>
            <a:r>
              <a:rPr lang="es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L</a:t>
            </a:r>
            <a:endParaRPr lang="es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350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733799" y="882134"/>
            <a:ext cx="15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b="1" dirty="0" smtClean="0">
                <a:latin typeface="Arial Narrow" pitchFamily="34" charset="0"/>
              </a:rPr>
              <a:t>PATOGENESIS</a:t>
            </a:r>
            <a:endParaRPr lang="es-US" b="1" dirty="0">
              <a:latin typeface="Arial Narrow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22188"/>
            <a:ext cx="7015654" cy="444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578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313" y="1143000"/>
            <a:ext cx="5957887" cy="4455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706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410" y="990600"/>
            <a:ext cx="7102716" cy="4957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672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731" y="990600"/>
            <a:ext cx="6705599" cy="5122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916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500298" y="714356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latin typeface="Arial Narrow" pitchFamily="34" charset="0"/>
              </a:rPr>
              <a:t>HIPERINSULINEMIA</a:t>
            </a:r>
            <a:endParaRPr lang="es-ES" sz="3200" b="1" dirty="0">
              <a:latin typeface="Arial Narrow" pitchFamily="34" charset="0"/>
            </a:endParaRPr>
          </a:p>
        </p:txBody>
      </p:sp>
      <p:cxnSp>
        <p:nvCxnSpPr>
          <p:cNvPr id="5" name="4 Conector recto de flecha"/>
          <p:cNvCxnSpPr/>
          <p:nvPr/>
        </p:nvCxnSpPr>
        <p:spPr>
          <a:xfrm rot="10800000" flipV="1">
            <a:off x="2214546" y="1357298"/>
            <a:ext cx="642942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 rot="5400000">
            <a:off x="3465505" y="1606537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rot="5400000">
            <a:off x="5108579" y="1606537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rot="16200000" flipH="1">
            <a:off x="6215074" y="1285860"/>
            <a:ext cx="500066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1285852" y="2071678"/>
            <a:ext cx="11430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 smtClean="0">
                <a:latin typeface="Arial Narrow" pitchFamily="34" charset="0"/>
              </a:rPr>
              <a:t>AUMENTO DE LA ACTIVIDAD SIMPÁTICA</a:t>
            </a:r>
            <a:endParaRPr lang="es-ES" sz="1100" b="1" dirty="0">
              <a:latin typeface="Arial Narrow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3143240" y="2000240"/>
            <a:ext cx="12858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 smtClean="0">
                <a:latin typeface="Arial Narrow" pitchFamily="34" charset="0"/>
              </a:rPr>
              <a:t>AUMENTO DE LA REABSORCIÓN TUBULAR DE SODIO</a:t>
            </a:r>
            <a:endParaRPr lang="es-ES" sz="1100" b="1" dirty="0">
              <a:latin typeface="Arial Narrow" pitchFamily="34" charset="0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4857752" y="2000240"/>
            <a:ext cx="107156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 smtClean="0">
                <a:latin typeface="Arial Narrow" pitchFamily="34" charset="0"/>
              </a:rPr>
              <a:t>ACTIVIDAD DE LA BOMBA Na/K ATPA asa</a:t>
            </a:r>
            <a:endParaRPr lang="es-ES" sz="1100" b="1" dirty="0">
              <a:latin typeface="Arial Narrow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6500826" y="2000240"/>
            <a:ext cx="12144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 smtClean="0">
                <a:latin typeface="Arial Narrow" pitchFamily="34" charset="0"/>
              </a:rPr>
              <a:t>DISFUNCIÓN ENDOTELIAL</a:t>
            </a:r>
            <a:endParaRPr lang="es-ES" sz="1100" b="1" dirty="0">
              <a:latin typeface="Arial Narrow" pitchFamily="34" charset="0"/>
            </a:endParaRPr>
          </a:p>
        </p:txBody>
      </p:sp>
      <p:cxnSp>
        <p:nvCxnSpPr>
          <p:cNvPr id="29" name="28 Conector recto de flecha"/>
          <p:cNvCxnSpPr/>
          <p:nvPr/>
        </p:nvCxnSpPr>
        <p:spPr>
          <a:xfrm rot="5400000">
            <a:off x="1572398" y="299957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32 CuadroTexto"/>
          <p:cNvSpPr txBox="1"/>
          <p:nvPr/>
        </p:nvSpPr>
        <p:spPr>
          <a:xfrm>
            <a:off x="1071538" y="3286124"/>
            <a:ext cx="15001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 smtClean="0">
                <a:latin typeface="Arial Narrow" pitchFamily="34" charset="0"/>
              </a:rPr>
              <a:t>SECRECIÓN DE NORADRENALINA</a:t>
            </a:r>
            <a:endParaRPr lang="es-ES" sz="1100" b="1" dirty="0">
              <a:latin typeface="Arial Narrow" pitchFamily="34" charset="0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3214678" y="3286124"/>
            <a:ext cx="121444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 smtClean="0">
                <a:latin typeface="Arial Narrow" pitchFamily="34" charset="0"/>
              </a:rPr>
              <a:t>AUMENTO DEL VOLUMEN EXTRACELULAR</a:t>
            </a:r>
            <a:endParaRPr lang="es-ES" sz="1100" b="1" dirty="0">
              <a:latin typeface="Arial Narrow" pitchFamily="34" charset="0"/>
            </a:endParaRPr>
          </a:p>
        </p:txBody>
      </p:sp>
      <p:cxnSp>
        <p:nvCxnSpPr>
          <p:cNvPr id="36" name="35 Conector recto de flecha"/>
          <p:cNvCxnSpPr/>
          <p:nvPr/>
        </p:nvCxnSpPr>
        <p:spPr>
          <a:xfrm rot="5400000">
            <a:off x="3572265" y="2999975"/>
            <a:ext cx="428628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40 Conector recto de flecha"/>
          <p:cNvCxnSpPr/>
          <p:nvPr/>
        </p:nvCxnSpPr>
        <p:spPr>
          <a:xfrm rot="5400000">
            <a:off x="5108579" y="2963859"/>
            <a:ext cx="499272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45 CuadroTexto"/>
          <p:cNvSpPr txBox="1"/>
          <p:nvPr/>
        </p:nvSpPr>
        <p:spPr>
          <a:xfrm>
            <a:off x="4857752" y="3286124"/>
            <a:ext cx="157163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 smtClean="0">
                <a:latin typeface="Arial Narrow" pitchFamily="34" charset="0"/>
              </a:rPr>
              <a:t>AUMENTO DE LA CONCENTRACIÓNN DE Ca/Na INTRACELULAR</a:t>
            </a:r>
            <a:endParaRPr lang="es-ES" sz="1100" b="1" dirty="0">
              <a:latin typeface="Arial Narrow" pitchFamily="34" charset="0"/>
            </a:endParaRPr>
          </a:p>
        </p:txBody>
      </p:sp>
      <p:cxnSp>
        <p:nvCxnSpPr>
          <p:cNvPr id="48" name="47 Conector recto de flecha"/>
          <p:cNvCxnSpPr/>
          <p:nvPr/>
        </p:nvCxnSpPr>
        <p:spPr>
          <a:xfrm rot="5400000">
            <a:off x="6894529" y="289242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55 CuadroTexto"/>
          <p:cNvSpPr txBox="1"/>
          <p:nvPr/>
        </p:nvSpPr>
        <p:spPr>
          <a:xfrm>
            <a:off x="6429388" y="3286124"/>
            <a:ext cx="15716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 smtClean="0">
                <a:latin typeface="Arial Narrow" pitchFamily="34" charset="0"/>
              </a:rPr>
              <a:t>AUMENTO DE LA ENDOTELINA I</a:t>
            </a:r>
            <a:endParaRPr lang="es-ES" sz="1100" b="1" dirty="0">
              <a:latin typeface="Arial Narrow" pitchFamily="34" charset="0"/>
            </a:endParaRPr>
          </a:p>
        </p:txBody>
      </p:sp>
      <p:cxnSp>
        <p:nvCxnSpPr>
          <p:cNvPr id="58" name="57 Conector recto de flecha"/>
          <p:cNvCxnSpPr/>
          <p:nvPr/>
        </p:nvCxnSpPr>
        <p:spPr>
          <a:xfrm rot="5400000">
            <a:off x="1572398" y="4071942"/>
            <a:ext cx="427834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3" name="62 CuadroTexto"/>
          <p:cNvSpPr txBox="1"/>
          <p:nvPr/>
        </p:nvSpPr>
        <p:spPr>
          <a:xfrm>
            <a:off x="1000100" y="4357694"/>
            <a:ext cx="150019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 smtClean="0">
                <a:latin typeface="Arial Narrow" pitchFamily="34" charset="0"/>
              </a:rPr>
              <a:t>AUMENTO DE LA REACTIVIDAD VASCULAR</a:t>
            </a:r>
            <a:endParaRPr lang="es-ES" sz="1100" b="1" dirty="0">
              <a:latin typeface="Arial Narrow" pitchFamily="34" charset="0"/>
            </a:endParaRPr>
          </a:p>
        </p:txBody>
      </p:sp>
      <p:cxnSp>
        <p:nvCxnSpPr>
          <p:cNvPr id="66" name="65 Conector recto de flecha"/>
          <p:cNvCxnSpPr/>
          <p:nvPr/>
        </p:nvCxnSpPr>
        <p:spPr>
          <a:xfrm rot="5400000">
            <a:off x="3586992" y="4128255"/>
            <a:ext cx="399967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7" name="76 CuadroTexto"/>
          <p:cNvSpPr txBox="1"/>
          <p:nvPr/>
        </p:nvSpPr>
        <p:spPr>
          <a:xfrm>
            <a:off x="2857488" y="4357694"/>
            <a:ext cx="18573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 smtClean="0">
                <a:latin typeface="Arial Narrow" pitchFamily="34" charset="0"/>
              </a:rPr>
              <a:t>AUMENTO DEL GASTO CARDÍACO</a:t>
            </a:r>
            <a:endParaRPr lang="es-ES" sz="1100" b="1" dirty="0">
              <a:latin typeface="Arial Narrow" pitchFamily="34" charset="0"/>
            </a:endParaRPr>
          </a:p>
        </p:txBody>
      </p:sp>
      <p:cxnSp>
        <p:nvCxnSpPr>
          <p:cNvPr id="79" name="78 Conector recto de flecha"/>
          <p:cNvCxnSpPr/>
          <p:nvPr/>
        </p:nvCxnSpPr>
        <p:spPr>
          <a:xfrm rot="5400000">
            <a:off x="5215736" y="4143380"/>
            <a:ext cx="427834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3" name="82 CuadroTexto"/>
          <p:cNvSpPr txBox="1"/>
          <p:nvPr/>
        </p:nvSpPr>
        <p:spPr>
          <a:xfrm>
            <a:off x="4786314" y="4357694"/>
            <a:ext cx="12858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 smtClean="0">
                <a:latin typeface="Arial Narrow" pitchFamily="34" charset="0"/>
              </a:rPr>
              <a:t>AUMENTO DEL TONO VASCULAR</a:t>
            </a:r>
            <a:endParaRPr lang="es-ES" sz="1100" b="1" dirty="0">
              <a:latin typeface="Arial Narrow" pitchFamily="34" charset="0"/>
            </a:endParaRPr>
          </a:p>
        </p:txBody>
      </p:sp>
      <p:cxnSp>
        <p:nvCxnSpPr>
          <p:cNvPr id="85" name="84 Conector recto de flecha"/>
          <p:cNvCxnSpPr/>
          <p:nvPr/>
        </p:nvCxnSpPr>
        <p:spPr>
          <a:xfrm rot="5400000">
            <a:off x="6930248" y="4142586"/>
            <a:ext cx="427834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9" name="88 CuadroTexto"/>
          <p:cNvSpPr txBox="1"/>
          <p:nvPr/>
        </p:nvSpPr>
        <p:spPr>
          <a:xfrm>
            <a:off x="6500826" y="4429132"/>
            <a:ext cx="13965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b="1" dirty="0" smtClean="0">
                <a:latin typeface="Arial Narrow" pitchFamily="34" charset="0"/>
              </a:rPr>
              <a:t>VASOCONSTRICCIÓN</a:t>
            </a:r>
            <a:endParaRPr lang="es-ES" sz="1100" b="1" dirty="0">
              <a:latin typeface="Arial Narrow" pitchFamily="34" charset="0"/>
            </a:endParaRPr>
          </a:p>
        </p:txBody>
      </p:sp>
      <p:cxnSp>
        <p:nvCxnSpPr>
          <p:cNvPr id="91" name="90 Conector recto de flecha"/>
          <p:cNvCxnSpPr/>
          <p:nvPr/>
        </p:nvCxnSpPr>
        <p:spPr>
          <a:xfrm rot="16200000" flipH="1">
            <a:off x="2000232" y="4929198"/>
            <a:ext cx="427834" cy="4278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3" name="92 Conector recto de flecha"/>
          <p:cNvCxnSpPr/>
          <p:nvPr/>
        </p:nvCxnSpPr>
        <p:spPr>
          <a:xfrm rot="5400000">
            <a:off x="3501224" y="507128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5" name="94 Conector recto de flecha"/>
          <p:cNvCxnSpPr/>
          <p:nvPr/>
        </p:nvCxnSpPr>
        <p:spPr>
          <a:xfrm rot="5400000">
            <a:off x="5180017" y="503556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7" name="96 Conector recto de flecha"/>
          <p:cNvCxnSpPr/>
          <p:nvPr/>
        </p:nvCxnSpPr>
        <p:spPr>
          <a:xfrm rot="5400000">
            <a:off x="6501223" y="4857363"/>
            <a:ext cx="571504" cy="4294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8" name="107 CuadroTexto"/>
          <p:cNvSpPr txBox="1"/>
          <p:nvPr/>
        </p:nvSpPr>
        <p:spPr>
          <a:xfrm>
            <a:off x="2500298" y="5500702"/>
            <a:ext cx="4143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latin typeface="Arial Narrow" pitchFamily="34" charset="0"/>
              </a:rPr>
              <a:t>HIPERTENSIÓN</a:t>
            </a:r>
            <a:endParaRPr lang="es-ES" sz="32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958737" y="922887"/>
            <a:ext cx="2945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b="1" dirty="0" smtClean="0">
                <a:latin typeface="Arial Narrow" pitchFamily="34" charset="0"/>
              </a:rPr>
              <a:t>MANIFESTACIONES CLÍNICAS</a:t>
            </a:r>
            <a:endParaRPr lang="es-US" b="1" dirty="0">
              <a:latin typeface="Arial Narrow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133600" y="1717155"/>
            <a:ext cx="51560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US" b="1" dirty="0" smtClean="0">
                <a:latin typeface="Arial Narrow" pitchFamily="34" charset="0"/>
              </a:rPr>
              <a:t>ASINTOMÁTICA( « LA ENFERMEDAD SILENTE»)</a:t>
            </a:r>
          </a:p>
          <a:p>
            <a:endParaRPr lang="es-US" b="1" dirty="0" smtClean="0"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endParaRPr lang="es-US" b="1" dirty="0" smtClean="0"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US" b="1" dirty="0" smtClean="0">
                <a:latin typeface="Arial Narrow" pitchFamily="34" charset="0"/>
              </a:rPr>
              <a:t>SÍNTOMAS INESPECÍFICOS(CEFALEA, NAUSEAS, ACUFENOS,FATIGA, PALPITACIONES, ETC)</a:t>
            </a:r>
          </a:p>
          <a:p>
            <a:endParaRPr lang="es-US" b="1" dirty="0" smtClean="0">
              <a:latin typeface="Arial Narrow" pitchFamily="34" charset="0"/>
            </a:endParaRPr>
          </a:p>
          <a:p>
            <a:endParaRPr lang="es-US" b="1" dirty="0" smtClean="0"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US" b="1" dirty="0" smtClean="0">
                <a:latin typeface="Arial Narrow" pitchFamily="34" charset="0"/>
              </a:rPr>
              <a:t>SÍNTOMAS RELACIONADOS CON DAÑO DE ORGANO DIANA(DOLOR TORÁXICO, DISNEA, VISIÓN BOROSA,ETC)</a:t>
            </a:r>
            <a:endParaRPr lang="es-US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11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743199" y="816820"/>
            <a:ext cx="3202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b="1" dirty="0" smtClean="0">
                <a:latin typeface="Arial Narrow" pitchFamily="34" charset="0"/>
              </a:rPr>
              <a:t>EXAMENES COMPLEMENTARIOS</a:t>
            </a:r>
            <a:endParaRPr lang="es-US" b="1" dirty="0">
              <a:latin typeface="Arial Narrow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131582" y="1390412"/>
            <a:ext cx="3810659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b="1" dirty="0" smtClean="0">
                <a:latin typeface="Arial Narrow" pitchFamily="34" charset="0"/>
              </a:rPr>
              <a:t>HEMOGLOBINA-HEMATÓCRITO.</a:t>
            </a:r>
          </a:p>
          <a:p>
            <a:endParaRPr lang="es-US" b="1" dirty="0" smtClean="0">
              <a:latin typeface="Arial Narrow" pitchFamily="34" charset="0"/>
            </a:endParaRPr>
          </a:p>
          <a:p>
            <a:r>
              <a:rPr lang="es-US" b="1" dirty="0" smtClean="0">
                <a:latin typeface="Arial Narrow" pitchFamily="34" charset="0"/>
              </a:rPr>
              <a:t>GLICEMIA.</a:t>
            </a:r>
          </a:p>
          <a:p>
            <a:endParaRPr lang="es-US" b="1" dirty="0" smtClean="0">
              <a:latin typeface="Arial Narrow" pitchFamily="34" charset="0"/>
            </a:endParaRPr>
          </a:p>
          <a:p>
            <a:r>
              <a:rPr lang="es-US" b="1" dirty="0" smtClean="0">
                <a:latin typeface="Arial Narrow" pitchFamily="34" charset="0"/>
              </a:rPr>
              <a:t>CREATININA.</a:t>
            </a:r>
          </a:p>
          <a:p>
            <a:endParaRPr lang="es-US" b="1" dirty="0" smtClean="0">
              <a:latin typeface="Arial Narrow" pitchFamily="34" charset="0"/>
            </a:endParaRPr>
          </a:p>
          <a:p>
            <a:r>
              <a:rPr lang="es-US" b="1" dirty="0" smtClean="0">
                <a:latin typeface="Arial Narrow" pitchFamily="34" charset="0"/>
              </a:rPr>
              <a:t>COLESTEROL-TRIGLICERIDOS.</a:t>
            </a:r>
          </a:p>
          <a:p>
            <a:endParaRPr lang="es-US" b="1" dirty="0" smtClean="0">
              <a:latin typeface="Arial Narrow" pitchFamily="34" charset="0"/>
            </a:endParaRPr>
          </a:p>
          <a:p>
            <a:r>
              <a:rPr lang="es-US" b="1" dirty="0" smtClean="0">
                <a:latin typeface="Arial Narrow" pitchFamily="34" charset="0"/>
              </a:rPr>
              <a:t>HDL-COLESTEROL, LDL-COLESTEROL.</a:t>
            </a:r>
          </a:p>
          <a:p>
            <a:endParaRPr lang="es-US" b="1" dirty="0" smtClean="0">
              <a:latin typeface="Arial Narrow" pitchFamily="34" charset="0"/>
            </a:endParaRPr>
          </a:p>
          <a:p>
            <a:r>
              <a:rPr lang="es-US" b="1" dirty="0" smtClean="0">
                <a:latin typeface="Arial Narrow" pitchFamily="34" charset="0"/>
              </a:rPr>
              <a:t>PARCIAL DE ORINA.</a:t>
            </a:r>
          </a:p>
          <a:p>
            <a:endParaRPr lang="es-US" b="1" dirty="0" smtClean="0">
              <a:latin typeface="Arial Narrow" pitchFamily="34" charset="0"/>
            </a:endParaRPr>
          </a:p>
          <a:p>
            <a:r>
              <a:rPr lang="es-US" b="1" dirty="0" smtClean="0">
                <a:latin typeface="Arial Narrow" pitchFamily="34" charset="0"/>
              </a:rPr>
              <a:t>RADIOGRAFÍA DE TÓRAX.</a:t>
            </a:r>
          </a:p>
          <a:p>
            <a:endParaRPr lang="es-US" b="1" dirty="0" smtClean="0">
              <a:latin typeface="Arial Narrow" pitchFamily="34" charset="0"/>
            </a:endParaRPr>
          </a:p>
          <a:p>
            <a:r>
              <a:rPr lang="es-US" b="1" dirty="0" smtClean="0">
                <a:latin typeface="Arial Narrow" pitchFamily="34" charset="0"/>
              </a:rPr>
              <a:t>ELECTROCARDIOGRAMA.</a:t>
            </a:r>
          </a:p>
          <a:p>
            <a:endParaRPr lang="es-US" b="1" dirty="0" smtClean="0">
              <a:latin typeface="Arial Narrow" pitchFamily="34" charset="0"/>
            </a:endParaRPr>
          </a:p>
          <a:p>
            <a:r>
              <a:rPr lang="es-US" b="1" dirty="0" smtClean="0">
                <a:latin typeface="Arial Narrow" pitchFamily="34" charset="0"/>
              </a:rPr>
              <a:t>ULTRASONIDO ABDOMINALY RENAL</a:t>
            </a:r>
            <a:endParaRPr lang="es-US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95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29825" y="1006179"/>
            <a:ext cx="6122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b="1" dirty="0" smtClean="0">
                <a:latin typeface="Arial Narrow" pitchFamily="34" charset="0"/>
              </a:rPr>
              <a:t>REPERCUSIONES ORGÁNICAS DE LA HIPERTENSIÓN ARTERIAL</a:t>
            </a:r>
            <a:endParaRPr lang="es-US" b="1" dirty="0">
              <a:latin typeface="Arial Narrow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53774" y="1489892"/>
            <a:ext cx="607833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US" b="1" dirty="0" smtClean="0">
                <a:latin typeface="Arial Narrow" pitchFamily="34" charset="0"/>
              </a:rPr>
              <a:t>REPERCUSIONES CARDIOVASCULARES.</a:t>
            </a:r>
          </a:p>
          <a:p>
            <a:pPr marL="285750" indent="-285750">
              <a:buFont typeface="Wingdings" pitchFamily="2" charset="2"/>
              <a:buChar char="ü"/>
            </a:pPr>
            <a:endParaRPr lang="es-US" b="1" dirty="0" smtClean="0"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US" b="1" dirty="0" smtClean="0">
                <a:latin typeface="Arial Narrow" pitchFamily="34" charset="0"/>
              </a:rPr>
              <a:t>REPERCUSIONES SOBRE EL SISTEMA NERVIOSO CENTRAL.</a:t>
            </a:r>
          </a:p>
          <a:p>
            <a:pPr marL="285750" indent="-285750">
              <a:buFont typeface="Wingdings" pitchFamily="2" charset="2"/>
              <a:buChar char="ü"/>
            </a:pPr>
            <a:endParaRPr lang="es-US" b="1" dirty="0" smtClean="0"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US" b="1" dirty="0" smtClean="0">
                <a:latin typeface="Arial Narrow" pitchFamily="34" charset="0"/>
              </a:rPr>
              <a:t>REPERCUSIONES SOBRE LA RETINA</a:t>
            </a:r>
          </a:p>
          <a:p>
            <a:pPr marL="285750" indent="-285750">
              <a:buFont typeface="Wingdings" pitchFamily="2" charset="2"/>
              <a:buChar char="ü"/>
            </a:pPr>
            <a:endParaRPr lang="es-US" b="1" dirty="0">
              <a:latin typeface="Arial Narrow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600200" y="3110806"/>
            <a:ext cx="566789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b="1" dirty="0" smtClean="0">
                <a:latin typeface="Arial Narrow" pitchFamily="34" charset="0"/>
              </a:rPr>
              <a:t>RETINOPATÍA HIPERTENSIVA.</a:t>
            </a:r>
          </a:p>
          <a:p>
            <a:r>
              <a:rPr lang="es-US" b="1" dirty="0" smtClean="0">
                <a:latin typeface="Arial Narrow" pitchFamily="34" charset="0"/>
              </a:rPr>
              <a:t>CLASIFICACIÓN DE KEITH-WAGENER-BARKER.</a:t>
            </a:r>
          </a:p>
          <a:p>
            <a:r>
              <a:rPr lang="es-US" b="1" dirty="0" smtClean="0">
                <a:latin typeface="Arial Narrow" pitchFamily="34" charset="0"/>
              </a:rPr>
              <a:t>GRADO I: ESTRECHAMIENTO Y ESCLEROSIS ARTERIOLAR.</a:t>
            </a:r>
          </a:p>
          <a:p>
            <a:r>
              <a:rPr lang="es-US" b="1" dirty="0" smtClean="0">
                <a:latin typeface="Arial Narrow" pitchFamily="34" charset="0"/>
              </a:rPr>
              <a:t>GRADO II: CRUCES ARTERIOVENOSOS.</a:t>
            </a:r>
          </a:p>
          <a:p>
            <a:r>
              <a:rPr lang="es-US" b="1" dirty="0" smtClean="0">
                <a:latin typeface="Arial Narrow" pitchFamily="34" charset="0"/>
              </a:rPr>
              <a:t>GRADO III: EXUDADO Y HEMORRAGIAS.</a:t>
            </a:r>
          </a:p>
          <a:p>
            <a:r>
              <a:rPr lang="es-US" b="1" dirty="0" smtClean="0">
                <a:latin typeface="Arial Narrow" pitchFamily="34" charset="0"/>
              </a:rPr>
              <a:t>GRADO IV: EDEMA DE PAPILA.</a:t>
            </a:r>
            <a:endParaRPr lang="es-US" b="1" dirty="0">
              <a:latin typeface="Arial Narrow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371600" y="5029200"/>
            <a:ext cx="3071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US" b="1" dirty="0" smtClean="0">
                <a:latin typeface="Arial Narrow" pitchFamily="34" charset="0"/>
              </a:rPr>
              <a:t>REPERCUSIONES RENALES</a:t>
            </a:r>
            <a:endParaRPr lang="es-US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69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CALAYL~1\AppData\Local\Temp\Rar$DI03.029\4 coronariografia placas de aterom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785794"/>
            <a:ext cx="5429288" cy="52834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CALAYL~1\AppData\Local\Temp\Rar$DI01.451\3 edema pulmon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000108"/>
            <a:ext cx="5929354" cy="4760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571736" y="1000108"/>
            <a:ext cx="3486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US" sz="2400" b="1" dirty="0" smtClean="0">
                <a:latin typeface="Arial Narrow" pitchFamily="34" charset="0"/>
              </a:rPr>
              <a:t>HIPERTENSIÓN ARTERIAL </a:t>
            </a:r>
            <a:endParaRPr lang="es-US" sz="2400" b="1" dirty="0">
              <a:latin typeface="Arial Narrow" pitchFamily="34" charset="0"/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1049383" y="838200"/>
            <a:ext cx="7391400" cy="5019692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Brush Script MT" pitchFamily="66" charset="0"/>
              <a:buNone/>
            </a:pPr>
            <a:endParaRPr lang="es-US" sz="1800" b="1" dirty="0">
              <a:latin typeface="Arial Narrow" pitchFamily="34" charset="0"/>
            </a:endParaRPr>
          </a:p>
          <a:p>
            <a:pPr marL="0" indent="0">
              <a:buFont typeface="Brush Script MT" pitchFamily="66" charset="0"/>
              <a:buNone/>
            </a:pPr>
            <a:endParaRPr lang="es-US" sz="1600" b="1" dirty="0" smtClean="0">
              <a:latin typeface="Arial Narrow" pitchFamily="34" charset="0"/>
            </a:endParaRPr>
          </a:p>
          <a:p>
            <a:pPr marL="0" indent="0">
              <a:buFont typeface="Brush Script MT" pitchFamily="66" charset="0"/>
              <a:buNone/>
            </a:pPr>
            <a:endParaRPr lang="es-US" sz="1600" b="1" dirty="0" smtClean="0">
              <a:latin typeface="Arial Narrow" pitchFamily="34" charset="0"/>
            </a:endParaRPr>
          </a:p>
          <a:p>
            <a:pPr marL="0" indent="0">
              <a:buFont typeface="Brush Script MT" pitchFamily="66" charset="0"/>
              <a:buNone/>
            </a:pPr>
            <a:r>
              <a:rPr lang="es-US" sz="1600" b="1" dirty="0" smtClean="0">
                <a:latin typeface="Arial Narrow" pitchFamily="34" charset="0"/>
              </a:rPr>
              <a:t>CONCEPTO.</a:t>
            </a:r>
          </a:p>
          <a:p>
            <a:pPr marL="0" indent="0">
              <a:buFont typeface="Brush Script MT" pitchFamily="66" charset="0"/>
              <a:buNone/>
            </a:pPr>
            <a:endParaRPr lang="es-US" sz="1600" b="1" dirty="0" smtClean="0">
              <a:latin typeface="Arial Narrow" pitchFamily="34" charset="0"/>
            </a:endParaRPr>
          </a:p>
          <a:p>
            <a:pPr marL="0" indent="0">
              <a:buFont typeface="Brush Script MT" pitchFamily="66" charset="0"/>
              <a:buNone/>
            </a:pPr>
            <a:r>
              <a:rPr lang="es-US" sz="1600" b="1" dirty="0" smtClean="0">
                <a:latin typeface="Arial Narrow" pitchFamily="34" charset="0"/>
              </a:rPr>
              <a:t>ES UNA ELEVACIÓN SOSTENIDA DE LA PRESIÓN SISTÓLICA O DIASTÓLICA , QUE CON TODA PROBABILIDAD, REPRESENTA LA ENFERMEDAD CRÓNICA MAS FRECUENTE DEL MUNDO ACTUAL.</a:t>
            </a:r>
          </a:p>
          <a:p>
            <a:pPr marL="0" indent="0">
              <a:buFont typeface="Brush Script MT" pitchFamily="66" charset="0"/>
              <a:buNone/>
            </a:pPr>
            <a:endParaRPr lang="es-US" sz="1600" b="1" dirty="0" smtClean="0">
              <a:latin typeface="Arial Narrow" pitchFamily="34" charset="0"/>
            </a:endParaRPr>
          </a:p>
          <a:p>
            <a:pPr marL="0" indent="0">
              <a:buFont typeface="Brush Script MT" pitchFamily="66" charset="0"/>
              <a:buNone/>
            </a:pPr>
            <a:endParaRPr lang="es-US" sz="1600" b="1" dirty="0" smtClean="0">
              <a:latin typeface="Arial Narrow" pitchFamily="34" charset="0"/>
            </a:endParaRPr>
          </a:p>
          <a:p>
            <a:pPr marL="0" indent="0">
              <a:buFont typeface="Brush Script MT" pitchFamily="66" charset="0"/>
              <a:buNone/>
            </a:pPr>
            <a:r>
              <a:rPr lang="es-US" sz="1600" b="1" dirty="0" smtClean="0">
                <a:latin typeface="Arial Narrow" pitchFamily="34" charset="0"/>
              </a:rPr>
              <a:t>HABLAMOS DE HIPERTENSIÓN ARTERIAL (HTA) CUANDO LA PAS ES  &gt;140  MMHG (HTA SISTÓLICA) Y/O CUANDO LA PAD ES &gt;90 MMHG (HTA  DIASTÓLICA). </a:t>
            </a:r>
          </a:p>
          <a:p>
            <a:pPr marL="0" indent="0">
              <a:buFont typeface="Brush Script MT" pitchFamily="66" charset="0"/>
              <a:buNone/>
            </a:pPr>
            <a:r>
              <a:rPr lang="es-US" sz="1600" b="1" dirty="0" smtClean="0">
                <a:latin typeface="Arial Narrow" pitchFamily="34" charset="0"/>
              </a:rPr>
              <a:t>SE HABLA DE PRE-HTA EN PACIENTES CON CIFRA DE PRESIÓN ARTERIAL LÍMITES QUE CON  ALTA  FRECUENCIA  DESARROLLAN  HTA EN LOS AÑOS SIGUIENTES.</a:t>
            </a:r>
          </a:p>
          <a:p>
            <a:pPr marL="0" indent="0">
              <a:buFont typeface="Brush Script MT" pitchFamily="66" charset="0"/>
              <a:buNone/>
            </a:pPr>
            <a:endParaRPr lang="es-US" sz="1600" b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es-US" sz="1600" b="1" dirty="0" smtClean="0">
                <a:latin typeface="Arial Narrow" pitchFamily="34" charset="0"/>
              </a:rPr>
              <a:t> </a:t>
            </a:r>
            <a:endParaRPr lang="es-US" sz="16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16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CALAYL~1\AppData\Local\Temp\Rar$DI01.915\1 hemorragia intraparenquimato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899763"/>
            <a:ext cx="5143536" cy="5202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CALAYL~1\AppData\Local\Temp\Rar$DI06.202\6 hemorragia intraventricul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880893"/>
            <a:ext cx="5572164" cy="5175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ALAYL~1\AppData\Local\Temp\Rar$DI00.043\17 cardiomegalia predominio iz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772215"/>
            <a:ext cx="5857916" cy="5313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ALAYL~1\AppData\Local\Temp\Rar$DI04.779\16 cardiomegalia glob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783148"/>
            <a:ext cx="6088004" cy="52890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850571" y="882135"/>
            <a:ext cx="4617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b="1" dirty="0" smtClean="0">
                <a:latin typeface="Arial Narrow" pitchFamily="34" charset="0"/>
              </a:rPr>
              <a:t>TRATAMIENTO DE LA HIPERTENSIÓN ARTERIAL</a:t>
            </a:r>
            <a:endParaRPr lang="es-US" b="1" dirty="0">
              <a:latin typeface="Arial Narrow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850570" y="1251467"/>
            <a:ext cx="4845429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endParaRPr lang="es-US" b="1" dirty="0" smtClean="0"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US" b="1" dirty="0" smtClean="0">
                <a:latin typeface="Arial Narrow" pitchFamily="34" charset="0"/>
              </a:rPr>
              <a:t>NO FARMACOLÓGICO (MEDIDAS GENERALES).</a:t>
            </a:r>
          </a:p>
          <a:p>
            <a:pPr marL="285750" indent="-285750">
              <a:buFont typeface="Wingdings" pitchFamily="2" charset="2"/>
              <a:buChar char="ü"/>
            </a:pPr>
            <a:endParaRPr lang="es-US" b="1" dirty="0" smtClean="0"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endParaRPr lang="es-US" b="1" dirty="0" smtClean="0"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US" b="1" dirty="0" smtClean="0">
                <a:latin typeface="Arial Narrow" pitchFamily="34" charset="0"/>
              </a:rPr>
              <a:t>FARMACOLÓGICO</a:t>
            </a:r>
          </a:p>
          <a:p>
            <a:pPr marL="285750" indent="-285750">
              <a:buFont typeface="Wingdings" pitchFamily="2" charset="2"/>
              <a:buChar char="ü"/>
            </a:pPr>
            <a:endParaRPr lang="es-US" b="1" dirty="0" smtClean="0">
              <a:latin typeface="Arial Narrow" pitchFamily="34" charset="0"/>
            </a:endParaRPr>
          </a:p>
          <a:p>
            <a:r>
              <a:rPr lang="es-US" b="1" dirty="0" smtClean="0">
                <a:latin typeface="Arial Narrow" pitchFamily="34" charset="0"/>
              </a:rPr>
              <a:t>     BETABLOQUEANTES.</a:t>
            </a:r>
          </a:p>
          <a:p>
            <a:endParaRPr lang="es-US" b="1" dirty="0" smtClean="0">
              <a:latin typeface="Arial Narrow" pitchFamily="34" charset="0"/>
            </a:endParaRPr>
          </a:p>
          <a:p>
            <a:r>
              <a:rPr lang="es-US" b="1" dirty="0" smtClean="0">
                <a:latin typeface="Arial Narrow" pitchFamily="34" charset="0"/>
              </a:rPr>
              <a:t>     IECA.</a:t>
            </a:r>
          </a:p>
          <a:p>
            <a:endParaRPr lang="es-US" b="1" dirty="0" smtClean="0">
              <a:latin typeface="Arial Narrow" pitchFamily="34" charset="0"/>
            </a:endParaRPr>
          </a:p>
          <a:p>
            <a:r>
              <a:rPr lang="es-US" b="1" dirty="0" smtClean="0">
                <a:latin typeface="Arial Narrow" pitchFamily="34" charset="0"/>
              </a:rPr>
              <a:t>     DIURÉTICOS.</a:t>
            </a:r>
          </a:p>
          <a:p>
            <a:endParaRPr lang="es-US" b="1" dirty="0" smtClean="0">
              <a:latin typeface="Arial Narrow" pitchFamily="34" charset="0"/>
            </a:endParaRPr>
          </a:p>
          <a:p>
            <a:r>
              <a:rPr lang="es-US" b="1" dirty="0" smtClean="0">
                <a:latin typeface="Arial Narrow" pitchFamily="34" charset="0"/>
              </a:rPr>
              <a:t>     ANTAGONISTAS DEL CALCIO.</a:t>
            </a:r>
          </a:p>
          <a:p>
            <a:endParaRPr lang="es-US" b="1" dirty="0" smtClean="0">
              <a:latin typeface="Arial Narrow" pitchFamily="34" charset="0"/>
            </a:endParaRPr>
          </a:p>
          <a:p>
            <a:r>
              <a:rPr lang="es-US" b="1" dirty="0" smtClean="0">
                <a:latin typeface="Arial Narrow" pitchFamily="34" charset="0"/>
              </a:rPr>
              <a:t>     ARA II.</a:t>
            </a:r>
          </a:p>
          <a:p>
            <a:endParaRPr lang="es-US" b="1" dirty="0" smtClean="0">
              <a:latin typeface="Arial Narrow" pitchFamily="34" charset="0"/>
            </a:endParaRPr>
          </a:p>
          <a:p>
            <a:r>
              <a:rPr lang="es-US" b="1" dirty="0" smtClean="0">
                <a:latin typeface="Arial Narrow" pitchFamily="34" charset="0"/>
              </a:rPr>
              <a:t>     ALFABLOQUEANTES.</a:t>
            </a:r>
            <a:endParaRPr lang="es-US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30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3"/>
          <p:cNvSpPr>
            <a:spLocks noChangeArrowheads="1"/>
          </p:cNvSpPr>
          <p:nvPr/>
        </p:nvSpPr>
        <p:spPr bwMode="auto">
          <a:xfrm>
            <a:off x="2071670" y="714356"/>
            <a:ext cx="4929190" cy="42862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b="1" i="0" u="none" dirty="0">
                <a:latin typeface="Arial Narrow" pitchFamily="34" charset="0"/>
              </a:rPr>
              <a:t>INDICACIONES  TERAPEUTICAS EN HTA</a:t>
            </a:r>
          </a:p>
        </p:txBody>
      </p:sp>
      <p:graphicFrame>
        <p:nvGraphicFramePr>
          <p:cNvPr id="3" name="Group 305"/>
          <p:cNvGraphicFramePr>
            <a:graphicFrameLocks/>
          </p:cNvGraphicFramePr>
          <p:nvPr/>
        </p:nvGraphicFramePr>
        <p:xfrm>
          <a:off x="928662" y="1214422"/>
          <a:ext cx="7358114" cy="4840124"/>
        </p:xfrm>
        <a:graphic>
          <a:graphicData uri="http://schemas.openxmlformats.org/drawingml/2006/table">
            <a:tbl>
              <a:tblPr/>
              <a:tblGrid>
                <a:gridCol w="1543516"/>
                <a:gridCol w="1361850"/>
                <a:gridCol w="1484250"/>
                <a:gridCol w="1479095"/>
                <a:gridCol w="1489403"/>
              </a:tblGrid>
              <a:tr h="6885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A1555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Indicación  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Evidencia Eficacia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Indicación  II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 favor de                       eficacia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Indicación III  Relativa contraindicación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Indicación  IV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Contraindicación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740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DIURÉTICOS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Insuf. Cardiaca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HTA sistólica aísla.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Edad avanzada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Diabetes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Osteoporosis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Dislipidemia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Insuficiencia  renal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Gota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9505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     BLOQUEA-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  DORES BETA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Card. Isquémica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Insuf. Cardiaca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Taquiarritmia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Temblor esencial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Migraña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Hipertiroidismo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Fibril. Auricular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Dislipidemia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Arteriopatía    periférica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Deportistas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Depresión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Asma.   EPOC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Bloqueo AV 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2do y 3er Grado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1922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    IECA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Insuf. Cardiaca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Post. IMA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Nefropatía DM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Tipo 1 y 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Ictus(P .secund.)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Prevención secundaria CV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Proteinuria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Insuficiencia renal no DM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Embarazo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Estenosis bilateral de arteria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renal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Hiperpotasemia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9110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ARA  II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Nefropatía DM2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HVI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Intoler.  A  IECA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Insuf. Cardiaca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Insuf. Renal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Proteinuria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Edema angioneu-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rótico por IECA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Igual que IECA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57"/>
          <p:cNvGraphicFramePr>
            <a:graphicFrameLocks/>
          </p:cNvGraphicFramePr>
          <p:nvPr/>
        </p:nvGraphicFramePr>
        <p:xfrm>
          <a:off x="1000100" y="785794"/>
          <a:ext cx="7000920" cy="5214975"/>
        </p:xfrm>
        <a:graphic>
          <a:graphicData uri="http://schemas.openxmlformats.org/drawingml/2006/table">
            <a:tbl>
              <a:tblPr/>
              <a:tblGrid>
                <a:gridCol w="1435432"/>
                <a:gridCol w="1364936"/>
                <a:gridCol w="1400184"/>
                <a:gridCol w="1400184"/>
                <a:gridCol w="1400184"/>
              </a:tblGrid>
              <a:tr h="1304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Indicación  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Evidencia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Eficacia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Indicación  II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 favor de                       eficacia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Indicación III  Relativa contraindicación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Indicación  IV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Contraindicación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3016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 ANTAGONISTAS DEL CALCIO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HTA   sistólica aislada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Edad avanzada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Cardiopatía isquémica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Arteriopatía periférica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Fibril. Auricular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HTA por   ciclosporina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Insuficiencia cardiaca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Bloqueo A V 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2do y 3er Grado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3044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BLOQUEA-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DORES  ALFA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Hipertrofia benigna de la próstata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Dislipidemias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Hipotensión arterial hipostática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3044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METILDOPA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Embarazadas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Hipertrofia benigna de la próstata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842162"/>
            <a:ext cx="6400800" cy="529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085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49531" y="2264229"/>
            <a:ext cx="6781800" cy="1323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GRACIAS POR SU ATENCIÓN</a:t>
            </a:r>
            <a:endParaRPr lang="es-ES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970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85800" y="671066"/>
            <a:ext cx="7696200" cy="4622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US" b="1" dirty="0" smtClean="0">
                <a:latin typeface="Arial Narrow" pitchFamily="34" charset="0"/>
                <a:ea typeface="Calibri"/>
                <a:cs typeface="Times New Roman"/>
              </a:rPr>
              <a:t>CLASIFICACIÓN DE LA HTA POR SUS CIFRAS SEGÚN LAS SOCIEDADES EUROPEAS</a:t>
            </a:r>
            <a:r>
              <a:rPr lang="es-US" dirty="0"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s-US" dirty="0" smtClean="0">
                <a:latin typeface="Arial Narrow" pitchFamily="34" charset="0"/>
                <a:ea typeface="Calibri"/>
                <a:cs typeface="Times New Roman"/>
              </a:rPr>
              <a:t>  </a:t>
            </a:r>
            <a:r>
              <a:rPr lang="es-US" b="1" dirty="0" smtClean="0">
                <a:latin typeface="Arial Narrow" pitchFamily="34" charset="0"/>
                <a:ea typeface="Calibri"/>
                <a:cs typeface="Times New Roman"/>
              </a:rPr>
              <a:t>DE HIPERTENSIÓN Y DE CARDIOLOGÍA ( SEH-SEC) 2007  Y SEGÚN VII REPORTE DE HTA.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s-US" dirty="0" smtClean="0">
              <a:latin typeface="Arial Narrow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US" b="1" dirty="0" smtClean="0">
                <a:latin typeface="Arial Narrow" pitchFamily="34" charset="0"/>
                <a:ea typeface="Calibri"/>
                <a:cs typeface="Times New Roman"/>
              </a:rPr>
              <a:t>      CATEGORÍA                          PAS (MMHG)                              PAD (MMHG)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US" b="1" dirty="0" smtClean="0">
                <a:latin typeface="Arial Narrow" pitchFamily="34" charset="0"/>
                <a:ea typeface="Calibri"/>
                <a:cs typeface="Times New Roman"/>
              </a:rPr>
              <a:t>      ÓPTIMA                                      &lt;120                                            &lt;80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US" b="1" dirty="0" smtClean="0">
                <a:latin typeface="Arial Narrow" pitchFamily="34" charset="0"/>
                <a:ea typeface="Calibri"/>
                <a:cs typeface="Times New Roman"/>
              </a:rPr>
              <a:t>      NORMAL                                    120-129                                       80-84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US" b="1" dirty="0" smtClean="0">
                <a:latin typeface="Arial Narrow" pitchFamily="34" charset="0"/>
                <a:ea typeface="Calibri"/>
                <a:cs typeface="Times New Roman"/>
              </a:rPr>
              <a:t>      PRE-HIPERTENSIÒN                130-139                                       85-89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US" b="1" dirty="0" smtClean="0">
                <a:latin typeface="Arial Narrow" pitchFamily="34" charset="0"/>
                <a:ea typeface="Calibri"/>
                <a:cs typeface="Times New Roman"/>
              </a:rPr>
              <a:t>      HTA ESTADIO 1                         140-159                                       90-99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US" b="1" dirty="0" smtClean="0">
                <a:latin typeface="Arial Narrow" pitchFamily="34" charset="0"/>
                <a:ea typeface="Calibri"/>
                <a:cs typeface="Times New Roman"/>
              </a:rPr>
              <a:t>      HTA ESTADIO 2                            &gt;160                                         &gt;100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US" b="1" dirty="0" smtClean="0">
                <a:latin typeface="Arial Narrow" pitchFamily="34" charset="0"/>
                <a:ea typeface="Calibri"/>
                <a:cs typeface="Times New Roman"/>
              </a:rPr>
              <a:t>HTA SISTÓLICA AISLADA                 ≥140                                         &lt;90</a:t>
            </a:r>
            <a:endParaRPr lang="es-US" b="1" dirty="0">
              <a:latin typeface="Arial Narrow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8387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85852" y="1142984"/>
            <a:ext cx="6196405" cy="44291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US" sz="2000" b="1" dirty="0" smtClean="0">
                <a:latin typeface="Arial Narrow" pitchFamily="34" charset="0"/>
              </a:rPr>
              <a:t>CONCEPTOS ASOCIADOS</a:t>
            </a:r>
          </a:p>
          <a:p>
            <a:pPr>
              <a:buFont typeface="Wingdings" pitchFamily="2" charset="2"/>
              <a:buChar char="ü"/>
            </a:pPr>
            <a:endParaRPr lang="es-US" sz="2000" b="1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s-US" sz="2000" b="1" dirty="0" smtClean="0">
                <a:latin typeface="Arial Narrow" pitchFamily="34" charset="0"/>
              </a:rPr>
              <a:t>“HTA MALIGNA”</a:t>
            </a:r>
          </a:p>
          <a:p>
            <a:pPr>
              <a:buNone/>
            </a:pPr>
            <a:endParaRPr lang="es-US" sz="2000" b="1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s-US" sz="2000" b="1" dirty="0" smtClean="0">
                <a:latin typeface="Arial Narrow" pitchFamily="34" charset="0"/>
              </a:rPr>
              <a:t> “HTA ACELERADA” </a:t>
            </a:r>
          </a:p>
          <a:p>
            <a:pPr>
              <a:buNone/>
            </a:pPr>
            <a:endParaRPr lang="es-US" sz="2000" b="1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s-US" sz="2000" b="1" dirty="0" smtClean="0">
                <a:latin typeface="Arial Narrow" pitchFamily="34" charset="0"/>
              </a:rPr>
              <a:t>“CRISIS HIPERTENSIVAS” </a:t>
            </a:r>
          </a:p>
          <a:p>
            <a:pPr>
              <a:buNone/>
            </a:pPr>
            <a:endParaRPr lang="es-US" sz="2000" b="1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s-US" sz="2000" b="1" dirty="0" smtClean="0">
                <a:latin typeface="Arial Narrow" pitchFamily="34" charset="0"/>
              </a:rPr>
              <a:t>“EMERGENCIA HIPERTENSIVA”</a:t>
            </a:r>
          </a:p>
          <a:p>
            <a:pPr>
              <a:buNone/>
            </a:pPr>
            <a:endParaRPr lang="es-US" sz="2000" b="1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s-US" sz="2000" b="1" dirty="0" smtClean="0">
                <a:latin typeface="Arial Narrow" pitchFamily="34" charset="0"/>
              </a:rPr>
              <a:t> “URGENCIA HIPERTENSIVA”.</a:t>
            </a:r>
          </a:p>
          <a:p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1500166" y="785794"/>
            <a:ext cx="6196405" cy="6239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US" sz="1800" b="1" dirty="0" smtClean="0">
                <a:latin typeface="Arial Narrow" pitchFamily="34" charset="0"/>
              </a:rPr>
              <a:t>ETIOLOGÍA</a:t>
            </a:r>
            <a:endParaRPr lang="es-US" sz="1800" b="1" dirty="0">
              <a:latin typeface="Arial Narrow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71538" y="1142984"/>
            <a:ext cx="642942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es-US" b="1" dirty="0" smtClean="0">
                <a:latin typeface="Arial Narrow" pitchFamily="34" charset="0"/>
              </a:rPr>
              <a:t>PRIMARIA</a:t>
            </a:r>
          </a:p>
          <a:p>
            <a:endParaRPr lang="es-US" b="1" dirty="0" smtClean="0">
              <a:latin typeface="Arial Narrow" pitchFamily="34" charset="0"/>
            </a:endParaRPr>
          </a:p>
          <a:p>
            <a:r>
              <a:rPr lang="es-US" b="1" dirty="0" smtClean="0">
                <a:latin typeface="Arial Narrow" pitchFamily="34" charset="0"/>
              </a:rPr>
              <a:t>II. SECUNDARIA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US" b="1" dirty="0" smtClean="0">
                <a:latin typeface="Arial Narrow" pitchFamily="34" charset="0"/>
              </a:rPr>
              <a:t>CAUSAS RENALES.   </a:t>
            </a:r>
          </a:p>
          <a:p>
            <a:pPr marL="285750" indent="-285750"/>
            <a:r>
              <a:rPr lang="es-US" b="1" dirty="0" smtClean="0">
                <a:latin typeface="Arial Narrow" pitchFamily="34" charset="0"/>
              </a:rPr>
              <a:t>                        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US" b="1" dirty="0" smtClean="0">
                <a:latin typeface="Arial Narrow" pitchFamily="34" charset="0"/>
              </a:rPr>
              <a:t>CAUSAS ENDOCRINAS. </a:t>
            </a:r>
          </a:p>
          <a:p>
            <a:pPr marL="285750" indent="-285750"/>
            <a:r>
              <a:rPr lang="es-US" b="1" dirty="0" smtClean="0">
                <a:latin typeface="Arial Narrow" pitchFamily="34" charset="0"/>
              </a:rPr>
              <a:t>  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US" b="1" dirty="0" smtClean="0">
                <a:latin typeface="Arial Narrow" pitchFamily="34" charset="0"/>
              </a:rPr>
              <a:t> CAUSAS NEUROLÓGICAS.  </a:t>
            </a:r>
          </a:p>
          <a:p>
            <a:pPr marL="285750" indent="-285750"/>
            <a:endParaRPr lang="es-US" b="1" dirty="0" smtClean="0"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US" b="1" dirty="0" smtClean="0">
                <a:latin typeface="Arial Narrow" pitchFamily="34" charset="0"/>
              </a:rPr>
              <a:t>CAUSAS FARMACOLÓGICAS.  </a:t>
            </a:r>
          </a:p>
          <a:p>
            <a:pPr marL="285750" indent="-285750"/>
            <a:endParaRPr lang="es-US" b="1" dirty="0" smtClean="0"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US" b="1" dirty="0" smtClean="0">
                <a:latin typeface="Arial Narrow" pitchFamily="34" charset="0"/>
              </a:rPr>
              <a:t>TÓXICAS.</a:t>
            </a:r>
          </a:p>
          <a:p>
            <a:pPr marL="285750" indent="-285750"/>
            <a:r>
              <a:rPr lang="es-US" b="1" dirty="0" smtClean="0">
                <a:latin typeface="Arial Narrow" pitchFamily="34" charset="0"/>
              </a:rPr>
              <a:t>      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US" b="1" dirty="0" smtClean="0">
                <a:latin typeface="Arial Narrow" pitchFamily="34" charset="0"/>
              </a:rPr>
              <a:t> ALTERACIONES DEL FLUJO   VASCULAR.</a:t>
            </a:r>
          </a:p>
          <a:p>
            <a:pPr marL="285750" indent="-285750"/>
            <a:endParaRPr lang="es-US" b="1" dirty="0" smtClean="0"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US" b="1" dirty="0" smtClean="0">
                <a:latin typeface="Arial Narrow" pitchFamily="34" charset="0"/>
              </a:rPr>
              <a:t>TOXEMIA GRAVÍDICA.</a:t>
            </a:r>
          </a:p>
          <a:p>
            <a:pPr marL="285750" indent="-285750">
              <a:buFont typeface="Wingdings" pitchFamily="2" charset="2"/>
              <a:buChar char="ü"/>
            </a:pPr>
            <a:endParaRPr lang="es-US" b="1" dirty="0" smtClean="0"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US" b="1" dirty="0" smtClean="0">
                <a:latin typeface="Arial Narrow" pitchFamily="34" charset="0"/>
              </a:rPr>
              <a:t> ESTRESS  AGUDO</a:t>
            </a:r>
          </a:p>
          <a:p>
            <a:pPr marL="285750" indent="-285750">
              <a:buFont typeface="Wingdings" pitchFamily="2" charset="2"/>
              <a:buChar char="ü"/>
            </a:pPr>
            <a:endParaRPr lang="es-US" b="1" dirty="0" smtClean="0">
              <a:latin typeface="Arial Narrow" pitchFamily="34" charset="0"/>
            </a:endParaRPr>
          </a:p>
          <a:p>
            <a:pPr marL="285750" indent="-285750"/>
            <a:endParaRPr lang="es-US" b="1" dirty="0" smtClean="0">
              <a:latin typeface="Arial Narrow" pitchFamily="34" charset="0"/>
            </a:endParaRPr>
          </a:p>
          <a:p>
            <a:pPr marL="285750" indent="-285750"/>
            <a:endParaRPr lang="es-US" b="1" dirty="0" smtClean="0">
              <a:latin typeface="Arial Narrow" pitchFamily="34" charset="0"/>
            </a:endParaRPr>
          </a:p>
          <a:p>
            <a:pPr marL="285750" indent="-285750"/>
            <a:endParaRPr lang="es-US" b="1" dirty="0" smtClean="0">
              <a:latin typeface="Arial Narrow" pitchFamily="34" charset="0"/>
            </a:endParaRPr>
          </a:p>
          <a:p>
            <a:pPr marL="285750" indent="-285750"/>
            <a:endParaRPr lang="es-US" b="1" dirty="0" smtClean="0"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endParaRPr lang="es-US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11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00166" y="714356"/>
            <a:ext cx="5929355" cy="571503"/>
          </a:xfrm>
        </p:spPr>
        <p:txBody>
          <a:bodyPr>
            <a:normAutofit/>
          </a:bodyPr>
          <a:lstStyle/>
          <a:p>
            <a:r>
              <a:rPr lang="es-ES" sz="2000" b="1" dirty="0" smtClean="0">
                <a:latin typeface="Arial Narrow" pitchFamily="34" charset="0"/>
              </a:rPr>
              <a:t>CLASIFICACIÓN</a:t>
            </a:r>
            <a:endParaRPr lang="es-ES" sz="2000" b="1" dirty="0">
              <a:latin typeface="Arial Narrow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728" y="1857364"/>
            <a:ext cx="6196405" cy="3603812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ClrTx/>
              <a:buFont typeface="Wingdings" pitchFamily="2" charset="2"/>
              <a:buChar char="Ø"/>
            </a:pPr>
            <a:r>
              <a:rPr lang="es-ES" sz="2200" b="1" dirty="0" smtClean="0">
                <a:latin typeface="Arial Narrow" pitchFamily="34" charset="0"/>
              </a:rPr>
              <a:t>SEGÚN CIFRAS DE TENSIÓN ARTERIAL  ELEVADAS.</a:t>
            </a:r>
          </a:p>
          <a:p>
            <a:pPr marL="457200" indent="-457200">
              <a:buClrTx/>
              <a:buNone/>
            </a:pPr>
            <a:endParaRPr lang="es-ES" sz="2200" b="1" dirty="0" smtClean="0">
              <a:latin typeface="Arial Narrow" pitchFamily="34" charset="0"/>
            </a:endParaRPr>
          </a:p>
          <a:p>
            <a:pPr marL="457200" indent="-457200">
              <a:buClrTx/>
              <a:buFont typeface="Wingdings" pitchFamily="2" charset="2"/>
              <a:buChar char="§"/>
            </a:pPr>
            <a:r>
              <a:rPr lang="es-ES" sz="2200" b="1" dirty="0" smtClean="0">
                <a:latin typeface="Arial Narrow" pitchFamily="34" charset="0"/>
              </a:rPr>
              <a:t>SISTODIASTÓLICA</a:t>
            </a:r>
          </a:p>
          <a:p>
            <a:pPr marL="457200" indent="-457200">
              <a:buClrTx/>
              <a:buFont typeface="Wingdings" pitchFamily="2" charset="2"/>
              <a:buChar char="§"/>
            </a:pPr>
            <a:r>
              <a:rPr lang="es-ES" sz="2200" b="1" dirty="0" smtClean="0">
                <a:latin typeface="Arial Narrow" pitchFamily="34" charset="0"/>
              </a:rPr>
              <a:t>DIASTÓLICA</a:t>
            </a:r>
          </a:p>
          <a:p>
            <a:pPr marL="457200" indent="-457200">
              <a:buClrTx/>
              <a:buFont typeface="Wingdings" pitchFamily="2" charset="2"/>
              <a:buChar char="§"/>
            </a:pPr>
            <a:r>
              <a:rPr lang="es-ES" sz="2200" b="1" dirty="0" smtClean="0">
                <a:latin typeface="Arial Narrow" pitchFamily="34" charset="0"/>
              </a:rPr>
              <a:t>SISTÓLICA AISLADA      </a:t>
            </a:r>
            <a:r>
              <a:rPr lang="es-US" sz="2200" b="1" dirty="0" smtClean="0">
                <a:latin typeface="Arial Narrow" pitchFamily="34" charset="0"/>
                <a:ea typeface="Calibri"/>
                <a:cs typeface="Times New Roman"/>
              </a:rPr>
              <a:t>                ≥140                 &lt;90</a:t>
            </a:r>
          </a:p>
          <a:p>
            <a:pPr marL="457200" indent="-457200">
              <a:buClrTx/>
              <a:buNone/>
            </a:pPr>
            <a:endParaRPr lang="es-ES" sz="2200" b="1" dirty="0" smtClean="0">
              <a:latin typeface="Arial Narrow" pitchFamily="34" charset="0"/>
            </a:endParaRPr>
          </a:p>
          <a:p>
            <a:pPr marL="457200" indent="-457200">
              <a:buClrTx/>
              <a:buFont typeface="Wingdings" pitchFamily="2" charset="2"/>
              <a:buChar char="Ø"/>
            </a:pPr>
            <a:r>
              <a:rPr lang="es-ES" sz="2200" b="1" dirty="0" smtClean="0">
                <a:latin typeface="Arial Narrow" pitchFamily="34" charset="0"/>
              </a:rPr>
              <a:t>SEGÚN LA MAGNITUD</a:t>
            </a:r>
          </a:p>
          <a:p>
            <a:pPr marL="457200" indent="-457200">
              <a:buClrTx/>
              <a:buNone/>
            </a:pPr>
            <a:endParaRPr lang="es-ES" sz="2200" b="1" dirty="0" smtClean="0">
              <a:latin typeface="Arial Narrow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ClrTx/>
              <a:buFont typeface="Wingdings" pitchFamily="2" charset="2"/>
              <a:buChar char="§"/>
            </a:pPr>
            <a:r>
              <a:rPr lang="es-US" sz="2200" b="1" dirty="0" smtClean="0">
                <a:latin typeface="Arial Narrow" pitchFamily="34" charset="0"/>
                <a:ea typeface="Calibri"/>
                <a:cs typeface="Times New Roman"/>
              </a:rPr>
              <a:t> HTA ESTADÍO 1                             140-159              90- 99</a:t>
            </a:r>
          </a:p>
          <a:p>
            <a:pPr>
              <a:lnSpc>
                <a:spcPct val="115000"/>
              </a:lnSpc>
              <a:spcAft>
                <a:spcPts val="1000"/>
              </a:spcAft>
              <a:buClrTx/>
              <a:buFont typeface="Wingdings" pitchFamily="2" charset="2"/>
              <a:buChar char="§"/>
            </a:pPr>
            <a:r>
              <a:rPr lang="es-US" sz="2200" b="1" dirty="0" smtClean="0">
                <a:latin typeface="Arial Narrow" pitchFamily="34" charset="0"/>
                <a:ea typeface="Calibri"/>
                <a:cs typeface="Times New Roman"/>
              </a:rPr>
              <a:t> HTA ESTADÍO 2                               &gt;160                 &gt;100</a:t>
            </a:r>
          </a:p>
          <a:p>
            <a:pPr marL="457200" indent="-457200">
              <a:buNone/>
            </a:pP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000108"/>
            <a:ext cx="6196405" cy="4643470"/>
          </a:xfrm>
        </p:spPr>
        <p:txBody>
          <a:bodyPr>
            <a:normAutofit fontScale="55000" lnSpcReduction="20000"/>
          </a:bodyPr>
          <a:lstStyle/>
          <a:p>
            <a:pPr>
              <a:buClrTx/>
              <a:buFont typeface="Wingdings" pitchFamily="2" charset="2"/>
              <a:buChar char="Ø"/>
            </a:pPr>
            <a:r>
              <a:rPr lang="es-ES" sz="2200" b="1" dirty="0" smtClean="0">
                <a:latin typeface="Arial Narrow" pitchFamily="34" charset="0"/>
              </a:rPr>
              <a:t>SEGÚN SU EVOLUCIÓN.</a:t>
            </a:r>
          </a:p>
          <a:p>
            <a:pPr>
              <a:buClrTx/>
              <a:buNone/>
            </a:pPr>
            <a:endParaRPr lang="es-ES" sz="2200" b="1" dirty="0" smtClean="0">
              <a:latin typeface="Arial Narrow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es-ES" sz="2200" b="1" dirty="0" smtClean="0">
                <a:latin typeface="Arial Narrow" pitchFamily="34" charset="0"/>
              </a:rPr>
              <a:t>FASE I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s-ES" sz="2200" b="1" dirty="0" smtClean="0">
                <a:latin typeface="Arial Narrow" pitchFamily="34" charset="0"/>
              </a:rPr>
              <a:t>FASE II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s-ES" sz="2200" b="1" dirty="0" smtClean="0">
                <a:latin typeface="Arial Narrow" pitchFamily="34" charset="0"/>
              </a:rPr>
              <a:t>FASE III</a:t>
            </a:r>
          </a:p>
          <a:p>
            <a:pPr>
              <a:buClrTx/>
              <a:buNone/>
            </a:pPr>
            <a:endParaRPr lang="es-ES" sz="2200" b="1" dirty="0" smtClean="0">
              <a:latin typeface="Arial Narrow" pitchFamily="34" charset="0"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s-ES" sz="2200" b="1" dirty="0" smtClean="0">
                <a:latin typeface="Arial Narrow" pitchFamily="34" charset="0"/>
              </a:rPr>
              <a:t>SEGÚN SU ETIOLOGÍA</a:t>
            </a:r>
          </a:p>
          <a:p>
            <a:pPr>
              <a:buClrTx/>
              <a:buNone/>
            </a:pPr>
            <a:endParaRPr lang="es-ES" sz="2200" b="1" dirty="0" smtClean="0">
              <a:latin typeface="Arial Narrow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es-ES" sz="2200" b="1" dirty="0" smtClean="0">
                <a:latin typeface="Arial Narrow" pitchFamily="34" charset="0"/>
              </a:rPr>
              <a:t>HTA PRIMARIA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s-ES" sz="2200" b="1" dirty="0" smtClean="0">
                <a:latin typeface="Arial Narrow" pitchFamily="34" charset="0"/>
              </a:rPr>
              <a:t>HTA RENAL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s-ES" sz="2200" b="1" dirty="0" smtClean="0">
                <a:latin typeface="Arial Narrow" pitchFamily="34" charset="0"/>
              </a:rPr>
              <a:t>HTA ENDOCRINA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s-ES" sz="2200" b="1" dirty="0" smtClean="0">
                <a:latin typeface="Arial Narrow" pitchFamily="34" charset="0"/>
              </a:rPr>
              <a:t>ALTERACIONES DEL FLUJO VASCULAR.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s-ES" sz="2200" b="1" dirty="0" smtClean="0">
                <a:latin typeface="Arial Narrow" pitchFamily="34" charset="0"/>
              </a:rPr>
              <a:t>TOXEMIA GRAVÍDICA.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s-ES" sz="2200" b="1" dirty="0" smtClean="0">
                <a:latin typeface="Arial Narrow" pitchFamily="34" charset="0"/>
              </a:rPr>
              <a:t>TÓXICAS.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s-ES" sz="2200" b="1" dirty="0" smtClean="0">
                <a:latin typeface="Arial Narrow" pitchFamily="34" charset="0"/>
              </a:rPr>
              <a:t>NEURÓGENAS.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s-ES" sz="2200" b="1" dirty="0" smtClean="0">
                <a:latin typeface="Arial Narrow" pitchFamily="34" charset="0"/>
              </a:rPr>
              <a:t>STRESS AGUDO.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s-ES" sz="2200" b="1" dirty="0" smtClean="0">
                <a:latin typeface="Arial Narrow" pitchFamily="34" charset="0"/>
              </a:rPr>
              <a:t>MEDICAMENTOSAS.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ALAYL~1\AppData\Local\Temp\Rar$DI10.810\25 aortografia coartacion de la aort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945228"/>
            <a:ext cx="5643602" cy="4967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428860" y="571480"/>
            <a:ext cx="4214843" cy="571504"/>
          </a:xfrm>
        </p:spPr>
        <p:txBody>
          <a:bodyPr/>
          <a:lstStyle/>
          <a:p>
            <a:pPr algn="ctr">
              <a:buNone/>
            </a:pPr>
            <a:r>
              <a:rPr lang="es-ES" sz="2000" b="1" dirty="0" smtClean="0">
                <a:latin typeface="Arial Narrow" pitchFamily="34" charset="0"/>
              </a:rPr>
              <a:t>ESTRATIFICACIÓN DEL RIESGO</a:t>
            </a:r>
          </a:p>
          <a:p>
            <a:pPr>
              <a:buNone/>
            </a:pP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214414" y="1142984"/>
          <a:ext cx="7072362" cy="4929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2071702"/>
                <a:gridCol w="1857388"/>
                <a:gridCol w="1785950"/>
              </a:tblGrid>
              <a:tr h="1178053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CLASIFICACIÓN DELA PRESIÓN ARTERIAL</a:t>
                      </a:r>
                      <a:endParaRPr lang="es-ES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RIESGO EN EL</a:t>
                      </a:r>
                    </a:p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GRUPO A</a:t>
                      </a:r>
                    </a:p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( NO FACTORES DE RIESGO, NO DOD, NO ECV</a:t>
                      </a:r>
                      <a:endParaRPr lang="es-ES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RIESGO EN EL</a:t>
                      </a:r>
                    </a:p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GRUPO B(AL MENOS UN FR,</a:t>
                      </a:r>
                      <a:r>
                        <a:rPr lang="es-ES" sz="14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NO INCLUYE DM, DOD, ECV)</a:t>
                      </a:r>
                      <a:endParaRPr lang="es-ES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RIESGO EN  EL GRUPO C(DOD, ECV, CON DM O NO SIN OTRO FR</a:t>
                      </a:r>
                      <a:endParaRPr lang="es-ES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178053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NORMAL ALTA</a:t>
                      </a:r>
                      <a:endParaRPr lang="es-ES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MODIFICACIÓN DEL ESTILO DE VIDA</a:t>
                      </a:r>
                      <a:endParaRPr lang="es-ES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MODIFICACIÓN DEL ESTILO DE VIDA</a:t>
                      </a:r>
                      <a:endParaRPr lang="es-ES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TRATAMIENTO CON DROGAS Y MODIFICACIÓN DEL ESTILO</a:t>
                      </a:r>
                      <a:r>
                        <a:rPr lang="es-ES" sz="14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DE VIDA</a:t>
                      </a:r>
                      <a:endParaRPr lang="es-ES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395063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ESTADÍO I</a:t>
                      </a:r>
                      <a:endParaRPr lang="es-ES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MODIFICACIÓN</a:t>
                      </a:r>
                      <a:r>
                        <a:rPr lang="es-ES" sz="14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DEL ESTILO DE VIDA (POR 12 MESES)</a:t>
                      </a:r>
                      <a:endParaRPr lang="es-ES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MODIFICACIÓN</a:t>
                      </a:r>
                      <a:r>
                        <a:rPr lang="es-ES" sz="14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DEL ESTILO DE VIDA (POR 6 MESES), SI MULTIPLES FR  TTO CON DROGAS</a:t>
                      </a:r>
                      <a:endParaRPr lang="es-ES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TRATAMIENTO CON DROGAS Y MODIFICACIÓN DEL ESTILO</a:t>
                      </a:r>
                      <a:r>
                        <a:rPr lang="es-ES" sz="14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DE VIDA</a:t>
                      </a:r>
                      <a:endParaRPr lang="es-ES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178053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ESTADÍO II</a:t>
                      </a:r>
                      <a:endParaRPr lang="es-ES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TRATAMIENTO CON DROGAS Y MODIFICACIÓN DEL ESTILO</a:t>
                      </a:r>
                      <a:r>
                        <a:rPr lang="es-ES" sz="14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DE VIDA</a:t>
                      </a:r>
                      <a:endParaRPr lang="es-ES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TRATAMIENTO CON DROGAS Y MODIFICACIÓN DEL ESTILO</a:t>
                      </a:r>
                      <a:r>
                        <a:rPr lang="es-ES" sz="14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DE VIDA</a:t>
                      </a:r>
                      <a:endParaRPr lang="es-ES" sz="1400" b="1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  <a:p>
                      <a:pPr algn="ctr"/>
                      <a:endParaRPr lang="es-ES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TRATAMIENTO CON DROGAS </a:t>
                      </a:r>
                      <a:r>
                        <a:rPr lang="es-ES" sz="1400" b="1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Y MODIFICACIÓN </a:t>
                      </a:r>
                      <a:r>
                        <a:rPr lang="es-ES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DEL ESTILO</a:t>
                      </a:r>
                      <a:r>
                        <a:rPr lang="es-ES" sz="14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DE VIDA</a:t>
                      </a:r>
                      <a:endParaRPr lang="es-ES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429</TotalTime>
  <Words>836</Words>
  <Application>Microsoft Office PowerPoint</Application>
  <PresentationFormat>Presentación en pantalla (4:3)</PresentationFormat>
  <Paragraphs>260</Paragraphs>
  <Slides>28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8" baseType="lpstr">
      <vt:lpstr>Arial</vt:lpstr>
      <vt:lpstr>Arial Narrow</vt:lpstr>
      <vt:lpstr>Brush Script MT</vt:lpstr>
      <vt:lpstr>Calibri</vt:lpstr>
      <vt:lpstr>Century Gothic</vt:lpstr>
      <vt:lpstr>Tahoma</vt:lpstr>
      <vt:lpstr>Times New Roman</vt:lpstr>
      <vt:lpstr>Wingdings</vt:lpstr>
      <vt:lpstr>Wingdings 3</vt:lpstr>
      <vt:lpstr>Espiral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CLASIFICACIÓN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Odalis</dc:creator>
  <cp:lastModifiedBy>Blanco</cp:lastModifiedBy>
  <cp:revision>55</cp:revision>
  <dcterms:created xsi:type="dcterms:W3CDTF">2011-04-24T20:33:25Z</dcterms:created>
  <dcterms:modified xsi:type="dcterms:W3CDTF">2020-11-01T17:59:39Z</dcterms:modified>
</cp:coreProperties>
</file>