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0" r:id="rId25"/>
    <p:sldId id="282" r:id="rId26"/>
    <p:sldId id="285" r:id="rId27"/>
    <p:sldId id="287" r:id="rId28"/>
    <p:sldId id="288" r:id="rId29"/>
    <p:sldId id="290" r:id="rId30"/>
    <p:sldId id="289" r:id="rId31"/>
    <p:sldId id="291" r:id="rId32"/>
    <p:sldId id="292" r:id="rId33"/>
    <p:sldId id="293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B3F00-9467-464F-B0A7-6E1DE33EE690}" type="datetimeFigureOut">
              <a:rPr lang="es-ES" smtClean="0"/>
              <a:t>22/05/2019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B152B-F2E6-4857-83C7-4D5C985F04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379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B152B-F2E6-4857-83C7-4D5C985F048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0896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B152B-F2E6-4857-83C7-4D5C985F0488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0744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6C00-B79B-4D96-9297-B1FB44DA4BE1}" type="datetimeFigureOut">
              <a:rPr lang="es-ES" smtClean="0"/>
              <a:t>22/05/2019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0DCC-0C14-45BB-B9A3-E387C4F395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942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6C00-B79B-4D96-9297-B1FB44DA4BE1}" type="datetimeFigureOut">
              <a:rPr lang="es-ES" smtClean="0"/>
              <a:t>22/05/2019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0DCC-0C14-45BB-B9A3-E387C4F395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810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6C00-B79B-4D96-9297-B1FB44DA4BE1}" type="datetimeFigureOut">
              <a:rPr lang="es-ES" smtClean="0"/>
              <a:t>22/05/2019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0DCC-0C14-45BB-B9A3-E387C4F395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089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6C00-B79B-4D96-9297-B1FB44DA4BE1}" type="datetimeFigureOut">
              <a:rPr lang="es-ES" smtClean="0"/>
              <a:t>22/05/2019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0DCC-0C14-45BB-B9A3-E387C4F395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82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6C00-B79B-4D96-9297-B1FB44DA4BE1}" type="datetimeFigureOut">
              <a:rPr lang="es-ES" smtClean="0"/>
              <a:t>22/05/2019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0DCC-0C14-45BB-B9A3-E387C4F395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6044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6C00-B79B-4D96-9297-B1FB44DA4BE1}" type="datetimeFigureOut">
              <a:rPr lang="es-ES" smtClean="0"/>
              <a:t>22/05/2019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0DCC-0C14-45BB-B9A3-E387C4F395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161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6C00-B79B-4D96-9297-B1FB44DA4BE1}" type="datetimeFigureOut">
              <a:rPr lang="es-ES" smtClean="0"/>
              <a:t>22/05/2019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0DCC-0C14-45BB-B9A3-E387C4F395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5096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6C00-B79B-4D96-9297-B1FB44DA4BE1}" type="datetimeFigureOut">
              <a:rPr lang="es-ES" smtClean="0"/>
              <a:t>22/05/2019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0DCC-0C14-45BB-B9A3-E387C4F395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1600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6C00-B79B-4D96-9297-B1FB44DA4BE1}" type="datetimeFigureOut">
              <a:rPr lang="es-ES" smtClean="0"/>
              <a:t>22/05/2019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0DCC-0C14-45BB-B9A3-E387C4F395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088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6C00-B79B-4D96-9297-B1FB44DA4BE1}" type="datetimeFigureOut">
              <a:rPr lang="es-ES" smtClean="0"/>
              <a:t>22/05/2019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0DCC-0C14-45BB-B9A3-E387C4F395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124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6C00-B79B-4D96-9297-B1FB44DA4BE1}" type="datetimeFigureOut">
              <a:rPr lang="es-ES" smtClean="0"/>
              <a:t>22/05/2019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0DCC-0C14-45BB-B9A3-E387C4F395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8204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6C00-B79B-4D96-9297-B1FB44DA4BE1}" type="datetimeFigureOut">
              <a:rPr lang="es-ES" smtClean="0"/>
              <a:t>22/05/2019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B0DCC-0C14-45BB-B9A3-E387C4F395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810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788024" y="69269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Habana, jueves 23 de mayo 2019</a:t>
            </a:r>
          </a:p>
          <a:p>
            <a:r>
              <a:rPr lang="es-ES" dirty="0" smtClean="0"/>
              <a:t>"Año 61 de la revolución"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395536" y="1556792"/>
            <a:ext cx="81369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ES" sz="2800" b="1" dirty="0" smtClean="0"/>
              <a:t>Carrera: </a:t>
            </a:r>
            <a:r>
              <a:rPr lang="es-ES" sz="2800" dirty="0" smtClean="0"/>
              <a:t>Medicina Sexto semestre</a:t>
            </a:r>
          </a:p>
          <a:p>
            <a:pPr>
              <a:lnSpc>
                <a:spcPct val="200000"/>
              </a:lnSpc>
            </a:pPr>
            <a:r>
              <a:rPr lang="es-ES" sz="2800" b="1" dirty="0" smtClean="0"/>
              <a:t>Asignatura: </a:t>
            </a:r>
            <a:r>
              <a:rPr lang="es-ES" sz="2800" dirty="0" smtClean="0"/>
              <a:t>Medicina Interna</a:t>
            </a:r>
          </a:p>
          <a:p>
            <a:pPr>
              <a:lnSpc>
                <a:spcPct val="200000"/>
              </a:lnSpc>
            </a:pPr>
            <a:r>
              <a:rPr lang="es-ES" sz="2800" b="1" dirty="0" smtClean="0"/>
              <a:t>Tema V </a:t>
            </a:r>
            <a:r>
              <a:rPr lang="es-ES" sz="2800" dirty="0" smtClean="0"/>
              <a:t>.Enfermedades cardiovasculares.</a:t>
            </a:r>
          </a:p>
          <a:p>
            <a:pPr>
              <a:lnSpc>
                <a:spcPct val="200000"/>
              </a:lnSpc>
            </a:pPr>
            <a:r>
              <a:rPr lang="es-ES" sz="2800" dirty="0" smtClean="0"/>
              <a:t>                 Insuficiencia cardiaca </a:t>
            </a:r>
          </a:p>
          <a:p>
            <a:pPr>
              <a:lnSpc>
                <a:spcPct val="200000"/>
              </a:lnSpc>
            </a:pPr>
            <a:r>
              <a:rPr lang="es-ES" sz="2800" b="1" dirty="0" smtClean="0"/>
              <a:t>Modalidad</a:t>
            </a:r>
            <a:r>
              <a:rPr lang="es-ES" sz="2800" dirty="0" smtClean="0"/>
              <a:t> : Conferencia  orientadora </a:t>
            </a:r>
          </a:p>
          <a:p>
            <a:pPr>
              <a:lnSpc>
                <a:spcPct val="200000"/>
              </a:lnSpc>
            </a:pPr>
            <a:r>
              <a:rPr lang="es-ES" sz="2800" b="1" dirty="0" smtClean="0"/>
              <a:t>Duración</a:t>
            </a:r>
            <a:r>
              <a:rPr lang="es-ES" sz="2800" dirty="0" smtClean="0"/>
              <a:t> : 50 minutos </a:t>
            </a:r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17295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2800" b="1" dirty="0">
                <a:solidFill>
                  <a:prstClr val="black"/>
                </a:solidFill>
              </a:rPr>
              <a:t>Clasificación</a:t>
            </a:r>
            <a:endParaRPr lang="es-ES" dirty="0"/>
          </a:p>
        </p:txBody>
      </p:sp>
      <p:sp>
        <p:nvSpPr>
          <p:cNvPr id="13" name="1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 smtClean="0"/>
              <a:t>5</a:t>
            </a:r>
            <a:r>
              <a:rPr lang="es-ES" dirty="0" smtClean="0"/>
              <a:t>- </a:t>
            </a:r>
            <a:r>
              <a:rPr lang="es-ES" sz="2800" b="1" dirty="0" smtClean="0"/>
              <a:t>Según el compromiso de la función ventricular</a:t>
            </a:r>
          </a:p>
          <a:p>
            <a:pPr>
              <a:buFontTx/>
              <a:buChar char="-"/>
            </a:pPr>
            <a:r>
              <a:rPr lang="es-ES" sz="2800" dirty="0" smtClean="0"/>
              <a:t>Sistólica</a:t>
            </a:r>
          </a:p>
          <a:p>
            <a:pPr>
              <a:buFontTx/>
              <a:buChar char="-"/>
            </a:pPr>
            <a:r>
              <a:rPr lang="es-ES" sz="2800" dirty="0" smtClean="0"/>
              <a:t>Diastólica </a:t>
            </a:r>
          </a:p>
          <a:p>
            <a:pPr>
              <a:buFontTx/>
              <a:buChar char="-"/>
            </a:pPr>
            <a:r>
              <a:rPr lang="es-ES" sz="2800" dirty="0" err="1" smtClean="0"/>
              <a:t>Sistodiastólica</a:t>
            </a:r>
            <a:r>
              <a:rPr lang="es-ES" sz="2800" dirty="0" smtClean="0"/>
              <a:t> </a:t>
            </a:r>
          </a:p>
          <a:p>
            <a:pPr>
              <a:buFontTx/>
              <a:buChar char="-"/>
            </a:pPr>
            <a:endParaRPr lang="es-ES" sz="2800" b="1" dirty="0"/>
          </a:p>
          <a:p>
            <a:pPr marL="0" indent="0">
              <a:buNone/>
            </a:pPr>
            <a:r>
              <a:rPr lang="es-ES" sz="2800" b="1" dirty="0" smtClean="0"/>
              <a:t>6- Según  gravedad de los </a:t>
            </a:r>
            <a:r>
              <a:rPr lang="es-ES" sz="2800" b="1" dirty="0" err="1" smtClean="0"/>
              <a:t>sintomas</a:t>
            </a:r>
            <a:r>
              <a:rPr lang="es-ES" sz="2800" b="1" dirty="0" smtClean="0"/>
              <a:t> (clasificación funcional NYHA)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58679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2800" b="1" dirty="0" smtClean="0">
                <a:solidFill>
                  <a:prstClr val="black"/>
                </a:solidFill>
                <a:ea typeface="+mn-ea"/>
                <a:cs typeface="+mn-cs"/>
              </a:rPr>
              <a:t>Clasificación </a:t>
            </a:r>
            <a:r>
              <a:rPr lang="es-ES" sz="2800" b="1" dirty="0">
                <a:solidFill>
                  <a:prstClr val="black"/>
                </a:solidFill>
                <a:ea typeface="+mn-ea"/>
                <a:cs typeface="+mn-cs"/>
              </a:rPr>
              <a:t>funcional </a:t>
            </a:r>
            <a:r>
              <a:rPr lang="es-ES" sz="2800" b="1" dirty="0" smtClean="0">
                <a:solidFill>
                  <a:prstClr val="black"/>
                </a:solidFill>
                <a:ea typeface="+mn-ea"/>
                <a:cs typeface="+mn-cs"/>
              </a:rPr>
              <a:t>de la NYHA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s-ES" u="sng" dirty="0"/>
              <a:t>Clase I</a:t>
            </a:r>
            <a:r>
              <a:rPr lang="es-ES" dirty="0"/>
              <a:t>: No hay limitación de la actividad física. La actividad física habitual no produce síntomas como fatiga ni disnea.</a:t>
            </a:r>
          </a:p>
          <a:p>
            <a:pPr lvl="0"/>
            <a:r>
              <a:rPr lang="es-ES" u="sng" dirty="0"/>
              <a:t>Clase II</a:t>
            </a:r>
            <a:r>
              <a:rPr lang="es-ES" dirty="0"/>
              <a:t>: Limitación ligera de  la actividad física. La actividad física habitual produce fatiga, disnea o palpitaciones.</a:t>
            </a:r>
          </a:p>
          <a:p>
            <a:pPr lvl="0"/>
            <a:r>
              <a:rPr lang="es-ES" u="sng" dirty="0"/>
              <a:t>Clase III</a:t>
            </a:r>
            <a:r>
              <a:rPr lang="es-ES" dirty="0"/>
              <a:t>: Limitación notable. Los síntomas se manifiestan con niveles bajos de actividad. No hay síntomas en reposo.</a:t>
            </a:r>
          </a:p>
          <a:p>
            <a:pPr lvl="0"/>
            <a:r>
              <a:rPr lang="es-ES" u="sng" dirty="0"/>
              <a:t>Clase IV:</a:t>
            </a:r>
            <a:r>
              <a:rPr lang="es-ES" dirty="0"/>
              <a:t> Síntomas al reposo. Incapacidad de llevar a  cabo cualquier actividad en ausencia de síntomas.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01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2800" b="1" dirty="0">
                <a:solidFill>
                  <a:prstClr val="black"/>
                </a:solidFill>
              </a:rPr>
              <a:t>Clasificación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b="1" dirty="0" smtClean="0"/>
              <a:t>7- Según alteración estructural </a:t>
            </a:r>
          </a:p>
          <a:p>
            <a:r>
              <a:rPr lang="es-ES_tradnl" u="sng" dirty="0"/>
              <a:t>Estadio A</a:t>
            </a:r>
            <a:r>
              <a:rPr lang="es-ES_tradnl" dirty="0"/>
              <a:t>: Con alto riesgo de IC, anomalía estructural o funcional no identificadas; sin signos ni síntomas.</a:t>
            </a:r>
            <a:endParaRPr lang="es-ES" dirty="0"/>
          </a:p>
          <a:p>
            <a:r>
              <a:rPr lang="es-ES_tradnl" u="sng" dirty="0"/>
              <a:t>Estadio B</a:t>
            </a:r>
            <a:r>
              <a:rPr lang="es-ES_tradnl" dirty="0"/>
              <a:t>: Enfermedad cardiaca. Estructural desarrollada claramente en relación con la IC, pero sin signos ni síntomas.</a:t>
            </a:r>
            <a:endParaRPr lang="es-ES" dirty="0"/>
          </a:p>
          <a:p>
            <a:r>
              <a:rPr lang="es-ES_tradnl" u="sng" dirty="0"/>
              <a:t>Estadio C</a:t>
            </a:r>
            <a:r>
              <a:rPr lang="es-ES_tradnl" dirty="0"/>
              <a:t>: IC sintomática  asociada a enfermedad. Estructural subyacente.</a:t>
            </a:r>
            <a:endParaRPr lang="es-ES" dirty="0"/>
          </a:p>
          <a:p>
            <a:r>
              <a:rPr lang="es-ES_tradnl" u="sng" dirty="0"/>
              <a:t>Estadio D</a:t>
            </a:r>
            <a:r>
              <a:rPr lang="es-ES_tradnl" dirty="0"/>
              <a:t>: Enfermedad. Cardiaca. Estructural avanzada y síntomas  acusados de IC en reposo a pesar de tratamiento médico máximo.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290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/>
            <a:r>
              <a:rPr lang="es-ES" sz="2400" b="1" dirty="0" smtClean="0">
                <a:solidFill>
                  <a:prstClr val="black"/>
                </a:solidFill>
              </a:rPr>
              <a:t>8- Clasificación</a:t>
            </a:r>
            <a:r>
              <a:rPr lang="es-ES_tradnl" sz="2400" dirty="0" smtClean="0"/>
              <a:t> </a:t>
            </a:r>
            <a:r>
              <a:rPr lang="es-ES_tradnl" sz="2400" b="1" dirty="0" smtClean="0"/>
              <a:t>Según determinación de la fracción de eyección del ventrículo izquierdo  (FEVI)</a:t>
            </a:r>
            <a:r>
              <a:rPr lang="es-ES" sz="2400" b="1" dirty="0" smtClean="0"/>
              <a:t/>
            </a:r>
            <a:br>
              <a:rPr lang="es-ES" sz="2400" b="1" dirty="0" smtClean="0"/>
            </a:br>
            <a:endParaRPr lang="es-ES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271564"/>
              </p:ext>
            </p:extLst>
          </p:nvPr>
        </p:nvGraphicFramePr>
        <p:xfrm>
          <a:off x="539553" y="1668621"/>
          <a:ext cx="8064897" cy="42733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8147"/>
                <a:gridCol w="3158859"/>
                <a:gridCol w="3157891"/>
              </a:tblGrid>
              <a:tr h="19010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</a:rPr>
                        <a:t>IC- </a:t>
                      </a:r>
                      <a:r>
                        <a:rPr lang="es-ES_tradnl" sz="2000" dirty="0" err="1">
                          <a:solidFill>
                            <a:schemeClr val="tx1"/>
                          </a:solidFill>
                          <a:effectLst/>
                        </a:rPr>
                        <a:t>FEr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</a:rPr>
                        <a:t>IC- </a:t>
                      </a:r>
                      <a:r>
                        <a:rPr lang="es-ES_tradnl" sz="2000" dirty="0" err="1">
                          <a:solidFill>
                            <a:schemeClr val="tx1"/>
                          </a:solidFill>
                          <a:effectLst/>
                        </a:rPr>
                        <a:t>FEm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>
                          <a:solidFill>
                            <a:schemeClr val="tx1"/>
                          </a:solidFill>
                          <a:effectLst/>
                        </a:rPr>
                        <a:t>IC- FEc</a:t>
                      </a:r>
                      <a:endParaRPr lang="es-E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1574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>
                          <a:solidFill>
                            <a:schemeClr val="tx1"/>
                          </a:solidFill>
                          <a:effectLst/>
                        </a:rPr>
                        <a:t>sintomas y signos </a:t>
                      </a:r>
                      <a:endParaRPr lang="es-E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solidFill>
                            <a:schemeClr val="tx1"/>
                          </a:solidFill>
                          <a:effectLst/>
                        </a:rPr>
                        <a:t>síntomas </a:t>
                      </a: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</a:rPr>
                        <a:t>y signos 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solidFill>
                            <a:schemeClr val="tx1"/>
                          </a:solidFill>
                          <a:effectLst/>
                        </a:rPr>
                        <a:t>síntomas </a:t>
                      </a: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</a:rPr>
                        <a:t>y signos 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292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>
                          <a:solidFill>
                            <a:schemeClr val="tx1"/>
                          </a:solidFill>
                          <a:effectLst/>
                        </a:rPr>
                        <a:t>FEVI &lt; 40 %</a:t>
                      </a:r>
                      <a:endParaRPr lang="es-E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</a:rPr>
                        <a:t>FEVI  40 -49 %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</a:rPr>
                        <a:t>FEVI &gt; 50 %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89264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-</a:t>
                      </a:r>
                      <a:endParaRPr lang="es-E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Péptidos natriuréticos elevados</a:t>
                      </a:r>
                      <a:endParaRPr lang="es-ES" sz="2000" dirty="0">
                        <a:effectLst/>
                      </a:endParaRPr>
                    </a:p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al menos un criterio de los siguientes .</a:t>
                      </a:r>
                      <a:endParaRPr lang="es-ES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_tradnl" sz="2000" dirty="0">
                          <a:effectLst/>
                        </a:rPr>
                        <a:t>Enfermedad estructural cardiaca relevante (HVI o DAi),</a:t>
                      </a:r>
                      <a:endParaRPr lang="es-ES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_tradnl" sz="2000" dirty="0">
                          <a:effectLst/>
                        </a:rPr>
                        <a:t>Disfunción diastólica</a:t>
                      </a:r>
                      <a:endParaRPr lang="es-E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Péptidos natriuréticos elevados</a:t>
                      </a:r>
                      <a:endParaRPr lang="es-ES" sz="2000" dirty="0">
                        <a:effectLst/>
                      </a:endParaRPr>
                    </a:p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al menos un criterio de los siguientes .</a:t>
                      </a:r>
                      <a:endParaRPr lang="es-ES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_tradnl" sz="2000" dirty="0">
                          <a:effectLst/>
                        </a:rPr>
                        <a:t>Enfermedad estructural cardiaca relevante (HVI o DAi),</a:t>
                      </a:r>
                      <a:endParaRPr lang="es-ES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_tradnl" sz="2000" dirty="0">
                          <a:effectLst/>
                        </a:rPr>
                        <a:t>Disfunción diastólica </a:t>
                      </a:r>
                      <a:endParaRPr lang="es-ES" sz="20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891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3495464" cy="340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Nube"/>
          <p:cNvSpPr/>
          <p:nvPr/>
        </p:nvSpPr>
        <p:spPr>
          <a:xfrm>
            <a:off x="3203848" y="1196752"/>
            <a:ext cx="4536504" cy="352839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3707904" y="2348880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¿ Que he aprendido ? 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414822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b="1" dirty="0" smtClean="0"/>
              <a:t>Etiología </a:t>
            </a:r>
            <a:endParaRPr lang="es-ES" sz="28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290618"/>
              </p:ext>
            </p:extLst>
          </p:nvPr>
        </p:nvGraphicFramePr>
        <p:xfrm>
          <a:off x="467544" y="1268760"/>
          <a:ext cx="8229600" cy="4752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4296"/>
                <a:gridCol w="2160240"/>
                <a:gridCol w="3405064"/>
              </a:tblGrid>
              <a:tr h="1052188">
                <a:tc>
                  <a:txBody>
                    <a:bodyPr/>
                    <a:lstStyle/>
                    <a:p>
                      <a:r>
                        <a:rPr lang="es-ES" sz="2400" b="1" dirty="0" smtClean="0"/>
                        <a:t>M</a:t>
                      </a:r>
                      <a:r>
                        <a:rPr lang="es-ES" sz="2400" dirty="0" smtClean="0"/>
                        <a:t>iocardio enfermo 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b="1" dirty="0" smtClean="0"/>
                        <a:t>A</a:t>
                      </a:r>
                      <a:r>
                        <a:rPr lang="es-ES" sz="2400" dirty="0" smtClean="0"/>
                        <a:t>rritmias 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b="1" dirty="0" smtClean="0"/>
                        <a:t>C</a:t>
                      </a:r>
                      <a:r>
                        <a:rPr lang="es-ES" sz="2400" dirty="0" smtClean="0"/>
                        <a:t>ondiciones de cargas anormales </a:t>
                      </a:r>
                      <a:endParaRPr lang="es-ES" sz="2400" dirty="0"/>
                    </a:p>
                  </a:txBody>
                  <a:tcPr/>
                </a:tc>
              </a:tr>
              <a:tr h="3700340"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1- enfermedad miocárdica isquémica</a:t>
                      </a:r>
                    </a:p>
                    <a:p>
                      <a:r>
                        <a:rPr lang="es-ES" sz="2000" dirty="0" smtClean="0"/>
                        <a:t>2- daño miocárdico (tóxico, inflamatorio, inmunológico)</a:t>
                      </a:r>
                    </a:p>
                    <a:p>
                      <a:r>
                        <a:rPr lang="es-ES" sz="2000" dirty="0" smtClean="0"/>
                        <a:t>3-</a:t>
                      </a:r>
                      <a:r>
                        <a:rPr lang="es-ES" sz="2000" baseline="0" dirty="0" smtClean="0"/>
                        <a:t> enfermedades infiltrativa</a:t>
                      </a:r>
                    </a:p>
                    <a:p>
                      <a:r>
                        <a:rPr lang="es-ES" sz="2000" baseline="0" dirty="0" smtClean="0"/>
                        <a:t>4- alteraciones metabólicas</a:t>
                      </a:r>
                    </a:p>
                    <a:p>
                      <a:r>
                        <a:rPr lang="es-ES" sz="2000" baseline="0" dirty="0" smtClean="0"/>
                        <a:t>5- alteraciones genéticas 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1- </a:t>
                      </a:r>
                      <a:r>
                        <a:rPr lang="es-ES" sz="2000" dirty="0" err="1" smtClean="0"/>
                        <a:t>Taquiaarritmias</a:t>
                      </a:r>
                      <a:endParaRPr lang="es-ES" sz="2000" dirty="0" smtClean="0"/>
                    </a:p>
                    <a:p>
                      <a:r>
                        <a:rPr lang="es-ES" sz="2000" dirty="0" smtClean="0"/>
                        <a:t>2- </a:t>
                      </a:r>
                      <a:r>
                        <a:rPr lang="es-ES" sz="2000" dirty="0" err="1" smtClean="0"/>
                        <a:t>Bradiarritmias</a:t>
                      </a:r>
                      <a:r>
                        <a:rPr lang="es-ES" sz="2000" dirty="0" smtClean="0"/>
                        <a:t> 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1-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dirty="0" smtClean="0"/>
                        <a:t>Hipertensión arterial</a:t>
                      </a:r>
                    </a:p>
                    <a:p>
                      <a:r>
                        <a:rPr lang="es-ES" sz="2000" dirty="0" smtClean="0"/>
                        <a:t>2-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dirty="0" smtClean="0"/>
                        <a:t>Sobrecargas de volumen </a:t>
                      </a:r>
                    </a:p>
                    <a:p>
                      <a:r>
                        <a:rPr lang="es-ES" sz="2000" dirty="0" smtClean="0"/>
                        <a:t>3-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dirty="0" smtClean="0"/>
                        <a:t>Estados de gasto cardiaco elevado </a:t>
                      </a:r>
                    </a:p>
                    <a:p>
                      <a:r>
                        <a:rPr lang="es-ES" sz="2000" dirty="0" smtClean="0"/>
                        <a:t>4-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dirty="0" smtClean="0"/>
                        <a:t>Defectos estructurales de válvula o miocardio</a:t>
                      </a:r>
                    </a:p>
                    <a:p>
                      <a:r>
                        <a:rPr lang="es-ES" sz="2000" dirty="0" smtClean="0"/>
                        <a:t>5-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dirty="0" smtClean="0"/>
                        <a:t>Enfermedades pericárdicas y </a:t>
                      </a:r>
                      <a:r>
                        <a:rPr lang="es-ES" sz="2000" dirty="0" err="1" smtClean="0"/>
                        <a:t>endomiocárdicas</a:t>
                      </a:r>
                      <a:endParaRPr lang="es-ES" sz="2000" dirty="0" smtClean="0"/>
                    </a:p>
                    <a:p>
                      <a:endParaRPr lang="es-E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38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b="1" dirty="0" smtClean="0"/>
              <a:t>Factores precipitantes </a:t>
            </a:r>
            <a:endParaRPr lang="es-ES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_tradnl" dirty="0" smtClean="0"/>
              <a:t>Afecciones agudas : Síndrome </a:t>
            </a:r>
            <a:r>
              <a:rPr lang="es-ES_tradnl" dirty="0"/>
              <a:t>coronario </a:t>
            </a:r>
            <a:r>
              <a:rPr lang="es-ES_tradnl" dirty="0" smtClean="0"/>
              <a:t>agudo, Embolia pulmonar</a:t>
            </a:r>
            <a:endParaRPr lang="es-E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s-ES_tradnl" dirty="0" smtClean="0"/>
              <a:t>Arritmias </a:t>
            </a:r>
            <a:endParaRPr lang="es-ES" dirty="0"/>
          </a:p>
          <a:p>
            <a:pPr marL="514350" lvl="0" indent="-514350">
              <a:buFont typeface="+mj-lt"/>
              <a:buAutoNum type="arabicPeriod"/>
            </a:pPr>
            <a:r>
              <a:rPr lang="es-ES_tradnl" dirty="0"/>
              <a:t>Aumento excesivo de la presión arterial</a:t>
            </a:r>
            <a:endParaRPr lang="es-ES" dirty="0"/>
          </a:p>
          <a:p>
            <a:pPr marL="514350" lvl="0" indent="-514350">
              <a:buFont typeface="+mj-lt"/>
              <a:buAutoNum type="arabicPeriod"/>
            </a:pPr>
            <a:r>
              <a:rPr lang="es-ES_tradnl" dirty="0"/>
              <a:t>Infecciones </a:t>
            </a:r>
            <a:endParaRPr lang="es-ES" dirty="0"/>
          </a:p>
          <a:p>
            <a:pPr marL="514350" lvl="0" indent="-514350">
              <a:buFont typeface="+mj-lt"/>
              <a:buAutoNum type="arabicPeriod"/>
            </a:pPr>
            <a:r>
              <a:rPr lang="es-ES_tradnl" dirty="0"/>
              <a:t>Falta de adherencia a la restricción de sal/fluidos o medicación</a:t>
            </a:r>
            <a:endParaRPr lang="es-ES" dirty="0"/>
          </a:p>
          <a:p>
            <a:pPr marL="514350" lvl="0" indent="-514350">
              <a:buFont typeface="+mj-lt"/>
              <a:buAutoNum type="arabicPeriod"/>
            </a:pPr>
            <a:r>
              <a:rPr lang="es-ES_tradnl" dirty="0"/>
              <a:t>Sustancias tóxicas (alcohol, drogas</a:t>
            </a:r>
            <a:r>
              <a:rPr lang="es-ES_tradnl" dirty="0" smtClean="0"/>
              <a:t>) y fármacos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_tradnl" dirty="0" smtClean="0"/>
              <a:t>Exacerbación </a:t>
            </a:r>
            <a:r>
              <a:rPr lang="es-ES_tradnl" dirty="0"/>
              <a:t>de la enfermedad pulmonar obstructiva crónica</a:t>
            </a:r>
            <a:endParaRPr lang="es-ES" dirty="0"/>
          </a:p>
          <a:p>
            <a:pPr marL="514350" lvl="0" indent="-514350">
              <a:buFont typeface="+mj-lt"/>
              <a:buAutoNum type="arabicPeriod"/>
            </a:pPr>
            <a:r>
              <a:rPr lang="es-ES_tradnl" dirty="0" smtClean="0"/>
              <a:t>Cirugía </a:t>
            </a:r>
            <a:r>
              <a:rPr lang="es-ES_tradnl" dirty="0"/>
              <a:t>y complicaciones perioperatorias</a:t>
            </a:r>
            <a:endParaRPr lang="es-ES" dirty="0"/>
          </a:p>
          <a:p>
            <a:pPr marL="514350" lvl="0" indent="-514350">
              <a:buFont typeface="+mj-lt"/>
              <a:buAutoNum type="arabicPeriod"/>
            </a:pPr>
            <a:r>
              <a:rPr lang="es-ES_tradnl" dirty="0"/>
              <a:t>Aumento del impulso </a:t>
            </a:r>
            <a:r>
              <a:rPr lang="es-ES_tradnl" dirty="0" smtClean="0"/>
              <a:t>simpático (estrés) </a:t>
            </a:r>
            <a:endParaRPr lang="es-ES" dirty="0"/>
          </a:p>
          <a:p>
            <a:pPr marL="514350" lvl="0" indent="-514350">
              <a:buFont typeface="+mj-lt"/>
              <a:buAutoNum type="arabicPeriod"/>
            </a:pPr>
            <a:r>
              <a:rPr lang="es-ES_tradnl" dirty="0"/>
              <a:t>Alteraciones hormonales/metabólicas </a:t>
            </a:r>
            <a:endParaRPr lang="es-ES_tradnl" dirty="0" smtClean="0"/>
          </a:p>
          <a:p>
            <a:pPr marL="514350" lvl="0" indent="-514350">
              <a:buFont typeface="+mj-lt"/>
              <a:buAutoNum type="arabicPeriod"/>
            </a:pPr>
            <a:r>
              <a:rPr lang="es-ES_tradnl" dirty="0" smtClean="0"/>
              <a:t>Daño </a:t>
            </a:r>
            <a:r>
              <a:rPr lang="es-ES_tradnl" dirty="0"/>
              <a:t>cerebrovascular. 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297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b="1" dirty="0" smtClean="0"/>
              <a:t>Síntomas y signos </a:t>
            </a:r>
            <a:endParaRPr lang="es-ES" sz="28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7296172"/>
              </p:ext>
            </p:extLst>
          </p:nvPr>
        </p:nvGraphicFramePr>
        <p:xfrm>
          <a:off x="539551" y="1556792"/>
          <a:ext cx="8064896" cy="37673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032448"/>
                <a:gridCol w="4032448"/>
              </a:tblGrid>
              <a:tr h="36839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 dirty="0" smtClean="0">
                          <a:effectLst/>
                        </a:rPr>
                        <a:t>Síntomas </a:t>
                      </a:r>
                      <a:r>
                        <a:rPr lang="es-ES_tradnl" sz="2400" b="1" dirty="0">
                          <a:effectLst/>
                        </a:rPr>
                        <a:t>y signos típicos</a:t>
                      </a:r>
                      <a:endParaRPr lang="es-E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83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</a:rPr>
                        <a:t>Síntomas </a:t>
                      </a:r>
                      <a:endParaRPr lang="es-E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</a:rPr>
                        <a:t>Signos </a:t>
                      </a:r>
                      <a:endParaRPr lang="es-E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934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400">
                          <a:effectLst/>
                        </a:rPr>
                        <a:t>Disnea</a:t>
                      </a:r>
                      <a:endParaRPr lang="es-ES" sz="2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400">
                          <a:effectLst/>
                        </a:rPr>
                        <a:t>Ortopnea</a:t>
                      </a:r>
                      <a:endParaRPr lang="es-ES" sz="2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400">
                          <a:effectLst/>
                        </a:rPr>
                        <a:t>Disnea paroxística nocturna</a:t>
                      </a:r>
                      <a:endParaRPr lang="es-ES" sz="2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400">
                          <a:effectLst/>
                        </a:rPr>
                        <a:t>Tolerancia al ejercicio disminuida</a:t>
                      </a:r>
                      <a:endParaRPr lang="es-ES" sz="2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400">
                          <a:effectLst/>
                        </a:rPr>
                        <a:t>Fatiga, cansancio, más tiempo  hasta recuperarse del ejercicio</a:t>
                      </a:r>
                      <a:endParaRPr lang="es-ES" sz="2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400">
                          <a:effectLst/>
                        </a:rPr>
                        <a:t>Inflamación de tobillos</a:t>
                      </a:r>
                      <a:endParaRPr lang="es-E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</a:rPr>
                        <a:t>Presión venosa yugular elevada</a:t>
                      </a:r>
                      <a:endParaRPr lang="es-ES" sz="2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</a:rPr>
                        <a:t>Reflujo hepatoyugular</a:t>
                      </a:r>
                      <a:endParaRPr lang="es-ES" sz="2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</a:rPr>
                        <a:t>Tercer sonido cardiaco (ritmo galopante)</a:t>
                      </a:r>
                      <a:endParaRPr lang="es-ES" sz="2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</a:rPr>
                        <a:t>Impulso apical desplazado lateralmente</a:t>
                      </a:r>
                      <a:endParaRPr lang="es-E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87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2800" b="1" dirty="0">
                <a:solidFill>
                  <a:prstClr val="black"/>
                </a:solidFill>
              </a:rPr>
              <a:t>Síntomas y signos 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4019428"/>
              </p:ext>
            </p:extLst>
          </p:nvPr>
        </p:nvGraphicFramePr>
        <p:xfrm>
          <a:off x="611557" y="1340768"/>
          <a:ext cx="8064898" cy="51526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032449"/>
                <a:gridCol w="4032449"/>
              </a:tblGrid>
              <a:tr h="26280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 dirty="0" smtClean="0">
                          <a:effectLst/>
                        </a:rPr>
                        <a:t>Síntomas </a:t>
                      </a:r>
                      <a:r>
                        <a:rPr lang="es-ES_tradnl" sz="2400" b="1" dirty="0">
                          <a:effectLst/>
                        </a:rPr>
                        <a:t>y signos menos típicos</a:t>
                      </a:r>
                      <a:endParaRPr lang="es-E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9421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Tos nocturna</a:t>
                      </a:r>
                      <a:endParaRPr lang="es-ES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Sibilancias</a:t>
                      </a:r>
                      <a:endParaRPr lang="es-ES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Sensación de hinchazón</a:t>
                      </a:r>
                      <a:endParaRPr lang="es-ES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Pérdida de apetito</a:t>
                      </a:r>
                      <a:endParaRPr lang="es-ES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Confusión (especialmente en ancianos)</a:t>
                      </a:r>
                      <a:endParaRPr lang="es-ES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Decaimiento</a:t>
                      </a:r>
                      <a:endParaRPr lang="es-ES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Palpitaciones</a:t>
                      </a:r>
                      <a:endParaRPr lang="es-ES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Mareo</a:t>
                      </a:r>
                      <a:endParaRPr lang="es-ES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Síncope</a:t>
                      </a:r>
                      <a:endParaRPr lang="es-ES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dirty="0" err="1">
                          <a:effectLst/>
                        </a:rPr>
                        <a:t>Bendopnea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Aumento de peso (&gt; 2 kg/semana)</a:t>
                      </a:r>
                      <a:endParaRPr lang="es-ES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Pérdida de peso (IC avanzada)</a:t>
                      </a:r>
                      <a:endParaRPr lang="es-ES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Pérdida de tejido (caquexia)</a:t>
                      </a:r>
                      <a:endParaRPr lang="es-ES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Soplo cardiaco</a:t>
                      </a:r>
                      <a:endParaRPr lang="es-ES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Edema periférico (tobillos, sacro, escroto)</a:t>
                      </a:r>
                      <a:endParaRPr lang="es-ES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Crepitantes pulmonares</a:t>
                      </a:r>
                      <a:endParaRPr lang="es-ES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Derrame pleural </a:t>
                      </a:r>
                      <a:endParaRPr lang="es-ES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Taquicardia</a:t>
                      </a:r>
                      <a:endParaRPr lang="es-ES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Pulso irregular</a:t>
                      </a:r>
                      <a:endParaRPr lang="es-ES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Taquipnea, Respiración de Cheyne Stokes</a:t>
                      </a:r>
                      <a:endParaRPr lang="es-ES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Hepatomegalia</a:t>
                      </a:r>
                      <a:endParaRPr lang="es-ES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Ascitis</a:t>
                      </a:r>
                      <a:endParaRPr lang="es-ES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Extremidades frías</a:t>
                      </a:r>
                      <a:endParaRPr lang="es-ES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Oliguria</a:t>
                      </a:r>
                      <a:endParaRPr lang="es-ES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Presión de pulso estrecha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60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ES" sz="2800" b="1" dirty="0" smtClean="0"/>
              <a:t>         Diagnóstico </a:t>
            </a:r>
            <a:r>
              <a:rPr lang="es-ES" sz="2800" b="1" dirty="0" err="1" smtClean="0"/>
              <a:t>clinico</a:t>
            </a:r>
            <a:r>
              <a:rPr lang="es-ES" sz="2800" b="1" dirty="0" smtClean="0"/>
              <a:t> </a:t>
            </a:r>
            <a:r>
              <a:rPr lang="es-ES" sz="2800" dirty="0" smtClean="0"/>
              <a:t>(Criterios de </a:t>
            </a:r>
            <a:r>
              <a:rPr lang="es-ES" sz="2800" dirty="0" err="1" smtClean="0"/>
              <a:t>Framingham</a:t>
            </a:r>
            <a:r>
              <a:rPr lang="es-ES" sz="2800" dirty="0" smtClean="0"/>
              <a:t>)</a:t>
            </a:r>
            <a:br>
              <a:rPr lang="es-ES" sz="2800" dirty="0" smtClean="0"/>
            </a:br>
            <a:endParaRPr lang="es-ES" sz="2800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859211"/>
              </p:ext>
            </p:extLst>
          </p:nvPr>
        </p:nvGraphicFramePr>
        <p:xfrm>
          <a:off x="827585" y="1268761"/>
          <a:ext cx="7200800" cy="54006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52328"/>
                <a:gridCol w="2448272"/>
                <a:gridCol w="1800200"/>
              </a:tblGrid>
              <a:tr h="61173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/>
                        </a:rPr>
                        <a:t>mayores </a:t>
                      </a:r>
                      <a:endParaRPr lang="es-E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/>
                        </a:rPr>
                        <a:t>menores </a:t>
                      </a:r>
                      <a:endParaRPr lang="es-E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/>
                        </a:rPr>
                        <a:t>mayor o menor </a:t>
                      </a:r>
                      <a:endParaRPr lang="es-E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17599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disnea </a:t>
                      </a:r>
                      <a:r>
                        <a:rPr lang="es-ES_tradnl" sz="1800" dirty="0" err="1">
                          <a:effectLst/>
                        </a:rPr>
                        <a:t>paroxistica</a:t>
                      </a:r>
                      <a:r>
                        <a:rPr lang="es-ES_tradnl" sz="1800" dirty="0">
                          <a:effectLst/>
                        </a:rPr>
                        <a:t> nocturna u </a:t>
                      </a:r>
                      <a:r>
                        <a:rPr lang="es-ES_tradnl" sz="1800" dirty="0" err="1">
                          <a:effectLst/>
                        </a:rPr>
                        <a:t>ortopnea</a:t>
                      </a:r>
                      <a:r>
                        <a:rPr lang="es-ES_tradnl" sz="1800" dirty="0">
                          <a:effectLst/>
                        </a:rPr>
                        <a:t> 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edemas en miembros inferiores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8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 err="1">
                          <a:effectLst/>
                        </a:rPr>
                        <a:t>pèrdida</a:t>
                      </a:r>
                      <a:r>
                        <a:rPr lang="es-ES_tradnl" sz="1800" dirty="0">
                          <a:effectLst/>
                        </a:rPr>
                        <a:t> de 4,5 kg de peso en al menos 5 </a:t>
                      </a:r>
                      <a:r>
                        <a:rPr lang="es-ES_tradnl" sz="1800" dirty="0" err="1">
                          <a:effectLst/>
                        </a:rPr>
                        <a:t>dias</a:t>
                      </a:r>
                      <a:r>
                        <a:rPr lang="es-ES_tradnl" sz="1800" dirty="0">
                          <a:effectLst/>
                        </a:rPr>
                        <a:t> de tratamiento especifico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4295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ingurgitación yugular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tos nocturna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1173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estertores crepitantes pulmonares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disnea de esfuerzo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5866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Cardiomegalia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Hepatomegalia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1173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edema agudo del pulmón 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derrame pleural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1173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galope ventricular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Taquicardia (más 120 l/min)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34295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reflujo hepatoyugular 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 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917599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presión venosa aumentada (mayor 16 cm de agua)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1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 smtClean="0"/>
              <a:t>Sumario</a:t>
            </a:r>
            <a:r>
              <a:rPr lang="es-ES" sz="2800" dirty="0" smtClean="0"/>
              <a:t> 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 smtClean="0"/>
              <a:t>Concepto.</a:t>
            </a:r>
          </a:p>
          <a:p>
            <a:r>
              <a:rPr lang="es-ES" sz="2800" dirty="0" smtClean="0"/>
              <a:t>Clasificación.</a:t>
            </a:r>
          </a:p>
          <a:p>
            <a:r>
              <a:rPr lang="es-ES" sz="2800" dirty="0" smtClean="0"/>
              <a:t>Etiología.</a:t>
            </a:r>
          </a:p>
          <a:p>
            <a:r>
              <a:rPr lang="es-ES" sz="2800" dirty="0" smtClean="0"/>
              <a:t>Diagnóstico.</a:t>
            </a:r>
          </a:p>
          <a:p>
            <a:r>
              <a:rPr lang="es-ES" sz="2800" dirty="0" smtClean="0"/>
              <a:t> Tratamiento.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672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2800" b="1" dirty="0" smtClean="0"/>
              <a:t>Complementarios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u="sng" dirty="0" smtClean="0"/>
              <a:t>Básicos para el diagnóstico </a:t>
            </a:r>
          </a:p>
          <a:p>
            <a:pPr marL="0" indent="0">
              <a:buNone/>
            </a:pPr>
            <a:r>
              <a:rPr lang="es-ES" dirty="0" smtClean="0"/>
              <a:t>1- péptidos natriuréticos (</a:t>
            </a:r>
            <a:r>
              <a:rPr lang="es-ES_tradnl" dirty="0" smtClean="0"/>
              <a:t>BNP  hasta 35 </a:t>
            </a:r>
            <a:r>
              <a:rPr lang="es-ES_tradnl" dirty="0"/>
              <a:t>pg/ml y </a:t>
            </a:r>
            <a:r>
              <a:rPr lang="es-ES_tradnl" dirty="0" smtClean="0"/>
              <a:t>NT-pro-BNP  125 pg/ml</a:t>
            </a:r>
            <a:r>
              <a:rPr lang="es-ES" dirty="0" smtClean="0"/>
              <a:t>(clase II a , nivel evidencia C)</a:t>
            </a:r>
          </a:p>
          <a:p>
            <a:pPr marL="0" indent="0">
              <a:buNone/>
            </a:pPr>
            <a:r>
              <a:rPr lang="es-ES" dirty="0" smtClean="0"/>
              <a:t>2- electrocardiograma (clase I, nivel evidencia C)</a:t>
            </a:r>
          </a:p>
          <a:p>
            <a:pPr marL="0" indent="0">
              <a:buNone/>
            </a:pPr>
            <a:r>
              <a:rPr lang="es-ES" dirty="0" smtClean="0"/>
              <a:t>3- </a:t>
            </a:r>
            <a:r>
              <a:rPr lang="es-ES" dirty="0" smtClean="0">
                <a:solidFill>
                  <a:srgbClr val="FF0000"/>
                </a:solidFill>
              </a:rPr>
              <a:t>ecocardiografía transtorácica  </a:t>
            </a:r>
            <a:r>
              <a:rPr lang="es-ES" dirty="0" smtClean="0"/>
              <a:t>(clase I, nivel evidencia C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66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l"/>
            <a:r>
              <a:rPr lang="es-ES" sz="2800" b="1" dirty="0">
                <a:solidFill>
                  <a:prstClr val="black"/>
                </a:solidFill>
              </a:rPr>
              <a:t>Complementarios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u="sng" dirty="0" smtClean="0"/>
              <a:t>Para identificar causas o complicaciones (clase I nivel de evidencia C)</a:t>
            </a:r>
          </a:p>
          <a:p>
            <a:pPr marL="0" indent="0">
              <a:buNone/>
            </a:pPr>
            <a:r>
              <a:rPr lang="es-ES" dirty="0" smtClean="0"/>
              <a:t>1- laboratorio </a:t>
            </a:r>
          </a:p>
          <a:p>
            <a:pPr lvl="0"/>
            <a:r>
              <a:rPr lang="es-ES_tradnl" dirty="0"/>
              <a:t>Hemoglobina y recuento leucocitario </a:t>
            </a:r>
            <a:endParaRPr lang="es-ES" dirty="0"/>
          </a:p>
          <a:p>
            <a:pPr lvl="0"/>
            <a:r>
              <a:rPr lang="es-ES_tradnl" dirty="0"/>
              <a:t> Sodio, potasio, urea, creatinina (con </a:t>
            </a:r>
            <a:r>
              <a:rPr lang="es-ES_tradnl" dirty="0" err="1"/>
              <a:t>TFGe</a:t>
            </a:r>
            <a:r>
              <a:rPr lang="es-ES_tradnl" dirty="0"/>
              <a:t>)</a:t>
            </a:r>
            <a:endParaRPr lang="es-ES" dirty="0"/>
          </a:p>
          <a:p>
            <a:pPr lvl="0"/>
            <a:r>
              <a:rPr lang="es-ES_tradnl" dirty="0"/>
              <a:t> Función hepática (bilirrubina, AST, ALT, GGTP)</a:t>
            </a:r>
            <a:endParaRPr lang="es-ES" dirty="0"/>
          </a:p>
          <a:p>
            <a:pPr lvl="0"/>
            <a:r>
              <a:rPr lang="es-ES_tradnl" dirty="0"/>
              <a:t> Glucosa, HbA1c</a:t>
            </a:r>
            <a:endParaRPr lang="es-ES" dirty="0"/>
          </a:p>
          <a:p>
            <a:pPr lvl="0"/>
            <a:r>
              <a:rPr lang="es-ES_tradnl" dirty="0"/>
              <a:t>Perfil lipídico</a:t>
            </a:r>
            <a:endParaRPr lang="es-ES" dirty="0"/>
          </a:p>
          <a:p>
            <a:pPr lvl="0"/>
            <a:r>
              <a:rPr lang="es-ES_tradnl" dirty="0"/>
              <a:t> TSH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638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2800" b="1" dirty="0">
                <a:solidFill>
                  <a:prstClr val="black"/>
                </a:solidFill>
              </a:rPr>
              <a:t>Complementarios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 smtClean="0"/>
              <a:t>2- Imagen</a:t>
            </a:r>
          </a:p>
          <a:p>
            <a:pPr marL="0" indent="0">
              <a:buNone/>
            </a:pPr>
            <a:r>
              <a:rPr lang="es-ES" dirty="0" smtClean="0"/>
              <a:t>Radiografía de tórax</a:t>
            </a:r>
          </a:p>
          <a:p>
            <a:pPr marL="0" indent="0">
              <a:buNone/>
            </a:pPr>
            <a:r>
              <a:rPr lang="es-ES" dirty="0" smtClean="0"/>
              <a:t>Ecocardiografía transesofágica</a:t>
            </a:r>
          </a:p>
          <a:p>
            <a:pPr marL="0" indent="0">
              <a:buNone/>
            </a:pPr>
            <a:r>
              <a:rPr lang="es-ES_tradnl" dirty="0"/>
              <a:t>Resonancia magnética cardiaca ( RMC</a:t>
            </a:r>
            <a:r>
              <a:rPr lang="es-ES_tradnl" dirty="0" smtClean="0"/>
              <a:t>)</a:t>
            </a:r>
          </a:p>
          <a:p>
            <a:pPr marL="0" indent="0">
              <a:buNone/>
            </a:pPr>
            <a:r>
              <a:rPr lang="es-ES_tradnl" dirty="0"/>
              <a:t>Tomografía computarizada por emisión </a:t>
            </a:r>
            <a:r>
              <a:rPr lang="es-ES_tradnl" dirty="0" err="1"/>
              <a:t>monofotónica</a:t>
            </a:r>
            <a:r>
              <a:rPr lang="es-ES_tradnl" dirty="0"/>
              <a:t> (SPECT</a:t>
            </a:r>
            <a:r>
              <a:rPr lang="es-ES_tradnl" dirty="0" smtClean="0"/>
              <a:t>)</a:t>
            </a:r>
          </a:p>
          <a:p>
            <a:pPr marL="0" indent="0">
              <a:buNone/>
            </a:pPr>
            <a:r>
              <a:rPr lang="es-ES_tradnl" dirty="0"/>
              <a:t>Tomografía por emisión de positrones (PET</a:t>
            </a:r>
            <a:r>
              <a:rPr lang="es-ES_tradnl" dirty="0" smtClean="0"/>
              <a:t>)</a:t>
            </a:r>
          </a:p>
          <a:p>
            <a:pPr marL="0" lvl="0" indent="0">
              <a:buNone/>
            </a:pPr>
            <a:r>
              <a:rPr lang="es-ES_tradnl" dirty="0"/>
              <a:t>Tomografía computarizada cardiaca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161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!cid_019f01c41d93$8cdd06f0$7500a8c0@glady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2656116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Nube"/>
          <p:cNvSpPr/>
          <p:nvPr/>
        </p:nvSpPr>
        <p:spPr>
          <a:xfrm>
            <a:off x="4211960" y="260648"/>
            <a:ext cx="3744416" cy="41764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5220072" y="1772816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Despierta y toma nota 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9070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2800" dirty="0" smtClean="0"/>
              <a:t>Complicaciones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z="2800" b="1" dirty="0"/>
              <a:t>Propias de la afección : </a:t>
            </a:r>
            <a:r>
              <a:rPr lang="es-ES_tradnl" sz="2800" dirty="0"/>
              <a:t>arritmias, trombosis venosas y </a:t>
            </a:r>
            <a:r>
              <a:rPr lang="es-ES_tradnl" sz="2800" dirty="0" err="1"/>
              <a:t>tromboembolismo</a:t>
            </a:r>
            <a:r>
              <a:rPr lang="es-ES_tradnl" sz="2800" dirty="0"/>
              <a:t> pulmonar, azoemia, infecciones respiratorias, cirrosis cardiaca, caquexia, refractariedad, muerte.</a:t>
            </a:r>
            <a:endParaRPr lang="es-ES" sz="2800" dirty="0"/>
          </a:p>
          <a:p>
            <a:pPr lvl="0"/>
            <a:r>
              <a:rPr lang="es-ES_tradnl" sz="2800" b="1" dirty="0"/>
              <a:t>Asociadas al tratamiento:</a:t>
            </a:r>
            <a:r>
              <a:rPr lang="es-ES_tradnl" sz="2800" dirty="0"/>
              <a:t> intoxicación </a:t>
            </a:r>
            <a:r>
              <a:rPr lang="es-ES_tradnl" sz="2800" dirty="0" err="1"/>
              <a:t>digitalica</a:t>
            </a:r>
            <a:r>
              <a:rPr lang="es-ES_tradnl" sz="2800" dirty="0"/>
              <a:t>, disturbios </a:t>
            </a:r>
            <a:r>
              <a:rPr lang="es-ES_tradnl" sz="2800" dirty="0" err="1"/>
              <a:t>hidroelectroliticos</a:t>
            </a:r>
            <a:r>
              <a:rPr lang="es-ES_tradnl" sz="2800" dirty="0"/>
              <a:t>, sangramientos</a:t>
            </a:r>
            <a:r>
              <a:rPr lang="es-ES_tradnl" dirty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266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dirty="0" smtClean="0"/>
              <a:t>Tratamiento preventivo </a:t>
            </a:r>
            <a:endParaRPr lang="es-ES" sz="28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169239"/>
              </p:ext>
            </p:extLst>
          </p:nvPr>
        </p:nvGraphicFramePr>
        <p:xfrm>
          <a:off x="539552" y="1412776"/>
          <a:ext cx="7704856" cy="32403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768752"/>
                <a:gridCol w="936104"/>
              </a:tblGrid>
              <a:tr h="81009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81500" algn="l"/>
                        </a:tabLst>
                      </a:pPr>
                      <a:r>
                        <a:rPr lang="es-ES_tradnl" sz="2800" b="0" dirty="0">
                          <a:effectLst/>
                        </a:rPr>
                        <a:t>No farmacológico</a:t>
                      </a:r>
                      <a:endParaRPr lang="es-ES" sz="2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100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81500" algn="l"/>
                        </a:tabLst>
                      </a:pPr>
                      <a:r>
                        <a:rPr lang="es-ES_tradnl" sz="2800" dirty="0" smtClean="0">
                          <a:effectLst/>
                        </a:rPr>
                        <a:t>Tratar  </a:t>
                      </a:r>
                      <a:r>
                        <a:rPr lang="es-ES_tradnl" sz="2800" dirty="0">
                          <a:effectLst/>
                        </a:rPr>
                        <a:t>hipertensión arterial </a:t>
                      </a:r>
                      <a:endParaRPr lang="es-E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81500" algn="l"/>
                        </a:tabLst>
                      </a:pPr>
                      <a:r>
                        <a:rPr lang="es-ES_tradnl" sz="2800">
                          <a:effectLst/>
                        </a:rPr>
                        <a:t>IA</a:t>
                      </a:r>
                      <a:endParaRPr lang="es-ES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100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81500" algn="l"/>
                        </a:tabLst>
                      </a:pPr>
                      <a:r>
                        <a:rPr lang="es-ES_tradnl" sz="2800" dirty="0" smtClean="0">
                          <a:effectLst/>
                        </a:rPr>
                        <a:t>Dejar </a:t>
                      </a:r>
                      <a:r>
                        <a:rPr lang="es-ES_tradnl" sz="2800" dirty="0">
                          <a:effectLst/>
                        </a:rPr>
                        <a:t>hábitos tóxicos </a:t>
                      </a:r>
                      <a:endParaRPr lang="es-E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81500" algn="l"/>
                        </a:tabLst>
                      </a:pPr>
                      <a:r>
                        <a:rPr lang="es-ES_tradnl" sz="2800">
                          <a:effectLst/>
                        </a:rPr>
                        <a:t>I C</a:t>
                      </a:r>
                      <a:endParaRPr lang="es-ES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100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81500" algn="l"/>
                        </a:tabLst>
                      </a:pPr>
                      <a:r>
                        <a:rPr lang="es-ES_tradnl" sz="2800" dirty="0">
                          <a:effectLst/>
                          <a:latin typeface="+mn-lt"/>
                          <a:ea typeface="Times New Roman"/>
                        </a:rPr>
                        <a:t>tratamiento de otros factores de riesgo </a:t>
                      </a:r>
                      <a:endParaRPr lang="es-ES" sz="2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81500" algn="l"/>
                        </a:tabLst>
                      </a:pPr>
                      <a:r>
                        <a:rPr lang="es-ES" sz="2800" dirty="0" err="1" smtClean="0">
                          <a:effectLst/>
                          <a:latin typeface="Times New Roman"/>
                          <a:ea typeface="Times New Roman"/>
                        </a:rPr>
                        <a:t>IIa</a:t>
                      </a:r>
                      <a:r>
                        <a:rPr lang="es-ES" sz="2800" dirty="0" smtClean="0">
                          <a:effectLst/>
                          <a:latin typeface="Times New Roman"/>
                          <a:ea typeface="Times New Roman"/>
                        </a:rPr>
                        <a:t> C</a:t>
                      </a:r>
                      <a:endParaRPr lang="es-E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55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2800" dirty="0">
                <a:solidFill>
                  <a:prstClr val="black"/>
                </a:solidFill>
              </a:rPr>
              <a:t>Tratamiento preventivo </a:t>
            </a:r>
            <a:endParaRPr lang="es-ES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346472"/>
              </p:ext>
            </p:extLst>
          </p:nvPr>
        </p:nvGraphicFramePr>
        <p:xfrm>
          <a:off x="683568" y="1412775"/>
          <a:ext cx="7560840" cy="489502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264696"/>
                <a:gridCol w="1296144"/>
              </a:tblGrid>
              <a:tr h="224353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81500" algn="l"/>
                        </a:tabLst>
                      </a:pPr>
                      <a:r>
                        <a:rPr lang="es-ES_tradnl" sz="2800" b="1" dirty="0">
                          <a:effectLst/>
                        </a:rPr>
                        <a:t>Farmacológico </a:t>
                      </a:r>
                      <a:endParaRPr lang="es-E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57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81500" algn="l"/>
                        </a:tabLst>
                      </a:pPr>
                      <a:r>
                        <a:rPr lang="es-ES_tradnl" sz="2400" dirty="0">
                          <a:effectLst/>
                        </a:rPr>
                        <a:t>estatinas para pacientes con alto riesgo o EAC confirmada </a:t>
                      </a:r>
                      <a:endParaRPr lang="es-E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81500" algn="l"/>
                        </a:tabLst>
                      </a:pPr>
                      <a:r>
                        <a:rPr lang="es-ES_tradnl" sz="2400">
                          <a:effectLst/>
                        </a:rPr>
                        <a:t>IA</a:t>
                      </a:r>
                      <a:endParaRPr lang="es-E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768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81500" algn="l"/>
                        </a:tabLst>
                      </a:pPr>
                      <a:r>
                        <a:rPr lang="es-ES_tradnl" sz="2400" dirty="0">
                          <a:effectLst/>
                        </a:rPr>
                        <a:t>IECA para pacientes con disfunción sistólica del VI asintomática e historia de infarto de miocardio</a:t>
                      </a:r>
                      <a:endParaRPr lang="es-E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81500" algn="l"/>
                        </a:tabLst>
                      </a:pPr>
                      <a:r>
                        <a:rPr lang="es-ES_tradnl" sz="2400">
                          <a:effectLst/>
                        </a:rPr>
                        <a:t>IA</a:t>
                      </a:r>
                      <a:endParaRPr lang="es-E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768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81500" algn="l"/>
                        </a:tabLst>
                      </a:pPr>
                      <a:r>
                        <a:rPr lang="es-ES_tradnl" sz="2400" dirty="0">
                          <a:effectLst/>
                        </a:rPr>
                        <a:t>IECA para pacientes con disfunción sistólica del VI asintomática sin historia de infarto de miocardio</a:t>
                      </a:r>
                      <a:endParaRPr lang="es-E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81500" algn="l"/>
                        </a:tabLst>
                      </a:pPr>
                      <a:r>
                        <a:rPr lang="es-ES_tradnl" sz="2400">
                          <a:effectLst/>
                        </a:rPr>
                        <a:t>IB</a:t>
                      </a:r>
                      <a:endParaRPr lang="es-E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97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</a:rPr>
                        <a:t> IECA para pacientes con EAC estable aunque no tengan disfunción sistólica del VI</a:t>
                      </a:r>
                      <a:endParaRPr lang="es-E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400">
                          <a:effectLst/>
                        </a:rPr>
                        <a:t> IIa A</a:t>
                      </a:r>
                      <a:endParaRPr lang="es-E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49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</a:rPr>
                        <a:t>bloqueadores beta para pacientes con disfunción sistólica del VI asintomática e historia de infarto de miocardio</a:t>
                      </a:r>
                      <a:endParaRPr lang="es-E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</a:rPr>
                        <a:t>IB</a:t>
                      </a:r>
                      <a:endParaRPr lang="es-E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82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755576" y="639445"/>
            <a:ext cx="7488831" cy="557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9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b="1" dirty="0" smtClean="0"/>
              <a:t>Principales fármacos y dosis  en el tratamiento de la IC- </a:t>
            </a:r>
            <a:r>
              <a:rPr lang="es-ES" sz="2800" b="1" dirty="0" err="1" smtClean="0"/>
              <a:t>Fer</a:t>
            </a:r>
            <a:endParaRPr lang="es-ES" sz="28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175336"/>
              </p:ext>
            </p:extLst>
          </p:nvPr>
        </p:nvGraphicFramePr>
        <p:xfrm>
          <a:off x="457200" y="1600200"/>
          <a:ext cx="7787208" cy="3672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6608"/>
                <a:gridCol w="54006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IECA 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dosis</a:t>
                      </a:r>
                      <a:endParaRPr lang="es-E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Enalapril</a:t>
                      </a:r>
                      <a:r>
                        <a:rPr lang="es-ES" dirty="0" smtClean="0"/>
                        <a:t>  </a:t>
                      </a:r>
                      <a:r>
                        <a:rPr lang="es-ES" dirty="0" err="1" smtClean="0"/>
                        <a:t>tab</a:t>
                      </a:r>
                      <a:r>
                        <a:rPr lang="es-ES" dirty="0" smtClean="0"/>
                        <a:t> 20 mg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¼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tab</a:t>
                      </a:r>
                      <a:r>
                        <a:rPr lang="es-ES" baseline="0" dirty="0" smtClean="0"/>
                        <a:t> cada 12 horas inicial </a:t>
                      </a:r>
                    </a:p>
                    <a:p>
                      <a:r>
                        <a:rPr lang="es-ES" baseline="0" dirty="0" smtClean="0"/>
                        <a:t>20 mg cada 12 horas  dosis máxima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Captopril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tab</a:t>
                      </a:r>
                      <a:r>
                        <a:rPr lang="es-ES" dirty="0" smtClean="0"/>
                        <a:t> 25 mg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¼ </a:t>
                      </a:r>
                      <a:r>
                        <a:rPr lang="es-ES" dirty="0" err="1" smtClean="0"/>
                        <a:t>tab</a:t>
                      </a:r>
                      <a:r>
                        <a:rPr lang="es-ES" dirty="0" smtClean="0"/>
                        <a:t> cada 8 horas </a:t>
                      </a:r>
                    </a:p>
                    <a:p>
                      <a:r>
                        <a:rPr lang="es-ES" dirty="0" smtClean="0"/>
                        <a:t>2 </a:t>
                      </a:r>
                      <a:r>
                        <a:rPr lang="es-ES" dirty="0" err="1" smtClean="0"/>
                        <a:t>tab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vada</a:t>
                      </a:r>
                      <a:r>
                        <a:rPr lang="es-ES" dirty="0" smtClean="0"/>
                        <a:t> 8 horas 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BB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dosis</a:t>
                      </a:r>
                      <a:endParaRPr lang="es-ES" b="1" dirty="0"/>
                    </a:p>
                  </a:txBody>
                  <a:tcPr/>
                </a:tc>
              </a:tr>
              <a:tr h="599048">
                <a:tc>
                  <a:txBody>
                    <a:bodyPr/>
                    <a:lstStyle/>
                    <a:p>
                      <a:r>
                        <a:rPr lang="es-ES" dirty="0" smtClean="0"/>
                        <a:t>Carvedilol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3,125/12 h        hasta      25/12 h</a:t>
                      </a:r>
                      <a:endParaRPr lang="es-E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/>
                        <a:t>ARM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Espironolactona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25/24 h             hasta                 50/24 h</a:t>
                      </a:r>
                      <a:endParaRPr lang="es-E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16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b="1" dirty="0" smtClean="0"/>
              <a:t>Otros fármacos </a:t>
            </a:r>
            <a:endParaRPr lang="es-ES" sz="28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489248"/>
              </p:ext>
            </p:extLst>
          </p:nvPr>
        </p:nvGraphicFramePr>
        <p:xfrm>
          <a:off x="323528" y="1124744"/>
          <a:ext cx="8208912" cy="64903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056784"/>
                <a:gridCol w="1152128"/>
              </a:tblGrid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81500" algn="l"/>
                        </a:tabLst>
                      </a:pPr>
                      <a:r>
                        <a:rPr lang="es-ES_tradnl" sz="1800" dirty="0">
                          <a:effectLst/>
                        </a:rPr>
                        <a:t>Diuréticos si síntomas de congestión (no efecto mortalidad) 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81500" algn="l"/>
                        </a:tabLst>
                      </a:pPr>
                      <a:r>
                        <a:rPr lang="es-ES_tradnl" sz="2000" dirty="0">
                          <a:effectLst/>
                        </a:rPr>
                        <a:t>I B</a:t>
                      </a:r>
                      <a:endParaRPr lang="es-E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81500" algn="l"/>
                        </a:tabLst>
                      </a:pPr>
                      <a:r>
                        <a:rPr lang="es-ES_tradnl" sz="1800" dirty="0">
                          <a:effectLst/>
                        </a:rPr>
                        <a:t>ARA II solo se recomiendan como tratamiento alternativo para pacientes que no toleran los IECA o ARM (</a:t>
                      </a:r>
                      <a:r>
                        <a:rPr lang="es-ES_tradnl" sz="1800" dirty="0" err="1">
                          <a:effectLst/>
                        </a:rPr>
                        <a:t>IIb</a:t>
                      </a:r>
                      <a:r>
                        <a:rPr lang="es-ES_tradnl" sz="1800" dirty="0">
                          <a:effectLst/>
                        </a:rPr>
                        <a:t> C)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81500" algn="l"/>
                        </a:tabLst>
                      </a:pPr>
                      <a:r>
                        <a:rPr lang="es-ES_tradnl" sz="2000">
                          <a:effectLst/>
                        </a:rPr>
                        <a:t>I B</a:t>
                      </a:r>
                      <a:endParaRPr lang="es-E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521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81500" algn="l"/>
                        </a:tabLst>
                      </a:pPr>
                      <a:r>
                        <a:rPr lang="es-ES_tradnl" sz="1800" dirty="0">
                          <a:effectLst/>
                        </a:rPr>
                        <a:t>Hidralazina y </a:t>
                      </a:r>
                      <a:r>
                        <a:rPr lang="es-ES_tradnl" sz="1800" dirty="0" err="1">
                          <a:effectLst/>
                        </a:rPr>
                        <a:t>dinitrato</a:t>
                      </a:r>
                      <a:r>
                        <a:rPr lang="es-ES_tradnl" sz="1800" dirty="0">
                          <a:effectLst/>
                        </a:rPr>
                        <a:t> de </a:t>
                      </a:r>
                      <a:r>
                        <a:rPr lang="es-ES_tradnl" sz="1800" dirty="0" err="1">
                          <a:effectLst/>
                        </a:rPr>
                        <a:t>isosorbide</a:t>
                      </a:r>
                      <a:r>
                        <a:rPr lang="es-ES_tradnl" sz="1800" dirty="0">
                          <a:effectLst/>
                        </a:rPr>
                        <a:t> : pacientes de raza negra con FEVI ≤ 35% o FEVI &lt; 45%  combinada con dilatación del VI , NYHA III-IV a pesar del </a:t>
                      </a:r>
                      <a:r>
                        <a:rPr lang="es-ES_tradnl" sz="1800" dirty="0" smtClean="0">
                          <a:effectLst/>
                        </a:rPr>
                        <a:t>tratamiento. 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81500" algn="l"/>
                        </a:tabLst>
                      </a:pPr>
                      <a:r>
                        <a:rPr lang="es-ES_tradnl" sz="2000" dirty="0" err="1">
                          <a:effectLst/>
                        </a:rPr>
                        <a:t>IIa</a:t>
                      </a:r>
                      <a:r>
                        <a:rPr lang="es-ES_tradnl" sz="2000" dirty="0">
                          <a:effectLst/>
                        </a:rPr>
                        <a:t> B</a:t>
                      </a:r>
                      <a:endParaRPr lang="es-E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80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81500" algn="l"/>
                        </a:tabLst>
                      </a:pPr>
                      <a:r>
                        <a:rPr lang="es-ES_tradnl" sz="1800" dirty="0">
                          <a:effectLst/>
                        </a:rPr>
                        <a:t>Digoxina : pacientes sintomáticos en ritmo sinusal a pesar del tratamiento con un IECA (o ARA-II), un bloqueador beta y un ARM para reducir el riesgo de hospitalización (por IC y por todas las causas)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81500" algn="l"/>
                        </a:tabLst>
                      </a:pPr>
                      <a:r>
                        <a:rPr lang="es-ES_tradnl" sz="2000" dirty="0" err="1">
                          <a:effectLst/>
                        </a:rPr>
                        <a:t>IIb</a:t>
                      </a:r>
                      <a:r>
                        <a:rPr lang="es-ES_tradnl" sz="2000" dirty="0">
                          <a:effectLst/>
                        </a:rPr>
                        <a:t> B</a:t>
                      </a:r>
                      <a:endParaRPr lang="es-E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779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81500" algn="l"/>
                        </a:tabLst>
                      </a:pPr>
                      <a:r>
                        <a:rPr lang="es-ES_tradnl" sz="1800" dirty="0">
                          <a:effectLst/>
                        </a:rPr>
                        <a:t>Los ácidos grasos poliinsaturados (PUFA) n-3 </a:t>
                      </a:r>
                      <a:r>
                        <a:rPr lang="es-ES_tradnl" sz="1800" dirty="0" smtClean="0">
                          <a:effectLst/>
                        </a:rPr>
                        <a:t>tratamiento </a:t>
                      </a:r>
                      <a:r>
                        <a:rPr lang="es-ES_tradnl" sz="1800" dirty="0">
                          <a:effectLst/>
                        </a:rPr>
                        <a:t>coadyuvante para los pacientes con IC-</a:t>
                      </a:r>
                      <a:r>
                        <a:rPr lang="es-ES_tradnl" sz="1800" dirty="0" err="1">
                          <a:effectLst/>
                        </a:rPr>
                        <a:t>FEr</a:t>
                      </a:r>
                      <a:r>
                        <a:rPr lang="es-ES_tradnl" sz="1800" dirty="0">
                          <a:effectLst/>
                        </a:rPr>
                        <a:t> sintomática que reciben tratamiento óptimo con un IECA (o ARA-II), un </a:t>
                      </a:r>
                      <a:r>
                        <a:rPr lang="es-ES_tradnl" sz="1800" dirty="0" smtClean="0">
                          <a:effectLst/>
                        </a:rPr>
                        <a:t>bloqueador </a:t>
                      </a:r>
                      <a:r>
                        <a:rPr lang="es-ES_tradnl" sz="1800" dirty="0">
                          <a:effectLst/>
                        </a:rPr>
                        <a:t>beta y un </a:t>
                      </a:r>
                      <a:r>
                        <a:rPr lang="es-ES_tradnl" sz="1800" dirty="0" smtClean="0">
                          <a:effectLst/>
                        </a:rPr>
                        <a:t>ARM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81500" algn="l"/>
                        </a:tabLst>
                      </a:pPr>
                      <a:r>
                        <a:rPr lang="es-ES_tradnl" sz="2000" dirty="0" err="1">
                          <a:effectLst/>
                        </a:rPr>
                        <a:t>IIb</a:t>
                      </a:r>
                      <a:r>
                        <a:rPr lang="es-ES_tradnl" sz="2000" dirty="0">
                          <a:effectLst/>
                        </a:rPr>
                        <a:t> B</a:t>
                      </a:r>
                      <a:endParaRPr lang="es-E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1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b="1" dirty="0" smtClean="0"/>
              <a:t>Objetivos general del tema </a:t>
            </a:r>
            <a:endParaRPr lang="es-ES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s-ES" sz="2800" dirty="0" smtClean="0"/>
              <a:t>Dominar la secuencia de pasos del método clínico y la toma de decisiones diagnósticas y terapéuticas ante un paciente con insuficiencia cardiaca.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001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b="1" dirty="0" smtClean="0"/>
              <a:t>Tratamientos no recomendados</a:t>
            </a:r>
            <a:r>
              <a:rPr lang="es-ES_tradnl" b="1" dirty="0" smtClean="0"/>
              <a:t>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b="1" dirty="0" smtClean="0"/>
              <a:t>Beneficio </a:t>
            </a:r>
            <a:r>
              <a:rPr lang="es-ES_tradnl" b="1" dirty="0"/>
              <a:t>no probado: </a:t>
            </a:r>
            <a:r>
              <a:rPr lang="es-ES_tradnl" dirty="0"/>
              <a:t>estatinas, anticoagulantes orales y tratamiento </a:t>
            </a:r>
            <a:r>
              <a:rPr lang="es-ES_tradnl" dirty="0" err="1"/>
              <a:t>antiagregante</a:t>
            </a:r>
            <a:r>
              <a:rPr lang="es-ES_tradnl" dirty="0"/>
              <a:t> (Excepto en pacientes con FA), </a:t>
            </a:r>
            <a:r>
              <a:rPr lang="es-ES_tradnl" dirty="0" err="1"/>
              <a:t>tiazolidinedionas</a:t>
            </a:r>
            <a:r>
              <a:rPr lang="es-ES_tradnl" dirty="0"/>
              <a:t> (</a:t>
            </a:r>
            <a:r>
              <a:rPr lang="es-ES_tradnl" dirty="0" err="1"/>
              <a:t>glitazonas</a:t>
            </a:r>
            <a:r>
              <a:rPr lang="es-ES_tradnl" dirty="0"/>
              <a:t>), AINE o inhibidores de la COX-2, </a:t>
            </a:r>
            <a:endParaRPr lang="es-ES" dirty="0"/>
          </a:p>
          <a:p>
            <a:r>
              <a:rPr lang="es-ES_tradnl" b="1" dirty="0"/>
              <a:t>Perjudiciales:</a:t>
            </a:r>
            <a:r>
              <a:rPr lang="es-ES_tradnl" dirty="0"/>
              <a:t> Los bloqueadores de los canales del calcio no </a:t>
            </a:r>
            <a:r>
              <a:rPr lang="es-ES_tradnl" dirty="0" err="1"/>
              <a:t>dihidropiridínicos</a:t>
            </a:r>
            <a:r>
              <a:rPr lang="es-ES_tradnl" dirty="0"/>
              <a:t> (BCC): </a:t>
            </a:r>
            <a:r>
              <a:rPr lang="es-ES_tradnl" dirty="0" err="1"/>
              <a:t>diltiazem</a:t>
            </a:r>
            <a:r>
              <a:rPr lang="es-ES_tradnl" dirty="0"/>
              <a:t> o el </a:t>
            </a:r>
            <a:r>
              <a:rPr lang="es-ES_tradnl" dirty="0" err="1"/>
              <a:t>verapamilo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360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b="1" dirty="0"/>
              <a:t>T</a:t>
            </a:r>
            <a:r>
              <a:rPr lang="es-ES" sz="2800" b="1" dirty="0" smtClean="0"/>
              <a:t>ratamiento de la insuficiencia cardiaca  con fracción de eyección conservada</a:t>
            </a:r>
            <a:endParaRPr lang="es-ES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s-ES_tradnl" dirty="0"/>
              <a:t>Para los pacientes con IC-</a:t>
            </a:r>
            <a:r>
              <a:rPr lang="es-ES_tradnl" dirty="0" err="1"/>
              <a:t>FEc</a:t>
            </a:r>
            <a:r>
              <a:rPr lang="es-ES_tradnl" dirty="0"/>
              <a:t> o IC-</a:t>
            </a:r>
            <a:r>
              <a:rPr lang="es-ES_tradnl" dirty="0" err="1"/>
              <a:t>FEm</a:t>
            </a:r>
            <a:r>
              <a:rPr lang="es-ES_tradnl" dirty="0"/>
              <a:t>, se recomienda detectar las comorbilidades cardiovasculares y no cardiovasculares que, si están presentes, se debe tratar siempre que haya  tratamientos seguros y efectivos para mejorar los síntomas, el bienestar y el pronóstico</a:t>
            </a:r>
            <a:endParaRPr lang="es-ES" dirty="0"/>
          </a:p>
          <a:p>
            <a:pPr lvl="0"/>
            <a:r>
              <a:rPr lang="es-ES_tradnl" dirty="0"/>
              <a:t>Se recomiendan los diuréticos para los pacientes congestionados con IC-</a:t>
            </a:r>
            <a:r>
              <a:rPr lang="es-ES_tradnl" dirty="0" err="1"/>
              <a:t>FEc</a:t>
            </a:r>
            <a:r>
              <a:rPr lang="es-ES_tradnl" dirty="0"/>
              <a:t> o IC-</a:t>
            </a:r>
            <a:r>
              <a:rPr lang="es-ES_tradnl" dirty="0" err="1"/>
              <a:t>FEm</a:t>
            </a:r>
            <a:r>
              <a:rPr lang="es-ES_tradnl" dirty="0"/>
              <a:t> para aliviar los síntomas y signos.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281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 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Definimos </a:t>
            </a:r>
          </a:p>
          <a:p>
            <a:r>
              <a:rPr lang="es-ES" dirty="0" smtClean="0"/>
              <a:t>Clasificamos </a:t>
            </a:r>
          </a:p>
          <a:p>
            <a:r>
              <a:rPr lang="es-ES" dirty="0" smtClean="0"/>
              <a:t>Diagnosticamos </a:t>
            </a:r>
          </a:p>
          <a:p>
            <a:r>
              <a:rPr lang="es-ES" dirty="0" smtClean="0"/>
              <a:t>Tratamos </a:t>
            </a:r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257300"/>
            <a:ext cx="4176464" cy="490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38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5"/>
            <a:ext cx="7272808" cy="438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41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b="1" dirty="0" smtClean="0"/>
              <a:t>Objetivos específicos del tema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Conceptualizar la insuficiencia cardiaca.</a:t>
            </a:r>
          </a:p>
          <a:p>
            <a:pPr marL="0" indent="0">
              <a:buNone/>
            </a:pPr>
            <a:endParaRPr lang="es-ES" sz="2800" dirty="0" smtClean="0"/>
          </a:p>
          <a:p>
            <a:r>
              <a:rPr lang="es-ES" sz="2800" dirty="0" smtClean="0"/>
              <a:t>Realizar el diagnóstico de la insuficiencia cardiaca.</a:t>
            </a:r>
          </a:p>
          <a:p>
            <a:endParaRPr lang="es-ES" sz="2800" dirty="0" smtClean="0"/>
          </a:p>
          <a:p>
            <a:r>
              <a:rPr lang="es-ES" sz="2800" dirty="0" smtClean="0"/>
              <a:t>Indicar e interpretar los exámenes complementarios que se utilizan .</a:t>
            </a:r>
          </a:p>
          <a:p>
            <a:endParaRPr lang="es-ES" sz="2800" dirty="0" smtClean="0"/>
          </a:p>
          <a:p>
            <a:r>
              <a:rPr lang="es-ES" sz="2800" dirty="0" smtClean="0"/>
              <a:t>Pautar el tratamiento 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193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b="1" dirty="0" smtClean="0"/>
              <a:t>Bibliografía básica </a:t>
            </a:r>
            <a:endParaRPr lang="es-ES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s-ES" sz="2800" dirty="0" smtClean="0"/>
              <a:t>Roca </a:t>
            </a:r>
            <a:r>
              <a:rPr lang="es-ES" sz="2800" dirty="0" err="1" smtClean="0"/>
              <a:t>Goderich</a:t>
            </a:r>
            <a:r>
              <a:rPr lang="es-ES" sz="2800" dirty="0" smtClean="0"/>
              <a:t> R at el. Temas de Medicina Interna. Tomo I. 4ta edición. 2017.</a:t>
            </a:r>
          </a:p>
          <a:p>
            <a:pPr marL="0" indent="0">
              <a:buNone/>
            </a:pPr>
            <a:endParaRPr lang="es-ES" sz="2800" dirty="0" smtClean="0"/>
          </a:p>
          <a:p>
            <a:pPr marL="0" indent="0">
              <a:buNone/>
            </a:pPr>
            <a:r>
              <a:rPr lang="es-ES" sz="2800" b="1" dirty="0" smtClean="0"/>
              <a:t> Bibliografía complementaria </a:t>
            </a:r>
          </a:p>
          <a:p>
            <a:r>
              <a:rPr lang="es-ES" sz="2800" dirty="0" smtClean="0"/>
              <a:t>Farreras – </a:t>
            </a:r>
            <a:r>
              <a:rPr lang="es-ES" sz="2800" dirty="0" err="1" smtClean="0"/>
              <a:t>Rozman</a:t>
            </a:r>
            <a:r>
              <a:rPr lang="es-ES" sz="2800" dirty="0" smtClean="0"/>
              <a:t>. Medicina Interna.17 edición.2016.</a:t>
            </a:r>
          </a:p>
          <a:p>
            <a:r>
              <a:rPr lang="es-ES" sz="2800" dirty="0" smtClean="0"/>
              <a:t> Harrison .Principios de Medicina Interna 18 edición. 2016.</a:t>
            </a:r>
          </a:p>
          <a:p>
            <a:r>
              <a:rPr lang="es-ES" sz="2800" dirty="0" smtClean="0"/>
              <a:t>Peña at el. Diagnóstico y tratamiento en medicina interna. </a:t>
            </a:r>
            <a:r>
              <a:rPr lang="es-ES" sz="2800" smtClean="0"/>
              <a:t>2015.</a:t>
            </a:r>
            <a:endParaRPr lang="es-ES" sz="2800" dirty="0" smtClean="0"/>
          </a:p>
          <a:p>
            <a:endParaRPr lang="es-ES" sz="2800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606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2800" b="1" dirty="0" smtClean="0"/>
              <a:t>Definición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Síndrome clínico </a:t>
            </a:r>
            <a:r>
              <a:rPr lang="es-ES" dirty="0" smtClean="0"/>
              <a:t>caracterizado por </a:t>
            </a:r>
            <a:r>
              <a:rPr lang="es-ES" dirty="0" smtClean="0">
                <a:solidFill>
                  <a:srgbClr val="FF0000"/>
                </a:solidFill>
              </a:rPr>
              <a:t>síntomas y signos típicos </a:t>
            </a:r>
            <a:r>
              <a:rPr lang="es-ES" dirty="0" smtClean="0"/>
              <a:t>causados por una </a:t>
            </a:r>
            <a:r>
              <a:rPr lang="es-ES" dirty="0" smtClean="0">
                <a:solidFill>
                  <a:srgbClr val="FF0000"/>
                </a:solidFill>
              </a:rPr>
              <a:t>anomalía cardiaca estructural o funcional </a:t>
            </a:r>
            <a:r>
              <a:rPr lang="es-ES" dirty="0" smtClean="0"/>
              <a:t>que producen una </a:t>
            </a:r>
            <a:r>
              <a:rPr lang="es-ES" dirty="0" smtClean="0">
                <a:solidFill>
                  <a:srgbClr val="FF0000"/>
                </a:solidFill>
              </a:rPr>
              <a:t>reducción del gasto cardiaco </a:t>
            </a:r>
            <a:r>
              <a:rPr lang="es-ES" dirty="0" smtClean="0"/>
              <a:t>o una </a:t>
            </a:r>
            <a:r>
              <a:rPr lang="es-ES" dirty="0" smtClean="0">
                <a:solidFill>
                  <a:srgbClr val="FF0000"/>
                </a:solidFill>
              </a:rPr>
              <a:t>elevación de las presiones intracardiacas </a:t>
            </a:r>
            <a:r>
              <a:rPr lang="es-ES" dirty="0" smtClean="0"/>
              <a:t>en reposo o en estrés.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388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b="1" dirty="0" smtClean="0"/>
              <a:t>Clasificación  </a:t>
            </a:r>
            <a:endParaRPr lang="es-ES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1- </a:t>
            </a:r>
            <a:r>
              <a:rPr lang="es-ES" u="sng" dirty="0" smtClean="0"/>
              <a:t>Según predominio del fallo circulatorio</a:t>
            </a:r>
          </a:p>
          <a:p>
            <a:pPr>
              <a:buFontTx/>
              <a:buChar char="-"/>
            </a:pPr>
            <a:r>
              <a:rPr lang="es-ES" dirty="0" smtClean="0"/>
              <a:t>Anterógrado (síntomas de hipoperfusión)</a:t>
            </a:r>
          </a:p>
          <a:p>
            <a:pPr>
              <a:buFontTx/>
              <a:buChar char="-"/>
            </a:pPr>
            <a:r>
              <a:rPr lang="es-ES" dirty="0" smtClean="0"/>
              <a:t>Retrógrado (síntomas de congestivos)</a:t>
            </a:r>
          </a:p>
          <a:p>
            <a:pPr>
              <a:buFontTx/>
              <a:buChar char="-"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2- </a:t>
            </a:r>
            <a:r>
              <a:rPr lang="es-ES" u="sng" dirty="0" smtClean="0"/>
              <a:t>Según el gasto cardiaco 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- Disminuido </a:t>
            </a:r>
          </a:p>
          <a:p>
            <a:pPr marL="0" indent="0">
              <a:buNone/>
            </a:pPr>
            <a:r>
              <a:rPr lang="es-ES" dirty="0" smtClean="0"/>
              <a:t> - Aumentado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915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2800" b="1" dirty="0">
                <a:solidFill>
                  <a:prstClr val="black"/>
                </a:solidFill>
              </a:rPr>
              <a:t>Clasificación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dirty="0" smtClean="0"/>
              <a:t>3-  </a:t>
            </a:r>
            <a:r>
              <a:rPr lang="es-ES" u="sng" dirty="0" smtClean="0"/>
              <a:t>Según evolución temporal </a:t>
            </a:r>
          </a:p>
          <a:p>
            <a:pPr lvl="0"/>
            <a:r>
              <a:rPr lang="es-ES" dirty="0" smtClean="0"/>
              <a:t> </a:t>
            </a:r>
            <a:r>
              <a:rPr lang="es-ES_tradnl" dirty="0">
                <a:solidFill>
                  <a:srgbClr val="FF0000"/>
                </a:solidFill>
              </a:rPr>
              <a:t>De novo </a:t>
            </a:r>
            <a:r>
              <a:rPr lang="es-ES_tradnl" dirty="0"/>
              <a:t>(de nueva  aparición ) </a:t>
            </a:r>
            <a:endParaRPr lang="es-ES" dirty="0"/>
          </a:p>
          <a:p>
            <a:pPr marL="0" indent="0">
              <a:buNone/>
            </a:pPr>
            <a:r>
              <a:rPr lang="es-ES_tradnl" dirty="0"/>
              <a:t>« Aguda»  (IMA, TEP</a:t>
            </a:r>
            <a:r>
              <a:rPr lang="es-ES_tradnl" dirty="0" smtClean="0"/>
              <a:t>)  « </a:t>
            </a:r>
            <a:r>
              <a:rPr lang="es-ES_tradnl" dirty="0"/>
              <a:t>Subaguda»  (Miocardiopatía dilatada)</a:t>
            </a:r>
            <a:endParaRPr lang="es-ES" dirty="0"/>
          </a:p>
          <a:p>
            <a:pPr lvl="0"/>
            <a:r>
              <a:rPr lang="es-ES_tradnl" dirty="0">
                <a:solidFill>
                  <a:srgbClr val="FF0000"/>
                </a:solidFill>
              </a:rPr>
              <a:t>Crónica</a:t>
            </a:r>
            <a:r>
              <a:rPr lang="es-ES_tradnl" dirty="0"/>
              <a:t> : De los pacientes  que han tenido IC por algún tiempo, lenta , gradual</a:t>
            </a:r>
            <a:endParaRPr lang="es-ES" dirty="0"/>
          </a:p>
          <a:p>
            <a:pPr marL="0" indent="0">
              <a:buNone/>
            </a:pPr>
            <a:r>
              <a:rPr lang="es-ES_tradnl" dirty="0"/>
              <a:t>« crónica estable» : paciente con síntomas que no han cambiado durante 1 mes </a:t>
            </a:r>
            <a:r>
              <a:rPr lang="es-ES_tradnl" dirty="0" smtClean="0"/>
              <a:t>.</a:t>
            </a:r>
            <a:endParaRPr lang="es-ES" dirty="0"/>
          </a:p>
          <a:p>
            <a:pPr marL="0" indent="0">
              <a:buNone/>
            </a:pPr>
            <a:r>
              <a:rPr lang="es-ES_tradnl" dirty="0"/>
              <a:t>«descompensado» :  Si la IC estable crónica se deteriora</a:t>
            </a:r>
            <a:endParaRPr lang="es-ES" dirty="0"/>
          </a:p>
          <a:p>
            <a:pPr marL="0" indent="0">
              <a:buNone/>
            </a:pPr>
            <a:r>
              <a:rPr lang="es-ES_tradnl" dirty="0"/>
              <a:t> 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990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b="1" dirty="0" smtClean="0">
                <a:solidFill>
                  <a:prstClr val="black"/>
                </a:solidFill>
              </a:rPr>
              <a:t>Clasificación</a:t>
            </a:r>
            <a:br>
              <a:rPr lang="es-ES" sz="2800" b="1" dirty="0" smtClean="0">
                <a:solidFill>
                  <a:prstClr val="black"/>
                </a:solidFill>
              </a:rPr>
            </a:br>
            <a:r>
              <a:rPr lang="es-ES" sz="2800" b="1" dirty="0" smtClean="0">
                <a:solidFill>
                  <a:prstClr val="black"/>
                </a:solidFill>
              </a:rPr>
              <a:t>4- </a:t>
            </a:r>
            <a:r>
              <a:rPr lang="es-ES_tradnl" sz="2800" b="1" dirty="0" smtClean="0"/>
              <a:t>Según las manifestaciones clinicas </a:t>
            </a:r>
            <a:endParaRPr lang="es-ES" sz="28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611560" y="1532896"/>
            <a:ext cx="2808312" cy="837663"/>
          </a:xfrm>
        </p:spPr>
        <p:txBody>
          <a:bodyPr>
            <a:normAutofit fontScale="55000" lnSpcReduction="20000"/>
          </a:bodyPr>
          <a:lstStyle/>
          <a:p>
            <a:pPr lvl="0"/>
            <a:endParaRPr lang="es-ES_tradnl" dirty="0" smtClean="0"/>
          </a:p>
          <a:p>
            <a:pPr lvl="0"/>
            <a:r>
              <a:rPr lang="es-ES_tradnl" sz="5900" dirty="0" smtClean="0"/>
              <a:t>Izquierda</a:t>
            </a:r>
          </a:p>
          <a:p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67544" y="2204864"/>
            <a:ext cx="4040188" cy="39512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s-ES" sz="2800" dirty="0"/>
          </a:p>
          <a:p>
            <a:pPr marL="0" indent="0">
              <a:buNone/>
            </a:pPr>
            <a:r>
              <a:rPr lang="es-ES_tradnl" sz="2800" dirty="0"/>
              <a:t> </a:t>
            </a:r>
            <a:endParaRPr lang="es-ES" sz="2800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es-ES" sz="3600" dirty="0" smtClean="0"/>
          </a:p>
          <a:p>
            <a:r>
              <a:rPr lang="es-ES" sz="11200" dirty="0" smtClean="0"/>
              <a:t>Derecha               </a:t>
            </a:r>
            <a:r>
              <a:rPr lang="es-ES" sz="11200" dirty="0"/>
              <a:t>Global</a:t>
            </a:r>
            <a:r>
              <a:rPr lang="es-ES" sz="11200" dirty="0" smtClean="0"/>
              <a:t> </a:t>
            </a:r>
          </a:p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>
          <a:xfrm>
            <a:off x="4613207" y="2204864"/>
            <a:ext cx="4041775" cy="3951288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3528392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410445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45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1534</Words>
  <Application>Microsoft Office PowerPoint</Application>
  <PresentationFormat>Presentación en pantalla (4:3)</PresentationFormat>
  <Paragraphs>271</Paragraphs>
  <Slides>33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Tema de Office</vt:lpstr>
      <vt:lpstr>Presentación de PowerPoint</vt:lpstr>
      <vt:lpstr>Sumario </vt:lpstr>
      <vt:lpstr>Objetivos general del tema </vt:lpstr>
      <vt:lpstr>Objetivos específicos del tema</vt:lpstr>
      <vt:lpstr>Bibliografía básica </vt:lpstr>
      <vt:lpstr>Definición </vt:lpstr>
      <vt:lpstr>Clasificación  </vt:lpstr>
      <vt:lpstr>Clasificación</vt:lpstr>
      <vt:lpstr>Clasificación 4- Según las manifestaciones clinicas </vt:lpstr>
      <vt:lpstr>Clasificación</vt:lpstr>
      <vt:lpstr>Clasificación funcional de la NYHA</vt:lpstr>
      <vt:lpstr>Clasificación</vt:lpstr>
      <vt:lpstr>8- Clasificación Según determinación de la fracción de eyección del ventrículo izquierdo  (FEVI) </vt:lpstr>
      <vt:lpstr>Presentación de PowerPoint</vt:lpstr>
      <vt:lpstr>Etiología </vt:lpstr>
      <vt:lpstr>Factores precipitantes </vt:lpstr>
      <vt:lpstr>Síntomas y signos </vt:lpstr>
      <vt:lpstr>Síntomas y signos </vt:lpstr>
      <vt:lpstr>         Diagnóstico clinico (Criterios de Framingham) </vt:lpstr>
      <vt:lpstr>Complementarios </vt:lpstr>
      <vt:lpstr>Complementarios</vt:lpstr>
      <vt:lpstr>Complementarios</vt:lpstr>
      <vt:lpstr>Presentación de PowerPoint</vt:lpstr>
      <vt:lpstr>Complicaciones </vt:lpstr>
      <vt:lpstr>Tratamiento preventivo </vt:lpstr>
      <vt:lpstr>Tratamiento preventivo </vt:lpstr>
      <vt:lpstr>Presentación de PowerPoint</vt:lpstr>
      <vt:lpstr>Principales fármacos y dosis  en el tratamiento de la IC- Fer</vt:lpstr>
      <vt:lpstr>Otros fármacos </vt:lpstr>
      <vt:lpstr>Tratamientos no recomendados:</vt:lpstr>
      <vt:lpstr>Tratamiento de la insuficiencia cardiaca  con fracción de eyección conservada</vt:lpstr>
      <vt:lpstr>Conclusiones 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Dr</dc:creator>
  <cp:lastModifiedBy>Dr</cp:lastModifiedBy>
  <cp:revision>84</cp:revision>
  <dcterms:created xsi:type="dcterms:W3CDTF">2019-05-18T08:57:29Z</dcterms:created>
  <dcterms:modified xsi:type="dcterms:W3CDTF">2019-05-22T23:58:09Z</dcterms:modified>
</cp:coreProperties>
</file>