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91" r:id="rId2"/>
    <p:sldId id="319" r:id="rId3"/>
    <p:sldId id="256" r:id="rId4"/>
    <p:sldId id="259" r:id="rId5"/>
    <p:sldId id="261" r:id="rId6"/>
    <p:sldId id="262" r:id="rId7"/>
    <p:sldId id="277" r:id="rId8"/>
    <p:sldId id="264" r:id="rId9"/>
    <p:sldId id="275" r:id="rId10"/>
    <p:sldId id="313" r:id="rId11"/>
    <p:sldId id="314" r:id="rId12"/>
    <p:sldId id="268" r:id="rId13"/>
    <p:sldId id="315" r:id="rId14"/>
    <p:sldId id="316" r:id="rId15"/>
    <p:sldId id="282" r:id="rId16"/>
    <p:sldId id="272" r:id="rId17"/>
    <p:sldId id="320" r:id="rId18"/>
    <p:sldId id="293" r:id="rId19"/>
    <p:sldId id="306" r:id="rId20"/>
    <p:sldId id="273" r:id="rId21"/>
    <p:sldId id="317" r:id="rId22"/>
    <p:sldId id="283" r:id="rId23"/>
    <p:sldId id="260" r:id="rId24"/>
    <p:sldId id="274" r:id="rId25"/>
    <p:sldId id="279" r:id="rId26"/>
    <p:sldId id="305" r:id="rId27"/>
    <p:sldId id="263" r:id="rId28"/>
    <p:sldId id="321" r:id="rId29"/>
    <p:sldId id="295" r:id="rId30"/>
    <p:sldId id="312" r:id="rId31"/>
    <p:sldId id="296" r:id="rId32"/>
    <p:sldId id="297" r:id="rId33"/>
    <p:sldId id="302" r:id="rId34"/>
    <p:sldId id="303" r:id="rId35"/>
    <p:sldId id="299" r:id="rId36"/>
    <p:sldId id="271" r:id="rId37"/>
    <p:sldId id="301" r:id="rId38"/>
    <p:sldId id="304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B2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43" autoAdjust="0"/>
  </p:normalViewPr>
  <p:slideViewPr>
    <p:cSldViewPr snapToGrid="0">
      <p:cViewPr varScale="1">
        <p:scale>
          <a:sx n="73" d="100"/>
          <a:sy n="73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E3B0B-0FF9-4D17-B666-65E486360E46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ABDB0-27A1-43A2-A77B-2301EB0D20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03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ABDB0-27A1-43A2-A77B-2301EB0D20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30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U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U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703B-514E-4E68-BB65-96804BEE48A6}" type="datetime1">
              <a:rPr lang="en-US" smtClean="0"/>
              <a:t>12/10/2020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35F8-6831-4AAE-9BE2-6D10DD05E6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00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U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U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D291-7963-4140-A099-F364BD2DD036}" type="datetime1">
              <a:rPr lang="en-US" smtClean="0"/>
              <a:t>12/10/2020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35F8-6831-4AAE-9BE2-6D10DD05E6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37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U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U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626B-0F3C-4620-BDC5-2D7058E4FA46}" type="datetime1">
              <a:rPr lang="en-US" smtClean="0"/>
              <a:t>12/10/2020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35F8-6831-4AAE-9BE2-6D10DD05E6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46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U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U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8BA44-2CD1-4E0A-AB1E-52857974E7D0}" type="datetime1">
              <a:rPr lang="en-US" smtClean="0"/>
              <a:t>12/10/2020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35F8-6831-4AAE-9BE2-6D10DD05E6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39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U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5380-E23D-4290-901D-954B1AB4A133}" type="datetime1">
              <a:rPr lang="en-US" smtClean="0"/>
              <a:t>12/10/2020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35F8-6831-4AAE-9BE2-6D10DD05E6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1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U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U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U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1B73-C12F-4A7C-BC0C-86122722E87A}" type="datetime1">
              <a:rPr lang="en-US" smtClean="0"/>
              <a:t>12/10/2020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35F8-6831-4AAE-9BE2-6D10DD05E6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2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U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U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U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601F-459E-4E6D-86CC-88B91D258F51}" type="datetime1">
              <a:rPr lang="en-US" smtClean="0"/>
              <a:t>12/10/2020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35F8-6831-4AAE-9BE2-6D10DD05E6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9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U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FCB08-4AE3-4572-AA73-2A0DFB666BF1}" type="datetime1">
              <a:rPr lang="en-US" smtClean="0"/>
              <a:t>12/10/2020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35F8-6831-4AAE-9BE2-6D10DD05E6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1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FD0E-578F-468A-86B6-4BA50B74A2E8}" type="datetime1">
              <a:rPr lang="en-US" smtClean="0"/>
              <a:t>12/10/2020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35F8-6831-4AAE-9BE2-6D10DD05E6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38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U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U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E6A4-615C-47F3-9BB8-34AC6BADED06}" type="datetime1">
              <a:rPr lang="en-US" smtClean="0"/>
              <a:t>12/10/2020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35F8-6831-4AAE-9BE2-6D10DD05E6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2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U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U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DA8A-1A74-4630-847C-E7BFD9663BCB}" type="datetime1">
              <a:rPr lang="en-US" smtClean="0"/>
              <a:t>12/10/2020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35F8-6831-4AAE-9BE2-6D10DD05E6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65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U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U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176A5-5EA5-4507-9C81-1AC3EB1BF224}" type="datetime1">
              <a:rPr lang="en-US" smtClean="0"/>
              <a:t>12/10/2020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035F8-6831-4AAE-9BE2-6D10DD05E6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1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elicobacter%20Pylori%20Robin%20Warren%20&amp;%20Barry%20Marshall(1)(1).MP4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vistagastroenterologiamexico.org/es-guias-clinicas-diagnostico-tratamiento-enfermedad-art&#237;culo-X037509060949911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f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35F8-6831-4AAE-9BE2-6D10DD05E6D4}" type="slidenum">
              <a:rPr lang="en-US" smtClean="0"/>
              <a:t>1</a:t>
            </a:fld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242" y="412896"/>
            <a:ext cx="5701899" cy="201154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05393" y="2325189"/>
            <a:ext cx="10515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C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MÓDULO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ENFERMEDADES DEL TRACTO DIGESTIVO SUPERIOR</a:t>
            </a:r>
          </a:p>
          <a:p>
            <a:pPr algn="ctr"/>
            <a:endParaRPr lang="es-MX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ÚLCERA “PÉPTICA</a:t>
            </a:r>
            <a:r>
              <a:rPr lang="es-MX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ctr"/>
            <a:endParaRPr lang="es-MX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831522" y="4221478"/>
            <a:ext cx="6513578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s-ES" altLang="es-C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1ER AÑO DE RESIDENCIA EN GASTROENTEROGÍA</a:t>
            </a:r>
            <a:endParaRPr lang="es-ES" altLang="es-C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987175" y="4762252"/>
            <a:ext cx="786166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U" sz="2400" dirty="0">
                <a:latin typeface="Arial" panose="020B0604020202020204" pitchFamily="34" charset="0"/>
                <a:cs typeface="Arial" panose="020B0604020202020204" pitchFamily="34" charset="0"/>
              </a:rPr>
              <a:t>DRA. INDIRA PREVAL PEÑA </a:t>
            </a:r>
          </a:p>
          <a:p>
            <a:pPr algn="ctr"/>
            <a:endParaRPr lang="es-C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U" sz="2000" dirty="0">
                <a:latin typeface="Arial" panose="020B0604020202020204" pitchFamily="34" charset="0"/>
                <a:cs typeface="Arial" panose="020B0604020202020204" pitchFamily="34" charset="0"/>
              </a:rPr>
              <a:t>ESPECIALISTA DE PRIMER GRADO EN </a:t>
            </a:r>
            <a:r>
              <a:rPr lang="es-C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GASTROENTEROLOGÍA</a:t>
            </a:r>
          </a:p>
          <a:p>
            <a:pPr algn="ctr"/>
            <a:r>
              <a:rPr lang="es-CU" sz="2000" smtClean="0">
                <a:latin typeface="Arial" panose="020B0604020202020204" pitchFamily="34" charset="0"/>
                <a:cs typeface="Arial" panose="020B0604020202020204" pitchFamily="34" charset="0"/>
              </a:rPr>
              <a:t>La Habana, 10 de diciembre de 2020</a:t>
            </a:r>
            <a:endParaRPr lang="es-C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35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35F8-6831-4AAE-9BE2-6D10DD05E6D4}" type="slidenum">
              <a:rPr lang="en-US" smtClean="0"/>
              <a:t>10</a:t>
            </a:fld>
            <a:endParaRPr lang="en-US"/>
          </a:p>
        </p:txBody>
      </p:sp>
      <p:sp>
        <p:nvSpPr>
          <p:cNvPr id="5" name="Título 4"/>
          <p:cNvSpPr txBox="1">
            <a:spLocks noGrp="1"/>
          </p:cNvSpPr>
          <p:nvPr>
            <p:ph type="title"/>
          </p:nvPr>
        </p:nvSpPr>
        <p:spPr>
          <a:xfrm>
            <a:off x="838200" y="815540"/>
            <a:ext cx="105156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FACTORES DEFENSIVOS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640081" y="1518648"/>
            <a:ext cx="3056708" cy="6139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Factores Prepiteliales: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8334103" y="1498507"/>
            <a:ext cx="3213463" cy="6139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Factores Pospisteliales: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4676503" y="1518648"/>
            <a:ext cx="2913017" cy="6139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Factores Epiteliales:</a:t>
            </a:r>
          </a:p>
        </p:txBody>
      </p:sp>
      <p:sp>
        <p:nvSpPr>
          <p:cNvPr id="12" name="Flecha abajo 11"/>
          <p:cNvSpPr/>
          <p:nvPr/>
        </p:nvSpPr>
        <p:spPr>
          <a:xfrm>
            <a:off x="1926119" y="258152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echa abajo 12"/>
          <p:cNvSpPr/>
          <p:nvPr/>
        </p:nvSpPr>
        <p:spPr>
          <a:xfrm>
            <a:off x="5853684" y="254893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echa abajo 13"/>
          <p:cNvSpPr/>
          <p:nvPr/>
        </p:nvSpPr>
        <p:spPr>
          <a:xfrm>
            <a:off x="9698518" y="254893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ángulo 14"/>
          <p:cNvSpPr/>
          <p:nvPr/>
        </p:nvSpPr>
        <p:spPr>
          <a:xfrm>
            <a:off x="838200" y="4113734"/>
            <a:ext cx="2688771" cy="1193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Mucus.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Bicarbonato.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Fosfolípidos.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8242664" y="4112667"/>
            <a:ext cx="3631474" cy="18731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Flujo sanguíneo</a:t>
            </a:r>
            <a:r>
              <a:rPr lang="es-C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Prostaglandinas.</a:t>
            </a:r>
          </a:p>
          <a:p>
            <a:r>
              <a:rPr lang="es-C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Mucus</a:t>
            </a:r>
          </a:p>
          <a:p>
            <a:r>
              <a:rPr lang="es-C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Bicarbonato</a:t>
            </a:r>
          </a:p>
          <a:p>
            <a:r>
              <a:rPr lang="es-C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Flujo </a:t>
            </a:r>
            <a:r>
              <a:rPr lang="es-C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sanguíneo </a:t>
            </a:r>
            <a:r>
              <a:rPr lang="es-C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mucosal.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3840481" y="4112667"/>
            <a:ext cx="4153988" cy="16205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U" sz="20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Barrera epitelial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Fuertes </a:t>
            </a:r>
            <a:r>
              <a:rPr lang="es-C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uniones intercelulares.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Microfilamentos celulares</a:t>
            </a:r>
            <a:r>
              <a:rPr lang="es-C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Restitución celular</a:t>
            </a:r>
            <a:endParaRPr lang="es-C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Regeneración celular.</a:t>
            </a: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V="1">
            <a:off x="8680214" y="4942095"/>
            <a:ext cx="5469" cy="2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V="1">
            <a:off x="8666647" y="5249601"/>
            <a:ext cx="5469" cy="2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V="1">
            <a:off x="8692773" y="5518921"/>
            <a:ext cx="5469" cy="2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35F8-6831-4AAE-9BE2-6D10DD05E6D4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19" descr="esquema de barrera mucos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" t="5762" r="6702" b="19856"/>
          <a:stretch>
            <a:fillRect/>
          </a:stretch>
        </p:blipFill>
        <p:spPr bwMode="auto">
          <a:xfrm>
            <a:off x="914400" y="522514"/>
            <a:ext cx="9666514" cy="583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redondeado 5"/>
          <p:cNvSpPr/>
          <p:nvPr/>
        </p:nvSpPr>
        <p:spPr>
          <a:xfrm>
            <a:off x="7798526" y="2704011"/>
            <a:ext cx="2782388" cy="496389"/>
          </a:xfrm>
          <a:prstGeom prst="roundRect">
            <a:avLst/>
          </a:prstGeom>
          <a:solidFill>
            <a:schemeClr val="bg1">
              <a:alpha val="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/>
          <p:cNvSpPr txBox="1"/>
          <p:nvPr/>
        </p:nvSpPr>
        <p:spPr>
          <a:xfrm>
            <a:off x="4637314" y="6356350"/>
            <a:ext cx="63354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Tomado de Harrison</a:t>
            </a:r>
            <a:r>
              <a:rPr lang="de-DE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. Principios de Medicina Interna. 20ª edición</a:t>
            </a:r>
            <a:r>
              <a:rPr lang="de-DE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 Capìtulo </a:t>
            </a:r>
            <a:r>
              <a:rPr lang="de-DE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317, página 9420. </a:t>
            </a:r>
            <a:endParaRPr lang="en-US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69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9032" y="887435"/>
            <a:ext cx="7833932" cy="4351338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35F8-6831-4AAE-9BE2-6D10DD05E6D4}" type="slidenum">
              <a:rPr lang="en-US" smtClean="0"/>
              <a:t>12</a:t>
            </a:fld>
            <a:endParaRPr lang="en-US"/>
          </a:p>
        </p:txBody>
      </p:sp>
      <p:sp>
        <p:nvSpPr>
          <p:cNvPr id="6" name="CuadroTexto 5"/>
          <p:cNvSpPr txBox="1"/>
          <p:nvPr/>
        </p:nvSpPr>
        <p:spPr>
          <a:xfrm>
            <a:off x="3317966" y="6352143"/>
            <a:ext cx="778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Tomado </a:t>
            </a:r>
            <a:r>
              <a:rPr lang="es-E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Sleisenger and </a:t>
            </a:r>
            <a:r>
              <a:rPr lang="en-US" sz="1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Fordtran's</a:t>
            </a:r>
            <a: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 Gastrointestinal and Liver Disease. </a:t>
            </a:r>
            <a:r>
              <a:rPr lang="en-US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10a </a:t>
            </a:r>
            <a: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dición</a:t>
            </a:r>
            <a: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Capítulo </a:t>
            </a:r>
            <a: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53, </a:t>
            </a:r>
            <a:r>
              <a:rPr lang="en-US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página 885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513909" y="4219303"/>
            <a:ext cx="875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90-95%</a:t>
            </a:r>
            <a:endParaRPr lang="es-C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419702" y="4219303"/>
            <a:ext cx="796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U" sz="1400" b="1" dirty="0">
                <a:latin typeface="Arial" panose="020B0604020202020204" pitchFamily="34" charset="0"/>
                <a:cs typeface="Arial" panose="020B0604020202020204" pitchFamily="34" charset="0"/>
              </a:rPr>
              <a:t>60-80%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513909" y="2272937"/>
            <a:ext cx="718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U" sz="1400" b="1" dirty="0">
                <a:latin typeface="Arial" panose="020B0604020202020204" pitchFamily="34" charset="0"/>
                <a:cs typeface="Arial" panose="020B0604020202020204" pitchFamily="34" charset="0"/>
              </a:rPr>
              <a:t>5-10%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982096" y="2686590"/>
            <a:ext cx="836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U" sz="1400" b="1" dirty="0">
                <a:latin typeface="Arial" panose="020B0604020202020204" pitchFamily="34" charset="0"/>
                <a:cs typeface="Arial" panose="020B0604020202020204" pitchFamily="34" charset="0"/>
              </a:rPr>
              <a:t>20-30%</a:t>
            </a:r>
          </a:p>
        </p:txBody>
      </p:sp>
    </p:spTree>
    <p:extLst>
      <p:ext uri="{BB962C8B-B14F-4D97-AF65-F5344CB8AC3E}">
        <p14:creationId xmlns:p14="http://schemas.microsoft.com/office/powerpoint/2010/main" val="243040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257" y="208370"/>
            <a:ext cx="10515600" cy="1325563"/>
          </a:xfrm>
        </p:spPr>
        <p:txBody>
          <a:bodyPr/>
          <a:lstStyle/>
          <a:p>
            <a:pPr algn="ctr"/>
            <a:r>
              <a:rPr lang="es-CU" sz="24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FISIOPATOLOGÍA</a:t>
            </a:r>
            <a:br>
              <a:rPr lang="es-CU" sz="24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U" sz="24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U" sz="24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HELICOBACTER PILORY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35F8-6831-4AAE-9BE2-6D10DD05E6D4}" type="slidenum">
              <a:rPr lang="en-US" smtClean="0"/>
              <a:t>13</a:t>
            </a:fld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26" y="1673904"/>
            <a:ext cx="10826932" cy="4779399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7198305" y="1854926"/>
            <a:ext cx="2468210" cy="380951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8391378" y="4063604"/>
            <a:ext cx="2257865" cy="269245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redondeado 9"/>
          <p:cNvSpPr/>
          <p:nvPr/>
        </p:nvSpPr>
        <p:spPr>
          <a:xfrm>
            <a:off x="5655212" y="2504049"/>
            <a:ext cx="1941342" cy="73152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ángulo redondeado 10"/>
          <p:cNvSpPr/>
          <p:nvPr/>
        </p:nvSpPr>
        <p:spPr>
          <a:xfrm>
            <a:off x="5444197" y="3629465"/>
            <a:ext cx="2363372" cy="703384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ángulo redondeado 11"/>
          <p:cNvSpPr/>
          <p:nvPr/>
        </p:nvSpPr>
        <p:spPr>
          <a:xfrm>
            <a:off x="9791114" y="5542671"/>
            <a:ext cx="1252024" cy="393895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ángulo redondeado 13"/>
          <p:cNvSpPr/>
          <p:nvPr/>
        </p:nvSpPr>
        <p:spPr>
          <a:xfrm>
            <a:off x="5900057" y="1730528"/>
            <a:ext cx="1298247" cy="703535"/>
          </a:xfrm>
          <a:prstGeom prst="roundRect">
            <a:avLst/>
          </a:prstGeom>
          <a:solidFill>
            <a:srgbClr val="FF0000">
              <a:alpha val="0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Metaplasia</a:t>
            </a:r>
            <a:r>
              <a:rPr lang="es-ES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gástrica duodenal</a:t>
            </a: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5980108" y="1694828"/>
            <a:ext cx="1110009" cy="760159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ángulo redondeado 16"/>
          <p:cNvSpPr/>
          <p:nvPr/>
        </p:nvSpPr>
        <p:spPr>
          <a:xfrm>
            <a:off x="8215532" y="4443431"/>
            <a:ext cx="2942325" cy="3092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adroTexto 17"/>
          <p:cNvSpPr txBox="1"/>
          <p:nvPr/>
        </p:nvSpPr>
        <p:spPr>
          <a:xfrm>
            <a:off x="4318782" y="6453303"/>
            <a:ext cx="67243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Tomado de </a:t>
            </a:r>
            <a:r>
              <a:rPr lang="de-DE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de Harrison. Principios de Medicina Interna. 20ª edición. Capìtulo 317, página </a:t>
            </a:r>
            <a:r>
              <a:rPr lang="de-DE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9425. </a:t>
            </a:r>
            <a:endParaRPr lang="en-US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3291839" y="3052689"/>
            <a:ext cx="1688123" cy="88626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6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U" sz="24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FISIOPATOLOGÍA</a:t>
            </a:r>
            <a:br>
              <a:rPr lang="es-CU" sz="24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U" sz="24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U" sz="24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AINE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35F8-6831-4AAE-9BE2-6D10DD05E6D4}" type="slidenum">
              <a:rPr lang="en-US" smtClean="0"/>
              <a:t>14</a:t>
            </a:fld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31" y="1589649"/>
            <a:ext cx="9269967" cy="4834968"/>
          </a:xfrm>
          <a:prstGeom prst="rect">
            <a:avLst/>
          </a:prstGeom>
        </p:spPr>
      </p:pic>
      <p:pic>
        <p:nvPicPr>
          <p:cNvPr id="6" name="Picture 42" descr="stom_ulcus_NSAID_150_00024800_1a1.JPG (4164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098" y="4298878"/>
            <a:ext cx="2152318" cy="163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4318782" y="6453303"/>
            <a:ext cx="67243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Tomado de </a:t>
            </a:r>
            <a:r>
              <a:rPr lang="de-DE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de Harrison. Principios de Medicina Interna. 20ª edición. Capìtulo 317, página </a:t>
            </a:r>
            <a:r>
              <a:rPr lang="de-DE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9427. </a:t>
            </a:r>
            <a:endParaRPr lang="en-US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74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35F8-6831-4AAE-9BE2-6D10DD05E6D4}" type="slidenum">
              <a:rPr lang="en-US" smtClean="0"/>
              <a:t>15</a:t>
            </a:fld>
            <a:endParaRPr lang="en-US"/>
          </a:p>
        </p:txBody>
      </p:sp>
      <p:sp>
        <p:nvSpPr>
          <p:cNvPr id="2" name="CuadroTexto 1"/>
          <p:cNvSpPr txBox="1"/>
          <p:nvPr/>
        </p:nvSpPr>
        <p:spPr>
          <a:xfrm>
            <a:off x="8092440" y="6057900"/>
            <a:ext cx="30403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Cuadro …..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02"/>
            <a:ext cx="12192000" cy="688430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250578" y="6496705"/>
            <a:ext cx="5832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Entrada de Alejandro en Babilonia o El triunfo de Alexander. Charles Le </a:t>
            </a:r>
            <a:r>
              <a:rPr lang="es-ES" sz="11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Brun</a:t>
            </a:r>
            <a:r>
              <a:rPr lang="es-ES" sz="11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1665</a:t>
            </a:r>
            <a:r>
              <a:rPr lang="es-ES" sz="1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18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0946" y="1785587"/>
            <a:ext cx="3531249" cy="652814"/>
          </a:xfrm>
        </p:spPr>
        <p:txBody>
          <a:bodyPr>
            <a:normAutofit/>
          </a:bodyPr>
          <a:lstStyle/>
          <a:p>
            <a:pPr algn="ctr"/>
            <a:r>
              <a:rPr lang="es-C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DIAGNÓSTICO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698723"/>
            <a:ext cx="2983995" cy="219219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C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Clínico.</a:t>
            </a:r>
          </a:p>
          <a:p>
            <a:pPr algn="just">
              <a:lnSpc>
                <a:spcPct val="150000"/>
              </a:lnSpc>
            </a:pPr>
            <a:r>
              <a:rPr lang="es-C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Radiológico.</a:t>
            </a:r>
          </a:p>
          <a:p>
            <a:pPr algn="just">
              <a:lnSpc>
                <a:spcPct val="150000"/>
              </a:lnSpc>
            </a:pPr>
            <a:r>
              <a:rPr lang="es-C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Endoscópico.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35F8-6831-4AAE-9BE2-6D10DD05E6D4}" type="slidenum">
              <a:rPr lang="en-US" smtClean="0"/>
              <a:t>16</a:t>
            </a:fld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188" y="726807"/>
            <a:ext cx="3616977" cy="240237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289" y="726807"/>
            <a:ext cx="3203342" cy="536724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187" y="3691680"/>
            <a:ext cx="3616977" cy="2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5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664823" y="2041323"/>
            <a:ext cx="2678251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INTERROGATORIO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946535" y="3462477"/>
            <a:ext cx="2357454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EXAMEN FÍSICO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2416629" y="4848461"/>
            <a:ext cx="2926445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DIVERSAS TÉCNICAS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6591520" y="2013199"/>
            <a:ext cx="3088057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60-70%  DIAGNÓSTICO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6631785" y="3478848"/>
            <a:ext cx="2564466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    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CERTEZA A 80%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6591520" y="4844367"/>
            <a:ext cx="2564466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    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CERTEZA A 95%</a:t>
            </a:r>
          </a:p>
        </p:txBody>
      </p:sp>
      <p:sp>
        <p:nvSpPr>
          <p:cNvPr id="19" name="18 Más"/>
          <p:cNvSpPr/>
          <p:nvPr/>
        </p:nvSpPr>
        <p:spPr bwMode="auto">
          <a:xfrm>
            <a:off x="3881422" y="2738197"/>
            <a:ext cx="571504" cy="357190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>
              <a:latin typeface="Arial" charset="0"/>
            </a:endParaRPr>
          </a:p>
        </p:txBody>
      </p:sp>
      <p:sp>
        <p:nvSpPr>
          <p:cNvPr id="20" name="19 Más"/>
          <p:cNvSpPr/>
          <p:nvPr/>
        </p:nvSpPr>
        <p:spPr bwMode="auto">
          <a:xfrm>
            <a:off x="3881422" y="4205518"/>
            <a:ext cx="571504" cy="357190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>
              <a:latin typeface="Arial" charset="0"/>
            </a:endParaRPr>
          </a:p>
        </p:txBody>
      </p:sp>
      <p:sp>
        <p:nvSpPr>
          <p:cNvPr id="21" name="20 Flecha derecha"/>
          <p:cNvSpPr/>
          <p:nvPr/>
        </p:nvSpPr>
        <p:spPr bwMode="auto">
          <a:xfrm>
            <a:off x="5832019" y="2096779"/>
            <a:ext cx="285752" cy="28575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>
              <a:latin typeface="Arial" charset="0"/>
            </a:endParaRPr>
          </a:p>
        </p:txBody>
      </p:sp>
      <p:sp>
        <p:nvSpPr>
          <p:cNvPr id="22" name="21 Flecha derecha"/>
          <p:cNvSpPr/>
          <p:nvPr/>
        </p:nvSpPr>
        <p:spPr bwMode="auto">
          <a:xfrm>
            <a:off x="5825011" y="3520638"/>
            <a:ext cx="285752" cy="28575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>
              <a:latin typeface="Arial" charset="0"/>
            </a:endParaRPr>
          </a:p>
        </p:txBody>
      </p:sp>
      <p:sp>
        <p:nvSpPr>
          <p:cNvPr id="23" name="22 Flecha derecha"/>
          <p:cNvSpPr/>
          <p:nvPr/>
        </p:nvSpPr>
        <p:spPr bwMode="auto">
          <a:xfrm>
            <a:off x="5832019" y="4901546"/>
            <a:ext cx="285752" cy="28575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>
              <a:latin typeface="Arial" charset="0"/>
            </a:endParaRPr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4631521" y="678636"/>
            <a:ext cx="2643206" cy="642942"/>
          </a:xfrm>
          <a:prstGeom prst="cloudCallout">
            <a:avLst>
              <a:gd name="adj1" fmla="val -90991"/>
              <a:gd name="adj2" fmla="val -388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ES_tradnl" dirty="0"/>
              <a:t>SE SABE</a:t>
            </a:r>
          </a:p>
        </p:txBody>
      </p:sp>
      <p:pic>
        <p:nvPicPr>
          <p:cNvPr id="18" name="Picture 5" descr="pensador_inte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3919" y="1005822"/>
            <a:ext cx="150016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Rectángulo"/>
          <p:cNvSpPr/>
          <p:nvPr/>
        </p:nvSpPr>
        <p:spPr>
          <a:xfrm>
            <a:off x="566300" y="6397973"/>
            <a:ext cx="10773647" cy="2616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Rich </a:t>
            </a:r>
            <a: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EC, Terry WC, Harris IB. The diagnostic value of the medical history. Perceptions of the internal </a:t>
            </a:r>
            <a:r>
              <a:rPr lang="es-E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medicine </a:t>
            </a:r>
            <a:r>
              <a:rPr lang="es-ES" sz="1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physicians</a:t>
            </a:r>
            <a:r>
              <a:rPr lang="es-E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Arch</a:t>
            </a:r>
            <a:r>
              <a:rPr lang="es-E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Intern</a:t>
            </a:r>
            <a:r>
              <a:rPr lang="es-E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 Med 1987;1477:1957-60.</a:t>
            </a:r>
          </a:p>
        </p:txBody>
      </p:sp>
    </p:spTree>
    <p:extLst>
      <p:ext uri="{BB962C8B-B14F-4D97-AF65-F5344CB8AC3E}">
        <p14:creationId xmlns:p14="http://schemas.microsoft.com/office/powerpoint/2010/main" val="272796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5432" y="1026693"/>
            <a:ext cx="11486147" cy="5390147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70000"/>
              </a:lnSpc>
            </a:pPr>
            <a:endParaRPr lang="es-CU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s-CU" sz="7400" dirty="0" smtClean="0">
                <a:latin typeface="Arial" panose="020B0604020202020204" pitchFamily="34" charset="0"/>
                <a:cs typeface="Arial" panose="020B0604020202020204" pitchFamily="34" charset="0"/>
              </a:rPr>
              <a:t>Enfermedad por reflujo gastroesofágico.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s-CU" sz="7400" dirty="0" smtClean="0">
                <a:latin typeface="Arial" panose="020B0604020202020204" pitchFamily="34" charset="0"/>
                <a:cs typeface="Arial" panose="020B0604020202020204" pitchFamily="34" charset="0"/>
              </a:rPr>
              <a:t>Gastritis aguda erosiva por AINE.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s-CU" sz="7400" dirty="0" smtClean="0">
                <a:latin typeface="Arial" panose="020B0604020202020204" pitchFamily="34" charset="0"/>
                <a:cs typeface="Arial" panose="020B0604020202020204" pitchFamily="34" charset="0"/>
              </a:rPr>
              <a:t>Carcinoma gástrico.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s-CU" sz="7400" dirty="0" smtClean="0">
                <a:latin typeface="Arial" panose="020B0604020202020204" pitchFamily="34" charset="0"/>
                <a:cs typeface="Arial" panose="020B0604020202020204" pitchFamily="34" charset="0"/>
              </a:rPr>
              <a:t>Síndrome de Zollinger- Ellison.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s-CU" sz="7400" dirty="0" smtClean="0">
                <a:latin typeface="Arial" panose="020B0604020202020204" pitchFamily="34" charset="0"/>
                <a:cs typeface="Arial" panose="020B0604020202020204" pitchFamily="34" charset="0"/>
              </a:rPr>
              <a:t>Infeccciones: tuberculosis, sífilis, CMV, VHS.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s-CU" sz="7400" dirty="0" smtClean="0">
                <a:latin typeface="Arial" panose="020B0604020202020204" pitchFamily="34" charset="0"/>
                <a:cs typeface="Arial" panose="020B0604020202020204" pitchFamily="34" charset="0"/>
              </a:rPr>
              <a:t>Parasitismo: giardiosis.</a:t>
            </a:r>
          </a:p>
          <a:p>
            <a:pPr>
              <a:lnSpc>
                <a:spcPct val="170000"/>
              </a:lnSpc>
            </a:pPr>
            <a:endParaRPr lang="es-CU" sz="6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35F8-6831-4AAE-9BE2-6D10DD05E6D4}" type="slidenum">
              <a:rPr lang="en-US" smtClean="0"/>
              <a:t>18</a:t>
            </a:fld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3884381" y="407403"/>
            <a:ext cx="4509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DIAGNÓSTICO DIFERENCIAL</a:t>
            </a:r>
            <a:endParaRPr lang="es-CU" sz="2400" b="1" u="sng" dirty="0"/>
          </a:p>
        </p:txBody>
      </p:sp>
    </p:spTree>
    <p:extLst>
      <p:ext uri="{BB962C8B-B14F-4D97-AF65-F5344CB8AC3E}">
        <p14:creationId xmlns:p14="http://schemas.microsoft.com/office/powerpoint/2010/main" val="113416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35F8-6831-4AAE-9BE2-6D10DD05E6D4}" type="slidenum">
              <a:rPr lang="en-US" smtClean="0"/>
              <a:t>19</a:t>
            </a:fld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786064" y="2070803"/>
            <a:ext cx="107000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U" sz="2400" dirty="0">
                <a:latin typeface="Arial" panose="020B0604020202020204" pitchFamily="34" charset="0"/>
                <a:cs typeface="Arial" panose="020B0604020202020204" pitchFamily="34" charset="0"/>
              </a:rPr>
              <a:t>Enfermedades granulomatosas: Sarcoidosis, E. Crohn.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U" sz="2400" dirty="0">
                <a:latin typeface="Arial" panose="020B0604020202020204" pitchFamily="34" charset="0"/>
                <a:cs typeface="Arial" panose="020B0604020202020204" pitchFamily="34" charset="0"/>
              </a:rPr>
              <a:t>Afecciones biliopancreáticas: </a:t>
            </a:r>
            <a:r>
              <a:rPr lang="es-C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Litiasis vesicular</a:t>
            </a:r>
            <a:r>
              <a:rPr lang="es-CU" sz="2400" dirty="0">
                <a:latin typeface="Arial" panose="020B0604020202020204" pitchFamily="34" charset="0"/>
                <a:cs typeface="Arial" panose="020B0604020202020204" pitchFamily="34" charset="0"/>
              </a:rPr>
              <a:t>, pancreatitis crónica, tumores pancreáticos.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U" sz="2400" dirty="0">
                <a:latin typeface="Arial" panose="020B0604020202020204" pitchFamily="34" charset="0"/>
                <a:cs typeface="Arial" panose="020B0604020202020204" pitchFamily="34" charset="0"/>
              </a:rPr>
              <a:t>Isquemia intestinal.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U" sz="2400" dirty="0">
                <a:latin typeface="Arial" panose="020B0604020202020204" pitchFamily="34" charset="0"/>
                <a:cs typeface="Arial" panose="020B0604020202020204" pitchFamily="34" charset="0"/>
              </a:rPr>
              <a:t>Mastocitosis sistémica.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U" sz="2400" dirty="0">
                <a:latin typeface="Arial" panose="020B0604020202020204" pitchFamily="34" charset="0"/>
                <a:cs typeface="Arial" panose="020B0604020202020204" pitchFamily="34" charset="0"/>
              </a:rPr>
              <a:t>Dispepsia funcional.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881322" y="671431"/>
            <a:ext cx="4509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DIAGNÓSTICO DIFERENCIAL</a:t>
            </a:r>
            <a:endParaRPr lang="es-CU" sz="2400" b="1" u="sng" dirty="0"/>
          </a:p>
        </p:txBody>
      </p:sp>
    </p:spTree>
    <p:extLst>
      <p:ext uri="{BB962C8B-B14F-4D97-AF65-F5344CB8AC3E}">
        <p14:creationId xmlns:p14="http://schemas.microsoft.com/office/powerpoint/2010/main" val="189791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b="1" u="sng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EFEMÉRIDES</a:t>
            </a:r>
            <a:endParaRPr lang="en-US" sz="2400" b="1" u="sng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3954" y="1690688"/>
            <a:ext cx="7080069" cy="466566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 de diciembre de 1948: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Falleció el Dr. Luis Ortega Bolaños.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Maestro de maestros,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doctor en medicina,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destacado clínico cubano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Profesor de la Escuela de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Medicina.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Presidente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de la Federación Médica de 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Cuba.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Gran oficial de la “Orden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Finlay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marL="0" indent="0">
              <a:buNone/>
            </a:pPr>
            <a:endParaRPr lang="es-E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35F8-6831-4AAE-9BE2-6D10DD05E6D4}" type="slidenum">
              <a:rPr lang="en-US" smtClean="0"/>
              <a:t>2</a:t>
            </a:fld>
            <a:endParaRPr lang="en-US"/>
          </a:p>
        </p:txBody>
      </p:sp>
      <p:pic>
        <p:nvPicPr>
          <p:cNvPr id="5" name="Imagen 4" descr="C:\Users\INDIRA PREVAL PEÑA\Desktop\Luis_Ortega_Bolaños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83" y="1690688"/>
            <a:ext cx="3631473" cy="4486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197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84914"/>
            <a:ext cx="10515600" cy="918243"/>
          </a:xfrm>
        </p:spPr>
        <p:txBody>
          <a:bodyPr>
            <a:normAutofit/>
          </a:bodyPr>
          <a:lstStyle/>
          <a:p>
            <a:pPr algn="ctr"/>
            <a:r>
              <a:rPr lang="es-C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DIAGNÓSTICO RADIOLÓGICO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074820"/>
            <a:ext cx="10515600" cy="583932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C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Radiología con contraste baritado:</a:t>
            </a:r>
          </a:p>
          <a:p>
            <a:pPr algn="just">
              <a:lnSpc>
                <a:spcPct val="150000"/>
              </a:lnSpc>
            </a:pPr>
            <a:r>
              <a:rPr lang="es-C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Método diagnóstico a emplear cuando la endoscopia no se puede realizar por falta de accesibilidad o por estar contraindicada.</a:t>
            </a:r>
          </a:p>
          <a:p>
            <a:pPr algn="just">
              <a:lnSpc>
                <a:spcPct val="150000"/>
              </a:lnSpc>
            </a:pPr>
            <a:r>
              <a:rPr lang="es-C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 sensibilidad y especificidad están relacionadas con el tamaño, profundidad de las lesiones y con la técnica empleada.</a:t>
            </a:r>
          </a:p>
          <a:p>
            <a:pPr algn="just">
              <a:lnSpc>
                <a:spcPct val="150000"/>
              </a:lnSpc>
            </a:pPr>
            <a:r>
              <a:rPr lang="es-CU" sz="2400" dirty="0">
                <a:latin typeface="Arial" panose="020B0604020202020204" pitchFamily="34" charset="0"/>
                <a:cs typeface="Arial" panose="020B0604020202020204" pitchFamily="34" charset="0"/>
              </a:rPr>
              <a:t>Las úlceras menores de 0,5 cm son difíciles de detectar por este medio.</a:t>
            </a:r>
          </a:p>
          <a:p>
            <a:pPr algn="just">
              <a:lnSpc>
                <a:spcPct val="150000"/>
              </a:lnSpc>
            </a:pPr>
            <a:r>
              <a:rPr lang="es-C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Doble contraste con bario y aire: </a:t>
            </a:r>
            <a:r>
              <a:rPr lang="es-C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diagnóstico más preciso y mejor delimitación de las lesiones.</a:t>
            </a:r>
          </a:p>
          <a:p>
            <a:endParaRPr lang="en-US" sz="2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35F8-6831-4AAE-9BE2-6D10DD05E6D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7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35F8-6831-4AAE-9BE2-6D10DD05E6D4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911" y="365125"/>
            <a:ext cx="5472331" cy="438975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04911" y="4995284"/>
            <a:ext cx="54723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Deformidad ulcerosa del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bulbo duodenal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en forma de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hoja de trébol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 Las dos imágenes superiores corresponden al llenado y las dos inferiores al doble contraste (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flecha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596" y="365125"/>
            <a:ext cx="5472331" cy="438975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358596" y="4995284"/>
            <a:ext cx="5472331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Úlcera del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bulbo duodenal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donde se observa imagen en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mancha suspendida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flechas).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55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70418"/>
            <a:ext cx="2743200" cy="365125"/>
          </a:xfrm>
        </p:spPr>
        <p:txBody>
          <a:bodyPr/>
          <a:lstStyle/>
          <a:p>
            <a:fld id="{A0E035F8-6831-4AAE-9BE2-6D10DD05E6D4}" type="slidenum">
              <a:rPr lang="en-US" smtClean="0"/>
              <a:t>22</a:t>
            </a:fld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65" y="309490"/>
            <a:ext cx="4658453" cy="395302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74765" y="4488428"/>
            <a:ext cx="46584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Úlcera gástrica benigna.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Signo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del dedo que apunta, con imagen por adición en curvatura menor del cuerpo gástrico (flecha).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159" y="309490"/>
            <a:ext cx="4658453" cy="395302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891158" y="4488428"/>
            <a:ext cx="46584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Úlcera gástrica maligna.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Pliegues irregulares, no convergentes.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Nodularidad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del cráter. No sobresale del borde gástrico.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81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678542" y="402162"/>
            <a:ext cx="493205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DIAGNÓSTICO ENDOSCÓPICO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1" t="2909" r="6092" b="4000"/>
          <a:stretch/>
        </p:blipFill>
        <p:spPr>
          <a:xfrm>
            <a:off x="376389" y="664080"/>
            <a:ext cx="2590800" cy="264592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" t="3114" r="5370" b="4255"/>
          <a:stretch/>
        </p:blipFill>
        <p:spPr>
          <a:xfrm>
            <a:off x="9212118" y="664079"/>
            <a:ext cx="2639285" cy="2645923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35F8-6831-4AAE-9BE2-6D10DD05E6D4}" type="slidenum">
              <a:rPr lang="en-US" smtClean="0"/>
              <a:t>23</a:t>
            </a:fld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048" y="3832924"/>
            <a:ext cx="2595426" cy="264592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3" r="5548"/>
          <a:stretch/>
        </p:blipFill>
        <p:spPr>
          <a:xfrm>
            <a:off x="9212118" y="3832924"/>
            <a:ext cx="2630057" cy="272194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510145" y="223530"/>
            <a:ext cx="47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U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510144" y="3357181"/>
            <a:ext cx="47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U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0469628" y="223530"/>
            <a:ext cx="47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U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0469628" y="3463592"/>
            <a:ext cx="47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U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238709" y="1987040"/>
            <a:ext cx="57927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Técnica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diagnóstica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elección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Sensibilidad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y especificidad mayor del 95% que la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radiología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iopsias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CU" sz="2400" dirty="0">
                <a:latin typeface="Arial" panose="020B0604020202020204" pitchFamily="34" charset="0"/>
                <a:cs typeface="Arial" panose="020B0604020202020204" pitchFamily="34" charset="0"/>
              </a:rPr>
              <a:t>rapéutica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endoscópica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caso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hemorragias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activas.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34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s-C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CARACTERÍSTICAS ENDOSCÓPICAS ENTRE ÚLCERA GÁSTRICA BENIGNA Y MALIGNA.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35F8-6831-4AAE-9BE2-6D10DD05E6D4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648396"/>
              </p:ext>
            </p:extLst>
          </p:nvPr>
        </p:nvGraphicFramePr>
        <p:xfrm>
          <a:off x="838200" y="1714438"/>
          <a:ext cx="10515600" cy="478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719">
                  <a:extLst>
                    <a:ext uri="{9D8B030D-6E8A-4147-A177-3AD203B41FA5}">
                      <a16:colId xmlns:a16="http://schemas.microsoft.com/office/drawing/2014/main" val="708720399"/>
                    </a:ext>
                  </a:extLst>
                </a:gridCol>
                <a:gridCol w="3132830">
                  <a:extLst>
                    <a:ext uri="{9D8B030D-6E8A-4147-A177-3AD203B41FA5}">
                      <a16:colId xmlns:a16="http://schemas.microsoft.com/office/drawing/2014/main" val="2257873009"/>
                    </a:ext>
                  </a:extLst>
                </a:gridCol>
                <a:gridCol w="5094051">
                  <a:extLst>
                    <a:ext uri="{9D8B030D-6E8A-4147-A177-3AD203B41FA5}">
                      <a16:colId xmlns:a16="http://schemas.microsoft.com/office/drawing/2014/main" val="40152061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Características endoscópicas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Úlcera Benigna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Úlcera Maligna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731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Regular.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Irregular.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230167"/>
                  </a:ext>
                </a:extLst>
              </a:tr>
              <a:tr h="428308">
                <a:tc>
                  <a:txBody>
                    <a:bodyPr/>
                    <a:lstStyle/>
                    <a:p>
                      <a:r>
                        <a:rPr lang="es-C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Tamaño o diámetro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3cm.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&gt;= 3cm.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730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Contornos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Nítidos.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 delimitados.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468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Limpio, blanquecino, no necrótico.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Sucio, saneoso,</a:t>
                      </a:r>
                      <a:r>
                        <a:rPr lang="es-C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necrótico.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003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Pliegues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Confluentes.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confluentes.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040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Consistencia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Conservada.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Friable; se desprende por arrancamiento,</a:t>
                      </a:r>
                      <a:r>
                        <a:rPr lang="es-C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bloque o en forma de esfacelo.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264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Peristalsis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Presente.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Ausente, rígida.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806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Mucosa circundante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Conservada.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Alteración del patrón mucoso, rigidez.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769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Hemorragia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 el fondo.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 los bordes.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364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57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43545" y="624190"/>
            <a:ext cx="9469582" cy="135817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C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QUÉ HACER ANTE EL DIAGNÓSTICO DE UNA ÚLCERA GÁSTRICA DURANTE LA ENDOSCOPIA?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C:\Users\Especialista\Documents\Dr. Yoandy\índic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44" y="309489"/>
            <a:ext cx="1676401" cy="281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35F8-6831-4AAE-9BE2-6D10DD05E6D4}" type="slidenum">
              <a:rPr lang="en-US" smtClean="0"/>
              <a:t>25</a:t>
            </a:fld>
            <a:endParaRPr lang="en-US"/>
          </a:p>
        </p:txBody>
      </p:sp>
      <p:sp>
        <p:nvSpPr>
          <p:cNvPr id="6" name="CuadroTexto 5"/>
          <p:cNvSpPr txBox="1"/>
          <p:nvPr/>
        </p:nvSpPr>
        <p:spPr>
          <a:xfrm>
            <a:off x="367145" y="3086251"/>
            <a:ext cx="111758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Toma de múltiples muestras para biopsia:</a:t>
            </a:r>
          </a:p>
          <a:p>
            <a:pPr>
              <a:lnSpc>
                <a:spcPct val="150000"/>
              </a:lnSpc>
            </a:pPr>
            <a:endParaRPr lang="es-CU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Cráter ulceroso:</a:t>
            </a:r>
            <a:r>
              <a:rPr lang="es-C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Índice Diagnóstico 75% de los cánceres.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Bordes de la úlcera (4 cuadrantes): </a:t>
            </a:r>
            <a:r>
              <a:rPr lang="es-CU" sz="2400" dirty="0">
                <a:latin typeface="Arial" panose="020B0604020202020204" pitchFamily="34" charset="0"/>
                <a:cs typeface="Arial" panose="020B0604020202020204" pitchFamily="34" charset="0"/>
              </a:rPr>
              <a:t>Índice Diagnóstico </a:t>
            </a:r>
            <a:r>
              <a:rPr lang="es-C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80%.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Combinación de ambos: </a:t>
            </a:r>
            <a:r>
              <a:rPr lang="es-C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 95%.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Número de Muestras: </a:t>
            </a:r>
            <a:r>
              <a:rPr lang="es-C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 (ID 98%) a 10 (ID 100%).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6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35F8-6831-4AAE-9BE2-6D10DD05E6D4}" type="slidenum">
              <a:rPr lang="en-US" smtClean="0"/>
              <a:t>26</a:t>
            </a:fld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721895" y="712875"/>
            <a:ext cx="1063190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C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Seguimiento endoscópico: </a:t>
            </a:r>
          </a:p>
          <a:p>
            <a:pPr algn="just">
              <a:lnSpc>
                <a:spcPct val="150000"/>
              </a:lnSpc>
            </a:pPr>
            <a:endParaRPr lang="es-CU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es-CU" sz="2400" dirty="0">
                <a:latin typeface="Arial" panose="020B0604020202020204" pitchFamily="34" charset="0"/>
                <a:cs typeface="Arial" panose="020B0604020202020204" pitchFamily="34" charset="0"/>
              </a:rPr>
              <a:t>endoscopia de control a todos los pacientes con úlcera gástrica.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U" sz="2400" dirty="0">
                <a:latin typeface="Arial" panose="020B0604020202020204" pitchFamily="34" charset="0"/>
                <a:cs typeface="Arial" panose="020B0604020202020204" pitchFamily="34" charset="0"/>
              </a:rPr>
              <a:t> En el mismo acto endoscópico deben realizarse biopsias para comprobar erradicación de Helicobacter pylori.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U" sz="2400" dirty="0">
                <a:latin typeface="Arial" panose="020B0604020202020204" pitchFamily="34" charset="0"/>
                <a:cs typeface="Arial" panose="020B0604020202020204" pitchFamily="34" charset="0"/>
              </a:rPr>
              <a:t>Realizarse una vez completado el tratamiento indicado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259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35F8-6831-4AAE-9BE2-6D10DD05E6D4}" type="slidenum">
              <a:rPr lang="en-US" smtClean="0"/>
              <a:t>27</a:t>
            </a:fld>
            <a:endParaRPr lang="en-U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251" y="0"/>
            <a:ext cx="4687390" cy="690253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34" y="-11251"/>
            <a:ext cx="4464960" cy="6869251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537935" y="6532196"/>
            <a:ext cx="4464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11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Bonaparte, primer cónsul”. Jean- Auguste- Dominique Ingres, 1804.</a:t>
            </a:r>
            <a:endParaRPr lang="en-US" sz="11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329832" y="6469975"/>
            <a:ext cx="3304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“Retrato de Napoleón en su gabinete de trabajo”. </a:t>
            </a:r>
          </a:p>
          <a:p>
            <a:r>
              <a:rPr lang="es-ES" sz="11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Jacques- </a:t>
            </a:r>
            <a:r>
              <a:rPr lang="es-ES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Louis </a:t>
            </a:r>
            <a:r>
              <a:rPr lang="es-ES" sz="11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</a:t>
            </a:r>
            <a:r>
              <a:rPr lang="es-ES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ES" sz="11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1812. </a:t>
            </a:r>
            <a:endParaRPr lang="en-US" sz="11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44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COMPLICACIONES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Hemorragia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Perforación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Penetración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Estenosis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pilórica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35F8-6831-4AAE-9BE2-6D10DD05E6D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9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1060" y="100655"/>
            <a:ext cx="10515600" cy="861606"/>
          </a:xfrm>
        </p:spPr>
        <p:txBody>
          <a:bodyPr>
            <a:normAutofit/>
          </a:bodyPr>
          <a:lstStyle/>
          <a:p>
            <a:pPr algn="ctr"/>
            <a:r>
              <a:rPr lang="es-MX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HEMORRAGIA</a:t>
            </a:r>
            <a:endParaRPr lang="es-CU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35F8-6831-4AAE-9BE2-6D10DD05E6D4}" type="slidenum">
              <a:rPr lang="en-US" smtClean="0"/>
              <a:t>29</a:t>
            </a:fld>
            <a:endParaRPr lang="en-US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645" y="1293223"/>
            <a:ext cx="10833295" cy="501940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87845" y="3176911"/>
            <a:ext cx="2991397" cy="8229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adroTexto 7"/>
          <p:cNvSpPr txBox="1"/>
          <p:nvPr/>
        </p:nvSpPr>
        <p:spPr>
          <a:xfrm>
            <a:off x="497645" y="3230616"/>
            <a:ext cx="29815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Forrest IA</a:t>
            </a:r>
          </a:p>
          <a:p>
            <a:pPr algn="ctr"/>
            <a:r>
              <a:rPr lang="es-E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Sangrado activo arterial, a chorro.</a:t>
            </a:r>
          </a:p>
          <a:p>
            <a:pPr algn="ctr"/>
            <a:r>
              <a:rPr lang="es-E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 </a:t>
            </a:r>
            <a:r>
              <a:rPr lang="es-ES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resangrado</a:t>
            </a:r>
            <a:r>
              <a:rPr lang="es-E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90%.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991203" y="5843355"/>
            <a:ext cx="3479994" cy="878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ángulo 10"/>
          <p:cNvSpPr/>
          <p:nvPr/>
        </p:nvSpPr>
        <p:spPr>
          <a:xfrm>
            <a:off x="4480559" y="5843355"/>
            <a:ext cx="3030583" cy="878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ángulo 11"/>
          <p:cNvSpPr/>
          <p:nvPr/>
        </p:nvSpPr>
        <p:spPr>
          <a:xfrm>
            <a:off x="487846" y="5843355"/>
            <a:ext cx="3512652" cy="878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ángulo 12"/>
          <p:cNvSpPr/>
          <p:nvPr/>
        </p:nvSpPr>
        <p:spPr>
          <a:xfrm>
            <a:off x="7898214" y="3221748"/>
            <a:ext cx="3572983" cy="8229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ángulo 13"/>
          <p:cNvSpPr/>
          <p:nvPr/>
        </p:nvSpPr>
        <p:spPr>
          <a:xfrm>
            <a:off x="4153990" y="3221748"/>
            <a:ext cx="3357154" cy="8229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adroTexto 14"/>
          <p:cNvSpPr txBox="1"/>
          <p:nvPr/>
        </p:nvSpPr>
        <p:spPr>
          <a:xfrm>
            <a:off x="4108271" y="3230616"/>
            <a:ext cx="34028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Forrest IB</a:t>
            </a:r>
          </a:p>
          <a:p>
            <a:pPr algn="ctr"/>
            <a:r>
              <a:rPr lang="es-E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Sangrado activo venoso, babeante.</a:t>
            </a:r>
          </a:p>
          <a:p>
            <a:pPr algn="ctr"/>
            <a:r>
              <a:rPr lang="es-E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 </a:t>
            </a:r>
            <a:r>
              <a:rPr lang="es-ES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resangrado</a:t>
            </a:r>
            <a:r>
              <a:rPr lang="es-E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60- 80%.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991203" y="3203040"/>
            <a:ext cx="3502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Forrest IIA</a:t>
            </a:r>
          </a:p>
          <a:p>
            <a:pPr algn="ctr"/>
            <a:r>
              <a:rPr lang="es-E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Estigmas sangrado reciente. Vaso visible.</a:t>
            </a:r>
          </a:p>
          <a:p>
            <a:pPr algn="ctr"/>
            <a:r>
              <a:rPr lang="es-E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 </a:t>
            </a:r>
            <a:r>
              <a:rPr lang="es-ES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resangrado</a:t>
            </a:r>
            <a:r>
              <a:rPr lang="es-E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40- 50%.</a:t>
            </a:r>
          </a:p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442126" y="5767368"/>
            <a:ext cx="3558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Forrest IIB</a:t>
            </a:r>
          </a:p>
          <a:p>
            <a:pPr algn="ctr"/>
            <a:r>
              <a:rPr lang="es-E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Estigmas sangrado reciente. Coágulo adherido.</a:t>
            </a:r>
          </a:p>
          <a:p>
            <a:pPr algn="ctr"/>
            <a:r>
              <a:rPr lang="es-E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 </a:t>
            </a:r>
            <a:r>
              <a:rPr lang="es-ES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resangrado</a:t>
            </a:r>
            <a:r>
              <a:rPr lang="es-E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30- 35%.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4480559" y="5843355"/>
            <a:ext cx="30305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Forrest IIC</a:t>
            </a:r>
          </a:p>
          <a:p>
            <a:pPr algn="ctr"/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Estigmas sangrado reciente. Mancha pigmentada.</a:t>
            </a:r>
          </a:p>
          <a:p>
            <a:pPr algn="ctr"/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Riesgo </a:t>
            </a:r>
            <a:r>
              <a:rPr lang="es-E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resangrado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10- 15%.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7991203" y="5917223"/>
            <a:ext cx="34799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Forrest III</a:t>
            </a:r>
          </a:p>
          <a:p>
            <a:pPr algn="ctr"/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Sin estigmas de sangrado. Base limpia.</a:t>
            </a:r>
          </a:p>
          <a:p>
            <a:pPr algn="ctr"/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Riesgo </a:t>
            </a:r>
            <a:r>
              <a:rPr lang="es-E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resangrado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3- 5%.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86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3"/>
            <a:ext cx="12316691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677895" y="492710"/>
            <a:ext cx="559723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“</a:t>
            </a:r>
            <a:r>
              <a:rPr lang="es-E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Solo tuvimos que mostrar a todo el </a:t>
            </a:r>
            <a:r>
              <a:rPr lang="es-E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mundo</a:t>
            </a:r>
            <a:r>
              <a:rPr lang="es-E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lo que </a:t>
            </a:r>
            <a:r>
              <a:rPr lang="es-E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veíamos… El </a:t>
            </a:r>
            <a:r>
              <a:rPr lang="es-E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mérito estuvo en darse cuenta de las implicaciones que tenía”</a:t>
            </a:r>
          </a:p>
          <a:p>
            <a:endParaRPr lang="es-E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35F8-6831-4AAE-9BE2-6D10DD05E6D4}" type="slidenum">
              <a:rPr lang="en-US" smtClean="0"/>
              <a:t>3</a:t>
            </a:fld>
            <a:endParaRPr lang="en-US"/>
          </a:p>
        </p:txBody>
      </p:sp>
      <p:sp>
        <p:nvSpPr>
          <p:cNvPr id="3" name="CuadroTexto 2"/>
          <p:cNvSpPr txBox="1"/>
          <p:nvPr/>
        </p:nvSpPr>
        <p:spPr>
          <a:xfrm>
            <a:off x="9196251" y="2317663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Tomado de  El País, 19 diciembre 2011</a:t>
            </a:r>
            <a:r>
              <a:rPr lang="es-ES" sz="1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85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35F8-6831-4AAE-9BE2-6D10DD05E6D4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Rectángulo redondeado 4"/>
          <p:cNvSpPr/>
          <p:nvPr/>
        </p:nvSpPr>
        <p:spPr>
          <a:xfrm>
            <a:off x="1162595" y="914400"/>
            <a:ext cx="9888582" cy="8752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echa abajo 5"/>
          <p:cNvSpPr/>
          <p:nvPr/>
        </p:nvSpPr>
        <p:spPr>
          <a:xfrm>
            <a:off x="1463040" y="2037806"/>
            <a:ext cx="365760" cy="7837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echa abajo 6"/>
          <p:cNvSpPr/>
          <p:nvPr/>
        </p:nvSpPr>
        <p:spPr>
          <a:xfrm>
            <a:off x="7350035" y="2077193"/>
            <a:ext cx="365760" cy="7837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186" y="2077193"/>
            <a:ext cx="402371" cy="804742"/>
          </a:xfrm>
          <a:prstGeom prst="rect">
            <a:avLst/>
          </a:prstGeom>
        </p:spPr>
      </p:pic>
      <p:sp>
        <p:nvSpPr>
          <p:cNvPr id="9" name="Flecha abajo 8"/>
          <p:cNvSpPr/>
          <p:nvPr/>
        </p:nvSpPr>
        <p:spPr>
          <a:xfrm>
            <a:off x="4266311" y="2077192"/>
            <a:ext cx="365760" cy="7837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redondeado 9"/>
          <p:cNvSpPr/>
          <p:nvPr/>
        </p:nvSpPr>
        <p:spPr>
          <a:xfrm>
            <a:off x="195943" y="3260605"/>
            <a:ext cx="2690948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FARMACOLÓGICO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3193366" y="3260605"/>
            <a:ext cx="2672862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FARMACOLÓGICO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6389032" y="3251896"/>
            <a:ext cx="2339137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ENDÓSCOPICO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9551125" y="3242433"/>
            <a:ext cx="1972492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QUIRÚRGICO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828800" y="1188720"/>
            <a:ext cx="8608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TRATAMIENTO DE LA ÚLCERA GASTRODUODENAL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errar llave 1"/>
          <p:cNvSpPr/>
          <p:nvPr/>
        </p:nvSpPr>
        <p:spPr>
          <a:xfrm rot="5400000">
            <a:off x="8772358" y="2286001"/>
            <a:ext cx="434946" cy="5316440"/>
          </a:xfrm>
          <a:prstGeom prst="rightBrac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ángulo redondeado 2"/>
          <p:cNvSpPr/>
          <p:nvPr/>
        </p:nvSpPr>
        <p:spPr>
          <a:xfrm>
            <a:off x="6893169" y="5444197"/>
            <a:ext cx="4158008" cy="7737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COMPLICACIONES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strella de 5 puntas 14"/>
          <p:cNvSpPr/>
          <p:nvPr/>
        </p:nvSpPr>
        <p:spPr>
          <a:xfrm>
            <a:off x="10336185" y="1049495"/>
            <a:ext cx="402371" cy="37005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2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BASES DEL TRATAMIENTO </a:t>
            </a:r>
            <a:endParaRPr lang="es-CU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838200" y="2232861"/>
            <a:ext cx="10515600" cy="29006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Alivio de los síntomas.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Cicatrización de la úlcera.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Prevención de recidivas sintomáticas y de las complicaciones</a:t>
            </a:r>
            <a:endParaRPr lang="es-C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35F8-6831-4AAE-9BE2-6D10DD05E6D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3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0" y="8529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C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TRATAMIENTO NO FARMACOLÓGICO</a:t>
            </a:r>
            <a:endParaRPr lang="es-CU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14331" y="1063988"/>
            <a:ext cx="10881361" cy="57940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E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Orientaciones higiénico- dietéticas: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Abstenerse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de bebidas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alcohólicas.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Abstenerse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de café y té.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Leche </a:t>
            </a:r>
            <a:r>
              <a:rPr lang="es-E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derivados.</a:t>
            </a:r>
            <a:endParaRPr lang="es-E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tabaco.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Abstenerse de fármacos ulcerogénicos.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Establecer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una dieta fraccionada con cinco o seis comidas al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día.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35F8-6831-4AAE-9BE2-6D10DD05E6D4}" type="slidenum"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32</a:t>
            </a:fld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4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756033"/>
            <a:ext cx="10515600" cy="5536883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35F8-6831-4AAE-9BE2-6D10DD05E6D4}" type="slidenum">
              <a:rPr lang="en-US" smtClean="0"/>
              <a:t>33</a:t>
            </a:fld>
            <a:endParaRPr lang="en-US"/>
          </a:p>
        </p:txBody>
      </p:sp>
      <p:sp>
        <p:nvSpPr>
          <p:cNvPr id="6" name="Rectángulo 5"/>
          <p:cNvSpPr/>
          <p:nvPr/>
        </p:nvSpPr>
        <p:spPr>
          <a:xfrm>
            <a:off x="2934015" y="229860"/>
            <a:ext cx="52268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TRATAMIENTO </a:t>
            </a:r>
            <a:r>
              <a:rPr lang="es-CU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FARMACOLÓGICO</a:t>
            </a:r>
            <a:endParaRPr lang="es-CU" sz="2400" b="1" u="sng" dirty="0"/>
          </a:p>
        </p:txBody>
      </p:sp>
      <p:sp>
        <p:nvSpPr>
          <p:cNvPr id="2" name="CuadroTexto 1"/>
          <p:cNvSpPr txBox="1"/>
          <p:nvPr/>
        </p:nvSpPr>
        <p:spPr>
          <a:xfrm>
            <a:off x="5050303" y="6459865"/>
            <a:ext cx="58753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Tomado de Guía de seguimiento farmacoterapéutico sobre úlcera péptica. 2003. </a:t>
            </a:r>
            <a:endParaRPr lang="en-US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75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35F8-6831-4AAE-9BE2-6D10DD05E6D4}" type="slidenum">
              <a:rPr lang="en-US" smtClean="0"/>
              <a:t>34</a:t>
            </a:fld>
            <a:endParaRPr lang="en-U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62" y="160421"/>
            <a:ext cx="9609221" cy="354530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696" y="3893975"/>
            <a:ext cx="6208294" cy="272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4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35F8-6831-4AAE-9BE2-6D10DD05E6D4}" type="slidenum">
              <a:rPr lang="en-US" smtClean="0"/>
              <a:t>35</a:t>
            </a:fld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41" y="343714"/>
            <a:ext cx="10142807" cy="611615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247249" y="6459865"/>
            <a:ext cx="57103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11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Tomado de </a:t>
            </a:r>
            <a:r>
              <a:rPr lang="de-DE" sz="11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Guía de </a:t>
            </a:r>
            <a:r>
              <a:rPr lang="de-DE" sz="11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seguimiento farmacoterapéutico sobre úlcera péptica. 2003. </a:t>
            </a:r>
            <a:endParaRPr lang="en-US" sz="11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46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9321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35F8-6831-4AAE-9BE2-6D10DD05E6D4}" type="slidenum">
              <a:rPr lang="en-US" smtClean="0"/>
              <a:t>36</a:t>
            </a:fld>
            <a:endParaRPr lang="en-US"/>
          </a:p>
        </p:txBody>
      </p:sp>
      <p:sp>
        <p:nvSpPr>
          <p:cNvPr id="6" name="Estrella de 5 puntas 5"/>
          <p:cNvSpPr/>
          <p:nvPr/>
        </p:nvSpPr>
        <p:spPr>
          <a:xfrm>
            <a:off x="11493305" y="365125"/>
            <a:ext cx="393895" cy="39453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5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BIBLIOGRAFÍA BÁSICA</a:t>
            </a:r>
            <a:endParaRPr lang="es-CU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01034"/>
            <a:ext cx="10515600" cy="5024355"/>
          </a:xfrm>
        </p:spPr>
        <p:txBody>
          <a:bodyPr>
            <a:normAutofit fontScale="77500" lnSpcReduction="20000"/>
          </a:bodyPr>
          <a:lstStyle/>
          <a:p>
            <a:pPr lvl="0" algn="just">
              <a:lnSpc>
                <a:spcPct val="170000"/>
              </a:lnSpc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Mark Feldman, Lawrence S. Friedman. </a:t>
            </a:r>
            <a:r>
              <a:rPr lang="en-US" sz="2600" u="sng" dirty="0">
                <a:latin typeface="Arial" panose="020B0604020202020204" pitchFamily="34" charset="0"/>
                <a:cs typeface="Arial" panose="020B0604020202020204" pitchFamily="34" charset="0"/>
              </a:rPr>
              <a:t>Sleisenger and Fordtran´s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Gastrointestinal and Liver Disease. 10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ª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edición. 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Editorial Saunders.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Volumen 1 . 2017. (Capítulo 53, página 884).</a:t>
            </a:r>
          </a:p>
          <a:p>
            <a:pPr lvl="0" algn="just">
              <a:lnSpc>
                <a:spcPct val="170000"/>
              </a:lnSpc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Pedro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Farreras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Valentí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Ciril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Rozman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Borstnar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Farreras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- Medicina interna +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Cd-Rom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Edición 18ª. Editorial </a:t>
            </a:r>
            <a:r>
              <a:rPr lang="es-ES" sz="2600" dirty="0" err="1">
                <a:latin typeface="Arial" panose="020B0604020202020204" pitchFamily="34" charset="0"/>
                <a:cs typeface="Arial" panose="020B0604020202020204" pitchFamily="34" charset="0"/>
              </a:rPr>
              <a:t>Elsevier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Volumen 1. 2017. (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Capítulo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15, página 103).</a:t>
            </a:r>
          </a:p>
          <a:p>
            <a:pPr lvl="0" algn="just">
              <a:lnSpc>
                <a:spcPct val="170000"/>
              </a:lnSpc>
            </a:pP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Paniagua </a:t>
            </a:r>
            <a:r>
              <a:rPr lang="es-E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Estévez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, Manuel E. </a:t>
            </a:r>
            <a:r>
              <a:rPr lang="es-ES" sz="2600" dirty="0" err="1">
                <a:latin typeface="Arial" panose="020B0604020202020204" pitchFamily="34" charset="0"/>
                <a:cs typeface="Arial" panose="020B0604020202020204" pitchFamily="34" charset="0"/>
              </a:rPr>
              <a:t>Piñol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 Jiménez, Felipe N. </a:t>
            </a:r>
            <a:r>
              <a:rPr lang="es-ES" sz="2600" u="sng" dirty="0">
                <a:latin typeface="Arial" panose="020B0604020202020204" pitchFamily="34" charset="0"/>
                <a:cs typeface="Arial" panose="020B0604020202020204" pitchFamily="34" charset="0"/>
              </a:rPr>
              <a:t>Gastroenterología y hepatología clínica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1ª 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edición. Editorial Ciencias Médicas. Tomo III. 2016. (Capítulo 88, página 875).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70000"/>
              </a:lnSpc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Peter Cotton, Christopher Williams. Endoscopia Gastrointestinal, Fundamentos. 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7ª Edición. Editorial </a:t>
            </a:r>
            <a:r>
              <a:rPr lang="es-ES" sz="2600" dirty="0" err="1">
                <a:latin typeface="Arial" panose="020B0604020202020204" pitchFamily="34" charset="0"/>
                <a:cs typeface="Arial" panose="020B0604020202020204" pitchFamily="34" charset="0"/>
              </a:rPr>
              <a:t>Blackwell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 Publishing Book. Volumen 1. 2014. (Capítulos 4 y 5).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s-CU" dirty="0"/>
          </a:p>
        </p:txBody>
      </p:sp>
    </p:spTree>
    <p:extLst>
      <p:ext uri="{BB962C8B-B14F-4D97-AF65-F5344CB8AC3E}">
        <p14:creationId xmlns:p14="http://schemas.microsoft.com/office/powerpoint/2010/main" val="299950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36790"/>
            <a:ext cx="10515600" cy="730250"/>
          </a:xfrm>
        </p:spPr>
        <p:txBody>
          <a:bodyPr>
            <a:normAutofit/>
          </a:bodyPr>
          <a:lstStyle/>
          <a:p>
            <a:pPr algn="ctr"/>
            <a:r>
              <a:rPr lang="es-C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BIBLIOGRAFÍA COMPLEMENTARIA</a:t>
            </a:r>
            <a:endParaRPr lang="es-CU" sz="2400" b="1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931111"/>
            <a:ext cx="10515600" cy="5790363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J Berenguer, M Berenguer. Gastroenterología y hepatología. 3</a:t>
            </a:r>
            <a:r>
              <a:rPr lang="es-E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ra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edición. Editorial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Elsevier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. Tomo1.2002.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Lee Goldman. Cecil. Tratado de medicina interna. 25ª edición. Editorial Saunders. Volumen 1. 2017. (Sección XII)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J. Larry Jameson, Anthony S. Fauci, Dennis L. Kasper. Harrison. Principios de Medicina Interna. 20ª edición. Editorial Mcgraw-Hill. Volumen 2. 2019. (Parte 10. Capìtulo 317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Ferrer López I et al. Guía de seguimiento farmacoterapéutico sobre úlcera péptica.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Espai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Grafic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Anagrafic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S.L. Disponible en: </a:t>
            </a:r>
            <a:r>
              <a:rPr lang="es-ES" sz="20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http://www.revistagastroenterologiamexico.org//es-guias-clinicas-diagnostico-tratamiento-enfermedad-artículo-X0375090609499116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García Gutiérrez A, Pardo Gómez G. </a:t>
            </a:r>
            <a:r>
              <a:rPr lang="es-ES" sz="2000" u="sng" dirty="0">
                <a:latin typeface="Arial" panose="020B0604020202020204" pitchFamily="34" charset="0"/>
                <a:cs typeface="Arial" panose="020B0604020202020204" pitchFamily="34" charset="0"/>
              </a:rPr>
              <a:t>Cirugía. Tomo III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. 1ª edición. La Habana. Editorial de Ciencias Médicas. 2007. (Capítulo VIII, página 1118).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70000"/>
              </a:lnSpc>
              <a:buFont typeface="Wingdings" panose="05000000000000000000" pitchFamily="2" charset="2"/>
              <a:buChar char="ü"/>
            </a:pPr>
            <a:endParaRPr lang="es-C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35F8-6831-4AAE-9BE2-6D10DD05E6D4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09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102227" y="336861"/>
            <a:ext cx="978130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35F8-6831-4AAE-9BE2-6D10DD05E6D4}" type="slidenum">
              <a:rPr lang="en-US" smtClean="0"/>
              <a:t>4</a:t>
            </a:fld>
            <a:endParaRPr lang="en-US"/>
          </a:p>
        </p:txBody>
      </p:sp>
      <p:sp>
        <p:nvSpPr>
          <p:cNvPr id="5" name="CuadroTexto 4"/>
          <p:cNvSpPr txBox="1"/>
          <p:nvPr/>
        </p:nvSpPr>
        <p:spPr>
          <a:xfrm>
            <a:off x="783770" y="1745471"/>
            <a:ext cx="105700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Definir el concepto de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úlcera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astroduodenal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Caracterizar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la epidemiología y los principales factores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etiopatogénicos.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Describir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las manifestaciones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clínicas.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Exponer los diagnósticos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diferenciales, los métodos fundamentales útiles para su diagnóstico y las complicaciones más frecuentes.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Explicar las bases del tratamiento de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la úlcera gastroduodenal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complicada.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3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C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EFINICIÓN DE ÚLCERA GASTRODUODENAL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Rotura o solución de continuidad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de 5 mm o más de la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superficie mucosa.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Profundidad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visible por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endoscopia.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Evidencia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histológica de extensión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más allá de la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muscularis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mucusae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Provoca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un defecto local o excavación por inflamación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activa.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Permanece como consecuencia de la secreción ácido péptica.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54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35F8-6831-4AAE-9BE2-6D10DD05E6D4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 descr="Gastritis erosiva - Trastornos gastrointestinales - Manual MSD versión para  profesion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253" y="4631193"/>
            <a:ext cx="3281455" cy="22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nfermedad ulcerosa péptica - Trastornos gastrointestinales - Manual MSD  versión para profesiona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709" y="4637313"/>
            <a:ext cx="3281454" cy="221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ULCERA GASTRODUODE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2" descr="Pam410 Ulcera gastroduoden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" t="3986" r="3587" b="7201"/>
          <a:stretch/>
        </p:blipFill>
        <p:spPr>
          <a:xfrm>
            <a:off x="2714395" y="84498"/>
            <a:ext cx="6562908" cy="172429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" t="16293" r="5346" b="7458"/>
          <a:stretch/>
        </p:blipFill>
        <p:spPr>
          <a:xfrm>
            <a:off x="6018710" y="1808793"/>
            <a:ext cx="3281453" cy="282852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0" t="58732" r="51218" b="4048"/>
          <a:stretch/>
        </p:blipFill>
        <p:spPr>
          <a:xfrm>
            <a:off x="2737253" y="1808793"/>
            <a:ext cx="3281455" cy="2822399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9300163" y="2153502"/>
            <a:ext cx="2891837" cy="22084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U"/>
          </a:p>
        </p:txBody>
      </p:sp>
      <p:sp>
        <p:nvSpPr>
          <p:cNvPr id="14" name="Rectángulo redondeado 13"/>
          <p:cNvSpPr/>
          <p:nvPr/>
        </p:nvSpPr>
        <p:spPr>
          <a:xfrm>
            <a:off x="0" y="2153502"/>
            <a:ext cx="2737253" cy="22084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U"/>
          </a:p>
        </p:txBody>
      </p:sp>
      <p:sp>
        <p:nvSpPr>
          <p:cNvPr id="8" name="CuadroTexto 7"/>
          <p:cNvSpPr txBox="1"/>
          <p:nvPr/>
        </p:nvSpPr>
        <p:spPr>
          <a:xfrm>
            <a:off x="9500210" y="2174821"/>
            <a:ext cx="26917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Úlceras</a:t>
            </a:r>
            <a:r>
              <a:rPr lang="es-C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defectos necróticos de la mucosa que atraviesan la capa muscularis mucosae y llegan a la submucosa</a:t>
            </a:r>
            <a:r>
              <a:rPr lang="es-C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55575" y="2472894"/>
            <a:ext cx="2491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Erosiones</a:t>
            </a:r>
            <a:r>
              <a:rPr lang="es-C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defectos necróticos más superficiales.</a:t>
            </a:r>
            <a:endParaRPr lang="es-C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49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0741"/>
            <a:ext cx="10515600" cy="1114147"/>
          </a:xfrm>
        </p:spPr>
        <p:txBody>
          <a:bodyPr>
            <a:normAutofit/>
          </a:bodyPr>
          <a:lstStyle/>
          <a:p>
            <a:pPr algn="ctr"/>
            <a:r>
              <a:rPr lang="es-C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EPIDEMIOLOGÍA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35F8-6831-4AAE-9BE2-6D10DD05E6D4}" type="slidenum">
              <a:rPr lang="en-US" smtClean="0"/>
              <a:t>7</a:t>
            </a:fld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02"/>
          <a:stretch/>
        </p:blipFill>
        <p:spPr>
          <a:xfrm>
            <a:off x="3098072" y="1583017"/>
            <a:ext cx="5617132" cy="1970080"/>
          </a:xfrm>
          <a:prstGeom prst="rect">
            <a:avLst/>
          </a:prstGeom>
        </p:spPr>
      </p:pic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838200" y="3553098"/>
            <a:ext cx="10265229" cy="316837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manera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empírica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 la patología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gástrica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 motivo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consulta y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de indicación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endoscópica más frecuente después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gastritis.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U" sz="2400" dirty="0">
                <a:latin typeface="Arial" panose="020B0604020202020204" pitchFamily="34" charset="0"/>
                <a:cs typeface="Arial" panose="020B0604020202020204" pitchFamily="34" charset="0"/>
              </a:rPr>
              <a:t>Se encuentra dentro de las 35 primeras causas de muerte en Cuba, de ambos sexos en 2019, </a:t>
            </a:r>
            <a:r>
              <a:rPr lang="es-C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tasa bruta de mortalidad de 3,7 x 100 000 habitantes </a:t>
            </a:r>
            <a:r>
              <a:rPr lang="es-CU" sz="2400" dirty="0">
                <a:latin typeface="Arial" panose="020B0604020202020204" pitchFamily="34" charset="0"/>
                <a:cs typeface="Arial" panose="020B0604020202020204" pitchFamily="34" charset="0"/>
              </a:rPr>
              <a:t>(Anuario Estadístico de Salud 2020).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38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EN EL MUNDO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35F8-6831-4AAE-9BE2-6D10DD05E6D4}" type="slidenum">
              <a:rPr lang="en-US" smtClean="0"/>
              <a:t>8</a:t>
            </a:fld>
            <a:endParaRPr lang="en-US" dirty="0"/>
          </a:p>
        </p:txBody>
      </p:sp>
      <p:sp>
        <p:nvSpPr>
          <p:cNvPr id="12" name="Rectángulo 11"/>
          <p:cNvSpPr/>
          <p:nvPr/>
        </p:nvSpPr>
        <p:spPr>
          <a:xfrm>
            <a:off x="555960" y="1331237"/>
            <a:ext cx="11064241" cy="4611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ES" sz="2400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 de </a:t>
            </a:r>
            <a:r>
              <a:rPr lang="es-ES" sz="2400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afectados presentará complicaciones graves</a:t>
            </a:r>
            <a:r>
              <a:rPr lang="es-E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E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Prevalencia: </a:t>
            </a:r>
            <a:r>
              <a:rPr lang="es-E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5 al </a:t>
            </a:r>
            <a:r>
              <a:rPr lang="es-E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 de la población </a:t>
            </a:r>
            <a:r>
              <a:rPr lang="es-E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general.</a:t>
            </a:r>
          </a:p>
          <a:p>
            <a:pPr marL="342900" lvl="0" indent="-342900" algn="just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E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Incidencia: </a:t>
            </a:r>
            <a:r>
              <a:rPr lang="es-E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0,1% a 0,3</a:t>
            </a:r>
            <a:r>
              <a:rPr lang="es-E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s-E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anual. (1</a:t>
            </a:r>
            <a:r>
              <a:rPr lang="es-E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en personas </a:t>
            </a:r>
            <a:r>
              <a:rPr lang="es-E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Helicobacter</a:t>
            </a:r>
            <a:r>
              <a:rPr lang="es-E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pylori </a:t>
            </a:r>
            <a:r>
              <a:rPr lang="es-E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positivas).</a:t>
            </a:r>
          </a:p>
          <a:p>
            <a:pPr marL="342900" indent="-342900" algn="just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E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Frecuencia: </a:t>
            </a:r>
            <a:r>
              <a:rPr lang="es-E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s-CU" sz="2400" dirty="0"/>
          </a:p>
          <a:p>
            <a:pPr marL="342900" indent="-342900" algn="just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E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</a:t>
            </a:r>
            <a:r>
              <a:rPr lang="es-E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pico de incidencia a los 45 años, </a:t>
            </a:r>
            <a:r>
              <a:rPr lang="es-CU" sz="2400" dirty="0">
                <a:latin typeface="Arial" panose="020B0604020202020204" pitchFamily="34" charset="0"/>
                <a:cs typeface="Arial" panose="020B0604020202020204" pitchFamily="34" charset="0"/>
              </a:rPr>
              <a:t>♂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&gt;</a:t>
            </a:r>
            <a:r>
              <a:rPr lang="es-CU" sz="2400" dirty="0">
                <a:latin typeface="Arial" panose="020B0604020202020204" pitchFamily="34" charset="0"/>
                <a:cs typeface="Arial" panose="020B0604020202020204" pitchFamily="34" charset="0"/>
              </a:rPr>
              <a:t> ♀ (</a:t>
            </a:r>
            <a:r>
              <a:rPr lang="es-E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2:1).</a:t>
            </a:r>
          </a:p>
          <a:p>
            <a:pPr marL="342900" lvl="0" indent="-342900" algn="just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E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</a:t>
            </a:r>
            <a:r>
              <a:rPr lang="es-E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pico de incidencia entre los 55 y 65 años, similar en ambos sexos. 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981" y="3650098"/>
            <a:ext cx="926743" cy="79045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15" t="32727" r="16666" b="32323"/>
          <a:stretch/>
        </p:blipFill>
        <p:spPr>
          <a:xfrm>
            <a:off x="2991393" y="3652058"/>
            <a:ext cx="1007935" cy="78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3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248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C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ETIOPATOGENIA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35F8-6831-4AAE-9BE2-6D10DD05E6D4}" type="slidenum">
              <a:rPr lang="en-US" smtClean="0"/>
              <a:t>9</a:t>
            </a:fld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17" y="914400"/>
            <a:ext cx="10894423" cy="529263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306286" y="5577840"/>
            <a:ext cx="3148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Factores agresivos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373292" y="5577840"/>
            <a:ext cx="3148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Factores defensivos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1554476" y="3240946"/>
            <a:ext cx="1045029" cy="6139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AINE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2710544" y="3894906"/>
            <a:ext cx="1743890" cy="6139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Reflujo </a:t>
            </a:r>
            <a:r>
              <a:rPr lang="es-ES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Duodenogástrico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1090747" y="3893819"/>
            <a:ext cx="1502229" cy="6139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Helicobacter</a:t>
            </a:r>
            <a:r>
              <a:rPr lang="es-E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pylori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2841171" y="3253739"/>
            <a:ext cx="1045029" cy="6139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Ácido-Pepsina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10023566" y="2495731"/>
            <a:ext cx="1330234" cy="6139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Pos- epiteliales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8610600" y="2511876"/>
            <a:ext cx="1317171" cy="6139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 </a:t>
            </a:r>
            <a:r>
              <a:rPr lang="es-E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Epiteliales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7282546" y="2511876"/>
            <a:ext cx="1232259" cy="6139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Pre-epiteliales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61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3817</TotalTime>
  <Words>1624</Words>
  <Application>Microsoft Office PowerPoint</Application>
  <PresentationFormat>Panorámica</PresentationFormat>
  <Paragraphs>269</Paragraphs>
  <Slides>38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4" baseType="lpstr">
      <vt:lpstr>Agency FB</vt:lpstr>
      <vt:lpstr>Arial</vt:lpstr>
      <vt:lpstr>Calibri</vt:lpstr>
      <vt:lpstr>Calibri Light</vt:lpstr>
      <vt:lpstr>Wingdings</vt:lpstr>
      <vt:lpstr>Tema de Office</vt:lpstr>
      <vt:lpstr>Presentación de PowerPoint</vt:lpstr>
      <vt:lpstr>EFEMÉRIDES</vt:lpstr>
      <vt:lpstr>Presentación de PowerPoint</vt:lpstr>
      <vt:lpstr>Presentación de PowerPoint</vt:lpstr>
      <vt:lpstr>DEFINICIÓN DE ÚLCERA GASTRODUODENAL</vt:lpstr>
      <vt:lpstr>Presentación de PowerPoint</vt:lpstr>
      <vt:lpstr>EPIDEMIOLOGÍA</vt:lpstr>
      <vt:lpstr>EN EL MUNDO</vt:lpstr>
      <vt:lpstr>ETIOPATOGENIA</vt:lpstr>
      <vt:lpstr>FACTORES DEFENSIVOS</vt:lpstr>
      <vt:lpstr>Presentación de PowerPoint</vt:lpstr>
      <vt:lpstr>Presentación de PowerPoint</vt:lpstr>
      <vt:lpstr>FISIOPATOLOGÍA  HELICOBACTER PILORY</vt:lpstr>
      <vt:lpstr>FISIOPATOLOGÍA  AINE</vt:lpstr>
      <vt:lpstr>Presentación de PowerPoint</vt:lpstr>
      <vt:lpstr>DIAGNÓSTICO</vt:lpstr>
      <vt:lpstr>Presentación de PowerPoint</vt:lpstr>
      <vt:lpstr>Presentación de PowerPoint</vt:lpstr>
      <vt:lpstr>Presentación de PowerPoint</vt:lpstr>
      <vt:lpstr>DIAGNÓSTICO RADIOLÓGICO</vt:lpstr>
      <vt:lpstr>Presentación de PowerPoint</vt:lpstr>
      <vt:lpstr>Presentación de PowerPoint</vt:lpstr>
      <vt:lpstr>Presentación de PowerPoint</vt:lpstr>
      <vt:lpstr>CARACTERÍSTICAS ENDOSCÓPICAS ENTRE ÚLCERA GÁSTRICA BENIGNA Y MALIGNA.</vt:lpstr>
      <vt:lpstr>¿QUÉ HACER ANTE EL DIAGNÓSTICO DE UNA ÚLCERA GÁSTRICA DURANTE LA ENDOSCOPIA?</vt:lpstr>
      <vt:lpstr>Presentación de PowerPoint</vt:lpstr>
      <vt:lpstr>Presentación de PowerPoint</vt:lpstr>
      <vt:lpstr>COMPLICACIONES</vt:lpstr>
      <vt:lpstr>HEMORRAGIA</vt:lpstr>
      <vt:lpstr>Presentación de PowerPoint</vt:lpstr>
      <vt:lpstr>BASES DEL TRATAMIENTO </vt:lpstr>
      <vt:lpstr>TRATAMIENTO NO FARMACOLÓGICO</vt:lpstr>
      <vt:lpstr>Presentación de PowerPoint</vt:lpstr>
      <vt:lpstr>Presentación de PowerPoint</vt:lpstr>
      <vt:lpstr>Presentación de PowerPoint</vt:lpstr>
      <vt:lpstr>Presentación de PowerPoint</vt:lpstr>
      <vt:lpstr>BIBLIOGRAFÍA BÁSICA</vt:lpstr>
      <vt:lpstr>BIBLIOGRAFÍA COMPLEMENTARIA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INDIRA PREVAL PEÑA</dc:creator>
  <cp:lastModifiedBy>Eloy</cp:lastModifiedBy>
  <cp:revision>485</cp:revision>
  <dcterms:created xsi:type="dcterms:W3CDTF">2020-11-15T15:41:32Z</dcterms:created>
  <dcterms:modified xsi:type="dcterms:W3CDTF">2020-12-10T13:46:59Z</dcterms:modified>
</cp:coreProperties>
</file>