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47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2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2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2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7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2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1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9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8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4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BDD7C-F4A6-4655-B2D0-26D021ADA46C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09/04/2020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414B1-A473-4D00-8F42-566E5DEDBCF3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019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32656"/>
            <a:ext cx="8820472" cy="1755626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FF00"/>
                </a:solidFill>
              </a:rPr>
              <a:t>Universidad de Ciencias Médicas de la Habana.</a:t>
            </a:r>
            <a:br>
              <a:rPr lang="es-ES" sz="2800" dirty="0" smtClean="0">
                <a:solidFill>
                  <a:srgbClr val="FFFF00"/>
                </a:solidFill>
              </a:rPr>
            </a:br>
            <a:r>
              <a:rPr lang="es-ES" sz="2800" dirty="0" smtClean="0">
                <a:solidFill>
                  <a:srgbClr val="FFFF00"/>
                </a:solidFill>
              </a:rPr>
              <a:t>FCM ¨</a:t>
            </a:r>
            <a:r>
              <a:rPr lang="es-ES" sz="2800" dirty="0">
                <a:solidFill>
                  <a:srgbClr val="FFFF00"/>
                </a:solidFill>
              </a:rPr>
              <a:t>G</a:t>
            </a:r>
            <a:r>
              <a:rPr lang="es-ES" sz="2800" dirty="0" smtClean="0">
                <a:solidFill>
                  <a:srgbClr val="FFFF00"/>
                </a:solidFill>
              </a:rPr>
              <a:t>eneral Calixto García¨</a:t>
            </a:r>
            <a:endParaRPr lang="es-ES" sz="2800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712968" cy="432048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FF00"/>
                </a:solidFill>
              </a:rPr>
              <a:t>Conferencia</a:t>
            </a:r>
          </a:p>
          <a:p>
            <a:r>
              <a:rPr lang="es-ES" sz="3600" dirty="0" smtClean="0">
                <a:solidFill>
                  <a:srgbClr val="FFFF00"/>
                </a:solidFill>
              </a:rPr>
              <a:t>Síndromes Hiperglucémico e Hipoglucémico</a:t>
            </a:r>
          </a:p>
          <a:p>
            <a:endParaRPr lang="es-ES" sz="3600" dirty="0">
              <a:solidFill>
                <a:srgbClr val="FFFF00"/>
              </a:solidFill>
            </a:endParaRPr>
          </a:p>
          <a:p>
            <a:pPr algn="r"/>
            <a:r>
              <a:rPr lang="es-ES" sz="2400" dirty="0" smtClean="0">
                <a:solidFill>
                  <a:srgbClr val="FFFF00"/>
                </a:solidFill>
              </a:rPr>
              <a:t>Dr. Jorge Alexis Rodríguez Reyes.</a:t>
            </a:r>
          </a:p>
          <a:p>
            <a:pPr algn="r"/>
            <a:r>
              <a:rPr lang="es-ES" sz="2400" dirty="0" smtClean="0">
                <a:solidFill>
                  <a:srgbClr val="FFFF00"/>
                </a:solidFill>
              </a:rPr>
              <a:t>Especialista </a:t>
            </a:r>
            <a:r>
              <a:rPr lang="es-ES" sz="2400" dirty="0">
                <a:solidFill>
                  <a:srgbClr val="FFFF00"/>
                </a:solidFill>
              </a:rPr>
              <a:t> </a:t>
            </a:r>
            <a:r>
              <a:rPr lang="es-ES" sz="2400" dirty="0" smtClean="0">
                <a:solidFill>
                  <a:srgbClr val="FFFF00"/>
                </a:solidFill>
              </a:rPr>
              <a:t>Medicina General Integral  y  Medicina Interna</a:t>
            </a:r>
          </a:p>
          <a:p>
            <a:pPr algn="r"/>
            <a:r>
              <a:rPr lang="es-ES" sz="2400" dirty="0" smtClean="0">
                <a:solidFill>
                  <a:srgbClr val="FFFF00"/>
                </a:solidFill>
              </a:rPr>
              <a:t>Profesor   Auxiliar </a:t>
            </a:r>
            <a:endParaRPr lang="es-ES" sz="2400" dirty="0">
              <a:solidFill>
                <a:srgbClr val="FFFF00"/>
              </a:solidFill>
            </a:endParaRPr>
          </a:p>
          <a:p>
            <a:endParaRPr lang="es-ES" sz="2400" dirty="0" smtClean="0">
              <a:solidFill>
                <a:srgbClr val="FFFF00"/>
              </a:solidFill>
            </a:endParaRPr>
          </a:p>
          <a:p>
            <a:endParaRPr lang="es-ES" sz="2400" dirty="0" smtClean="0">
              <a:solidFill>
                <a:srgbClr val="FFFF00"/>
              </a:solidFill>
            </a:endParaRPr>
          </a:p>
          <a:p>
            <a:endParaRPr lang="es-E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7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Cuadro clínico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Polifagia </a:t>
            </a:r>
          </a:p>
          <a:p>
            <a:r>
              <a:rPr lang="es-ES" dirty="0" smtClean="0"/>
              <a:t>Polidipsia </a:t>
            </a:r>
          </a:p>
          <a:p>
            <a:r>
              <a:rPr lang="es-ES" dirty="0" smtClean="0"/>
              <a:t>Poliuria </a:t>
            </a:r>
          </a:p>
          <a:p>
            <a:r>
              <a:rPr lang="es-ES" dirty="0" smtClean="0"/>
              <a:t>Perdida de peso.</a:t>
            </a:r>
          </a:p>
          <a:p>
            <a:r>
              <a:rPr lang="es-ES" dirty="0" smtClean="0"/>
              <a:t>Cetoacidosis </a:t>
            </a:r>
          </a:p>
          <a:p>
            <a:r>
              <a:rPr lang="es-ES" dirty="0" smtClean="0"/>
              <a:t>Lípidos sanguíneos aumentados</a:t>
            </a:r>
          </a:p>
          <a:p>
            <a:r>
              <a:rPr lang="es-ES" dirty="0" smtClean="0"/>
              <a:t>Astenia muscular y psíquica.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018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Complicaciones </a:t>
            </a:r>
            <a:br>
              <a:rPr lang="es-ES" dirty="0" smtClean="0"/>
            </a:br>
            <a:r>
              <a:rPr lang="es-ES" dirty="0" smtClean="0"/>
              <a:t>Manifestaciones vasculares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Aterosclerosis generalizada.</a:t>
            </a:r>
          </a:p>
          <a:p>
            <a:pPr marL="0" indent="0">
              <a:buNone/>
            </a:pPr>
            <a:r>
              <a:rPr lang="es-ES" dirty="0" smtClean="0"/>
              <a:t>(Coronariopatías, ictus)</a:t>
            </a:r>
          </a:p>
          <a:p>
            <a:r>
              <a:rPr lang="es-ES" dirty="0" smtClean="0"/>
              <a:t>Claudicación intermitente y arteritis</a:t>
            </a:r>
          </a:p>
          <a:p>
            <a:r>
              <a:rPr lang="es-ES" dirty="0" smtClean="0"/>
              <a:t>Gangrena diabética.</a:t>
            </a:r>
          </a:p>
          <a:p>
            <a:r>
              <a:rPr lang="es-ES" dirty="0" smtClean="0"/>
              <a:t>Angiopatía diabética o microangiopatía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Lesiones renales: HTA e IRC, glomerulosclerosis intecapilar o Kimmiestiel-wilson</a:t>
            </a:r>
          </a:p>
          <a:p>
            <a:pPr marL="0" indent="0">
              <a:buNone/>
            </a:pPr>
            <a:r>
              <a:rPr lang="es-ES" dirty="0" smtClean="0"/>
              <a:t>Retinopatía diabética.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16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Manifestaciones neurológicas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Neuritis y neuralgias.</a:t>
            </a:r>
          </a:p>
          <a:p>
            <a:endParaRPr lang="es-ES" dirty="0" smtClean="0"/>
          </a:p>
          <a:p>
            <a:r>
              <a:rPr lang="es-ES" dirty="0" smtClean="0"/>
              <a:t>Neuropatía diabética.</a:t>
            </a:r>
          </a:p>
          <a:p>
            <a:endParaRPr lang="es-ES" dirty="0" smtClean="0"/>
          </a:p>
          <a:p>
            <a:r>
              <a:rPr lang="es-ES" dirty="0" smtClean="0"/>
              <a:t>Mal perforante plantar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Manifestaciones  cutáneas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Prurito</a:t>
            </a:r>
          </a:p>
          <a:p>
            <a:r>
              <a:rPr lang="es-ES" dirty="0" smtClean="0"/>
              <a:t>Prurito vulvar.</a:t>
            </a:r>
          </a:p>
          <a:p>
            <a:r>
              <a:rPr lang="es-ES" dirty="0" smtClean="0"/>
              <a:t>Funiculitis.</a:t>
            </a:r>
          </a:p>
          <a:p>
            <a:r>
              <a:rPr lang="es-ES" dirty="0" smtClean="0"/>
              <a:t>Dermatitis.</a:t>
            </a:r>
          </a:p>
          <a:p>
            <a:r>
              <a:rPr lang="es-ES" dirty="0" smtClean="0"/>
              <a:t>Forúnculos.</a:t>
            </a:r>
          </a:p>
          <a:p>
            <a:r>
              <a:rPr lang="es-ES" dirty="0" smtClean="0"/>
              <a:t>Ántrax </a:t>
            </a:r>
          </a:p>
          <a:p>
            <a:r>
              <a:rPr lang="es-ES" dirty="0" smtClean="0"/>
              <a:t>Xantomas 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34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Exámenes complementarios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Glucemia ayunas</a:t>
            </a:r>
          </a:p>
          <a:p>
            <a:r>
              <a:rPr lang="es-ES" dirty="0" smtClean="0"/>
              <a:t>Glucemia no ayunas  y pospandrial</a:t>
            </a:r>
          </a:p>
          <a:p>
            <a:r>
              <a:rPr lang="es-ES" dirty="0" smtClean="0"/>
              <a:t>PTG oral y EV.</a:t>
            </a:r>
          </a:p>
          <a:p>
            <a:r>
              <a:rPr lang="es-ES" dirty="0" smtClean="0"/>
              <a:t>Hemoglobina Glucosilada.</a:t>
            </a:r>
          </a:p>
        </p:txBody>
      </p:sp>
    </p:spTree>
    <p:extLst>
      <p:ext uri="{BB962C8B-B14F-4D97-AF65-F5344CB8AC3E}">
        <p14:creationId xmlns:p14="http://schemas.microsoft.com/office/powerpoint/2010/main" val="11455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Etiología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Hiperglucemia Alimenticia</a:t>
            </a:r>
          </a:p>
          <a:p>
            <a:r>
              <a:rPr lang="es-ES" dirty="0" smtClean="0"/>
              <a:t>Hipoglucemia a predominio hipofisosuprarrenal. Síndrome de acromegalia, de Cushing, feocromocitoma.</a:t>
            </a:r>
          </a:p>
          <a:p>
            <a:r>
              <a:rPr lang="es-ES" dirty="0" smtClean="0"/>
              <a:t>Hiperadrenalismo</a:t>
            </a:r>
          </a:p>
          <a:p>
            <a:r>
              <a:rPr lang="es-ES" dirty="0" smtClean="0"/>
              <a:t>Hipertiroiidismo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9471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Por </a:t>
            </a:r>
            <a:r>
              <a:rPr lang="es-ES" dirty="0" smtClean="0"/>
              <a:t>déficit </a:t>
            </a:r>
            <a:r>
              <a:rPr lang="es-ES" dirty="0"/>
              <a:t>del sistema insular beta</a:t>
            </a:r>
          </a:p>
          <a:p>
            <a:r>
              <a:rPr lang="es-ES" dirty="0"/>
              <a:t>Diabetes secundarias a: pancreatitis o resecciones Q del Páncreas</a:t>
            </a:r>
          </a:p>
          <a:p>
            <a:r>
              <a:rPr lang="es-ES" dirty="0" smtClean="0"/>
              <a:t>Obesidad 60%</a:t>
            </a:r>
          </a:p>
          <a:p>
            <a:r>
              <a:rPr lang="es-ES" dirty="0" smtClean="0"/>
              <a:t>Por stress físicos y psíquicos.</a:t>
            </a:r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Etiología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74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Síndrome Hipoglucémico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Concepto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Estado humoral en el cual las cifras de glucemia se encuentran por </a:t>
            </a:r>
            <a:r>
              <a:rPr lang="es-ES" dirty="0" smtClean="0"/>
              <a:t>debajo </a:t>
            </a:r>
            <a:r>
              <a:rPr lang="es-ES" dirty="0"/>
              <a:t>de lo </a:t>
            </a:r>
            <a:r>
              <a:rPr lang="es-ES" dirty="0" smtClean="0"/>
              <a:t>normal</a:t>
            </a:r>
          </a:p>
          <a:p>
            <a:r>
              <a:rPr lang="es-ES" dirty="0" smtClean="0"/>
              <a:t>Menos de 40mg% o 2,2 mmol/l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93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Sindromogénesis o fisiopatología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glucosa depende del equilibrio entre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Adicionan glucosa: absorción, glucogénesis, Glucogenólisis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Sustraen glucosa: músculo, tejido adiposo, cerebro, hígado, actividad hormonal.</a:t>
            </a:r>
          </a:p>
        </p:txBody>
      </p:sp>
    </p:spTree>
    <p:extLst>
      <p:ext uri="{BB962C8B-B14F-4D97-AF65-F5344CB8AC3E}">
        <p14:creationId xmlns:p14="http://schemas.microsoft.com/office/powerpoint/2010/main" val="21837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Pospandrial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Ayuno 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Sindromogénesis o fisiopatología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38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926"/>
            <a:ext cx="9144000" cy="68480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Fecha: 19 diciembre</a:t>
            </a:r>
            <a:r>
              <a:rPr lang="es-ES" dirty="0">
                <a:solidFill>
                  <a:srgbClr val="FFFF00"/>
                </a:solidFill>
              </a:rPr>
              <a:t> </a:t>
            </a:r>
            <a:r>
              <a:rPr lang="es-ES" dirty="0" smtClean="0">
                <a:solidFill>
                  <a:srgbClr val="FFFF00"/>
                </a:solidFill>
              </a:rPr>
              <a:t> 2016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¨Año 58 de la Revolución¨</a:t>
            </a:r>
          </a:p>
          <a:p>
            <a:pPr marL="0" indent="0">
              <a:buNone/>
            </a:pPr>
            <a:r>
              <a:rPr lang="es-ES" sz="4200" dirty="0" smtClean="0">
                <a:solidFill>
                  <a:srgbClr val="FFFF00"/>
                </a:solidFill>
              </a:rPr>
              <a:t>Asignatura: Propedéutica</a:t>
            </a:r>
          </a:p>
          <a:p>
            <a:pPr marL="0" indent="0">
              <a:buNone/>
            </a:pPr>
            <a:r>
              <a:rPr lang="es-ES" sz="4200" dirty="0" smtClean="0">
                <a:solidFill>
                  <a:srgbClr val="FFFF00"/>
                </a:solidFill>
              </a:rPr>
              <a:t>Tema:  Sistema </a:t>
            </a:r>
            <a:r>
              <a:rPr lang="es-ES" sz="4200" dirty="0">
                <a:solidFill>
                  <a:srgbClr val="FFFF00"/>
                </a:solidFill>
              </a:rPr>
              <a:t> </a:t>
            </a:r>
            <a:r>
              <a:rPr lang="es-ES" sz="4200" dirty="0" smtClean="0">
                <a:solidFill>
                  <a:srgbClr val="FFFF00"/>
                </a:solidFill>
              </a:rPr>
              <a:t>Endocrino</a:t>
            </a:r>
          </a:p>
          <a:p>
            <a:pPr marL="0" indent="0">
              <a:buNone/>
            </a:pPr>
            <a:r>
              <a:rPr lang="es-ES" sz="4200" dirty="0" smtClean="0">
                <a:solidFill>
                  <a:srgbClr val="FFFF00"/>
                </a:solidFill>
              </a:rPr>
              <a:t>Conferencia: Síndromes Hiperglucémico e Hipoglucémico</a:t>
            </a:r>
          </a:p>
          <a:p>
            <a:pPr marL="0" indent="0">
              <a:buNone/>
            </a:pPr>
            <a:endParaRPr lang="es-ES" sz="42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ES" sz="4200" dirty="0" smtClean="0">
                <a:solidFill>
                  <a:srgbClr val="FFFF00"/>
                </a:solidFill>
              </a:rPr>
              <a:t>Sumario</a:t>
            </a:r>
            <a:r>
              <a:rPr lang="es-ES" sz="4200" dirty="0">
                <a:solidFill>
                  <a:srgbClr val="FFFF00"/>
                </a:solidFill>
              </a:rPr>
              <a:t>:</a:t>
            </a:r>
            <a:r>
              <a:rPr lang="es-ES" sz="4200" dirty="0" smtClean="0">
                <a:solidFill>
                  <a:srgbClr val="FFFF00"/>
                </a:solidFill>
              </a:rPr>
              <a:t> Concepto, Fisiopatología,, Diagnóstico Positivo, Exámenes Complementarios, </a:t>
            </a:r>
            <a:r>
              <a:rPr lang="es-ES" sz="4200" dirty="0">
                <a:solidFill>
                  <a:srgbClr val="FFFF00"/>
                </a:solidFill>
              </a:rPr>
              <a:t>Etiología</a:t>
            </a:r>
            <a:r>
              <a:rPr lang="es-ES" sz="4200" dirty="0" smtClean="0">
                <a:solidFill>
                  <a:srgbClr val="FFFF00"/>
                </a:solidFill>
              </a:rPr>
              <a:t>,.</a:t>
            </a:r>
          </a:p>
          <a:p>
            <a:pPr marL="0" indent="0">
              <a:buNone/>
            </a:pPr>
            <a:endParaRPr lang="es-ES" sz="42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ES" sz="4200" dirty="0" smtClean="0">
                <a:solidFill>
                  <a:srgbClr val="FFFF00"/>
                </a:solidFill>
              </a:rPr>
              <a:t>Objetivos: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200" dirty="0" smtClean="0">
                <a:solidFill>
                  <a:srgbClr val="FFFF00"/>
                </a:solidFill>
              </a:rPr>
              <a:t>Aplicar los aspectos diagnósticos, y formas clínicas.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200" dirty="0" smtClean="0">
                <a:solidFill>
                  <a:srgbClr val="FFFF00"/>
                </a:solidFill>
              </a:rPr>
              <a:t>Aplicar medidas  para precisar etiología</a:t>
            </a:r>
          </a:p>
          <a:p>
            <a:pPr marL="0" indent="0">
              <a:buNone/>
            </a:pPr>
            <a:endParaRPr lang="es-ES" sz="42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ES" sz="4200" dirty="0" smtClean="0">
                <a:solidFill>
                  <a:srgbClr val="FFFF00"/>
                </a:solidFill>
              </a:rPr>
              <a:t>Bibliografía: Propedéutica clínica y fisiopatología.</a:t>
            </a:r>
          </a:p>
          <a:p>
            <a:pPr marL="0" indent="0">
              <a:buNone/>
            </a:pPr>
            <a:endParaRPr lang="es-ES" sz="4200" dirty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es-ES" sz="2900" dirty="0" smtClean="0">
                <a:solidFill>
                  <a:srgbClr val="FFFF00"/>
                </a:solidFill>
              </a:rPr>
              <a:t>Profesor: Dr Jorge Alexis Rodriguez</a:t>
            </a:r>
          </a:p>
          <a:p>
            <a:pPr marL="0" indent="0" algn="r">
              <a:buNone/>
            </a:pPr>
            <a:r>
              <a:rPr lang="es-ES" sz="2900" dirty="0" smtClean="0">
                <a:solidFill>
                  <a:srgbClr val="FFFF00"/>
                </a:solidFill>
              </a:rPr>
              <a:t>Profesor  Auxiliar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686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Clasificación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Hipoglucemia Pospandrial (exceso insulina)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Hipoglucemia en ayunas durante el metabolismo de las sustancias energéticas endógenas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Hipoglucemia inducida en ayunas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86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Hipoglucemia Pospandrial</a:t>
            </a:r>
            <a:br>
              <a:rPr lang="es-ES" dirty="0"/>
            </a:br>
            <a:r>
              <a:rPr lang="es-ES" dirty="0" smtClean="0"/>
              <a:t>causas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Exceso de insulina, hiperinsulinismo alimentario.</a:t>
            </a:r>
          </a:p>
          <a:p>
            <a:r>
              <a:rPr lang="es-ES" dirty="0" smtClean="0"/>
              <a:t>Hipersensibilidad a la leucina (niños y lactantes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s-ES" dirty="0" smtClean="0"/>
              <a:t>Acumulación de metabolitos que inhiben la producción hepática de insulina</a:t>
            </a:r>
          </a:p>
          <a:p>
            <a:r>
              <a:rPr lang="es-ES" dirty="0" smtClean="0"/>
              <a:t>Intolerancia hereditaria a la fructosa</a:t>
            </a:r>
          </a:p>
          <a:p>
            <a:r>
              <a:rPr lang="es-ES" dirty="0" smtClean="0"/>
              <a:t>Déficit uridintransferasa (galactosemia)</a:t>
            </a:r>
          </a:p>
          <a:p>
            <a:r>
              <a:rPr lang="es-ES" dirty="0" smtClean="0"/>
              <a:t>Intolerancia hereditaria a fructosa y galactosa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ES" dirty="0" smtClean="0"/>
              <a:t>Desconocidos : Hipoglucemia funcional.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79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2002234"/>
          </a:xfrm>
        </p:spPr>
        <p:txBody>
          <a:bodyPr>
            <a:normAutofit fontScale="90000"/>
          </a:bodyPr>
          <a:lstStyle/>
          <a:p>
            <a:r>
              <a:rPr lang="es-ES" dirty="0"/>
              <a:t>Hipoglucemia en ayunas durante el metabolismo de las sustancias </a:t>
            </a:r>
            <a:r>
              <a:rPr lang="es-ES" dirty="0" smtClean="0"/>
              <a:t>energéticas endógenas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Insuficiencia hepática absoluta:</a:t>
            </a:r>
          </a:p>
          <a:p>
            <a:r>
              <a:rPr lang="es-ES" dirty="0" smtClean="0"/>
              <a:t>Enfermedad hepática difusa</a:t>
            </a:r>
          </a:p>
          <a:p>
            <a:r>
              <a:rPr lang="es-ES" dirty="0" smtClean="0"/>
              <a:t>Defectos hepáticos enzimáticos: déficit glucosa 6 fosfatasa, déficit de 1,6-glucosidasa, déficit de sintetaza de glucógeno,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310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2002234"/>
          </a:xfrm>
        </p:spPr>
        <p:txBody>
          <a:bodyPr>
            <a:normAutofit fontScale="90000"/>
          </a:bodyPr>
          <a:lstStyle/>
          <a:p>
            <a:r>
              <a:rPr lang="es-ES" dirty="0"/>
              <a:t>Hipoglucemia en ayunas durante el metabolismo de las sustancias </a:t>
            </a:r>
            <a:r>
              <a:rPr lang="es-ES" dirty="0" smtClean="0"/>
              <a:t>energéticas endógenas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Insuficiencia hepática relativa:</a:t>
            </a:r>
          </a:p>
          <a:p>
            <a:r>
              <a:rPr lang="es-ES" dirty="0" smtClean="0"/>
              <a:t>Exceso de insulina: T o hiperplasia de islotes pancreáticos, adenomatosis endocrina múltiple.  hipoglucemia neonatal.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s-ES" dirty="0" smtClean="0"/>
              <a:t>Déficit de hormonas contrainsulinicas: Panhipopituitarismo, déficit GH, hipotiroidismo.</a:t>
            </a:r>
          </a:p>
        </p:txBody>
      </p:sp>
    </p:spTree>
    <p:extLst>
      <p:ext uri="{BB962C8B-B14F-4D97-AF65-F5344CB8AC3E}">
        <p14:creationId xmlns:p14="http://schemas.microsoft.com/office/powerpoint/2010/main" val="1338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2002234"/>
          </a:xfrm>
        </p:spPr>
        <p:txBody>
          <a:bodyPr>
            <a:normAutofit fontScale="90000"/>
          </a:bodyPr>
          <a:lstStyle/>
          <a:p>
            <a:r>
              <a:rPr lang="es-ES" dirty="0"/>
              <a:t>Hipoglucemia en ayunas durante el metabolismo de las sustancias </a:t>
            </a:r>
            <a:r>
              <a:rPr lang="es-ES" dirty="0" smtClean="0"/>
              <a:t>energéticas endógenas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s-ES" dirty="0" smtClean="0"/>
              <a:t>Limitación en la gluconeogénesis: hipoglucemia cetosica infancia, durante final de embarazo.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ES" dirty="0" smtClean="0"/>
              <a:t>Captación excesiva de glucosa sin relación con insulina: ejercicio intenso, glucosuria renal.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ES" dirty="0" smtClean="0"/>
              <a:t>Desconocidos </a:t>
            </a:r>
          </a:p>
        </p:txBody>
      </p:sp>
    </p:spTree>
    <p:extLst>
      <p:ext uri="{BB962C8B-B14F-4D97-AF65-F5344CB8AC3E}">
        <p14:creationId xmlns:p14="http://schemas.microsoft.com/office/powerpoint/2010/main" val="29616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Hipoglucemia inducida en ayunas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Administración de insulina.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 </a:t>
            </a:r>
            <a:r>
              <a:rPr lang="es-ES" dirty="0"/>
              <a:t>H</a:t>
            </a:r>
            <a:r>
              <a:rPr lang="es-ES" dirty="0" smtClean="0"/>
              <a:t>ipoglucemiantes orales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 Alcohol.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Salicilatos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64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Diagnostico positivo. Sindromografía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Astenia</a:t>
            </a:r>
          </a:p>
          <a:p>
            <a:r>
              <a:rPr lang="es-ES" dirty="0" smtClean="0"/>
              <a:t>Fatigabilidad</a:t>
            </a:r>
          </a:p>
          <a:p>
            <a:r>
              <a:rPr lang="es-ES" dirty="0" smtClean="0"/>
              <a:t>Nerviosismo </a:t>
            </a:r>
          </a:p>
          <a:p>
            <a:r>
              <a:rPr lang="es-ES" dirty="0" smtClean="0"/>
              <a:t>Hipotensión arterial</a:t>
            </a:r>
          </a:p>
          <a:p>
            <a:r>
              <a:rPr lang="es-ES" dirty="0" smtClean="0"/>
              <a:t>Sensación de hambre</a:t>
            </a:r>
          </a:p>
          <a:p>
            <a:r>
              <a:rPr lang="es-ES" dirty="0" smtClean="0"/>
              <a:t>Angustia </a:t>
            </a:r>
          </a:p>
          <a:p>
            <a:r>
              <a:rPr lang="es-ES" dirty="0" smtClean="0"/>
              <a:t>Sudación </a:t>
            </a:r>
          </a:p>
          <a:p>
            <a:r>
              <a:rPr lang="es-ES" dirty="0" smtClean="0"/>
              <a:t>Mareos</a:t>
            </a:r>
          </a:p>
          <a:p>
            <a:r>
              <a:rPr lang="es-ES" dirty="0" smtClean="0"/>
              <a:t>Lipotimia </a:t>
            </a:r>
          </a:p>
          <a:p>
            <a:r>
              <a:rPr lang="es-ES" dirty="0" smtClean="0"/>
              <a:t>Coma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73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Crisis hipoglucemica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SN autónomo: sudores profusos, hambre, dolor abdominal, palidez, palpitaciones, dolor anginoso, temblor.</a:t>
            </a:r>
          </a:p>
          <a:p>
            <a:r>
              <a:rPr lang="es-ES" dirty="0" smtClean="0"/>
              <a:t>SNC: cefalea, diplopía, parestesias dedos y labios, luminosidad difusa, enlentecimiento del tiempo, bostezos.</a:t>
            </a:r>
          </a:p>
          <a:p>
            <a:r>
              <a:rPr lang="es-ES" dirty="0" smtClean="0"/>
              <a:t>Psíquicos: depresión, dificultad para comprensión, irritabilidad.</a:t>
            </a:r>
          </a:p>
          <a:p>
            <a:r>
              <a:rPr lang="es-ES" dirty="0" smtClean="0"/>
              <a:t>Músculos: debilidad muscular y fatiga muscular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38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Exámenes complementarios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Glucemias, triada de whipple (síntomas, glucemia y respuesta terapéutica)</a:t>
            </a:r>
          </a:p>
          <a:p>
            <a:r>
              <a:rPr lang="es-ES" dirty="0" smtClean="0"/>
              <a:t>Pruebas dinámicas: dieta de ayuno, dieta de conn.</a:t>
            </a:r>
          </a:p>
          <a:p>
            <a:r>
              <a:rPr lang="es-ES" dirty="0" smtClean="0"/>
              <a:t>PTG</a:t>
            </a:r>
          </a:p>
          <a:p>
            <a:r>
              <a:rPr lang="es-ES" dirty="0" smtClean="0"/>
              <a:t>Pruebas funcionales hepáticas</a:t>
            </a:r>
          </a:p>
          <a:p>
            <a:r>
              <a:rPr lang="es-ES" dirty="0" smtClean="0"/>
              <a:t>Pruebas especiales: test de glucagón, determinaciones para detectar déficit de enzimas.</a:t>
            </a:r>
          </a:p>
          <a:p>
            <a:r>
              <a:rPr lang="es-ES" dirty="0" smtClean="0"/>
              <a:t>Ecografía y TAC abdominal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13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Exámenes complementarios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Ecografía y TAC abdominal</a:t>
            </a:r>
          </a:p>
          <a:p>
            <a:r>
              <a:rPr lang="es-ES" dirty="0" smtClean="0"/>
              <a:t>Electrocardiograma : depresión negativa del segmento ST, de onda T aplanada, y extrasístoles por hipopotasemia</a:t>
            </a:r>
            <a:r>
              <a:rPr lang="es-ES" dirty="0"/>
              <a:t> </a:t>
            </a:r>
            <a:r>
              <a:rPr lang="es-ES" dirty="0" smtClean="0"/>
              <a:t>secundaria a hipoglucemia</a:t>
            </a:r>
          </a:p>
          <a:p>
            <a:r>
              <a:rPr lang="es-ES" dirty="0" smtClean="0"/>
              <a:t>Electroencefalograma 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88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Contenidos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Concepto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Sindromogénesis o Fisiopatología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Diagnostico positivo. Sindromografía 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Exámenes complementarios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Etiología </a:t>
            </a:r>
          </a:p>
          <a:p>
            <a:pPr marL="0" indent="0">
              <a:buNone/>
            </a:pP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6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Consideraciones Generales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s-ES" dirty="0" smtClean="0"/>
              <a:t>60-110mg%--3,3 mmol/l-6,7Mmol/l</a:t>
            </a:r>
          </a:p>
          <a:p>
            <a:endParaRPr lang="es-ES" dirty="0" smtClean="0"/>
          </a:p>
          <a:p>
            <a:r>
              <a:rPr lang="es-ES" dirty="0" smtClean="0"/>
              <a:t>Si mayor de 120mg% o &amp;,7mmol/l</a:t>
            </a:r>
          </a:p>
          <a:p>
            <a:endParaRPr lang="es-ES" dirty="0" smtClean="0"/>
          </a:p>
          <a:p>
            <a:r>
              <a:rPr lang="es-ES" dirty="0" smtClean="0"/>
              <a:t>Si menor de 40mg% o 2,2mmol/l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48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Factores que regulan la glucemia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Absorción intestinal.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Glucogénesis y Gluconeogénesis Hepática.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Glucogenólisis Hepática.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Utilización </a:t>
            </a:r>
            <a:r>
              <a:rPr lang="es-ES" dirty="0" err="1" smtClean="0"/>
              <a:t>hística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Excreción renal.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Metabolismo muscular.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38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es-ES" dirty="0" smtClean="0">
                <a:solidFill>
                  <a:prstClr val="white"/>
                </a:solidFill>
              </a:rPr>
              <a:t>Páncreas a través de la insulina.</a:t>
            </a:r>
          </a:p>
          <a:p>
            <a:r>
              <a:rPr lang="es-ES" dirty="0" smtClean="0">
                <a:solidFill>
                  <a:prstClr val="white"/>
                </a:solidFill>
              </a:rPr>
              <a:t>Aumenta la facilidad de penetración de glucosa en las células.</a:t>
            </a:r>
          </a:p>
          <a:p>
            <a:r>
              <a:rPr lang="es-ES" dirty="0" smtClean="0">
                <a:solidFill>
                  <a:prstClr val="white"/>
                </a:solidFill>
              </a:rPr>
              <a:t>Aumenta la glucogénesis.</a:t>
            </a:r>
          </a:p>
          <a:p>
            <a:r>
              <a:rPr lang="es-ES" dirty="0" smtClean="0">
                <a:solidFill>
                  <a:prstClr val="white"/>
                </a:solidFill>
              </a:rPr>
              <a:t>Inhibe la gluconeogénesis.</a:t>
            </a:r>
          </a:p>
          <a:p>
            <a:r>
              <a:rPr lang="es-ES" dirty="0" smtClean="0">
                <a:solidFill>
                  <a:prstClr val="white"/>
                </a:solidFill>
              </a:rPr>
              <a:t>Disminuye la glucemia.</a:t>
            </a:r>
          </a:p>
          <a:p>
            <a:r>
              <a:rPr lang="es-ES" dirty="0" smtClean="0">
                <a:solidFill>
                  <a:prstClr val="white"/>
                </a:solidFill>
              </a:rPr>
              <a:t>Efecto favorable sobre deposito de albumina en el musculo Efecto Misky.</a:t>
            </a:r>
          </a:p>
          <a:p>
            <a:r>
              <a:rPr lang="es-ES" dirty="0" smtClean="0">
                <a:solidFill>
                  <a:prstClr val="white"/>
                </a:solidFill>
              </a:rPr>
              <a:t>Favorece crecimiento.</a:t>
            </a:r>
          </a:p>
          <a:p>
            <a:endParaRPr lang="es-ES" dirty="0">
              <a:solidFill>
                <a:prstClr val="white"/>
              </a:solidFill>
            </a:endParaRPr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Factores que regulan la glucemia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08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s-ES" dirty="0" smtClean="0"/>
              <a:t>Hipófisis a través de ACTH, glándulas suprarrenales y tiroideas.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s-ES" dirty="0" smtClean="0"/>
              <a:t>SNC autonómico (adrenalina)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Factores que regulan la glucemia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54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Síndrome Hiperglucémico</a:t>
            </a:r>
            <a:br>
              <a:rPr lang="es-ES" dirty="0" smtClean="0"/>
            </a:br>
            <a:r>
              <a:rPr lang="es-ES" dirty="0" smtClean="0"/>
              <a:t>Concepto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Estado humoral en el cual las cifras de glucemia se encuentran por encima de lo normal.</a:t>
            </a:r>
          </a:p>
          <a:p>
            <a:r>
              <a:rPr lang="es-ES" dirty="0" smtClean="0"/>
              <a:t>Glucemia ayunas</a:t>
            </a:r>
          </a:p>
          <a:p>
            <a:r>
              <a:rPr lang="es-ES" dirty="0" smtClean="0"/>
              <a:t>Glucemia no ayunas</a:t>
            </a:r>
          </a:p>
          <a:p>
            <a:r>
              <a:rPr lang="es-ES" dirty="0" smtClean="0"/>
              <a:t>PTG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39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ocurre en la hiperglucemia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Utilización en tejidos periféricos y músculos.</a:t>
            </a:r>
          </a:p>
          <a:p>
            <a:r>
              <a:rPr lang="es-ES" dirty="0" smtClean="0"/>
              <a:t>Hígado.</a:t>
            </a:r>
          </a:p>
          <a:p>
            <a:r>
              <a:rPr lang="es-ES" dirty="0" smtClean="0"/>
              <a:t>Riñón (umbral 180mg/100ml) efecto osmótico</a:t>
            </a:r>
          </a:p>
          <a:p>
            <a:r>
              <a:rPr lang="es-ES" dirty="0" smtClean="0"/>
              <a:t>Lípidos </a:t>
            </a:r>
          </a:p>
          <a:p>
            <a:r>
              <a:rPr lang="es-ES" dirty="0" smtClean="0"/>
              <a:t>Proteínas 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495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840</Words>
  <Application>Microsoft Office PowerPoint</Application>
  <PresentationFormat>Presentación en pantalla (4:3)</PresentationFormat>
  <Paragraphs>180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1_Tema de Office</vt:lpstr>
      <vt:lpstr>Universidad de Ciencias Médicas de la Habana. FCM ¨General Calixto García¨</vt:lpstr>
      <vt:lpstr>Presentación de PowerPoint</vt:lpstr>
      <vt:lpstr>Contenidos</vt:lpstr>
      <vt:lpstr>Consideraciones Generales</vt:lpstr>
      <vt:lpstr>Factores que regulan la glucemia</vt:lpstr>
      <vt:lpstr>Factores que regulan la glucemia</vt:lpstr>
      <vt:lpstr>Factores que regulan la glucemia</vt:lpstr>
      <vt:lpstr>Síndrome Hiperglucémico Concepto</vt:lpstr>
      <vt:lpstr>Que ocurre en la hiperglucemia</vt:lpstr>
      <vt:lpstr>Cuadro clínico</vt:lpstr>
      <vt:lpstr>Complicaciones  Manifestaciones vasculares</vt:lpstr>
      <vt:lpstr>Manifestaciones neurológicas</vt:lpstr>
      <vt:lpstr>Manifestaciones  cutáneas</vt:lpstr>
      <vt:lpstr>Exámenes complementarios</vt:lpstr>
      <vt:lpstr>Etiología </vt:lpstr>
      <vt:lpstr>Etiología </vt:lpstr>
      <vt:lpstr>Síndrome Hipoglucémico Concepto</vt:lpstr>
      <vt:lpstr>Sindromogénesis o fisiopatología</vt:lpstr>
      <vt:lpstr>Sindromogénesis o fisiopatología</vt:lpstr>
      <vt:lpstr>Clasificación </vt:lpstr>
      <vt:lpstr>Hipoglucemia Pospandrial causas</vt:lpstr>
      <vt:lpstr>Hipoglucemia en ayunas durante el metabolismo de las sustancias energéticas endógenas </vt:lpstr>
      <vt:lpstr>Hipoglucemia en ayunas durante el metabolismo de las sustancias energéticas endógenas </vt:lpstr>
      <vt:lpstr>Hipoglucemia en ayunas durante el metabolismo de las sustancias energéticas endógenas </vt:lpstr>
      <vt:lpstr>Hipoglucemia inducida en ayunas </vt:lpstr>
      <vt:lpstr>Diagnostico positivo. Sindromografía </vt:lpstr>
      <vt:lpstr>Crisis hipoglucemica</vt:lpstr>
      <vt:lpstr>Exámenes complementarios</vt:lpstr>
      <vt:lpstr>Exámenes complementarios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JORGE</cp:lastModifiedBy>
  <cp:revision>19</cp:revision>
  <dcterms:created xsi:type="dcterms:W3CDTF">2016-12-19T04:53:06Z</dcterms:created>
  <dcterms:modified xsi:type="dcterms:W3CDTF">2020-04-09T14:55:39Z</dcterms:modified>
</cp:coreProperties>
</file>