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19" r:id="rId3"/>
    <p:sldId id="320" r:id="rId4"/>
    <p:sldId id="308" r:id="rId5"/>
    <p:sldId id="267" r:id="rId6"/>
    <p:sldId id="268" r:id="rId7"/>
    <p:sldId id="309" r:id="rId8"/>
    <p:sldId id="269" r:id="rId9"/>
    <p:sldId id="270" r:id="rId10"/>
    <p:sldId id="271" r:id="rId11"/>
    <p:sldId id="273" r:id="rId12"/>
    <p:sldId id="275" r:id="rId13"/>
    <p:sldId id="272" r:id="rId14"/>
    <p:sldId id="277" r:id="rId15"/>
    <p:sldId id="279" r:id="rId16"/>
    <p:sldId id="281" r:id="rId17"/>
    <p:sldId id="283" r:id="rId18"/>
    <p:sldId id="285" r:id="rId19"/>
    <p:sldId id="286" r:id="rId20"/>
    <p:sldId id="310" r:id="rId21"/>
    <p:sldId id="287" r:id="rId22"/>
    <p:sldId id="311" r:id="rId23"/>
    <p:sldId id="288" r:id="rId24"/>
    <p:sldId id="290" r:id="rId25"/>
    <p:sldId id="312" r:id="rId26"/>
    <p:sldId id="289" r:id="rId27"/>
    <p:sldId id="293" r:id="rId28"/>
    <p:sldId id="315" r:id="rId29"/>
    <p:sldId id="294" r:id="rId30"/>
    <p:sldId id="295" r:id="rId31"/>
    <p:sldId id="296" r:id="rId32"/>
    <p:sldId id="298" r:id="rId33"/>
    <p:sldId id="299" r:id="rId34"/>
    <p:sldId id="300" r:id="rId35"/>
    <p:sldId id="301" r:id="rId36"/>
    <p:sldId id="302" r:id="rId37"/>
    <p:sldId id="313" r:id="rId38"/>
    <p:sldId id="314" r:id="rId39"/>
    <p:sldId id="317" r:id="rId40"/>
    <p:sldId id="318" r:id="rId41"/>
    <p:sldId id="316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41E5C0-6C3F-47E9-9C0F-8975D73895DF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351B82-FB00-4F58-A0B9-CF0ABA42E9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558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51B82-FB00-4F58-A0B9-CF0ABA42E900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10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51B82-FB00-4F58-A0B9-CF0ABA42E900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64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E2A9323-F7F3-47B6-9472-4B2E3092FB1C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568142F-F0F2-4E9B-ADFD-580836CE19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7BB1-5FAC-4E7E-8C6A-979FFC24CE6B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B335-CA74-4878-BFC3-0EECCDBDD2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F9DB-462B-42F7-A178-54E7B676B41F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72C4-A686-4CFE-815D-912E2D9E18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6647-73CC-4424-9305-587183A939C7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4F62-AED2-4115-AB24-09D447AF66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6523-1BE0-47B4-82EA-65170E3E58D5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B74C6-2AAE-402A-B8AB-01FE8C3E67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27FA08-0F7A-4327-B873-5136221221EE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98C589-9572-4D81-9DBE-86953821AD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19B0CA-6FB6-4977-8E5A-A3020093CD48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398E2B-1763-40D0-8DF2-3E875289A1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3EE6EE-4EDA-49AE-9509-0FA31B30BF64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024C1D-0F06-43CC-ADD0-9A5C1C40D3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81316-9FDF-4581-8A17-6CD0A0682B94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D30938-541B-4071-9181-FB68DD85B3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EFE2-4D3D-4989-A01B-6E214D6BADFC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52C9-7D01-4D92-A661-12B3AA1DBD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8C0584-E97F-4367-8233-75B3C464CDF2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B43DC-712F-446F-A8E9-4482CBAF5B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14962F3-66D4-4169-AC25-C79D7AE06D11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0973E5-2D00-4048-8616-5FE5B1D340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64E1265-3A62-495A-8193-EC4B5AB07FBE}" type="datetimeFigureOut">
              <a:rPr lang="es-ES"/>
              <a:pPr>
                <a:defRPr/>
              </a:pPr>
              <a:t>13/10/2019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87AB1BA-0920-419E-83A7-B67287E9E0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9" r:id="rId8"/>
    <p:sldLayoutId id="2147483690" r:id="rId9"/>
    <p:sldLayoutId id="2147483681" r:id="rId10"/>
    <p:sldLayoutId id="2147483682" r:id="rId11"/>
    <p:sldLayoutId id="214748368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8825" y="193653"/>
            <a:ext cx="7772400" cy="15001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ES" sz="28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50" y="765175"/>
            <a:ext cx="8643938" cy="5735638"/>
          </a:xfrm>
        </p:spPr>
        <p:txBody>
          <a:bodyPr>
            <a:normAutofit/>
          </a:bodyPr>
          <a:lstStyle/>
          <a:p>
            <a:pPr marR="0" algn="ctr"/>
            <a:endParaRPr lang="es-ES" sz="2300" b="1" u="sng" dirty="0" smtClean="0">
              <a:solidFill>
                <a:srgbClr val="6600FF"/>
              </a:solidFill>
              <a:latin typeface="Arial" charset="0"/>
              <a:cs typeface="Arial" charset="0"/>
            </a:endParaRPr>
          </a:p>
          <a:p>
            <a:pPr marR="0" algn="ctr"/>
            <a:endParaRPr lang="es-ES" sz="2300" b="1" u="sng" dirty="0" smtClean="0">
              <a:solidFill>
                <a:srgbClr val="6600FF"/>
              </a:solidFill>
              <a:latin typeface="Arial" charset="0"/>
              <a:cs typeface="Arial" charset="0"/>
            </a:endParaRPr>
          </a:p>
          <a:p>
            <a:pPr marR="0" algn="ctr"/>
            <a:endParaRPr lang="es-ES" sz="2300" b="1" u="sng" dirty="0" smtClean="0">
              <a:solidFill>
                <a:srgbClr val="6600FF"/>
              </a:solidFill>
              <a:latin typeface="Arial" charset="0"/>
              <a:cs typeface="Arial" charset="0"/>
            </a:endParaRPr>
          </a:p>
          <a:p>
            <a:pPr marR="0" algn="ctr"/>
            <a:r>
              <a:rPr lang="es-ES" sz="4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SÍNDROME NEUROLÓGICO INFECCIOSO</a:t>
            </a:r>
            <a:endParaRPr lang="es-ES" sz="4400" b="1" u="sng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R="0" algn="ctr"/>
            <a:endParaRPr lang="es-ES" sz="3600" b="1" u="sng" dirty="0" smtClean="0">
              <a:solidFill>
                <a:srgbClr val="6600FF"/>
              </a:solidFill>
              <a:latin typeface="Arial" charset="0"/>
              <a:cs typeface="Arial" charset="0"/>
            </a:endParaRPr>
          </a:p>
          <a:p>
            <a:pPr marR="0" algn="ctr"/>
            <a:endParaRPr lang="es-ES" sz="3600" b="1" u="sng" dirty="0" smtClean="0">
              <a:solidFill>
                <a:srgbClr val="6600FF"/>
              </a:solidFill>
              <a:latin typeface="Arial" charset="0"/>
              <a:cs typeface="Arial" charset="0"/>
            </a:endParaRPr>
          </a:p>
          <a:p>
            <a:pPr marR="0" algn="ctr"/>
            <a:r>
              <a:rPr lang="es-ES" sz="28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Dra. Alina Silvia Peris Cid.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765175"/>
            <a:ext cx="9715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Hongos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C Neoformans, H Capsulatum, Blastomices, Aspergilos, Cándida Albicans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Protozoos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paludismo, toxoplasma, ameba, tripanosoma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Metazoos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cisticercosis, equinococosis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Rickettsias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tifus, fiebre manchada de las montañas Rocosas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Priones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encefalopatía espongiforme.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ETIOLOGÍA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808038" y="6683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600">
              <a:latin typeface="Lucida Sans Unicode" pitchFamily="34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85750" y="357188"/>
            <a:ext cx="8861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DE RIESGO MENINGITIS POR NEUMOCOCO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735013" y="2087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2400">
              <a:latin typeface="Lucida Sans Unicode" pitchFamily="34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285750" y="1311275"/>
            <a:ext cx="8557236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2800" i="1" dirty="0">
                <a:solidFill>
                  <a:srgbClr val="FFFFFF"/>
                </a:solidFill>
                <a:latin typeface="Lucida Sans Unicode" pitchFamily="34" charset="0"/>
              </a:rPr>
              <a:t>Neumonía por neumococo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Diabetes Mellitus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Esplenectomía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Hipogammaglobulinemia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Déficit de complemento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Alcoholismo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Traumatismo craneoencefálico con </a:t>
            </a:r>
            <a:r>
              <a:rPr lang="es-ES_tradnl" sz="3200" b="1" dirty="0" smtClean="0">
                <a:solidFill>
                  <a:srgbClr val="000066"/>
                </a:solidFill>
                <a:latin typeface="Comic Sans MS" pitchFamily="66" charset="0"/>
              </a:rPr>
              <a:t>fractura base </a:t>
            </a:r>
            <a:r>
              <a:rPr lang="es-ES_tradnl" sz="3200" b="1" dirty="0">
                <a:solidFill>
                  <a:srgbClr val="000066"/>
                </a:solidFill>
                <a:latin typeface="Comic Sans MS" pitchFamily="66" charset="0"/>
              </a:rPr>
              <a:t>del cráneo y rinorrea LCR</a:t>
            </a:r>
          </a:p>
        </p:txBody>
      </p:sp>
      <p:cxnSp>
        <p:nvCxnSpPr>
          <p:cNvPr id="25606" name="5 Conector recto"/>
          <p:cNvCxnSpPr>
            <a:cxnSpLocks noChangeShapeType="1"/>
          </p:cNvCxnSpPr>
          <p:nvPr/>
        </p:nvCxnSpPr>
        <p:spPr bwMode="auto">
          <a:xfrm>
            <a:off x="714375" y="1500188"/>
            <a:ext cx="6572250" cy="15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-714375" y="142875"/>
            <a:ext cx="9572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66"/>
                </a:solidFill>
                <a:latin typeface="Arial Black" pitchFamily="34" charset="0"/>
              </a:rPr>
              <a:t>       </a:t>
            </a:r>
            <a:r>
              <a:rPr lang="en-US" sz="2800" b="1">
                <a:solidFill>
                  <a:srgbClr val="FFFFFF"/>
                </a:solidFill>
                <a:latin typeface="Lucida Sans Unicode" pitchFamily="34" charset="0"/>
              </a:rPr>
              <a:t>VíVÍA</a:t>
            </a:r>
            <a:r>
              <a:rPr lang="en-US" sz="2800" b="1" u="sng">
                <a:solidFill>
                  <a:srgbClr val="FF0000"/>
                </a:solidFill>
              </a:rPr>
              <a:t>VÍAS DE LLEGADA DE GÉRMENES AL SNC</a:t>
            </a:r>
            <a:r>
              <a:rPr lang="en-US" sz="2800" b="1">
                <a:solidFill>
                  <a:srgbClr val="FFFFFF"/>
                </a:solidFill>
                <a:latin typeface="Lucida Sans Unicode" pitchFamily="34" charset="0"/>
              </a:rPr>
              <a:t> SNC</a:t>
            </a:r>
            <a:endParaRPr lang="es-ES" sz="2800" b="1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1000125"/>
            <a:ext cx="9144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Hematógena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-----  </a:t>
            </a: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Más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frecuente 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           Circulación </a:t>
            </a: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arterial ó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         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 </a:t>
            </a: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diseminación venosa retrógrada                            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Contiguidad ------ Foco séptico vecino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            oìdo medio, mastoides, senos paranasales                     </a:t>
            </a: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s-ES" sz="2000" b="1" dirty="0">
                <a:solidFill>
                  <a:srgbClr val="000066"/>
                </a:solidFill>
                <a:latin typeface="Comic Sans MS" pitchFamily="66" charset="0"/>
              </a:rPr>
              <a:t>Inoculación</a:t>
            </a: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directa --Traumática, fractura base cráneo,    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             punción lumbar,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cirugía, instrumentación                     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          </a:t>
            </a:r>
          </a:p>
          <a:p>
            <a:pPr>
              <a:lnSpc>
                <a:spcPct val="14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Otras   -------     Nervios periféricos (Rabia)</a:t>
            </a:r>
          </a:p>
          <a:p>
            <a:pPr>
              <a:lnSpc>
                <a:spcPct val="12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                          Olfatoria (amebas de vida libre) </a:t>
            </a:r>
          </a:p>
          <a:p>
            <a:r>
              <a:rPr lang="en-US" sz="2000" dirty="0">
                <a:solidFill>
                  <a:srgbClr val="CCFFCC"/>
                </a:solidFill>
                <a:latin typeface="Lucida Sans Unicode" pitchFamily="34" charset="0"/>
              </a:rPr>
              <a:t>                                                                                 </a:t>
            </a:r>
            <a:endParaRPr lang="es-ES" sz="2000" dirty="0">
              <a:solidFill>
                <a:srgbClr val="CCFFCC"/>
              </a:solidFill>
              <a:latin typeface="Lucida Sans Unicode" pitchFamily="34" charset="0"/>
            </a:endParaRPr>
          </a:p>
        </p:txBody>
      </p:sp>
      <p:cxnSp>
        <p:nvCxnSpPr>
          <p:cNvPr id="26628" name="3 Conector recto"/>
          <p:cNvCxnSpPr>
            <a:cxnSpLocks noChangeShapeType="1"/>
          </p:cNvCxnSpPr>
          <p:nvPr/>
        </p:nvCxnSpPr>
        <p:spPr bwMode="auto">
          <a:xfrm>
            <a:off x="785813" y="928688"/>
            <a:ext cx="7429500" cy="15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256584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1- Colonización nasofaríngea.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2- Invasión de las células epiteliales     nasofaríngeas.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3- Invasión del torrente sanguíneo.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4- Bacteriemia con supervivencia intravascular.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5- Traspaso barrera hematoencefálica y entrada en el LCR.</a:t>
            </a:r>
          </a:p>
          <a:p>
            <a:pPr>
              <a:buFont typeface="Wingdings 3" pitchFamily="18" charset="2"/>
              <a:buNone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6- Supervivencia y replicación dentro del espacio subaracnoideo.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PATOGENIA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ari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75"/>
            <a:ext cx="89296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5"/>
          <p:cNvSpPr>
            <a:spLocks noChangeArrowheads="1"/>
          </p:cNvSpPr>
          <p:nvPr/>
        </p:nvSpPr>
        <p:spPr bwMode="auto">
          <a:xfrm>
            <a:off x="0" y="260350"/>
            <a:ext cx="3384550" cy="620713"/>
          </a:xfrm>
          <a:prstGeom prst="wedgeRoundRectCallout">
            <a:avLst>
              <a:gd name="adj1" fmla="val 51454"/>
              <a:gd name="adj2" fmla="val 49987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200" b="1"/>
              <a:t>Colonización</a:t>
            </a:r>
            <a:endParaRPr lang="es-E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wherebugli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862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4787900" y="260350"/>
            <a:ext cx="4356100" cy="1873250"/>
          </a:xfrm>
          <a:prstGeom prst="wedgeRoundRectCallout">
            <a:avLst>
              <a:gd name="adj1" fmla="val -84222"/>
              <a:gd name="adj2" fmla="val 238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483836"/>
                </a:solidFill>
                <a:latin typeface="Arial Narrow" pitchFamily="34" charset="0"/>
              </a:rPr>
              <a:t>De la mucosa pasan a través de la membrana epitelial al espacio intravascular.</a:t>
            </a:r>
            <a:endParaRPr lang="es-ES" sz="2800" b="1">
              <a:solidFill>
                <a:srgbClr val="483836"/>
              </a:solidFill>
              <a:latin typeface="Arial Narrow" pitchFamily="34" charset="0"/>
            </a:endParaRPr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5651500" y="2060575"/>
            <a:ext cx="485775" cy="1152525"/>
          </a:xfrm>
          <a:prstGeom prst="downArrow">
            <a:avLst>
              <a:gd name="adj1" fmla="val 50000"/>
              <a:gd name="adj2" fmla="val 593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9701" name="AutoShape 7"/>
          <p:cNvSpPr>
            <a:spLocks noChangeArrowheads="1"/>
          </p:cNvSpPr>
          <p:nvPr/>
        </p:nvSpPr>
        <p:spPr bwMode="auto">
          <a:xfrm>
            <a:off x="4643438" y="3213100"/>
            <a:ext cx="3097212" cy="10795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BACTERIEMIA</a:t>
            </a:r>
            <a:endParaRPr lang="es-ES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3419475" y="5516563"/>
            <a:ext cx="4968875" cy="865187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Arial Narrow" pitchFamily="34" charset="0"/>
              </a:rPr>
              <a:t>Líquido </a:t>
            </a:r>
            <a:r>
              <a:rPr lang="en-US" sz="3200" b="1" dirty="0" smtClean="0">
                <a:latin typeface="Arial Narrow" pitchFamily="34" charset="0"/>
              </a:rPr>
              <a:t>cefalorraquídeo</a:t>
            </a:r>
            <a:endParaRPr lang="es-ES" sz="3200" b="1" dirty="0">
              <a:latin typeface="Arial Narrow" pitchFamily="34" charset="0"/>
            </a:endParaRPr>
          </a:p>
        </p:txBody>
      </p:sp>
      <p:sp>
        <p:nvSpPr>
          <p:cNvPr id="29703" name="AutoShape 9"/>
          <p:cNvSpPr>
            <a:spLocks noChangeArrowheads="1"/>
          </p:cNvSpPr>
          <p:nvPr/>
        </p:nvSpPr>
        <p:spPr bwMode="auto">
          <a:xfrm>
            <a:off x="5364163" y="4292600"/>
            <a:ext cx="485775" cy="1223963"/>
          </a:xfrm>
          <a:prstGeom prst="downArrow">
            <a:avLst>
              <a:gd name="adj1" fmla="val 50000"/>
              <a:gd name="adj2" fmla="val 629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2411413" y="4508500"/>
            <a:ext cx="6732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Arial Narrow" pitchFamily="34" charset="0"/>
              </a:rPr>
              <a:t>Plexo c</a:t>
            </a:r>
            <a:r>
              <a:rPr lang="en-US" sz="3200" b="1" dirty="0" smtClean="0">
                <a:solidFill>
                  <a:srgbClr val="000066"/>
                </a:solidFill>
                <a:latin typeface="Arial Narrow" pitchFamily="34" charset="0"/>
              </a:rPr>
              <a:t>oroideo  </a:t>
            </a:r>
            <a:r>
              <a:rPr lang="en-US" sz="3200" b="1" dirty="0">
                <a:solidFill>
                  <a:srgbClr val="000066"/>
                </a:solidFill>
                <a:latin typeface="Arial Narrow" pitchFamily="34" charset="0"/>
              </a:rPr>
              <a:t>y     capilares cerebrales</a:t>
            </a:r>
            <a:endParaRPr lang="es-ES" sz="32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29705" name="Picture 11" descr="cereb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437063"/>
            <a:ext cx="18875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AutoShape 12"/>
          <p:cNvSpPr>
            <a:spLocks noChangeArrowheads="1"/>
          </p:cNvSpPr>
          <p:nvPr/>
        </p:nvSpPr>
        <p:spPr bwMode="auto">
          <a:xfrm>
            <a:off x="2124075" y="5734050"/>
            <a:ext cx="1263650" cy="485775"/>
          </a:xfrm>
          <a:prstGeom prst="leftArrow">
            <a:avLst>
              <a:gd name="adj1" fmla="val 50000"/>
              <a:gd name="adj2" fmla="val 650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9925" y="7508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600">
              <a:latin typeface="Lucida Sans Unicode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93725" y="6746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600">
              <a:latin typeface="Lucida Sans Unicode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400" y="76200"/>
            <a:ext cx="636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FF66"/>
                </a:solidFill>
                <a:latin typeface="Arial Black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Lucida Sans Unicode" pitchFamily="34" charset="0"/>
              </a:rPr>
              <a:t>Meningitis aguda - Fisiopatología</a:t>
            </a:r>
            <a:endParaRPr lang="es-ES" sz="2400" b="1" dirty="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325" y="554038"/>
            <a:ext cx="435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b="1">
                <a:solidFill>
                  <a:srgbClr val="000066"/>
                </a:solidFill>
              </a:rPr>
              <a:t>           Colonización nasofaríngea 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14563" y="1357313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66"/>
                </a:solidFill>
              </a:rPr>
              <a:t>Invasión local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619250" y="2133600"/>
            <a:ext cx="1789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    Bacteriemia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0" y="3090863"/>
            <a:ext cx="249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Replicación bacteria </a:t>
            </a:r>
          </a:p>
          <a:p>
            <a:r>
              <a:rPr lang="en-US" b="1">
                <a:solidFill>
                  <a:srgbClr val="000066"/>
                </a:solidFill>
              </a:rPr>
              <a:t>en espacio </a:t>
            </a:r>
          </a:p>
          <a:p>
            <a:r>
              <a:rPr lang="en-US" b="1">
                <a:solidFill>
                  <a:srgbClr val="000066"/>
                </a:solidFill>
              </a:rPr>
              <a:t>subaracnoideo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3786188" y="2924175"/>
            <a:ext cx="4429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Liberación componentes bacterianos</a:t>
            </a:r>
          </a:p>
          <a:p>
            <a:r>
              <a:rPr lang="en-US" b="1">
                <a:solidFill>
                  <a:srgbClr val="000066"/>
                </a:solidFill>
              </a:rPr>
              <a:t>(LPS  paredes celulares, ácido</a:t>
            </a:r>
          </a:p>
          <a:p>
            <a:r>
              <a:rPr lang="en-US" b="1">
                <a:solidFill>
                  <a:srgbClr val="000066"/>
                </a:solidFill>
              </a:rPr>
              <a:t>teicoico y péptido glicano)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1857375" y="4648200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Endotelio cerebral</a:t>
            </a:r>
          </a:p>
          <a:p>
            <a:r>
              <a:rPr lang="en-US" b="1">
                <a:solidFill>
                  <a:srgbClr val="000066"/>
                </a:solidFill>
              </a:rPr>
              <a:t>microvascular</a:t>
            </a:r>
          </a:p>
          <a:p>
            <a:r>
              <a:rPr lang="en-US" b="1">
                <a:solidFill>
                  <a:srgbClr val="000066"/>
                </a:solidFill>
              </a:rPr>
              <a:t>     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4572000" y="4292600"/>
            <a:ext cx="4103688" cy="646113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Producción CITOQUINAS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Y quimiocinas </a:t>
            </a:r>
            <a:r>
              <a:rPr lang="en-US" b="1" dirty="0">
                <a:solidFill>
                  <a:srgbClr val="000066"/>
                </a:solidFill>
              </a:rPr>
              <a:t>inflamatorias     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5851525" y="5791200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66"/>
              </a:solidFill>
              <a:latin typeface="Arial Black" pitchFamily="34" charset="0"/>
            </a:endParaRPr>
          </a:p>
          <a:p>
            <a:endParaRPr lang="es-ES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500063" y="5791200"/>
            <a:ext cx="6061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Inflamación </a:t>
            </a:r>
          </a:p>
          <a:p>
            <a:r>
              <a:rPr lang="en-US" b="1">
                <a:solidFill>
                  <a:srgbClr val="000066"/>
                </a:solidFill>
              </a:rPr>
              <a:t>espacio subaracnoideo</a:t>
            </a:r>
          </a:p>
          <a:p>
            <a:endParaRPr lang="es-ES">
              <a:solidFill>
                <a:srgbClr val="CCFFCC"/>
              </a:solidFill>
              <a:latin typeface="Arial Black" pitchFamily="34" charset="0"/>
            </a:endParaRP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3429000" y="990600"/>
            <a:ext cx="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2700338" y="3573463"/>
            <a:ext cx="990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>
            <a:off x="5292725" y="3860800"/>
            <a:ext cx="0" cy="3810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37" name="Text Box 21"/>
          <p:cNvSpPr txBox="1">
            <a:spLocks noChangeArrowheads="1"/>
          </p:cNvSpPr>
          <p:nvPr/>
        </p:nvSpPr>
        <p:spPr bwMode="auto">
          <a:xfrm>
            <a:off x="4716463" y="6021388"/>
            <a:ext cx="3994150" cy="3968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66"/>
                </a:solidFill>
                <a:latin typeface="Lucida Sans Unicode" pitchFamily="34" charset="0"/>
              </a:rPr>
              <a:t>Edema cerebral citotóxico</a:t>
            </a:r>
            <a:endParaRPr lang="es-ES" b="1" i="1">
              <a:solidFill>
                <a:srgbClr val="FFFF66"/>
              </a:solidFill>
              <a:latin typeface="Lucida Sans Unicode" pitchFamily="34" charset="0"/>
            </a:endParaRPr>
          </a:p>
        </p:txBody>
      </p:sp>
      <p:sp>
        <p:nvSpPr>
          <p:cNvPr id="30738" name="Line 22"/>
          <p:cNvSpPr>
            <a:spLocks noChangeShapeType="1"/>
          </p:cNvSpPr>
          <p:nvPr/>
        </p:nvSpPr>
        <p:spPr bwMode="auto">
          <a:xfrm>
            <a:off x="3779838" y="6165850"/>
            <a:ext cx="8382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39" name="Line 24"/>
          <p:cNvSpPr>
            <a:spLocks noChangeShapeType="1"/>
          </p:cNvSpPr>
          <p:nvPr/>
        </p:nvSpPr>
        <p:spPr bwMode="auto">
          <a:xfrm>
            <a:off x="533400" y="4572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40" name="Text Box 26"/>
          <p:cNvSpPr txBox="1">
            <a:spLocks noChangeArrowheads="1"/>
          </p:cNvSpPr>
          <p:nvPr/>
        </p:nvSpPr>
        <p:spPr bwMode="auto">
          <a:xfrm>
            <a:off x="4937125" y="5222875"/>
            <a:ext cx="3055938" cy="376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rgbClr val="000066"/>
                </a:solidFill>
              </a:rPr>
              <a:t>Especies reactivas O</a:t>
            </a:r>
            <a:r>
              <a:rPr lang="es-ES" b="1" baseline="-2500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30741" name="Line 28"/>
          <p:cNvSpPr>
            <a:spLocks noChangeShapeType="1"/>
          </p:cNvSpPr>
          <p:nvPr/>
        </p:nvSpPr>
        <p:spPr bwMode="auto">
          <a:xfrm>
            <a:off x="3419475" y="1773238"/>
            <a:ext cx="0" cy="2873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42" name="Text Box 30"/>
          <p:cNvSpPr txBox="1">
            <a:spLocks noChangeArrowheads="1"/>
          </p:cNvSpPr>
          <p:nvPr/>
        </p:nvSpPr>
        <p:spPr bwMode="auto">
          <a:xfrm>
            <a:off x="4335463" y="215741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>
                <a:solidFill>
                  <a:srgbClr val="000066"/>
                </a:solidFill>
              </a:rPr>
              <a:t>Lisis bacteriana</a:t>
            </a:r>
          </a:p>
        </p:txBody>
      </p:sp>
      <p:cxnSp>
        <p:nvCxnSpPr>
          <p:cNvPr id="31" name="30 Conector recto de flecha"/>
          <p:cNvCxnSpPr>
            <a:endCxn id="30734" idx="0"/>
          </p:cNvCxnSpPr>
          <p:nvPr/>
        </p:nvCxnSpPr>
        <p:spPr>
          <a:xfrm rot="5400000" flipH="1" flipV="1">
            <a:off x="3352800" y="1066800"/>
            <a:ext cx="152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Flecha abajo"/>
          <p:cNvSpPr/>
          <p:nvPr/>
        </p:nvSpPr>
        <p:spPr>
          <a:xfrm>
            <a:off x="3143250" y="928688"/>
            <a:ext cx="500063" cy="4286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4" name="33 Flecha abajo"/>
          <p:cNvSpPr/>
          <p:nvPr/>
        </p:nvSpPr>
        <p:spPr>
          <a:xfrm>
            <a:off x="3214688" y="1785938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" name="36 Flecha abajo"/>
          <p:cNvSpPr/>
          <p:nvPr/>
        </p:nvSpPr>
        <p:spPr>
          <a:xfrm>
            <a:off x="2000250" y="2571750"/>
            <a:ext cx="484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2428875" y="3214688"/>
            <a:ext cx="1357313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9" name="38 Flecha derecha"/>
          <p:cNvSpPr/>
          <p:nvPr/>
        </p:nvSpPr>
        <p:spPr>
          <a:xfrm>
            <a:off x="3786188" y="2357438"/>
            <a:ext cx="571500" cy="142875"/>
          </a:xfrm>
          <a:prstGeom prst="rightArrow">
            <a:avLst>
              <a:gd name="adj1" fmla="val 50000"/>
              <a:gd name="adj2" fmla="val 64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0" name="39 Flecha abajo"/>
          <p:cNvSpPr/>
          <p:nvPr/>
        </p:nvSpPr>
        <p:spPr>
          <a:xfrm>
            <a:off x="5143500" y="2571750"/>
            <a:ext cx="35718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" name="40 Flecha abajo"/>
          <p:cNvSpPr/>
          <p:nvPr/>
        </p:nvSpPr>
        <p:spPr>
          <a:xfrm>
            <a:off x="3643313" y="4071938"/>
            <a:ext cx="214312" cy="571500"/>
          </a:xfrm>
          <a:prstGeom prst="downArrow">
            <a:avLst>
              <a:gd name="adj1" fmla="val 50000"/>
              <a:gd name="adj2" fmla="val 10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2" name="41 Flecha abajo"/>
          <p:cNvSpPr/>
          <p:nvPr/>
        </p:nvSpPr>
        <p:spPr>
          <a:xfrm>
            <a:off x="2143125" y="5429250"/>
            <a:ext cx="357188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4" name="43 Flecha izquierda"/>
          <p:cNvSpPr/>
          <p:nvPr/>
        </p:nvSpPr>
        <p:spPr>
          <a:xfrm>
            <a:off x="3214688" y="5500688"/>
            <a:ext cx="1357312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5" name="44 Flecha a la derecha con muesca"/>
          <p:cNvSpPr/>
          <p:nvPr/>
        </p:nvSpPr>
        <p:spPr>
          <a:xfrm>
            <a:off x="3357563" y="6072188"/>
            <a:ext cx="1285875" cy="357187"/>
          </a:xfrm>
          <a:prstGeom prst="notched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0" name="49 Flecha abajo"/>
          <p:cNvSpPr/>
          <p:nvPr/>
        </p:nvSpPr>
        <p:spPr>
          <a:xfrm>
            <a:off x="5572125" y="3857625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74725" y="171450"/>
            <a:ext cx="176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Permeabilidad</a:t>
            </a:r>
          </a:p>
          <a:p>
            <a:r>
              <a:rPr lang="en-US" b="1">
                <a:solidFill>
                  <a:srgbClr val="000066"/>
                </a:solidFill>
              </a:rPr>
              <a:t>Barrera HE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762000" y="2286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098925" y="171450"/>
            <a:ext cx="146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Resistencia</a:t>
            </a:r>
          </a:p>
          <a:p>
            <a:r>
              <a:rPr lang="en-US" b="1">
                <a:solidFill>
                  <a:srgbClr val="000066"/>
                </a:solidFill>
              </a:rPr>
              <a:t>Flujo LCR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3886200" y="304800"/>
            <a:ext cx="0" cy="457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732588" y="260350"/>
            <a:ext cx="124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Vasculitis</a:t>
            </a:r>
          </a:p>
          <a:p>
            <a:r>
              <a:rPr lang="en-US" b="1">
                <a:solidFill>
                  <a:srgbClr val="000066"/>
                </a:solidFill>
              </a:rPr>
              <a:t>cerebral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714375" y="2571750"/>
            <a:ext cx="1708150" cy="7016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Lucida Sans Unicode" pitchFamily="34" charset="0"/>
              </a:rPr>
              <a:t>Edema</a:t>
            </a:r>
          </a:p>
          <a:p>
            <a:r>
              <a:rPr lang="en-US" b="1">
                <a:solidFill>
                  <a:srgbClr val="FFFFFF"/>
                </a:solidFill>
                <a:latin typeface="Lucida Sans Unicode" pitchFamily="34" charset="0"/>
              </a:rPr>
              <a:t>vasogénico</a:t>
            </a:r>
            <a:endParaRPr lang="es-ES" b="1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180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  Hidrocefalia </a:t>
            </a:r>
          </a:p>
          <a:p>
            <a:r>
              <a:rPr lang="en-US" b="1">
                <a:solidFill>
                  <a:srgbClr val="000066"/>
                </a:solidFill>
              </a:rPr>
              <a:t>  obstructiva y</a:t>
            </a:r>
          </a:p>
          <a:p>
            <a:r>
              <a:rPr lang="en-US" b="1">
                <a:solidFill>
                  <a:srgbClr val="000066"/>
                </a:solidFill>
              </a:rPr>
              <a:t>   comunicante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4500563" y="836613"/>
            <a:ext cx="0" cy="5762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6072188" y="5072063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Isquemia e Infarto</a:t>
            </a:r>
          </a:p>
          <a:p>
            <a:r>
              <a:rPr lang="en-US" b="1">
                <a:solidFill>
                  <a:srgbClr val="000066"/>
                </a:solidFill>
              </a:rPr>
              <a:t>cerebral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7451725" y="1052513"/>
            <a:ext cx="0" cy="7207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3348038" y="3141663"/>
            <a:ext cx="2012950" cy="7016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Lucida Sans Unicode" pitchFamily="34" charset="0"/>
              </a:rPr>
              <a:t>Edema</a:t>
            </a:r>
          </a:p>
          <a:p>
            <a:r>
              <a:rPr lang="en-US" b="1">
                <a:solidFill>
                  <a:srgbClr val="FFFFFF"/>
                </a:solidFill>
                <a:latin typeface="Lucida Sans Unicode" pitchFamily="34" charset="0"/>
              </a:rPr>
              <a:t>intersticial</a:t>
            </a:r>
            <a:endParaRPr lang="es-ES" b="1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1403350" y="4572000"/>
            <a:ext cx="2736850" cy="64135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66"/>
                </a:solidFill>
                <a:latin typeface="Lucida Sans Unicode" pitchFamily="34" charset="0"/>
              </a:rPr>
              <a:t> Aumenta Presión intracraneal</a:t>
            </a:r>
            <a:endParaRPr lang="es-ES" b="1">
              <a:solidFill>
                <a:srgbClr val="FFFF66"/>
              </a:solidFill>
              <a:latin typeface="Lucida Sans Unicode" pitchFamily="34" charset="0"/>
            </a:endParaRPr>
          </a:p>
        </p:txBody>
      </p:sp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6096000" y="1773238"/>
            <a:ext cx="3048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Flujo sanguíneo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cerebral y pérdida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autorregulación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cerebral</a:t>
            </a:r>
            <a:endParaRPr lang="es-ES" b="1">
              <a:solidFill>
                <a:srgbClr val="000066"/>
              </a:solidFill>
            </a:endParaRPr>
          </a:p>
        </p:txBody>
      </p:sp>
      <p:sp>
        <p:nvSpPr>
          <p:cNvPr id="31760" name="Line 19"/>
          <p:cNvSpPr>
            <a:spLocks noChangeShapeType="1"/>
          </p:cNvSpPr>
          <p:nvPr/>
        </p:nvSpPr>
        <p:spPr bwMode="auto">
          <a:xfrm flipH="1">
            <a:off x="7019925" y="3141663"/>
            <a:ext cx="457200" cy="1676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1762" name="21 Flecha abajo"/>
          <p:cNvSpPr>
            <a:spLocks noChangeArrowheads="1"/>
          </p:cNvSpPr>
          <p:nvPr/>
        </p:nvSpPr>
        <p:spPr bwMode="auto">
          <a:xfrm>
            <a:off x="2286000" y="5500688"/>
            <a:ext cx="571500" cy="6429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66"/>
              </a:solidFill>
              <a:latin typeface="Lucida Sans Unicode" pitchFamily="34" charset="0"/>
            </a:endParaRPr>
          </a:p>
        </p:txBody>
      </p:sp>
      <p:sp>
        <p:nvSpPr>
          <p:cNvPr id="31763" name="22 CuadroTexto"/>
          <p:cNvSpPr txBox="1">
            <a:spLocks noChangeArrowheads="1"/>
          </p:cNvSpPr>
          <p:nvPr/>
        </p:nvSpPr>
        <p:spPr bwMode="auto">
          <a:xfrm>
            <a:off x="2143125" y="6286500"/>
            <a:ext cx="1143000" cy="461963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>
                <a:latin typeface="Lucida Sans Unicode" pitchFamily="34" charset="0"/>
              </a:rPr>
              <a:t>COMA</a:t>
            </a:r>
          </a:p>
        </p:txBody>
      </p:sp>
      <p:sp>
        <p:nvSpPr>
          <p:cNvPr id="24" name="23 Flecha arriba"/>
          <p:cNvSpPr/>
          <p:nvPr/>
        </p:nvSpPr>
        <p:spPr>
          <a:xfrm>
            <a:off x="642938" y="0"/>
            <a:ext cx="285750" cy="1214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Flecha abajo"/>
          <p:cNvSpPr/>
          <p:nvPr/>
        </p:nvSpPr>
        <p:spPr>
          <a:xfrm flipH="1">
            <a:off x="1357313" y="1000125"/>
            <a:ext cx="14287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25 Flecha arriba"/>
          <p:cNvSpPr/>
          <p:nvPr/>
        </p:nvSpPr>
        <p:spPr>
          <a:xfrm flipH="1">
            <a:off x="3786188" y="0"/>
            <a:ext cx="285750" cy="1406525"/>
          </a:xfrm>
          <a:prstGeom prst="up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26 Flecha abajo"/>
          <p:cNvSpPr/>
          <p:nvPr/>
        </p:nvSpPr>
        <p:spPr>
          <a:xfrm>
            <a:off x="4429125" y="857250"/>
            <a:ext cx="4286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Flecha abajo"/>
          <p:cNvSpPr/>
          <p:nvPr/>
        </p:nvSpPr>
        <p:spPr>
          <a:xfrm>
            <a:off x="7215188" y="1071563"/>
            <a:ext cx="357187" cy="714375"/>
          </a:xfrm>
          <a:prstGeom prst="downArrow">
            <a:avLst>
              <a:gd name="adj1" fmla="val 50000"/>
              <a:gd name="adj2" fmla="val 47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Flecha abajo"/>
          <p:cNvSpPr/>
          <p:nvPr/>
        </p:nvSpPr>
        <p:spPr>
          <a:xfrm>
            <a:off x="4143375" y="2500313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1285875" y="3429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4857750" y="407193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Flecha abajo"/>
          <p:cNvSpPr/>
          <p:nvPr/>
        </p:nvSpPr>
        <p:spPr>
          <a:xfrm>
            <a:off x="6929438" y="3000375"/>
            <a:ext cx="428625" cy="2071688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774" name="AutoShape 30"/>
          <p:cNvSpPr>
            <a:spLocks noChangeArrowheads="1"/>
          </p:cNvSpPr>
          <p:nvPr/>
        </p:nvSpPr>
        <p:spPr bwMode="auto">
          <a:xfrm>
            <a:off x="3708400" y="3789363"/>
            <a:ext cx="142875" cy="790575"/>
          </a:xfrm>
          <a:prstGeom prst="downArrow">
            <a:avLst>
              <a:gd name="adj1" fmla="val 50000"/>
              <a:gd name="adj2" fmla="val 13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0"/>
            <a:ext cx="707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BACTERIANA CUADRO CLÍNICO</a:t>
            </a:r>
            <a:endParaRPr lang="es-E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Cefalea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Fiebre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Meningismo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Mialgias, debilidad, fotofobia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Signos de disfunción cerebral (confusión, delirio, disminución conciencia)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Náuseas, vómitos, escalofríos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Signos de Kernig-Brudzinski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Parálisis de pares craneales (III-IV-VI-VII)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Hemiparesia, disfasia, defecto campo visual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Confusión, delirio, convulsiones, coma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Aumento PIC, HTE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Erupciones cutáneas, exantema maculopapular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S. Purpúrico (Meningococo)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S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 1: Enfermedades infecciosas y parasitarias.</a:t>
            </a:r>
          </a:p>
          <a:p>
            <a:pPr marL="109537" indent="0">
              <a:buNone/>
            </a:pP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Meningoencefalitis</a:t>
            </a:r>
          </a:p>
          <a:p>
            <a:pPr marL="109537" indent="0">
              <a:buNone/>
            </a:pP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FOE: Conferencia</a:t>
            </a:r>
          </a:p>
          <a:p>
            <a:pPr marL="109537" indent="0">
              <a:buNone/>
            </a:pPr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Duración: 50 minutos.</a:t>
            </a:r>
            <a:endParaRPr lang="es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723056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481138"/>
            <a:ext cx="8640960" cy="511621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Meningitis subaguda TB, C Neoformans, T Pallidum.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Encefalitis virus herpes simple.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Infecciones focales supuradas SNC: absceso, empiema subdural y epidural.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HAS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Meningitis carcinomatosa o linfomatosa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Meningitis hipersensibilidad o inducida por fármacos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SIDA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Accidente vascular encefálico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Trauma craneoencefálico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S. Confusional agudo del anciano</a:t>
            </a:r>
          </a:p>
          <a:p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s-MX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Diagnóstico diferencial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Benigna-Abortiva: Enterovirus (coxsakie, ECHO y enterovirus humano)</a:t>
            </a: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Grave: </a:t>
            </a:r>
            <a:r>
              <a:rPr lang="es-ES_tradnl" b="1" u="sng" dirty="0" smtClean="0">
                <a:solidFill>
                  <a:srgbClr val="FF0000"/>
                </a:solidFill>
                <a:latin typeface="Comic Sans MS" pitchFamily="66" charset="0"/>
              </a:rPr>
              <a:t>Herpes simple</a:t>
            </a: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, arbovirus </a:t>
            </a:r>
            <a:r>
              <a:rPr lang="es-ES_tradnl" b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s-ES_tradnl" b="1" u="sng" dirty="0" smtClean="0">
                <a:solidFill>
                  <a:srgbClr val="FF0000"/>
                </a:solidFill>
                <a:latin typeface="Comic Sans MS" pitchFamily="66" charset="0"/>
              </a:rPr>
              <a:t>virus del Nilo Occidental)</a:t>
            </a: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Generalmente benigna, autolimitada</a:t>
            </a: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Meningitis aséptica.</a:t>
            </a: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Menor afectación de funciones neurológicas superiores</a:t>
            </a: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Menor frecuencia de parálisis de pares craneales, déficit neurológico, convulsiones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VIRAL CUADRO CLÍNICO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Herpes simple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Varicela Zoster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Epstein-Barr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Virus del Nilo Occidental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Encefalitis de San Luis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VIH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CMV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Rabia</a:t>
            </a:r>
            <a:endParaRPr lang="en-US" sz="28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Virus coriomeningitis linfocítica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Influenza A y B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Parainfluenza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Parotiditis 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Rubeola</a:t>
            </a:r>
          </a:p>
          <a:p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s-MX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VIRAL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Comienzo gradual (semanas)</a:t>
            </a:r>
          </a:p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Debilidad, irritabilidad</a:t>
            </a:r>
          </a:p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Anorexia, astenia, febrícula</a:t>
            </a:r>
          </a:p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Seguidos de cefalea, vómitos, convulsiones</a:t>
            </a:r>
          </a:p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Afectación típica de pares craneales</a:t>
            </a:r>
          </a:p>
          <a:p>
            <a:r>
              <a:rPr lang="es-ES_tradnl" sz="3200" b="1" smtClean="0">
                <a:solidFill>
                  <a:srgbClr val="000066"/>
                </a:solidFill>
                <a:latin typeface="Comic Sans MS" pitchFamily="66" charset="0"/>
              </a:rPr>
              <a:t>Foco TB generalmente evidente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TUBERCULOSA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contenido"/>
          <p:cNvSpPr>
            <a:spLocks noGrp="1"/>
          </p:cNvSpPr>
          <p:nvPr>
            <p:ph idx="1"/>
          </p:nvPr>
        </p:nvSpPr>
        <p:spPr>
          <a:xfrm>
            <a:off x="107504" y="1481138"/>
            <a:ext cx="9036496" cy="5376862"/>
          </a:xfrm>
        </p:spPr>
        <p:txBody>
          <a:bodyPr/>
          <a:lstStyle/>
          <a:p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Hemograma con diferencial</a:t>
            </a:r>
          </a:p>
          <a:p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Hemocultivo</a:t>
            </a:r>
          </a:p>
          <a:p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Glicemia</a:t>
            </a:r>
          </a:p>
          <a:p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Cultivo lesiones piel</a:t>
            </a:r>
          </a:p>
          <a:p>
            <a:r>
              <a:rPr lang="es-ES_tradnl" sz="2400" b="1" u="sng" dirty="0" smtClean="0">
                <a:solidFill>
                  <a:schemeClr val="accent2"/>
                </a:solidFill>
                <a:latin typeface="Comic Sans MS" pitchFamily="66" charset="0"/>
              </a:rPr>
              <a:t>LCR</a:t>
            </a: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- Estudio citoquímico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Tinción Gram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Cultivo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BAAR directo y cultivo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Tinta china (criptococo)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Contrainmunoelectroforesis (meningococo)</a:t>
            </a:r>
          </a:p>
          <a:p>
            <a:pPr>
              <a:buFont typeface="Wingdings 3" pitchFamily="18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- Aglutinación al látex (neumo,estafilo,H                     Influenzae,criptococo)</a:t>
            </a:r>
          </a:p>
          <a:p>
            <a:pPr>
              <a:buFont typeface="Wingdings 3" pitchFamily="18" charset="2"/>
              <a:buNone/>
            </a:pPr>
            <a:r>
              <a:rPr lang="es-ES_tradnl" sz="2100" b="1" dirty="0" smtClean="0">
                <a:solidFill>
                  <a:srgbClr val="000066"/>
                </a:solidFill>
                <a:latin typeface="Comic Sans MS" pitchFamily="66" charset="0"/>
              </a:rPr>
              <a:t>      </a:t>
            </a:r>
          </a:p>
          <a:p>
            <a:pPr>
              <a:buFont typeface="Wingdings 3" pitchFamily="18" charset="2"/>
              <a:buNone/>
            </a:pPr>
            <a:endParaRPr lang="es-ES_tradnl" sz="21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r>
              <a:rPr lang="es-ES_tradnl" sz="2100" b="1" u="sng" dirty="0" smtClean="0">
                <a:solidFill>
                  <a:schemeClr val="accent2"/>
                </a:solidFill>
                <a:latin typeface="Comic Sans MS" pitchFamily="66" charset="0"/>
              </a:rPr>
              <a:t>    </a:t>
            </a:r>
          </a:p>
          <a:p>
            <a:endParaRPr lang="es-ES_tradnl" sz="2100" b="1" u="sng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1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AGUDA EXÁMENES LABORATORIO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>
                <a:solidFill>
                  <a:srgbClr val="000066"/>
                </a:solidFill>
                <a:latin typeface="Comic Sans MS" pitchFamily="66" charset="0"/>
              </a:rPr>
              <a:t>Estudios serológicos</a:t>
            </a: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: síntesis de Anticuerpos específicos contra virus, presencia de IgG o IgM. Juegan un papel confirmatorio.</a:t>
            </a:r>
          </a:p>
          <a:p>
            <a:r>
              <a:rPr lang="en-US" sz="2400" b="1" u="sng" dirty="0" smtClean="0">
                <a:solidFill>
                  <a:srgbClr val="000066"/>
                </a:solidFill>
                <a:latin typeface="Comic Sans MS" pitchFamily="66" charset="0"/>
              </a:rPr>
              <a:t>PCR</a:t>
            </a: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: Método más importante para diagnóstico infecciones virales SNC, más sensible que los cultivos (Enterovirus, Herpes simple,Epstein Barr, CMV, </a:t>
            </a:r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V</a:t>
            </a: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aricela Zoster, Nilo Occidental)</a:t>
            </a:r>
          </a:p>
          <a:p>
            <a:r>
              <a:rPr lang="en-US" sz="2400" b="1" u="sng" dirty="0" smtClean="0">
                <a:solidFill>
                  <a:srgbClr val="000066"/>
                </a:solidFill>
                <a:latin typeface="Comic Sans MS" pitchFamily="66" charset="0"/>
              </a:rPr>
              <a:t>Imagenológicos (TAC-RMN</a:t>
            </a: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): antecedentes de inmunosupresión, TCE reciente, papiledema, focalización neurológica, evidencias clínicas de aumento de la PIC, enfermedad neoplásica.</a:t>
            </a:r>
          </a:p>
          <a:p>
            <a:endParaRPr lang="es-MX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LABORATORIO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1 Imagen" descr="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84296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83331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NEUROLÓGICAS</a:t>
            </a:r>
            <a:r>
              <a:rPr lang="es-ES_tradnl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s-ES_tradnl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 NEUROLÓGICAS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Convulsiones         = Endocarditis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Edema Cerebral     = Artritis piógena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Hidrocefalia         = Bacteriemia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Derrames subdural  = Shock séptico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Empiema subdural   = Hipoglicemia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Absceso cerebral   = Hipocalcemia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Ventriculitis         = Hiponatremia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= Infartos             = Hipotermia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                   = T. Hidroelectrolíticos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                   = CID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                  = Falla múltiple órganos</a:t>
            </a:r>
          </a:p>
          <a:p>
            <a:pPr>
              <a:buFont typeface="Wingdings" pitchFamily="2" charset="2"/>
              <a:buNone/>
            </a:pPr>
            <a:r>
              <a:rPr lang="es-ES_tradnl" sz="2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s-ES_tradnl" sz="2400" b="1" dirty="0" smtClean="0">
                <a:solidFill>
                  <a:srgbClr val="000066"/>
                </a:solidFill>
                <a:latin typeface="Comic Sans MS" pitchFamily="66" charset="0"/>
              </a:rPr>
              <a:t>                        = S. Waterhouse-Friderichsen</a:t>
            </a:r>
          </a:p>
          <a:p>
            <a:pPr>
              <a:buFont typeface="Wingdings" pitchFamily="2" charset="2"/>
              <a:buNone/>
            </a:pPr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  <a:p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4663" y="4976"/>
            <a:ext cx="8229600" cy="89561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COMPLICACIONES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Síndrome de </a:t>
            </a:r>
            <a:r>
              <a:rPr lang="es-ES" sz="3600" dirty="0" err="1" smtClean="0"/>
              <a:t>Waterhouse-Friderichsen</a:t>
            </a:r>
            <a:endParaRPr lang="es-E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3" y="1481138"/>
            <a:ext cx="780751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0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288651"/>
            <a:ext cx="9288016" cy="558924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Medidas generales: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Ingreso en Unidad de Cuidados Intensivos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Mantener vías aéreas permeables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Vía venosa profunda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Monitorización continua signos vitales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Examen neurológico (conciencia, pupilas, convulsiones)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Mantener hidratación y electrolitos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Evitar sobrecarga hídrica y trastornos hidroelectrolíticos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S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S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TRATAMIENTO MENINGITIS BACTERIANA</a:t>
            </a:r>
            <a:endParaRPr lang="es-E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Definir la meningoencefalitis.</a:t>
            </a:r>
          </a:p>
          <a:p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Identificar los signos y síntomas de la enfermedad.</a:t>
            </a:r>
          </a:p>
          <a:p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Señalar los exámenes complementarios necesarios para el diagnostico de la enfermedad.</a:t>
            </a:r>
          </a:p>
          <a:p>
            <a:pPr marL="109537" indent="0">
              <a:buNone/>
            </a:pPr>
            <a:endParaRPr lang="es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OBJETIVOS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765777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Tratamiento sintomático: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Antipiréticos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Analgésicos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Anticonvulsivos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Diazepam bolo 10mg EV, </a:t>
            </a:r>
            <a:r>
              <a:rPr lang="es-ES" b="1" dirty="0">
                <a:solidFill>
                  <a:srgbClr val="000066"/>
                </a:solidFill>
                <a:latin typeface="Comic Sans MS" pitchFamily="66" charset="0"/>
              </a:rPr>
              <a:t>F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enitoína 18mg/Kg EV, Tiopental 3-5mg/Kg EV </a:t>
            </a:r>
          </a:p>
          <a:p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Medidas anti-edema cerebral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elevación cabeza paciente 35-45 grados. Manitol 20% 0.25g/Kg EV, hiperventilación controlada (PaCO2 30-35mmHg)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BACTERIANA TRATAMIENTO</a:t>
            </a:r>
            <a:endParaRPr lang="es-E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PAUTAS A SEGUIR: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1. Iniciar rápidamente una vez tomadas muestras de sangre y LCR.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2. El intervalo entre la evaluación del paciente y la 1ra dosis de antimicrobianos no debe exceder de 30 a 60 min.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3. Selección del antimicrobiano dependerá de 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 resultado estudio LCR, edad y condiciones clínicas del paciente.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4. Usar antibióticos EV y a dosis completa intermitente.</a:t>
            </a:r>
          </a:p>
          <a:p>
            <a:pPr>
              <a:buFont typeface="Wingdings 3" pitchFamily="18" charset="2"/>
              <a:buNone/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MENINGITS AGUDA. </a:t>
            </a:r>
            <a:r>
              <a:rPr lang="es-ES" sz="2800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TRATAMIENTO ESPECÍFICO</a:t>
            </a:r>
            <a:endParaRPr lang="es-ES" sz="2800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29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PAUTAS TERAPEUTICAS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Si hay signos de afectación focal</a:t>
            </a:r>
          </a:p>
          <a:p>
            <a:pPr>
              <a:buFont typeface="Wingdings 3" pitchFamily="18" charset="2"/>
              <a:buNone/>
            </a:pPr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endParaRPr lang="es-ES_tradnl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Si hay demora en resultado de la TAC y alta sospecha de meningitis bacteriana</a:t>
            </a: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2339975" y="2060575"/>
            <a:ext cx="2498725" cy="1330325"/>
          </a:xfrm>
          <a:prstGeom prst="wedgeEllipseCallout">
            <a:avLst>
              <a:gd name="adj1" fmla="val 15694"/>
              <a:gd name="adj2" fmla="val 59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_tradnl" b="1" u="sng">
                <a:solidFill>
                  <a:srgbClr val="FFFF00"/>
                </a:solidFill>
              </a:rPr>
              <a:t>REALIZAR TAC ANTES DE LA PL</a:t>
            </a:r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2411413" y="4437063"/>
            <a:ext cx="4465637" cy="1944687"/>
          </a:xfrm>
          <a:prstGeom prst="cloudCallout">
            <a:avLst>
              <a:gd name="adj1" fmla="val -13241"/>
              <a:gd name="adj2" fmla="val 172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s-ES_tradnl" b="1" u="sng" dirty="0">
                <a:solidFill>
                  <a:srgbClr val="FFFF00"/>
                </a:solidFill>
              </a:rPr>
              <a:t>HEMOCULTIVO</a:t>
            </a:r>
          </a:p>
          <a:p>
            <a:pPr algn="ctr"/>
            <a:r>
              <a:rPr lang="es-ES_tradnl" b="1" u="sng" dirty="0">
                <a:solidFill>
                  <a:srgbClr val="FFFF00"/>
                </a:solidFill>
              </a:rPr>
              <a:t>INICIO RAPIDO TTO. ANTIBIOTICO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684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25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MENINGITIS BACTERIANA. TRATAMIENTO EMPIRICO SEGÚN TINCION DE GRAM</a:t>
            </a:r>
          </a:p>
        </p:txBody>
      </p:sp>
      <p:graphicFrame>
        <p:nvGraphicFramePr>
          <p:cNvPr id="60486" name="Group 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451597"/>
              </p:ext>
            </p:extLst>
          </p:nvPr>
        </p:nvGraphicFramePr>
        <p:xfrm>
          <a:off x="179388" y="1125538"/>
          <a:ext cx="8713787" cy="5813109"/>
        </p:xfrm>
        <a:graphic>
          <a:graphicData uri="http://schemas.openxmlformats.org/drawingml/2006/table">
            <a:tbl>
              <a:tblPr/>
              <a:tblGrid>
                <a:gridCol w="1765300"/>
                <a:gridCol w="2592387"/>
                <a:gridCol w="2178050"/>
                <a:gridCol w="2178050"/>
              </a:tblGrid>
              <a:tr h="900113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es-ES_tradnl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ETIOLOGIA USUAL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REGIMEN SUGERIDO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ALTERNATIVAS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Diplococo Gram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Estreptococo Neumoniae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Ceftriaxona o cefotaxima + vanco +Dexa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Meropenem o Moxifloxacina + Dexa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Diplococo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Gram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Neisseria Meningitidis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Cefotaxima o Ceftriaxona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Penicilina G o  Ampicilina o Moxifloxacina o Cloranfenicol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872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Bacilo 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Gram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Listeria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Monocitogenes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Ampicilina +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Gentamicina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Si alergia a Penicilina TMT SMX o Meropenem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Bacilo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Gram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H Influenzae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Pseudomona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Coliformes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Ceftazidima o Cefepime + Gentamicina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ES_tradnl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mic Sans MS" pitchFamily="66" charset="0"/>
                        </a:rPr>
                        <a:t>Ciprofloxacino o Meropenem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2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MENINGITIS BACTERIANA TRATAMIENTO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892480" cy="5517231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2300" b="1" i="1" u="sng" dirty="0" smtClean="0">
                <a:solidFill>
                  <a:srgbClr val="000066"/>
                </a:solidFill>
                <a:latin typeface="Comic Sans MS" pitchFamily="66" charset="0"/>
              </a:rPr>
              <a:t>Dosis usuales</a:t>
            </a:r>
          </a:p>
          <a:p>
            <a:pPr>
              <a:lnSpc>
                <a:spcPct val="90000"/>
              </a:lnSpc>
            </a:pPr>
            <a:endParaRPr lang="en-US" sz="2300" b="1" i="1" u="sng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Cefotaxima ----------  2g cada  4 - 6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Ceftriaxona ---------  2g cada 12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Ceftazidima ---------  2g cada 8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Vancomicina -------15 mg/kg cada 6-12 h (500-750 mg c/6 h)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Meropenem ------------- 2 g cada 8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Ampicillina ----------  2g cada 4/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Penicilina G ------------ 4 millones uds cada 4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Cloranfenicol ----------- 1 g cada 6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TMT-SMX --------------- 5 mg/kg cada 6 – 8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Cefepime --------------- 2 g cada 8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Gentamicina ------------- 2 mg /kg cada 8 h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Moxifloxacina ----------- 400 mg cada 24 h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s-ES_tradnl" sz="18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2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MENINGITIS BACTERIANA TRATAMIENTO COMPLEMENTARIO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</a:pPr>
            <a:r>
              <a:rPr lang="es-ES_tradnl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DEXAMETASONA</a:t>
            </a:r>
          </a:p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Efecto beneficioso inhibiendo síntesis de IL-1 y bloqueando la producción de TNF alfa a nivel del RNA m, disminuye la resistencia a la reabsorción de LCR y estabiliza BHE.</a:t>
            </a:r>
          </a:p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Usar preferiblemente 20 min. antes de la 1ra dosis de antimicrobiano.</a:t>
            </a:r>
          </a:p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No altera la producción de TNF alfa una vez que esta ya ha sido inducida.</a:t>
            </a:r>
          </a:p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Beneficios mas notables en M. Neumococo</a:t>
            </a:r>
          </a:p>
          <a:p>
            <a:pPr>
              <a:lnSpc>
                <a:spcPct val="90000"/>
              </a:lnSpc>
            </a:pPr>
            <a:r>
              <a:rPr lang="es-ES_tradnl" b="1" dirty="0" smtClean="0">
                <a:solidFill>
                  <a:srgbClr val="000066"/>
                </a:solidFill>
                <a:latin typeface="Comic Sans MS" pitchFamily="66" charset="0"/>
              </a:rPr>
              <a:t>Dosis: 0.15 mg/Kg. EV c/ 6h por 2 a 4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2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ENCEFALITIS POR VIRUS HERPES SIMPLE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8856984" cy="5544616"/>
          </a:xfrm>
        </p:spPr>
        <p:txBody>
          <a:bodyPr/>
          <a:lstStyle/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Pródromos similares a influenza.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Cefalea, fiebre, alteraciones conductuales, lenguaje, convulsiones focales o recurrentes.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Afecta en especial los lóbulos temporales.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LCR pleocitosis frecuente.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PCR VHS en LCR rápido, sensible y especifico.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TAC y RMN útiles.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Enfermedad no tratada alta frecuencia de mortalidad o secuelas neurológicas. 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Tratamiento Aciclovir 10 mg/Kg. EV a pasar en 1h cada 8h por 14 a 21 días.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CMV: Cidofovir, ganciclovir,foscarnet.</a:t>
            </a:r>
          </a:p>
          <a:p>
            <a:r>
              <a:rPr lang="es-ES_tradnl" sz="2300" b="1" dirty="0" smtClean="0">
                <a:solidFill>
                  <a:srgbClr val="000066"/>
                </a:solidFill>
                <a:latin typeface="Comic Sans MS" pitchFamily="66" charset="0"/>
              </a:rPr>
              <a:t>Coriomeningitis linfocítica: Ribavirina</a:t>
            </a:r>
          </a:p>
          <a:p>
            <a:endParaRPr lang="es-ES_tradnl" sz="23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es-ES_tradnl" sz="23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es-ES_tradnl" sz="23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es-ES_tradnl" sz="23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endParaRPr lang="es-ES_tradnl" sz="23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7260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Tumores cerebrales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HTA maligna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TCE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Anoxia cerebral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Hipertensión endocraneana benigna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Supresión brusca tratamiento esteroides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Envenenamiento </a:t>
            </a:r>
          </a:p>
          <a:p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D</a:t>
            </a: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rogas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Anomalías circulatorias: trombosis vena central retina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Mieloma múltiple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Macroglobulinemia Waldestrong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Policitemia vera</a:t>
            </a:r>
          </a:p>
          <a:p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Diabetes Mellitus</a:t>
            </a:r>
          </a:p>
          <a:p>
            <a:pPr marL="109537" indent="0">
              <a:buNone/>
            </a:pPr>
            <a:endParaRPr lang="en-US" sz="24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PAPILEDEMA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3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Diabetes Mellitus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HAS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Sepsis SNC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S. Guillain Barré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Tumores de la médula espinal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Tirotoxicosis (exoftalmos maligno)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Hipercapnia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s-MX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PAPILEDEMA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/>
              <a:t>1- </a:t>
            </a:r>
            <a:r>
              <a:rPr lang="es-US" b="1" dirty="0" smtClean="0"/>
              <a:t>Temas de Medicina Interna. Reynaldo Roca Goderich.</a:t>
            </a:r>
          </a:p>
          <a:p>
            <a:r>
              <a:rPr lang="es-US" b="1" dirty="0" smtClean="0"/>
              <a:t>2- Diagnostico y tratamiento Medicina Interna. Vicente y colectivo de autores.</a:t>
            </a:r>
          </a:p>
          <a:p>
            <a:r>
              <a:rPr lang="es-US" b="1" dirty="0" smtClean="0"/>
              <a:t>3- Tratado de Medicina Interna. Cecil-Loeb.</a:t>
            </a:r>
          </a:p>
          <a:p>
            <a:r>
              <a:rPr lang="es-US" b="1" dirty="0" smtClean="0"/>
              <a:t>4- Medicina Interna. Farreras-Rozman.</a:t>
            </a:r>
            <a:endParaRPr lang="es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solidFill>
                  <a:schemeClr val="accent2"/>
                </a:solidFill>
              </a:rPr>
              <a:t>BIBLIOGRAFIA</a:t>
            </a:r>
            <a:endParaRPr lang="es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5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300"/>
          </a:xfrm>
        </p:spPr>
        <p:txBody>
          <a:bodyPr/>
          <a:lstStyle/>
          <a:p>
            <a:r>
              <a:rPr lang="en-US" sz="3200" b="1" dirty="0" smtClean="0">
                <a:latin typeface="Comic Sans MS" pitchFamily="66" charset="0"/>
              </a:rPr>
              <a:t>Meningitis bacteriana aguda.</a:t>
            </a:r>
          </a:p>
          <a:p>
            <a:r>
              <a:rPr lang="en-US" sz="3200" b="1" dirty="0" smtClean="0">
                <a:latin typeface="Comic Sans MS" pitchFamily="66" charset="0"/>
              </a:rPr>
              <a:t>Meningitis viral aguda.</a:t>
            </a:r>
          </a:p>
          <a:p>
            <a:r>
              <a:rPr lang="en-US" sz="3200" b="1" dirty="0" smtClean="0">
                <a:latin typeface="Comic Sans MS" pitchFamily="66" charset="0"/>
              </a:rPr>
              <a:t>Encefalitis viral.</a:t>
            </a:r>
          </a:p>
          <a:p>
            <a:r>
              <a:rPr lang="en-US" sz="3200" b="1" dirty="0" smtClean="0">
                <a:latin typeface="Comic Sans MS" pitchFamily="66" charset="0"/>
              </a:rPr>
              <a:t>Meningitis subaguda.</a:t>
            </a:r>
          </a:p>
          <a:p>
            <a:r>
              <a:rPr lang="en-US" sz="3200" b="1" dirty="0" smtClean="0">
                <a:latin typeface="Comic Sans MS" pitchFamily="66" charset="0"/>
              </a:rPr>
              <a:t>Infecciones focales: absceso cerebral, empiema subdural, absceso epidural, tromboflebitis supurada</a:t>
            </a:r>
          </a:p>
          <a:p>
            <a:endParaRPr lang="en-US" sz="3200" b="1" dirty="0" smtClean="0">
              <a:latin typeface="Comic Sans MS" pitchFamily="66" charset="0"/>
            </a:endParaRPr>
          </a:p>
          <a:p>
            <a:endParaRPr lang="en-US" sz="3200" b="1" dirty="0" smtClean="0">
              <a:latin typeface="Comic Sans MS" pitchFamily="66" charset="0"/>
            </a:endParaRPr>
          </a:p>
          <a:p>
            <a:endParaRPr lang="es-MX" sz="3200" b="1" dirty="0"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Categorías Clínicas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Defina que entiende por meningoencefalitis aguda.</a:t>
            </a:r>
          </a:p>
          <a:p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Mencione el cuadro clínico de un paciente con </a:t>
            </a:r>
            <a:r>
              <a:rPr lang="es-US" b="1" smtClean="0">
                <a:latin typeface="Arial" panose="020B0604020202020204" pitchFamily="34" charset="0"/>
                <a:cs typeface="Arial" panose="020B0604020202020204" pitchFamily="34" charset="0"/>
              </a:rPr>
              <a:t>meningoencefalitis aguda.</a:t>
            </a:r>
            <a:endParaRPr lang="es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Señale tres características del LCR de la meningoencefalitis bacteriana.</a:t>
            </a:r>
          </a:p>
          <a:p>
            <a:endParaRPr lang="es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u="sng" dirty="0" smtClean="0">
                <a:solidFill>
                  <a:schemeClr val="accent2"/>
                </a:solidFill>
                <a:effectLst/>
              </a:rPr>
              <a:t>PREGUNTAS DE COMPROBACION</a:t>
            </a:r>
            <a:endParaRPr lang="es-US" u="sng" dirty="0"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573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014413"/>
            <a:ext cx="6840537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4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contenido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0228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endParaRPr lang="es-ES" b="1" u="sng" dirty="0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Wingdings 3" pitchFamily="18" charset="2"/>
              <a:buNone/>
            </a:pPr>
            <a:r>
              <a:rPr lang="es-ES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DEFINICION MENINGOENCEFALITIS AGUDA</a:t>
            </a:r>
          </a:p>
          <a:p>
            <a:pPr marL="109537" indent="0">
              <a:buNone/>
            </a:pPr>
            <a:endParaRPr lang="es-ES" b="1" u="sng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Respuesta inflamatoria aguda a la infección de la piamadre, de la aracnoides y del LCR del espacio subaracnoideo. El espacio subaracnoideo es continuo en el encéfalo, la médula espinal y los nervios ópticos, salvo que exista una obstrucción, su infección se extiende por todo el eje cerebroespinal, casi invariablemente se acompaña además de ventriculitis.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Enfermedad frecuente mundial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Constituye una emergencia médica que requiere tratamiento inmediato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En el caso de las infecciones bacterianas hay variaciones con la edad: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 - </a:t>
            </a:r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Neonatal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bacilos gramnegativos (E. Coli, pseudomona, Lysteria, estreptococo grupo B)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 - + 1 mes: H. Influenzae, N. Meningitidis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 - </a:t>
            </a:r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Adulto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</a:t>
            </a:r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Neumococo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, N. Meningitidis, Estreptococos grupo B, Lysteria monocytogenes,  </a:t>
            </a:r>
            <a:r>
              <a:rPr lang="es-ES" b="1" dirty="0">
                <a:solidFill>
                  <a:srgbClr val="000066"/>
                </a:solidFill>
                <a:latin typeface="Comic Sans MS" pitchFamily="66" charset="0"/>
              </a:rPr>
              <a:t>M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eningococo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 -</a:t>
            </a:r>
            <a:r>
              <a:rPr lang="es-ES" b="1" u="sng" dirty="0" smtClean="0">
                <a:solidFill>
                  <a:srgbClr val="000066"/>
                </a:solidFill>
                <a:latin typeface="Comic Sans MS" pitchFamily="66" charset="0"/>
              </a:rPr>
              <a:t>Ancianos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: bacilos gramnegativos anaerobios.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 </a:t>
            </a:r>
            <a:endParaRPr lang="es-ES" b="1" u="sng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EPIDEMIOLOGÍA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Disminución H. Influenzae introducción de vacuna 1987.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Actualmente disponible vacuna conjugada heptavalente para enfermedad neumocóccica.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Resistencia de S. Pneumoniae a penicilinas y cefalosporinas.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SIDA.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Pacientes hospitalizados: bacilos gramnegativos.</a:t>
            </a:r>
          </a:p>
          <a:p>
            <a:endParaRPr lang="es-MX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EPIDEMIOLOGÍA</a:t>
            </a:r>
            <a:endParaRPr lang="es-MX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Causa fundamental es infecciosa, puede ser causada por casi todos los agentes infecciosos: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Bacterias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Virus: Enterovirus (ECHO, Coxsackie A y B, 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poliovirus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, Herpes virus (HSV1 y 2), CMV, EBV, Herpes Zoster, Arbovirus (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Nilo Occidental</a:t>
            </a: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, Equina Oriental, Mixovirus (parotiditis, sarampión), rabia, VIH1.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Espiroquetas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</a:rPr>
              <a:t> Mycobacterias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ETIOLOGÍA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S pneumoniae (50%)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N Meningitidis (25%)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Estreptococo grupo B (15%)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Lysteria Monocytogenes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H Influenzae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Bacilos entéricos gramnegativos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Estafilococo aureus y coagulasa negativos.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M Tuberculosis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MENINGITIS BACTERIANA</a:t>
            </a:r>
            <a:endParaRPr lang="es-E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2934</TotalTime>
  <Words>1780</Words>
  <Application>Microsoft Office PowerPoint</Application>
  <PresentationFormat>Presentación en pantalla (4:3)</PresentationFormat>
  <Paragraphs>357</Paragraphs>
  <Slides>41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2" baseType="lpstr">
      <vt:lpstr>Arial</vt:lpstr>
      <vt:lpstr>Arial Black</vt:lpstr>
      <vt:lpstr>Arial Narrow</vt:lpstr>
      <vt:lpstr>Calibri</vt:lpstr>
      <vt:lpstr>Comic Sans MS</vt:lpstr>
      <vt:lpstr>Lucida Sans Unicode</vt:lpstr>
      <vt:lpstr>Verdana</vt:lpstr>
      <vt:lpstr>Wingdings</vt:lpstr>
      <vt:lpstr>Wingdings 2</vt:lpstr>
      <vt:lpstr>Wingdings 3</vt:lpstr>
      <vt:lpstr>Concurrencia</vt:lpstr>
      <vt:lpstr>Presentación de PowerPoint</vt:lpstr>
      <vt:lpstr>Presentación de PowerPoint</vt:lpstr>
      <vt:lpstr>OBJETIVOS</vt:lpstr>
      <vt:lpstr>Categorías Clínicas</vt:lpstr>
      <vt:lpstr>Presentación de PowerPoint</vt:lpstr>
      <vt:lpstr>EPIDEMIOLOGÍA</vt:lpstr>
      <vt:lpstr>EPIDEMIOLOGÍA</vt:lpstr>
      <vt:lpstr>ETIOLOGÍA</vt:lpstr>
      <vt:lpstr>MENINGITIS BACTERIANA</vt:lpstr>
      <vt:lpstr>MENINGITIS ETIOLOGÍA</vt:lpstr>
      <vt:lpstr>Presentación de PowerPoint</vt:lpstr>
      <vt:lpstr>Presentación de PowerPoint</vt:lpstr>
      <vt:lpstr>PATOGENIA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MENINGITIS BACTERIANA CUADRO CLÍNICO</vt:lpstr>
      <vt:lpstr>Diagnóstico diferencial</vt:lpstr>
      <vt:lpstr>MENINGITIS VIRAL CUADRO CLÍNICO</vt:lpstr>
      <vt:lpstr>MENINGITIS VIRAL</vt:lpstr>
      <vt:lpstr>MENINGITIS TUBERCULOSA</vt:lpstr>
      <vt:lpstr>MENINGITIS AGUDA EXÁMENES LABORATORIO</vt:lpstr>
      <vt:lpstr>LABORATORIO</vt:lpstr>
      <vt:lpstr>Presentación de PowerPoint</vt:lpstr>
      <vt:lpstr>COMPLICACIONES</vt:lpstr>
      <vt:lpstr>Síndrome de Waterhouse-Friderichsen</vt:lpstr>
      <vt:lpstr>TRATAMIENTO MENINGITIS BACTERIANA</vt:lpstr>
      <vt:lpstr>MENINGITIS BACTERIANA TRATAMIENTO</vt:lpstr>
      <vt:lpstr>MENINGITS AGUDA. TRATAMIENTO ESPECÍFICO</vt:lpstr>
      <vt:lpstr>PAUTAS TERAPEUTICAS</vt:lpstr>
      <vt:lpstr>MENINGITIS BACTERIANA. TRATAMIENTO EMPIRICO SEGÚN TINCION DE GRAM</vt:lpstr>
      <vt:lpstr>MENINGITIS BACTERIANA TRATAMIENTO</vt:lpstr>
      <vt:lpstr>MENINGITIS BACTERIANA TRATAMIENTO COMPLEMENTARIO</vt:lpstr>
      <vt:lpstr>ENCEFALITIS POR VIRUS HERPES SIMPLE</vt:lpstr>
      <vt:lpstr>PAPILEDEMA</vt:lpstr>
      <vt:lpstr>PAPILEDEMA</vt:lpstr>
      <vt:lpstr>BIBLIOGRAFIA</vt:lpstr>
      <vt:lpstr>PREGUNTAS DE COMPROBACION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CIENCIAS MÉDICAS DE LA HABANA HOSPITAL GENERAL CALIXTO GARCÍA</dc:title>
  <dc:creator>ALINA</dc:creator>
  <cp:lastModifiedBy>Cristina</cp:lastModifiedBy>
  <cp:revision>76</cp:revision>
  <dcterms:created xsi:type="dcterms:W3CDTF">2012-05-09T23:18:58Z</dcterms:created>
  <dcterms:modified xsi:type="dcterms:W3CDTF">2019-10-15T07:53:05Z</dcterms:modified>
</cp:coreProperties>
</file>