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sldIdLst>
    <p:sldId id="256" r:id="rId2"/>
    <p:sldId id="257" r:id="rId3"/>
    <p:sldId id="261" r:id="rId4"/>
    <p:sldId id="258" r:id="rId5"/>
    <p:sldId id="259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304" r:id="rId15"/>
    <p:sldId id="268" r:id="rId16"/>
    <p:sldId id="269" r:id="rId17"/>
    <p:sldId id="270" r:id="rId18"/>
    <p:sldId id="271" r:id="rId19"/>
    <p:sldId id="272" r:id="rId20"/>
    <p:sldId id="277" r:id="rId21"/>
    <p:sldId id="273" r:id="rId22"/>
    <p:sldId id="274" r:id="rId23"/>
    <p:sldId id="275" r:id="rId24"/>
    <p:sldId id="286" r:id="rId25"/>
    <p:sldId id="287" r:id="rId26"/>
    <p:sldId id="288" r:id="rId27"/>
    <p:sldId id="276" r:id="rId28"/>
    <p:sldId id="279" r:id="rId29"/>
    <p:sldId id="281" r:id="rId30"/>
    <p:sldId id="282" r:id="rId31"/>
    <p:sldId id="289" r:id="rId32"/>
    <p:sldId id="305" r:id="rId33"/>
    <p:sldId id="306" r:id="rId34"/>
    <p:sldId id="260" r:id="rId35"/>
    <p:sldId id="293" r:id="rId36"/>
    <p:sldId id="290" r:id="rId37"/>
    <p:sldId id="295" r:id="rId38"/>
    <p:sldId id="294" r:id="rId39"/>
    <p:sldId id="298" r:id="rId40"/>
    <p:sldId id="300" r:id="rId41"/>
    <p:sldId id="301" r:id="rId42"/>
    <p:sldId id="296" r:id="rId43"/>
    <p:sldId id="297" r:id="rId44"/>
    <p:sldId id="303" r:id="rId45"/>
    <p:sldId id="302" r:id="rId46"/>
    <p:sldId id="29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285"/>
    <a:srgbClr val="FFA54B"/>
    <a:srgbClr val="BC5E00"/>
    <a:srgbClr val="FF9933"/>
    <a:srgbClr val="8C230E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99AA9-D76F-4E33-B6BF-C65D90771414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3_2" csCatId="accent3" phldr="1"/>
      <dgm:spPr/>
    </dgm:pt>
    <dgm:pt modelId="{5705C275-475B-4A76-B394-A4AABF363778}">
      <dgm:prSet phldrT="[Texto]"/>
      <dgm:spPr/>
      <dgm:t>
        <a:bodyPr/>
        <a:lstStyle/>
        <a:p>
          <a:r>
            <a:rPr lang="es-ES" dirty="0" smtClean="0"/>
            <a:t>Preparación </a:t>
          </a:r>
          <a:endParaRPr lang="es-ES" dirty="0"/>
        </a:p>
      </dgm:t>
    </dgm:pt>
    <dgm:pt modelId="{DFE0128A-EF89-4174-B6DC-BB06E9690BE1}" type="parTrans" cxnId="{6A0077C9-E168-4A9D-8946-C6F81F5F222D}">
      <dgm:prSet/>
      <dgm:spPr/>
      <dgm:t>
        <a:bodyPr/>
        <a:lstStyle/>
        <a:p>
          <a:endParaRPr lang="es-ES"/>
        </a:p>
      </dgm:t>
    </dgm:pt>
    <dgm:pt modelId="{F0423782-878C-4A1C-9CF8-163DE93C21FE}" type="sibTrans" cxnId="{6A0077C9-E168-4A9D-8946-C6F81F5F222D}">
      <dgm:prSet/>
      <dgm:spPr/>
      <dgm:t>
        <a:bodyPr/>
        <a:lstStyle/>
        <a:p>
          <a:endParaRPr lang="es-ES"/>
        </a:p>
      </dgm:t>
    </dgm:pt>
    <dgm:pt modelId="{A9E61286-2780-4277-BB9E-79D5EA3F1D3D}">
      <dgm:prSet phldrT="[Texto]"/>
      <dgm:spPr/>
      <dgm:t>
        <a:bodyPr/>
        <a:lstStyle/>
        <a:p>
          <a:r>
            <a:rPr lang="es-ES" dirty="0" smtClean="0"/>
            <a:t>Desarrollo</a:t>
          </a:r>
          <a:endParaRPr lang="es-ES" dirty="0"/>
        </a:p>
      </dgm:t>
    </dgm:pt>
    <dgm:pt modelId="{57FFE1CC-E82C-4683-BCFB-EE64C672978F}" type="parTrans" cxnId="{C712451C-7863-4E0A-B7B4-43AE633CCC4B}">
      <dgm:prSet/>
      <dgm:spPr/>
      <dgm:t>
        <a:bodyPr/>
        <a:lstStyle/>
        <a:p>
          <a:endParaRPr lang="es-ES"/>
        </a:p>
      </dgm:t>
    </dgm:pt>
    <dgm:pt modelId="{9702753A-0AD4-4E36-B55C-371BDDE6BCE3}" type="sibTrans" cxnId="{C712451C-7863-4E0A-B7B4-43AE633CCC4B}">
      <dgm:prSet/>
      <dgm:spPr/>
      <dgm:t>
        <a:bodyPr/>
        <a:lstStyle/>
        <a:p>
          <a:endParaRPr lang="es-ES"/>
        </a:p>
      </dgm:t>
    </dgm:pt>
    <dgm:pt modelId="{43E74E39-8AFC-4DA7-BFA6-A16151D1752E}">
      <dgm:prSet phldrT="[Texto]"/>
      <dgm:spPr/>
      <dgm:t>
        <a:bodyPr/>
        <a:lstStyle/>
        <a:p>
          <a:r>
            <a:rPr lang="es-ES" dirty="0" smtClean="0"/>
            <a:t>Conclusiones</a:t>
          </a:r>
          <a:endParaRPr lang="es-ES" dirty="0"/>
        </a:p>
      </dgm:t>
    </dgm:pt>
    <dgm:pt modelId="{F8AE580D-8AC2-46D2-8B55-8E59C1DEF7CC}" type="parTrans" cxnId="{C21E22E4-7FDA-4FFF-8EE7-BA522C90775F}">
      <dgm:prSet/>
      <dgm:spPr/>
      <dgm:t>
        <a:bodyPr/>
        <a:lstStyle/>
        <a:p>
          <a:endParaRPr lang="es-ES"/>
        </a:p>
      </dgm:t>
    </dgm:pt>
    <dgm:pt modelId="{5B824B3E-E6CE-4196-AF94-6F98158BB5C0}" type="sibTrans" cxnId="{C21E22E4-7FDA-4FFF-8EE7-BA522C90775F}">
      <dgm:prSet/>
      <dgm:spPr/>
      <dgm:t>
        <a:bodyPr/>
        <a:lstStyle/>
        <a:p>
          <a:endParaRPr lang="es-ES"/>
        </a:p>
      </dgm:t>
    </dgm:pt>
    <dgm:pt modelId="{933870DC-9ACB-4B9E-A009-7D18F6952C04}" type="pres">
      <dgm:prSet presAssocID="{82699AA9-D76F-4E33-B6BF-C65D90771414}" presName="rootnode" presStyleCnt="0">
        <dgm:presLayoutVars>
          <dgm:chMax/>
          <dgm:chPref/>
          <dgm:dir/>
          <dgm:animLvl val="lvl"/>
        </dgm:presLayoutVars>
      </dgm:prSet>
      <dgm:spPr/>
    </dgm:pt>
    <dgm:pt modelId="{3CF1B44E-1127-42B6-B25C-31AD1459EDA2}" type="pres">
      <dgm:prSet presAssocID="{5705C275-475B-4A76-B394-A4AABF363778}" presName="composite" presStyleCnt="0"/>
      <dgm:spPr/>
    </dgm:pt>
    <dgm:pt modelId="{4761D37D-CD05-46AF-887D-108732722DC7}" type="pres">
      <dgm:prSet presAssocID="{5705C275-475B-4A76-B394-A4AABF363778}" presName="bentUpArrow1" presStyleLbl="alignImgPlace1" presStyleIdx="0" presStyleCnt="2"/>
      <dgm:spPr/>
    </dgm:pt>
    <dgm:pt modelId="{6F7D3FBA-13B6-4D78-9ADD-92B909E47850}" type="pres">
      <dgm:prSet presAssocID="{5705C275-475B-4A76-B394-A4AABF36377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0DFDB3-4C9C-4F94-BEB3-86C69FCA5053}" type="pres">
      <dgm:prSet presAssocID="{5705C275-475B-4A76-B394-A4AABF36377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0877A5D-E48C-4321-8407-CCE6A6394156}" type="pres">
      <dgm:prSet presAssocID="{F0423782-878C-4A1C-9CF8-163DE93C21FE}" presName="sibTrans" presStyleCnt="0"/>
      <dgm:spPr/>
    </dgm:pt>
    <dgm:pt modelId="{BED9296E-0FFC-4258-98B0-D19AF187FC74}" type="pres">
      <dgm:prSet presAssocID="{A9E61286-2780-4277-BB9E-79D5EA3F1D3D}" presName="composite" presStyleCnt="0"/>
      <dgm:spPr/>
    </dgm:pt>
    <dgm:pt modelId="{73076090-9114-4B3B-846F-8965C353C4DD}" type="pres">
      <dgm:prSet presAssocID="{A9E61286-2780-4277-BB9E-79D5EA3F1D3D}" presName="bentUpArrow1" presStyleLbl="alignImgPlace1" presStyleIdx="1" presStyleCnt="2"/>
      <dgm:spPr/>
    </dgm:pt>
    <dgm:pt modelId="{F32598F7-9D6D-4E6B-A747-F58FDF80D0FD}" type="pres">
      <dgm:prSet presAssocID="{A9E61286-2780-4277-BB9E-79D5EA3F1D3D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27E3EF-FB4F-4EDE-B242-79263458AA46}" type="pres">
      <dgm:prSet presAssocID="{A9E61286-2780-4277-BB9E-79D5EA3F1D3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8CFCFD23-A6E3-43BE-AA1F-42F0D3F9F43F}" type="pres">
      <dgm:prSet presAssocID="{9702753A-0AD4-4E36-B55C-371BDDE6BCE3}" presName="sibTrans" presStyleCnt="0"/>
      <dgm:spPr/>
    </dgm:pt>
    <dgm:pt modelId="{BA487816-AC44-4CFF-818D-830C6231CF28}" type="pres">
      <dgm:prSet presAssocID="{43E74E39-8AFC-4DA7-BFA6-A16151D1752E}" presName="composite" presStyleCnt="0"/>
      <dgm:spPr/>
    </dgm:pt>
    <dgm:pt modelId="{55A2208F-881E-4DC1-8089-F5B2B36C4860}" type="pres">
      <dgm:prSet presAssocID="{43E74E39-8AFC-4DA7-BFA6-A16151D1752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12451C-7863-4E0A-B7B4-43AE633CCC4B}" srcId="{82699AA9-D76F-4E33-B6BF-C65D90771414}" destId="{A9E61286-2780-4277-BB9E-79D5EA3F1D3D}" srcOrd="1" destOrd="0" parTransId="{57FFE1CC-E82C-4683-BCFB-EE64C672978F}" sibTransId="{9702753A-0AD4-4E36-B55C-371BDDE6BCE3}"/>
    <dgm:cxn modelId="{522E8088-C796-45E0-9CC2-EE987C457491}" type="presOf" srcId="{43E74E39-8AFC-4DA7-BFA6-A16151D1752E}" destId="{55A2208F-881E-4DC1-8089-F5B2B36C4860}" srcOrd="0" destOrd="0" presId="urn:microsoft.com/office/officeart/2005/8/layout/StepDownProcess"/>
    <dgm:cxn modelId="{B0FE8114-C425-4C77-8BD9-7FE40C210C0A}" type="presOf" srcId="{82699AA9-D76F-4E33-B6BF-C65D90771414}" destId="{933870DC-9ACB-4B9E-A009-7D18F6952C04}" srcOrd="0" destOrd="0" presId="urn:microsoft.com/office/officeart/2005/8/layout/StepDownProcess"/>
    <dgm:cxn modelId="{9617FDFF-7792-4693-AC21-EE803137AB0B}" type="presOf" srcId="{A9E61286-2780-4277-BB9E-79D5EA3F1D3D}" destId="{F32598F7-9D6D-4E6B-A747-F58FDF80D0FD}" srcOrd="0" destOrd="0" presId="urn:microsoft.com/office/officeart/2005/8/layout/StepDownProcess"/>
    <dgm:cxn modelId="{6A0077C9-E168-4A9D-8946-C6F81F5F222D}" srcId="{82699AA9-D76F-4E33-B6BF-C65D90771414}" destId="{5705C275-475B-4A76-B394-A4AABF363778}" srcOrd="0" destOrd="0" parTransId="{DFE0128A-EF89-4174-B6DC-BB06E9690BE1}" sibTransId="{F0423782-878C-4A1C-9CF8-163DE93C21FE}"/>
    <dgm:cxn modelId="{C21E22E4-7FDA-4FFF-8EE7-BA522C90775F}" srcId="{82699AA9-D76F-4E33-B6BF-C65D90771414}" destId="{43E74E39-8AFC-4DA7-BFA6-A16151D1752E}" srcOrd="2" destOrd="0" parTransId="{F8AE580D-8AC2-46D2-8B55-8E59C1DEF7CC}" sibTransId="{5B824B3E-E6CE-4196-AF94-6F98158BB5C0}"/>
    <dgm:cxn modelId="{2476262B-3B48-4D8D-AAB8-448BF57748CC}" type="presOf" srcId="{5705C275-475B-4A76-B394-A4AABF363778}" destId="{6F7D3FBA-13B6-4D78-9ADD-92B909E47850}" srcOrd="0" destOrd="0" presId="urn:microsoft.com/office/officeart/2005/8/layout/StepDownProcess"/>
    <dgm:cxn modelId="{C5A91D13-31DF-43AA-A211-CBA742F59BE6}" type="presParOf" srcId="{933870DC-9ACB-4B9E-A009-7D18F6952C04}" destId="{3CF1B44E-1127-42B6-B25C-31AD1459EDA2}" srcOrd="0" destOrd="0" presId="urn:microsoft.com/office/officeart/2005/8/layout/StepDownProcess"/>
    <dgm:cxn modelId="{A7C11DBA-586E-4F55-9C43-108117598FF5}" type="presParOf" srcId="{3CF1B44E-1127-42B6-B25C-31AD1459EDA2}" destId="{4761D37D-CD05-46AF-887D-108732722DC7}" srcOrd="0" destOrd="0" presId="urn:microsoft.com/office/officeart/2005/8/layout/StepDownProcess"/>
    <dgm:cxn modelId="{E17C287B-C319-464F-8EBB-789F8059498A}" type="presParOf" srcId="{3CF1B44E-1127-42B6-B25C-31AD1459EDA2}" destId="{6F7D3FBA-13B6-4D78-9ADD-92B909E47850}" srcOrd="1" destOrd="0" presId="urn:microsoft.com/office/officeart/2005/8/layout/StepDownProcess"/>
    <dgm:cxn modelId="{92838BAA-EF83-4CDA-8C7D-F8B2AB6DB4D6}" type="presParOf" srcId="{3CF1B44E-1127-42B6-B25C-31AD1459EDA2}" destId="{CB0DFDB3-4C9C-4F94-BEB3-86C69FCA5053}" srcOrd="2" destOrd="0" presId="urn:microsoft.com/office/officeart/2005/8/layout/StepDownProcess"/>
    <dgm:cxn modelId="{2B8DC393-B921-4396-B1B0-23B6EF9B28E0}" type="presParOf" srcId="{933870DC-9ACB-4B9E-A009-7D18F6952C04}" destId="{40877A5D-E48C-4321-8407-CCE6A6394156}" srcOrd="1" destOrd="0" presId="urn:microsoft.com/office/officeart/2005/8/layout/StepDownProcess"/>
    <dgm:cxn modelId="{178E111A-5F84-4618-811D-7C321AF49EAB}" type="presParOf" srcId="{933870DC-9ACB-4B9E-A009-7D18F6952C04}" destId="{BED9296E-0FFC-4258-98B0-D19AF187FC74}" srcOrd="2" destOrd="0" presId="urn:microsoft.com/office/officeart/2005/8/layout/StepDownProcess"/>
    <dgm:cxn modelId="{4793BB1E-4C95-4713-BCBA-9F4BF2E717D0}" type="presParOf" srcId="{BED9296E-0FFC-4258-98B0-D19AF187FC74}" destId="{73076090-9114-4B3B-846F-8965C353C4DD}" srcOrd="0" destOrd="0" presId="urn:microsoft.com/office/officeart/2005/8/layout/StepDownProcess"/>
    <dgm:cxn modelId="{19D2E5FC-9DF2-4D01-B72A-F902BA7FC4EA}" type="presParOf" srcId="{BED9296E-0FFC-4258-98B0-D19AF187FC74}" destId="{F32598F7-9D6D-4E6B-A747-F58FDF80D0FD}" srcOrd="1" destOrd="0" presId="urn:microsoft.com/office/officeart/2005/8/layout/StepDownProcess"/>
    <dgm:cxn modelId="{6A0511F9-F3A9-4B7A-8E91-16EB5614098C}" type="presParOf" srcId="{BED9296E-0FFC-4258-98B0-D19AF187FC74}" destId="{BF27E3EF-FB4F-4EDE-B242-79263458AA46}" srcOrd="2" destOrd="0" presId="urn:microsoft.com/office/officeart/2005/8/layout/StepDownProcess"/>
    <dgm:cxn modelId="{A0BDD204-6209-4230-A510-0CE7027F761D}" type="presParOf" srcId="{933870DC-9ACB-4B9E-A009-7D18F6952C04}" destId="{8CFCFD23-A6E3-43BE-AA1F-42F0D3F9F43F}" srcOrd="3" destOrd="0" presId="urn:microsoft.com/office/officeart/2005/8/layout/StepDownProcess"/>
    <dgm:cxn modelId="{063965E5-A590-4814-86D6-52104C02A722}" type="presParOf" srcId="{933870DC-9ACB-4B9E-A009-7D18F6952C04}" destId="{BA487816-AC44-4CFF-818D-830C6231CF28}" srcOrd="4" destOrd="0" presId="urn:microsoft.com/office/officeart/2005/8/layout/StepDownProcess"/>
    <dgm:cxn modelId="{7BF314DD-74DB-4583-9CA8-FD626BFBA15E}" type="presParOf" srcId="{BA487816-AC44-4CFF-818D-830C6231CF28}" destId="{55A2208F-881E-4DC1-8089-F5B2B36C486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1D37D-CD05-46AF-887D-108732722DC7}">
      <dsp:nvSpPr>
        <dsp:cNvPr id="0" name=""/>
        <dsp:cNvSpPr/>
      </dsp:nvSpPr>
      <dsp:spPr>
        <a:xfrm rot="5400000">
          <a:off x="1302164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7D3FBA-13B6-4D78-9ADD-92B909E47850}">
      <dsp:nvSpPr>
        <dsp:cNvPr id="0" name=""/>
        <dsp:cNvSpPr/>
      </dsp:nvSpPr>
      <dsp:spPr>
        <a:xfrm>
          <a:off x="931202" y="31045"/>
          <a:ext cx="2357070" cy="16498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Preparación </a:t>
          </a:r>
          <a:endParaRPr lang="es-ES" sz="2400" kern="1200" dirty="0"/>
        </a:p>
      </dsp:txBody>
      <dsp:txXfrm>
        <a:off x="1011757" y="111600"/>
        <a:ext cx="2195960" cy="1488762"/>
      </dsp:txXfrm>
    </dsp:sp>
    <dsp:sp modelId="{CB0DFDB3-4C9C-4F94-BEB3-86C69FCA5053}">
      <dsp:nvSpPr>
        <dsp:cNvPr id="0" name=""/>
        <dsp:cNvSpPr/>
      </dsp:nvSpPr>
      <dsp:spPr>
        <a:xfrm>
          <a:off x="3288273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76090-9114-4B3B-846F-8965C353C4DD}">
      <dsp:nvSpPr>
        <dsp:cNvPr id="0" name=""/>
        <dsp:cNvSpPr/>
      </dsp:nvSpPr>
      <dsp:spPr>
        <a:xfrm rot="5400000">
          <a:off x="3256426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2598F7-9D6D-4E6B-A747-F58FDF80D0FD}">
      <dsp:nvSpPr>
        <dsp:cNvPr id="0" name=""/>
        <dsp:cNvSpPr/>
      </dsp:nvSpPr>
      <dsp:spPr>
        <a:xfrm>
          <a:off x="2885464" y="1884397"/>
          <a:ext cx="2357070" cy="16498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Desarrollo</a:t>
          </a:r>
          <a:endParaRPr lang="es-ES" sz="2400" kern="1200" dirty="0"/>
        </a:p>
      </dsp:txBody>
      <dsp:txXfrm>
        <a:off x="2966019" y="1964952"/>
        <a:ext cx="2195960" cy="1488762"/>
      </dsp:txXfrm>
    </dsp:sp>
    <dsp:sp modelId="{BF27E3EF-FB4F-4EDE-B242-79263458AA46}">
      <dsp:nvSpPr>
        <dsp:cNvPr id="0" name=""/>
        <dsp:cNvSpPr/>
      </dsp:nvSpPr>
      <dsp:spPr>
        <a:xfrm>
          <a:off x="5242535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2208F-881E-4DC1-8089-F5B2B36C4860}">
      <dsp:nvSpPr>
        <dsp:cNvPr id="0" name=""/>
        <dsp:cNvSpPr/>
      </dsp:nvSpPr>
      <dsp:spPr>
        <a:xfrm>
          <a:off x="4839726" y="3737748"/>
          <a:ext cx="2357070" cy="164987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Conclusiones</a:t>
          </a:r>
          <a:endParaRPr lang="es-ES" sz="2400" kern="1200" dirty="0"/>
        </a:p>
      </dsp:txBody>
      <dsp:txXfrm>
        <a:off x="4920281" y="3818303"/>
        <a:ext cx="2195960" cy="14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3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1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141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95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0887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8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3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5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9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2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2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0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5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0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162732" y="1"/>
            <a:ext cx="8874461" cy="6858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H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CIENCIAS MÉDICAS DE LA HABANA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CIENCIAS MÉDICAS “GENERAL CALIXTO GARCÍA”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UNIVERSITARIO “GENERAL CALIXTO GARCÍA”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Conferencia.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HN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Título: </a:t>
            </a:r>
            <a:r>
              <a:rPr lang="es-H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Coma.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</a:t>
            </a:r>
            <a:r>
              <a:rPr lang="es-H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Dr. José Alejandro Roseñada  Sotolongo.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H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Especialista de I Grado en Medicina Interna.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HN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HN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HN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HN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para optar por la categoría de Profesor Instructor.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Habana-2018</a:t>
            </a:r>
          </a:p>
          <a:p>
            <a:pPr marL="0" indent="0" algn="ctr"/>
            <a:endParaRPr lang="es-H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73" y="4065163"/>
            <a:ext cx="2800350" cy="1638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1154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79571" y="373486"/>
            <a:ext cx="6272012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Lesión estructural: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05318" y="1307205"/>
            <a:ext cx="381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C/SIGNOS MENINGEOS O ALT. DEL LCR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00812" y="1317936"/>
            <a:ext cx="383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S/SIGNOS MENINGEOS O ALT. DEL LCR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81070" y="2187216"/>
            <a:ext cx="51644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Meningitis y Encefalitis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Hemorragias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subaracnoideas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cerebro meníngeas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Metástasis meníngeas (Carcinomatosis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leptomeníngeas)</a:t>
            </a:r>
            <a:endParaRPr lang="es-ES" sz="24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254840" y="2076108"/>
            <a:ext cx="6143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Cerebrovasc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Isquémica</a:t>
            </a:r>
          </a:p>
          <a:p>
            <a:pPr marL="12573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Hemorragia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intraparenquimatosa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Hematomas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subdurales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epidurales</a:t>
            </a:r>
          </a:p>
          <a:p>
            <a:pPr marL="12573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primarios y </a:t>
            </a:r>
            <a:r>
              <a:rPr lang="es-ES" sz="24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metastásicos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Absceso cerebral</a:t>
            </a:r>
          </a:p>
          <a:p>
            <a:pPr marL="125730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Hidrocefalia</a:t>
            </a:r>
          </a:p>
        </p:txBody>
      </p:sp>
    </p:spTree>
    <p:extLst>
      <p:ext uri="{BB962C8B-B14F-4D97-AF65-F5344CB8AC3E}">
        <p14:creationId xmlns:p14="http://schemas.microsoft.com/office/powerpoint/2010/main" val="286644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79571" y="373486"/>
            <a:ext cx="6272012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Lesión difusa: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88157" y="1413993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Intoxicaciones 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exógenas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Trastornos 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electrolíticos </a:t>
            </a:r>
            <a:endParaRPr lang="es-ES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Hipoxemia </a:t>
            </a:r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hipercapnia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Endocrino-metabólicas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Sepsis grave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7" y="4327300"/>
            <a:ext cx="2498502" cy="235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91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55323" y="579548"/>
            <a:ext cx="6890198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Recurso nemotécnico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75490" y="2336271"/>
            <a:ext cx="331372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60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800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(trauma – </a:t>
            </a:r>
            <a:r>
              <a:rPr lang="es-ES" sz="2800" dirty="0" err="1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</a:t>
            </a:r>
            <a:r>
              <a:rPr lang="es-ES" sz="2800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s-ES" sz="6000" b="1" dirty="0">
              <a:ln/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6000" b="1" cap="none" spc="0" dirty="0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800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(infección</a:t>
            </a:r>
            <a:r>
              <a:rPr lang="es-ES" sz="2800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sz="60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S" sz="2800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(psiquiátrico)</a:t>
            </a:r>
          </a:p>
          <a:p>
            <a:r>
              <a:rPr lang="es-ES" sz="6000" b="1" cap="none" spc="0" dirty="0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800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800" dirty="0" err="1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es-ES" sz="2800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-shock</a:t>
            </a:r>
            <a:r>
              <a:rPr lang="es-ES" sz="2800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204838" y="1973516"/>
            <a:ext cx="5620449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60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800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(alcohol-drogas)</a:t>
            </a:r>
            <a:endParaRPr lang="es-ES" sz="2800" dirty="0">
              <a:ln/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60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2800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(epilepsia-</a:t>
            </a:r>
            <a:r>
              <a:rPr lang="es-ES" sz="2800" dirty="0" err="1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</a:t>
            </a:r>
            <a:r>
              <a:rPr lang="es-ES" sz="2800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.-encefalopatía)</a:t>
            </a:r>
            <a:endParaRPr lang="es-ES" sz="2800" dirty="0">
              <a:ln/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60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2800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(insulina)</a:t>
            </a:r>
          </a:p>
          <a:p>
            <a:r>
              <a:rPr lang="es-ES" sz="6000" b="1" cap="none" spc="0" dirty="0" smtClean="0">
                <a:ln/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sz="2800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(oxígeno-opiáceos</a:t>
            </a:r>
            <a:r>
              <a:rPr lang="es-ES" sz="2800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sz="6000" b="1" dirty="0" smtClean="0">
                <a:ln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s-ES" sz="2800" dirty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(uremia)</a:t>
            </a:r>
          </a:p>
        </p:txBody>
      </p:sp>
    </p:spTree>
    <p:extLst>
      <p:ext uri="{BB962C8B-B14F-4D97-AF65-F5344CB8AC3E}">
        <p14:creationId xmlns:p14="http://schemas.microsoft.com/office/powerpoint/2010/main" val="30512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echa abajo 17"/>
          <p:cNvSpPr/>
          <p:nvPr/>
        </p:nvSpPr>
        <p:spPr>
          <a:xfrm>
            <a:off x="6166772" y="5256846"/>
            <a:ext cx="268862" cy="60401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bajo 14"/>
          <p:cNvSpPr/>
          <p:nvPr/>
        </p:nvSpPr>
        <p:spPr>
          <a:xfrm>
            <a:off x="4568749" y="1464265"/>
            <a:ext cx="264508" cy="90011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8689743" y="1479657"/>
            <a:ext cx="258314" cy="166848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 abajo 3"/>
          <p:cNvSpPr/>
          <p:nvPr/>
        </p:nvSpPr>
        <p:spPr>
          <a:xfrm>
            <a:off x="6091706" y="592793"/>
            <a:ext cx="347730" cy="618186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7680960" y="0"/>
            <a:ext cx="4722069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Abordaje inicial del paciente en coma</a:t>
            </a:r>
            <a:endParaRPr lang="es-ES" sz="36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292665" y="54643"/>
            <a:ext cx="1893194" cy="781379"/>
          </a:xfrm>
          <a:prstGeom prst="roundRect">
            <a:avLst/>
          </a:prstGeom>
          <a:solidFill>
            <a:srgbClr val="FFC285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 de origen</a:t>
            </a: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desconocido</a:t>
            </a:r>
          </a:p>
        </p:txBody>
      </p:sp>
      <p:sp>
        <p:nvSpPr>
          <p:cNvPr id="7" name="Flecha doblada 6"/>
          <p:cNvSpPr/>
          <p:nvPr/>
        </p:nvSpPr>
        <p:spPr>
          <a:xfrm rot="5400000">
            <a:off x="8342566" y="-95857"/>
            <a:ext cx="515155" cy="3618963"/>
          </a:xfrm>
          <a:prstGeom prst="ben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oblada 7"/>
          <p:cNvSpPr/>
          <p:nvPr/>
        </p:nvSpPr>
        <p:spPr>
          <a:xfrm rot="5400000" flipV="1">
            <a:off x="3625252" y="-116613"/>
            <a:ext cx="515155" cy="3629696"/>
          </a:xfrm>
          <a:prstGeom prst="bent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5537548" y="1288438"/>
            <a:ext cx="1390918" cy="73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</a:t>
            </a: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7720148" y="3205611"/>
            <a:ext cx="4257203" cy="16145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Circulación: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1.000 cc de SSF si PAM &lt; 70 mm Hg</a:t>
            </a: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Bolos de 10 mg de labetalol si</a:t>
            </a: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 &gt; 130 mm Hg (si no responde</a:t>
            </a: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infusión de labetalol o N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itroprusiato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934434" y="2406629"/>
            <a:ext cx="3681211" cy="1768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Respiración: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insuficiencia respiratoria o Glasgow -8ptos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Entubación endotraqueal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43227" y="2015726"/>
            <a:ext cx="3618962" cy="15003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Vía aérea: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Inmovilización cervical</a:t>
            </a: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 vías aéreas</a:t>
            </a: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Retirada de cuerpos extraños</a:t>
            </a: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Cánula de Guedel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9930407" y="2039889"/>
            <a:ext cx="1772992" cy="1051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hipotermia</a:t>
            </a: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hipertermia</a:t>
            </a:r>
          </a:p>
        </p:txBody>
      </p:sp>
      <p:sp>
        <p:nvSpPr>
          <p:cNvPr id="16" name="Flecha abajo 15"/>
          <p:cNvSpPr/>
          <p:nvPr/>
        </p:nvSpPr>
        <p:spPr>
          <a:xfrm>
            <a:off x="6197251" y="4294550"/>
            <a:ext cx="308051" cy="48645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4191457" y="4909364"/>
            <a:ext cx="4403901" cy="6292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Administrar: tiamina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,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naloxona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flumazenilo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i.v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5340562" y="5941635"/>
            <a:ext cx="1893194" cy="864113"/>
          </a:xfrm>
          <a:prstGeom prst="roundRect">
            <a:avLst/>
          </a:prstGeom>
          <a:solidFill>
            <a:srgbClr val="FFC285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 estable </a:t>
            </a:r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origen</a:t>
            </a:r>
          </a:p>
          <a:p>
            <a:pPr algn="ctr"/>
            <a:r>
              <a:rPr lang="es-E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desconocido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5" y="4867275"/>
            <a:ext cx="3463636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1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50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95470" y="862884"/>
            <a:ext cx="9015211" cy="280076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Manifestaciones clínicas</a:t>
            </a:r>
            <a:endParaRPr lang="es-ES" sz="8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82590" y="3718679"/>
            <a:ext cx="98094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Dependen de la enfermedad causante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Anamnesis    ex. </a:t>
            </a:r>
            <a:r>
              <a:rPr lang="es-E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ísico minucioso (énfasis en SNC)</a:t>
            </a:r>
            <a:endParaRPr lang="es-ES" sz="3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ás 3"/>
          <p:cNvSpPr/>
          <p:nvPr/>
        </p:nvSpPr>
        <p:spPr>
          <a:xfrm>
            <a:off x="5293216" y="5331853"/>
            <a:ext cx="386366" cy="4121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79571" y="373486"/>
            <a:ext cx="4816699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Examen físico: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378298" y="1310963"/>
            <a:ext cx="75513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36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Nivel de conciencia</a:t>
            </a:r>
          </a:p>
          <a:p>
            <a:pPr marL="514350" lvl="0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Pupilas</a:t>
            </a:r>
          </a:p>
          <a:p>
            <a:pPr marL="514350" lvl="0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Motilidad ocular</a:t>
            </a:r>
          </a:p>
          <a:p>
            <a:pPr marL="514350" lvl="0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Respuesta motora</a:t>
            </a:r>
          </a:p>
          <a:p>
            <a:pPr marL="514350" lvl="0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Patrón respiratorio</a:t>
            </a:r>
          </a:p>
          <a:p>
            <a:pPr marL="514350" lvl="0" indent="-51435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Otros (F.O - Esfera meníngea)</a:t>
            </a:r>
            <a:endParaRPr lang="es-ES" sz="3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3" y="3554569"/>
            <a:ext cx="2674781" cy="3060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84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69723" y="206060"/>
            <a:ext cx="6272012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Nivel de conciencia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53295" y="860203"/>
            <a:ext cx="6096000" cy="6690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Escala de Glasgow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4" y="1493949"/>
            <a:ext cx="7083379" cy="536405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77330" y="2807594"/>
            <a:ext cx="3614670" cy="2862322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Normal- 15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Obnubilado-14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Estupor-11-13ptos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Coma- 9-10 </a:t>
            </a:r>
            <a:r>
              <a:rPr lang="es-E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endParaRPr lang="es-E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 profundo- &lt; 9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ptos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23503" y="528033"/>
            <a:ext cx="3168204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Pupilas: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51" y="180305"/>
            <a:ext cx="3002253" cy="181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uadroTexto 3"/>
          <p:cNvSpPr txBox="1"/>
          <p:nvPr/>
        </p:nvSpPr>
        <p:spPr>
          <a:xfrm>
            <a:off x="1996225" y="1712890"/>
            <a:ext cx="6503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Tamaño (Miosis - midriasis)</a:t>
            </a:r>
          </a:p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Simetría (Anisocoria - discoria)</a:t>
            </a:r>
          </a:p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Reactividad a la luz (Reflejo fotomotor y consensual)</a:t>
            </a:r>
            <a:endParaRPr lang="es-E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287" y="4898935"/>
            <a:ext cx="2184713" cy="181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291" y="1756155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86" y="3383319"/>
            <a:ext cx="2314575" cy="19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/>
          <p:cNvSpPr txBox="1"/>
          <p:nvPr/>
        </p:nvSpPr>
        <p:spPr>
          <a:xfrm>
            <a:off x="1828799" y="5666704"/>
            <a:ext cx="72121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E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Generalmente la afección pupilar unilateral denota lesión estructural.</a:t>
            </a:r>
            <a:endParaRPr lang="es-E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23502" y="528033"/>
            <a:ext cx="5280339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Motilidad ocular: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79560" y="1687132"/>
            <a:ext cx="6941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Reflejo corneal</a:t>
            </a:r>
          </a:p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Reflejo oculocefálico </a:t>
            </a:r>
          </a:p>
          <a:p>
            <a:pPr>
              <a:lnSpc>
                <a:spcPct val="150000"/>
              </a:lnSpc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Reflejo </a:t>
            </a: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oculovestibular</a:t>
            </a:r>
          </a:p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Movimientos oculares espontáneos</a:t>
            </a:r>
          </a:p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Desviación conjugada de la mirada</a:t>
            </a:r>
            <a:endParaRPr lang="es-E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6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 txBox="1">
            <a:spLocks/>
          </p:cNvSpPr>
          <p:nvPr/>
        </p:nvSpPr>
        <p:spPr>
          <a:xfrm>
            <a:off x="154546" y="167424"/>
            <a:ext cx="11861443" cy="65424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Font typeface="Arial" charset="0"/>
              <a:buNone/>
              <a:defRPr/>
            </a:pPr>
            <a:r>
              <a:rPr lang="es-ES" sz="19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                                                                                    </a:t>
            </a:r>
            <a:r>
              <a:rPr lang="es-ES" sz="19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15 de Mayo del 2018</a:t>
            </a:r>
          </a:p>
          <a:p>
            <a:pPr marL="0" indent="0" algn="r">
              <a:lnSpc>
                <a:spcPct val="80000"/>
              </a:lnSpc>
              <a:buFont typeface="Arial" charset="0"/>
              <a:buNone/>
              <a:defRPr/>
            </a:pPr>
            <a:r>
              <a:rPr lang="es-ES" sz="19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                                                                                   “Año 60 de la Revolución</a:t>
            </a:r>
            <a:r>
              <a:rPr lang="es-ES" sz="1900" b="1" dirty="0" smtClean="0">
                <a:solidFill>
                  <a:schemeClr val="tx2">
                    <a:lumMod val="75000"/>
                  </a:schemeClr>
                </a:solidFill>
                <a:latin typeface="Bradley Hand ITC" panose="03070402050302030203" pitchFamily="66" charset="0"/>
                <a:cs typeface="Arial" charset="0"/>
              </a:rPr>
              <a:t>”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s-ES" sz="32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Asignatura: </a:t>
            </a: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Medicina </a:t>
            </a:r>
            <a:r>
              <a:rPr lang="es-ES" sz="32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Interna-VI Semestre</a:t>
            </a: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.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Tema III: Enfermedades del </a:t>
            </a:r>
            <a:r>
              <a:rPr lang="es-ES" sz="2800" b="1" dirty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S</a:t>
            </a: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istema </a:t>
            </a:r>
            <a:r>
              <a:rPr lang="es-ES" sz="2800" b="1" dirty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N</a:t>
            </a: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ervioso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Contenido: Estado de Coma.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Forma de organización de la enseñanza: Conferencia.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Duración: 50 minutos.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Sumario: 1. Definición.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                    2. Etiopatogenia.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                    3. Manifestaciones Clínicas.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                    4. Conducta diagnóstica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es-ES" sz="2800" b="1" dirty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                   5. Tratamiento.</a:t>
            </a:r>
          </a:p>
          <a:p>
            <a:pPr marL="0" indent="0">
              <a:buNone/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charset="0"/>
              </a:rPr>
              <a:t>Profesor: </a:t>
            </a:r>
            <a:r>
              <a:rPr lang="es-HN" sz="32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pitchFamily="34" charset="0"/>
              </a:rPr>
              <a:t>Dr. José Alejandro Roseñada  Sotolongo.</a:t>
            </a:r>
          </a:p>
          <a:p>
            <a:pPr marL="0" indent="0">
              <a:buNone/>
              <a:defRPr/>
            </a:pPr>
            <a:r>
              <a:rPr lang="es-HN" sz="3200" b="1" dirty="0">
                <a:solidFill>
                  <a:schemeClr val="bg1"/>
                </a:solidFill>
                <a:latin typeface="Bradley Hand ITC" panose="03070402050302030203" pitchFamily="66" charset="0"/>
                <a:cs typeface="Arial" pitchFamily="34" charset="0"/>
              </a:rPr>
              <a:t> </a:t>
            </a:r>
            <a:r>
              <a:rPr lang="es-HN" sz="32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pitchFamily="34" charset="0"/>
              </a:rPr>
              <a:t>    Especialista de I Grado en Medicina </a:t>
            </a:r>
            <a:r>
              <a:rPr lang="es-HN" sz="2800" b="1" dirty="0" smtClean="0">
                <a:solidFill>
                  <a:schemeClr val="bg1"/>
                </a:solidFill>
                <a:latin typeface="Bradley Hand ITC" panose="03070402050302030203" pitchFamily="66" charset="0"/>
                <a:cs typeface="Arial" pitchFamily="34" charset="0"/>
              </a:rPr>
              <a:t>Interna</a:t>
            </a:r>
          </a:p>
        </p:txBody>
      </p:sp>
      <p:sp>
        <p:nvSpPr>
          <p:cNvPr id="3" name="Marco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59"/>
            </a:avLst>
          </a:prstGeom>
          <a:solidFill>
            <a:srgbClr val="8C23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6134">
            <a:off x="9651375" y="4262907"/>
            <a:ext cx="2004006" cy="195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36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23502" y="528033"/>
            <a:ext cx="6156104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Respuesta motora: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54557" y="1300766"/>
            <a:ext cx="7946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Posturas patológicas: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Rigidez de descerebración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Rigidez de decorticación</a:t>
            </a:r>
          </a:p>
          <a:p>
            <a:pPr>
              <a:lnSpc>
                <a:spcPct val="150000"/>
              </a:lnSpc>
            </a:pPr>
            <a:endParaRPr lang="es-ES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 de defecto neurológico motor</a:t>
            </a:r>
            <a:endParaRPr lang="es-E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923" y="1738648"/>
            <a:ext cx="3380638" cy="197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23503" y="528033"/>
            <a:ext cx="6349286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Patrón respiratorio: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96" y="1745087"/>
            <a:ext cx="8626564" cy="61110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194" y="0"/>
            <a:ext cx="23812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85621" y="463638"/>
            <a:ext cx="4494728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Fondo de ojo: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147776" y="487250"/>
            <a:ext cx="4932608" cy="156966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Esfera meníngea: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1360666"/>
            <a:ext cx="4172755" cy="380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2601532" y="5061397"/>
            <a:ext cx="694171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Papiledema</a:t>
            </a:r>
          </a:p>
          <a:p>
            <a:pPr>
              <a:lnSpc>
                <a:spcPct val="150000"/>
              </a:lnSpc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Retinopatía hipertensiva</a:t>
            </a:r>
            <a:endParaRPr lang="es-E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3" y="2112135"/>
            <a:ext cx="4881092" cy="474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abajo 4"/>
          <p:cNvSpPr/>
          <p:nvPr/>
        </p:nvSpPr>
        <p:spPr>
          <a:xfrm rot="4385126">
            <a:off x="4917539" y="1295323"/>
            <a:ext cx="314229" cy="166848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 rot="17266677">
            <a:off x="7716906" y="1288086"/>
            <a:ext cx="321173" cy="166848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510386" y="1539439"/>
            <a:ext cx="1893194" cy="864113"/>
          </a:xfrm>
          <a:prstGeom prst="roundRect">
            <a:avLst/>
          </a:prstGeom>
          <a:solidFill>
            <a:srgbClr val="FFC285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 estable </a:t>
            </a:r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origen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desconocido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8795042" y="1867680"/>
            <a:ext cx="3118282" cy="12804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personales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enfermedad actual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Exploración general y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neurológica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965269" y="358586"/>
            <a:ext cx="7249151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Conducta diagnóstica: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953588" y="1920240"/>
            <a:ext cx="3174276" cy="14238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Descartar </a:t>
            </a:r>
            <a:r>
              <a:rPr lang="es-ES" b="1" dirty="0" err="1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pseudocoma</a:t>
            </a:r>
            <a:endParaRPr lang="es-ES" b="1" dirty="0">
              <a:solidFill>
                <a:srgbClr val="2E536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(síndrome de cautiverio,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mutismo acinético, coma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psicógeno</a:t>
            </a:r>
            <a:r>
              <a:rPr lang="es-ES" dirty="0"/>
              <a:t>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62781" y="1360603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D.D.</a:t>
            </a:r>
            <a:endParaRPr lang="es-ES" sz="36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04" y="3981178"/>
            <a:ext cx="2727007" cy="239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3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65269" y="358586"/>
            <a:ext cx="7249151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Diagnóstico diferencial: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333052" y="1658799"/>
            <a:ext cx="7199291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Sueño profundo e hipersomnia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 psicógeno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vegetativo persistente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Mutismo acinético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Síndrome de enclaustramiento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abajo 1"/>
          <p:cNvSpPr/>
          <p:nvPr/>
        </p:nvSpPr>
        <p:spPr>
          <a:xfrm>
            <a:off x="6296295" y="2090057"/>
            <a:ext cx="365760" cy="1280161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Flecha abajo 2"/>
          <p:cNvSpPr/>
          <p:nvPr/>
        </p:nvSpPr>
        <p:spPr>
          <a:xfrm rot="4385126">
            <a:off x="4917539" y="1295323"/>
            <a:ext cx="314229" cy="166848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 rot="17266677">
            <a:off x="7716906" y="1288086"/>
            <a:ext cx="321173" cy="166848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510386" y="1539439"/>
            <a:ext cx="1893194" cy="864113"/>
          </a:xfrm>
          <a:prstGeom prst="roundRect">
            <a:avLst/>
          </a:prstGeom>
          <a:solidFill>
            <a:srgbClr val="FFC285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 estable </a:t>
            </a:r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origen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desconocido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723787" y="3517953"/>
            <a:ext cx="3618962" cy="15003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Analítica de sangre y estudios imagenológicos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8795042" y="1867680"/>
            <a:ext cx="3118282" cy="12804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personales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enfermedad actual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Exploración general y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neurológica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965269" y="358586"/>
            <a:ext cx="7249151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Conducta diagnóstica: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953588" y="1920240"/>
            <a:ext cx="3174276" cy="14238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Descartar </a:t>
            </a:r>
            <a:r>
              <a:rPr lang="es-ES" b="1" dirty="0" err="1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pseudocoma</a:t>
            </a:r>
            <a:endParaRPr lang="es-ES" b="1" dirty="0">
              <a:solidFill>
                <a:srgbClr val="2E5369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(síndrome de cautiverio,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mutismo acinético, coma</a:t>
            </a:r>
          </a:p>
          <a:p>
            <a:pPr algn="ctr"/>
            <a:r>
              <a:rPr lang="es-ES" b="1" dirty="0">
                <a:solidFill>
                  <a:srgbClr val="2E5369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psicógeno)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62781" y="1360603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D.D.</a:t>
            </a:r>
            <a:endParaRPr lang="es-ES" sz="3600" b="1" cap="none" spc="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04" y="3981178"/>
            <a:ext cx="2727007" cy="239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76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20" y="4584879"/>
            <a:ext cx="3060879" cy="2273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978332" y="502278"/>
            <a:ext cx="6426191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Analítica de sangre: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343953" y="1416675"/>
            <a:ext cx="8512937" cy="526297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Hemograma completo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Glicemia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Ionograma y gasometría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Lactato sérico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Coagulograma completo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Creatinina, urea, ácido . Úrico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toxicológicos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Hemocultivos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del LCR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Pruebas de función tiroidea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05318" y="502278"/>
            <a:ext cx="8718999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Estudios imagenológicos: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01532" y="1841679"/>
            <a:ext cx="7199291" cy="324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Radiografías (tórax, </a:t>
            </a:r>
            <a:r>
              <a:rPr lang="es-E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columna </a:t>
            </a:r>
            <a:r>
              <a:rPr lang="es-E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Tomografía Axial Computadorizada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Resonancia magnética Nuclear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Electrocardiograma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Electroencefalograma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64" y="3803073"/>
            <a:ext cx="3692236" cy="3054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07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71250" y="319028"/>
            <a:ext cx="4208817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Tratamiento: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48834" y="1225689"/>
            <a:ext cx="99431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generales: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 del paciente ventilado si lo requiere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Monitorización de parámetros vitales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 sonda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Levine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vesical (Medir diuresis)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Llevar hoja de balance hidromineral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Protección ocular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 hipotermia o hipertermia(Dipirona)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 convulsiones (Diazepam o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enitoina)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Tratar hipertensión intracraneal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Profilaxis de úlceras de estrés, por presión y trombosis venosa </a:t>
            </a:r>
            <a:r>
              <a:rPr lang="es-E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55" y="401955"/>
            <a:ext cx="2727007" cy="239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68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 descr="fami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9718" y="1535806"/>
            <a:ext cx="7830355" cy="46975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uadroTexto 2"/>
          <p:cNvSpPr txBox="1"/>
          <p:nvPr/>
        </p:nvSpPr>
        <p:spPr>
          <a:xfrm>
            <a:off x="3618963" y="360608"/>
            <a:ext cx="694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 INTERNACIONAL DE LA FAMILIA</a:t>
            </a:r>
            <a:endParaRPr lang="es-E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023538" y="1635616"/>
            <a:ext cx="355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449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53239" y="514970"/>
            <a:ext cx="7970920" cy="415498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Tratamiento de la causa especifica.</a:t>
            </a:r>
            <a:endParaRPr lang="es-ES" sz="8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821" y="4320812"/>
            <a:ext cx="2727007" cy="239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2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57926" y="271559"/>
            <a:ext cx="7970920" cy="144655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sz="8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67600" y="5422483"/>
            <a:ext cx="1469854" cy="143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1515413" y="1595021"/>
            <a:ext cx="88005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estado de coma constituye una </a:t>
            </a:r>
            <a:r>
              <a:rPr lang="es-ES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urgencia vital  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compromete la función cerebral.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2.El abordaje diagnóstico- terapéutico se debe hacer de manera </a:t>
            </a:r>
            <a:r>
              <a:rPr lang="es-ES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precoz y  simultánea.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ES" sz="2800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3.Las principales medidas terapéuticas van dirigidas a </a:t>
            </a:r>
            <a:r>
              <a:rPr lang="es-ES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estabilizar al paciente 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2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tratar la causa específica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2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465" y="167426"/>
            <a:ext cx="3026535" cy="149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978332" y="502278"/>
            <a:ext cx="6426191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 de control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97735" y="1457508"/>
            <a:ext cx="10414715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Mencione posibles causas de Coma en las siguientes </a:t>
            </a:r>
            <a:r>
              <a:rPr lang="es-ES" sz="3200" b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situaciones :</a:t>
            </a:r>
            <a:endParaRPr lang="es-ES" sz="32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 años, APP de Diabetes Mellitus y tto con Glibenclamida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Astenia, anorexia, pérdida de peso y dolor punta de costado subaguda en base pulmonar derecha 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Adolescente con midriasis bilateral y agitación psicomotriz 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de etilismo crónico asterixis, ginecomastia e íctero.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770" y="5138670"/>
            <a:ext cx="2095500" cy="157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2112136" y="296216"/>
            <a:ext cx="7730269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independiente.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9915" y="103031"/>
            <a:ext cx="1798750" cy="169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777285" y="2011300"/>
            <a:ext cx="1041471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Realice un cuadro resumen donde  exponga su abordaje diagnóstico-terapéutico ante un paciente en estado de Coma.</a:t>
            </a:r>
            <a:endParaRPr lang="es-ES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3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4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80037" y="494592"/>
            <a:ext cx="3894261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Bibliografía: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29812" y="1527310"/>
            <a:ext cx="8903596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Básica</a:t>
            </a: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Roca 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Temas 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Medicina Interna. 4ta edición. La Habana: ECIMED; 2005.pág 449-457.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Complementaria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Vicente E, Rodríguez A, Sánchez E, Quintana L, </a:t>
            </a:r>
            <a:r>
              <a:rPr lang="es-E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Riverón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J, Ledo D. Diagnóstico y tratamiento en medicina interna. La Habana: ECIMED; 2012.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es-E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Robbins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Patología estructural y funcional. Sexta edición.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"/>
            </a:pP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Harrison. Principios de Medicina Interna. 17 edición.</a:t>
            </a:r>
            <a:endParaRPr lang="es-ES" sz="28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188" y="223703"/>
            <a:ext cx="2241192" cy="143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97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8332" y="502278"/>
            <a:ext cx="6426191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Próxima clase: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2" y="3617890"/>
            <a:ext cx="7534141" cy="304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09104" y="2550019"/>
            <a:ext cx="9710670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 cerebrovascular.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echa abajo 4"/>
          <p:cNvSpPr/>
          <p:nvPr/>
        </p:nvSpPr>
        <p:spPr>
          <a:xfrm>
            <a:off x="5718219" y="1352280"/>
            <a:ext cx="484632" cy="11590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6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Nosotros también estamos en coma</a:t>
            </a:r>
            <a:endParaRPr lang="es-ES" sz="40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4356" y="6135207"/>
            <a:ext cx="121920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gracias.</a:t>
            </a:r>
            <a:endParaRPr lang="es-ES" sz="4000" b="1" cap="none" spc="0" dirty="0">
              <a:ln/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162732" y="1"/>
            <a:ext cx="8874461" cy="6858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H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CIENCIAS MÉDICAS DE LA HABANA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CIENCIAS MÉDICAS “GENERAL CALIXTO GARCÍA”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UNIVERSITARIO “GENERAL CALIXTO GARCÍA”</a:t>
            </a:r>
            <a:endParaRPr lang="es-HN" sz="4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HN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HN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HN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</a:t>
            </a:r>
            <a:r>
              <a:rPr lang="es-H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Dr. José Alejandro Roseñada  Sotolongo.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H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Especialista de I Grado en Medicina Interna.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HN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HN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HN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HN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 para optar por la categoría de Profesor Instructor.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H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Habana-2018</a:t>
            </a:r>
          </a:p>
          <a:p>
            <a:pPr marL="0" indent="0" algn="ctr"/>
            <a:endParaRPr lang="es-H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Mamá\pase de visita\IMG_47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777" y="3644722"/>
            <a:ext cx="7418232" cy="1983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1541171" y="1362217"/>
            <a:ext cx="10152845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Pase de visita docente-asistencial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3663" y="280391"/>
            <a:ext cx="4932608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48834" y="1225689"/>
            <a:ext cx="99431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de educación en el trabajo.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científico,sistemático,transdiciplinario y formativo.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Integración de procesos </a:t>
            </a:r>
            <a:r>
              <a:rPr lang="es-E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docente-asistencial</a:t>
            </a: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-investigativo-administrativos.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integral del personal de salud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4" y="0"/>
            <a:ext cx="3305576" cy="197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40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63663" y="280391"/>
            <a:ext cx="4932608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48834" y="1225689"/>
            <a:ext cx="994316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Desarrollar el aprendizaje y desarrollo del método clínico por el personal en formación.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Fomentar habilidades para una adecuada relación médico- paciente.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 la formación de valores éticos y morales 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Aportar conocimientos y habilidades al estudiante para llevar  a cabo una adecuada atención integral de los pacientes.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941" y="0"/>
            <a:ext cx="2829059" cy="194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580037" y="494592"/>
            <a:ext cx="3894261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42692" y="1538545"/>
            <a:ext cx="880056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Definir el estado de Coma.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2.Conocer aspectos esenciales de su  etiopatogenia e identificar sus principales manifestaciones clínicas.</a:t>
            </a:r>
            <a:endParaRPr lang="es-ES" sz="28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3.Realizar un adecuado abordaje diagnóstico y terapéutico de esta condición .</a:t>
            </a:r>
            <a:endParaRPr lang="es-ES" sz="2800" dirty="0">
              <a:solidFill>
                <a:schemeClr val="tx2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402" y="0"/>
            <a:ext cx="2666598" cy="145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2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3679" y="0"/>
            <a:ext cx="9943166" cy="1163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 todos los integrantes del GBT.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Duración aproximada: 2 horas 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 de carácter flexible (generalmente 9-9:30 hasta 11am).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dirigido por el jefe de GBT o por el especialista de mayor categoría docente en su ausencia.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respetar la pirámide docente.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s-E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712892" y="0"/>
            <a:ext cx="10221532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particulares.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28" y="5049982"/>
            <a:ext cx="2417472" cy="1808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1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3679" y="0"/>
            <a:ext cx="9943166" cy="107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realiza a la cabecera del enfermo.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tiempo de permanencia en cada paciente dependerá de la enfermedad presentada por el mismo.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hará hincapiés en la relación médico- paciente y en la realización del Consentimiento Informado.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iatrogenia verbal.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12892" y="0"/>
            <a:ext cx="10221532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particulares.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56" y="4362450"/>
            <a:ext cx="2777544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6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40924" y="241755"/>
            <a:ext cx="9169757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del pase de visita.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7384883"/>
              </p:ext>
            </p:extLst>
          </p:nvPr>
        </p:nvGraphicFramePr>
        <p:xfrm>
          <a:off x="2147910" y="12734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918" y="1121832"/>
            <a:ext cx="4572638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51528" y="0"/>
            <a:ext cx="10440472" cy="156966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 que se desarrollan en el Pase de Visita.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48834" y="1225689"/>
            <a:ext cx="99431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 al interrogatorio y examen físico.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 en el desarrollo del pensamiento clínico.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Habilidades en la indicación racional e interpretación de exámenes complementarios.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 en la toma de decisiones terapéuticas.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Otras.</a:t>
            </a: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D:\Mamá\pase de visita\IMG_476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997002"/>
            <a:ext cx="4572000" cy="1976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6026" y="1068946"/>
            <a:ext cx="7929618" cy="486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ángulo 2"/>
          <p:cNvSpPr/>
          <p:nvPr/>
        </p:nvSpPr>
        <p:spPr>
          <a:xfrm>
            <a:off x="2240924" y="241755"/>
            <a:ext cx="9169757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maestros .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98501" y="5977087"/>
            <a:ext cx="8178086" cy="642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2800" b="1" u="sng" dirty="0" smtClean="0">
                <a:latin typeface="Arial" pitchFamily="34" charset="0"/>
                <a:cs typeface="Arial" pitchFamily="34" charset="0"/>
              </a:rPr>
              <a:t>Profesor Raimundo Llanio Navarro.</a:t>
            </a:r>
          </a:p>
        </p:txBody>
      </p:sp>
    </p:spTree>
    <p:extLst>
      <p:ext uri="{BB962C8B-B14F-4D97-AF65-F5344CB8AC3E}">
        <p14:creationId xmlns:p14="http://schemas.microsoft.com/office/powerpoint/2010/main" val="8953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40924" y="241755"/>
            <a:ext cx="9169757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maestros .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899" y="1331540"/>
            <a:ext cx="399245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857" y="1318661"/>
            <a:ext cx="35159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19071" y="5410417"/>
            <a:ext cx="8229600" cy="1566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2800" b="1" u="sng" dirty="0" smtClean="0">
                <a:latin typeface="Arial" pitchFamily="34" charset="0"/>
                <a:cs typeface="Arial" pitchFamily="34" charset="0"/>
              </a:rPr>
              <a:t>Prof. Fdez. </a:t>
            </a:r>
            <a:r>
              <a:rPr lang="es-ES" sz="2800" b="1" u="sng" dirty="0" err="1" smtClean="0">
                <a:latin typeface="Arial" pitchFamily="34" charset="0"/>
                <a:cs typeface="Arial" pitchFamily="34" charset="0"/>
              </a:rPr>
              <a:t>Sacasa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s-ES" sz="2800" b="1" u="sng" dirty="0" smtClean="0">
                <a:latin typeface="Arial" pitchFamily="34" charset="0"/>
                <a:cs typeface="Arial" pitchFamily="34" charset="0"/>
              </a:rPr>
              <a:t>Miguel A. Moreno</a:t>
            </a:r>
          </a:p>
        </p:txBody>
      </p:sp>
    </p:spTree>
    <p:extLst>
      <p:ext uri="{BB962C8B-B14F-4D97-AF65-F5344CB8AC3E}">
        <p14:creationId xmlns:p14="http://schemas.microsoft.com/office/powerpoint/2010/main" val="150338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712892" y="0"/>
            <a:ext cx="10221532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Conclusiones.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53375" y="1135536"/>
            <a:ext cx="994316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docente de gran complejidad.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Constituye un marco propicio para el aprendizaje y aplicación del Método Clínico.</a:t>
            </a:r>
          </a:p>
          <a:p>
            <a:pPr marL="514350" indent="-5143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Escenario ideal para la formación de valores éticos y morales.</a:t>
            </a:r>
          </a:p>
          <a:p>
            <a:pPr>
              <a:lnSpc>
                <a:spcPct val="150000"/>
              </a:lnSpc>
            </a:pPr>
            <a:endParaRPr lang="es-ES" sz="28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6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80037" y="494592"/>
            <a:ext cx="3894261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Sumario: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 rot="16200000">
            <a:off x="6159325" y="2694902"/>
            <a:ext cx="1036748" cy="334851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 rot="5400000">
            <a:off x="6273089" y="5513232"/>
            <a:ext cx="1036748" cy="334851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 rot="9080406">
            <a:off x="5008814" y="4828503"/>
            <a:ext cx="1036748" cy="334851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1652987">
            <a:off x="7492290" y="4800599"/>
            <a:ext cx="1036748" cy="334851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 rot="12913246">
            <a:off x="5043159" y="3368900"/>
            <a:ext cx="1036748" cy="334851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 rot="19206172">
            <a:off x="7423600" y="3340994"/>
            <a:ext cx="1036748" cy="334851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06" y="2910625"/>
            <a:ext cx="2653048" cy="27560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uadroTexto 14"/>
          <p:cNvSpPr txBox="1"/>
          <p:nvPr/>
        </p:nvSpPr>
        <p:spPr>
          <a:xfrm>
            <a:off x="5615190" y="1803042"/>
            <a:ext cx="215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DEFINICIÓN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763038" y="6360019"/>
            <a:ext cx="4071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MANIFEST. CLÍNICAS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918954" y="4902559"/>
            <a:ext cx="3524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 DIAGNÓSTICA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665928" y="2865550"/>
            <a:ext cx="247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285410" y="2927797"/>
            <a:ext cx="3086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FISIOPATOLOGÍA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669630" y="4973392"/>
            <a:ext cx="215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ETIOLOGÍA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5705342" y="4816699"/>
            <a:ext cx="215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7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8" y="0"/>
            <a:ext cx="5997261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4738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5975797"/>
            <a:ext cx="619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Schumacher</a:t>
            </a:r>
            <a:endParaRPr lang="es-E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80037" y="494592"/>
            <a:ext cx="3894261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Definición: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588912" y="1569031"/>
            <a:ext cx="6263425" cy="373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Estado en el cual el paciente se encuentra inconsciente de sí mismo y del entorno que lo rodea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incapaz de responder adecuadamente a los estímulos y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conectarse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medio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exterior.</a:t>
            </a:r>
            <a:endParaRPr lang="es-ES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76" y="4340179"/>
            <a:ext cx="3299272" cy="241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8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09115" y="494592"/>
            <a:ext cx="4765183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Fisiopatología: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3" y="1712891"/>
            <a:ext cx="6117465" cy="50227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590209" y="2163650"/>
            <a:ext cx="215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CORTEZA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98535" y="4402427"/>
            <a:ext cx="4353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SIST. RETICULAR ACTIVADOR ASCENDENTE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 derecha 8"/>
          <p:cNvSpPr/>
          <p:nvPr/>
        </p:nvSpPr>
        <p:spPr>
          <a:xfrm rot="10800000">
            <a:off x="5396248" y="4598823"/>
            <a:ext cx="2446984" cy="256511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 rot="16200000">
            <a:off x="8875695" y="3335627"/>
            <a:ext cx="1622738" cy="334851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10800000">
            <a:off x="5973651" y="2304237"/>
            <a:ext cx="2446984" cy="256511"/>
          </a:xfrm>
          <a:prstGeom prst="rightArrow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car 12"/>
          <p:cNvSpPr/>
          <p:nvPr/>
        </p:nvSpPr>
        <p:spPr>
          <a:xfrm>
            <a:off x="2511380" y="1893194"/>
            <a:ext cx="3606085" cy="358032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976240" y="3134760"/>
            <a:ext cx="2651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COMA</a:t>
            </a:r>
            <a:endParaRPr lang="es-ES" sz="5400" b="1" cap="none" spc="0" dirty="0">
              <a:ln/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18974" y="643943"/>
            <a:ext cx="3515931" cy="830997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/>
                <a:solidFill>
                  <a:schemeClr val="accent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Etiología: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echa doblada 8"/>
          <p:cNvSpPr/>
          <p:nvPr/>
        </p:nvSpPr>
        <p:spPr>
          <a:xfrm rot="5400000" flipV="1">
            <a:off x="4125537" y="1139786"/>
            <a:ext cx="1277151" cy="899372"/>
          </a:xfrm>
          <a:prstGeom prst="bentArrow">
            <a:avLst>
              <a:gd name="adj1" fmla="val 27206"/>
              <a:gd name="adj2" fmla="val 30126"/>
              <a:gd name="adj3" fmla="val 25735"/>
              <a:gd name="adj4" fmla="val 70239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931832" y="4539803"/>
            <a:ext cx="247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C/SIGNOS MENINGEOS O ALT. DEL LCR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85009" y="4550534"/>
            <a:ext cx="2479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S/SIGNOS MENINGEOS O ALT. DEL LCR</a:t>
            </a:r>
            <a:endParaRPr lang="es-ES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884868" y="2307465"/>
            <a:ext cx="3466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LESIÓN ESTRUCTURAL</a:t>
            </a:r>
          </a:p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(20-25%)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255357" y="2292441"/>
            <a:ext cx="2382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LESIÓN DIFUSA</a:t>
            </a:r>
          </a:p>
          <a:p>
            <a:pPr algn="ctr"/>
            <a:r>
              <a:rPr lang="es-E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(75-80%)</a:t>
            </a:r>
            <a:endParaRPr lang="es-E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echa derecha 15"/>
          <p:cNvSpPr/>
          <p:nvPr/>
        </p:nvSpPr>
        <p:spPr>
          <a:xfrm rot="3677973">
            <a:off x="5343664" y="3811071"/>
            <a:ext cx="1036748" cy="334851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derecha 16"/>
          <p:cNvSpPr/>
          <p:nvPr/>
        </p:nvSpPr>
        <p:spPr>
          <a:xfrm rot="7126027">
            <a:off x="2855893" y="3770290"/>
            <a:ext cx="1036748" cy="334851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oblada 17"/>
          <p:cNvSpPr/>
          <p:nvPr/>
        </p:nvSpPr>
        <p:spPr>
          <a:xfrm rot="5400000">
            <a:off x="8740465" y="1103297"/>
            <a:ext cx="1266418" cy="931570"/>
          </a:xfrm>
          <a:prstGeom prst="bentArrow">
            <a:avLst>
              <a:gd name="adj1" fmla="val 27206"/>
              <a:gd name="adj2" fmla="val 30126"/>
              <a:gd name="adj3" fmla="val 25735"/>
              <a:gd name="adj4" fmla="val 70239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547" y="3915177"/>
            <a:ext cx="2823895" cy="27755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25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3599</TotalTime>
  <Words>1359</Words>
  <Application>Microsoft Office PowerPoint</Application>
  <PresentationFormat>Panorámica</PresentationFormat>
  <Paragraphs>316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Bradley Hand ITC</vt:lpstr>
      <vt:lpstr>Calibri</vt:lpstr>
      <vt:lpstr>Century Gothic</vt:lpstr>
      <vt:lpstr>Times New Roman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154</cp:revision>
  <dcterms:created xsi:type="dcterms:W3CDTF">2018-05-07T01:01:19Z</dcterms:created>
  <dcterms:modified xsi:type="dcterms:W3CDTF">2018-05-15T12:32:59Z</dcterms:modified>
</cp:coreProperties>
</file>