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80" r:id="rId15"/>
    <p:sldId id="258" r:id="rId16"/>
    <p:sldId id="257" r:id="rId17"/>
    <p:sldId id="259" r:id="rId18"/>
    <p:sldId id="262" r:id="rId19"/>
    <p:sldId id="260" r:id="rId20"/>
    <p:sldId id="264" r:id="rId21"/>
    <p:sldId id="261" r:id="rId22"/>
    <p:sldId id="263" r:id="rId23"/>
    <p:sldId id="265" r:id="rId24"/>
    <p:sldId id="275" r:id="rId25"/>
    <p:sldId id="270" r:id="rId26"/>
    <p:sldId id="266" r:id="rId27"/>
    <p:sldId id="267" r:id="rId28"/>
    <p:sldId id="268" r:id="rId29"/>
    <p:sldId id="271" r:id="rId30"/>
    <p:sldId id="269" r:id="rId31"/>
    <p:sldId id="272" r:id="rId32"/>
    <p:sldId id="273" r:id="rId33"/>
    <p:sldId id="274" r:id="rId34"/>
    <p:sldId id="277" r:id="rId35"/>
    <p:sldId id="279" r:id="rId36"/>
    <p:sldId id="276" r:id="rId37"/>
    <p:sldId id="278"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51425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325245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28071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52411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109792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27758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415519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296320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293517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356618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F4A232-34F8-499E-B425-E199EFDCE4C0}" type="datetimeFigureOut">
              <a:rPr lang="es-ES" smtClean="0"/>
              <a:t>19/01/2017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2098FF-C657-4EEA-A5F6-EDD2EF0B0649}" type="slidenum">
              <a:rPr lang="es-ES" smtClean="0"/>
              <a:t>‹Nº›</a:t>
            </a:fld>
            <a:endParaRPr lang="es-ES"/>
          </a:p>
        </p:txBody>
      </p:sp>
    </p:spTree>
    <p:extLst>
      <p:ext uri="{BB962C8B-B14F-4D97-AF65-F5344CB8AC3E}">
        <p14:creationId xmlns:p14="http://schemas.microsoft.com/office/powerpoint/2010/main" val="188097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4A232-34F8-499E-B425-E199EFDCE4C0}" type="datetimeFigureOut">
              <a:rPr lang="es-ES" smtClean="0"/>
              <a:t>19/01/2017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098FF-C657-4EEA-A5F6-EDD2EF0B0649}" type="slidenum">
              <a:rPr lang="es-ES" smtClean="0"/>
              <a:t>‹Nº›</a:t>
            </a:fld>
            <a:endParaRPr lang="es-ES"/>
          </a:p>
        </p:txBody>
      </p:sp>
    </p:spTree>
    <p:extLst>
      <p:ext uri="{BB962C8B-B14F-4D97-AF65-F5344CB8AC3E}">
        <p14:creationId xmlns:p14="http://schemas.microsoft.com/office/powerpoint/2010/main" val="223436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EPILEPSIA</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100265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PATOGENIA</a:t>
            </a:r>
          </a:p>
        </p:txBody>
      </p:sp>
      <p:sp>
        <p:nvSpPr>
          <p:cNvPr id="3" name="2 Marcador de contenido"/>
          <p:cNvSpPr>
            <a:spLocks noGrp="1"/>
          </p:cNvSpPr>
          <p:nvPr>
            <p:ph idx="1"/>
          </p:nvPr>
        </p:nvSpPr>
        <p:spPr>
          <a:xfrm>
            <a:off x="251520" y="1196752"/>
            <a:ext cx="8712968" cy="5661248"/>
          </a:xfrm>
        </p:spPr>
        <p:txBody>
          <a:bodyPr>
            <a:normAutofit fontScale="92500"/>
          </a:bodyPr>
          <a:lstStyle/>
          <a:p>
            <a:pPr marL="514350" indent="-514350">
              <a:buFont typeface="+mj-lt"/>
              <a:buAutoNum type="arabicPeriod" startAt="2"/>
            </a:pPr>
            <a:r>
              <a:rPr lang="es-ES" dirty="0"/>
              <a:t>SI EL NUMERO DE DESCARGAS SOSTENIDAS EXCITA MAYOR NUMERO DE NEURONAS SE </a:t>
            </a:r>
            <a:r>
              <a:rPr lang="es-ES" dirty="0" smtClean="0"/>
              <a:t>PRODUCE:</a:t>
            </a:r>
            <a:endParaRPr lang="es-ES" dirty="0"/>
          </a:p>
          <a:p>
            <a:r>
              <a:rPr lang="es-ES" dirty="0"/>
              <a:t>LIBERACION  AUMENTADA DE NEUROTRANSMISORES </a:t>
            </a:r>
            <a:r>
              <a:rPr lang="es-ES" dirty="0" smtClean="0"/>
              <a:t>EXCITATORIOS</a:t>
            </a:r>
          </a:p>
          <a:p>
            <a:r>
              <a:rPr lang="es-ES" dirty="0" smtClean="0"/>
              <a:t>ACUMULACION PRESINANPTICA DE Ca</a:t>
            </a:r>
          </a:p>
          <a:p>
            <a:r>
              <a:rPr lang="es-ES" dirty="0" smtClean="0"/>
              <a:t>DESPOLARIZACION DE LAS NEURONAS ADYACENTES</a:t>
            </a:r>
          </a:p>
          <a:p>
            <a:r>
              <a:rPr lang="es-ES" dirty="0" smtClean="0"/>
              <a:t>INCREMENTO DEL K EXTRACELULAR</a:t>
            </a:r>
          </a:p>
          <a:p>
            <a:r>
              <a:rPr lang="es-ES" dirty="0" smtClean="0"/>
              <a:t>DESPOLARIZACION DE LOS RECEPTORES N-METIL-D-ASPARTATO (NMDA)</a:t>
            </a:r>
          </a:p>
          <a:p>
            <a:r>
              <a:rPr lang="es-ES" dirty="0" smtClean="0"/>
              <a:t>PROPAGACION</a:t>
            </a:r>
            <a:endParaRPr lang="es-ES" dirty="0"/>
          </a:p>
          <a:p>
            <a:endParaRPr lang="es-ES" dirty="0"/>
          </a:p>
        </p:txBody>
      </p:sp>
    </p:spTree>
    <p:extLst>
      <p:ext uri="{BB962C8B-B14F-4D97-AF65-F5344CB8AC3E}">
        <p14:creationId xmlns:p14="http://schemas.microsoft.com/office/powerpoint/2010/main" val="211526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PATOGENIA</a:t>
            </a:r>
          </a:p>
        </p:txBody>
      </p:sp>
      <p:sp>
        <p:nvSpPr>
          <p:cNvPr id="3" name="2 Marcador de contenido"/>
          <p:cNvSpPr>
            <a:spLocks noGrp="1"/>
          </p:cNvSpPr>
          <p:nvPr>
            <p:ph idx="1"/>
          </p:nvPr>
        </p:nvSpPr>
        <p:spPr/>
        <p:txBody>
          <a:bodyPr>
            <a:normAutofit lnSpcReduction="10000"/>
          </a:bodyPr>
          <a:lstStyle/>
          <a:p>
            <a:r>
              <a:rPr lang="es-ES" dirty="0" smtClean="0"/>
              <a:t>EN CRISIS GENERALIZADAS LOS MECANISMOS BASICOS SON MENOS CONOCIDOS</a:t>
            </a:r>
          </a:p>
          <a:p>
            <a:r>
              <a:rPr lang="es-ES" dirty="0" smtClean="0"/>
              <a:t>DEPENDEN DE FORMA PROMINENTE DE LOS CIRCUITOS TALAMO-CORTICALES</a:t>
            </a:r>
          </a:p>
          <a:p>
            <a:r>
              <a:rPr lang="es-ES" dirty="0" smtClean="0"/>
              <a:t>IMPLICAN CANALES DE CALCIO TIPO T DEL TALAMO</a:t>
            </a:r>
          </a:p>
          <a:p>
            <a:r>
              <a:rPr lang="es-ES" dirty="0" smtClean="0"/>
              <a:t>DESPOLARIZACION PROLONGADA</a:t>
            </a:r>
          </a:p>
          <a:p>
            <a:r>
              <a:rPr lang="es-ES" dirty="0" smtClean="0"/>
              <a:t>DESPOLARIZACION Y REPOLARIZACION RITMICA</a:t>
            </a:r>
          </a:p>
          <a:p>
            <a:endParaRPr lang="es-ES" dirty="0"/>
          </a:p>
        </p:txBody>
      </p:sp>
    </p:spTree>
    <p:extLst>
      <p:ext uri="{BB962C8B-B14F-4D97-AF65-F5344CB8AC3E}">
        <p14:creationId xmlns:p14="http://schemas.microsoft.com/office/powerpoint/2010/main" val="131481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PATOGENIA</a:t>
            </a:r>
          </a:p>
        </p:txBody>
      </p:sp>
      <p:sp>
        <p:nvSpPr>
          <p:cNvPr id="3" name="2 Marcador de contenido"/>
          <p:cNvSpPr>
            <a:spLocks noGrp="1"/>
          </p:cNvSpPr>
          <p:nvPr>
            <p:ph idx="1"/>
          </p:nvPr>
        </p:nvSpPr>
        <p:spPr/>
        <p:txBody>
          <a:bodyPr/>
          <a:lstStyle/>
          <a:p>
            <a:r>
              <a:rPr lang="es-ES" dirty="0"/>
              <a:t>DESPOLARIZACION DE LOS RECEPTORES N-METIL-D-ASPARTATO (</a:t>
            </a:r>
            <a:r>
              <a:rPr lang="es-ES" dirty="0" smtClean="0"/>
              <a:t>NMDA)</a:t>
            </a:r>
          </a:p>
          <a:p>
            <a:r>
              <a:rPr lang="es-ES" dirty="0" smtClean="0"/>
              <a:t>AFERENCIAS COLINERGICAS, NORADRENERGICAS, SEROTONINERGICAS, HISTAMINERGICAS.</a:t>
            </a:r>
          </a:p>
          <a:p>
            <a:endParaRPr lang="es-ES" dirty="0"/>
          </a:p>
        </p:txBody>
      </p:sp>
    </p:spTree>
    <p:extLst>
      <p:ext uri="{BB962C8B-B14F-4D97-AF65-F5344CB8AC3E}">
        <p14:creationId xmlns:p14="http://schemas.microsoft.com/office/powerpoint/2010/main" val="205236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0" y="1"/>
            <a:ext cx="10267034" cy="681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452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TRATAMIENTO</a:t>
            </a:r>
            <a:endParaRPr lang="es-ES" dirty="0"/>
          </a:p>
        </p:txBody>
      </p:sp>
      <p:sp>
        <p:nvSpPr>
          <p:cNvPr id="3" name="2 Marcador de contenido"/>
          <p:cNvSpPr>
            <a:spLocks noGrp="1"/>
          </p:cNvSpPr>
          <p:nvPr>
            <p:ph idx="1"/>
          </p:nvPr>
        </p:nvSpPr>
        <p:spPr/>
        <p:txBody>
          <a:bodyPr/>
          <a:lstStyle/>
          <a:p>
            <a:r>
              <a:rPr lang="es-ES" dirty="0" smtClean="0"/>
              <a:t>QUIRURGICO</a:t>
            </a:r>
          </a:p>
          <a:p>
            <a:r>
              <a:rPr lang="es-ES" dirty="0" smtClean="0"/>
              <a:t>RESECCION O DESCONEXION DE LA REGION</a:t>
            </a:r>
          </a:p>
          <a:p>
            <a:r>
              <a:rPr lang="es-ES" dirty="0" smtClean="0"/>
              <a:t>MONITORIZACION CON VIDEO EEG</a:t>
            </a:r>
          </a:p>
          <a:p>
            <a:r>
              <a:rPr lang="es-ES" dirty="0" smtClean="0"/>
              <a:t>PROTOCOLOS DE RMN</a:t>
            </a:r>
          </a:p>
          <a:p>
            <a:r>
              <a:rPr lang="es-ES" dirty="0" smtClean="0"/>
              <a:t>NEUROIMAGEN FUNCIONAL</a:t>
            </a:r>
            <a:endParaRPr lang="es-ES" dirty="0"/>
          </a:p>
        </p:txBody>
      </p:sp>
    </p:spTree>
    <p:extLst>
      <p:ext uri="{BB962C8B-B14F-4D97-AF65-F5344CB8AC3E}">
        <p14:creationId xmlns:p14="http://schemas.microsoft.com/office/powerpoint/2010/main" val="121704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en-US" dirty="0" smtClean="0"/>
              <a:t> </a:t>
            </a:r>
            <a:r>
              <a:rPr lang="en-US" dirty="0"/>
              <a:t>1% de la población mundial sufre </a:t>
            </a:r>
            <a:r>
              <a:rPr lang="en-US" dirty="0" err="1"/>
              <a:t>epilepsia</a:t>
            </a:r>
            <a:r>
              <a:rPr lang="en-US" dirty="0"/>
              <a:t>. De </a:t>
            </a:r>
            <a:r>
              <a:rPr lang="en-US" dirty="0" err="1"/>
              <a:t>estos</a:t>
            </a:r>
            <a:r>
              <a:rPr lang="en-US" dirty="0"/>
              <a:t>, hasta un </a:t>
            </a:r>
            <a:r>
              <a:rPr lang="en-US" dirty="0" err="1"/>
              <a:t>tercio</a:t>
            </a:r>
            <a:r>
              <a:rPr lang="en-US" dirty="0"/>
              <a:t> de los </a:t>
            </a:r>
            <a:r>
              <a:rPr lang="en-US" dirty="0" err="1"/>
              <a:t>pacientes</a:t>
            </a:r>
            <a:r>
              <a:rPr lang="en-US" dirty="0"/>
              <a:t> son </a:t>
            </a:r>
            <a:r>
              <a:rPr lang="en-US" dirty="0" err="1"/>
              <a:t>farmacoresistentes</a:t>
            </a:r>
            <a:r>
              <a:rPr lang="en-US" dirty="0"/>
              <a:t>, </a:t>
            </a:r>
            <a:r>
              <a:rPr lang="en-US" dirty="0" err="1"/>
              <a:t>es</a:t>
            </a:r>
            <a:r>
              <a:rPr lang="en-US" dirty="0"/>
              <a:t> </a:t>
            </a:r>
            <a:r>
              <a:rPr lang="en-US" dirty="0" err="1"/>
              <a:t>decir</a:t>
            </a:r>
            <a:r>
              <a:rPr lang="en-US" dirty="0"/>
              <a:t>, no </a:t>
            </a:r>
            <a:r>
              <a:rPr lang="en-US" dirty="0" err="1"/>
              <a:t>logran</a:t>
            </a:r>
            <a:r>
              <a:rPr lang="en-US" dirty="0"/>
              <a:t> </a:t>
            </a:r>
            <a:r>
              <a:rPr lang="en-US" dirty="0" err="1"/>
              <a:t>controlar</a:t>
            </a:r>
            <a:r>
              <a:rPr lang="en-US" dirty="0"/>
              <a:t> </a:t>
            </a:r>
            <a:r>
              <a:rPr lang="en-US" dirty="0" err="1"/>
              <a:t>sus</a:t>
            </a:r>
            <a:r>
              <a:rPr lang="en-US" dirty="0"/>
              <a:t> crisis </a:t>
            </a:r>
            <a:r>
              <a:rPr lang="en-US" dirty="0" err="1"/>
              <a:t>epilépticas</a:t>
            </a:r>
            <a:r>
              <a:rPr lang="en-US" dirty="0"/>
              <a:t> de </a:t>
            </a:r>
            <a:r>
              <a:rPr lang="en-US" dirty="0" err="1"/>
              <a:t>manera</a:t>
            </a:r>
            <a:r>
              <a:rPr lang="en-US" dirty="0"/>
              <a:t> </a:t>
            </a:r>
            <a:r>
              <a:rPr lang="en-US" dirty="0" err="1"/>
              <a:t>adecuada</a:t>
            </a:r>
            <a:r>
              <a:rPr lang="en-US" dirty="0"/>
              <a:t> con los </a:t>
            </a:r>
            <a:r>
              <a:rPr lang="en-US" dirty="0" err="1"/>
              <a:t>fármacos</a:t>
            </a:r>
            <a:r>
              <a:rPr lang="en-US" dirty="0"/>
              <a:t> </a:t>
            </a:r>
            <a:r>
              <a:rPr lang="en-US" dirty="0" err="1"/>
              <a:t>disponibles</a:t>
            </a:r>
            <a:r>
              <a:rPr lang="en-US" dirty="0"/>
              <a:t>.</a:t>
            </a:r>
            <a:endParaRPr lang="es-ES" dirty="0"/>
          </a:p>
        </p:txBody>
      </p:sp>
    </p:spTree>
    <p:extLst>
      <p:ext uri="{BB962C8B-B14F-4D97-AF65-F5344CB8AC3E}">
        <p14:creationId xmlns:p14="http://schemas.microsoft.com/office/powerpoint/2010/main" val="35118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Marihuana o Cannabis Sativas</a:t>
            </a:r>
            <a:endParaRPr lang="es-ES" dirty="0"/>
          </a:p>
        </p:txBody>
      </p:sp>
      <p:sp>
        <p:nvSpPr>
          <p:cNvPr id="3" name="2 Marcador de contenido"/>
          <p:cNvSpPr>
            <a:spLocks noGrp="1"/>
          </p:cNvSpPr>
          <p:nvPr>
            <p:ph idx="1"/>
          </p:nvPr>
        </p:nvSpPr>
        <p:spPr/>
        <p:txBody>
          <a:bodyPr>
            <a:normAutofit/>
          </a:bodyPr>
          <a:lstStyle/>
          <a:p>
            <a:r>
              <a:rPr lang="es-ES" dirty="0" smtClean="0"/>
              <a:t> </a:t>
            </a:r>
            <a:r>
              <a:rPr lang="es-ES" dirty="0"/>
              <a:t>Las reseñas históricas más antiguas del uso de los derivados del Cannabis se remontan al imperio chino </a:t>
            </a:r>
            <a:r>
              <a:rPr lang="es-ES" b="1" dirty="0">
                <a:solidFill>
                  <a:srgbClr val="FF0000"/>
                </a:solidFill>
              </a:rPr>
              <a:t>(2727 a. De C.), </a:t>
            </a:r>
            <a:endParaRPr lang="es-ES" b="1" dirty="0" smtClean="0">
              <a:solidFill>
                <a:srgbClr val="FF0000"/>
              </a:solidFill>
            </a:endParaRPr>
          </a:p>
          <a:p>
            <a:r>
              <a:rPr lang="es-ES" dirty="0"/>
              <a:t>E</a:t>
            </a:r>
            <a:r>
              <a:rPr lang="es-ES" dirty="0" smtClean="0"/>
              <a:t>n </a:t>
            </a:r>
            <a:r>
              <a:rPr lang="es-ES" dirty="0"/>
              <a:t>la India, las referencias más antiguas datan del </a:t>
            </a:r>
            <a:r>
              <a:rPr lang="es-ES" b="1" dirty="0">
                <a:solidFill>
                  <a:srgbClr val="FF0000"/>
                </a:solidFill>
              </a:rPr>
              <a:t>2000 a. de C</a:t>
            </a:r>
            <a:r>
              <a:rPr lang="es-ES" dirty="0"/>
              <a:t>. </a:t>
            </a:r>
            <a:endParaRPr lang="es-ES" dirty="0" smtClean="0"/>
          </a:p>
          <a:p>
            <a:r>
              <a:rPr lang="es-ES" dirty="0" smtClean="0"/>
              <a:t>El </a:t>
            </a:r>
            <a:r>
              <a:rPr lang="es-ES" dirty="0"/>
              <a:t>cultivo de estas plantas se extendió probablemente desde Asia Central hacia Occidente</a:t>
            </a:r>
            <a:r>
              <a:rPr lang="es-ES" dirty="0" smtClean="0"/>
              <a:t>.</a:t>
            </a:r>
          </a:p>
        </p:txBody>
      </p:sp>
    </p:spTree>
    <p:extLst>
      <p:ext uri="{BB962C8B-B14F-4D97-AF65-F5344CB8AC3E}">
        <p14:creationId xmlns:p14="http://schemas.microsoft.com/office/powerpoint/2010/main" val="92215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Marihuana o Cannabis Sativas</a:t>
            </a:r>
          </a:p>
        </p:txBody>
      </p:sp>
      <p:sp>
        <p:nvSpPr>
          <p:cNvPr id="3" name="2 Marcador de contenido"/>
          <p:cNvSpPr>
            <a:spLocks noGrp="1"/>
          </p:cNvSpPr>
          <p:nvPr>
            <p:ph idx="1"/>
          </p:nvPr>
        </p:nvSpPr>
        <p:spPr/>
        <p:txBody>
          <a:bodyPr/>
          <a:lstStyle/>
          <a:p>
            <a:r>
              <a:rPr lang="es-ES" dirty="0"/>
              <a:t> El consumo del cáñamo como sustancia psicoactiva fue muy común en algunas sectas islámicas. Al continente Americano llegó de manos de los españoles en la primera mitad del </a:t>
            </a:r>
            <a:r>
              <a:rPr lang="es-ES" b="1" dirty="0">
                <a:solidFill>
                  <a:srgbClr val="FF0000"/>
                </a:solidFill>
              </a:rPr>
              <a:t>siglo XVII.</a:t>
            </a:r>
          </a:p>
          <a:p>
            <a:endParaRPr lang="es-ES" dirty="0"/>
          </a:p>
        </p:txBody>
      </p:sp>
    </p:spTree>
    <p:extLst>
      <p:ext uri="{BB962C8B-B14F-4D97-AF65-F5344CB8AC3E}">
        <p14:creationId xmlns:p14="http://schemas.microsoft.com/office/powerpoint/2010/main" val="3826761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Marihuana o Cannabis Sativas</a:t>
            </a:r>
          </a:p>
        </p:txBody>
      </p:sp>
      <p:sp>
        <p:nvSpPr>
          <p:cNvPr id="3" name="2 Marcador de contenido"/>
          <p:cNvSpPr>
            <a:spLocks noGrp="1"/>
          </p:cNvSpPr>
          <p:nvPr>
            <p:ph idx="1"/>
          </p:nvPr>
        </p:nvSpPr>
        <p:spPr/>
        <p:txBody>
          <a:bodyPr/>
          <a:lstStyle/>
          <a:p>
            <a:r>
              <a:rPr lang="es-ES" dirty="0" smtClean="0"/>
              <a:t>“Entre los </a:t>
            </a:r>
            <a:r>
              <a:rPr lang="es-ES" dirty="0"/>
              <a:t>años </a:t>
            </a:r>
            <a:r>
              <a:rPr lang="es-ES" dirty="0" smtClean="0"/>
              <a:t>1960 </a:t>
            </a:r>
            <a:r>
              <a:rPr lang="es-ES" dirty="0"/>
              <a:t>y </a:t>
            </a:r>
            <a:r>
              <a:rPr lang="es-ES" dirty="0" smtClean="0"/>
              <a:t>1970 </a:t>
            </a:r>
            <a:r>
              <a:rPr lang="es-ES" dirty="0"/>
              <a:t>se creó un estigma asociado al </a:t>
            </a:r>
            <a:r>
              <a:rPr lang="es-ES" dirty="0" smtClean="0"/>
              <a:t>Cannabis </a:t>
            </a:r>
            <a:r>
              <a:rPr lang="es-ES" dirty="0"/>
              <a:t>y a su uso recreacional, por lo que ahora se tiende a no considerar sus usos medicinales.”</a:t>
            </a:r>
          </a:p>
        </p:txBody>
      </p:sp>
    </p:spTree>
    <p:extLst>
      <p:ext uri="{BB962C8B-B14F-4D97-AF65-F5344CB8AC3E}">
        <p14:creationId xmlns:p14="http://schemas.microsoft.com/office/powerpoint/2010/main" val="2002116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Marihuana o Cannabis Sativas</a:t>
            </a:r>
          </a:p>
        </p:txBody>
      </p:sp>
      <p:sp>
        <p:nvSpPr>
          <p:cNvPr id="3" name="2 Marcador de contenido"/>
          <p:cNvSpPr>
            <a:spLocks noGrp="1"/>
          </p:cNvSpPr>
          <p:nvPr>
            <p:ph idx="1"/>
          </p:nvPr>
        </p:nvSpPr>
        <p:spPr/>
        <p:txBody>
          <a:bodyPr>
            <a:normAutofit/>
          </a:bodyPr>
          <a:lstStyle/>
          <a:p>
            <a:r>
              <a:rPr lang="es-ES" dirty="0" smtClean="0"/>
              <a:t> 489 elementos activos</a:t>
            </a:r>
          </a:p>
          <a:p>
            <a:endParaRPr lang="es-ES" dirty="0"/>
          </a:p>
          <a:p>
            <a:r>
              <a:rPr lang="es-ES" dirty="0" smtClean="0"/>
              <a:t> 70 </a:t>
            </a:r>
            <a:r>
              <a:rPr lang="es-ES" dirty="0"/>
              <a:t>son los llamados </a:t>
            </a:r>
            <a:r>
              <a:rPr lang="es-ES" dirty="0" err="1"/>
              <a:t>cannabinoides</a:t>
            </a:r>
            <a:r>
              <a:rPr lang="es-ES" dirty="0"/>
              <a:t>. </a:t>
            </a:r>
            <a:endParaRPr lang="es-ES" dirty="0" smtClean="0"/>
          </a:p>
          <a:p>
            <a:endParaRPr lang="es-ES" dirty="0" smtClean="0"/>
          </a:p>
          <a:p>
            <a:r>
              <a:rPr lang="es-ES" dirty="0" smtClean="0"/>
              <a:t>La </a:t>
            </a:r>
            <a:r>
              <a:rPr lang="es-ES" dirty="0"/>
              <a:t>principal sustancia psicoactiva es el delta-9-tetrahidrocannabinol (THC), que se encuentra principalmente en las flores y hojas en concentraciones que oscilan entre 0,5%-5</a:t>
            </a:r>
            <a:r>
              <a:rPr lang="es-ES" dirty="0" smtClean="0"/>
              <a:t>%</a:t>
            </a:r>
          </a:p>
        </p:txBody>
      </p:sp>
    </p:spTree>
    <p:extLst>
      <p:ext uri="{BB962C8B-B14F-4D97-AF65-F5344CB8AC3E}">
        <p14:creationId xmlns:p14="http://schemas.microsoft.com/office/powerpoint/2010/main" val="341278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EPIDEMIOLOGIA</a:t>
            </a:r>
            <a:endParaRPr lang="es-ES" dirty="0"/>
          </a:p>
        </p:txBody>
      </p:sp>
      <p:sp>
        <p:nvSpPr>
          <p:cNvPr id="3" name="2 Marcador de contenido"/>
          <p:cNvSpPr>
            <a:spLocks noGrp="1"/>
          </p:cNvSpPr>
          <p:nvPr>
            <p:ph idx="1"/>
          </p:nvPr>
        </p:nvSpPr>
        <p:spPr>
          <a:xfrm>
            <a:off x="457200" y="1600200"/>
            <a:ext cx="8435280" cy="4525963"/>
          </a:xfrm>
        </p:spPr>
        <p:txBody>
          <a:bodyPr/>
          <a:lstStyle/>
          <a:p>
            <a:r>
              <a:rPr lang="es-ES" dirty="0" smtClean="0"/>
              <a:t>1 DE CADA 10 PERSONAS SUFRE UNA CRISIS EN SU VIDA</a:t>
            </a:r>
          </a:p>
          <a:p>
            <a:r>
              <a:rPr lang="es-ES" dirty="0" smtClean="0"/>
              <a:t>INCIDENCIA ANUAL DE 39 POR 100 000  HABITANTES</a:t>
            </a:r>
          </a:p>
          <a:p>
            <a:r>
              <a:rPr lang="es-ES" dirty="0" smtClean="0"/>
              <a:t>MAS FRECUENTE EN SEXO MASCULINO</a:t>
            </a:r>
          </a:p>
          <a:p>
            <a:r>
              <a:rPr lang="es-ES" dirty="0" smtClean="0"/>
              <a:t>INCIDENCIA EN 1ER AÑO DE LA VIDA DE 39 POR 100 000 HABITANTES</a:t>
            </a:r>
            <a:endParaRPr lang="es-ES" dirty="0"/>
          </a:p>
        </p:txBody>
      </p:sp>
    </p:spTree>
    <p:extLst>
      <p:ext uri="{BB962C8B-B14F-4D97-AF65-F5344CB8AC3E}">
        <p14:creationId xmlns:p14="http://schemas.microsoft.com/office/powerpoint/2010/main" val="2849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Marihuana o Cannabis Sativas</a:t>
            </a:r>
          </a:p>
        </p:txBody>
      </p:sp>
      <p:sp>
        <p:nvSpPr>
          <p:cNvPr id="3" name="2 Marcador de contenido"/>
          <p:cNvSpPr>
            <a:spLocks noGrp="1"/>
          </p:cNvSpPr>
          <p:nvPr>
            <p:ph idx="1"/>
          </p:nvPr>
        </p:nvSpPr>
        <p:spPr/>
        <p:txBody>
          <a:bodyPr/>
          <a:lstStyle/>
          <a:p>
            <a:pPr marL="0" indent="0">
              <a:buNone/>
            </a:pPr>
            <a:endParaRPr lang="es-ES" dirty="0" smtClean="0"/>
          </a:p>
          <a:p>
            <a:r>
              <a:rPr lang="es-ES" dirty="0" err="1" smtClean="0"/>
              <a:t>Cannabidiol</a:t>
            </a:r>
            <a:r>
              <a:rPr lang="es-ES" dirty="0" smtClean="0"/>
              <a:t> </a:t>
            </a:r>
            <a:r>
              <a:rPr lang="es-ES" dirty="0"/>
              <a:t>(CBD) </a:t>
            </a:r>
            <a:endParaRPr lang="es-ES" dirty="0" smtClean="0"/>
          </a:p>
          <a:p>
            <a:endParaRPr lang="es-ES" dirty="0"/>
          </a:p>
          <a:p>
            <a:r>
              <a:rPr lang="es-ES" dirty="0"/>
              <a:t> </a:t>
            </a:r>
            <a:r>
              <a:rPr lang="es-ES" dirty="0" err="1"/>
              <a:t>Cannabigerol</a:t>
            </a:r>
            <a:r>
              <a:rPr lang="es-ES" dirty="0"/>
              <a:t> (CBG), en cantidades que pueden modificar los efectos del THC </a:t>
            </a:r>
          </a:p>
          <a:p>
            <a:endParaRPr lang="es-ES" dirty="0"/>
          </a:p>
        </p:txBody>
      </p:sp>
    </p:spTree>
    <p:extLst>
      <p:ext uri="{BB962C8B-B14F-4D97-AF65-F5344CB8AC3E}">
        <p14:creationId xmlns:p14="http://schemas.microsoft.com/office/powerpoint/2010/main" val="3147671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964488" cy="1143000"/>
          </a:xfrm>
        </p:spPr>
        <p:txBody>
          <a:bodyPr>
            <a:noAutofit/>
          </a:bodyPr>
          <a:lstStyle/>
          <a:p>
            <a:r>
              <a:rPr lang="es-ES" sz="2800" dirty="0"/>
              <a:t>Marihuana o Cannabis </a:t>
            </a:r>
            <a:r>
              <a:rPr lang="es-ES" sz="2800" dirty="0" err="1" smtClean="0"/>
              <a:t>Sativas.Mecanismo</a:t>
            </a:r>
            <a:r>
              <a:rPr lang="es-ES" sz="2800" dirty="0" smtClean="0"/>
              <a:t> de acción</a:t>
            </a:r>
            <a:endParaRPr lang="es-ES" sz="2800" dirty="0"/>
          </a:p>
        </p:txBody>
      </p:sp>
      <p:sp>
        <p:nvSpPr>
          <p:cNvPr id="3" name="2 Marcador de contenido"/>
          <p:cNvSpPr>
            <a:spLocks noGrp="1"/>
          </p:cNvSpPr>
          <p:nvPr>
            <p:ph idx="1"/>
          </p:nvPr>
        </p:nvSpPr>
        <p:spPr>
          <a:xfrm>
            <a:off x="251520" y="1340768"/>
            <a:ext cx="8712968" cy="5328592"/>
          </a:xfrm>
        </p:spPr>
        <p:txBody>
          <a:bodyPr>
            <a:normAutofit lnSpcReduction="10000"/>
          </a:bodyPr>
          <a:lstStyle/>
          <a:p>
            <a:pPr marL="800100" lvl="2" indent="0">
              <a:buNone/>
            </a:pPr>
            <a:r>
              <a:rPr lang="es-ES" dirty="0"/>
              <a:t> </a:t>
            </a:r>
            <a:r>
              <a:rPr lang="es-ES" sz="3200" dirty="0" smtClean="0"/>
              <a:t>Receptores </a:t>
            </a:r>
            <a:r>
              <a:rPr lang="es-ES" sz="3200" dirty="0"/>
              <a:t>específicos con los cuales interaccionan los </a:t>
            </a:r>
            <a:r>
              <a:rPr lang="es-ES" sz="3200" dirty="0" smtClean="0"/>
              <a:t> </a:t>
            </a:r>
            <a:r>
              <a:rPr lang="es-ES" sz="3200" dirty="0" err="1" smtClean="0"/>
              <a:t>cannabinoides</a:t>
            </a:r>
            <a:r>
              <a:rPr lang="es-ES" sz="3200" dirty="0" smtClean="0"/>
              <a:t>:</a:t>
            </a:r>
          </a:p>
          <a:p>
            <a:pPr marL="800100" lvl="2" indent="0">
              <a:buNone/>
            </a:pPr>
            <a:endParaRPr lang="es-ES" sz="3200" dirty="0" smtClean="0"/>
          </a:p>
          <a:p>
            <a:r>
              <a:rPr lang="es-ES" dirty="0" smtClean="0"/>
              <a:t>CB1 </a:t>
            </a:r>
            <a:r>
              <a:rPr lang="es-ES" dirty="0"/>
              <a:t>localizado en el sistema nervioso central (fundamentalmente en ganglios basales, hipocampo y cerebelo) </a:t>
            </a:r>
            <a:endParaRPr lang="es-ES" dirty="0" smtClean="0"/>
          </a:p>
          <a:p>
            <a:endParaRPr lang="es-ES" dirty="0"/>
          </a:p>
          <a:p>
            <a:r>
              <a:rPr lang="es-ES" dirty="0" smtClean="0"/>
              <a:t> </a:t>
            </a:r>
            <a:r>
              <a:rPr lang="es-ES" dirty="0"/>
              <a:t>CB2 que ha sido identificado en células inmaduras del sistema linfoide (bazo y macrófagos). </a:t>
            </a:r>
            <a:endParaRPr lang="es-ES" dirty="0" smtClean="0"/>
          </a:p>
        </p:txBody>
      </p:sp>
    </p:spTree>
    <p:extLst>
      <p:ext uri="{BB962C8B-B14F-4D97-AF65-F5344CB8AC3E}">
        <p14:creationId xmlns:p14="http://schemas.microsoft.com/office/powerpoint/2010/main" val="407181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Marihuana o Cannabis Sativas</a:t>
            </a:r>
            <a:br>
              <a:rPr lang="es-ES" dirty="0"/>
            </a:br>
            <a:r>
              <a:rPr lang="es-ES" dirty="0"/>
              <a:t>Mecanismo de acción</a:t>
            </a:r>
          </a:p>
        </p:txBody>
      </p:sp>
      <p:sp>
        <p:nvSpPr>
          <p:cNvPr id="3" name="2 Marcador de contenido"/>
          <p:cNvSpPr>
            <a:spLocks noGrp="1"/>
          </p:cNvSpPr>
          <p:nvPr>
            <p:ph idx="1"/>
          </p:nvPr>
        </p:nvSpPr>
        <p:spPr/>
        <p:txBody>
          <a:bodyPr>
            <a:normAutofit lnSpcReduction="10000"/>
          </a:bodyPr>
          <a:lstStyle/>
          <a:p>
            <a:r>
              <a:rPr lang="es-ES" dirty="0"/>
              <a:t>Ambos receptores están acoplados a proteínas G</a:t>
            </a:r>
            <a:endParaRPr lang="es-ES" dirty="0" smtClean="0"/>
          </a:p>
          <a:p>
            <a:r>
              <a:rPr lang="es-ES" dirty="0" smtClean="0"/>
              <a:t>CB1 </a:t>
            </a:r>
            <a:r>
              <a:rPr lang="es-ES" dirty="0"/>
              <a:t>está acoplado a canales de Ca</a:t>
            </a:r>
            <a:r>
              <a:rPr lang="es-ES" baseline="30000" dirty="0"/>
              <a:t>++(6)</a:t>
            </a:r>
            <a:r>
              <a:rPr lang="es-ES" dirty="0"/>
              <a:t>.</a:t>
            </a:r>
          </a:p>
          <a:p>
            <a:r>
              <a:rPr lang="es-ES" dirty="0" err="1" smtClean="0"/>
              <a:t>Cannabinoides</a:t>
            </a:r>
            <a:r>
              <a:rPr lang="es-ES" dirty="0" smtClean="0"/>
              <a:t> endógenos:</a:t>
            </a:r>
          </a:p>
          <a:p>
            <a:pPr marL="514350" indent="-514350">
              <a:buFont typeface="+mj-lt"/>
              <a:buAutoNum type="arabicPeriod"/>
            </a:pPr>
            <a:r>
              <a:rPr lang="es-ES" dirty="0" err="1" smtClean="0"/>
              <a:t>anandamina</a:t>
            </a:r>
            <a:r>
              <a:rPr lang="es-ES" dirty="0" smtClean="0"/>
              <a:t> </a:t>
            </a:r>
            <a:r>
              <a:rPr lang="es-ES" dirty="0"/>
              <a:t>(1992</a:t>
            </a:r>
            <a:r>
              <a:rPr lang="es-ES" dirty="0" smtClean="0"/>
              <a:t>)</a:t>
            </a:r>
            <a:endParaRPr lang="es-ES" dirty="0"/>
          </a:p>
          <a:p>
            <a:pPr marL="514350" indent="-514350">
              <a:buFont typeface="+mj-lt"/>
              <a:buAutoNum type="arabicPeriod"/>
            </a:pPr>
            <a:r>
              <a:rPr lang="es-ES" dirty="0"/>
              <a:t> </a:t>
            </a:r>
            <a:r>
              <a:rPr lang="es-ES" dirty="0" smtClean="0"/>
              <a:t>2-araquinoilglicerol</a:t>
            </a:r>
          </a:p>
          <a:p>
            <a:pPr marL="514350" indent="-514350">
              <a:buFont typeface="+mj-lt"/>
              <a:buAutoNum type="arabicPeriod"/>
            </a:pPr>
            <a:r>
              <a:rPr lang="es-ES" dirty="0" smtClean="0"/>
              <a:t>la </a:t>
            </a:r>
            <a:r>
              <a:rPr lang="es-ES" dirty="0"/>
              <a:t>homo-γ-</a:t>
            </a:r>
            <a:r>
              <a:rPr lang="es-ES" dirty="0" err="1"/>
              <a:t>linolenil</a:t>
            </a:r>
            <a:r>
              <a:rPr lang="es-ES" dirty="0"/>
              <a:t> </a:t>
            </a:r>
            <a:r>
              <a:rPr lang="es-ES" dirty="0" err="1" smtClean="0"/>
              <a:t>etanolamina</a:t>
            </a:r>
            <a:endParaRPr lang="es-ES" dirty="0" smtClean="0"/>
          </a:p>
          <a:p>
            <a:pPr marL="514350" indent="-514350">
              <a:buFont typeface="+mj-lt"/>
              <a:buAutoNum type="arabicPeriod"/>
            </a:pPr>
            <a:r>
              <a:rPr lang="es-ES" dirty="0" err="1" smtClean="0"/>
              <a:t>palmitoiletanolamina</a:t>
            </a:r>
            <a:r>
              <a:rPr lang="es-ES" baseline="30000" dirty="0"/>
              <a:t>.</a:t>
            </a:r>
          </a:p>
          <a:p>
            <a:endParaRPr lang="es-ES" dirty="0"/>
          </a:p>
        </p:txBody>
      </p:sp>
    </p:spTree>
    <p:extLst>
      <p:ext uri="{BB962C8B-B14F-4D97-AF65-F5344CB8AC3E}">
        <p14:creationId xmlns:p14="http://schemas.microsoft.com/office/powerpoint/2010/main" val="859503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L</a:t>
            </a:r>
            <a:r>
              <a:rPr lang="es-ES" dirty="0" smtClean="0"/>
              <a:t>a </a:t>
            </a:r>
            <a:r>
              <a:rPr lang="es-ES" dirty="0"/>
              <a:t>amplia distribución de receptores de los </a:t>
            </a:r>
            <a:r>
              <a:rPr lang="es-ES" dirty="0" err="1"/>
              <a:t>cannabinoides</a:t>
            </a:r>
            <a:r>
              <a:rPr lang="es-ES" dirty="0"/>
              <a:t> en nuestro organismo, principalmente en el SNC, sistema inmunitario y terminales nerviosos, explica la amplitud de posibles efectos terapéuticos</a:t>
            </a:r>
          </a:p>
        </p:txBody>
      </p:sp>
    </p:spTree>
    <p:extLst>
      <p:ext uri="{BB962C8B-B14F-4D97-AF65-F5344CB8AC3E}">
        <p14:creationId xmlns:p14="http://schemas.microsoft.com/office/powerpoint/2010/main" val="2095684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a:t>
            </a:r>
            <a:r>
              <a:rPr lang="es-ES" dirty="0" smtClean="0"/>
              <a:t>ctualidad</a:t>
            </a:r>
            <a:endParaRPr lang="es-ES" dirty="0"/>
          </a:p>
        </p:txBody>
      </p:sp>
      <p:sp>
        <p:nvSpPr>
          <p:cNvPr id="3" name="2 Marcador de contenido"/>
          <p:cNvSpPr>
            <a:spLocks noGrp="1"/>
          </p:cNvSpPr>
          <p:nvPr>
            <p:ph idx="1"/>
          </p:nvPr>
        </p:nvSpPr>
        <p:spPr/>
        <p:txBody>
          <a:bodyPr>
            <a:normAutofit lnSpcReduction="10000"/>
          </a:bodyPr>
          <a:lstStyle/>
          <a:p>
            <a:r>
              <a:rPr lang="es-ES" dirty="0"/>
              <a:t>Dos de los compuestos que se han identificado, uno de ellos llamado </a:t>
            </a:r>
            <a:r>
              <a:rPr lang="es-ES" dirty="0" err="1"/>
              <a:t>C</a:t>
            </a:r>
            <a:r>
              <a:rPr lang="es-ES" dirty="0" err="1" smtClean="0"/>
              <a:t>annabidiol</a:t>
            </a:r>
            <a:r>
              <a:rPr lang="es-ES" dirty="0" smtClean="0"/>
              <a:t> </a:t>
            </a:r>
            <a:r>
              <a:rPr lang="es-ES" dirty="0"/>
              <a:t>y el otro GWP42006, han demostrado ser altamente efectivos en el </a:t>
            </a:r>
            <a:r>
              <a:rPr lang="es-ES" dirty="0" smtClean="0"/>
              <a:t>control de convulsiones </a:t>
            </a:r>
            <a:r>
              <a:rPr lang="es-ES" dirty="0"/>
              <a:t>en </a:t>
            </a:r>
            <a:r>
              <a:rPr lang="es-ES" dirty="0" smtClean="0"/>
              <a:t>animales.</a:t>
            </a:r>
            <a:r>
              <a:rPr lang="es-ES" dirty="0"/>
              <a:t/>
            </a:r>
            <a:br>
              <a:rPr lang="es-ES" dirty="0"/>
            </a:br>
            <a:endParaRPr lang="es-ES" dirty="0" smtClean="0"/>
          </a:p>
          <a:p>
            <a:r>
              <a:rPr lang="es-ES" dirty="0" smtClean="0"/>
              <a:t>Ninguno </a:t>
            </a:r>
            <a:r>
              <a:rPr lang="es-ES" dirty="0"/>
              <a:t>de los compuestos produce la sensación característica euforizante asociada al uso del cannabis</a:t>
            </a:r>
            <a:r>
              <a:rPr lang="es-ES" dirty="0" smtClean="0"/>
              <a:t>.</a:t>
            </a:r>
          </a:p>
          <a:p>
            <a:pPr marL="0" indent="0">
              <a:buNone/>
            </a:pPr>
            <a:endParaRPr lang="es-ES" dirty="0"/>
          </a:p>
        </p:txBody>
      </p:sp>
    </p:spTree>
    <p:extLst>
      <p:ext uri="{BB962C8B-B14F-4D97-AF65-F5344CB8AC3E}">
        <p14:creationId xmlns:p14="http://schemas.microsoft.com/office/powerpoint/2010/main" val="3233077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 El mecanismo de cómo los diferentes componentes pueden ayudar a disminuir las crisis, sigue siendo estudiado, pero se piensa que actuarían sobre receptores inhibidores de excitación neuronal.</a:t>
            </a:r>
            <a:br>
              <a:rPr lang="es-ES" dirty="0"/>
            </a:br>
            <a:endParaRPr lang="es-ES" dirty="0"/>
          </a:p>
        </p:txBody>
      </p:sp>
    </p:spTree>
    <p:extLst>
      <p:ext uri="{BB962C8B-B14F-4D97-AF65-F5344CB8AC3E}">
        <p14:creationId xmlns:p14="http://schemas.microsoft.com/office/powerpoint/2010/main" val="3457638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La marihuana medicinal ha sido legalizada en 23 estados de Estados Unidos y Washington DC, mientras, los derivados no psicoactivos de la droga han sido aprobados, incluso en más estados.</a:t>
            </a:r>
          </a:p>
          <a:p>
            <a:endParaRPr lang="es-ES" dirty="0"/>
          </a:p>
        </p:txBody>
      </p:sp>
    </p:spTree>
    <p:extLst>
      <p:ext uri="{BB962C8B-B14F-4D97-AF65-F5344CB8AC3E}">
        <p14:creationId xmlns:p14="http://schemas.microsoft.com/office/powerpoint/2010/main" val="3075135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a:t>
            </a:r>
            <a:r>
              <a:rPr lang="es-ES" dirty="0" err="1"/>
              <a:t>The</a:t>
            </a:r>
            <a:r>
              <a:rPr lang="es-ES" dirty="0"/>
              <a:t> </a:t>
            </a:r>
            <a:r>
              <a:rPr lang="es-ES" dirty="0" err="1"/>
              <a:t>Epilepsy</a:t>
            </a:r>
            <a:r>
              <a:rPr lang="es-ES" dirty="0"/>
              <a:t> </a:t>
            </a:r>
            <a:r>
              <a:rPr lang="es-ES" dirty="0" err="1"/>
              <a:t>Foundation</a:t>
            </a:r>
            <a:r>
              <a:rPr lang="es-ES" dirty="0"/>
              <a:t> apoya los derechos de los pacientes que viven con convulsiones por epilepsia y sus familias al acceso y cuidados médicos incluyendo la marihuana medicinal”, escribió Philip M. </a:t>
            </a:r>
            <a:r>
              <a:rPr lang="es-ES" dirty="0" err="1"/>
              <a:t>Gattone</a:t>
            </a:r>
            <a:r>
              <a:rPr lang="es-ES" dirty="0"/>
              <a:t>, Presidente y CEO de la Fundación de la Epilepsia...</a:t>
            </a:r>
          </a:p>
          <a:p>
            <a:endParaRPr lang="es-ES" dirty="0"/>
          </a:p>
        </p:txBody>
      </p:sp>
    </p:spTree>
    <p:extLst>
      <p:ext uri="{BB962C8B-B14F-4D97-AF65-F5344CB8AC3E}">
        <p14:creationId xmlns:p14="http://schemas.microsoft.com/office/powerpoint/2010/main" val="654181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32656"/>
            <a:ext cx="9144000" cy="6336704"/>
          </a:xfrm>
        </p:spPr>
        <p:txBody>
          <a:bodyPr>
            <a:normAutofit/>
          </a:bodyPr>
          <a:lstStyle/>
          <a:p>
            <a:pPr marL="400050" lvl="1" indent="0">
              <a:buNone/>
            </a:pPr>
            <a:r>
              <a:rPr lang="es-ES" dirty="0"/>
              <a:t/>
            </a:r>
            <a:br>
              <a:rPr lang="es-ES" dirty="0"/>
            </a:br>
            <a:r>
              <a:rPr lang="es-ES" dirty="0" smtClean="0"/>
              <a:t> </a:t>
            </a:r>
          </a:p>
          <a:p>
            <a:pPr marL="400050" lvl="1" indent="0">
              <a:buNone/>
            </a:pPr>
            <a:endParaRPr lang="es-ES" dirty="0"/>
          </a:p>
          <a:p>
            <a:pPr marL="400050" lvl="1" indent="0">
              <a:buNone/>
            </a:pPr>
            <a:r>
              <a:rPr lang="es-ES" sz="3200" dirty="0" smtClean="0"/>
              <a:t>Muchas </a:t>
            </a:r>
            <a:r>
              <a:rPr lang="es-ES" sz="3200" dirty="0"/>
              <a:t>familias, en su desesperación ante la mala evolución de la epilepsia de sus hijos o familiares, los están auto-medicando con productos de marihuana con procesos de extracción poco precisos lo que ha provocado un empeoramiento de las crisis e intoxicaciones graves</a:t>
            </a:r>
            <a:r>
              <a:rPr lang="es-ES" dirty="0"/>
              <a:t>.</a:t>
            </a:r>
            <a:br>
              <a:rPr lang="es-ES" dirty="0"/>
            </a:br>
            <a:r>
              <a:rPr lang="es-ES" dirty="0"/>
              <a:t> </a:t>
            </a:r>
          </a:p>
          <a:p>
            <a:pPr marL="0" indent="0">
              <a:buNone/>
            </a:pPr>
            <a:r>
              <a:rPr lang="es-ES" dirty="0"/>
              <a:t/>
            </a:r>
            <a:br>
              <a:rPr lang="es-ES" dirty="0"/>
            </a:br>
            <a:r>
              <a:rPr lang="es-ES" dirty="0"/>
              <a:t> </a:t>
            </a:r>
          </a:p>
          <a:p>
            <a:pPr marL="0" indent="0">
              <a:buNone/>
            </a:pPr>
            <a:endParaRPr lang="es-ES" dirty="0"/>
          </a:p>
        </p:txBody>
      </p:sp>
    </p:spTree>
    <p:extLst>
      <p:ext uri="{BB962C8B-B14F-4D97-AF65-F5344CB8AC3E}">
        <p14:creationId xmlns:p14="http://schemas.microsoft.com/office/powerpoint/2010/main" val="3843713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S" dirty="0" smtClean="0"/>
              <a:t>Es </a:t>
            </a:r>
            <a:r>
              <a:rPr lang="es-ES" dirty="0"/>
              <a:t>necesario precisar que la marihuana por vía inhalatoria o por ingestión de ella con alimentos, no tiene efectos beneficiosos sobre la epilepsia y, sí, interfiere con la mantención del tratamiento de la misma. Incluso, son contrarios al estilo de vida saludable que requiere el manejo de la epilepsia</a:t>
            </a:r>
          </a:p>
        </p:txBody>
      </p:sp>
    </p:spTree>
    <p:extLst>
      <p:ext uri="{BB962C8B-B14F-4D97-AF65-F5344CB8AC3E}">
        <p14:creationId xmlns:p14="http://schemas.microsoft.com/office/powerpoint/2010/main" val="183866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EPIDEMIOLOGIA</a:t>
            </a:r>
          </a:p>
        </p:txBody>
      </p:sp>
      <p:sp>
        <p:nvSpPr>
          <p:cNvPr id="3" name="2 Marcador de contenido"/>
          <p:cNvSpPr>
            <a:spLocks noGrp="1"/>
          </p:cNvSpPr>
          <p:nvPr>
            <p:ph idx="1"/>
          </p:nvPr>
        </p:nvSpPr>
        <p:spPr/>
        <p:txBody>
          <a:bodyPr/>
          <a:lstStyle/>
          <a:p>
            <a:endParaRPr lang="es-ES" dirty="0" smtClean="0"/>
          </a:p>
          <a:p>
            <a:r>
              <a:rPr lang="es-ES" dirty="0" smtClean="0"/>
              <a:t>ENTRE 3ERA Y 4TA DECADA INCIDENCIA 15 POR 100 000 HABITANTES</a:t>
            </a:r>
          </a:p>
          <a:p>
            <a:endParaRPr lang="es-ES" dirty="0" smtClean="0"/>
          </a:p>
          <a:p>
            <a:r>
              <a:rPr lang="es-ES" dirty="0" smtClean="0"/>
              <a:t>MAYORES DE 75 AÑOS INCIDENCIA DE 132 000 POR 100 000 HABITANTES</a:t>
            </a:r>
            <a:endParaRPr lang="es-ES" dirty="0"/>
          </a:p>
        </p:txBody>
      </p:sp>
    </p:spTree>
    <p:extLst>
      <p:ext uri="{BB962C8B-B14F-4D97-AF65-F5344CB8AC3E}">
        <p14:creationId xmlns:p14="http://schemas.microsoft.com/office/powerpoint/2010/main" val="315230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b="1" dirty="0" smtClean="0"/>
              <a:t>.</a:t>
            </a:r>
            <a:r>
              <a:rPr lang="es-ES" dirty="0" smtClean="0"/>
              <a:t>Por </a:t>
            </a:r>
            <a:r>
              <a:rPr lang="es-ES" dirty="0"/>
              <a:t>otra parte, además, se debe advertir que aún no se conocen los efectos a largo plazo de los </a:t>
            </a:r>
            <a:r>
              <a:rPr lang="es-ES" dirty="0" err="1"/>
              <a:t>canabinoides</a:t>
            </a:r>
            <a:r>
              <a:rPr lang="es-ES" dirty="0"/>
              <a:t> sobre el cerebro en desarrollo, existiendo evidencias de que la exposición a THC, aumenta el riesgo de adicciones a drogas, patologías psiquiátricas y riesgo de suicidio.</a:t>
            </a:r>
            <a:br>
              <a:rPr lang="es-ES" dirty="0"/>
            </a:br>
            <a:r>
              <a:rPr lang="es-ES" dirty="0"/>
              <a:t> </a:t>
            </a:r>
          </a:p>
        </p:txBody>
      </p:sp>
    </p:spTree>
    <p:extLst>
      <p:ext uri="{BB962C8B-B14F-4D97-AF65-F5344CB8AC3E}">
        <p14:creationId xmlns:p14="http://schemas.microsoft.com/office/powerpoint/2010/main" val="4164084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892480" cy="6336704"/>
          </a:xfrm>
        </p:spPr>
        <p:txBody>
          <a:bodyPr>
            <a:normAutofit/>
          </a:bodyPr>
          <a:lstStyle/>
          <a:p>
            <a:pPr marL="0" indent="0">
              <a:buNone/>
            </a:pPr>
            <a:endParaRPr lang="es-ES" dirty="0"/>
          </a:p>
          <a:p>
            <a:pPr marL="0" indent="0">
              <a:buNone/>
            </a:pPr>
            <a:r>
              <a:rPr lang="es-ES" dirty="0" smtClean="0"/>
              <a:t>Por estos motivos, </a:t>
            </a:r>
            <a:r>
              <a:rPr lang="es-ES" b="1" dirty="0" smtClean="0"/>
              <a:t>sabiendo que el componente CBD podría tener efectos terapéuticos en algunas epilepsias de difícil manejo</a:t>
            </a:r>
            <a:r>
              <a:rPr lang="es-ES" dirty="0" smtClean="0"/>
              <a:t>, es necesario lo siguiente:</a:t>
            </a:r>
          </a:p>
          <a:p>
            <a:pPr marL="0" indent="0">
              <a:buNone/>
            </a:pPr>
            <a:r>
              <a:rPr lang="es-ES" dirty="0"/>
              <a:t/>
            </a:r>
            <a:br>
              <a:rPr lang="es-ES" dirty="0"/>
            </a:br>
            <a:r>
              <a:rPr lang="es-ES" dirty="0"/>
              <a:t>• Seguir controlando al paciente con los estándares médicos habituales</a:t>
            </a:r>
            <a:r>
              <a:rPr lang="es-ES" dirty="0" smtClean="0"/>
              <a:t>.</a:t>
            </a:r>
          </a:p>
          <a:p>
            <a:pPr marL="0" indent="0">
              <a:buNone/>
            </a:pPr>
            <a:r>
              <a:rPr lang="es-ES" dirty="0"/>
              <a:t/>
            </a:r>
            <a:br>
              <a:rPr lang="es-ES" dirty="0"/>
            </a:br>
            <a:r>
              <a:rPr lang="es-ES" dirty="0"/>
              <a:t>• Agotar los tratamientos probados, antes de llegar a considerar el uso de la marihuana.</a:t>
            </a:r>
            <a:br>
              <a:rPr lang="es-ES" dirty="0"/>
            </a:br>
            <a:endParaRPr lang="es-ES" dirty="0"/>
          </a:p>
        </p:txBody>
      </p:sp>
    </p:spTree>
    <p:extLst>
      <p:ext uri="{BB962C8B-B14F-4D97-AF65-F5344CB8AC3E}">
        <p14:creationId xmlns:p14="http://schemas.microsoft.com/office/powerpoint/2010/main" val="856275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pPr marL="0" indent="0">
              <a:buNone/>
            </a:pPr>
            <a:r>
              <a:rPr lang="es-ES" dirty="0"/>
              <a:t>• </a:t>
            </a:r>
            <a:r>
              <a:rPr lang="es-ES" b="1" dirty="0"/>
              <a:t>Esperar que los estudios médicos adecuados, precisen cuándo utilizarla, qué proporción de CBD, qué dosis, tiempo y cuidados son necesarios</a:t>
            </a:r>
            <a:r>
              <a:rPr lang="es-ES" b="1" dirty="0" smtClean="0"/>
              <a:t>.</a:t>
            </a:r>
          </a:p>
          <a:p>
            <a:pPr marL="0" indent="0">
              <a:buNone/>
            </a:pPr>
            <a:r>
              <a:rPr lang="es-ES" dirty="0"/>
              <a:t/>
            </a:r>
            <a:br>
              <a:rPr lang="es-ES" dirty="0"/>
            </a:br>
            <a:r>
              <a:rPr lang="es-ES" dirty="0"/>
              <a:t>• No utilizarla sin indicación y seguimiento de un médico con experiencia en el tratamiento de epilepsias de difícil manejo, </a:t>
            </a:r>
            <a:r>
              <a:rPr lang="es-ES" dirty="0" smtClean="0"/>
              <a:t>sobre </a:t>
            </a:r>
            <a:r>
              <a:rPr lang="es-ES" dirty="0"/>
              <a:t>todo si no hay una clara pauta de su elaboración.</a:t>
            </a:r>
          </a:p>
          <a:p>
            <a:endParaRPr lang="es-ES" dirty="0"/>
          </a:p>
        </p:txBody>
      </p:sp>
    </p:spTree>
    <p:extLst>
      <p:ext uri="{BB962C8B-B14F-4D97-AF65-F5344CB8AC3E}">
        <p14:creationId xmlns:p14="http://schemas.microsoft.com/office/powerpoint/2010/main" val="2982563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63686296"/>
              </p:ext>
            </p:extLst>
          </p:nvPr>
        </p:nvGraphicFramePr>
        <p:xfrm>
          <a:off x="-36512" y="116632"/>
          <a:ext cx="9217024" cy="6831469"/>
        </p:xfrm>
        <a:graphic>
          <a:graphicData uri="http://schemas.openxmlformats.org/drawingml/2006/table">
            <a:tbl>
              <a:tblPr firstRow="1" firstCol="1" bandRow="1"/>
              <a:tblGrid>
                <a:gridCol w="2016224"/>
                <a:gridCol w="1656184"/>
                <a:gridCol w="2525028"/>
                <a:gridCol w="3019588"/>
              </a:tblGrid>
              <a:tr h="753206">
                <a:tc>
                  <a:txBody>
                    <a:bodyPr/>
                    <a:lstStyle/>
                    <a:p>
                      <a:pPr algn="ctr">
                        <a:lnSpc>
                          <a:spcPct val="107000"/>
                        </a:lnSpc>
                      </a:pPr>
                      <a:r>
                        <a:rPr lang="es-ES" sz="2000" b="1" dirty="0" err="1">
                          <a:effectLst/>
                          <a:latin typeface="Calibri"/>
                          <a:ea typeface="Times New Roman"/>
                          <a:cs typeface="Times New Roman"/>
                        </a:rPr>
                        <a:t>Cannabinoides</a:t>
                      </a:r>
                      <a:r>
                        <a:rPr lang="es-ES" sz="2000" b="1" dirty="0">
                          <a:effectLst/>
                          <a:latin typeface="Calibri"/>
                          <a:ea typeface="Times New Roman"/>
                          <a:cs typeface="Times New Roman"/>
                        </a:rPr>
                        <a:t> Naturales</a:t>
                      </a:r>
                      <a:endParaRPr lang="es-ES" sz="2000" dirty="0">
                        <a:effectLst/>
                        <a:latin typeface="Calibri"/>
                        <a:ea typeface="Times New Roman"/>
                        <a:cs typeface="Times New Roman"/>
                      </a:endParaRPr>
                    </a:p>
                  </a:txBody>
                  <a:tcPr marL="25949" marR="25949" marT="25949" marB="25949">
                    <a:lnL>
                      <a:noFill/>
                    </a:lnL>
                    <a:lnR>
                      <a:noFill/>
                    </a:lnR>
                    <a:lnT>
                      <a:noFill/>
                    </a:lnT>
                    <a:lnB>
                      <a:noFill/>
                    </a:lnB>
                  </a:tcPr>
                </a:tc>
                <a:tc>
                  <a:txBody>
                    <a:bodyPr/>
                    <a:lstStyle/>
                    <a:p>
                      <a:pPr algn="ctr">
                        <a:lnSpc>
                          <a:spcPct val="107000"/>
                        </a:lnSpc>
                      </a:pPr>
                      <a:r>
                        <a:rPr lang="es-ES" sz="2000" b="1">
                          <a:effectLst/>
                          <a:latin typeface="Calibri"/>
                          <a:ea typeface="Times New Roman"/>
                          <a:cs typeface="Times New Roman"/>
                        </a:rPr>
                        <a:t>Efectos</a:t>
                      </a:r>
                      <a:endParaRPr lang="es-ES" sz="2000">
                        <a:effectLst/>
                        <a:latin typeface="Calibri"/>
                        <a:ea typeface="Times New Roman"/>
                        <a:cs typeface="Times New Roman"/>
                      </a:endParaRPr>
                    </a:p>
                  </a:txBody>
                  <a:tcPr marL="25949" marR="25949" marT="25949" marB="25949">
                    <a:lnL>
                      <a:noFill/>
                    </a:lnL>
                    <a:lnR>
                      <a:noFill/>
                    </a:lnR>
                    <a:lnT>
                      <a:noFill/>
                    </a:lnT>
                    <a:lnB>
                      <a:noFill/>
                    </a:lnB>
                  </a:tcPr>
                </a:tc>
                <a:tc gridSpan="2">
                  <a:txBody>
                    <a:bodyPr/>
                    <a:lstStyle/>
                    <a:p>
                      <a:pPr algn="ctr">
                        <a:lnSpc>
                          <a:spcPct val="107000"/>
                        </a:lnSpc>
                      </a:pPr>
                      <a:r>
                        <a:rPr lang="es-ES" sz="2000" b="1">
                          <a:effectLst/>
                          <a:latin typeface="Calibri"/>
                          <a:ea typeface="Times New Roman"/>
                          <a:cs typeface="Times New Roman"/>
                        </a:rPr>
                        <a:t>Aplicaciones Terapéuticas</a:t>
                      </a:r>
                      <a:endParaRPr lang="es-ES" sz="2000">
                        <a:effectLst/>
                        <a:latin typeface="Calibri"/>
                        <a:ea typeface="Times New Roman"/>
                        <a:cs typeface="Times New Roman"/>
                      </a:endParaRPr>
                    </a:p>
                  </a:txBody>
                  <a:tcPr marL="25949" marR="25949" marT="25949" marB="25949">
                    <a:lnL>
                      <a:noFill/>
                    </a:lnL>
                    <a:lnR>
                      <a:noFill/>
                    </a:lnR>
                    <a:lnT>
                      <a:noFill/>
                    </a:lnT>
                    <a:lnB>
                      <a:noFill/>
                    </a:lnB>
                  </a:tcPr>
                </a:tc>
                <a:tc hMerge="1">
                  <a:txBody>
                    <a:bodyPr/>
                    <a:lstStyle/>
                    <a:p>
                      <a:endParaRPr lang="es-ES"/>
                    </a:p>
                  </a:txBody>
                  <a:tcPr/>
                </a:tc>
              </a:tr>
              <a:tr h="1821717">
                <a:tc>
                  <a:txBody>
                    <a:bodyPr/>
                    <a:lstStyle/>
                    <a:p>
                      <a:pPr algn="ctr">
                        <a:lnSpc>
                          <a:spcPct val="107000"/>
                        </a:lnSpc>
                      </a:pPr>
                      <a:r>
                        <a:rPr lang="es-ES" sz="2000" dirty="0">
                          <a:effectLst/>
                          <a:latin typeface="Calibri"/>
                          <a:ea typeface="Times New Roman"/>
                          <a:cs typeface="Times New Roman"/>
                        </a:rPr>
                        <a:t>THC</a:t>
                      </a:r>
                    </a:p>
                    <a:p>
                      <a:pPr algn="ctr">
                        <a:lnSpc>
                          <a:spcPct val="107000"/>
                        </a:lnSpc>
                      </a:pPr>
                      <a:r>
                        <a:rPr lang="es-ES" sz="2000" dirty="0">
                          <a:effectLst/>
                          <a:latin typeface="Calibri"/>
                          <a:ea typeface="Times New Roman"/>
                          <a:cs typeface="Times New Roman"/>
                        </a:rPr>
                        <a:t>(</a:t>
                      </a:r>
                      <a:r>
                        <a:rPr lang="es-ES" sz="2000" dirty="0" err="1">
                          <a:effectLst/>
                          <a:latin typeface="Calibri"/>
                          <a:ea typeface="Times New Roman"/>
                          <a:cs typeface="Times New Roman"/>
                        </a:rPr>
                        <a:t>tetrahidrocannabinol</a:t>
                      </a:r>
                      <a:r>
                        <a:rPr lang="es-ES" sz="2000" dirty="0">
                          <a:effectLst/>
                          <a:latin typeface="Calibri"/>
                          <a:ea typeface="Times New Roman"/>
                          <a:cs typeface="Times New Roman"/>
                        </a:rPr>
                        <a:t>)</a:t>
                      </a:r>
                    </a:p>
                  </a:txBody>
                  <a:tcPr marL="25949" marR="25949" marT="25949" marB="25949">
                    <a:lnL>
                      <a:noFill/>
                    </a:lnL>
                    <a:lnR>
                      <a:noFill/>
                    </a:lnR>
                    <a:lnT>
                      <a:noFill/>
                    </a:lnT>
                    <a:lnB>
                      <a:noFill/>
                    </a:lnB>
                  </a:tcPr>
                </a:tc>
                <a:tc gridSpan="2">
                  <a:txBody>
                    <a:bodyPr/>
                    <a:lstStyle/>
                    <a:p>
                      <a:pPr>
                        <a:lnSpc>
                          <a:spcPct val="107000"/>
                        </a:lnSpc>
                      </a:pPr>
                      <a:r>
                        <a:rPr lang="es-ES" sz="2000" dirty="0">
                          <a:effectLst/>
                          <a:latin typeface="Calibri"/>
                          <a:ea typeface="Times New Roman"/>
                          <a:cs typeface="Times New Roman"/>
                        </a:rPr>
                        <a:t>-Efecto psicoactivo</a:t>
                      </a:r>
                    </a:p>
                  </a:txBody>
                  <a:tcPr marL="25949" marR="25949" marT="25949" marB="25949">
                    <a:lnL>
                      <a:noFill/>
                    </a:lnL>
                    <a:lnR>
                      <a:noFill/>
                    </a:lnR>
                    <a:lnT>
                      <a:noFill/>
                    </a:lnT>
                    <a:lnB>
                      <a:noFill/>
                    </a:lnB>
                  </a:tcPr>
                </a:tc>
                <a:tc hMerge="1">
                  <a:txBody>
                    <a:bodyPr/>
                    <a:lstStyle/>
                    <a:p>
                      <a:endParaRPr lang="es-ES"/>
                    </a:p>
                  </a:txBody>
                  <a:tcPr/>
                </a:tc>
                <a:tc>
                  <a:txBody>
                    <a:bodyPr/>
                    <a:lstStyle/>
                    <a:p>
                      <a:pPr>
                        <a:lnSpc>
                          <a:spcPct val="107000"/>
                        </a:lnSpc>
                      </a:pPr>
                      <a:r>
                        <a:rPr lang="es-ES" sz="2000" dirty="0">
                          <a:effectLst/>
                          <a:latin typeface="Calibri"/>
                          <a:ea typeface="Times New Roman"/>
                          <a:cs typeface="Times New Roman"/>
                        </a:rPr>
                        <a:t>-Analgesia</a:t>
                      </a:r>
                    </a:p>
                    <a:p>
                      <a:pPr>
                        <a:lnSpc>
                          <a:spcPct val="107000"/>
                        </a:lnSpc>
                      </a:pPr>
                      <a:r>
                        <a:rPr lang="es-ES" sz="2000" dirty="0">
                          <a:effectLst/>
                          <a:latin typeface="Calibri"/>
                          <a:ea typeface="Times New Roman"/>
                          <a:cs typeface="Times New Roman"/>
                        </a:rPr>
                        <a:t>-Inhibición motora</a:t>
                      </a:r>
                    </a:p>
                    <a:p>
                      <a:pPr>
                        <a:lnSpc>
                          <a:spcPct val="107000"/>
                        </a:lnSpc>
                      </a:pPr>
                      <a:r>
                        <a:rPr lang="es-ES" sz="2000" dirty="0">
                          <a:effectLst/>
                          <a:latin typeface="Calibri"/>
                          <a:ea typeface="Times New Roman"/>
                          <a:cs typeface="Times New Roman"/>
                        </a:rPr>
                        <a:t>-Antiemético</a:t>
                      </a:r>
                    </a:p>
                    <a:p>
                      <a:pPr>
                        <a:lnSpc>
                          <a:spcPct val="107000"/>
                        </a:lnSpc>
                      </a:pPr>
                      <a:r>
                        <a:rPr lang="es-ES" sz="2000" dirty="0">
                          <a:effectLst/>
                          <a:latin typeface="Calibri"/>
                          <a:ea typeface="Times New Roman"/>
                          <a:cs typeface="Times New Roman"/>
                        </a:rPr>
                        <a:t>-Broncodilatador</a:t>
                      </a:r>
                    </a:p>
                    <a:p>
                      <a:pPr>
                        <a:lnSpc>
                          <a:spcPct val="107000"/>
                        </a:lnSpc>
                      </a:pPr>
                      <a:endParaRPr lang="es-ES" sz="2000">
                        <a:effectLst/>
                        <a:latin typeface="Calibri"/>
                        <a:ea typeface="Times New Roman"/>
                        <a:cs typeface="Times New Roman"/>
                      </a:endParaRPr>
                    </a:p>
                  </a:txBody>
                  <a:tcPr marL="25949" marR="25949" marT="25949" marB="25949">
                    <a:lnL>
                      <a:noFill/>
                    </a:lnL>
                    <a:lnR>
                      <a:noFill/>
                    </a:lnR>
                    <a:lnT>
                      <a:noFill/>
                    </a:lnT>
                    <a:lnB>
                      <a:noFill/>
                    </a:lnB>
                  </a:tcPr>
                </a:tc>
              </a:tr>
              <a:tr h="1465547">
                <a:tc>
                  <a:txBody>
                    <a:bodyPr/>
                    <a:lstStyle/>
                    <a:p>
                      <a:pPr algn="ctr">
                        <a:lnSpc>
                          <a:spcPct val="107000"/>
                        </a:lnSpc>
                      </a:pPr>
                      <a:r>
                        <a:rPr lang="es-ES" sz="2000">
                          <a:effectLst/>
                          <a:latin typeface="Calibri"/>
                          <a:ea typeface="Times New Roman"/>
                          <a:cs typeface="Times New Roman"/>
                        </a:rPr>
                        <a:t>CBN</a:t>
                      </a:r>
                    </a:p>
                    <a:p>
                      <a:pPr algn="ctr">
                        <a:lnSpc>
                          <a:spcPct val="107000"/>
                        </a:lnSpc>
                      </a:pPr>
                      <a:r>
                        <a:rPr lang="es-ES" sz="2000">
                          <a:effectLst/>
                          <a:latin typeface="Calibri"/>
                          <a:ea typeface="Times New Roman"/>
                          <a:cs typeface="Times New Roman"/>
                        </a:rPr>
                        <a:t>(cannabinol)</a:t>
                      </a:r>
                    </a:p>
                  </a:txBody>
                  <a:tcPr marL="25949" marR="25949" marT="25949" marB="25949">
                    <a:lnL>
                      <a:noFill/>
                    </a:lnL>
                    <a:lnR>
                      <a:noFill/>
                    </a:lnR>
                    <a:lnT>
                      <a:noFill/>
                    </a:lnT>
                    <a:lnB>
                      <a:noFill/>
                    </a:lnB>
                  </a:tcPr>
                </a:tc>
                <a:tc gridSpan="2">
                  <a:txBody>
                    <a:bodyPr/>
                    <a:lstStyle/>
                    <a:p>
                      <a:pPr>
                        <a:lnSpc>
                          <a:spcPct val="107000"/>
                        </a:lnSpc>
                      </a:pPr>
                      <a:r>
                        <a:rPr lang="es-ES" sz="2000" dirty="0">
                          <a:effectLst/>
                          <a:latin typeface="Calibri"/>
                          <a:ea typeface="Times New Roman"/>
                          <a:cs typeface="Times New Roman"/>
                        </a:rPr>
                        <a:t>-1/10 </a:t>
                      </a:r>
                      <a:r>
                        <a:rPr lang="es-ES" sz="2000" dirty="0" err="1">
                          <a:effectLst/>
                          <a:latin typeface="Calibri"/>
                          <a:ea typeface="Times New Roman"/>
                          <a:cs typeface="Times New Roman"/>
                        </a:rPr>
                        <a:t>psicoactividad</a:t>
                      </a:r>
                      <a:r>
                        <a:rPr lang="es-ES" sz="2000" dirty="0">
                          <a:effectLst/>
                          <a:latin typeface="Calibri"/>
                          <a:ea typeface="Times New Roman"/>
                          <a:cs typeface="Times New Roman"/>
                        </a:rPr>
                        <a:t> respecto al THC.</a:t>
                      </a:r>
                    </a:p>
                    <a:p>
                      <a:pPr>
                        <a:lnSpc>
                          <a:spcPct val="107000"/>
                        </a:lnSpc>
                      </a:pPr>
                      <a:r>
                        <a:rPr lang="es-ES" sz="2000" dirty="0">
                          <a:effectLst/>
                          <a:latin typeface="Calibri"/>
                          <a:ea typeface="Times New Roman"/>
                          <a:cs typeface="Times New Roman"/>
                        </a:rPr>
                        <a:t>-Poco psicoactivo por vía oral.</a:t>
                      </a:r>
                    </a:p>
                  </a:txBody>
                  <a:tcPr marL="25949" marR="25949" marT="25949" marB="25949">
                    <a:lnL>
                      <a:noFill/>
                    </a:lnL>
                    <a:lnR>
                      <a:noFill/>
                    </a:lnR>
                    <a:lnT>
                      <a:noFill/>
                    </a:lnT>
                    <a:lnB>
                      <a:noFill/>
                    </a:lnB>
                  </a:tcPr>
                </a:tc>
                <a:tc hMerge="1">
                  <a:txBody>
                    <a:bodyPr/>
                    <a:lstStyle/>
                    <a:p>
                      <a:endParaRPr lang="es-ES"/>
                    </a:p>
                  </a:txBody>
                  <a:tcPr/>
                </a:tc>
                <a:tc>
                  <a:txBody>
                    <a:bodyPr/>
                    <a:lstStyle/>
                    <a:p>
                      <a:pPr>
                        <a:lnSpc>
                          <a:spcPct val="107000"/>
                        </a:lnSpc>
                      </a:pPr>
                      <a:r>
                        <a:rPr lang="es-ES" sz="2000">
                          <a:effectLst/>
                          <a:latin typeface="Calibri"/>
                          <a:ea typeface="Times New Roman"/>
                          <a:cs typeface="Times New Roman"/>
                        </a:rPr>
                        <a:t>-Modulación del sistema inmunitario</a:t>
                      </a:r>
                    </a:p>
                    <a:p>
                      <a:pPr>
                        <a:lnSpc>
                          <a:spcPct val="107000"/>
                        </a:lnSpc>
                      </a:pPr>
                      <a:r>
                        <a:rPr lang="es-ES" sz="2000">
                          <a:effectLst/>
                          <a:latin typeface="Calibri"/>
                          <a:ea typeface="Times New Roman"/>
                          <a:cs typeface="Times New Roman"/>
                        </a:rPr>
                        <a:t>-Aumento del sueño </a:t>
                      </a:r>
                    </a:p>
                    <a:p>
                      <a:pPr>
                        <a:lnSpc>
                          <a:spcPct val="107000"/>
                        </a:lnSpc>
                      </a:pPr>
                      <a:r>
                        <a:rPr lang="es-ES" sz="2000">
                          <a:effectLst/>
                          <a:latin typeface="Calibri"/>
                          <a:ea typeface="Times New Roman"/>
                          <a:cs typeface="Times New Roman"/>
                        </a:rPr>
                        <a:t>-Hipotérmico </a:t>
                      </a:r>
                    </a:p>
                  </a:txBody>
                  <a:tcPr marL="25949" marR="25949" marT="25949" marB="25949">
                    <a:lnL>
                      <a:noFill/>
                    </a:lnL>
                    <a:lnR>
                      <a:noFill/>
                    </a:lnR>
                    <a:lnT>
                      <a:noFill/>
                    </a:lnT>
                    <a:lnB>
                      <a:noFill/>
                    </a:lnB>
                  </a:tcPr>
                </a:tc>
              </a:tr>
              <a:tr h="2790999">
                <a:tc>
                  <a:txBody>
                    <a:bodyPr/>
                    <a:lstStyle/>
                    <a:p>
                      <a:pPr algn="ctr">
                        <a:lnSpc>
                          <a:spcPct val="107000"/>
                        </a:lnSpc>
                      </a:pPr>
                      <a:r>
                        <a:rPr lang="es-ES" sz="2000">
                          <a:effectLst/>
                          <a:latin typeface="Calibri"/>
                          <a:ea typeface="Times New Roman"/>
                          <a:cs typeface="Times New Roman"/>
                        </a:rPr>
                        <a:t>CBN</a:t>
                      </a:r>
                    </a:p>
                    <a:p>
                      <a:pPr algn="ctr">
                        <a:lnSpc>
                          <a:spcPct val="107000"/>
                        </a:lnSpc>
                      </a:pPr>
                      <a:r>
                        <a:rPr lang="es-ES" sz="2000">
                          <a:effectLst/>
                          <a:latin typeface="Calibri"/>
                          <a:ea typeface="Times New Roman"/>
                          <a:cs typeface="Times New Roman"/>
                        </a:rPr>
                        <a:t>(cannabinol)</a:t>
                      </a:r>
                    </a:p>
                  </a:txBody>
                  <a:tcPr marL="25949" marR="25949" marT="25949" marB="25949">
                    <a:lnL>
                      <a:noFill/>
                    </a:lnL>
                    <a:lnR>
                      <a:noFill/>
                    </a:lnR>
                    <a:lnT>
                      <a:noFill/>
                    </a:lnT>
                    <a:lnB>
                      <a:noFill/>
                    </a:lnB>
                  </a:tcPr>
                </a:tc>
                <a:tc gridSpan="2">
                  <a:txBody>
                    <a:bodyPr/>
                    <a:lstStyle/>
                    <a:p>
                      <a:pPr>
                        <a:lnSpc>
                          <a:spcPct val="107000"/>
                        </a:lnSpc>
                      </a:pPr>
                      <a:r>
                        <a:rPr lang="es-ES" sz="2000" dirty="0">
                          <a:effectLst/>
                          <a:latin typeface="Calibri"/>
                          <a:ea typeface="Times New Roman"/>
                          <a:cs typeface="Times New Roman"/>
                        </a:rPr>
                        <a:t>-No psicoactivo</a:t>
                      </a:r>
                    </a:p>
                    <a:p>
                      <a:pPr>
                        <a:lnSpc>
                          <a:spcPct val="107000"/>
                        </a:lnSpc>
                      </a:pPr>
                      <a:r>
                        <a:rPr lang="es-ES" sz="2000" dirty="0">
                          <a:effectLst/>
                          <a:latin typeface="Calibri"/>
                          <a:ea typeface="Times New Roman"/>
                          <a:cs typeface="Times New Roman"/>
                        </a:rPr>
                        <a:t>-Aumenta la concentración y biodisponibilidad del THC</a:t>
                      </a:r>
                    </a:p>
                    <a:p>
                      <a:pPr>
                        <a:lnSpc>
                          <a:spcPct val="107000"/>
                        </a:lnSpc>
                      </a:pPr>
                      <a:r>
                        <a:rPr lang="es-ES" sz="2000" dirty="0">
                          <a:effectLst/>
                          <a:latin typeface="Calibri"/>
                          <a:ea typeface="Times New Roman"/>
                          <a:cs typeface="Times New Roman"/>
                        </a:rPr>
                        <a:t>-Atenúa la ansiedad producida por el THC</a:t>
                      </a:r>
                    </a:p>
                    <a:p>
                      <a:pPr>
                        <a:lnSpc>
                          <a:spcPct val="107000"/>
                        </a:lnSpc>
                      </a:pPr>
                      <a:r>
                        <a:rPr lang="es-ES" sz="2000" dirty="0">
                          <a:effectLst/>
                          <a:latin typeface="Calibri"/>
                          <a:ea typeface="Times New Roman"/>
                          <a:cs typeface="Times New Roman"/>
                        </a:rPr>
                        <a:t>-La relación THC/CBD determina que la planta sea activadora o sedante</a:t>
                      </a:r>
                    </a:p>
                  </a:txBody>
                  <a:tcPr marL="25949" marR="25949" marT="25949" marB="25949">
                    <a:lnL>
                      <a:noFill/>
                    </a:lnL>
                    <a:lnR>
                      <a:noFill/>
                    </a:lnR>
                    <a:lnT>
                      <a:noFill/>
                    </a:lnT>
                    <a:lnB>
                      <a:noFill/>
                    </a:lnB>
                  </a:tcPr>
                </a:tc>
                <a:tc hMerge="1">
                  <a:txBody>
                    <a:bodyPr/>
                    <a:lstStyle/>
                    <a:p>
                      <a:endParaRPr lang="es-ES"/>
                    </a:p>
                  </a:txBody>
                  <a:tcPr/>
                </a:tc>
                <a:tc>
                  <a:txBody>
                    <a:bodyPr/>
                    <a:lstStyle/>
                    <a:p>
                      <a:pPr>
                        <a:lnSpc>
                          <a:spcPct val="107000"/>
                        </a:lnSpc>
                      </a:pPr>
                      <a:r>
                        <a:rPr lang="es-ES" sz="2000" dirty="0">
                          <a:effectLst/>
                          <a:latin typeface="Calibri"/>
                          <a:ea typeface="Times New Roman"/>
                          <a:cs typeface="Times New Roman"/>
                        </a:rPr>
                        <a:t>-Anticonvulsivante </a:t>
                      </a:r>
                    </a:p>
                    <a:p>
                      <a:pPr>
                        <a:lnSpc>
                          <a:spcPct val="107000"/>
                        </a:lnSpc>
                      </a:pPr>
                      <a:r>
                        <a:rPr lang="es-ES" sz="2000" dirty="0">
                          <a:effectLst/>
                          <a:latin typeface="Calibri"/>
                          <a:ea typeface="Times New Roman"/>
                          <a:cs typeface="Times New Roman"/>
                        </a:rPr>
                        <a:t>-Ansiolítica </a:t>
                      </a:r>
                    </a:p>
                    <a:p>
                      <a:pPr>
                        <a:lnSpc>
                          <a:spcPct val="107000"/>
                        </a:lnSpc>
                      </a:pPr>
                      <a:r>
                        <a:rPr lang="es-ES" sz="2000" dirty="0">
                          <a:effectLst/>
                          <a:latin typeface="Calibri"/>
                          <a:ea typeface="Times New Roman"/>
                          <a:cs typeface="Times New Roman"/>
                        </a:rPr>
                        <a:t>-Antioxidante </a:t>
                      </a:r>
                    </a:p>
                    <a:p>
                      <a:pPr>
                        <a:lnSpc>
                          <a:spcPct val="107000"/>
                        </a:lnSpc>
                      </a:pPr>
                      <a:r>
                        <a:rPr lang="es-ES" sz="2000" dirty="0">
                          <a:effectLst/>
                          <a:latin typeface="Calibri"/>
                          <a:ea typeface="Times New Roman"/>
                          <a:cs typeface="Times New Roman"/>
                        </a:rPr>
                        <a:t>-</a:t>
                      </a:r>
                      <a:r>
                        <a:rPr lang="es-ES" sz="2000" dirty="0" err="1">
                          <a:effectLst/>
                          <a:latin typeface="Calibri"/>
                          <a:ea typeface="Times New Roman"/>
                          <a:cs typeface="Times New Roman"/>
                        </a:rPr>
                        <a:t>Neuroprotector</a:t>
                      </a:r>
                      <a:r>
                        <a:rPr lang="es-ES" sz="2000" dirty="0">
                          <a:effectLst/>
                          <a:latin typeface="Calibri"/>
                          <a:ea typeface="Times New Roman"/>
                          <a:cs typeface="Times New Roman"/>
                        </a:rPr>
                        <a:t> </a:t>
                      </a:r>
                    </a:p>
                    <a:p>
                      <a:pPr>
                        <a:lnSpc>
                          <a:spcPct val="107000"/>
                        </a:lnSpc>
                      </a:pPr>
                      <a:r>
                        <a:rPr lang="es-ES" sz="2000" dirty="0">
                          <a:effectLst/>
                          <a:latin typeface="Calibri"/>
                          <a:ea typeface="Times New Roman"/>
                          <a:cs typeface="Times New Roman"/>
                        </a:rPr>
                        <a:t>-Antiinflamatoria </a:t>
                      </a:r>
                    </a:p>
                    <a:p>
                      <a:pPr>
                        <a:lnSpc>
                          <a:spcPct val="107000"/>
                        </a:lnSpc>
                      </a:pPr>
                      <a:r>
                        <a:rPr lang="es-ES" sz="2000" dirty="0">
                          <a:effectLst/>
                          <a:latin typeface="Calibri"/>
                          <a:ea typeface="Times New Roman"/>
                          <a:cs typeface="Times New Roman"/>
                        </a:rPr>
                        <a:t>-Modulador del sistema inmunitario</a:t>
                      </a:r>
                    </a:p>
                  </a:txBody>
                  <a:tcPr marL="25949" marR="25949" marT="25949" marB="25949">
                    <a:lnL>
                      <a:noFill/>
                    </a:lnL>
                    <a:lnR>
                      <a:noFill/>
                    </a:lnR>
                    <a:lnT>
                      <a:noFill/>
                    </a:lnT>
                    <a:lnB>
                      <a:noFill/>
                    </a:lnB>
                  </a:tcPr>
                </a:tc>
              </a:tr>
            </a:tbl>
          </a:graphicData>
        </a:graphic>
      </p:graphicFrame>
    </p:spTree>
    <p:extLst>
      <p:ext uri="{BB962C8B-B14F-4D97-AF65-F5344CB8AC3E}">
        <p14:creationId xmlns:p14="http://schemas.microsoft.com/office/powerpoint/2010/main" val="1937930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Efectos adversos</a:t>
            </a:r>
            <a:endParaRPr lang="es-ES" dirty="0"/>
          </a:p>
        </p:txBody>
      </p:sp>
      <p:sp>
        <p:nvSpPr>
          <p:cNvPr id="3" name="2 Marcador de contenido"/>
          <p:cNvSpPr>
            <a:spLocks noGrp="1"/>
          </p:cNvSpPr>
          <p:nvPr>
            <p:ph idx="1"/>
          </p:nvPr>
        </p:nvSpPr>
        <p:spPr/>
        <p:txBody>
          <a:bodyPr>
            <a:normAutofit/>
          </a:bodyPr>
          <a:lstStyle/>
          <a:p>
            <a:r>
              <a:rPr lang="es-ES" dirty="0" smtClean="0"/>
              <a:t> Catalepsia </a:t>
            </a:r>
          </a:p>
          <a:p>
            <a:r>
              <a:rPr lang="es-ES" dirty="0"/>
              <a:t>C</a:t>
            </a:r>
            <a:r>
              <a:rPr lang="es-ES" dirty="0" smtClean="0"/>
              <a:t>onfusión </a:t>
            </a:r>
            <a:r>
              <a:rPr lang="es-ES" dirty="0"/>
              <a:t>y dificultad de la </a:t>
            </a:r>
            <a:r>
              <a:rPr lang="es-ES" dirty="0" smtClean="0"/>
              <a:t>memorización</a:t>
            </a:r>
          </a:p>
          <a:p>
            <a:r>
              <a:rPr lang="es-ES" dirty="0" smtClean="0"/>
              <a:t> </a:t>
            </a:r>
            <a:r>
              <a:rPr lang="es-ES" dirty="0"/>
              <a:t>D</a:t>
            </a:r>
            <a:r>
              <a:rPr lang="es-ES" dirty="0" smtClean="0"/>
              <a:t>isminución </a:t>
            </a:r>
            <a:r>
              <a:rPr lang="es-ES" dirty="0"/>
              <a:t>de la secreción de FSH, LH y </a:t>
            </a:r>
            <a:r>
              <a:rPr lang="es-ES" dirty="0" smtClean="0"/>
              <a:t>prolactina</a:t>
            </a:r>
          </a:p>
          <a:p>
            <a:r>
              <a:rPr lang="es-ES" dirty="0" smtClean="0"/>
              <a:t> </a:t>
            </a:r>
            <a:r>
              <a:rPr lang="es-ES" dirty="0"/>
              <a:t>T</a:t>
            </a:r>
            <a:r>
              <a:rPr lang="es-ES" dirty="0" smtClean="0"/>
              <a:t>aquicardia </a:t>
            </a:r>
            <a:r>
              <a:rPr lang="es-ES" dirty="0"/>
              <a:t>con disminución de la presión </a:t>
            </a:r>
            <a:r>
              <a:rPr lang="es-ES" dirty="0" smtClean="0"/>
              <a:t>arterial</a:t>
            </a:r>
          </a:p>
          <a:p>
            <a:pPr marL="0" indent="0">
              <a:buNone/>
            </a:pPr>
            <a:endParaRPr lang="es-ES" dirty="0"/>
          </a:p>
        </p:txBody>
      </p:sp>
    </p:spTree>
    <p:extLst>
      <p:ext uri="{BB962C8B-B14F-4D97-AF65-F5344CB8AC3E}">
        <p14:creationId xmlns:p14="http://schemas.microsoft.com/office/powerpoint/2010/main" val="2949533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Efectos adversos</a:t>
            </a:r>
          </a:p>
        </p:txBody>
      </p:sp>
      <p:sp>
        <p:nvSpPr>
          <p:cNvPr id="3" name="2 Marcador de contenido"/>
          <p:cNvSpPr>
            <a:spLocks noGrp="1"/>
          </p:cNvSpPr>
          <p:nvPr>
            <p:ph idx="1"/>
          </p:nvPr>
        </p:nvSpPr>
        <p:spPr/>
        <p:txBody>
          <a:bodyPr/>
          <a:lstStyle/>
          <a:p>
            <a:r>
              <a:rPr lang="es-ES" dirty="0" smtClean="0"/>
              <a:t>Bronquitis</a:t>
            </a:r>
          </a:p>
          <a:p>
            <a:endParaRPr lang="es-ES" dirty="0"/>
          </a:p>
          <a:p>
            <a:r>
              <a:rPr lang="es-ES" dirty="0" smtClean="0"/>
              <a:t>Sequedad </a:t>
            </a:r>
            <a:r>
              <a:rPr lang="es-ES" dirty="0"/>
              <a:t>de la </a:t>
            </a:r>
            <a:r>
              <a:rPr lang="es-ES" dirty="0" smtClean="0"/>
              <a:t>boca</a:t>
            </a:r>
          </a:p>
          <a:p>
            <a:endParaRPr lang="es-ES" dirty="0"/>
          </a:p>
          <a:p>
            <a:r>
              <a:rPr lang="es-ES" dirty="0" smtClean="0"/>
              <a:t>Efectos </a:t>
            </a:r>
            <a:r>
              <a:rPr lang="es-ES" dirty="0"/>
              <a:t>psicopatológicos como psicosis </a:t>
            </a:r>
            <a:r>
              <a:rPr lang="es-ES" dirty="0" err="1"/>
              <a:t>cannábica</a:t>
            </a:r>
            <a:r>
              <a:rPr lang="es-ES" dirty="0"/>
              <a:t>, crisis de pánico y fobias</a:t>
            </a:r>
          </a:p>
        </p:txBody>
      </p:sp>
    </p:spTree>
    <p:extLst>
      <p:ext uri="{BB962C8B-B14F-4D97-AF65-F5344CB8AC3E}">
        <p14:creationId xmlns:p14="http://schemas.microsoft.com/office/powerpoint/2010/main" val="1107488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457200" y="476250"/>
            <a:ext cx="8229600" cy="5649913"/>
          </a:xfrm>
        </p:spPr>
        <p:txBody>
          <a:bodyPr/>
          <a:lstStyle/>
          <a:p>
            <a:endParaRPr lang="en-US" dirty="0" smtClean="0"/>
          </a:p>
          <a:p>
            <a:pPr marL="0" indent="0">
              <a:buNone/>
            </a:pPr>
            <a:endParaRPr lang="en-US" dirty="0"/>
          </a:p>
          <a:p>
            <a:r>
              <a:rPr lang="en-US" dirty="0" smtClean="0"/>
              <a:t>El </a:t>
            </a:r>
            <a:r>
              <a:rPr lang="en-US" dirty="0" err="1"/>
              <a:t>cannabidiol</a:t>
            </a:r>
            <a:r>
              <a:rPr lang="en-US" dirty="0"/>
              <a:t> </a:t>
            </a:r>
            <a:r>
              <a:rPr lang="en-US" dirty="0" err="1"/>
              <a:t>debe</a:t>
            </a:r>
            <a:r>
              <a:rPr lang="en-US" dirty="0"/>
              <a:t> </a:t>
            </a:r>
            <a:r>
              <a:rPr lang="en-US" dirty="0" err="1"/>
              <a:t>pasar</a:t>
            </a:r>
            <a:r>
              <a:rPr lang="en-US" dirty="0"/>
              <a:t> </a:t>
            </a:r>
            <a:r>
              <a:rPr lang="en-US" dirty="0" err="1"/>
              <a:t>una</a:t>
            </a:r>
            <a:r>
              <a:rPr lang="en-US" dirty="0"/>
              <a:t> </a:t>
            </a:r>
            <a:r>
              <a:rPr lang="en-US" dirty="0" err="1"/>
              <a:t>evaluación</a:t>
            </a:r>
            <a:r>
              <a:rPr lang="en-US" dirty="0"/>
              <a:t> </a:t>
            </a:r>
            <a:r>
              <a:rPr lang="en-US" dirty="0" err="1"/>
              <a:t>rigurosa</a:t>
            </a:r>
            <a:r>
              <a:rPr lang="en-US" dirty="0"/>
              <a:t> </a:t>
            </a:r>
            <a:r>
              <a:rPr lang="en-US" dirty="0" err="1"/>
              <a:t>mediante</a:t>
            </a:r>
            <a:r>
              <a:rPr lang="en-US" dirty="0"/>
              <a:t> </a:t>
            </a:r>
            <a:r>
              <a:rPr lang="en-US" dirty="0" err="1"/>
              <a:t>ensayos</a:t>
            </a:r>
            <a:r>
              <a:rPr lang="en-US" dirty="0"/>
              <a:t> </a:t>
            </a:r>
            <a:r>
              <a:rPr lang="en-US" dirty="0" err="1"/>
              <a:t>clínicos</a:t>
            </a:r>
            <a:r>
              <a:rPr lang="en-US" dirty="0"/>
              <a:t> </a:t>
            </a:r>
            <a:r>
              <a:rPr lang="en-US" dirty="0" err="1"/>
              <a:t>para</a:t>
            </a:r>
            <a:r>
              <a:rPr lang="en-US" dirty="0"/>
              <a:t> </a:t>
            </a:r>
            <a:r>
              <a:rPr lang="en-US" dirty="0" err="1"/>
              <a:t>comprobar</a:t>
            </a:r>
            <a:r>
              <a:rPr lang="en-US" dirty="0"/>
              <a:t> no solo </a:t>
            </a:r>
            <a:r>
              <a:rPr lang="en-US" dirty="0" err="1"/>
              <a:t>su</a:t>
            </a:r>
            <a:r>
              <a:rPr lang="en-US" dirty="0"/>
              <a:t> </a:t>
            </a:r>
            <a:r>
              <a:rPr lang="en-US" dirty="0" err="1"/>
              <a:t>eficacia</a:t>
            </a:r>
            <a:r>
              <a:rPr lang="en-US" dirty="0"/>
              <a:t> </a:t>
            </a:r>
            <a:r>
              <a:rPr lang="en-US" dirty="0" err="1"/>
              <a:t>sino</a:t>
            </a:r>
            <a:r>
              <a:rPr lang="en-US" dirty="0"/>
              <a:t> </a:t>
            </a:r>
            <a:r>
              <a:rPr lang="en-US" dirty="0" err="1"/>
              <a:t>su</a:t>
            </a:r>
            <a:r>
              <a:rPr lang="en-US" dirty="0"/>
              <a:t> </a:t>
            </a:r>
            <a:r>
              <a:rPr lang="en-US" dirty="0" err="1" smtClean="0"/>
              <a:t>seguridad</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3636364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Su </a:t>
            </a:r>
            <a:r>
              <a:rPr lang="es-ES" dirty="0"/>
              <a:t>uso está indicado principalmente en aquellos pacientes en los cuales las terapias convencionales no han dado resultados.</a:t>
            </a:r>
          </a:p>
          <a:p>
            <a:endParaRPr lang="es-ES" dirty="0"/>
          </a:p>
        </p:txBody>
      </p:sp>
    </p:spTree>
    <p:extLst>
      <p:ext uri="{BB962C8B-B14F-4D97-AF65-F5344CB8AC3E}">
        <p14:creationId xmlns:p14="http://schemas.microsoft.com/office/powerpoint/2010/main" val="76481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67" y="260648"/>
            <a:ext cx="9144000" cy="1143000"/>
          </a:xfrm>
        </p:spPr>
        <p:txBody>
          <a:bodyPr>
            <a:noAutofit/>
          </a:bodyPr>
          <a:lstStyle/>
          <a:p>
            <a:r>
              <a:rPr lang="es-ES" sz="3600" dirty="0" smtClean="0"/>
              <a:t>FACTORES DE RIESGO PARA EL DESARROLLO DE CRISIS AGUDAS SINTOMATICAS</a:t>
            </a:r>
            <a:endParaRPr lang="es-ES" sz="3600" dirty="0"/>
          </a:p>
        </p:txBody>
      </p:sp>
      <p:sp>
        <p:nvSpPr>
          <p:cNvPr id="3" name="2 Marcador de contenido"/>
          <p:cNvSpPr>
            <a:spLocks noGrp="1"/>
          </p:cNvSpPr>
          <p:nvPr>
            <p:ph idx="1"/>
          </p:nvPr>
        </p:nvSpPr>
        <p:spPr>
          <a:xfrm>
            <a:off x="457200" y="1916832"/>
            <a:ext cx="8229600" cy="4209331"/>
          </a:xfrm>
        </p:spPr>
        <p:txBody>
          <a:bodyPr/>
          <a:lstStyle/>
          <a:p>
            <a:r>
              <a:rPr lang="es-ES" dirty="0" smtClean="0"/>
              <a:t>TRAUMATISMO CRANEAL</a:t>
            </a:r>
          </a:p>
          <a:p>
            <a:r>
              <a:rPr lang="es-ES" dirty="0" smtClean="0"/>
              <a:t>ICTUS</a:t>
            </a:r>
          </a:p>
          <a:p>
            <a:r>
              <a:rPr lang="es-ES" dirty="0" smtClean="0"/>
              <a:t>TRASTORNOS INFECCIOSOS</a:t>
            </a:r>
          </a:p>
          <a:p>
            <a:r>
              <a:rPr lang="es-ES" dirty="0" smtClean="0"/>
              <a:t>TRASTORNOS TOXICOS Y METABOLICOS</a:t>
            </a:r>
          </a:p>
          <a:p>
            <a:r>
              <a:rPr lang="es-ES" dirty="0" smtClean="0"/>
              <a:t>ABSTINENCIA DE FARMACOS Y ALCOHOL</a:t>
            </a:r>
          </a:p>
          <a:p>
            <a:endParaRPr lang="es-ES" dirty="0" smtClean="0"/>
          </a:p>
          <a:p>
            <a:endParaRPr lang="es-ES" dirty="0"/>
          </a:p>
        </p:txBody>
      </p:sp>
    </p:spTree>
    <p:extLst>
      <p:ext uri="{BB962C8B-B14F-4D97-AF65-F5344CB8AC3E}">
        <p14:creationId xmlns:p14="http://schemas.microsoft.com/office/powerpoint/2010/main" val="209631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CAUSAS COMUNES DE CRISI AGUDAS SINTOMATICAS (PROVOCADAS)</a:t>
            </a:r>
            <a:endParaRPr lang="es-ES" dirty="0"/>
          </a:p>
        </p:txBody>
      </p:sp>
      <p:sp>
        <p:nvSpPr>
          <p:cNvPr id="3" name="2 Marcador de contenido"/>
          <p:cNvSpPr>
            <a:spLocks noGrp="1"/>
          </p:cNvSpPr>
          <p:nvPr>
            <p:ph idx="1"/>
          </p:nvPr>
        </p:nvSpPr>
        <p:spPr/>
        <p:txBody>
          <a:bodyPr/>
          <a:lstStyle/>
          <a:p>
            <a:r>
              <a:rPr lang="es-ES" dirty="0" smtClean="0"/>
              <a:t>METABOLICAS: </a:t>
            </a:r>
            <a:r>
              <a:rPr lang="es-ES" dirty="0" err="1" smtClean="0"/>
              <a:t>Na</a:t>
            </a:r>
            <a:r>
              <a:rPr lang="es-ES" dirty="0" smtClean="0"/>
              <a:t>, HIPOCALCEMIA, HIPOXIA, GLUCEMIA, INSUFICIENCIA RENAL</a:t>
            </a:r>
          </a:p>
          <a:p>
            <a:r>
              <a:rPr lang="es-ES" dirty="0" smtClean="0"/>
              <a:t>FARMACOS: TEOFILINA, MEPERIDINA, ANTIDEPRESIVOS TRICICLICOS, GINGKO, QUINOLONAS, B-LACTAMICOS, ANTIHISTAMINICOS, INTERFERONES, COCAINA, ANFETAMINA</a:t>
            </a:r>
          </a:p>
          <a:p>
            <a:r>
              <a:rPr lang="es-ES" dirty="0" smtClean="0"/>
              <a:t>ABSTINENCIA: ALCOHOL, BENZODIAZEPINAS</a:t>
            </a:r>
            <a:endParaRPr lang="es-ES" dirty="0"/>
          </a:p>
        </p:txBody>
      </p:sp>
    </p:spTree>
    <p:extLst>
      <p:ext uri="{BB962C8B-B14F-4D97-AF65-F5344CB8AC3E}">
        <p14:creationId xmlns:p14="http://schemas.microsoft.com/office/powerpoint/2010/main" val="220796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CAUSAS COMUNES DE CRISI AGUDAS SINTOMATICAS (PROVOCADAS)</a:t>
            </a:r>
          </a:p>
        </p:txBody>
      </p:sp>
      <p:sp>
        <p:nvSpPr>
          <p:cNvPr id="3" name="2 Marcador de contenido"/>
          <p:cNvSpPr>
            <a:spLocks noGrp="1"/>
          </p:cNvSpPr>
          <p:nvPr>
            <p:ph idx="1"/>
          </p:nvPr>
        </p:nvSpPr>
        <p:spPr/>
        <p:txBody>
          <a:bodyPr/>
          <a:lstStyle/>
          <a:p>
            <a:r>
              <a:rPr lang="es-ES" dirty="0" smtClean="0"/>
              <a:t>ENDOCRINAS: TIROIDES</a:t>
            </a:r>
          </a:p>
          <a:p>
            <a:r>
              <a:rPr lang="es-ES" dirty="0" smtClean="0"/>
              <a:t>TRASTORNOS DEL SNC: TRAUMATISMOS, ICTUS, HEMORRAGIA INTRACEREBRAL, ENCEFALITIS, MENINGITIS,  ABSCESO</a:t>
            </a:r>
          </a:p>
          <a:p>
            <a:r>
              <a:rPr lang="es-ES" dirty="0" smtClean="0"/>
              <a:t>OTROS TRASTORNOS SISTEMICOS:</a:t>
            </a:r>
          </a:p>
          <a:p>
            <a:r>
              <a:rPr lang="es-ES" dirty="0" smtClean="0"/>
              <a:t>CRISIS DE CELULAS FALCIFORME, ENCEFALOPATIA HIPERTENSIVA, LES, POLIARTRITIS, ECLAMPSIA, FIEBRE ELEVADA</a:t>
            </a:r>
            <a:endParaRPr lang="es-ES" dirty="0"/>
          </a:p>
        </p:txBody>
      </p:sp>
    </p:spTree>
    <p:extLst>
      <p:ext uri="{BB962C8B-B14F-4D97-AF65-F5344CB8AC3E}">
        <p14:creationId xmlns:p14="http://schemas.microsoft.com/office/powerpoint/2010/main" val="310495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PATOGENIA</a:t>
            </a:r>
            <a:endParaRPr lang="es-ES" dirty="0"/>
          </a:p>
        </p:txBody>
      </p:sp>
      <p:sp>
        <p:nvSpPr>
          <p:cNvPr id="3" name="2 Marcador de contenido"/>
          <p:cNvSpPr>
            <a:spLocks noGrp="1"/>
          </p:cNvSpPr>
          <p:nvPr>
            <p:ph idx="1"/>
          </p:nvPr>
        </p:nvSpPr>
        <p:spPr/>
        <p:txBody>
          <a:bodyPr/>
          <a:lstStyle/>
          <a:p>
            <a:r>
              <a:rPr lang="es-ES" dirty="0" smtClean="0"/>
              <a:t>CRISIS FOCALES: UN AGREGADO DE NEURONAS CORTICALES O SUBCORTICALES PRODUCE DESCARGAS DE ALTA FRECUENCIA DE POTENCIALES DE ACCION DEPENDIENTES DE SODIO GENERADOS POR LOS DESPLAZAMIENTOS EN LA CONDUCTANCIA DEL CALCIO, LO QUE PRODUCE UNA DESCARGA DE UNA PUNTA EN EL EEG</a:t>
            </a:r>
          </a:p>
        </p:txBody>
      </p:sp>
    </p:spTree>
    <p:extLst>
      <p:ext uri="{BB962C8B-B14F-4D97-AF65-F5344CB8AC3E}">
        <p14:creationId xmlns:p14="http://schemas.microsoft.com/office/powerpoint/2010/main" val="58760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 y="-1"/>
            <a:ext cx="911481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776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PATOGENIA</a:t>
            </a:r>
          </a:p>
        </p:txBody>
      </p:sp>
      <p:sp>
        <p:nvSpPr>
          <p:cNvPr id="3" name="2 Marcador de contenido"/>
          <p:cNvSpPr>
            <a:spLocks noGrp="1"/>
          </p:cNvSpPr>
          <p:nvPr>
            <p:ph idx="1"/>
          </p:nvPr>
        </p:nvSpPr>
        <p:spPr/>
        <p:txBody>
          <a:bodyPr/>
          <a:lstStyle/>
          <a:p>
            <a:pPr marL="514350" indent="-514350">
              <a:buFont typeface="+mj-lt"/>
              <a:buAutoNum type="arabicPeriod"/>
            </a:pPr>
            <a:r>
              <a:rPr lang="es-ES" dirty="0" smtClean="0"/>
              <a:t>NO SE PRODUCE PROPAGACION POR:</a:t>
            </a:r>
          </a:p>
          <a:p>
            <a:pPr marL="514350" indent="-514350">
              <a:buFont typeface="+mj-lt"/>
              <a:buAutoNum type="arabicPeriod"/>
            </a:pPr>
            <a:endParaRPr lang="es-ES" dirty="0" smtClean="0"/>
          </a:p>
          <a:p>
            <a:r>
              <a:rPr lang="es-ES" dirty="0" smtClean="0"/>
              <a:t>LA HIPERPOLARIZACION </a:t>
            </a:r>
          </a:p>
          <a:p>
            <a:endParaRPr lang="es-ES" dirty="0" smtClean="0"/>
          </a:p>
          <a:p>
            <a:r>
              <a:rPr lang="es-ES" dirty="0" smtClean="0"/>
              <a:t>LAS INTERNEURONAS INHIBITORIAS</a:t>
            </a:r>
          </a:p>
        </p:txBody>
      </p:sp>
    </p:spTree>
    <p:extLst>
      <p:ext uri="{BB962C8B-B14F-4D97-AF65-F5344CB8AC3E}">
        <p14:creationId xmlns:p14="http://schemas.microsoft.com/office/powerpoint/2010/main" val="422827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1187</Words>
  <Application>Microsoft Office PowerPoint</Application>
  <PresentationFormat>Presentación en pantalla (4:3)</PresentationFormat>
  <Paragraphs>154</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EPILEPSIA</vt:lpstr>
      <vt:lpstr>EPIDEMIOLOGIA</vt:lpstr>
      <vt:lpstr>EPIDEMIOLOGIA</vt:lpstr>
      <vt:lpstr>FACTORES DE RIESGO PARA EL DESARROLLO DE CRISIS AGUDAS SINTOMATICAS</vt:lpstr>
      <vt:lpstr>CAUSAS COMUNES DE CRISI AGUDAS SINTOMATICAS (PROVOCADAS)</vt:lpstr>
      <vt:lpstr>CAUSAS COMUNES DE CRISI AGUDAS SINTOMATICAS (PROVOCADAS)</vt:lpstr>
      <vt:lpstr>PATOGENIA</vt:lpstr>
      <vt:lpstr>Presentación de PowerPoint</vt:lpstr>
      <vt:lpstr>PATOGENIA</vt:lpstr>
      <vt:lpstr>PATOGENIA</vt:lpstr>
      <vt:lpstr>PATOGENIA</vt:lpstr>
      <vt:lpstr>PATOGENIA</vt:lpstr>
      <vt:lpstr>Presentación de PowerPoint</vt:lpstr>
      <vt:lpstr>TRATAMIENTO</vt:lpstr>
      <vt:lpstr>Presentación de PowerPoint</vt:lpstr>
      <vt:lpstr>Marihuana o Cannabis Sativas</vt:lpstr>
      <vt:lpstr>Marihuana o Cannabis Sativas</vt:lpstr>
      <vt:lpstr>Marihuana o Cannabis Sativas</vt:lpstr>
      <vt:lpstr>Marihuana o Cannabis Sativas</vt:lpstr>
      <vt:lpstr>Marihuana o Cannabis Sativas</vt:lpstr>
      <vt:lpstr>Marihuana o Cannabis Sativas.Mecanismo de acción</vt:lpstr>
      <vt:lpstr>Marihuana o Cannabis Sativas Mecanismo de acción</vt:lpstr>
      <vt:lpstr>Presentación de PowerPoint</vt:lpstr>
      <vt:lpstr>Actualidad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Efectos adversos</vt:lpstr>
      <vt:lpstr>Efectos adversos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CONVULSIONES</dc:title>
  <dc:creator>JORGE</dc:creator>
  <cp:lastModifiedBy>JORGE</cp:lastModifiedBy>
  <cp:revision>27</cp:revision>
  <dcterms:created xsi:type="dcterms:W3CDTF">2017-01-16T12:39:04Z</dcterms:created>
  <dcterms:modified xsi:type="dcterms:W3CDTF">2017-01-20T05:19:42Z</dcterms:modified>
</cp:coreProperties>
</file>