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2" r:id="rId5"/>
    <p:sldId id="263" r:id="rId6"/>
    <p:sldId id="293" r:id="rId7"/>
    <p:sldId id="264" r:id="rId8"/>
    <p:sldId id="266" r:id="rId9"/>
    <p:sldId id="268" r:id="rId10"/>
    <p:sldId id="270" r:id="rId11"/>
    <p:sldId id="271" r:id="rId12"/>
    <p:sldId id="275" r:id="rId13"/>
    <p:sldId id="274" r:id="rId14"/>
    <p:sldId id="273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5" r:id="rId23"/>
    <p:sldId id="286" r:id="rId24"/>
    <p:sldId id="287" r:id="rId25"/>
    <p:sldId id="288" r:id="rId26"/>
    <p:sldId id="289" r:id="rId27"/>
    <p:sldId id="291" r:id="rId28"/>
    <p:sldId id="290" r:id="rId29"/>
    <p:sldId id="292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73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71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29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2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51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10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10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10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04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75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28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D11D-D171-49D2-BADB-72A1FFBA9616}" type="datetimeFigureOut">
              <a:rPr lang="es-ES" smtClean="0"/>
              <a:t>30/10/2015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43ED-E2AE-4347-8B4A-31C1CC1BB4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7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SÍNDROMES PLEURALES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221088"/>
            <a:ext cx="8640960" cy="1752600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rgbClr val="FFFF00"/>
                </a:solidFill>
              </a:rPr>
              <a:t>Dr. </a:t>
            </a:r>
            <a:r>
              <a:rPr lang="es-ES" sz="2400" dirty="0" err="1" smtClean="0">
                <a:solidFill>
                  <a:srgbClr val="FFFF00"/>
                </a:solidFill>
              </a:rPr>
              <a:t>Msc</a:t>
            </a:r>
            <a:r>
              <a:rPr lang="es-ES" sz="2400" dirty="0" smtClean="0">
                <a:solidFill>
                  <a:srgbClr val="FFFF00"/>
                </a:solidFill>
              </a:rPr>
              <a:t> JORGE ALEXIS RODRIGUEZ REYES</a:t>
            </a:r>
          </a:p>
          <a:p>
            <a:r>
              <a:rPr lang="es-ES" sz="2400" dirty="0" smtClean="0">
                <a:solidFill>
                  <a:srgbClr val="FFFF00"/>
                </a:solidFill>
              </a:rPr>
              <a:t>PROFESOR AUXILIAR M.INTERNA</a:t>
            </a:r>
            <a:endParaRPr lang="es-E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63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GRAN VOLUMEN, MÁS DE 3000ML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I:ABOVEDAMIENTO TORAX, ESPACIOS INTERCOSTALES DISTENDIDOS, INMOVILIDAD DEL HEMITORAX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P: AUSENCIA DE MOVILIDAD, VV ABOLIDAS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PE: MATIDEZ , DESVIACIÓN DE LA MATIDEZ MEDIASTINAL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A:ABOLICIÓN DEL M.VESICULAR, NO AUSCULTACIÓN DE LA VOZ.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6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EXÁMENES COMPLEMENTARIOS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686800" cy="4353347"/>
          </a:xfrm>
        </p:spPr>
        <p:txBody>
          <a:bodyPr/>
          <a:lstStyle/>
          <a:p>
            <a:pPr marL="0" indent="0">
              <a:buNone/>
            </a:pPr>
            <a:r>
              <a:rPr lang="es-ES" dirty="0" err="1" smtClean="0">
                <a:solidFill>
                  <a:srgbClr val="FFFF00"/>
                </a:solidFill>
              </a:rPr>
              <a:t>Rx</a:t>
            </a:r>
            <a:r>
              <a:rPr lang="es-ES" dirty="0" smtClean="0">
                <a:solidFill>
                  <a:srgbClr val="FFFF00"/>
                </a:solidFill>
              </a:rPr>
              <a:t> DE TORAX P-A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ECOGRAFIA.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PUNCIÓN PLEURAL, TORACOCENTESIS, TORACENTESIS.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ESTUDIOS CITOQUIMICOS, MICROBIOLÓGICOS E HISTOLÓGICOS.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92696"/>
            <a:ext cx="9250326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TIPOS DE LIQUIDOS PLEURALES: </a:t>
            </a:r>
            <a:br>
              <a:rPr lang="es-ES" dirty="0" smtClean="0">
                <a:solidFill>
                  <a:srgbClr val="FFFF00"/>
                </a:solidFill>
              </a:rPr>
            </a:br>
            <a:r>
              <a:rPr lang="es-ES" dirty="0" smtClean="0">
                <a:solidFill>
                  <a:srgbClr val="FFFF00"/>
                </a:solidFill>
              </a:rPr>
              <a:t>TRASUDADO</a:t>
            </a:r>
            <a:br>
              <a:rPr lang="es-ES" dirty="0" smtClean="0">
                <a:solidFill>
                  <a:srgbClr val="FFFF00"/>
                </a:solidFill>
              </a:rPr>
            </a:b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3732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PROTEINAS INFERIOR A 3g/Dl, CON PROTEINAS SUERO NORMALES.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LDH MENOS 200 UI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LDH LIQUIDO PLEURAL/LDH SERICA MENOR 0.6.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PRUEBA DE RIVALTA  NEGATIVA</a:t>
            </a:r>
          </a:p>
        </p:txBody>
      </p:sp>
    </p:spTree>
    <p:extLst>
      <p:ext uri="{BB962C8B-B14F-4D97-AF65-F5344CB8AC3E}">
        <p14:creationId xmlns:p14="http://schemas.microsoft.com/office/powerpoint/2010/main" val="5371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FF00"/>
                </a:solidFill>
              </a:rPr>
              <a:t>TIPOS DE LIQUIDOS PLEURALES:</a:t>
            </a:r>
            <a:br>
              <a:rPr lang="es-ES" sz="3600" dirty="0" smtClean="0">
                <a:solidFill>
                  <a:srgbClr val="FFFF00"/>
                </a:solidFill>
              </a:rPr>
            </a:br>
            <a:r>
              <a:rPr lang="es-ES" sz="3600" dirty="0" smtClean="0">
                <a:solidFill>
                  <a:srgbClr val="FFFF00"/>
                </a:solidFill>
              </a:rPr>
              <a:t>EXUDADO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50691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rgbClr val="FFFF00"/>
                </a:solidFill>
              </a:rPr>
              <a:t>PROTEINAS </a:t>
            </a:r>
            <a:r>
              <a:rPr lang="es-ES" dirty="0" smtClean="0">
                <a:solidFill>
                  <a:srgbClr val="FFFF00"/>
                </a:solidFill>
              </a:rPr>
              <a:t>SUPERIOR </a:t>
            </a:r>
            <a:r>
              <a:rPr lang="es-ES" dirty="0">
                <a:solidFill>
                  <a:srgbClr val="FFFF00"/>
                </a:solidFill>
              </a:rPr>
              <a:t>A </a:t>
            </a:r>
            <a:r>
              <a:rPr lang="es-ES" dirty="0" smtClean="0">
                <a:solidFill>
                  <a:srgbClr val="FFFF00"/>
                </a:solidFill>
              </a:rPr>
              <a:t>3g/</a:t>
            </a:r>
            <a:r>
              <a:rPr lang="es-ES" dirty="0" err="1" smtClean="0">
                <a:solidFill>
                  <a:srgbClr val="FFFF00"/>
                </a:solidFill>
              </a:rPr>
              <a:t>dL</a:t>
            </a:r>
            <a:r>
              <a:rPr lang="es-ES" dirty="0" smtClean="0">
                <a:solidFill>
                  <a:srgbClr val="FFFF00"/>
                </a:solidFill>
              </a:rPr>
              <a:t>, </a:t>
            </a:r>
            <a:r>
              <a:rPr lang="es-ES" dirty="0">
                <a:solidFill>
                  <a:srgbClr val="FFFF00"/>
                </a:solidFill>
              </a:rPr>
              <a:t>CON </a:t>
            </a:r>
            <a:r>
              <a:rPr lang="es-ES" dirty="0" smtClean="0">
                <a:solidFill>
                  <a:srgbClr val="FFFF00"/>
                </a:solidFill>
              </a:rPr>
              <a:t>RELACIÓN PROTEINAS DEL LIQUIDO PLEURAL PROTEINAS DEL SUERO MAYOR 0.5.</a:t>
            </a:r>
            <a:endParaRPr lang="es-ES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rgbClr val="FFFF00"/>
                </a:solidFill>
              </a:rPr>
              <a:t>LDH </a:t>
            </a:r>
            <a:r>
              <a:rPr lang="es-ES" dirty="0" smtClean="0">
                <a:solidFill>
                  <a:srgbClr val="FFFF00"/>
                </a:solidFill>
              </a:rPr>
              <a:t>MAYOR </a:t>
            </a:r>
            <a:r>
              <a:rPr lang="es-ES" dirty="0">
                <a:solidFill>
                  <a:srgbClr val="FFFF00"/>
                </a:solidFill>
              </a:rPr>
              <a:t>200 UI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rgbClr val="FFFF00"/>
                </a:solidFill>
              </a:rPr>
              <a:t>LDH LIQUIDO PLEURAL/LDH SERICA </a:t>
            </a:r>
            <a:r>
              <a:rPr lang="es-ES" dirty="0" smtClean="0">
                <a:solidFill>
                  <a:srgbClr val="FFFF00"/>
                </a:solidFill>
              </a:rPr>
              <a:t>MAYOR </a:t>
            </a:r>
            <a:r>
              <a:rPr lang="es-ES" dirty="0">
                <a:solidFill>
                  <a:srgbClr val="FFFF00"/>
                </a:solidFill>
              </a:rPr>
              <a:t>0.6.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rgbClr val="FFFF00"/>
                </a:solidFill>
              </a:rPr>
              <a:t>PRUEBA DE RIVALTA  </a:t>
            </a:r>
            <a:r>
              <a:rPr lang="es-ES" dirty="0" smtClean="0">
                <a:solidFill>
                  <a:srgbClr val="FFFF00"/>
                </a:solidFill>
              </a:rPr>
              <a:t>POSITIVA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LEUCOCITOS A PREDOMINIO DE PMN Y LINFOCITOS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ASPECTO PUEDE SER SEROHEMATICO 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PRESENCIA DE C.MALIGNAS.</a:t>
            </a:r>
            <a:endParaRPr lang="es-ES" dirty="0">
              <a:solidFill>
                <a:srgbClr val="FFFF00"/>
              </a:solidFill>
            </a:endParaRPr>
          </a:p>
          <a:p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TIPOS DE L.PLEURAL:</a:t>
            </a:r>
            <a:br>
              <a:rPr lang="es-ES" dirty="0" smtClean="0">
                <a:solidFill>
                  <a:srgbClr val="FFFF00"/>
                </a:solidFill>
              </a:rPr>
            </a:br>
            <a:r>
              <a:rPr lang="es-ES" dirty="0" smtClean="0">
                <a:solidFill>
                  <a:srgbClr val="FFFF00"/>
                </a:solidFill>
              </a:rPr>
              <a:t>EMPIEMA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PURULENTO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PH BAJO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LEUCOCITOS A PREDOMINIO PMN O LINFOCITARIO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TINCIÓN GRAM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TIPO DE L. PLEURAL:</a:t>
            </a:r>
            <a:br>
              <a:rPr lang="es-ES" dirty="0" smtClean="0">
                <a:solidFill>
                  <a:srgbClr val="FFFF00"/>
                </a:solidFill>
              </a:rPr>
            </a:br>
            <a:r>
              <a:rPr lang="es-ES" dirty="0" smtClean="0">
                <a:solidFill>
                  <a:srgbClr val="FFFF00"/>
                </a:solidFill>
              </a:rPr>
              <a:t>HEMOTORAX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SANGRE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HTO 50 % DEL DE LA SANGRE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FF00"/>
                </a:solidFill>
              </a:rPr>
              <a:t>TIPO DE L.PLEURAL:</a:t>
            </a:r>
            <a:br>
              <a:rPr lang="es-ES" sz="3600" dirty="0" smtClean="0">
                <a:solidFill>
                  <a:srgbClr val="FFFF00"/>
                </a:solidFill>
              </a:rPr>
            </a:br>
            <a:r>
              <a:rPr lang="es-ES" sz="3600" dirty="0" smtClean="0">
                <a:solidFill>
                  <a:srgbClr val="FFFF00"/>
                </a:solidFill>
              </a:rPr>
              <a:t>QUILOTORAX 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199" y="1600200"/>
            <a:ext cx="8516679" cy="4525963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ASPECTO LECHOSO Y TURBIO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LIPIDOS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CONDUCTO TORÁCICO 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AUMENTO DE QUILOMICRONES **EN LP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AUMENTO TRIGLICERIDOS EN LP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COLESTEROL NORMAL EN LP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SUDAN III POSITIVA</a:t>
            </a:r>
          </a:p>
          <a:p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7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TIPO DE L.P:</a:t>
            </a:r>
            <a:br>
              <a:rPr lang="es-ES" dirty="0" smtClean="0">
                <a:solidFill>
                  <a:srgbClr val="FFFF00"/>
                </a:solidFill>
              </a:rPr>
            </a:br>
            <a:r>
              <a:rPr lang="es-ES" dirty="0" smtClean="0">
                <a:solidFill>
                  <a:srgbClr val="FFFF00"/>
                </a:solidFill>
              </a:rPr>
              <a:t>SEUDOQUILOTORAX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ASPECTO TURBIO Y LECHOSO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AUMENTO DE COLESTEROL EN LP***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COMPLEJOS LECITINA-GLOBULINA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SUDAN III NEGATIVO</a:t>
            </a:r>
          </a:p>
          <a:p>
            <a:pPr marL="0" indent="0">
              <a:buNone/>
            </a:pP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PRUEBA DE RIVALTA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ES POSITIVA EN EXUDADOS RICOS EN PROTEINAS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TUBO 100ML DE AGUA MEZCLAR CON 2 GOTAS DE ACIDO ACETICO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EXUDADO  ES POSITIVA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TRASUDADO ES NEGATIVA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ETIOLOGIA TRASUDADOS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POR AUMENTO DE PRESIÓN HIDROSTATICA.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DISMINUCIÓN DE LA PRESIÓN ONCOTICA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COMUNICACIONES TRANSDIAFRAGMATICAS</a:t>
            </a:r>
          </a:p>
          <a:p>
            <a:pPr marL="0" indent="0">
              <a:buNone/>
            </a:pP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7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CLASIFICACIÓN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SÍNDROME DE INTERPOSICIÓN LIQUIDA O DERRAME PLEURAL.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SÍNDROME DE INTERPOSISCIÓN AEREA O NEUMOTÓRAX.</a:t>
            </a:r>
          </a:p>
          <a:p>
            <a:pPr marL="0" indent="0">
              <a:buNone/>
            </a:pP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78098"/>
          </a:xfrm>
        </p:spPr>
        <p:txBody>
          <a:bodyPr/>
          <a:lstStyle/>
          <a:p>
            <a:r>
              <a:rPr lang="es-ES" dirty="0">
                <a:solidFill>
                  <a:srgbClr val="FFFF00"/>
                </a:solidFill>
              </a:rPr>
              <a:t>ETIOLOGIA </a:t>
            </a:r>
            <a:r>
              <a:rPr lang="es-ES" dirty="0" smtClean="0">
                <a:solidFill>
                  <a:srgbClr val="FFFF00"/>
                </a:solidFill>
              </a:rPr>
              <a:t>EXUDADOS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INFECCIONES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NEOPLASIAS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ENF. INTRA-ABDOMINALES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ENF.TEJIDO CONECTIVO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OTRAS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EMPIEMA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NEUMONIAS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TRAUMATISMOS TORACICOS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POST-CIRUGIA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MEDIASTINITIS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ABCESO SUBFRENICO ROTO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ABCESO PULMONAR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QUILOTORAX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POST-QCO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LIFOMAS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TRAUMATISMOS TORACICOS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PSEUDOQUILOTORAX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A.REUMATOIDE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TB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IDIOPATICO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2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HEMOTORAX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TRAUMATISMOS PENETRANTES O CERRADO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COMPLICACIÓN DEL TTO ANTICOAGULANTE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ENF. PLEURAL METASTASICA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IATROGENICO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SINDROME DE INTERPOSICIÓN AEREA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INTERPOSICIÓN DE GAS ENTRE LAS PLEURAL PARIETAL Y VISCERAL</a:t>
            </a:r>
          </a:p>
          <a:p>
            <a:pPr marL="0" indent="0">
              <a:buNone/>
            </a:pPr>
            <a:endParaRPr lang="es-E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EXAMEN FISICO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I:ABOVEDAMIENTO Y DISMINUCIÓN DE E.TORACICA DEL LADO COMPROMETIDO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P: DISMINUCIÓN EXPANSIBILIDAD TORACICA,VV ABOLIDAS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PE: HIPERSONORIDAD, TIMPANISMO, SI ES MUY EXTENSO SONIDO METALICO.DESVIACIÓN DE LA MATIDEZ MEDIASTINAL HACIA EL LADO SANO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A:AUSENCIA DEL MURMULLO VESICULAR, SOPLO ANFORICO SI LA PERFORACIÓN ES DE SUFICIENTE TAMAÑO.</a:t>
            </a:r>
          </a:p>
        </p:txBody>
      </p:sp>
    </p:spTree>
    <p:extLst>
      <p:ext uri="{BB962C8B-B14F-4D97-AF65-F5344CB8AC3E}">
        <p14:creationId xmlns:p14="http://schemas.microsoft.com/office/powerpoint/2010/main" val="17219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DIAGNOSTICO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C.CLINICO</a:t>
            </a:r>
          </a:p>
          <a:p>
            <a:endParaRPr lang="es-ES" dirty="0">
              <a:solidFill>
                <a:srgbClr val="FFFF00"/>
              </a:solidFill>
            </a:endParaRPr>
          </a:p>
          <a:p>
            <a:r>
              <a:rPr lang="es-ES" dirty="0" err="1" smtClean="0">
                <a:solidFill>
                  <a:srgbClr val="FFFF00"/>
                </a:solidFill>
              </a:rPr>
              <a:t>Rx</a:t>
            </a:r>
            <a:r>
              <a:rPr lang="es-ES" dirty="0" smtClean="0">
                <a:solidFill>
                  <a:srgbClr val="FFFF00"/>
                </a:solidFill>
              </a:rPr>
              <a:t> DE TORAX P-A : MUÑON CARACTERISTICO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VISTA P-A EN ESPIRACIÓN FORZADA PARA PEQUEÑOS NEUMOTORAX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1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ETIOLOGIA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ES" dirty="0" smtClean="0">
                <a:solidFill>
                  <a:srgbClr val="FFFF00"/>
                </a:solidFill>
              </a:rPr>
              <a:t>NEUMOTORAX EXPONTANEO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SECUNDARIO A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EPOC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TB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SARCOIDOSIS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CARCINOMA BRONCOGENO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FIBROSIS PULMONAR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NEUMOTORAX CATAMENIAL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>
                <a:solidFill>
                  <a:srgbClr val="FFFF00"/>
                </a:solidFill>
              </a:rPr>
              <a:t>NEUMOTORAXTRAUMATICO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LESIONES PENETRANTES O CERRADAS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IATROGENICO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8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FFFF00"/>
                </a:solidFill>
              </a:rPr>
              <a:t>GRACIAS</a:t>
            </a:r>
            <a:endParaRPr lang="es-ES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35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FISIOPATOLOGÍA O SINDROMOGÉNESIS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TRASUDACIÓN   VS   REABSORCIÓN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DIAGNÓSTICO POSITIVO O SINDROMOGRAFÍA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PLEURESIA SECA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DERRAME SE INSTALA  MAYOR INTENSIDAD</a:t>
            </a:r>
          </a:p>
          <a:p>
            <a:endParaRPr lang="es-ES" dirty="0">
              <a:solidFill>
                <a:srgbClr val="FFFF00"/>
              </a:solidFill>
            </a:endParaRPr>
          </a:p>
          <a:p>
            <a:r>
              <a:rPr lang="es-ES" dirty="0" smtClean="0">
                <a:solidFill>
                  <a:srgbClr val="FFFF00"/>
                </a:solidFill>
              </a:rPr>
              <a:t>DISNEA INTENSA Y CIANOSIS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CLASIFIICACIÒN DEL DERRAME PLEURAL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348880"/>
            <a:ext cx="8964488" cy="37772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DE PEQUEÑO VOLUMEN (500-1000ML)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DE MEDIANO VOLUMEN, MÁS DE 1500ML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 smtClean="0">
                <a:solidFill>
                  <a:srgbClr val="FFFF00"/>
                </a:solidFill>
              </a:rPr>
              <a:t>DE GRAN VOLUMEN, MAS DE 3000ML</a:t>
            </a:r>
          </a:p>
          <a:p>
            <a:pPr marL="514350" indent="-514350">
              <a:buFont typeface="+mj-lt"/>
              <a:buAutoNum type="arabicPeriod"/>
            </a:pP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488831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PEQUEÑO VOLUMEN</a:t>
            </a:r>
            <a:br>
              <a:rPr lang="es-ES" dirty="0" smtClean="0">
                <a:solidFill>
                  <a:srgbClr val="FFFF00"/>
                </a:solidFill>
              </a:rPr>
            </a:br>
            <a:r>
              <a:rPr lang="es-ES" dirty="0" smtClean="0">
                <a:solidFill>
                  <a:srgbClr val="FFFF00"/>
                </a:solidFill>
              </a:rPr>
              <a:t>500-1000ML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916832"/>
            <a:ext cx="8964488" cy="4209331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I: NORMAL.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P: DISMINUCIÓN DE E.TORACICA, VV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PE:MATIDEZ NO SOBRREPASA LINEA AXILAR POSTERIOR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A:      MV Y BRONCOFONIA EN AREA DE MATIDEZ</a:t>
            </a:r>
          </a:p>
        </p:txBody>
      </p:sp>
      <p:sp>
        <p:nvSpPr>
          <p:cNvPr id="9" name="8 Flecha abajo"/>
          <p:cNvSpPr/>
          <p:nvPr/>
        </p:nvSpPr>
        <p:spPr>
          <a:xfrm>
            <a:off x="7991625" y="2420888"/>
            <a:ext cx="2423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bajo"/>
          <p:cNvSpPr/>
          <p:nvPr/>
        </p:nvSpPr>
        <p:spPr>
          <a:xfrm>
            <a:off x="1190228" y="4268887"/>
            <a:ext cx="242316" cy="365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67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MEDIANO VOLUMEN, </a:t>
            </a:r>
            <a:br>
              <a:rPr lang="es-ES" dirty="0" smtClean="0">
                <a:solidFill>
                  <a:srgbClr val="FFFF00"/>
                </a:solidFill>
              </a:rPr>
            </a:br>
            <a:r>
              <a:rPr lang="es-ES" dirty="0" smtClean="0">
                <a:solidFill>
                  <a:srgbClr val="FFFF00"/>
                </a:solidFill>
              </a:rPr>
              <a:t>MÁS DE1500ML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I: ABOVEDAMIENTO, </a:t>
            </a:r>
            <a:r>
              <a:rPr lang="es-ES" dirty="0">
                <a:solidFill>
                  <a:srgbClr val="FFFF00"/>
                </a:solidFill>
              </a:rPr>
              <a:t>DISMINUCIÓN DE </a:t>
            </a:r>
            <a:r>
              <a:rPr lang="es-ES" dirty="0" smtClean="0">
                <a:solidFill>
                  <a:srgbClr val="FFFF00"/>
                </a:solidFill>
              </a:rPr>
              <a:t>E.TORACICA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P: SE COMPRUEBA LO ANTERIOR,VV ABOLIDAS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PE: MATIDEZ,CURVA DE DAMOISEAU, TRIÁNGULO DE GROCCO, TRIÁNGULO DE GARLAND.</a:t>
            </a:r>
          </a:p>
          <a:p>
            <a:pPr marL="0" indent="0">
              <a:buNone/>
            </a:pPr>
            <a:r>
              <a:rPr lang="es-ES" dirty="0">
                <a:solidFill>
                  <a:srgbClr val="FFFF00"/>
                </a:solidFill>
              </a:rPr>
              <a:t> </a:t>
            </a:r>
            <a:r>
              <a:rPr lang="es-ES" dirty="0" smtClean="0">
                <a:solidFill>
                  <a:srgbClr val="FFFF00"/>
                </a:solidFill>
              </a:rPr>
              <a:t>  HIPERSONORIDAD O TIMPANISMO (ESCODISMO)</a:t>
            </a:r>
          </a:p>
          <a:p>
            <a:endParaRPr lang="es-E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1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>
                <a:solidFill>
                  <a:srgbClr val="FFFF00"/>
                </a:solidFill>
              </a:rPr>
              <a:t>MEDIANO VOLUMEN, </a:t>
            </a:r>
            <a:br>
              <a:rPr lang="es-ES" dirty="0">
                <a:solidFill>
                  <a:srgbClr val="FFFF00"/>
                </a:solidFill>
              </a:rPr>
            </a:br>
            <a:r>
              <a:rPr lang="es-ES" dirty="0">
                <a:solidFill>
                  <a:srgbClr val="FFFF00"/>
                </a:solidFill>
              </a:rPr>
              <a:t>MÁS DE1500ML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00808"/>
            <a:ext cx="8784976" cy="4281339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A: DISMINUCIÓN A NIVEL DEL DERRAME Y ABOLICIÓN EN EL DERRAME.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FFFF00"/>
                </a:solidFill>
              </a:rPr>
              <a:t>SOPLO PLEURITICO O PLEURAL</a:t>
            </a:r>
          </a:p>
          <a:p>
            <a:endParaRPr lang="es-ES" dirty="0" smtClean="0">
              <a:solidFill>
                <a:srgbClr val="FFFF00"/>
              </a:solidFill>
            </a:endParaRPr>
          </a:p>
          <a:p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570</Words>
  <Application>Microsoft Office PowerPoint</Application>
  <PresentationFormat>Presentación en pantalla (4:3)</PresentationFormat>
  <Paragraphs>150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Tema1</vt:lpstr>
      <vt:lpstr>SÍNDROMES PLEURALES</vt:lpstr>
      <vt:lpstr>CLASIFICACIÓN</vt:lpstr>
      <vt:lpstr>FISIOPATOLOGÍA O SINDROMOGÉNESIS</vt:lpstr>
      <vt:lpstr>DIAGNÓSTICO POSITIVO O SINDROMOGRAFÍA</vt:lpstr>
      <vt:lpstr>CLASIFIICACIÒN DEL DERRAME PLEURAL</vt:lpstr>
      <vt:lpstr>Presentación de PowerPoint</vt:lpstr>
      <vt:lpstr>PEQUEÑO VOLUMEN 500-1000ML</vt:lpstr>
      <vt:lpstr>MEDIANO VOLUMEN,  MÁS DE1500ML</vt:lpstr>
      <vt:lpstr>MEDIANO VOLUMEN,  MÁS DE1500ML</vt:lpstr>
      <vt:lpstr>GRAN VOLUMEN, MÁS DE 3000ML</vt:lpstr>
      <vt:lpstr>EXÁMENES COMPLEMENTARIOS</vt:lpstr>
      <vt:lpstr>TIPOS DE LIQUIDOS PLEURALES:  TRASUDADO </vt:lpstr>
      <vt:lpstr>TIPOS DE LIQUIDOS PLEURALES: EXUDADO</vt:lpstr>
      <vt:lpstr>TIPOS DE L.PLEURAL: EMPIEMA</vt:lpstr>
      <vt:lpstr>TIPO DE L. PLEURAL: HEMOTORAX</vt:lpstr>
      <vt:lpstr>TIPO DE L.PLEURAL: QUILOTORAX </vt:lpstr>
      <vt:lpstr>TIPO DE L.P: SEUDOQUILOTORAX</vt:lpstr>
      <vt:lpstr>PRUEBA DE RIVALTA</vt:lpstr>
      <vt:lpstr>ETIOLOGIA TRASUDADOS</vt:lpstr>
      <vt:lpstr>ETIOLOGIA EXUDADOS</vt:lpstr>
      <vt:lpstr>EMPIEMA</vt:lpstr>
      <vt:lpstr>QUILOTORAX</vt:lpstr>
      <vt:lpstr>PSEUDOQUILOTORAX</vt:lpstr>
      <vt:lpstr>HEMOTORAX</vt:lpstr>
      <vt:lpstr>SINDROME DE INTERPOSICIÓN AEREA</vt:lpstr>
      <vt:lpstr>EXAMEN FISICO</vt:lpstr>
      <vt:lpstr>DIAGNOSTICO</vt:lpstr>
      <vt:lpstr>ETIOLOGIA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JORGE</cp:lastModifiedBy>
  <cp:revision>27</cp:revision>
  <dcterms:created xsi:type="dcterms:W3CDTF">2014-09-17T17:54:04Z</dcterms:created>
  <dcterms:modified xsi:type="dcterms:W3CDTF">2015-10-30T14:42:54Z</dcterms:modified>
</cp:coreProperties>
</file>