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7" r:id="rId14"/>
    <p:sldId id="266" r:id="rId15"/>
    <p:sldId id="268" r:id="rId16"/>
    <p:sldId id="272" r:id="rId17"/>
    <p:sldId id="270" r:id="rId18"/>
    <p:sldId id="269" r:id="rId19"/>
    <p:sldId id="271" r:id="rId20"/>
    <p:sldId id="275" r:id="rId21"/>
    <p:sldId id="277" r:id="rId22"/>
    <p:sldId id="278" r:id="rId23"/>
    <p:sldId id="279" r:id="rId24"/>
    <p:sldId id="276" r:id="rId25"/>
    <p:sldId id="281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8364-4B00-4883-A7E2-EDB41495A1D0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94CEE-CF1A-4042-93B1-4EBDE2461D8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4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94CEE-CF1A-4042-93B1-4EBDE2461D88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80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99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0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09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3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12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96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3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54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86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330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96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EBB0-1021-42D1-BA4E-5330EFD0BADC}" type="datetimeFigureOut">
              <a:rPr lang="es-ES" smtClean="0"/>
              <a:t>12/10/2019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13884-8B61-48DE-8E82-C7F6D6F8B3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1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Seminario</a:t>
            </a:r>
            <a:r>
              <a:rPr lang="es-ES" dirty="0" smtClean="0"/>
              <a:t>: Infecciones del Tracto Genitourinario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Dr. </a:t>
            </a:r>
            <a:r>
              <a:rPr lang="es-ES" dirty="0" err="1" smtClean="0">
                <a:solidFill>
                  <a:schemeClr val="tx1"/>
                </a:solidFill>
              </a:rPr>
              <a:t>Msc</a:t>
            </a:r>
            <a:r>
              <a:rPr lang="es-ES" dirty="0" smtClean="0">
                <a:solidFill>
                  <a:schemeClr val="tx1"/>
                </a:solidFill>
              </a:rPr>
              <a:t>. Jorge Alexis Rodríguez Reyes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Especialista en MGI y </a:t>
            </a:r>
            <a:r>
              <a:rPr lang="es-ES" dirty="0" err="1" smtClean="0">
                <a:solidFill>
                  <a:schemeClr val="tx1"/>
                </a:solidFill>
              </a:rPr>
              <a:t>M.Interna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Profesor Auxiliar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0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FACTORES PREDISPONENTES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347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FACTORES PREDISPONENTES BACTERIANOS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s-ES" dirty="0" smtClean="0"/>
              <a:t>CAPACIDAD DE ADHERIRSE</a:t>
            </a:r>
          </a:p>
          <a:p>
            <a:r>
              <a:rPr lang="es-ES" dirty="0" smtClean="0"/>
              <a:t>COLONIZACIÓN DEL INTROITO VAGINAL</a:t>
            </a:r>
          </a:p>
          <a:p>
            <a:r>
              <a:rPr lang="es-ES" dirty="0" smtClean="0"/>
              <a:t>PRESENCIA DE ANTIGENOS K Y O</a:t>
            </a:r>
          </a:p>
          <a:p>
            <a:r>
              <a:rPr lang="es-ES" dirty="0" smtClean="0"/>
              <a:t>PRODUCCCIÓN DE COLICINA, HEMOLISINA, UREASA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804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FACTORES PREDISPONENTES DEL HUESPED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s-ES" dirty="0" err="1" smtClean="0"/>
              <a:t>Ph</a:t>
            </a:r>
            <a:r>
              <a:rPr lang="es-ES" dirty="0" smtClean="0"/>
              <a:t> ACIDO DE LA VAGINA</a:t>
            </a:r>
          </a:p>
          <a:p>
            <a:r>
              <a:rPr lang="es-ES" dirty="0" err="1" smtClean="0"/>
              <a:t>Ph</a:t>
            </a:r>
            <a:r>
              <a:rPr lang="es-ES" dirty="0" smtClean="0"/>
              <a:t> ACIDO DE LA ORINA</a:t>
            </a:r>
          </a:p>
          <a:p>
            <a:r>
              <a:rPr lang="es-ES" dirty="0" smtClean="0"/>
              <a:t>REFLUJO VESICOURETRAL</a:t>
            </a:r>
          </a:p>
          <a:p>
            <a:r>
              <a:rPr lang="es-ES" dirty="0" smtClean="0"/>
              <a:t>FLUJO URINARIO CONTINUO E INDEMNIDAD DE LA VALVULA VESICOURETERAL</a:t>
            </a:r>
          </a:p>
          <a:p>
            <a:r>
              <a:rPr lang="es-ES" dirty="0" smtClean="0"/>
              <a:t>SUPERFICIE VESICAL</a:t>
            </a:r>
          </a:p>
          <a:p>
            <a:r>
              <a:rPr lang="es-ES" dirty="0" smtClean="0"/>
              <a:t>PROSTATA (Zn)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20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FACTORES QUE PREDISPONEN A LA BACTERIURIA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080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smtClean="0"/>
              <a:t>FACTORES QUE FACILITAN EL ASCENSO DE M.O. POR LA URETRA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s-ES" dirty="0" smtClean="0"/>
              <a:t>CATETERIZACIÓN PERMANENTE</a:t>
            </a:r>
          </a:p>
          <a:p>
            <a:r>
              <a:rPr lang="es-ES" dirty="0" smtClean="0"/>
              <a:t>CIRUGIAS URETRAL, VESICAL Y PROSTATICA</a:t>
            </a:r>
          </a:p>
          <a:p>
            <a:r>
              <a:rPr lang="es-ES" dirty="0" smtClean="0"/>
              <a:t>RELACIONES SEXUALES</a:t>
            </a:r>
          </a:p>
          <a:p>
            <a:r>
              <a:rPr lang="es-ES" dirty="0" smtClean="0"/>
              <a:t>PROLAPSO VAGINAL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49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b="1" dirty="0" smtClean="0"/>
              <a:t>FACTORES QUE PROVOCAN RETENCIÓN URINARIA EN LA VEJIGA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522920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PERIODO NOCTURNO SIN MICCIONES</a:t>
            </a:r>
          </a:p>
          <a:p>
            <a:r>
              <a:rPr lang="es-ES" dirty="0" smtClean="0"/>
              <a:t>MICCIONES INFRECUENTES DURANTE EL DIA</a:t>
            </a:r>
          </a:p>
          <a:p>
            <a:r>
              <a:rPr lang="es-ES" dirty="0" smtClean="0"/>
              <a:t>INGESTION INADECUADA DE LIQUIDOS</a:t>
            </a:r>
          </a:p>
          <a:p>
            <a:r>
              <a:rPr lang="es-ES" dirty="0" smtClean="0"/>
              <a:t>OBSTRUCCION POR VALVULAS URETRALES, ESTRECHEZ URETRAL, HIPERTROFIA PROSTATICA, LITIASIS</a:t>
            </a:r>
          </a:p>
          <a:p>
            <a:r>
              <a:rPr lang="es-ES" dirty="0" smtClean="0"/>
              <a:t>CONSTIPACIÓN</a:t>
            </a:r>
          </a:p>
          <a:p>
            <a:r>
              <a:rPr lang="es-ES" dirty="0" smtClean="0"/>
              <a:t>REFLUJO VESICOURETRAL</a:t>
            </a:r>
          </a:p>
          <a:p>
            <a:r>
              <a:rPr lang="es-ES" dirty="0" smtClean="0"/>
              <a:t>VEJIGA NEUROGENICA</a:t>
            </a:r>
          </a:p>
          <a:p>
            <a:r>
              <a:rPr lang="es-ES" dirty="0" smtClean="0"/>
              <a:t>DIVERTICULOS VESICALES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56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>ANORMALIDADES UROLOGICAS CORREGIBLES QUE CAUSAN PERSISTENCIA BACTERIANA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30656" y="1484784"/>
            <a:ext cx="9144000" cy="4713387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CALCULOS DE INFECCION</a:t>
            </a:r>
          </a:p>
          <a:p>
            <a:r>
              <a:rPr lang="es-ES" sz="2800" dirty="0" smtClean="0"/>
              <a:t>PROSTATITIS BACTERIANA CRONICA</a:t>
            </a:r>
          </a:p>
          <a:p>
            <a:r>
              <a:rPr lang="es-ES" sz="2800" dirty="0" smtClean="0"/>
              <a:t>RIÑONES ATROFICOS INFECTADOS UNILATERALES</a:t>
            </a:r>
          </a:p>
          <a:p>
            <a:r>
              <a:rPr lang="es-ES" sz="2800" dirty="0" smtClean="0"/>
              <a:t>DUPLICACION URETERAL Y URETERES ECTOPICOS</a:t>
            </a:r>
          </a:p>
          <a:p>
            <a:r>
              <a:rPr lang="es-ES" sz="2800" dirty="0" smtClean="0"/>
              <a:t>CUERPOS EXTRAÑOS</a:t>
            </a:r>
          </a:p>
          <a:p>
            <a:r>
              <a:rPr lang="es-ES" sz="2800" dirty="0" smtClean="0"/>
              <a:t>DIVERTICULOS URETRALES</a:t>
            </a:r>
          </a:p>
          <a:p>
            <a:r>
              <a:rPr lang="es-ES" sz="2800" dirty="0" smtClean="0"/>
              <a:t>MUÑONES UROLOGICOS INFESTADOS POSTNEFROCTOMIA </a:t>
            </a:r>
          </a:p>
          <a:p>
            <a:r>
              <a:rPr lang="es-ES" sz="2800" dirty="0" smtClean="0"/>
              <a:t>QUISTES INFESTADOS</a:t>
            </a:r>
          </a:p>
          <a:p>
            <a:r>
              <a:rPr lang="es-ES" sz="2800" dirty="0" smtClean="0"/>
              <a:t>ABCESO PERIVESICAL CON FISTULA A VEJIGA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440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/>
          <a:lstStyle/>
          <a:p>
            <a:r>
              <a:rPr lang="es-ES" b="1" dirty="0" smtClean="0"/>
              <a:t>CUADRO CLINICO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3128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FORMAS CLINICAS ATIPICA</a:t>
            </a:r>
            <a:r>
              <a:rPr lang="es-ES" dirty="0" smtClean="0"/>
              <a:t>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SEPSIS GENRALIZADA</a:t>
            </a:r>
          </a:p>
          <a:p>
            <a:r>
              <a:rPr lang="es-ES" dirty="0" smtClean="0"/>
              <a:t>GASTROENTERICA</a:t>
            </a:r>
          </a:p>
          <a:p>
            <a:r>
              <a:rPr lang="es-ES" dirty="0" smtClean="0"/>
              <a:t>NEUROLOGICA SEUDOMENINGEA (NIÑO)</a:t>
            </a:r>
          </a:p>
          <a:p>
            <a:r>
              <a:rPr lang="es-ES" dirty="0" smtClean="0"/>
              <a:t>SINTOMAS URINARIOS BAJOS</a:t>
            </a:r>
          </a:p>
          <a:p>
            <a:r>
              <a:rPr lang="es-ES" dirty="0" smtClean="0"/>
              <a:t>TOXINFECCIOSA</a:t>
            </a:r>
          </a:p>
          <a:p>
            <a:r>
              <a:rPr lang="es-ES" dirty="0" smtClean="0"/>
              <a:t>BACTERIURIA ASINTOMATICA</a:t>
            </a:r>
          </a:p>
          <a:p>
            <a:r>
              <a:rPr lang="es-ES" dirty="0" smtClean="0"/>
              <a:t>RECURRENTE O CRONICA</a:t>
            </a:r>
          </a:p>
          <a:p>
            <a:r>
              <a:rPr lang="es-ES" dirty="0" smtClean="0"/>
              <a:t>S. FEBRIL INESPECIFICO Y ANEMIA</a:t>
            </a:r>
          </a:p>
          <a:p>
            <a:r>
              <a:rPr lang="es-ES" dirty="0" smtClean="0"/>
              <a:t>HIPODESARROLLO PONDOESTATURAL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22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es-ES" dirty="0" smtClean="0"/>
              <a:t>DIAGNOSTICO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79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INFECCIONES DEL TRACTO URINARIO INESPECIFICAS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539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EXAMENES COMPLEMENTARIOS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URIANALISIS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P.DE ORINA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CITURIA</a:t>
            </a:r>
          </a:p>
          <a:p>
            <a:r>
              <a:rPr lang="es-ES" dirty="0" smtClean="0"/>
              <a:t>EXUDADO URETRAL</a:t>
            </a:r>
          </a:p>
          <a:p>
            <a:r>
              <a:rPr lang="es-ES" dirty="0" smtClean="0"/>
              <a:t>EXUDADO VAGINAL</a:t>
            </a:r>
          </a:p>
          <a:p>
            <a:r>
              <a:rPr lang="es-ES" dirty="0" smtClean="0"/>
              <a:t>HEMOQUIMICA</a:t>
            </a:r>
          </a:p>
          <a:p>
            <a:r>
              <a:rPr lang="es-ES" dirty="0" smtClean="0"/>
              <a:t>ECOGRAFIA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76918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P. DE ORINA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589240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ASPECTO: TRANSPARENTE</a:t>
            </a:r>
          </a:p>
          <a:p>
            <a:r>
              <a:rPr lang="es-ES" dirty="0" smtClean="0"/>
              <a:t>COLOR: AMARILLA AMBAR</a:t>
            </a:r>
          </a:p>
          <a:p>
            <a:r>
              <a:rPr lang="es-ES" dirty="0" smtClean="0"/>
              <a:t>DENSIDAD: 1005-1030</a:t>
            </a:r>
          </a:p>
          <a:p>
            <a:r>
              <a:rPr lang="es-ES" dirty="0" smtClean="0"/>
              <a:t>ESPUMA: NO</a:t>
            </a:r>
          </a:p>
          <a:p>
            <a:r>
              <a:rPr lang="es-ES" dirty="0" smtClean="0"/>
              <a:t>AMONIACO:  &lt;500MG/24H</a:t>
            </a:r>
          </a:p>
          <a:p>
            <a:r>
              <a:rPr lang="es-ES" dirty="0" err="1" smtClean="0"/>
              <a:t>Ph</a:t>
            </a:r>
            <a:r>
              <a:rPr lang="es-ES" dirty="0" smtClean="0"/>
              <a:t>: 5,5-6,5</a:t>
            </a:r>
          </a:p>
          <a:p>
            <a:r>
              <a:rPr lang="es-ES" dirty="0" smtClean="0"/>
              <a:t>REACCIÓN: ACIDA</a:t>
            </a:r>
          </a:p>
          <a:p>
            <a:r>
              <a:rPr lang="es-ES" dirty="0" smtClean="0"/>
              <a:t>LEUCOCITOS: HASTA 5/CAMPO</a:t>
            </a:r>
          </a:p>
          <a:p>
            <a:r>
              <a:rPr lang="es-ES" dirty="0" smtClean="0"/>
              <a:t>HEMATIES: 0-2/CAMPO</a:t>
            </a:r>
          </a:p>
          <a:p>
            <a:r>
              <a:rPr lang="es-ES" dirty="0" smtClean="0"/>
              <a:t>CILINDROS: NEGATIVOS</a:t>
            </a:r>
          </a:p>
          <a:p>
            <a:r>
              <a:rPr lang="es-ES" dirty="0" smtClean="0"/>
              <a:t>CRISTALES: NEGATIVOS</a:t>
            </a:r>
          </a:p>
          <a:p>
            <a:r>
              <a:rPr lang="es-ES" dirty="0" smtClean="0"/>
              <a:t>ALBUMINA: NEGATIVOS</a:t>
            </a:r>
          </a:p>
          <a:p>
            <a:r>
              <a:rPr lang="es-ES" dirty="0" smtClean="0"/>
              <a:t>CETONAS: NEGATIVOS</a:t>
            </a:r>
          </a:p>
          <a:p>
            <a:r>
              <a:rPr lang="es-ES" dirty="0" smtClean="0"/>
              <a:t>NITRITOS NEGATIVOS</a:t>
            </a:r>
          </a:p>
          <a:p>
            <a:r>
              <a:rPr lang="es-ES" dirty="0" smtClean="0"/>
              <a:t>PIGMENTO BILIAR: NEGATIVOS</a:t>
            </a:r>
          </a:p>
          <a:p>
            <a:r>
              <a:rPr lang="es-ES" dirty="0" smtClean="0"/>
              <a:t>PROTEINAS: 0,1G/L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8075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CITURIA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LEUCOCITOS: 0-10 X 10/L</a:t>
            </a:r>
          </a:p>
          <a:p>
            <a:r>
              <a:rPr lang="es-ES" dirty="0" smtClean="0"/>
              <a:t>HEMATIES: 0-10 X 10/L</a:t>
            </a:r>
          </a:p>
          <a:p>
            <a:r>
              <a:rPr lang="es-ES" dirty="0" smtClean="0"/>
              <a:t>CILINDROS: 0-25 X 10/L</a:t>
            </a:r>
          </a:p>
          <a:p>
            <a:r>
              <a:rPr lang="es-ES" dirty="0" smtClean="0"/>
              <a:t>ALBUMINA: NEGATIVA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6897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RECUENTO DE ADDIS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s-ES" dirty="0" smtClean="0"/>
              <a:t>LEUCOCITOS: HASTA 2500/MIN</a:t>
            </a:r>
          </a:p>
          <a:p>
            <a:r>
              <a:rPr lang="es-ES" dirty="0" smtClean="0"/>
              <a:t>HEMATIES: HASTA 2000/MIN</a:t>
            </a:r>
          </a:p>
          <a:p>
            <a:r>
              <a:rPr lang="es-ES" dirty="0" smtClean="0"/>
              <a:t>CILINDROS: 0-250 ELEM/MIN</a:t>
            </a:r>
          </a:p>
          <a:p>
            <a:r>
              <a:rPr lang="es-ES" dirty="0" smtClean="0"/>
              <a:t>ALBUMINA: NEGATIVA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8218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EXAMENES COMPLEMENTARIOS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UROCULTIVO: MAS DE 100 UFC/ML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9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/>
          <a:lstStyle/>
          <a:p>
            <a:r>
              <a:rPr lang="es-ES" dirty="0" smtClean="0"/>
              <a:t>TRATAMIENTO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1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008112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32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7210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4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-2"/>
            <a:ext cx="9144000" cy="717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5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INFECCIONES DEL TRACTO URINARIO ESPECIFICAS: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TB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CISTITIS ASEPTICA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CAANDIDIASIS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ACTINOOMICOSIS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ESQUISTOSOMIASIS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FILARIASIS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EQUINOCOCOSIS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66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CLASIFICACION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ITU  NO COMPLICADA</a:t>
            </a:r>
          </a:p>
          <a:p>
            <a:r>
              <a:rPr lang="es-ES" dirty="0" smtClean="0"/>
              <a:t>ITU COMPLICADA</a:t>
            </a:r>
          </a:p>
          <a:p>
            <a:r>
              <a:rPr lang="es-ES" dirty="0" smtClean="0"/>
              <a:t>ITU RECURRENTE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60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MODELOS DE ENTRADA A VIAS URINARIAS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s-ES" dirty="0" smtClean="0"/>
              <a:t>ASCENDENTE</a:t>
            </a:r>
          </a:p>
          <a:p>
            <a:r>
              <a:rPr lang="es-ES" dirty="0" smtClean="0"/>
              <a:t>HEMATOGENA</a:t>
            </a:r>
          </a:p>
          <a:p>
            <a:r>
              <a:rPr lang="es-ES" dirty="0" smtClean="0"/>
              <a:t>LINFATICA</a:t>
            </a:r>
          </a:p>
          <a:p>
            <a:r>
              <a:rPr lang="es-ES" dirty="0" smtClean="0"/>
              <a:t>EXPANSION DIRECTA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4082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ETIOLOGIA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COCOS GRAM +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STAPHYLOCOCCUS AUREUS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STAPHYLOCOCCUSEPIDERMIDIS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STAPHYLOCOCCUSSAPROPHYTICUS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STREPTOCOCCUS GRUPO D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STREPTOCOCCUS FAECALIS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STREPTOCOCCUS BOVIS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STREPTOCOCCUS, GRUPO B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122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ETIOLOGIA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COCOS GRAM NEGATIVOS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NEISSERIA GONORRHOEAE</a:t>
            </a:r>
          </a:p>
          <a:p>
            <a:r>
              <a:rPr lang="es-ES" dirty="0" smtClean="0"/>
              <a:t>BACILOS GRAM NEGATIVOS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CITROBACTER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ESCHERICHIA COLI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ENTEROBACTER SP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GARDNERELLA VAGINALIS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KLEBSIELLA SP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MORGANELLA MORGANII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PROTEUS SP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PSEUDOMONAS AERUGINOSA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SERRATIA SP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9971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ETIOLOGIA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OTROS</a:t>
            </a:r>
          </a:p>
          <a:p>
            <a:r>
              <a:rPr lang="es-ES" dirty="0" smtClean="0"/>
              <a:t>CHLAMYDIAE TRACHOMATIS</a:t>
            </a:r>
          </a:p>
          <a:p>
            <a:r>
              <a:rPr lang="es-ES" dirty="0" smtClean="0"/>
              <a:t>MICOPLASMAS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UREAPLASMA UREALYTICUM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071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ETIOLOGIA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PROTEUS, KLEBSIELLA, UREAPLASMA UREALYTICUM, ST. AUREUS, PROVOCAN UREASAS</a:t>
            </a:r>
          </a:p>
          <a:p>
            <a:r>
              <a:rPr lang="es-ES" dirty="0" smtClean="0"/>
              <a:t>VIRUS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ADENOVIRUS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CITOMEGALOVIRUS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7952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440</Words>
  <Application>Microsoft Office PowerPoint</Application>
  <PresentationFormat>Presentación en pantalla (4:3)</PresentationFormat>
  <Paragraphs>146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1" baseType="lpstr">
      <vt:lpstr>Arial</vt:lpstr>
      <vt:lpstr>Calibri</vt:lpstr>
      <vt:lpstr>Tema de Office</vt:lpstr>
      <vt:lpstr>Seminario: Infecciones del Tracto Genitourinario</vt:lpstr>
      <vt:lpstr>CLASIFICACION</vt:lpstr>
      <vt:lpstr>CLASIFICACION</vt:lpstr>
      <vt:lpstr>CLASIFICACION</vt:lpstr>
      <vt:lpstr>MODELOS DE ENTRADA A VIAS URINARIAS </vt:lpstr>
      <vt:lpstr>ETIOLOGIA</vt:lpstr>
      <vt:lpstr>ETIOLOGIA</vt:lpstr>
      <vt:lpstr>ETIOLOGIA</vt:lpstr>
      <vt:lpstr>ETIOLOGIA</vt:lpstr>
      <vt:lpstr>FACTORES PREDISPONENTES</vt:lpstr>
      <vt:lpstr>FACTORES PREDISPONENTES BACTERIANOS</vt:lpstr>
      <vt:lpstr>FACTORES PREDISPONENTES DEL HUESPED</vt:lpstr>
      <vt:lpstr>FACTORES QUE PREDISPONEN A LA BACTERIURIA </vt:lpstr>
      <vt:lpstr>FACTORES QUE FACILITAN EL ASCENSO DE M.O. POR LA URETRA</vt:lpstr>
      <vt:lpstr>FACTORES QUE PROVOCAN RETENCIÓN URINARIA EN LA VEJIGA</vt:lpstr>
      <vt:lpstr>ANORMALIDADES UROLOGICAS CORREGIBLES QUE CAUSAN PERSISTENCIA BACTERIANA</vt:lpstr>
      <vt:lpstr>CUADRO CLINICO</vt:lpstr>
      <vt:lpstr>FORMAS CLINICAS ATIPICAS</vt:lpstr>
      <vt:lpstr>DIAGNOSTICO</vt:lpstr>
      <vt:lpstr>EXAMENES COMPLEMENTARIOS</vt:lpstr>
      <vt:lpstr>P. DE ORINA</vt:lpstr>
      <vt:lpstr>CITURIA</vt:lpstr>
      <vt:lpstr>RECUENTO DE ADDIS</vt:lpstr>
      <vt:lpstr>EXAMENES COMPLEMENTARIOS</vt:lpstr>
      <vt:lpstr>TRATAMIENTO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Semianrio: Infecciones del Tracto Genitourinario</dc:title>
  <dc:creator>JORGE</dc:creator>
  <cp:lastModifiedBy>Cristina</cp:lastModifiedBy>
  <cp:revision>19</cp:revision>
  <dcterms:created xsi:type="dcterms:W3CDTF">2015-04-12T20:56:48Z</dcterms:created>
  <dcterms:modified xsi:type="dcterms:W3CDTF">2019-10-12T20:50:02Z</dcterms:modified>
</cp:coreProperties>
</file>