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7" r:id="rId2"/>
    <p:sldId id="258" r:id="rId3"/>
    <p:sldId id="259" r:id="rId4"/>
    <p:sldId id="363" r:id="rId5"/>
    <p:sldId id="365" r:id="rId6"/>
    <p:sldId id="369" r:id="rId7"/>
    <p:sldId id="367" r:id="rId8"/>
    <p:sldId id="366" r:id="rId9"/>
    <p:sldId id="260" r:id="rId10"/>
    <p:sldId id="355" r:id="rId11"/>
    <p:sldId id="262" r:id="rId12"/>
    <p:sldId id="265" r:id="rId13"/>
    <p:sldId id="354" r:id="rId14"/>
    <p:sldId id="370" r:id="rId15"/>
    <p:sldId id="371" r:id="rId16"/>
    <p:sldId id="351" r:id="rId17"/>
    <p:sldId id="353" r:id="rId18"/>
    <p:sldId id="270" r:id="rId19"/>
    <p:sldId id="271" r:id="rId20"/>
    <p:sldId id="451" r:id="rId21"/>
    <p:sldId id="452" r:id="rId22"/>
    <p:sldId id="447" r:id="rId23"/>
    <p:sldId id="448" r:id="rId24"/>
    <p:sldId id="372" r:id="rId25"/>
    <p:sldId id="373" r:id="rId26"/>
    <p:sldId id="453" r:id="rId27"/>
    <p:sldId id="454" r:id="rId28"/>
    <p:sldId id="455" r:id="rId29"/>
    <p:sldId id="456" r:id="rId30"/>
    <p:sldId id="457" r:id="rId31"/>
    <p:sldId id="458" r:id="rId32"/>
    <p:sldId id="459" r:id="rId33"/>
    <p:sldId id="460" r:id="rId34"/>
    <p:sldId id="461" r:id="rId35"/>
    <p:sldId id="462" r:id="rId36"/>
    <p:sldId id="445" r:id="rId37"/>
    <p:sldId id="446" r:id="rId38"/>
    <p:sldId id="442" r:id="rId39"/>
    <p:sldId id="441" r:id="rId40"/>
    <p:sldId id="440" r:id="rId41"/>
    <p:sldId id="433" r:id="rId42"/>
    <p:sldId id="432" r:id="rId43"/>
    <p:sldId id="431" r:id="rId44"/>
    <p:sldId id="430" r:id="rId45"/>
    <p:sldId id="429" r:id="rId46"/>
    <p:sldId id="269" r:id="rId47"/>
    <p:sldId id="358" r:id="rId48"/>
    <p:sldId id="359" r:id="rId49"/>
    <p:sldId id="277" r:id="rId50"/>
    <p:sldId id="361" r:id="rId51"/>
    <p:sldId id="282" r:id="rId52"/>
    <p:sldId id="467" r:id="rId53"/>
    <p:sldId id="283" r:id="rId54"/>
    <p:sldId id="284" r:id="rId55"/>
    <p:sldId id="285" r:id="rId56"/>
    <p:sldId id="286" r:id="rId57"/>
    <p:sldId id="287" r:id="rId58"/>
    <p:sldId id="415" r:id="rId59"/>
    <p:sldId id="411" r:id="rId60"/>
    <p:sldId id="413" r:id="rId61"/>
    <p:sldId id="414" r:id="rId62"/>
    <p:sldId id="412" r:id="rId63"/>
    <p:sldId id="290" r:id="rId64"/>
    <p:sldId id="291" r:id="rId65"/>
    <p:sldId id="292" r:id="rId66"/>
    <p:sldId id="463" r:id="rId67"/>
    <p:sldId id="401" r:id="rId68"/>
    <p:sldId id="293" r:id="rId69"/>
    <p:sldId id="377" r:id="rId70"/>
    <p:sldId id="294" r:id="rId71"/>
    <p:sldId id="378" r:id="rId72"/>
    <p:sldId id="464" r:id="rId73"/>
    <p:sldId id="465" r:id="rId74"/>
    <p:sldId id="379" r:id="rId75"/>
    <p:sldId id="295" r:id="rId76"/>
    <p:sldId id="296" r:id="rId77"/>
    <p:sldId id="297" r:id="rId78"/>
    <p:sldId id="298" r:id="rId79"/>
    <p:sldId id="466" r:id="rId80"/>
    <p:sldId id="468" r:id="rId81"/>
    <p:sldId id="477" r:id="rId82"/>
    <p:sldId id="469" r:id="rId83"/>
    <p:sldId id="299" r:id="rId84"/>
    <p:sldId id="474" r:id="rId85"/>
    <p:sldId id="449" r:id="rId86"/>
    <p:sldId id="300" r:id="rId87"/>
    <p:sldId id="471" r:id="rId88"/>
    <p:sldId id="472" r:id="rId89"/>
    <p:sldId id="301" r:id="rId90"/>
    <p:sldId id="302" r:id="rId91"/>
    <p:sldId id="303" r:id="rId92"/>
    <p:sldId id="475" r:id="rId93"/>
    <p:sldId id="306" r:id="rId94"/>
    <p:sldId id="308" r:id="rId95"/>
    <p:sldId id="407" r:id="rId96"/>
    <p:sldId id="309" r:id="rId97"/>
    <p:sldId id="408" r:id="rId98"/>
    <p:sldId id="403" r:id="rId99"/>
    <p:sldId id="404" r:id="rId100"/>
    <p:sldId id="310" r:id="rId101"/>
    <p:sldId id="311" r:id="rId102"/>
    <p:sldId id="312" r:id="rId103"/>
    <p:sldId id="314" r:id="rId104"/>
    <p:sldId id="315" r:id="rId105"/>
    <p:sldId id="316" r:id="rId106"/>
    <p:sldId id="382" r:id="rId107"/>
    <p:sldId id="383" r:id="rId108"/>
    <p:sldId id="386" r:id="rId109"/>
    <p:sldId id="397" r:id="rId110"/>
    <p:sldId id="399" r:id="rId111"/>
    <p:sldId id="387" r:id="rId112"/>
    <p:sldId id="398" r:id="rId113"/>
    <p:sldId id="389" r:id="rId114"/>
    <p:sldId id="391" r:id="rId115"/>
    <p:sldId id="395" r:id="rId116"/>
    <p:sldId id="396" r:id="rId117"/>
    <p:sldId id="392" r:id="rId118"/>
    <p:sldId id="394" r:id="rId119"/>
    <p:sldId id="380" r:id="rId120"/>
    <p:sldId id="381" r:id="rId121"/>
    <p:sldId id="317" r:id="rId122"/>
    <p:sldId id="318" r:id="rId123"/>
    <p:sldId id="322" r:id="rId124"/>
    <p:sldId id="321" r:id="rId125"/>
    <p:sldId id="323" r:id="rId126"/>
    <p:sldId id="337" r:id="rId127"/>
    <p:sldId id="338" r:id="rId128"/>
    <p:sldId id="339" r:id="rId129"/>
    <p:sldId id="402" r:id="rId130"/>
    <p:sldId id="340" r:id="rId131"/>
    <p:sldId id="341" r:id="rId132"/>
    <p:sldId id="476" r:id="rId133"/>
    <p:sldId id="342" r:id="rId1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634" autoAdjust="0"/>
    <p:restoredTop sz="86780" autoAdjust="0"/>
  </p:normalViewPr>
  <p:slideViewPr>
    <p:cSldViewPr showGuides="1">
      <p:cViewPr>
        <p:scale>
          <a:sx n="60" d="100"/>
          <a:sy n="60" d="100"/>
        </p:scale>
        <p:origin x="-714" y="-234"/>
      </p:cViewPr>
      <p:guideLst>
        <p:guide orient="horz" pos="2160"/>
        <p:guide pos="2880"/>
      </p:guideLst>
    </p:cSldViewPr>
  </p:slideViewPr>
  <p:outlineViewPr>
    <p:cViewPr>
      <p:scale>
        <a:sx n="33" d="100"/>
        <a:sy n="33" d="100"/>
      </p:scale>
      <p:origin x="0" y="2733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939C0-8909-4F05-B967-D34168DCBCD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703BB85D-9934-443A-8232-0364E64ACFAA}">
      <dgm:prSet phldrT="[Texto]"/>
      <dgm:spPr>
        <a:solidFill>
          <a:srgbClr val="FFFF00"/>
        </a:solidFill>
        <a:ln>
          <a:solidFill>
            <a:schemeClr val="tx1"/>
          </a:solidFill>
        </a:ln>
      </dgm:spPr>
      <dgm:t>
        <a:bodyPr/>
        <a:lstStyle/>
        <a:p>
          <a:r>
            <a:rPr lang="es-ES" b="1" dirty="0" smtClean="0">
              <a:solidFill>
                <a:schemeClr val="tx1"/>
              </a:solidFill>
              <a:latin typeface="Lucida Handwriting" pitchFamily="66" charset="0"/>
            </a:rPr>
            <a:t>Proceso de detección de casos de Tb es complejo</a:t>
          </a:r>
          <a:endParaRPr lang="es-ES" b="1" dirty="0">
            <a:solidFill>
              <a:schemeClr val="tx1"/>
            </a:solidFill>
            <a:latin typeface="Lucida Handwriting" pitchFamily="66" charset="0"/>
          </a:endParaRPr>
        </a:p>
      </dgm:t>
    </dgm:pt>
    <dgm:pt modelId="{0D7C8E11-15AC-4722-8286-5E292F06D582}" type="parTrans" cxnId="{139AAC5A-379E-454C-A556-2DFD58B6959F}">
      <dgm:prSet/>
      <dgm:spPr/>
      <dgm:t>
        <a:bodyPr/>
        <a:lstStyle/>
        <a:p>
          <a:endParaRPr lang="es-ES"/>
        </a:p>
      </dgm:t>
    </dgm:pt>
    <dgm:pt modelId="{9D71DAF5-149E-43A8-8C91-F2FF126FB650}" type="sibTrans" cxnId="{139AAC5A-379E-454C-A556-2DFD58B6959F}">
      <dgm:prSet/>
      <dgm:spPr/>
      <dgm:t>
        <a:bodyPr/>
        <a:lstStyle/>
        <a:p>
          <a:endParaRPr lang="es-ES"/>
        </a:p>
      </dgm:t>
    </dgm:pt>
    <dgm:pt modelId="{F23BA60F-2BCE-4A6B-933F-6977EE6C5C57}">
      <dgm:prSet phldrT="[Texto]" custT="1"/>
      <dgm:spPr>
        <a:solidFill>
          <a:srgbClr val="002060"/>
        </a:solidFill>
      </dgm:spPr>
      <dgm:t>
        <a:bodyPr/>
        <a:lstStyle/>
        <a:p>
          <a:r>
            <a:rPr lang="es-ES" sz="1600" b="1" dirty="0" smtClean="0">
              <a:latin typeface="Lucida Handwriting" pitchFamily="66" charset="0"/>
            </a:rPr>
            <a:t>Selección de los grupos e individuos con alto riesgo de presentar tuberculosis</a:t>
          </a:r>
          <a:endParaRPr lang="es-ES" sz="1600" b="1" dirty="0">
            <a:latin typeface="Lucida Handwriting" pitchFamily="66" charset="0"/>
          </a:endParaRPr>
        </a:p>
      </dgm:t>
    </dgm:pt>
    <dgm:pt modelId="{9D47EAD4-657F-4E62-9F8F-9B184D7661BA}" type="parTrans" cxnId="{91A02666-C268-4275-B28F-529A522D9C26}">
      <dgm:prSet/>
      <dgm:spPr>
        <a:ln>
          <a:solidFill>
            <a:schemeClr val="tx1"/>
          </a:solidFill>
        </a:ln>
      </dgm:spPr>
      <dgm:t>
        <a:bodyPr/>
        <a:lstStyle/>
        <a:p>
          <a:endParaRPr lang="es-ES"/>
        </a:p>
      </dgm:t>
    </dgm:pt>
    <dgm:pt modelId="{F063E895-F5B5-480B-8AC5-FB0BB4E737EC}" type="sibTrans" cxnId="{91A02666-C268-4275-B28F-529A522D9C26}">
      <dgm:prSet/>
      <dgm:spPr/>
      <dgm:t>
        <a:bodyPr/>
        <a:lstStyle/>
        <a:p>
          <a:endParaRPr lang="es-ES"/>
        </a:p>
      </dgm:t>
    </dgm:pt>
    <dgm:pt modelId="{71B58123-0A9C-4607-8D7B-540B38B911EA}">
      <dgm:prSet phldrT="[Texto]" custT="1"/>
      <dgm:spPr>
        <a:solidFill>
          <a:srgbClr val="92D050"/>
        </a:solidFill>
        <a:ln>
          <a:solidFill>
            <a:schemeClr val="tx1"/>
          </a:solidFill>
        </a:ln>
      </dgm:spPr>
      <dgm:t>
        <a:bodyPr/>
        <a:lstStyle/>
        <a:p>
          <a:r>
            <a:rPr lang="es-ES" sz="2400" b="1" dirty="0" smtClean="0">
              <a:solidFill>
                <a:schemeClr val="tx1"/>
              </a:solidFill>
              <a:latin typeface="Lucida Handwriting" pitchFamily="66" charset="0"/>
            </a:rPr>
            <a:t>Registro y notificación de los casos</a:t>
          </a:r>
          <a:endParaRPr lang="es-ES" sz="2400" b="1" dirty="0">
            <a:solidFill>
              <a:schemeClr val="tx1"/>
            </a:solidFill>
            <a:latin typeface="Lucida Handwriting" pitchFamily="66" charset="0"/>
          </a:endParaRPr>
        </a:p>
      </dgm:t>
    </dgm:pt>
    <dgm:pt modelId="{A629A2B0-2451-4B09-A209-3BBE444C22A6}" type="parTrans" cxnId="{787AACE8-3E08-440F-9402-AA32BBEDD51C}">
      <dgm:prSet/>
      <dgm:spPr>
        <a:ln>
          <a:solidFill>
            <a:schemeClr val="tx1"/>
          </a:solidFill>
        </a:ln>
      </dgm:spPr>
      <dgm:t>
        <a:bodyPr/>
        <a:lstStyle/>
        <a:p>
          <a:endParaRPr lang="es-ES"/>
        </a:p>
      </dgm:t>
    </dgm:pt>
    <dgm:pt modelId="{C9514E92-412A-4E2F-9C11-C5EB8295734F}" type="sibTrans" cxnId="{787AACE8-3E08-440F-9402-AA32BBEDD51C}">
      <dgm:prSet/>
      <dgm:spPr/>
      <dgm:t>
        <a:bodyPr/>
        <a:lstStyle/>
        <a:p>
          <a:endParaRPr lang="es-ES"/>
        </a:p>
      </dgm:t>
    </dgm:pt>
    <dgm:pt modelId="{A50D499A-FDC1-4981-853D-07E67E0743CF}">
      <dgm:prSet phldrT="[Texto]" custT="1"/>
      <dgm:spPr>
        <a:solidFill>
          <a:srgbClr val="FFC000"/>
        </a:solidFill>
        <a:ln>
          <a:solidFill>
            <a:schemeClr val="tx1"/>
          </a:solidFill>
        </a:ln>
      </dgm:spPr>
      <dgm:t>
        <a:bodyPr/>
        <a:lstStyle/>
        <a:p>
          <a:r>
            <a:rPr lang="es-ES" sz="2000" dirty="0" smtClean="0">
              <a:solidFill>
                <a:schemeClr val="tx1"/>
              </a:solidFill>
              <a:latin typeface="Lucida Handwriting" pitchFamily="66" charset="0"/>
            </a:rPr>
            <a:t>Educación para la mejor participación popular y social</a:t>
          </a:r>
          <a:endParaRPr lang="es-ES" sz="2000" dirty="0">
            <a:solidFill>
              <a:schemeClr val="tx1"/>
            </a:solidFill>
            <a:latin typeface="Lucida Handwriting" pitchFamily="66" charset="0"/>
          </a:endParaRPr>
        </a:p>
      </dgm:t>
    </dgm:pt>
    <dgm:pt modelId="{BBA12CDC-831E-49A3-A3C8-B1F981A08E17}" type="parTrans" cxnId="{16F1A798-3A87-4058-BE69-95CE6A954873}">
      <dgm:prSet/>
      <dgm:spPr>
        <a:ln>
          <a:solidFill>
            <a:schemeClr val="tx1"/>
          </a:solidFill>
        </a:ln>
      </dgm:spPr>
      <dgm:t>
        <a:bodyPr/>
        <a:lstStyle/>
        <a:p>
          <a:endParaRPr lang="es-ES"/>
        </a:p>
      </dgm:t>
    </dgm:pt>
    <dgm:pt modelId="{161A6D4E-62E5-45A8-A36C-112108EA1F14}" type="sibTrans" cxnId="{16F1A798-3A87-4058-BE69-95CE6A954873}">
      <dgm:prSet/>
      <dgm:spPr/>
      <dgm:t>
        <a:bodyPr/>
        <a:lstStyle/>
        <a:p>
          <a:endParaRPr lang="es-ES"/>
        </a:p>
      </dgm:t>
    </dgm:pt>
    <dgm:pt modelId="{4DF6D447-E2ED-4474-8223-C14A0AEAD6DD}">
      <dgm:prSet phldrT="[Texto]" custT="1"/>
      <dgm:spPr>
        <a:solidFill>
          <a:srgbClr val="FF0000"/>
        </a:solidFill>
        <a:ln>
          <a:solidFill>
            <a:schemeClr val="tx1"/>
          </a:solidFill>
        </a:ln>
      </dgm:spPr>
      <dgm:t>
        <a:bodyPr/>
        <a:lstStyle/>
        <a:p>
          <a:r>
            <a:rPr lang="es-ES" sz="2400" b="1" dirty="0" smtClean="0">
              <a:latin typeface="Lucida Handwriting" pitchFamily="66" charset="0"/>
            </a:rPr>
            <a:t>Diagnóstico</a:t>
          </a:r>
          <a:endParaRPr lang="es-ES" sz="2400" b="1" dirty="0">
            <a:latin typeface="Lucida Handwriting" pitchFamily="66" charset="0"/>
          </a:endParaRPr>
        </a:p>
      </dgm:t>
    </dgm:pt>
    <dgm:pt modelId="{F6E32FB4-3E3A-4E55-9454-DC72771B2DD1}" type="parTrans" cxnId="{A6E64A05-5F74-41CC-BE53-07985E0CE789}">
      <dgm:prSet/>
      <dgm:spPr>
        <a:ln>
          <a:solidFill>
            <a:schemeClr val="tx1"/>
          </a:solidFill>
        </a:ln>
      </dgm:spPr>
      <dgm:t>
        <a:bodyPr/>
        <a:lstStyle/>
        <a:p>
          <a:endParaRPr lang="es-ES"/>
        </a:p>
      </dgm:t>
    </dgm:pt>
    <dgm:pt modelId="{4D534F69-6698-4971-B488-55B3198BF6F8}" type="sibTrans" cxnId="{A6E64A05-5F74-41CC-BE53-07985E0CE789}">
      <dgm:prSet/>
      <dgm:spPr/>
      <dgm:t>
        <a:bodyPr/>
        <a:lstStyle/>
        <a:p>
          <a:endParaRPr lang="es-ES"/>
        </a:p>
      </dgm:t>
    </dgm:pt>
    <dgm:pt modelId="{6ED70512-6597-4059-B0DC-39976B008444}" type="pres">
      <dgm:prSet presAssocID="{BB9939C0-8909-4F05-B967-D34168DCBCD9}" presName="cycle" presStyleCnt="0">
        <dgm:presLayoutVars>
          <dgm:chMax val="1"/>
          <dgm:dir/>
          <dgm:animLvl val="ctr"/>
          <dgm:resizeHandles val="exact"/>
        </dgm:presLayoutVars>
      </dgm:prSet>
      <dgm:spPr/>
      <dgm:t>
        <a:bodyPr/>
        <a:lstStyle/>
        <a:p>
          <a:endParaRPr lang="es-ES"/>
        </a:p>
      </dgm:t>
    </dgm:pt>
    <dgm:pt modelId="{76163155-635A-4086-9B70-A7FF59DC0A26}" type="pres">
      <dgm:prSet presAssocID="{703BB85D-9934-443A-8232-0364E64ACFAA}" presName="centerShape" presStyleLbl="node0" presStyleIdx="0" presStyleCnt="1" custScaleX="145313" custScaleY="149527" custLinFactNeighborX="1562" custLinFactNeighborY="564"/>
      <dgm:spPr/>
      <dgm:t>
        <a:bodyPr/>
        <a:lstStyle/>
        <a:p>
          <a:endParaRPr lang="es-ES"/>
        </a:p>
      </dgm:t>
    </dgm:pt>
    <dgm:pt modelId="{101A51A2-252F-4B24-93F8-F4225EEC69F5}" type="pres">
      <dgm:prSet presAssocID="{9D47EAD4-657F-4E62-9F8F-9B184D7661BA}" presName="Name9" presStyleLbl="parChTrans1D2" presStyleIdx="0" presStyleCnt="4"/>
      <dgm:spPr/>
      <dgm:t>
        <a:bodyPr/>
        <a:lstStyle/>
        <a:p>
          <a:endParaRPr lang="es-ES"/>
        </a:p>
      </dgm:t>
    </dgm:pt>
    <dgm:pt modelId="{6A72DDD1-D4D7-48D0-A086-6892057D26B2}" type="pres">
      <dgm:prSet presAssocID="{9D47EAD4-657F-4E62-9F8F-9B184D7661BA}" presName="connTx" presStyleLbl="parChTrans1D2" presStyleIdx="0" presStyleCnt="4"/>
      <dgm:spPr/>
      <dgm:t>
        <a:bodyPr/>
        <a:lstStyle/>
        <a:p>
          <a:endParaRPr lang="es-ES"/>
        </a:p>
      </dgm:t>
    </dgm:pt>
    <dgm:pt modelId="{085CC17B-2358-40C0-BB8A-C6BAFB2FC9D8}" type="pres">
      <dgm:prSet presAssocID="{F23BA60F-2BCE-4A6B-933F-6977EE6C5C57}" presName="node" presStyleLbl="node1" presStyleIdx="0" presStyleCnt="4" custScaleX="144030" custScaleY="131784" custRadScaleRad="151721" custRadScaleInc="-129220">
        <dgm:presLayoutVars>
          <dgm:bulletEnabled val="1"/>
        </dgm:presLayoutVars>
      </dgm:prSet>
      <dgm:spPr/>
      <dgm:t>
        <a:bodyPr/>
        <a:lstStyle/>
        <a:p>
          <a:endParaRPr lang="es-ES"/>
        </a:p>
      </dgm:t>
    </dgm:pt>
    <dgm:pt modelId="{785D0934-B54B-4060-8F88-BE09D66E68AE}" type="pres">
      <dgm:prSet presAssocID="{A629A2B0-2451-4B09-A209-3BBE444C22A6}" presName="Name9" presStyleLbl="parChTrans1D2" presStyleIdx="1" presStyleCnt="4"/>
      <dgm:spPr/>
      <dgm:t>
        <a:bodyPr/>
        <a:lstStyle/>
        <a:p>
          <a:endParaRPr lang="es-ES"/>
        </a:p>
      </dgm:t>
    </dgm:pt>
    <dgm:pt modelId="{D22A26FC-5DA6-4B54-BDFC-945925641A33}" type="pres">
      <dgm:prSet presAssocID="{A629A2B0-2451-4B09-A209-3BBE444C22A6}" presName="connTx" presStyleLbl="parChTrans1D2" presStyleIdx="1" presStyleCnt="4"/>
      <dgm:spPr/>
      <dgm:t>
        <a:bodyPr/>
        <a:lstStyle/>
        <a:p>
          <a:endParaRPr lang="es-ES"/>
        </a:p>
      </dgm:t>
    </dgm:pt>
    <dgm:pt modelId="{4609EB67-5BB2-453D-9A7F-61762B7186C0}" type="pres">
      <dgm:prSet presAssocID="{71B58123-0A9C-4607-8D7B-540B38B911EA}" presName="node" presStyleLbl="node1" presStyleIdx="1" presStyleCnt="4" custScaleX="185117" custScaleY="159545" custRadScaleRad="150578" custRadScaleInc="-70934">
        <dgm:presLayoutVars>
          <dgm:bulletEnabled val="1"/>
        </dgm:presLayoutVars>
      </dgm:prSet>
      <dgm:spPr/>
      <dgm:t>
        <a:bodyPr/>
        <a:lstStyle/>
        <a:p>
          <a:endParaRPr lang="es-ES"/>
        </a:p>
      </dgm:t>
    </dgm:pt>
    <dgm:pt modelId="{415AE318-D531-4ACE-AD02-E78E875F35CD}" type="pres">
      <dgm:prSet presAssocID="{BBA12CDC-831E-49A3-A3C8-B1F981A08E17}" presName="Name9" presStyleLbl="parChTrans1D2" presStyleIdx="2" presStyleCnt="4"/>
      <dgm:spPr/>
      <dgm:t>
        <a:bodyPr/>
        <a:lstStyle/>
        <a:p>
          <a:endParaRPr lang="es-ES"/>
        </a:p>
      </dgm:t>
    </dgm:pt>
    <dgm:pt modelId="{55210F2D-14D7-4614-A67F-73240583FAB7}" type="pres">
      <dgm:prSet presAssocID="{BBA12CDC-831E-49A3-A3C8-B1F981A08E17}" presName="connTx" presStyleLbl="parChTrans1D2" presStyleIdx="2" presStyleCnt="4"/>
      <dgm:spPr/>
      <dgm:t>
        <a:bodyPr/>
        <a:lstStyle/>
        <a:p>
          <a:endParaRPr lang="es-ES"/>
        </a:p>
      </dgm:t>
    </dgm:pt>
    <dgm:pt modelId="{61FA2515-2176-46CB-94A2-411C4482C7C5}" type="pres">
      <dgm:prSet presAssocID="{A50D499A-FDC1-4981-853D-07E67E0743CF}" presName="node" presStyleLbl="node1" presStyleIdx="2" presStyleCnt="4" custScaleX="176925" custScaleY="182579" custRadScaleRad="146730" custRadScaleInc="-121222">
        <dgm:presLayoutVars>
          <dgm:bulletEnabled val="1"/>
        </dgm:presLayoutVars>
      </dgm:prSet>
      <dgm:spPr/>
      <dgm:t>
        <a:bodyPr/>
        <a:lstStyle/>
        <a:p>
          <a:endParaRPr lang="es-ES"/>
        </a:p>
      </dgm:t>
    </dgm:pt>
    <dgm:pt modelId="{C98528E6-493A-475D-96A6-C21B19051374}" type="pres">
      <dgm:prSet presAssocID="{F6E32FB4-3E3A-4E55-9454-DC72771B2DD1}" presName="Name9" presStyleLbl="parChTrans1D2" presStyleIdx="3" presStyleCnt="4"/>
      <dgm:spPr/>
      <dgm:t>
        <a:bodyPr/>
        <a:lstStyle/>
        <a:p>
          <a:endParaRPr lang="es-ES"/>
        </a:p>
      </dgm:t>
    </dgm:pt>
    <dgm:pt modelId="{A5A5D513-1737-42B5-8C04-D0A836D56B61}" type="pres">
      <dgm:prSet presAssocID="{F6E32FB4-3E3A-4E55-9454-DC72771B2DD1}" presName="connTx" presStyleLbl="parChTrans1D2" presStyleIdx="3" presStyleCnt="4"/>
      <dgm:spPr/>
      <dgm:t>
        <a:bodyPr/>
        <a:lstStyle/>
        <a:p>
          <a:endParaRPr lang="es-ES"/>
        </a:p>
      </dgm:t>
    </dgm:pt>
    <dgm:pt modelId="{5A802E2F-FEA9-4F2A-BAE5-0E5D080B9D48}" type="pres">
      <dgm:prSet presAssocID="{4DF6D447-E2ED-4474-8223-C14A0AEAD6DD}" presName="node" presStyleLbl="node1" presStyleIdx="3" presStyleCnt="4" custScaleX="177480" custScaleY="186135" custRadScaleRad="150738" custRadScaleInc="-77020">
        <dgm:presLayoutVars>
          <dgm:bulletEnabled val="1"/>
        </dgm:presLayoutVars>
      </dgm:prSet>
      <dgm:spPr/>
      <dgm:t>
        <a:bodyPr/>
        <a:lstStyle/>
        <a:p>
          <a:endParaRPr lang="es-ES"/>
        </a:p>
      </dgm:t>
    </dgm:pt>
  </dgm:ptLst>
  <dgm:cxnLst>
    <dgm:cxn modelId="{787AACE8-3E08-440F-9402-AA32BBEDD51C}" srcId="{703BB85D-9934-443A-8232-0364E64ACFAA}" destId="{71B58123-0A9C-4607-8D7B-540B38B911EA}" srcOrd="1" destOrd="0" parTransId="{A629A2B0-2451-4B09-A209-3BBE444C22A6}" sibTransId="{C9514E92-412A-4E2F-9C11-C5EB8295734F}"/>
    <dgm:cxn modelId="{B9936AB5-8AE5-4F86-9347-6A82C5400A2E}" type="presOf" srcId="{9D47EAD4-657F-4E62-9F8F-9B184D7661BA}" destId="{6A72DDD1-D4D7-48D0-A086-6892057D26B2}" srcOrd="1" destOrd="0" presId="urn:microsoft.com/office/officeart/2005/8/layout/radial1"/>
    <dgm:cxn modelId="{D1498A1E-B99F-42BD-A86E-974E8ED5FC4B}" type="presOf" srcId="{71B58123-0A9C-4607-8D7B-540B38B911EA}" destId="{4609EB67-5BB2-453D-9A7F-61762B7186C0}" srcOrd="0" destOrd="0" presId="urn:microsoft.com/office/officeart/2005/8/layout/radial1"/>
    <dgm:cxn modelId="{1B665030-C502-439A-8892-3BA301EF981B}" type="presOf" srcId="{F23BA60F-2BCE-4A6B-933F-6977EE6C5C57}" destId="{085CC17B-2358-40C0-BB8A-C6BAFB2FC9D8}" srcOrd="0" destOrd="0" presId="urn:microsoft.com/office/officeart/2005/8/layout/radial1"/>
    <dgm:cxn modelId="{70F2D982-13BF-41FE-B343-380314C650B4}" type="presOf" srcId="{BBA12CDC-831E-49A3-A3C8-B1F981A08E17}" destId="{415AE318-D531-4ACE-AD02-E78E875F35CD}" srcOrd="0" destOrd="0" presId="urn:microsoft.com/office/officeart/2005/8/layout/radial1"/>
    <dgm:cxn modelId="{681244F9-5C05-4DFC-A385-F4D21BCA25F7}" type="presOf" srcId="{A629A2B0-2451-4B09-A209-3BBE444C22A6}" destId="{D22A26FC-5DA6-4B54-BDFC-945925641A33}" srcOrd="1" destOrd="0" presId="urn:microsoft.com/office/officeart/2005/8/layout/radial1"/>
    <dgm:cxn modelId="{139AAC5A-379E-454C-A556-2DFD58B6959F}" srcId="{BB9939C0-8909-4F05-B967-D34168DCBCD9}" destId="{703BB85D-9934-443A-8232-0364E64ACFAA}" srcOrd="0" destOrd="0" parTransId="{0D7C8E11-15AC-4722-8286-5E292F06D582}" sibTransId="{9D71DAF5-149E-43A8-8C91-F2FF126FB650}"/>
    <dgm:cxn modelId="{97983EDF-5F3E-4B92-A367-F53BFB02EAB4}" type="presOf" srcId="{BB9939C0-8909-4F05-B967-D34168DCBCD9}" destId="{6ED70512-6597-4059-B0DC-39976B008444}" srcOrd="0" destOrd="0" presId="urn:microsoft.com/office/officeart/2005/8/layout/radial1"/>
    <dgm:cxn modelId="{42938687-4A45-4813-8D91-A5C425948E7E}" type="presOf" srcId="{F6E32FB4-3E3A-4E55-9454-DC72771B2DD1}" destId="{A5A5D513-1737-42B5-8C04-D0A836D56B61}" srcOrd="1" destOrd="0" presId="urn:microsoft.com/office/officeart/2005/8/layout/radial1"/>
    <dgm:cxn modelId="{85D859F3-12D7-4B61-A91D-E5007B815039}" type="presOf" srcId="{9D47EAD4-657F-4E62-9F8F-9B184D7661BA}" destId="{101A51A2-252F-4B24-93F8-F4225EEC69F5}" srcOrd="0" destOrd="0" presId="urn:microsoft.com/office/officeart/2005/8/layout/radial1"/>
    <dgm:cxn modelId="{10CD2183-D3E6-44DE-986E-010F9534264F}" type="presOf" srcId="{A629A2B0-2451-4B09-A209-3BBE444C22A6}" destId="{785D0934-B54B-4060-8F88-BE09D66E68AE}" srcOrd="0" destOrd="0" presId="urn:microsoft.com/office/officeart/2005/8/layout/radial1"/>
    <dgm:cxn modelId="{91A02666-C268-4275-B28F-529A522D9C26}" srcId="{703BB85D-9934-443A-8232-0364E64ACFAA}" destId="{F23BA60F-2BCE-4A6B-933F-6977EE6C5C57}" srcOrd="0" destOrd="0" parTransId="{9D47EAD4-657F-4E62-9F8F-9B184D7661BA}" sibTransId="{F063E895-F5B5-480B-8AC5-FB0BB4E737EC}"/>
    <dgm:cxn modelId="{B614B1BF-8B1B-4BEB-99FC-6B6027F73557}" type="presOf" srcId="{4DF6D447-E2ED-4474-8223-C14A0AEAD6DD}" destId="{5A802E2F-FEA9-4F2A-BAE5-0E5D080B9D48}" srcOrd="0" destOrd="0" presId="urn:microsoft.com/office/officeart/2005/8/layout/radial1"/>
    <dgm:cxn modelId="{1583ED82-0BA9-4F22-8609-6021774BBA60}" type="presOf" srcId="{A50D499A-FDC1-4981-853D-07E67E0743CF}" destId="{61FA2515-2176-46CB-94A2-411C4482C7C5}" srcOrd="0" destOrd="0" presId="urn:microsoft.com/office/officeart/2005/8/layout/radial1"/>
    <dgm:cxn modelId="{16F1A798-3A87-4058-BE69-95CE6A954873}" srcId="{703BB85D-9934-443A-8232-0364E64ACFAA}" destId="{A50D499A-FDC1-4981-853D-07E67E0743CF}" srcOrd="2" destOrd="0" parTransId="{BBA12CDC-831E-49A3-A3C8-B1F981A08E17}" sibTransId="{161A6D4E-62E5-45A8-A36C-112108EA1F14}"/>
    <dgm:cxn modelId="{BECBA7C6-BBB2-4296-A3AB-33D90F5EDA0A}" type="presOf" srcId="{BBA12CDC-831E-49A3-A3C8-B1F981A08E17}" destId="{55210F2D-14D7-4614-A67F-73240583FAB7}" srcOrd="1" destOrd="0" presId="urn:microsoft.com/office/officeart/2005/8/layout/radial1"/>
    <dgm:cxn modelId="{76349476-4CEB-4E4A-8AB5-A87B47CC07E7}" type="presOf" srcId="{703BB85D-9934-443A-8232-0364E64ACFAA}" destId="{76163155-635A-4086-9B70-A7FF59DC0A26}" srcOrd="0" destOrd="0" presId="urn:microsoft.com/office/officeart/2005/8/layout/radial1"/>
    <dgm:cxn modelId="{A2CFFC0F-F106-4A0D-B230-3267826CBA9C}" type="presOf" srcId="{F6E32FB4-3E3A-4E55-9454-DC72771B2DD1}" destId="{C98528E6-493A-475D-96A6-C21B19051374}" srcOrd="0" destOrd="0" presId="urn:microsoft.com/office/officeart/2005/8/layout/radial1"/>
    <dgm:cxn modelId="{A6E64A05-5F74-41CC-BE53-07985E0CE789}" srcId="{703BB85D-9934-443A-8232-0364E64ACFAA}" destId="{4DF6D447-E2ED-4474-8223-C14A0AEAD6DD}" srcOrd="3" destOrd="0" parTransId="{F6E32FB4-3E3A-4E55-9454-DC72771B2DD1}" sibTransId="{4D534F69-6698-4971-B488-55B3198BF6F8}"/>
    <dgm:cxn modelId="{49AA8936-D771-4AE9-9FA8-F89E17F2152D}" type="presParOf" srcId="{6ED70512-6597-4059-B0DC-39976B008444}" destId="{76163155-635A-4086-9B70-A7FF59DC0A26}" srcOrd="0" destOrd="0" presId="urn:microsoft.com/office/officeart/2005/8/layout/radial1"/>
    <dgm:cxn modelId="{3CCB2B50-ACC6-4413-822D-5DCD54E26F12}" type="presParOf" srcId="{6ED70512-6597-4059-B0DC-39976B008444}" destId="{101A51A2-252F-4B24-93F8-F4225EEC69F5}" srcOrd="1" destOrd="0" presId="urn:microsoft.com/office/officeart/2005/8/layout/radial1"/>
    <dgm:cxn modelId="{5D5F1C92-FA91-4A51-9BB2-EE4D64FF3FDE}" type="presParOf" srcId="{101A51A2-252F-4B24-93F8-F4225EEC69F5}" destId="{6A72DDD1-D4D7-48D0-A086-6892057D26B2}" srcOrd="0" destOrd="0" presId="urn:microsoft.com/office/officeart/2005/8/layout/radial1"/>
    <dgm:cxn modelId="{54984EB5-4370-4443-AF72-76DB0EC6036C}" type="presParOf" srcId="{6ED70512-6597-4059-B0DC-39976B008444}" destId="{085CC17B-2358-40C0-BB8A-C6BAFB2FC9D8}" srcOrd="2" destOrd="0" presId="urn:microsoft.com/office/officeart/2005/8/layout/radial1"/>
    <dgm:cxn modelId="{87441EBA-E384-47C6-952A-739549FBDCF7}" type="presParOf" srcId="{6ED70512-6597-4059-B0DC-39976B008444}" destId="{785D0934-B54B-4060-8F88-BE09D66E68AE}" srcOrd="3" destOrd="0" presId="urn:microsoft.com/office/officeart/2005/8/layout/radial1"/>
    <dgm:cxn modelId="{762FE28B-63E4-4330-8CCD-4B75244AA6AA}" type="presParOf" srcId="{785D0934-B54B-4060-8F88-BE09D66E68AE}" destId="{D22A26FC-5DA6-4B54-BDFC-945925641A33}" srcOrd="0" destOrd="0" presId="urn:microsoft.com/office/officeart/2005/8/layout/radial1"/>
    <dgm:cxn modelId="{7223DB7C-A158-4DF5-AE04-85F6F74D9428}" type="presParOf" srcId="{6ED70512-6597-4059-B0DC-39976B008444}" destId="{4609EB67-5BB2-453D-9A7F-61762B7186C0}" srcOrd="4" destOrd="0" presId="urn:microsoft.com/office/officeart/2005/8/layout/radial1"/>
    <dgm:cxn modelId="{69901489-9D2A-4229-A849-50B8E0849836}" type="presParOf" srcId="{6ED70512-6597-4059-B0DC-39976B008444}" destId="{415AE318-D531-4ACE-AD02-E78E875F35CD}" srcOrd="5" destOrd="0" presId="urn:microsoft.com/office/officeart/2005/8/layout/radial1"/>
    <dgm:cxn modelId="{3FE330D0-D436-4C76-9E4A-E5212E6DD024}" type="presParOf" srcId="{415AE318-D531-4ACE-AD02-E78E875F35CD}" destId="{55210F2D-14D7-4614-A67F-73240583FAB7}" srcOrd="0" destOrd="0" presId="urn:microsoft.com/office/officeart/2005/8/layout/radial1"/>
    <dgm:cxn modelId="{443849E6-D0B4-4066-A4E1-E7A9ADF3DE69}" type="presParOf" srcId="{6ED70512-6597-4059-B0DC-39976B008444}" destId="{61FA2515-2176-46CB-94A2-411C4482C7C5}" srcOrd="6" destOrd="0" presId="urn:microsoft.com/office/officeart/2005/8/layout/radial1"/>
    <dgm:cxn modelId="{42DDEEF1-491C-48D3-AA73-2E98AEB7EB22}" type="presParOf" srcId="{6ED70512-6597-4059-B0DC-39976B008444}" destId="{C98528E6-493A-475D-96A6-C21B19051374}" srcOrd="7" destOrd="0" presId="urn:microsoft.com/office/officeart/2005/8/layout/radial1"/>
    <dgm:cxn modelId="{088A671A-A154-4400-B172-AD29A97F1052}" type="presParOf" srcId="{C98528E6-493A-475D-96A6-C21B19051374}" destId="{A5A5D513-1737-42B5-8C04-D0A836D56B61}" srcOrd="0" destOrd="0" presId="urn:microsoft.com/office/officeart/2005/8/layout/radial1"/>
    <dgm:cxn modelId="{D4E043F7-FC62-4F6E-A68E-C733605F82AB}" type="presParOf" srcId="{6ED70512-6597-4059-B0DC-39976B008444}" destId="{5A802E2F-FEA9-4F2A-BAE5-0E5D080B9D48}" srcOrd="8" destOrd="0" presId="urn:microsoft.com/office/officeart/2005/8/layout/radial1"/>
  </dgm:cxnLst>
  <dgm:bg/>
  <dgm:whole/>
</dgm:dataModel>
</file>

<file path=ppt/diagrams/data2.xml><?xml version="1.0" encoding="utf-8"?>
<dgm:dataModel xmlns:dgm="http://schemas.openxmlformats.org/drawingml/2006/diagram" xmlns:a="http://schemas.openxmlformats.org/drawingml/2006/main">
  <dgm:ptLst>
    <dgm:pt modelId="{FF5B3AF4-3969-4DE8-BB61-C879D47CC49A}"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2DB58153-FE04-4D1A-8549-D5659C247358}">
      <dgm:prSet phldrT="[Texto]"/>
      <dgm:spPr>
        <a:solidFill>
          <a:srgbClr val="FFFF00"/>
        </a:solidFill>
        <a:ln>
          <a:solidFill>
            <a:schemeClr val="tx1"/>
          </a:solidFill>
        </a:ln>
      </dgm:spPr>
      <dgm:t>
        <a:bodyPr/>
        <a:lstStyle/>
        <a:p>
          <a:r>
            <a:rPr lang="es-ES" b="1" dirty="0" smtClean="0">
              <a:solidFill>
                <a:schemeClr val="tx1"/>
              </a:solidFill>
              <a:latin typeface="Lucida Handwriting" pitchFamily="66" charset="0"/>
            </a:rPr>
            <a:t>Al detectarse un caso de tuberculosis</a:t>
          </a:r>
          <a:endParaRPr lang="es-ES" b="1" dirty="0">
            <a:solidFill>
              <a:schemeClr val="tx1"/>
            </a:solidFill>
            <a:latin typeface="Lucida Handwriting" pitchFamily="66" charset="0"/>
          </a:endParaRPr>
        </a:p>
      </dgm:t>
    </dgm:pt>
    <dgm:pt modelId="{DF66EBA8-F945-469F-ADF1-7EE24D1DA601}" type="parTrans" cxnId="{1F6B9206-EE05-4EF6-8FB5-B29B7EDEEB42}">
      <dgm:prSet/>
      <dgm:spPr/>
      <dgm:t>
        <a:bodyPr/>
        <a:lstStyle/>
        <a:p>
          <a:endParaRPr lang="es-ES"/>
        </a:p>
      </dgm:t>
    </dgm:pt>
    <dgm:pt modelId="{70EB61D2-DD8E-463D-822D-3E116B34DA69}" type="sibTrans" cxnId="{1F6B9206-EE05-4EF6-8FB5-B29B7EDEEB42}">
      <dgm:prSet/>
      <dgm:spPr/>
      <dgm:t>
        <a:bodyPr/>
        <a:lstStyle/>
        <a:p>
          <a:endParaRPr lang="es-ES"/>
        </a:p>
      </dgm:t>
    </dgm:pt>
    <dgm:pt modelId="{FCE2D7C4-0119-4CD1-BFC7-43AD898BF3E8}">
      <dgm:prSet phldrT="[Texto]"/>
      <dgm:spPr>
        <a:solidFill>
          <a:srgbClr val="FF0000">
            <a:alpha val="90000"/>
          </a:srgbClr>
        </a:solidFill>
      </dgm:spPr>
      <dgm:t>
        <a:bodyPr/>
        <a:lstStyle/>
        <a:p>
          <a:r>
            <a:rPr lang="es-ES" b="1" dirty="0" smtClean="0">
              <a:solidFill>
                <a:schemeClr val="bg1"/>
              </a:solidFill>
              <a:latin typeface="Lucida Handwriting" pitchFamily="66" charset="0"/>
            </a:rPr>
            <a:t>Historia epidemiológica del caso </a:t>
          </a:r>
          <a:endParaRPr lang="es-ES" b="1" dirty="0">
            <a:solidFill>
              <a:schemeClr val="bg1"/>
            </a:solidFill>
            <a:latin typeface="Lucida Handwriting" pitchFamily="66" charset="0"/>
          </a:endParaRPr>
        </a:p>
      </dgm:t>
    </dgm:pt>
    <dgm:pt modelId="{200C844C-DBF2-4645-B3D0-2381CE2021A1}" type="parTrans" cxnId="{D7F1B0AC-D0E2-401D-BA5C-AC9E1FE71461}">
      <dgm:prSet/>
      <dgm:spPr/>
      <dgm:t>
        <a:bodyPr/>
        <a:lstStyle/>
        <a:p>
          <a:endParaRPr lang="es-ES"/>
        </a:p>
      </dgm:t>
    </dgm:pt>
    <dgm:pt modelId="{2809400F-A7C6-4156-9FCE-1AEE2D8864A9}" type="sibTrans" cxnId="{D7F1B0AC-D0E2-401D-BA5C-AC9E1FE71461}">
      <dgm:prSet/>
      <dgm:spPr/>
      <dgm:t>
        <a:bodyPr/>
        <a:lstStyle/>
        <a:p>
          <a:endParaRPr lang="es-ES"/>
        </a:p>
      </dgm:t>
    </dgm:pt>
    <dgm:pt modelId="{6FFC0229-C7FB-4B98-86C0-6A25CE43910D}">
      <dgm:prSet phldrT="[Texto]"/>
      <dgm:spPr>
        <a:solidFill>
          <a:srgbClr val="0070C0">
            <a:alpha val="90000"/>
          </a:srgbClr>
        </a:solidFill>
      </dgm:spPr>
      <dgm:t>
        <a:bodyPr/>
        <a:lstStyle/>
        <a:p>
          <a:r>
            <a:rPr lang="es-ES" b="1" dirty="0" smtClean="0">
              <a:solidFill>
                <a:schemeClr val="bg1"/>
              </a:solidFill>
              <a:latin typeface="Lucida Handwriting" pitchFamily="66" charset="0"/>
            </a:rPr>
            <a:t>Identificar los contactos en el foco de tuberculosis</a:t>
          </a:r>
          <a:endParaRPr lang="es-ES" b="1" dirty="0">
            <a:solidFill>
              <a:schemeClr val="bg1"/>
            </a:solidFill>
            <a:latin typeface="Lucida Handwriting" pitchFamily="66" charset="0"/>
          </a:endParaRPr>
        </a:p>
      </dgm:t>
    </dgm:pt>
    <dgm:pt modelId="{2C31FC89-2A01-41FE-9508-F2434962427E}" type="parTrans" cxnId="{3AC05E85-75EF-4CC7-99CD-365101287075}">
      <dgm:prSet/>
      <dgm:spPr/>
      <dgm:t>
        <a:bodyPr/>
        <a:lstStyle/>
        <a:p>
          <a:endParaRPr lang="es-ES"/>
        </a:p>
      </dgm:t>
    </dgm:pt>
    <dgm:pt modelId="{DAC05557-C28C-4072-B3EF-FBBF02592B19}" type="sibTrans" cxnId="{3AC05E85-75EF-4CC7-99CD-365101287075}">
      <dgm:prSet/>
      <dgm:spPr/>
      <dgm:t>
        <a:bodyPr/>
        <a:lstStyle/>
        <a:p>
          <a:endParaRPr lang="es-ES"/>
        </a:p>
      </dgm:t>
    </dgm:pt>
    <dgm:pt modelId="{67D73E02-3DE7-491A-BCF3-2A6B1C83A2FE}">
      <dgm:prSet phldrT="[Texto]"/>
      <dgm:spPr>
        <a:solidFill>
          <a:srgbClr val="FFFF00"/>
        </a:solidFill>
        <a:ln>
          <a:solidFill>
            <a:schemeClr val="tx1"/>
          </a:solidFill>
        </a:ln>
      </dgm:spPr>
      <dgm:t>
        <a:bodyPr/>
        <a:lstStyle/>
        <a:p>
          <a:r>
            <a:rPr lang="es-US" b="1" dirty="0" smtClean="0">
              <a:solidFill>
                <a:schemeClr val="tx1"/>
              </a:solidFill>
              <a:latin typeface="Lucida Handwriting" pitchFamily="66" charset="0"/>
            </a:rPr>
            <a:t>Inicia  tratamiento</a:t>
          </a:r>
        </a:p>
        <a:p>
          <a:r>
            <a:rPr lang="es-US" b="1" dirty="0" smtClean="0">
              <a:solidFill>
                <a:schemeClr val="tx1"/>
              </a:solidFill>
              <a:latin typeface="Lucida Handwriting" pitchFamily="66" charset="0"/>
            </a:rPr>
            <a:t>Al 4to día deja de ser bacilífero</a:t>
          </a:r>
          <a:endParaRPr lang="es-ES" b="1" dirty="0">
            <a:solidFill>
              <a:schemeClr val="tx1"/>
            </a:solidFill>
            <a:latin typeface="Lucida Handwriting" pitchFamily="66" charset="0"/>
          </a:endParaRPr>
        </a:p>
      </dgm:t>
    </dgm:pt>
    <dgm:pt modelId="{D78F595E-170D-47A6-9469-8C0135A1974B}" type="parTrans" cxnId="{39DD813A-D910-463E-8B0A-17689F40E05D}">
      <dgm:prSet/>
      <dgm:spPr/>
      <dgm:t>
        <a:bodyPr/>
        <a:lstStyle/>
        <a:p>
          <a:endParaRPr lang="es-ES"/>
        </a:p>
      </dgm:t>
    </dgm:pt>
    <dgm:pt modelId="{2F648E4C-8766-4509-84D0-C05ED7987F10}" type="sibTrans" cxnId="{39DD813A-D910-463E-8B0A-17689F40E05D}">
      <dgm:prSet/>
      <dgm:spPr/>
      <dgm:t>
        <a:bodyPr/>
        <a:lstStyle/>
        <a:p>
          <a:endParaRPr lang="es-ES"/>
        </a:p>
      </dgm:t>
    </dgm:pt>
    <dgm:pt modelId="{DCE0A87C-AB32-4374-9F9C-EFE9D3309670}" type="pres">
      <dgm:prSet presAssocID="{FF5B3AF4-3969-4DE8-BB61-C879D47CC49A}" presName="diagram" presStyleCnt="0">
        <dgm:presLayoutVars>
          <dgm:chPref val="1"/>
          <dgm:dir/>
          <dgm:animOne val="branch"/>
          <dgm:animLvl val="lvl"/>
          <dgm:resizeHandles/>
        </dgm:presLayoutVars>
      </dgm:prSet>
      <dgm:spPr/>
      <dgm:t>
        <a:bodyPr/>
        <a:lstStyle/>
        <a:p>
          <a:endParaRPr lang="es-ES"/>
        </a:p>
      </dgm:t>
    </dgm:pt>
    <dgm:pt modelId="{D2695000-491F-4616-A631-76B1C0707C72}" type="pres">
      <dgm:prSet presAssocID="{2DB58153-FE04-4D1A-8549-D5659C247358}" presName="root" presStyleCnt="0"/>
      <dgm:spPr/>
    </dgm:pt>
    <dgm:pt modelId="{F463B179-0836-49A6-A18B-457E377A020B}" type="pres">
      <dgm:prSet presAssocID="{2DB58153-FE04-4D1A-8549-D5659C247358}" presName="rootComposite" presStyleCnt="0"/>
      <dgm:spPr/>
    </dgm:pt>
    <dgm:pt modelId="{217461B9-4A8D-4892-A568-4699DB0D6D9B}" type="pres">
      <dgm:prSet presAssocID="{2DB58153-FE04-4D1A-8549-D5659C247358}" presName="rootText" presStyleLbl="node1" presStyleIdx="0" presStyleCnt="2" custLinFactNeighborX="-61241" custLinFactNeighborY="8139"/>
      <dgm:spPr/>
      <dgm:t>
        <a:bodyPr/>
        <a:lstStyle/>
        <a:p>
          <a:endParaRPr lang="es-ES"/>
        </a:p>
      </dgm:t>
    </dgm:pt>
    <dgm:pt modelId="{5A135429-4C50-4D80-A749-4486849BA562}" type="pres">
      <dgm:prSet presAssocID="{2DB58153-FE04-4D1A-8549-D5659C247358}" presName="rootConnector" presStyleLbl="node1" presStyleIdx="0" presStyleCnt="2"/>
      <dgm:spPr/>
      <dgm:t>
        <a:bodyPr/>
        <a:lstStyle/>
        <a:p>
          <a:endParaRPr lang="es-ES"/>
        </a:p>
      </dgm:t>
    </dgm:pt>
    <dgm:pt modelId="{EDECC79B-495A-46BA-B5E7-C144A014ECB2}" type="pres">
      <dgm:prSet presAssocID="{2DB58153-FE04-4D1A-8549-D5659C247358}" presName="childShape" presStyleCnt="0"/>
      <dgm:spPr/>
    </dgm:pt>
    <dgm:pt modelId="{EE2389DD-A29B-4C5E-A211-2BB43240C743}" type="pres">
      <dgm:prSet presAssocID="{200C844C-DBF2-4645-B3D0-2381CE2021A1}" presName="Name13" presStyleLbl="parChTrans1D2" presStyleIdx="0" presStyleCnt="2"/>
      <dgm:spPr/>
      <dgm:t>
        <a:bodyPr/>
        <a:lstStyle/>
        <a:p>
          <a:endParaRPr lang="es-ES"/>
        </a:p>
      </dgm:t>
    </dgm:pt>
    <dgm:pt modelId="{A5BA083A-6498-46ED-A614-D1B76389B1A0}" type="pres">
      <dgm:prSet presAssocID="{FCE2D7C4-0119-4CD1-BFC7-43AD898BF3E8}" presName="childText" presStyleLbl="bgAcc1" presStyleIdx="0" presStyleCnt="2" custLinFactNeighborX="19475" custLinFactNeighborY="-9740">
        <dgm:presLayoutVars>
          <dgm:bulletEnabled val="1"/>
        </dgm:presLayoutVars>
      </dgm:prSet>
      <dgm:spPr/>
      <dgm:t>
        <a:bodyPr/>
        <a:lstStyle/>
        <a:p>
          <a:endParaRPr lang="es-ES"/>
        </a:p>
      </dgm:t>
    </dgm:pt>
    <dgm:pt modelId="{55A24867-190D-44CD-811F-B908BBA30D1B}" type="pres">
      <dgm:prSet presAssocID="{2C31FC89-2A01-41FE-9508-F2434962427E}" presName="Name13" presStyleLbl="parChTrans1D2" presStyleIdx="1" presStyleCnt="2"/>
      <dgm:spPr/>
      <dgm:t>
        <a:bodyPr/>
        <a:lstStyle/>
        <a:p>
          <a:endParaRPr lang="es-ES"/>
        </a:p>
      </dgm:t>
    </dgm:pt>
    <dgm:pt modelId="{42719091-A962-4D0A-A9AA-81FFBA0238FB}" type="pres">
      <dgm:prSet presAssocID="{6FFC0229-C7FB-4B98-86C0-6A25CE43910D}" presName="childText" presStyleLbl="bgAcc1" presStyleIdx="1" presStyleCnt="2" custLinFactNeighborX="68400" custLinFactNeighborY="-19380">
        <dgm:presLayoutVars>
          <dgm:bulletEnabled val="1"/>
        </dgm:presLayoutVars>
      </dgm:prSet>
      <dgm:spPr/>
      <dgm:t>
        <a:bodyPr/>
        <a:lstStyle/>
        <a:p>
          <a:endParaRPr lang="es-ES"/>
        </a:p>
      </dgm:t>
    </dgm:pt>
    <dgm:pt modelId="{F6572E0B-84DB-4D7A-8316-90F8E1D799EC}" type="pres">
      <dgm:prSet presAssocID="{67D73E02-3DE7-491A-BCF3-2A6B1C83A2FE}" presName="root" presStyleCnt="0"/>
      <dgm:spPr/>
    </dgm:pt>
    <dgm:pt modelId="{62540EF1-9A80-4CBD-AED3-FF6EF5E0D8DD}" type="pres">
      <dgm:prSet presAssocID="{67D73E02-3DE7-491A-BCF3-2A6B1C83A2FE}" presName="rootComposite" presStyleCnt="0"/>
      <dgm:spPr/>
    </dgm:pt>
    <dgm:pt modelId="{58150429-AC20-4B26-9564-0E4AE0614DC7}" type="pres">
      <dgm:prSet presAssocID="{67D73E02-3DE7-491A-BCF3-2A6B1C83A2FE}" presName="rootText" presStyleLbl="node1" presStyleIdx="1" presStyleCnt="2" custLinFactNeighborX="6040" custLinFactNeighborY="8139"/>
      <dgm:spPr/>
      <dgm:t>
        <a:bodyPr/>
        <a:lstStyle/>
        <a:p>
          <a:endParaRPr lang="es-ES"/>
        </a:p>
      </dgm:t>
    </dgm:pt>
    <dgm:pt modelId="{77F12654-7A59-494B-BC0C-97D3513C9F34}" type="pres">
      <dgm:prSet presAssocID="{67D73E02-3DE7-491A-BCF3-2A6B1C83A2FE}" presName="rootConnector" presStyleLbl="node1" presStyleIdx="1" presStyleCnt="2"/>
      <dgm:spPr/>
      <dgm:t>
        <a:bodyPr/>
        <a:lstStyle/>
        <a:p>
          <a:endParaRPr lang="es-ES"/>
        </a:p>
      </dgm:t>
    </dgm:pt>
    <dgm:pt modelId="{9A015F1C-AD40-4961-868B-A3E4A84B9309}" type="pres">
      <dgm:prSet presAssocID="{67D73E02-3DE7-491A-BCF3-2A6B1C83A2FE}" presName="childShape" presStyleCnt="0"/>
      <dgm:spPr/>
    </dgm:pt>
  </dgm:ptLst>
  <dgm:cxnLst>
    <dgm:cxn modelId="{750D3FB0-6A46-43BE-8CC5-A5257DEDDD36}" type="presOf" srcId="{2DB58153-FE04-4D1A-8549-D5659C247358}" destId="{5A135429-4C50-4D80-A749-4486849BA562}" srcOrd="1" destOrd="0" presId="urn:microsoft.com/office/officeart/2005/8/layout/hierarchy3"/>
    <dgm:cxn modelId="{063901E0-5834-4084-96AE-57DEB2C4BE6E}" type="presOf" srcId="{FF5B3AF4-3969-4DE8-BB61-C879D47CC49A}" destId="{DCE0A87C-AB32-4374-9F9C-EFE9D3309670}" srcOrd="0" destOrd="0" presId="urn:microsoft.com/office/officeart/2005/8/layout/hierarchy3"/>
    <dgm:cxn modelId="{3AC05E85-75EF-4CC7-99CD-365101287075}" srcId="{2DB58153-FE04-4D1A-8549-D5659C247358}" destId="{6FFC0229-C7FB-4B98-86C0-6A25CE43910D}" srcOrd="1" destOrd="0" parTransId="{2C31FC89-2A01-41FE-9508-F2434962427E}" sibTransId="{DAC05557-C28C-4072-B3EF-FBBF02592B19}"/>
    <dgm:cxn modelId="{39DD813A-D910-463E-8B0A-17689F40E05D}" srcId="{FF5B3AF4-3969-4DE8-BB61-C879D47CC49A}" destId="{67D73E02-3DE7-491A-BCF3-2A6B1C83A2FE}" srcOrd="1" destOrd="0" parTransId="{D78F595E-170D-47A6-9469-8C0135A1974B}" sibTransId="{2F648E4C-8766-4509-84D0-C05ED7987F10}"/>
    <dgm:cxn modelId="{4DFBA11B-C828-4A11-A9D8-6F31886047CF}" type="presOf" srcId="{6FFC0229-C7FB-4B98-86C0-6A25CE43910D}" destId="{42719091-A962-4D0A-A9AA-81FFBA0238FB}" srcOrd="0" destOrd="0" presId="urn:microsoft.com/office/officeart/2005/8/layout/hierarchy3"/>
    <dgm:cxn modelId="{1339D856-AF94-4C3C-B0EE-9433917DAF58}" type="presOf" srcId="{FCE2D7C4-0119-4CD1-BFC7-43AD898BF3E8}" destId="{A5BA083A-6498-46ED-A614-D1B76389B1A0}" srcOrd="0" destOrd="0" presId="urn:microsoft.com/office/officeart/2005/8/layout/hierarchy3"/>
    <dgm:cxn modelId="{E666DCAA-E2FF-4A30-B3DB-D7822180FF8A}" type="presOf" srcId="{2C31FC89-2A01-41FE-9508-F2434962427E}" destId="{55A24867-190D-44CD-811F-B908BBA30D1B}" srcOrd="0" destOrd="0" presId="urn:microsoft.com/office/officeart/2005/8/layout/hierarchy3"/>
    <dgm:cxn modelId="{FDC17AD3-FDD8-4255-A716-F02AF9CE9E8D}" type="presOf" srcId="{2DB58153-FE04-4D1A-8549-D5659C247358}" destId="{217461B9-4A8D-4892-A568-4699DB0D6D9B}" srcOrd="0" destOrd="0" presId="urn:microsoft.com/office/officeart/2005/8/layout/hierarchy3"/>
    <dgm:cxn modelId="{80675B55-C568-42D1-B653-AE632D5B07DA}" type="presOf" srcId="{67D73E02-3DE7-491A-BCF3-2A6B1C83A2FE}" destId="{58150429-AC20-4B26-9564-0E4AE0614DC7}" srcOrd="0" destOrd="0" presId="urn:microsoft.com/office/officeart/2005/8/layout/hierarchy3"/>
    <dgm:cxn modelId="{78DF0C58-421D-4642-A992-67B65A50167F}" type="presOf" srcId="{67D73E02-3DE7-491A-BCF3-2A6B1C83A2FE}" destId="{77F12654-7A59-494B-BC0C-97D3513C9F34}" srcOrd="1" destOrd="0" presId="urn:microsoft.com/office/officeart/2005/8/layout/hierarchy3"/>
    <dgm:cxn modelId="{D7F1B0AC-D0E2-401D-BA5C-AC9E1FE71461}" srcId="{2DB58153-FE04-4D1A-8549-D5659C247358}" destId="{FCE2D7C4-0119-4CD1-BFC7-43AD898BF3E8}" srcOrd="0" destOrd="0" parTransId="{200C844C-DBF2-4645-B3D0-2381CE2021A1}" sibTransId="{2809400F-A7C6-4156-9FCE-1AEE2D8864A9}"/>
    <dgm:cxn modelId="{1F6B9206-EE05-4EF6-8FB5-B29B7EDEEB42}" srcId="{FF5B3AF4-3969-4DE8-BB61-C879D47CC49A}" destId="{2DB58153-FE04-4D1A-8549-D5659C247358}" srcOrd="0" destOrd="0" parTransId="{DF66EBA8-F945-469F-ADF1-7EE24D1DA601}" sibTransId="{70EB61D2-DD8E-463D-822D-3E116B34DA69}"/>
    <dgm:cxn modelId="{6DE88B92-CBBE-4007-B98A-C26E782AAAA9}" type="presOf" srcId="{200C844C-DBF2-4645-B3D0-2381CE2021A1}" destId="{EE2389DD-A29B-4C5E-A211-2BB43240C743}" srcOrd="0" destOrd="0" presId="urn:microsoft.com/office/officeart/2005/8/layout/hierarchy3"/>
    <dgm:cxn modelId="{652746F3-13C5-47E7-AC26-2D58F87ED40B}" type="presParOf" srcId="{DCE0A87C-AB32-4374-9F9C-EFE9D3309670}" destId="{D2695000-491F-4616-A631-76B1C0707C72}" srcOrd="0" destOrd="0" presId="urn:microsoft.com/office/officeart/2005/8/layout/hierarchy3"/>
    <dgm:cxn modelId="{A2FBBC1F-8483-42A0-8E78-BA6E096D552C}" type="presParOf" srcId="{D2695000-491F-4616-A631-76B1C0707C72}" destId="{F463B179-0836-49A6-A18B-457E377A020B}" srcOrd="0" destOrd="0" presId="urn:microsoft.com/office/officeart/2005/8/layout/hierarchy3"/>
    <dgm:cxn modelId="{DBC370CC-87A3-4A23-B33D-A3055DB5C7F6}" type="presParOf" srcId="{F463B179-0836-49A6-A18B-457E377A020B}" destId="{217461B9-4A8D-4892-A568-4699DB0D6D9B}" srcOrd="0" destOrd="0" presId="urn:microsoft.com/office/officeart/2005/8/layout/hierarchy3"/>
    <dgm:cxn modelId="{8E107750-9F0E-442E-B1F6-E90D71561717}" type="presParOf" srcId="{F463B179-0836-49A6-A18B-457E377A020B}" destId="{5A135429-4C50-4D80-A749-4486849BA562}" srcOrd="1" destOrd="0" presId="urn:microsoft.com/office/officeart/2005/8/layout/hierarchy3"/>
    <dgm:cxn modelId="{AEACB677-7DAD-449E-A3B6-DF7FA02B46FD}" type="presParOf" srcId="{D2695000-491F-4616-A631-76B1C0707C72}" destId="{EDECC79B-495A-46BA-B5E7-C144A014ECB2}" srcOrd="1" destOrd="0" presId="urn:microsoft.com/office/officeart/2005/8/layout/hierarchy3"/>
    <dgm:cxn modelId="{152BA6BE-9171-46CB-BFD8-91F7B781F157}" type="presParOf" srcId="{EDECC79B-495A-46BA-B5E7-C144A014ECB2}" destId="{EE2389DD-A29B-4C5E-A211-2BB43240C743}" srcOrd="0" destOrd="0" presId="urn:microsoft.com/office/officeart/2005/8/layout/hierarchy3"/>
    <dgm:cxn modelId="{A033CDF7-3118-4206-8796-4B8FBD0C85AF}" type="presParOf" srcId="{EDECC79B-495A-46BA-B5E7-C144A014ECB2}" destId="{A5BA083A-6498-46ED-A614-D1B76389B1A0}" srcOrd="1" destOrd="0" presId="urn:microsoft.com/office/officeart/2005/8/layout/hierarchy3"/>
    <dgm:cxn modelId="{6AA43AAF-8EBC-4977-8E42-2D0B2E17816A}" type="presParOf" srcId="{EDECC79B-495A-46BA-B5E7-C144A014ECB2}" destId="{55A24867-190D-44CD-811F-B908BBA30D1B}" srcOrd="2" destOrd="0" presId="urn:microsoft.com/office/officeart/2005/8/layout/hierarchy3"/>
    <dgm:cxn modelId="{A82DE738-A6CB-47AE-A9C9-65B27549B8CD}" type="presParOf" srcId="{EDECC79B-495A-46BA-B5E7-C144A014ECB2}" destId="{42719091-A962-4D0A-A9AA-81FFBA0238FB}" srcOrd="3" destOrd="0" presId="urn:microsoft.com/office/officeart/2005/8/layout/hierarchy3"/>
    <dgm:cxn modelId="{0E67C21A-C425-4B7A-8FBB-F3C829B28867}" type="presParOf" srcId="{DCE0A87C-AB32-4374-9F9C-EFE9D3309670}" destId="{F6572E0B-84DB-4D7A-8316-90F8E1D799EC}" srcOrd="1" destOrd="0" presId="urn:microsoft.com/office/officeart/2005/8/layout/hierarchy3"/>
    <dgm:cxn modelId="{079B360F-7E86-458F-A93B-815CA52C2095}" type="presParOf" srcId="{F6572E0B-84DB-4D7A-8316-90F8E1D799EC}" destId="{62540EF1-9A80-4CBD-AED3-FF6EF5E0D8DD}" srcOrd="0" destOrd="0" presId="urn:microsoft.com/office/officeart/2005/8/layout/hierarchy3"/>
    <dgm:cxn modelId="{C4A196B1-3DE0-4D8C-9286-5F6AB06125C4}" type="presParOf" srcId="{62540EF1-9A80-4CBD-AED3-FF6EF5E0D8DD}" destId="{58150429-AC20-4B26-9564-0E4AE0614DC7}" srcOrd="0" destOrd="0" presId="urn:microsoft.com/office/officeart/2005/8/layout/hierarchy3"/>
    <dgm:cxn modelId="{3C6D3970-49D7-46A7-AFE9-A4A0CF0C917D}" type="presParOf" srcId="{62540EF1-9A80-4CBD-AED3-FF6EF5E0D8DD}" destId="{77F12654-7A59-494B-BC0C-97D3513C9F34}" srcOrd="1" destOrd="0" presId="urn:microsoft.com/office/officeart/2005/8/layout/hierarchy3"/>
    <dgm:cxn modelId="{E41E4DA3-D864-4E62-9142-26C617067ED9}" type="presParOf" srcId="{F6572E0B-84DB-4D7A-8316-90F8E1D799EC}" destId="{9A015F1C-AD40-4961-868B-A3E4A84B9309}" srcOrd="1" destOrd="0" presId="urn:microsoft.com/office/officeart/2005/8/layout/hierarchy3"/>
  </dgm:cxnLst>
  <dgm:bg/>
  <dgm:whole/>
</dgm:dataModel>
</file>

<file path=ppt/diagrams/data3.xml><?xml version="1.0" encoding="utf-8"?>
<dgm:dataModel xmlns:dgm="http://schemas.openxmlformats.org/drawingml/2006/diagram" xmlns:a="http://schemas.openxmlformats.org/drawingml/2006/main">
  <dgm:ptLst>
    <dgm:pt modelId="{16BF9E75-B284-4BB7-9372-C820FF46074A}" type="doc">
      <dgm:prSet loTypeId="urn:microsoft.com/office/officeart/2005/8/layout/pyramid2" loCatId="list" qsTypeId="urn:microsoft.com/office/officeart/2005/8/quickstyle/simple1" qsCatId="simple" csTypeId="urn:microsoft.com/office/officeart/2005/8/colors/accent1_2" csCatId="accent1" phldr="1"/>
      <dgm:spPr/>
    </dgm:pt>
    <dgm:pt modelId="{4FD1BC25-F26D-45F1-B173-9C12E43AB32C}">
      <dgm:prSet phldrT="[Texto]"/>
      <dgm:spPr>
        <a:solidFill>
          <a:srgbClr val="FFFF00">
            <a:alpha val="90000"/>
          </a:srgbClr>
        </a:solidFill>
        <a:ln>
          <a:solidFill>
            <a:schemeClr val="tx1"/>
          </a:solidFill>
        </a:ln>
      </dgm:spPr>
      <dgm:t>
        <a:bodyPr/>
        <a:lstStyle/>
        <a:p>
          <a:r>
            <a:rPr lang="es-US" dirty="0" smtClean="0"/>
            <a:t>   </a:t>
          </a:r>
          <a:r>
            <a:rPr lang="es-US" b="1" dirty="0" smtClean="0">
              <a:solidFill>
                <a:schemeClr val="tx1"/>
              </a:solidFill>
              <a:latin typeface="Lucida Handwriting" pitchFamily="66" charset="0"/>
            </a:rPr>
            <a:t>Mycobacterium tuberculosis </a:t>
          </a:r>
          <a:endParaRPr lang="es-ES" b="1" dirty="0">
            <a:solidFill>
              <a:schemeClr val="tx1"/>
            </a:solidFill>
            <a:latin typeface="Lucida Handwriting" pitchFamily="66" charset="0"/>
          </a:endParaRPr>
        </a:p>
      </dgm:t>
    </dgm:pt>
    <dgm:pt modelId="{564B38E3-72AD-4E40-A0BF-B60B6CB704C3}" type="parTrans" cxnId="{6F353DE2-634C-4EA6-A1A2-C8C8C98C9148}">
      <dgm:prSet/>
      <dgm:spPr/>
      <dgm:t>
        <a:bodyPr/>
        <a:lstStyle/>
        <a:p>
          <a:endParaRPr lang="es-ES"/>
        </a:p>
      </dgm:t>
    </dgm:pt>
    <dgm:pt modelId="{941FF3DB-A554-42BE-85AA-B373B549E78C}" type="sibTrans" cxnId="{6F353DE2-634C-4EA6-A1A2-C8C8C98C9148}">
      <dgm:prSet/>
      <dgm:spPr/>
      <dgm:t>
        <a:bodyPr/>
        <a:lstStyle/>
        <a:p>
          <a:endParaRPr lang="es-ES"/>
        </a:p>
      </dgm:t>
    </dgm:pt>
    <dgm:pt modelId="{6B515C52-EE4D-4FC5-B2FC-0EB5E0E805CC}">
      <dgm:prSet phldrT="[Texto]"/>
      <dgm:spPr>
        <a:solidFill>
          <a:srgbClr val="FF0000">
            <a:alpha val="90000"/>
          </a:srgbClr>
        </a:solidFill>
        <a:ln>
          <a:solidFill>
            <a:schemeClr val="tx1"/>
          </a:solidFill>
        </a:ln>
      </dgm:spPr>
      <dgm:t>
        <a:bodyPr/>
        <a:lstStyle/>
        <a:p>
          <a:r>
            <a:rPr lang="es-US" b="1" dirty="0" smtClean="0">
              <a:solidFill>
                <a:schemeClr val="bg1"/>
              </a:solidFill>
              <a:latin typeface="Lucida Handwriting" pitchFamily="66" charset="0"/>
            </a:rPr>
            <a:t>Bacilo aeróbico</a:t>
          </a:r>
        </a:p>
        <a:p>
          <a:r>
            <a:rPr lang="es-US" b="1" dirty="0" smtClean="0">
              <a:solidFill>
                <a:schemeClr val="bg1"/>
              </a:solidFill>
              <a:latin typeface="Lucida Handwriting" pitchFamily="66" charset="0"/>
            </a:rPr>
            <a:t>Depende O2 y pH óptimo</a:t>
          </a:r>
        </a:p>
        <a:p>
          <a:r>
            <a:rPr lang="es-US" b="1" dirty="0" smtClean="0">
              <a:solidFill>
                <a:schemeClr val="bg1"/>
              </a:solidFill>
              <a:latin typeface="Lucida Handwriting" pitchFamily="66" charset="0"/>
            </a:rPr>
            <a:t>Multiplicación lenta (20 horas)  </a:t>
          </a:r>
          <a:endParaRPr lang="es-ES" b="1" dirty="0">
            <a:solidFill>
              <a:schemeClr val="bg1"/>
            </a:solidFill>
            <a:latin typeface="Lucida Handwriting" pitchFamily="66" charset="0"/>
          </a:endParaRPr>
        </a:p>
      </dgm:t>
    </dgm:pt>
    <dgm:pt modelId="{6D1C2FB1-12BF-44C0-92DC-A727687EDCE9}" type="parTrans" cxnId="{B08AFB26-8E57-48CB-8B24-76621B4958AA}">
      <dgm:prSet/>
      <dgm:spPr/>
      <dgm:t>
        <a:bodyPr/>
        <a:lstStyle/>
        <a:p>
          <a:endParaRPr lang="es-ES"/>
        </a:p>
      </dgm:t>
    </dgm:pt>
    <dgm:pt modelId="{4D340DBC-F9FD-46C4-8FE2-C357422881C8}" type="sibTrans" cxnId="{B08AFB26-8E57-48CB-8B24-76621B4958AA}">
      <dgm:prSet/>
      <dgm:spPr/>
      <dgm:t>
        <a:bodyPr/>
        <a:lstStyle/>
        <a:p>
          <a:endParaRPr lang="es-ES"/>
        </a:p>
      </dgm:t>
    </dgm:pt>
    <dgm:pt modelId="{E5E2E08D-5D91-440B-8608-6FABEDDAE72B}">
      <dgm:prSet phldrT="[Texto]"/>
      <dgm:spPr>
        <a:solidFill>
          <a:srgbClr val="002060">
            <a:alpha val="90000"/>
          </a:srgbClr>
        </a:solidFill>
        <a:ln>
          <a:solidFill>
            <a:schemeClr val="tx1"/>
          </a:solidFill>
        </a:ln>
      </dgm:spPr>
      <dgm:t>
        <a:bodyPr/>
        <a:lstStyle/>
        <a:p>
          <a:r>
            <a:rPr lang="es-US" b="1" dirty="0" smtClean="0">
              <a:solidFill>
                <a:schemeClr val="bg1"/>
              </a:solidFill>
              <a:latin typeface="Lucida Handwriting" pitchFamily="66" charset="0"/>
            </a:rPr>
            <a:t>Lesiones tisulares: Tubérculos</a:t>
          </a:r>
        </a:p>
        <a:p>
          <a:r>
            <a:rPr lang="es-US" b="1" dirty="0" smtClean="0">
              <a:solidFill>
                <a:schemeClr val="bg1"/>
              </a:solidFill>
              <a:latin typeface="Lucida Handwriting" pitchFamily="66" charset="0"/>
            </a:rPr>
            <a:t>Generan CD4,  linfocitos </a:t>
          </a:r>
          <a:r>
            <a:rPr lang="es-US" b="1" dirty="0" err="1" smtClean="0">
              <a:solidFill>
                <a:schemeClr val="bg1"/>
              </a:solidFill>
              <a:latin typeface="Lucida Handwriting" pitchFamily="66" charset="0"/>
            </a:rPr>
            <a:t>citotóxicos</a:t>
          </a:r>
          <a:r>
            <a:rPr lang="es-US" b="1" dirty="0" smtClean="0">
              <a:solidFill>
                <a:schemeClr val="bg1"/>
              </a:solidFill>
              <a:latin typeface="Lucida Handwriting" pitchFamily="66" charset="0"/>
            </a:rPr>
            <a:t>  y </a:t>
          </a:r>
          <a:r>
            <a:rPr lang="es-US" b="1" dirty="0" err="1" smtClean="0">
              <a:solidFill>
                <a:schemeClr val="bg1"/>
              </a:solidFill>
              <a:latin typeface="Lucida Handwriting" pitchFamily="66" charset="0"/>
            </a:rPr>
            <a:t>NK</a:t>
          </a:r>
          <a:r>
            <a:rPr lang="es-US" b="1" dirty="0" smtClean="0">
              <a:solidFill>
                <a:schemeClr val="bg1"/>
              </a:solidFill>
              <a:latin typeface="Lucida Handwriting" pitchFamily="66" charset="0"/>
            </a:rPr>
            <a:t> (Eliminan bacilos)</a:t>
          </a:r>
          <a:endParaRPr lang="es-ES" b="1" dirty="0">
            <a:solidFill>
              <a:schemeClr val="bg1"/>
            </a:solidFill>
            <a:latin typeface="Lucida Handwriting" pitchFamily="66" charset="0"/>
          </a:endParaRPr>
        </a:p>
      </dgm:t>
    </dgm:pt>
    <dgm:pt modelId="{18F94F2E-4B6E-41A1-9738-52B77F35E953}" type="parTrans" cxnId="{CBE27419-0FA2-4D00-AD0F-A599EBDE1A65}">
      <dgm:prSet/>
      <dgm:spPr/>
      <dgm:t>
        <a:bodyPr/>
        <a:lstStyle/>
        <a:p>
          <a:endParaRPr lang="es-ES"/>
        </a:p>
      </dgm:t>
    </dgm:pt>
    <dgm:pt modelId="{44FD26CF-321A-421E-B62F-3AC22A7AC09A}" type="sibTrans" cxnId="{CBE27419-0FA2-4D00-AD0F-A599EBDE1A65}">
      <dgm:prSet/>
      <dgm:spPr/>
      <dgm:t>
        <a:bodyPr/>
        <a:lstStyle/>
        <a:p>
          <a:endParaRPr lang="es-ES"/>
        </a:p>
      </dgm:t>
    </dgm:pt>
    <dgm:pt modelId="{B5D68065-0D71-47EC-8068-14462B046A75}" type="pres">
      <dgm:prSet presAssocID="{16BF9E75-B284-4BB7-9372-C820FF46074A}" presName="compositeShape" presStyleCnt="0">
        <dgm:presLayoutVars>
          <dgm:dir/>
          <dgm:resizeHandles/>
        </dgm:presLayoutVars>
      </dgm:prSet>
      <dgm:spPr/>
    </dgm:pt>
    <dgm:pt modelId="{1180E3DD-8D57-4771-A5CC-F662B5C5CA8A}" type="pres">
      <dgm:prSet presAssocID="{16BF9E75-B284-4BB7-9372-C820FF46074A}" presName="pyramid" presStyleLbl="node1" presStyleIdx="0" presStyleCnt="1" custLinFactNeighborX="-12380" custLinFactNeighborY="-602"/>
      <dgm:spPr>
        <a:solidFill>
          <a:srgbClr val="FFC000"/>
        </a:solidFill>
      </dgm:spPr>
    </dgm:pt>
    <dgm:pt modelId="{BEDD73A3-FA64-4D30-89EA-F3B96375AFC2}" type="pres">
      <dgm:prSet presAssocID="{16BF9E75-B284-4BB7-9372-C820FF46074A}" presName="theList" presStyleCnt="0"/>
      <dgm:spPr/>
    </dgm:pt>
    <dgm:pt modelId="{46A7459C-8C09-4D00-B6FC-00DED87CA067}" type="pres">
      <dgm:prSet presAssocID="{4FD1BC25-F26D-45F1-B173-9C12E43AB32C}" presName="aNode" presStyleLbl="fgAcc1" presStyleIdx="0" presStyleCnt="3" custLinFactNeighborX="-16265" custLinFactNeighborY="67404">
        <dgm:presLayoutVars>
          <dgm:bulletEnabled val="1"/>
        </dgm:presLayoutVars>
      </dgm:prSet>
      <dgm:spPr/>
      <dgm:t>
        <a:bodyPr/>
        <a:lstStyle/>
        <a:p>
          <a:endParaRPr lang="es-ES"/>
        </a:p>
      </dgm:t>
    </dgm:pt>
    <dgm:pt modelId="{C1B35F1C-EC47-4A79-95B6-958DCF6C90E9}" type="pres">
      <dgm:prSet presAssocID="{4FD1BC25-F26D-45F1-B173-9C12E43AB32C}" presName="aSpace" presStyleCnt="0"/>
      <dgm:spPr/>
    </dgm:pt>
    <dgm:pt modelId="{AE2BA064-981D-443F-9C17-A70DF529481C}" type="pres">
      <dgm:prSet presAssocID="{6B515C52-EE4D-4FC5-B2FC-0EB5E0E805CC}" presName="aNode" presStyleLbl="fgAcc1" presStyleIdx="1" presStyleCnt="3" custScaleX="129842" custScaleY="130537" custLinFactY="10667" custLinFactNeighborX="-16265" custLinFactNeighborY="100000">
        <dgm:presLayoutVars>
          <dgm:bulletEnabled val="1"/>
        </dgm:presLayoutVars>
      </dgm:prSet>
      <dgm:spPr/>
      <dgm:t>
        <a:bodyPr/>
        <a:lstStyle/>
        <a:p>
          <a:endParaRPr lang="es-ES"/>
        </a:p>
      </dgm:t>
    </dgm:pt>
    <dgm:pt modelId="{82571E5D-1F17-4A47-BCF5-AEEB5AC2F5F5}" type="pres">
      <dgm:prSet presAssocID="{6B515C52-EE4D-4FC5-B2FC-0EB5E0E805CC}" presName="aSpace" presStyleCnt="0"/>
      <dgm:spPr/>
    </dgm:pt>
    <dgm:pt modelId="{0C983107-ED36-43FD-9DD7-F368F53CF050}" type="pres">
      <dgm:prSet presAssocID="{E5E2E08D-5D91-440B-8608-6FABEDDAE72B}" presName="aNode" presStyleLbl="fgAcc1" presStyleIdx="2" presStyleCnt="3" custScaleX="129935" custScaleY="124697" custLinFactY="25409" custLinFactNeighborX="-16265" custLinFactNeighborY="100000">
        <dgm:presLayoutVars>
          <dgm:bulletEnabled val="1"/>
        </dgm:presLayoutVars>
      </dgm:prSet>
      <dgm:spPr/>
      <dgm:t>
        <a:bodyPr/>
        <a:lstStyle/>
        <a:p>
          <a:endParaRPr lang="es-ES"/>
        </a:p>
      </dgm:t>
    </dgm:pt>
    <dgm:pt modelId="{D4723586-60BF-4DED-AA04-28395166EC82}" type="pres">
      <dgm:prSet presAssocID="{E5E2E08D-5D91-440B-8608-6FABEDDAE72B}" presName="aSpace" presStyleCnt="0"/>
      <dgm:spPr/>
    </dgm:pt>
  </dgm:ptLst>
  <dgm:cxnLst>
    <dgm:cxn modelId="{B08AFB26-8E57-48CB-8B24-76621B4958AA}" srcId="{16BF9E75-B284-4BB7-9372-C820FF46074A}" destId="{6B515C52-EE4D-4FC5-B2FC-0EB5E0E805CC}" srcOrd="1" destOrd="0" parTransId="{6D1C2FB1-12BF-44C0-92DC-A727687EDCE9}" sibTransId="{4D340DBC-F9FD-46C4-8FE2-C357422881C8}"/>
    <dgm:cxn modelId="{AB9E207F-1956-4998-87F2-0ECF062C27F7}" type="presOf" srcId="{16BF9E75-B284-4BB7-9372-C820FF46074A}" destId="{B5D68065-0D71-47EC-8068-14462B046A75}" srcOrd="0" destOrd="0" presId="urn:microsoft.com/office/officeart/2005/8/layout/pyramid2"/>
    <dgm:cxn modelId="{2A59EC0D-7E7E-4EF4-8258-7EB856893022}" type="presOf" srcId="{E5E2E08D-5D91-440B-8608-6FABEDDAE72B}" destId="{0C983107-ED36-43FD-9DD7-F368F53CF050}" srcOrd="0" destOrd="0" presId="urn:microsoft.com/office/officeart/2005/8/layout/pyramid2"/>
    <dgm:cxn modelId="{BBADC2E8-90DF-4041-958C-BE20E892EF03}" type="presOf" srcId="{4FD1BC25-F26D-45F1-B173-9C12E43AB32C}" destId="{46A7459C-8C09-4D00-B6FC-00DED87CA067}" srcOrd="0" destOrd="0" presId="urn:microsoft.com/office/officeart/2005/8/layout/pyramid2"/>
    <dgm:cxn modelId="{5BBC3A2B-5F77-48A8-B012-C429F626B6B3}" type="presOf" srcId="{6B515C52-EE4D-4FC5-B2FC-0EB5E0E805CC}" destId="{AE2BA064-981D-443F-9C17-A70DF529481C}" srcOrd="0" destOrd="0" presId="urn:microsoft.com/office/officeart/2005/8/layout/pyramid2"/>
    <dgm:cxn modelId="{6F353DE2-634C-4EA6-A1A2-C8C8C98C9148}" srcId="{16BF9E75-B284-4BB7-9372-C820FF46074A}" destId="{4FD1BC25-F26D-45F1-B173-9C12E43AB32C}" srcOrd="0" destOrd="0" parTransId="{564B38E3-72AD-4E40-A0BF-B60B6CB704C3}" sibTransId="{941FF3DB-A554-42BE-85AA-B373B549E78C}"/>
    <dgm:cxn modelId="{CBE27419-0FA2-4D00-AD0F-A599EBDE1A65}" srcId="{16BF9E75-B284-4BB7-9372-C820FF46074A}" destId="{E5E2E08D-5D91-440B-8608-6FABEDDAE72B}" srcOrd="2" destOrd="0" parTransId="{18F94F2E-4B6E-41A1-9738-52B77F35E953}" sibTransId="{44FD26CF-321A-421E-B62F-3AC22A7AC09A}"/>
    <dgm:cxn modelId="{CF2FB431-FE61-4B20-BD8A-0890E1A3C529}" type="presParOf" srcId="{B5D68065-0D71-47EC-8068-14462B046A75}" destId="{1180E3DD-8D57-4771-A5CC-F662B5C5CA8A}" srcOrd="0" destOrd="0" presId="urn:microsoft.com/office/officeart/2005/8/layout/pyramid2"/>
    <dgm:cxn modelId="{0136D325-3118-47D4-B08A-F625868CB8E7}" type="presParOf" srcId="{B5D68065-0D71-47EC-8068-14462B046A75}" destId="{BEDD73A3-FA64-4D30-89EA-F3B96375AFC2}" srcOrd="1" destOrd="0" presId="urn:microsoft.com/office/officeart/2005/8/layout/pyramid2"/>
    <dgm:cxn modelId="{43B3D6E6-8452-4D61-93AE-FFE18221421D}" type="presParOf" srcId="{BEDD73A3-FA64-4D30-89EA-F3B96375AFC2}" destId="{46A7459C-8C09-4D00-B6FC-00DED87CA067}" srcOrd="0" destOrd="0" presId="urn:microsoft.com/office/officeart/2005/8/layout/pyramid2"/>
    <dgm:cxn modelId="{F9C951CA-DA55-402D-9427-7A5DA280ABC2}" type="presParOf" srcId="{BEDD73A3-FA64-4D30-89EA-F3B96375AFC2}" destId="{C1B35F1C-EC47-4A79-95B6-958DCF6C90E9}" srcOrd="1" destOrd="0" presId="urn:microsoft.com/office/officeart/2005/8/layout/pyramid2"/>
    <dgm:cxn modelId="{92BD0261-CEC5-47E4-8D02-1D56D887AC10}" type="presParOf" srcId="{BEDD73A3-FA64-4D30-89EA-F3B96375AFC2}" destId="{AE2BA064-981D-443F-9C17-A70DF529481C}" srcOrd="2" destOrd="0" presId="urn:microsoft.com/office/officeart/2005/8/layout/pyramid2"/>
    <dgm:cxn modelId="{79514C89-DF88-4E74-8086-1A30F89EFCFD}" type="presParOf" srcId="{BEDD73A3-FA64-4D30-89EA-F3B96375AFC2}" destId="{82571E5D-1F17-4A47-BCF5-AEEB5AC2F5F5}" srcOrd="3" destOrd="0" presId="urn:microsoft.com/office/officeart/2005/8/layout/pyramid2"/>
    <dgm:cxn modelId="{923AB948-5068-4CC4-B16B-782D935E270D}" type="presParOf" srcId="{BEDD73A3-FA64-4D30-89EA-F3B96375AFC2}" destId="{0C983107-ED36-43FD-9DD7-F368F53CF050}" srcOrd="4" destOrd="0" presId="urn:microsoft.com/office/officeart/2005/8/layout/pyramid2"/>
    <dgm:cxn modelId="{5BD03838-68CB-4BC6-B4EE-01995324906B}" type="presParOf" srcId="{BEDD73A3-FA64-4D30-89EA-F3B96375AFC2}" destId="{D4723586-60BF-4DED-AA04-28395166EC82}" srcOrd="5" destOrd="0" presId="urn:microsoft.com/office/officeart/2005/8/layout/pyramid2"/>
  </dgm:cxnLst>
  <dgm:bg/>
  <dgm:whole/>
</dgm:dataModel>
</file>

<file path=ppt/diagrams/data4.xml><?xml version="1.0" encoding="utf-8"?>
<dgm:dataModel xmlns:dgm="http://schemas.openxmlformats.org/drawingml/2006/diagram" xmlns:a="http://schemas.openxmlformats.org/drawingml/2006/main">
  <dgm:ptLst>
    <dgm:pt modelId="{833C4D1F-B6A8-4D2C-A03F-01DC2E65980D}"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s-ES"/>
        </a:p>
      </dgm:t>
    </dgm:pt>
    <dgm:pt modelId="{0904D5BB-4D48-42B7-BB36-73C57037071F}">
      <dgm:prSet phldrT="[Texto]"/>
      <dgm:spPr>
        <a:ln>
          <a:solidFill>
            <a:schemeClr val="tx1"/>
          </a:solidFill>
        </a:ln>
      </dgm:spPr>
      <dgm:t>
        <a:bodyPr/>
        <a:lstStyle/>
        <a:p>
          <a:r>
            <a:rPr lang="es-ES" dirty="0" smtClean="0">
              <a:solidFill>
                <a:schemeClr val="tx1"/>
              </a:solidFill>
              <a:latin typeface="Lucida Handwriting" pitchFamily="66" charset="0"/>
            </a:rPr>
            <a:t>Definir un caso </a:t>
          </a:r>
          <a:endParaRPr lang="es-ES" dirty="0">
            <a:solidFill>
              <a:schemeClr val="tx1"/>
            </a:solidFill>
            <a:latin typeface="Lucida Handwriting" pitchFamily="66" charset="0"/>
          </a:endParaRPr>
        </a:p>
      </dgm:t>
    </dgm:pt>
    <dgm:pt modelId="{94F0124A-BC13-4612-B0EC-5B450FAEC498}" type="parTrans" cxnId="{FE16FD93-6A2F-41D7-ADEE-5B6F4DC56DCF}">
      <dgm:prSet/>
      <dgm:spPr/>
      <dgm:t>
        <a:bodyPr/>
        <a:lstStyle/>
        <a:p>
          <a:endParaRPr lang="es-ES"/>
        </a:p>
      </dgm:t>
    </dgm:pt>
    <dgm:pt modelId="{F3536B87-2565-4C3B-8E42-7E288E99C931}" type="sibTrans" cxnId="{FE16FD93-6A2F-41D7-ADEE-5B6F4DC56DCF}">
      <dgm:prSet/>
      <dgm:spPr/>
      <dgm:t>
        <a:bodyPr/>
        <a:lstStyle/>
        <a:p>
          <a:endParaRPr lang="es-ES"/>
        </a:p>
      </dgm:t>
    </dgm:pt>
    <dgm:pt modelId="{0FC575B9-F81B-4BC1-BD6C-3384E9C9950F}">
      <dgm:prSet phldrT="[Texto]" custT="1"/>
      <dgm:spPr>
        <a:solidFill>
          <a:srgbClr val="FFFF00"/>
        </a:solidFill>
        <a:ln>
          <a:solidFill>
            <a:schemeClr val="tx1"/>
          </a:solidFill>
        </a:ln>
      </dgm:spPr>
      <dgm:t>
        <a:bodyPr/>
        <a:lstStyle/>
        <a:p>
          <a:r>
            <a:rPr lang="es-ES" sz="1600" dirty="0" smtClean="0">
              <a:solidFill>
                <a:schemeClr val="tx1"/>
              </a:solidFill>
              <a:latin typeface="Lucida Handwriting" pitchFamily="66" charset="0"/>
            </a:rPr>
            <a:t>Localización:</a:t>
          </a:r>
        </a:p>
        <a:p>
          <a:r>
            <a:rPr lang="es-ES" sz="1600" dirty="0" smtClean="0">
              <a:solidFill>
                <a:schemeClr val="tx1"/>
              </a:solidFill>
              <a:latin typeface="Lucida Handwriting" pitchFamily="66" charset="0"/>
            </a:rPr>
            <a:t>Pulmonar o extrapulmonar </a:t>
          </a:r>
          <a:endParaRPr lang="es-ES" sz="1600" dirty="0">
            <a:solidFill>
              <a:schemeClr val="tx1"/>
            </a:solidFill>
            <a:latin typeface="Lucida Handwriting" pitchFamily="66" charset="0"/>
          </a:endParaRPr>
        </a:p>
      </dgm:t>
    </dgm:pt>
    <dgm:pt modelId="{4E3EB625-9813-42EC-A08D-0A29E4CA8445}" type="parTrans" cxnId="{341A8675-CA4C-48A5-BCD9-BDACB353962D}">
      <dgm:prSet/>
      <dgm:spPr>
        <a:ln w="57150">
          <a:solidFill>
            <a:schemeClr val="tx1"/>
          </a:solidFill>
        </a:ln>
      </dgm:spPr>
      <dgm:t>
        <a:bodyPr/>
        <a:lstStyle/>
        <a:p>
          <a:endParaRPr lang="es-ES"/>
        </a:p>
      </dgm:t>
    </dgm:pt>
    <dgm:pt modelId="{541D3E6A-A12E-4FEE-A619-DFD1B5D7B7A1}" type="sibTrans" cxnId="{341A8675-CA4C-48A5-BCD9-BDACB353962D}">
      <dgm:prSet/>
      <dgm:spPr/>
      <dgm:t>
        <a:bodyPr/>
        <a:lstStyle/>
        <a:p>
          <a:endParaRPr lang="es-ES"/>
        </a:p>
      </dgm:t>
    </dgm:pt>
    <dgm:pt modelId="{25FC092F-7189-42E1-90C1-DED3C5F4E080}">
      <dgm:prSet phldrT="[Texto]" custT="1"/>
      <dgm:spPr>
        <a:solidFill>
          <a:srgbClr val="FF0000"/>
        </a:solidFill>
        <a:ln>
          <a:solidFill>
            <a:schemeClr val="tx1"/>
          </a:solidFill>
        </a:ln>
      </dgm:spPr>
      <dgm:t>
        <a:bodyPr/>
        <a:lstStyle/>
        <a:p>
          <a:r>
            <a:rPr lang="es-ES" sz="1600" b="1" dirty="0" smtClean="0">
              <a:solidFill>
                <a:schemeClr val="bg1"/>
              </a:solidFill>
              <a:latin typeface="Lucida Handwriting" pitchFamily="66" charset="0"/>
            </a:rPr>
            <a:t>Bacteriología:</a:t>
          </a:r>
        </a:p>
        <a:p>
          <a:r>
            <a:rPr lang="es-ES" sz="1600" b="1" dirty="0" smtClean="0">
              <a:solidFill>
                <a:schemeClr val="bg1"/>
              </a:solidFill>
              <a:latin typeface="Lucida Handwriting" pitchFamily="66" charset="0"/>
            </a:rPr>
            <a:t>BK+ (65 % TBp y 50 % todos) </a:t>
          </a:r>
        </a:p>
        <a:p>
          <a:r>
            <a:rPr lang="es-ES" sz="1600" b="1" dirty="0" smtClean="0">
              <a:solidFill>
                <a:schemeClr val="bg1"/>
              </a:solidFill>
              <a:latin typeface="Lucida Handwriting" pitchFamily="66" charset="0"/>
            </a:rPr>
            <a:t>BK-Resto</a:t>
          </a:r>
          <a:endParaRPr lang="es-ES" sz="1600" b="1" dirty="0">
            <a:solidFill>
              <a:schemeClr val="bg1"/>
            </a:solidFill>
            <a:latin typeface="Lucida Handwriting" pitchFamily="66" charset="0"/>
          </a:endParaRPr>
        </a:p>
      </dgm:t>
    </dgm:pt>
    <dgm:pt modelId="{0EB71A27-CE46-4CF3-869E-CB691E5E8309}" type="parTrans" cxnId="{F7540511-8A6D-4F86-BCFB-3F38631A43CA}">
      <dgm:prSet/>
      <dgm:spPr>
        <a:ln w="57150">
          <a:solidFill>
            <a:schemeClr val="tx1"/>
          </a:solidFill>
        </a:ln>
      </dgm:spPr>
      <dgm:t>
        <a:bodyPr/>
        <a:lstStyle/>
        <a:p>
          <a:endParaRPr lang="es-ES"/>
        </a:p>
      </dgm:t>
    </dgm:pt>
    <dgm:pt modelId="{F52EB11E-01B5-477A-827C-7ABA6B018006}" type="sibTrans" cxnId="{F7540511-8A6D-4F86-BCFB-3F38631A43CA}">
      <dgm:prSet/>
      <dgm:spPr/>
      <dgm:t>
        <a:bodyPr/>
        <a:lstStyle/>
        <a:p>
          <a:endParaRPr lang="es-ES"/>
        </a:p>
      </dgm:t>
    </dgm:pt>
    <dgm:pt modelId="{681B0C33-5426-40EE-A8FC-4DF9FD1AF517}">
      <dgm:prSet phldrT="[Texto]" custT="1"/>
      <dgm:spPr>
        <a:solidFill>
          <a:schemeClr val="tx1"/>
        </a:solidFill>
        <a:ln>
          <a:solidFill>
            <a:schemeClr val="tx1"/>
          </a:solidFill>
        </a:ln>
      </dgm:spPr>
      <dgm:t>
        <a:bodyPr/>
        <a:lstStyle/>
        <a:p>
          <a:r>
            <a:rPr lang="es-ES" sz="1200" b="1" dirty="0" smtClean="0">
              <a:solidFill>
                <a:schemeClr val="bg1"/>
              </a:solidFill>
              <a:latin typeface="Lucida Handwriting" pitchFamily="66" charset="0"/>
            </a:rPr>
            <a:t>Resistencia inicial y adquirida</a:t>
          </a:r>
        </a:p>
        <a:p>
          <a:r>
            <a:rPr lang="es-ES" sz="1200" b="1" dirty="0" smtClean="0">
              <a:solidFill>
                <a:schemeClr val="bg1"/>
              </a:solidFill>
              <a:latin typeface="Lucida Handwriting" pitchFamily="66" charset="0"/>
            </a:rPr>
            <a:t>Status del paciente: abandono, fracaso, recaída, crónico, nuevo </a:t>
          </a:r>
          <a:endParaRPr lang="es-ES" sz="1200" b="1" dirty="0">
            <a:solidFill>
              <a:schemeClr val="bg1"/>
            </a:solidFill>
            <a:latin typeface="Lucida Handwriting" pitchFamily="66" charset="0"/>
          </a:endParaRPr>
        </a:p>
      </dgm:t>
    </dgm:pt>
    <dgm:pt modelId="{1C0EEBB1-5D9C-48A6-82F9-65AD1EE47F53}" type="parTrans" cxnId="{FE99AD3D-6618-40CE-B27B-627D4208EAB6}">
      <dgm:prSet/>
      <dgm:spPr>
        <a:ln w="57150">
          <a:solidFill>
            <a:schemeClr val="tx1"/>
          </a:solidFill>
        </a:ln>
      </dgm:spPr>
      <dgm:t>
        <a:bodyPr/>
        <a:lstStyle/>
        <a:p>
          <a:endParaRPr lang="es-ES"/>
        </a:p>
      </dgm:t>
    </dgm:pt>
    <dgm:pt modelId="{4093E2D8-F629-4D4A-9352-E926191FCDB8}" type="sibTrans" cxnId="{FE99AD3D-6618-40CE-B27B-627D4208EAB6}">
      <dgm:prSet/>
      <dgm:spPr/>
      <dgm:t>
        <a:bodyPr/>
        <a:lstStyle/>
        <a:p>
          <a:endParaRPr lang="es-ES"/>
        </a:p>
      </dgm:t>
    </dgm:pt>
    <dgm:pt modelId="{56AC5C3E-2F39-4D04-8659-CD0F440A7C4B}">
      <dgm:prSet phldrT="[Texto]" custT="1"/>
      <dgm:spPr>
        <a:solidFill>
          <a:srgbClr val="00B0F0"/>
        </a:solidFill>
        <a:ln>
          <a:solidFill>
            <a:schemeClr val="tx1"/>
          </a:solidFill>
        </a:ln>
      </dgm:spPr>
      <dgm:t>
        <a:bodyPr/>
        <a:lstStyle/>
        <a:p>
          <a:r>
            <a:rPr lang="es-ES" sz="2000" b="1" dirty="0" smtClean="0">
              <a:solidFill>
                <a:schemeClr val="bg1"/>
              </a:solidFill>
              <a:latin typeface="Lucida Handwriting" pitchFamily="66" charset="0"/>
            </a:rPr>
            <a:t>Gravedad</a:t>
          </a:r>
        </a:p>
        <a:p>
          <a:r>
            <a:rPr lang="es-ES" sz="2000" b="1" dirty="0" smtClean="0">
              <a:solidFill>
                <a:schemeClr val="bg1"/>
              </a:solidFill>
              <a:latin typeface="Lucida Handwriting" pitchFamily="66" charset="0"/>
            </a:rPr>
            <a:t>Muerte inminente o por las secuelas</a:t>
          </a:r>
          <a:endParaRPr lang="es-ES" sz="2000" b="1" dirty="0">
            <a:solidFill>
              <a:schemeClr val="bg1"/>
            </a:solidFill>
            <a:latin typeface="Lucida Handwriting" pitchFamily="66" charset="0"/>
          </a:endParaRPr>
        </a:p>
      </dgm:t>
    </dgm:pt>
    <dgm:pt modelId="{9D93963E-4AAC-4B0C-882E-C7E1ED943A80}" type="parTrans" cxnId="{D41FD877-C6AB-4E3E-A434-803032FA7522}">
      <dgm:prSet/>
      <dgm:spPr>
        <a:ln w="57150">
          <a:solidFill>
            <a:schemeClr val="tx1"/>
          </a:solidFill>
        </a:ln>
      </dgm:spPr>
      <dgm:t>
        <a:bodyPr/>
        <a:lstStyle/>
        <a:p>
          <a:endParaRPr lang="es-ES"/>
        </a:p>
      </dgm:t>
    </dgm:pt>
    <dgm:pt modelId="{9D1E4477-149B-4184-B3A0-800F90B6B1F3}" type="sibTrans" cxnId="{D41FD877-C6AB-4E3E-A434-803032FA7522}">
      <dgm:prSet/>
      <dgm:spPr/>
      <dgm:t>
        <a:bodyPr/>
        <a:lstStyle/>
        <a:p>
          <a:endParaRPr lang="es-ES"/>
        </a:p>
      </dgm:t>
    </dgm:pt>
    <dgm:pt modelId="{43F34AEE-DABD-460B-8615-79B7C0D78942}" type="pres">
      <dgm:prSet presAssocID="{833C4D1F-B6A8-4D2C-A03F-01DC2E65980D}" presName="cycle" presStyleCnt="0">
        <dgm:presLayoutVars>
          <dgm:chMax val="1"/>
          <dgm:dir/>
          <dgm:animLvl val="ctr"/>
          <dgm:resizeHandles val="exact"/>
        </dgm:presLayoutVars>
      </dgm:prSet>
      <dgm:spPr/>
      <dgm:t>
        <a:bodyPr/>
        <a:lstStyle/>
        <a:p>
          <a:endParaRPr lang="es-ES"/>
        </a:p>
      </dgm:t>
    </dgm:pt>
    <dgm:pt modelId="{D3DB1EDC-CC3F-4A7F-9BCD-191E984E9F21}" type="pres">
      <dgm:prSet presAssocID="{0904D5BB-4D48-42B7-BB36-73C57037071F}" presName="centerShape" presStyleLbl="node0" presStyleIdx="0" presStyleCnt="1" custScaleX="143628" custScaleY="132670"/>
      <dgm:spPr/>
      <dgm:t>
        <a:bodyPr/>
        <a:lstStyle/>
        <a:p>
          <a:endParaRPr lang="es-ES"/>
        </a:p>
      </dgm:t>
    </dgm:pt>
    <dgm:pt modelId="{2B4D0EB8-570F-4C50-BAD2-462BFA28799D}" type="pres">
      <dgm:prSet presAssocID="{4E3EB625-9813-42EC-A08D-0A29E4CA8445}" presName="Name9" presStyleLbl="parChTrans1D2" presStyleIdx="0" presStyleCnt="4"/>
      <dgm:spPr/>
      <dgm:t>
        <a:bodyPr/>
        <a:lstStyle/>
        <a:p>
          <a:endParaRPr lang="es-ES"/>
        </a:p>
      </dgm:t>
    </dgm:pt>
    <dgm:pt modelId="{55ECCD6F-4250-46CA-9FB5-B45777D9A671}" type="pres">
      <dgm:prSet presAssocID="{4E3EB625-9813-42EC-A08D-0A29E4CA8445}" presName="connTx" presStyleLbl="parChTrans1D2" presStyleIdx="0" presStyleCnt="4"/>
      <dgm:spPr/>
      <dgm:t>
        <a:bodyPr/>
        <a:lstStyle/>
        <a:p>
          <a:endParaRPr lang="es-ES"/>
        </a:p>
      </dgm:t>
    </dgm:pt>
    <dgm:pt modelId="{9FD7C377-17F7-494A-96DE-BFA4D58CD47D}" type="pres">
      <dgm:prSet presAssocID="{0FC575B9-F81B-4BC1-BD6C-3384E9C9950F}" presName="node" presStyleLbl="node1" presStyleIdx="0" presStyleCnt="4" custScaleX="185893" custScaleY="175754" custRadScaleRad="180007" custRadScaleInc="-147489">
        <dgm:presLayoutVars>
          <dgm:bulletEnabled val="1"/>
        </dgm:presLayoutVars>
      </dgm:prSet>
      <dgm:spPr/>
      <dgm:t>
        <a:bodyPr/>
        <a:lstStyle/>
        <a:p>
          <a:endParaRPr lang="es-ES"/>
        </a:p>
      </dgm:t>
    </dgm:pt>
    <dgm:pt modelId="{1794C630-EC3B-4161-BD99-6280A41BC3B0}" type="pres">
      <dgm:prSet presAssocID="{0EB71A27-CE46-4CF3-869E-CB691E5E8309}" presName="Name9" presStyleLbl="parChTrans1D2" presStyleIdx="1" presStyleCnt="4"/>
      <dgm:spPr/>
      <dgm:t>
        <a:bodyPr/>
        <a:lstStyle/>
        <a:p>
          <a:endParaRPr lang="es-ES"/>
        </a:p>
      </dgm:t>
    </dgm:pt>
    <dgm:pt modelId="{8EE51DCD-03A3-40DA-8F97-7CAFA877B4F9}" type="pres">
      <dgm:prSet presAssocID="{0EB71A27-CE46-4CF3-869E-CB691E5E8309}" presName="connTx" presStyleLbl="parChTrans1D2" presStyleIdx="1" presStyleCnt="4"/>
      <dgm:spPr/>
      <dgm:t>
        <a:bodyPr/>
        <a:lstStyle/>
        <a:p>
          <a:endParaRPr lang="es-ES"/>
        </a:p>
      </dgm:t>
    </dgm:pt>
    <dgm:pt modelId="{ED25136F-E342-4D09-8257-02739F41193A}" type="pres">
      <dgm:prSet presAssocID="{25FC092F-7189-42E1-90C1-DED3C5F4E080}" presName="node" presStyleLbl="node1" presStyleIdx="1" presStyleCnt="4" custScaleX="177718" custScaleY="178027" custRadScaleRad="188824" custRadScaleInc="-67985">
        <dgm:presLayoutVars>
          <dgm:bulletEnabled val="1"/>
        </dgm:presLayoutVars>
      </dgm:prSet>
      <dgm:spPr/>
      <dgm:t>
        <a:bodyPr/>
        <a:lstStyle/>
        <a:p>
          <a:endParaRPr lang="es-ES"/>
        </a:p>
      </dgm:t>
    </dgm:pt>
    <dgm:pt modelId="{DEE9BE85-2C1E-4101-BD01-0E6D6E3A6A07}" type="pres">
      <dgm:prSet presAssocID="{1C0EEBB1-5D9C-48A6-82F9-65AD1EE47F53}" presName="Name9" presStyleLbl="parChTrans1D2" presStyleIdx="2" presStyleCnt="4"/>
      <dgm:spPr/>
      <dgm:t>
        <a:bodyPr/>
        <a:lstStyle/>
        <a:p>
          <a:endParaRPr lang="es-ES"/>
        </a:p>
      </dgm:t>
    </dgm:pt>
    <dgm:pt modelId="{0470E94C-858E-4F21-8F89-4D5E8FECB25F}" type="pres">
      <dgm:prSet presAssocID="{1C0EEBB1-5D9C-48A6-82F9-65AD1EE47F53}" presName="connTx" presStyleLbl="parChTrans1D2" presStyleIdx="2" presStyleCnt="4"/>
      <dgm:spPr/>
      <dgm:t>
        <a:bodyPr/>
        <a:lstStyle/>
        <a:p>
          <a:endParaRPr lang="es-ES"/>
        </a:p>
      </dgm:t>
    </dgm:pt>
    <dgm:pt modelId="{0C42C787-58A0-4841-8500-6A5422C0B862}" type="pres">
      <dgm:prSet presAssocID="{681B0C33-5426-40EE-A8FC-4DF9FD1AF517}" presName="node" presStyleLbl="node1" presStyleIdx="2" presStyleCnt="4" custScaleX="174722" custScaleY="178489" custRadScaleRad="182407" custRadScaleInc="-144774">
        <dgm:presLayoutVars>
          <dgm:bulletEnabled val="1"/>
        </dgm:presLayoutVars>
      </dgm:prSet>
      <dgm:spPr/>
      <dgm:t>
        <a:bodyPr/>
        <a:lstStyle/>
        <a:p>
          <a:endParaRPr lang="es-ES"/>
        </a:p>
      </dgm:t>
    </dgm:pt>
    <dgm:pt modelId="{FD5D1A19-D35B-4C29-86A3-FE9F79E9EBB0}" type="pres">
      <dgm:prSet presAssocID="{9D93963E-4AAC-4B0C-882E-C7E1ED943A80}" presName="Name9" presStyleLbl="parChTrans1D2" presStyleIdx="3" presStyleCnt="4"/>
      <dgm:spPr/>
      <dgm:t>
        <a:bodyPr/>
        <a:lstStyle/>
        <a:p>
          <a:endParaRPr lang="es-ES"/>
        </a:p>
      </dgm:t>
    </dgm:pt>
    <dgm:pt modelId="{1EE0E112-FBE7-4720-985E-45FD9A0074E7}" type="pres">
      <dgm:prSet presAssocID="{9D93963E-4AAC-4B0C-882E-C7E1ED943A80}" presName="connTx" presStyleLbl="parChTrans1D2" presStyleIdx="3" presStyleCnt="4"/>
      <dgm:spPr/>
      <dgm:t>
        <a:bodyPr/>
        <a:lstStyle/>
        <a:p>
          <a:endParaRPr lang="es-ES"/>
        </a:p>
      </dgm:t>
    </dgm:pt>
    <dgm:pt modelId="{E7CF0919-773E-4583-8748-7A7ED879785F}" type="pres">
      <dgm:prSet presAssocID="{56AC5C3E-2F39-4D04-8659-CD0F440A7C4B}" presName="node" presStyleLbl="node1" presStyleIdx="3" presStyleCnt="4" custScaleX="177805" custScaleY="177551" custRadScaleRad="154050" custRadScaleInc="-61340">
        <dgm:presLayoutVars>
          <dgm:bulletEnabled val="1"/>
        </dgm:presLayoutVars>
      </dgm:prSet>
      <dgm:spPr/>
      <dgm:t>
        <a:bodyPr/>
        <a:lstStyle/>
        <a:p>
          <a:endParaRPr lang="es-ES"/>
        </a:p>
      </dgm:t>
    </dgm:pt>
  </dgm:ptLst>
  <dgm:cxnLst>
    <dgm:cxn modelId="{FE16FD93-6A2F-41D7-ADEE-5B6F4DC56DCF}" srcId="{833C4D1F-B6A8-4D2C-A03F-01DC2E65980D}" destId="{0904D5BB-4D48-42B7-BB36-73C57037071F}" srcOrd="0" destOrd="0" parTransId="{94F0124A-BC13-4612-B0EC-5B450FAEC498}" sibTransId="{F3536B87-2565-4C3B-8E42-7E288E99C931}"/>
    <dgm:cxn modelId="{B5F4D50F-569A-4163-AB30-7695C8AC9BA2}" type="presOf" srcId="{25FC092F-7189-42E1-90C1-DED3C5F4E080}" destId="{ED25136F-E342-4D09-8257-02739F41193A}" srcOrd="0" destOrd="0" presId="urn:microsoft.com/office/officeart/2005/8/layout/radial1"/>
    <dgm:cxn modelId="{FD4B8833-500A-443D-AF8D-298B0D2F2DCF}" type="presOf" srcId="{833C4D1F-B6A8-4D2C-A03F-01DC2E65980D}" destId="{43F34AEE-DABD-460B-8615-79B7C0D78942}" srcOrd="0" destOrd="0" presId="urn:microsoft.com/office/officeart/2005/8/layout/radial1"/>
    <dgm:cxn modelId="{01B34F77-F5A4-40A3-B970-B3CAAE1AA82D}" type="presOf" srcId="{1C0EEBB1-5D9C-48A6-82F9-65AD1EE47F53}" destId="{0470E94C-858E-4F21-8F89-4D5E8FECB25F}" srcOrd="1" destOrd="0" presId="urn:microsoft.com/office/officeart/2005/8/layout/radial1"/>
    <dgm:cxn modelId="{341A8675-CA4C-48A5-BCD9-BDACB353962D}" srcId="{0904D5BB-4D48-42B7-BB36-73C57037071F}" destId="{0FC575B9-F81B-4BC1-BD6C-3384E9C9950F}" srcOrd="0" destOrd="0" parTransId="{4E3EB625-9813-42EC-A08D-0A29E4CA8445}" sibTransId="{541D3E6A-A12E-4FEE-A619-DFD1B5D7B7A1}"/>
    <dgm:cxn modelId="{792FC81F-33BB-4087-8A5F-FAC7ECB843E5}" type="presOf" srcId="{9D93963E-4AAC-4B0C-882E-C7E1ED943A80}" destId="{FD5D1A19-D35B-4C29-86A3-FE9F79E9EBB0}" srcOrd="0" destOrd="0" presId="urn:microsoft.com/office/officeart/2005/8/layout/radial1"/>
    <dgm:cxn modelId="{01CE9AD1-1DC3-4E6D-B9D1-6C00C9258104}" type="presOf" srcId="{1C0EEBB1-5D9C-48A6-82F9-65AD1EE47F53}" destId="{DEE9BE85-2C1E-4101-BD01-0E6D6E3A6A07}" srcOrd="0" destOrd="0" presId="urn:microsoft.com/office/officeart/2005/8/layout/radial1"/>
    <dgm:cxn modelId="{3A76D651-68F0-4162-8135-EBB79661809D}" type="presOf" srcId="{0FC575B9-F81B-4BC1-BD6C-3384E9C9950F}" destId="{9FD7C377-17F7-494A-96DE-BFA4D58CD47D}" srcOrd="0" destOrd="0" presId="urn:microsoft.com/office/officeart/2005/8/layout/radial1"/>
    <dgm:cxn modelId="{045F8458-61A6-49C0-B36A-7851F8C9EC1A}" type="presOf" srcId="{0EB71A27-CE46-4CF3-869E-CB691E5E8309}" destId="{1794C630-EC3B-4161-BD99-6280A41BC3B0}" srcOrd="0" destOrd="0" presId="urn:microsoft.com/office/officeart/2005/8/layout/radial1"/>
    <dgm:cxn modelId="{78EC3BA0-5CFB-48B8-9C1F-50ABEC23E685}" type="presOf" srcId="{9D93963E-4AAC-4B0C-882E-C7E1ED943A80}" destId="{1EE0E112-FBE7-4720-985E-45FD9A0074E7}" srcOrd="1" destOrd="0" presId="urn:microsoft.com/office/officeart/2005/8/layout/radial1"/>
    <dgm:cxn modelId="{F74618C5-E62C-4A54-8A6B-A10D0DF778AF}" type="presOf" srcId="{0904D5BB-4D48-42B7-BB36-73C57037071F}" destId="{D3DB1EDC-CC3F-4A7F-9BCD-191E984E9F21}" srcOrd="0" destOrd="0" presId="urn:microsoft.com/office/officeart/2005/8/layout/radial1"/>
    <dgm:cxn modelId="{806E193C-8679-41BF-A101-42635DD635B4}" type="presOf" srcId="{4E3EB625-9813-42EC-A08D-0A29E4CA8445}" destId="{55ECCD6F-4250-46CA-9FB5-B45777D9A671}" srcOrd="1" destOrd="0" presId="urn:microsoft.com/office/officeart/2005/8/layout/radial1"/>
    <dgm:cxn modelId="{0584758A-28CD-42FE-B6E2-B395849F1C80}" type="presOf" srcId="{681B0C33-5426-40EE-A8FC-4DF9FD1AF517}" destId="{0C42C787-58A0-4841-8500-6A5422C0B862}" srcOrd="0" destOrd="0" presId="urn:microsoft.com/office/officeart/2005/8/layout/radial1"/>
    <dgm:cxn modelId="{56DB4E2D-646F-4C8C-880E-3CF9AE441EC2}" type="presOf" srcId="{4E3EB625-9813-42EC-A08D-0A29E4CA8445}" destId="{2B4D0EB8-570F-4C50-BAD2-462BFA28799D}" srcOrd="0" destOrd="0" presId="urn:microsoft.com/office/officeart/2005/8/layout/radial1"/>
    <dgm:cxn modelId="{C5C64771-F78F-4072-963F-20D79713B4D1}" type="presOf" srcId="{0EB71A27-CE46-4CF3-869E-CB691E5E8309}" destId="{8EE51DCD-03A3-40DA-8F97-7CAFA877B4F9}" srcOrd="1" destOrd="0" presId="urn:microsoft.com/office/officeart/2005/8/layout/radial1"/>
    <dgm:cxn modelId="{F7540511-8A6D-4F86-BCFB-3F38631A43CA}" srcId="{0904D5BB-4D48-42B7-BB36-73C57037071F}" destId="{25FC092F-7189-42E1-90C1-DED3C5F4E080}" srcOrd="1" destOrd="0" parTransId="{0EB71A27-CE46-4CF3-869E-CB691E5E8309}" sibTransId="{F52EB11E-01B5-477A-827C-7ABA6B018006}"/>
    <dgm:cxn modelId="{D41FD877-C6AB-4E3E-A434-803032FA7522}" srcId="{0904D5BB-4D48-42B7-BB36-73C57037071F}" destId="{56AC5C3E-2F39-4D04-8659-CD0F440A7C4B}" srcOrd="3" destOrd="0" parTransId="{9D93963E-4AAC-4B0C-882E-C7E1ED943A80}" sibTransId="{9D1E4477-149B-4184-B3A0-800F90B6B1F3}"/>
    <dgm:cxn modelId="{FE99AD3D-6618-40CE-B27B-627D4208EAB6}" srcId="{0904D5BB-4D48-42B7-BB36-73C57037071F}" destId="{681B0C33-5426-40EE-A8FC-4DF9FD1AF517}" srcOrd="2" destOrd="0" parTransId="{1C0EEBB1-5D9C-48A6-82F9-65AD1EE47F53}" sibTransId="{4093E2D8-F629-4D4A-9352-E926191FCDB8}"/>
    <dgm:cxn modelId="{AB1613A2-0BF7-4438-B6EC-3C2A6DFB10C5}" type="presOf" srcId="{56AC5C3E-2F39-4D04-8659-CD0F440A7C4B}" destId="{E7CF0919-773E-4583-8748-7A7ED879785F}" srcOrd="0" destOrd="0" presId="urn:microsoft.com/office/officeart/2005/8/layout/radial1"/>
    <dgm:cxn modelId="{6F68AB94-37CE-4EA4-8C53-8AAC1202D027}" type="presParOf" srcId="{43F34AEE-DABD-460B-8615-79B7C0D78942}" destId="{D3DB1EDC-CC3F-4A7F-9BCD-191E984E9F21}" srcOrd="0" destOrd="0" presId="urn:microsoft.com/office/officeart/2005/8/layout/radial1"/>
    <dgm:cxn modelId="{2BE5D12C-2C68-4B30-9A94-77D0E20A0F28}" type="presParOf" srcId="{43F34AEE-DABD-460B-8615-79B7C0D78942}" destId="{2B4D0EB8-570F-4C50-BAD2-462BFA28799D}" srcOrd="1" destOrd="0" presId="urn:microsoft.com/office/officeart/2005/8/layout/radial1"/>
    <dgm:cxn modelId="{19EBD4D0-048A-407C-97BC-6E9B12181973}" type="presParOf" srcId="{2B4D0EB8-570F-4C50-BAD2-462BFA28799D}" destId="{55ECCD6F-4250-46CA-9FB5-B45777D9A671}" srcOrd="0" destOrd="0" presId="urn:microsoft.com/office/officeart/2005/8/layout/radial1"/>
    <dgm:cxn modelId="{97EFFB4D-B06B-4327-8A1D-8F86590E903C}" type="presParOf" srcId="{43F34AEE-DABD-460B-8615-79B7C0D78942}" destId="{9FD7C377-17F7-494A-96DE-BFA4D58CD47D}" srcOrd="2" destOrd="0" presId="urn:microsoft.com/office/officeart/2005/8/layout/radial1"/>
    <dgm:cxn modelId="{EEE74A76-E667-4070-B87A-05F653EF5F00}" type="presParOf" srcId="{43F34AEE-DABD-460B-8615-79B7C0D78942}" destId="{1794C630-EC3B-4161-BD99-6280A41BC3B0}" srcOrd="3" destOrd="0" presId="urn:microsoft.com/office/officeart/2005/8/layout/radial1"/>
    <dgm:cxn modelId="{458A97F2-07A7-4293-9FAD-940B0DADFCF3}" type="presParOf" srcId="{1794C630-EC3B-4161-BD99-6280A41BC3B0}" destId="{8EE51DCD-03A3-40DA-8F97-7CAFA877B4F9}" srcOrd="0" destOrd="0" presId="urn:microsoft.com/office/officeart/2005/8/layout/radial1"/>
    <dgm:cxn modelId="{194818A4-E743-4B9C-86B3-660599E5BA8D}" type="presParOf" srcId="{43F34AEE-DABD-460B-8615-79B7C0D78942}" destId="{ED25136F-E342-4D09-8257-02739F41193A}" srcOrd="4" destOrd="0" presId="urn:microsoft.com/office/officeart/2005/8/layout/radial1"/>
    <dgm:cxn modelId="{3974FB9A-B700-4F8B-AC0D-52604E741B48}" type="presParOf" srcId="{43F34AEE-DABD-460B-8615-79B7C0D78942}" destId="{DEE9BE85-2C1E-4101-BD01-0E6D6E3A6A07}" srcOrd="5" destOrd="0" presId="urn:microsoft.com/office/officeart/2005/8/layout/radial1"/>
    <dgm:cxn modelId="{5BA493B2-7DF9-426F-96CB-181F243EAA45}" type="presParOf" srcId="{DEE9BE85-2C1E-4101-BD01-0E6D6E3A6A07}" destId="{0470E94C-858E-4F21-8F89-4D5E8FECB25F}" srcOrd="0" destOrd="0" presId="urn:microsoft.com/office/officeart/2005/8/layout/radial1"/>
    <dgm:cxn modelId="{78F9F7CA-B47C-40C4-BC06-605F6226AB13}" type="presParOf" srcId="{43F34AEE-DABD-460B-8615-79B7C0D78942}" destId="{0C42C787-58A0-4841-8500-6A5422C0B862}" srcOrd="6" destOrd="0" presId="urn:microsoft.com/office/officeart/2005/8/layout/radial1"/>
    <dgm:cxn modelId="{E928C082-6F4F-4F0F-8BBA-D263790F715F}" type="presParOf" srcId="{43F34AEE-DABD-460B-8615-79B7C0D78942}" destId="{FD5D1A19-D35B-4C29-86A3-FE9F79E9EBB0}" srcOrd="7" destOrd="0" presId="urn:microsoft.com/office/officeart/2005/8/layout/radial1"/>
    <dgm:cxn modelId="{3A0AB1F0-C301-4815-90D6-C1DF9618AB56}" type="presParOf" srcId="{FD5D1A19-D35B-4C29-86A3-FE9F79E9EBB0}" destId="{1EE0E112-FBE7-4720-985E-45FD9A0074E7}" srcOrd="0" destOrd="0" presId="urn:microsoft.com/office/officeart/2005/8/layout/radial1"/>
    <dgm:cxn modelId="{07614828-E078-4227-BD9E-6492C54B7C34}" type="presParOf" srcId="{43F34AEE-DABD-460B-8615-79B7C0D78942}" destId="{E7CF0919-773E-4583-8748-7A7ED879785F}" srcOrd="8" destOrd="0" presId="urn:microsoft.com/office/officeart/2005/8/layout/radial1"/>
  </dgm:cxnLst>
  <dgm:bg/>
  <dgm:whole/>
</dgm:dataModel>
</file>

<file path=ppt/diagrams/data5.xml><?xml version="1.0" encoding="utf-8"?>
<dgm:dataModel xmlns:dgm="http://schemas.openxmlformats.org/drawingml/2006/diagram" xmlns:a="http://schemas.openxmlformats.org/drawingml/2006/main">
  <dgm:ptLst>
    <dgm:pt modelId="{6812A113-9FB2-42F9-B128-8C2DFD07ADE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4271DF1F-0A37-4CB3-A53B-5D5894B2BBF6}">
      <dgm:prSet phldrT="[Texto]" custT="1"/>
      <dgm:spPr>
        <a:solidFill>
          <a:srgbClr val="FFFF00"/>
        </a:solidFill>
        <a:ln>
          <a:solidFill>
            <a:schemeClr val="tx1"/>
          </a:solidFill>
        </a:ln>
      </dgm:spPr>
      <dgm:t>
        <a:bodyPr/>
        <a:lstStyle/>
        <a:p>
          <a:r>
            <a:rPr lang="es-ES" sz="1800" dirty="0" smtClean="0">
              <a:solidFill>
                <a:schemeClr val="tx1"/>
              </a:solidFill>
              <a:latin typeface="Lucida Handwriting" pitchFamily="66" charset="0"/>
            </a:rPr>
            <a:t>Vías diseminación de la enfermedad</a:t>
          </a:r>
        </a:p>
        <a:p>
          <a:r>
            <a:rPr lang="es-ES" sz="1800" dirty="0" smtClean="0">
              <a:solidFill>
                <a:schemeClr val="tx1"/>
              </a:solidFill>
              <a:latin typeface="Lucida Handwriting" pitchFamily="66" charset="0"/>
            </a:rPr>
            <a:t> extrapulmonar </a:t>
          </a:r>
          <a:endParaRPr lang="es-ES" sz="1800" dirty="0">
            <a:solidFill>
              <a:schemeClr val="tx1"/>
            </a:solidFill>
            <a:latin typeface="Lucida Handwriting" pitchFamily="66" charset="0"/>
          </a:endParaRPr>
        </a:p>
      </dgm:t>
    </dgm:pt>
    <dgm:pt modelId="{07A0C1E3-40A3-4C90-8A59-8DCA37F6CA77}" type="parTrans" cxnId="{9B83C79F-17A0-4F65-B266-FBFB1947FF4C}">
      <dgm:prSet/>
      <dgm:spPr/>
      <dgm:t>
        <a:bodyPr/>
        <a:lstStyle/>
        <a:p>
          <a:endParaRPr lang="es-ES"/>
        </a:p>
      </dgm:t>
    </dgm:pt>
    <dgm:pt modelId="{18F5D413-BDED-46B4-BE85-5ED350246CFB}" type="sibTrans" cxnId="{9B83C79F-17A0-4F65-B266-FBFB1947FF4C}">
      <dgm:prSet/>
      <dgm:spPr/>
      <dgm:t>
        <a:bodyPr/>
        <a:lstStyle/>
        <a:p>
          <a:endParaRPr lang="es-ES"/>
        </a:p>
      </dgm:t>
    </dgm:pt>
    <dgm:pt modelId="{38774186-3215-4CB8-9B42-86353E9C1771}">
      <dgm:prSet phldrT="[Texto]"/>
      <dgm:spPr>
        <a:solidFill>
          <a:srgbClr val="FFC000"/>
        </a:solidFill>
        <a:ln>
          <a:solidFill>
            <a:schemeClr val="tx1"/>
          </a:solidFill>
        </a:ln>
      </dgm:spPr>
      <dgm:t>
        <a:bodyPr/>
        <a:lstStyle/>
        <a:p>
          <a:r>
            <a:rPr lang="es-ES" b="1" dirty="0" smtClean="0">
              <a:solidFill>
                <a:schemeClr val="tx1"/>
              </a:solidFill>
              <a:latin typeface="Lucida Handwriting" pitchFamily="66" charset="0"/>
            </a:rPr>
            <a:t>Linfática</a:t>
          </a:r>
          <a:endParaRPr lang="es-ES" b="1" dirty="0">
            <a:solidFill>
              <a:schemeClr val="tx1"/>
            </a:solidFill>
            <a:latin typeface="Lucida Handwriting" pitchFamily="66" charset="0"/>
          </a:endParaRPr>
        </a:p>
      </dgm:t>
    </dgm:pt>
    <dgm:pt modelId="{E5E59CEE-4748-454B-8E9B-593B15D960DA}" type="parTrans" cxnId="{CFD2EFB2-43F2-4A4E-BBE2-2FBD1D19BB25}">
      <dgm:prSet/>
      <dgm:spPr>
        <a:solidFill>
          <a:schemeClr val="tx1"/>
        </a:solidFill>
      </dgm:spPr>
      <dgm:t>
        <a:bodyPr/>
        <a:lstStyle/>
        <a:p>
          <a:endParaRPr lang="es-ES"/>
        </a:p>
      </dgm:t>
    </dgm:pt>
    <dgm:pt modelId="{9F2228D8-ABA9-486A-AD8C-6148F60477E0}" type="sibTrans" cxnId="{CFD2EFB2-43F2-4A4E-BBE2-2FBD1D19BB25}">
      <dgm:prSet/>
      <dgm:spPr/>
      <dgm:t>
        <a:bodyPr/>
        <a:lstStyle/>
        <a:p>
          <a:endParaRPr lang="es-ES"/>
        </a:p>
      </dgm:t>
    </dgm:pt>
    <dgm:pt modelId="{69FC5D8B-DD5C-4ADC-9A99-922016B4B541}">
      <dgm:prSet phldrT="[Texto]"/>
      <dgm:spPr>
        <a:solidFill>
          <a:srgbClr val="FF0000"/>
        </a:solidFill>
        <a:ln>
          <a:solidFill>
            <a:schemeClr val="tx1"/>
          </a:solidFill>
        </a:ln>
      </dgm:spPr>
      <dgm:t>
        <a:bodyPr/>
        <a:lstStyle/>
        <a:p>
          <a:r>
            <a:rPr lang="es-ES" b="1" dirty="0" err="1" smtClean="0">
              <a:solidFill>
                <a:schemeClr val="bg1">
                  <a:lumMod val="95000"/>
                </a:schemeClr>
              </a:solidFill>
              <a:latin typeface="Lucida Handwriting" pitchFamily="66" charset="0"/>
            </a:rPr>
            <a:t>Hematógena</a:t>
          </a:r>
          <a:endParaRPr lang="es-ES" b="1" dirty="0">
            <a:solidFill>
              <a:schemeClr val="bg1">
                <a:lumMod val="95000"/>
              </a:schemeClr>
            </a:solidFill>
            <a:latin typeface="Lucida Handwriting" pitchFamily="66" charset="0"/>
          </a:endParaRPr>
        </a:p>
      </dgm:t>
    </dgm:pt>
    <dgm:pt modelId="{12E6D934-87D7-40D3-895E-BDD8C4060836}" type="parTrans" cxnId="{C3DADCFD-DD3F-4592-8C15-1C2558F9D7D4}">
      <dgm:prSet/>
      <dgm:spPr>
        <a:solidFill>
          <a:schemeClr val="tx1"/>
        </a:solidFill>
      </dgm:spPr>
      <dgm:t>
        <a:bodyPr/>
        <a:lstStyle/>
        <a:p>
          <a:endParaRPr lang="es-ES"/>
        </a:p>
      </dgm:t>
    </dgm:pt>
    <dgm:pt modelId="{BF208BFA-1C8F-4712-9D82-49EC205C9E79}" type="sibTrans" cxnId="{C3DADCFD-DD3F-4592-8C15-1C2558F9D7D4}">
      <dgm:prSet/>
      <dgm:spPr/>
      <dgm:t>
        <a:bodyPr/>
        <a:lstStyle/>
        <a:p>
          <a:endParaRPr lang="es-ES"/>
        </a:p>
      </dgm:t>
    </dgm:pt>
    <dgm:pt modelId="{1576FBD4-B267-4C8D-A938-2D02D6B2E4D9}">
      <dgm:prSet phldrT="[Texto]"/>
      <dgm:spPr>
        <a:solidFill>
          <a:srgbClr val="00B0F0"/>
        </a:solidFill>
        <a:ln>
          <a:solidFill>
            <a:schemeClr val="tx1"/>
          </a:solidFill>
        </a:ln>
      </dgm:spPr>
      <dgm:t>
        <a:bodyPr/>
        <a:lstStyle/>
        <a:p>
          <a:r>
            <a:rPr lang="es-ES" b="1" dirty="0" smtClean="0">
              <a:solidFill>
                <a:schemeClr val="tx1"/>
              </a:solidFill>
              <a:latin typeface="Lucida Handwriting" pitchFamily="66" charset="0"/>
            </a:rPr>
            <a:t>Contigüidad</a:t>
          </a:r>
          <a:endParaRPr lang="es-ES" b="1" dirty="0">
            <a:solidFill>
              <a:schemeClr val="tx1"/>
            </a:solidFill>
            <a:latin typeface="Lucida Handwriting" pitchFamily="66" charset="0"/>
          </a:endParaRPr>
        </a:p>
      </dgm:t>
    </dgm:pt>
    <dgm:pt modelId="{DCF4FF25-4C7B-44B0-9665-B03EA72436DF}" type="parTrans" cxnId="{1327EB5E-B38D-4165-BDF6-14682B7415E2}">
      <dgm:prSet/>
      <dgm:spPr>
        <a:solidFill>
          <a:schemeClr val="tx1"/>
        </a:solidFill>
      </dgm:spPr>
      <dgm:t>
        <a:bodyPr/>
        <a:lstStyle/>
        <a:p>
          <a:endParaRPr lang="es-ES"/>
        </a:p>
      </dgm:t>
    </dgm:pt>
    <dgm:pt modelId="{082D7E96-AB48-4FC1-AE9D-68E4DAC5BB10}" type="sibTrans" cxnId="{1327EB5E-B38D-4165-BDF6-14682B7415E2}">
      <dgm:prSet/>
      <dgm:spPr/>
      <dgm:t>
        <a:bodyPr/>
        <a:lstStyle/>
        <a:p>
          <a:endParaRPr lang="es-ES"/>
        </a:p>
      </dgm:t>
    </dgm:pt>
    <dgm:pt modelId="{2D9D2259-CBB8-432E-8DF4-BD8FBEB0921B}" type="pres">
      <dgm:prSet presAssocID="{6812A113-9FB2-42F9-B128-8C2DFD07ADEA}" presName="cycle" presStyleCnt="0">
        <dgm:presLayoutVars>
          <dgm:chMax val="1"/>
          <dgm:dir/>
          <dgm:animLvl val="ctr"/>
          <dgm:resizeHandles val="exact"/>
        </dgm:presLayoutVars>
      </dgm:prSet>
      <dgm:spPr/>
      <dgm:t>
        <a:bodyPr/>
        <a:lstStyle/>
        <a:p>
          <a:endParaRPr lang="es-ES"/>
        </a:p>
      </dgm:t>
    </dgm:pt>
    <dgm:pt modelId="{ED5593D0-2B03-4E05-958D-321FBF12C9F5}" type="pres">
      <dgm:prSet presAssocID="{4271DF1F-0A37-4CB3-A53B-5D5894B2BBF6}" presName="centerShape" presStyleLbl="node0" presStyleIdx="0" presStyleCnt="1" custScaleX="121434" custScaleY="117088" custLinFactNeighborX="-1413" custLinFactNeighborY="5643"/>
      <dgm:spPr/>
      <dgm:t>
        <a:bodyPr/>
        <a:lstStyle/>
        <a:p>
          <a:endParaRPr lang="es-ES"/>
        </a:p>
      </dgm:t>
    </dgm:pt>
    <dgm:pt modelId="{973BD8AE-7372-43DB-825B-BF780014EED0}" type="pres">
      <dgm:prSet presAssocID="{E5E59CEE-4748-454B-8E9B-593B15D960DA}" presName="parTrans" presStyleLbl="bgSibTrans2D1" presStyleIdx="0" presStyleCnt="3" custAng="16133326" custFlipHor="1" custScaleX="43115" custScaleY="90728" custLinFactNeighborX="22308" custLinFactNeighborY="75963"/>
      <dgm:spPr/>
      <dgm:t>
        <a:bodyPr/>
        <a:lstStyle/>
        <a:p>
          <a:endParaRPr lang="es-ES"/>
        </a:p>
      </dgm:t>
    </dgm:pt>
    <dgm:pt modelId="{75331351-7F3A-4F4E-A18D-EDA3C4CC9842}" type="pres">
      <dgm:prSet presAssocID="{38774186-3215-4CB8-9B42-86353E9C1771}" presName="node" presStyleLbl="node1" presStyleIdx="0" presStyleCnt="3" custRadScaleRad="130999" custRadScaleInc="6604">
        <dgm:presLayoutVars>
          <dgm:bulletEnabled val="1"/>
        </dgm:presLayoutVars>
      </dgm:prSet>
      <dgm:spPr/>
      <dgm:t>
        <a:bodyPr/>
        <a:lstStyle/>
        <a:p>
          <a:endParaRPr lang="es-ES"/>
        </a:p>
      </dgm:t>
    </dgm:pt>
    <dgm:pt modelId="{EB34D624-B109-4F3A-A90F-45D6D264A12B}" type="pres">
      <dgm:prSet presAssocID="{12E6D934-87D7-40D3-895E-BDD8C4060836}" presName="parTrans" presStyleLbl="bgSibTrans2D1" presStyleIdx="1" presStyleCnt="3" custAng="10800000" custFlipHor="1" custScaleX="45030" custLinFactNeighborX="-1991" custLinFactNeighborY="79453"/>
      <dgm:spPr/>
      <dgm:t>
        <a:bodyPr/>
        <a:lstStyle/>
        <a:p>
          <a:endParaRPr lang="es-ES"/>
        </a:p>
      </dgm:t>
    </dgm:pt>
    <dgm:pt modelId="{A0676D8C-B194-47DD-8464-3437EAD0A83B}" type="pres">
      <dgm:prSet presAssocID="{69FC5D8B-DD5C-4ADC-9A99-922016B4B541}" presName="node" presStyleLbl="node1" presStyleIdx="1" presStyleCnt="3">
        <dgm:presLayoutVars>
          <dgm:bulletEnabled val="1"/>
        </dgm:presLayoutVars>
      </dgm:prSet>
      <dgm:spPr/>
      <dgm:t>
        <a:bodyPr/>
        <a:lstStyle/>
        <a:p>
          <a:endParaRPr lang="es-ES"/>
        </a:p>
      </dgm:t>
    </dgm:pt>
    <dgm:pt modelId="{F2646BCE-4C2E-4961-B68B-74E50E3B6D4F}" type="pres">
      <dgm:prSet presAssocID="{DCF4FF25-4C7B-44B0-9665-B03EA72436DF}" presName="parTrans" presStyleLbl="bgSibTrans2D1" presStyleIdx="2" presStyleCnt="3" custAng="5249303" custFlipHor="1" custScaleX="44814" custScaleY="86655" custLinFactNeighborX="-19524" custLinFactNeighborY="83867" custRadScaleRad="270989"/>
      <dgm:spPr/>
      <dgm:t>
        <a:bodyPr/>
        <a:lstStyle/>
        <a:p>
          <a:endParaRPr lang="es-ES"/>
        </a:p>
      </dgm:t>
    </dgm:pt>
    <dgm:pt modelId="{9B55AA34-52BF-4C60-804B-FB7B5CC3D18E}" type="pres">
      <dgm:prSet presAssocID="{1576FBD4-B267-4C8D-A938-2D02D6B2E4D9}" presName="node" presStyleLbl="node1" presStyleIdx="2" presStyleCnt="3" custRadScaleRad="117766" custRadScaleInc="-17174">
        <dgm:presLayoutVars>
          <dgm:bulletEnabled val="1"/>
        </dgm:presLayoutVars>
      </dgm:prSet>
      <dgm:spPr/>
      <dgm:t>
        <a:bodyPr/>
        <a:lstStyle/>
        <a:p>
          <a:endParaRPr lang="es-ES"/>
        </a:p>
      </dgm:t>
    </dgm:pt>
  </dgm:ptLst>
  <dgm:cxnLst>
    <dgm:cxn modelId="{17716834-397F-453F-BBB6-17C7B51D2D4C}" type="presOf" srcId="{38774186-3215-4CB8-9B42-86353E9C1771}" destId="{75331351-7F3A-4F4E-A18D-EDA3C4CC9842}" srcOrd="0" destOrd="0" presId="urn:microsoft.com/office/officeart/2005/8/layout/radial4"/>
    <dgm:cxn modelId="{9B83C79F-17A0-4F65-B266-FBFB1947FF4C}" srcId="{6812A113-9FB2-42F9-B128-8C2DFD07ADEA}" destId="{4271DF1F-0A37-4CB3-A53B-5D5894B2BBF6}" srcOrd="0" destOrd="0" parTransId="{07A0C1E3-40A3-4C90-8A59-8DCA37F6CA77}" sibTransId="{18F5D413-BDED-46B4-BE85-5ED350246CFB}"/>
    <dgm:cxn modelId="{257ACA80-FA68-43DD-8336-963DE071A95A}" type="presOf" srcId="{4271DF1F-0A37-4CB3-A53B-5D5894B2BBF6}" destId="{ED5593D0-2B03-4E05-958D-321FBF12C9F5}" srcOrd="0" destOrd="0" presId="urn:microsoft.com/office/officeart/2005/8/layout/radial4"/>
    <dgm:cxn modelId="{CFD2EFB2-43F2-4A4E-BBE2-2FBD1D19BB25}" srcId="{4271DF1F-0A37-4CB3-A53B-5D5894B2BBF6}" destId="{38774186-3215-4CB8-9B42-86353E9C1771}" srcOrd="0" destOrd="0" parTransId="{E5E59CEE-4748-454B-8E9B-593B15D960DA}" sibTransId="{9F2228D8-ABA9-486A-AD8C-6148F60477E0}"/>
    <dgm:cxn modelId="{1327EB5E-B38D-4165-BDF6-14682B7415E2}" srcId="{4271DF1F-0A37-4CB3-A53B-5D5894B2BBF6}" destId="{1576FBD4-B267-4C8D-A938-2D02D6B2E4D9}" srcOrd="2" destOrd="0" parTransId="{DCF4FF25-4C7B-44B0-9665-B03EA72436DF}" sibTransId="{082D7E96-AB48-4FC1-AE9D-68E4DAC5BB10}"/>
    <dgm:cxn modelId="{6CD1D7DF-DD3E-4D9B-B661-5F1DBFC52FDA}" type="presOf" srcId="{DCF4FF25-4C7B-44B0-9665-B03EA72436DF}" destId="{F2646BCE-4C2E-4961-B68B-74E50E3B6D4F}" srcOrd="0" destOrd="0" presId="urn:microsoft.com/office/officeart/2005/8/layout/radial4"/>
    <dgm:cxn modelId="{4473B91F-95C9-4810-BE41-49D8BA72D5FB}" type="presOf" srcId="{6812A113-9FB2-42F9-B128-8C2DFD07ADEA}" destId="{2D9D2259-CBB8-432E-8DF4-BD8FBEB0921B}" srcOrd="0" destOrd="0" presId="urn:microsoft.com/office/officeart/2005/8/layout/radial4"/>
    <dgm:cxn modelId="{9F317819-0D60-4DB4-BDA4-AD65D5D19D3B}" type="presOf" srcId="{E5E59CEE-4748-454B-8E9B-593B15D960DA}" destId="{973BD8AE-7372-43DB-825B-BF780014EED0}" srcOrd="0" destOrd="0" presId="urn:microsoft.com/office/officeart/2005/8/layout/radial4"/>
    <dgm:cxn modelId="{D16BC6F4-A8FC-4276-816E-DB6111D3ED37}" type="presOf" srcId="{12E6D934-87D7-40D3-895E-BDD8C4060836}" destId="{EB34D624-B109-4F3A-A90F-45D6D264A12B}" srcOrd="0" destOrd="0" presId="urn:microsoft.com/office/officeart/2005/8/layout/radial4"/>
    <dgm:cxn modelId="{63321CC1-A776-462B-8D82-CC8CE4A08661}" type="presOf" srcId="{1576FBD4-B267-4C8D-A938-2D02D6B2E4D9}" destId="{9B55AA34-52BF-4C60-804B-FB7B5CC3D18E}" srcOrd="0" destOrd="0" presId="urn:microsoft.com/office/officeart/2005/8/layout/radial4"/>
    <dgm:cxn modelId="{C3DADCFD-DD3F-4592-8C15-1C2558F9D7D4}" srcId="{4271DF1F-0A37-4CB3-A53B-5D5894B2BBF6}" destId="{69FC5D8B-DD5C-4ADC-9A99-922016B4B541}" srcOrd="1" destOrd="0" parTransId="{12E6D934-87D7-40D3-895E-BDD8C4060836}" sibTransId="{BF208BFA-1C8F-4712-9D82-49EC205C9E79}"/>
    <dgm:cxn modelId="{11D546F2-BA59-4D15-9C5C-4745E2C635CB}" type="presOf" srcId="{69FC5D8B-DD5C-4ADC-9A99-922016B4B541}" destId="{A0676D8C-B194-47DD-8464-3437EAD0A83B}" srcOrd="0" destOrd="0" presId="urn:microsoft.com/office/officeart/2005/8/layout/radial4"/>
    <dgm:cxn modelId="{B8816722-A15C-4D62-BD32-95C81F0850F3}" type="presParOf" srcId="{2D9D2259-CBB8-432E-8DF4-BD8FBEB0921B}" destId="{ED5593D0-2B03-4E05-958D-321FBF12C9F5}" srcOrd="0" destOrd="0" presId="urn:microsoft.com/office/officeart/2005/8/layout/radial4"/>
    <dgm:cxn modelId="{E78FCF1E-3342-455D-9219-9E6BE13402A4}" type="presParOf" srcId="{2D9D2259-CBB8-432E-8DF4-BD8FBEB0921B}" destId="{973BD8AE-7372-43DB-825B-BF780014EED0}" srcOrd="1" destOrd="0" presId="urn:microsoft.com/office/officeart/2005/8/layout/radial4"/>
    <dgm:cxn modelId="{E8342682-4440-4C00-8D35-A7CC34B5D7A1}" type="presParOf" srcId="{2D9D2259-CBB8-432E-8DF4-BD8FBEB0921B}" destId="{75331351-7F3A-4F4E-A18D-EDA3C4CC9842}" srcOrd="2" destOrd="0" presId="urn:microsoft.com/office/officeart/2005/8/layout/radial4"/>
    <dgm:cxn modelId="{4BC64475-12C5-4579-B2E1-6A187E14705A}" type="presParOf" srcId="{2D9D2259-CBB8-432E-8DF4-BD8FBEB0921B}" destId="{EB34D624-B109-4F3A-A90F-45D6D264A12B}" srcOrd="3" destOrd="0" presId="urn:microsoft.com/office/officeart/2005/8/layout/radial4"/>
    <dgm:cxn modelId="{C76E4695-50BC-4D1E-9003-8FC6F80FE7C7}" type="presParOf" srcId="{2D9D2259-CBB8-432E-8DF4-BD8FBEB0921B}" destId="{A0676D8C-B194-47DD-8464-3437EAD0A83B}" srcOrd="4" destOrd="0" presId="urn:microsoft.com/office/officeart/2005/8/layout/radial4"/>
    <dgm:cxn modelId="{F3CFD9A5-2B70-47AF-AF7D-6C7A1B1F546E}" type="presParOf" srcId="{2D9D2259-CBB8-432E-8DF4-BD8FBEB0921B}" destId="{F2646BCE-4C2E-4961-B68B-74E50E3B6D4F}" srcOrd="5" destOrd="0" presId="urn:microsoft.com/office/officeart/2005/8/layout/radial4"/>
    <dgm:cxn modelId="{E0E47D8C-482D-4710-82EC-81D3E1651E93}" type="presParOf" srcId="{2D9D2259-CBB8-432E-8DF4-BD8FBEB0921B}" destId="{9B55AA34-52BF-4C60-804B-FB7B5CC3D18E}" srcOrd="6" destOrd="0" presId="urn:microsoft.com/office/officeart/2005/8/layout/radial4"/>
  </dgm:cxnLst>
  <dgm:bg/>
  <dgm:whole/>
</dgm:dataModel>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C6199-F447-4A05-9EEF-426193CC5AB6}" type="datetimeFigureOut">
              <a:rPr lang="es-ES" smtClean="0"/>
              <a:pPr/>
              <a:t>10/04/2017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4CCC75-9699-4E0F-AAA3-208B9AD69C95}"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911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B4B15D-494B-4E46-A7A9-89D131D77F66}" type="slidenum">
              <a:rPr lang="es-ES" smtClean="0"/>
              <a:pPr/>
              <a:t>12</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E4E76A2-B5EC-4E69-82D9-7DF234B5D9B4}" type="slidenum">
              <a:rPr lang="es-ES" smtClean="0"/>
              <a:pPr/>
              <a:t>14</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34CCC75-9699-4E0F-AAA3-208B9AD69C95}" type="slidenum">
              <a:rPr lang="es-ES" smtClean="0"/>
              <a:pPr/>
              <a:t>17</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p:spPr>
      </p:sp>
      <p:sp>
        <p:nvSpPr>
          <p:cNvPr id="6147"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lIns="87094" tIns="43547" rIns="87094" bIns="43547"/>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p:spPr>
      </p:sp>
      <p:sp>
        <p:nvSpPr>
          <p:cNvPr id="14339"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lIns="87094" tIns="43547" rIns="87094" bIns="43547"/>
          <a:lstStyle/>
          <a:p>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34CCC75-9699-4E0F-AAA3-208B9AD69C95}" type="slidenum">
              <a:rPr lang="es-ES" smtClean="0"/>
              <a:pPr/>
              <a:t>32</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34CCC75-9699-4E0F-AAA3-208B9AD69C95}" type="slidenum">
              <a:rPr lang="es-ES" smtClean="0"/>
              <a:pPr/>
              <a:t>46</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p:spPr>
      </p:sp>
      <p:sp>
        <p:nvSpPr>
          <p:cNvPr id="65539"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lIns="91599" tIns="46551" rIns="91599" bIns="46551"/>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p:spPr>
      </p:sp>
      <p:sp>
        <p:nvSpPr>
          <p:cNvPr id="47107"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lIns="87094" tIns="43547" rIns="87094" bIns="43547"/>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1AA1B74-7C8B-4DE6-9A74-888829496B8E}" type="datetimeFigureOut">
              <a:rPr lang="es-ES" smtClean="0"/>
              <a:pPr/>
              <a:t>10/04/2017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07E13A9-1426-4DCD-AF13-AE5492047BEB}"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A1B74-7C8B-4DE6-9A74-888829496B8E}" type="datetimeFigureOut">
              <a:rPr lang="es-ES" smtClean="0"/>
              <a:pPr/>
              <a:t>10/04/2017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3A9-1426-4DCD-AF13-AE5492047BEB}"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es.wikipedia.org/wiki/Archivo:Mutter_Teresa_von_Kalkutta.jpg"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s.wikipedia.org/wiki/Mycobacterium" TargetMode="External"/><Relationship Id="rId2" Type="http://schemas.openxmlformats.org/officeDocument/2006/relationships/hyperlink" Target="https://es.wikipedia.org/wiki/Mycobacterium_tuberculosis" TargetMode="External"/><Relationship Id="rId1" Type="http://schemas.openxmlformats.org/officeDocument/2006/relationships/slideLayout" Target="../slideLayouts/slideLayout2.xml"/><Relationship Id="rId6" Type="http://schemas.openxmlformats.org/officeDocument/2006/relationships/hyperlink" Target="https://es.wikipedia.org/wiki/Mycobacterium_microti" TargetMode="External"/><Relationship Id="rId5" Type="http://schemas.openxmlformats.org/officeDocument/2006/relationships/hyperlink" Target="https://es.wikipedia.org/wiki/Mycobacterium_africanum" TargetMode="External"/><Relationship Id="rId4" Type="http://schemas.openxmlformats.org/officeDocument/2006/relationships/hyperlink" Target="https://es.wikipedia.org/wiki/Mycobacterium_bovi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www.icannuruguay.org.uy/casos/caso19/imagenes12.html" TargetMode="External"/><Relationship Id="rId1" Type="http://schemas.openxmlformats.org/officeDocument/2006/relationships/slideLayout" Target="../slideLayouts/slideLayout2.xml"/><Relationship Id="rId6" Type="http://schemas.openxmlformats.org/officeDocument/2006/relationships/hyperlink" Target="http://www.icannuruguay.org.uy/casos/caso19/imagenes4.html" TargetMode="External"/><Relationship Id="rId5" Type="http://schemas.openxmlformats.org/officeDocument/2006/relationships/image" Target="../media/image29.jpeg"/><Relationship Id="rId4" Type="http://schemas.openxmlformats.org/officeDocument/2006/relationships/hyperlink" Target="http://www.icannuruguay.org.uy/casos/caso19/imagenes5.html"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icannuruguay.org.uy/casos/caso19/imagenes11.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bvs.sld.cu/libros_texto/imagenologia/imagenes/fig2107a.gif"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Laennec_-_Th%C3%A9obald_Chartran.jpg" TargetMode="External"/><Relationship Id="rId2" Type="http://schemas.openxmlformats.org/officeDocument/2006/relationships/hyperlink" Target="https://es.wikipedia.org/wiki/Ren%C3%A9_Th%C3%A9ophile_Hyacinthe_La%C3%ABnnec" TargetMode="Externa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bvs.sld.cu/libros_texto/imagenologia/imagenes/fig2107a.gif"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bvs.sld.cu/libros_texto/imagenologia/imagenes/fig2107a.gif"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bvs.sld.cu/libros_texto/imagenologia/imagenes/fig2107a.gif"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commons.wikimedia.org/wiki/File:RobertKoch_cropped.jpg"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saludysintomas.com/wp-content/uploads/2009/09/pd350px-Mantoux_tuberculin_skin_test4.jpg"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commons.wikimedia.org/wiki/File:Cristobal_Rojas_37a.JPG"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WordArt 4"/>
          <p:cNvSpPr>
            <a:spLocks noChangeArrowheads="1" noChangeShapeType="1" noTextEdit="1"/>
          </p:cNvSpPr>
          <p:nvPr/>
        </p:nvSpPr>
        <p:spPr bwMode="auto">
          <a:xfrm>
            <a:off x="971550" y="571480"/>
            <a:ext cx="7200900" cy="3744912"/>
          </a:xfrm>
          <a:prstGeom prst="rect">
            <a:avLst/>
          </a:prstGeom>
        </p:spPr>
        <p:txBody>
          <a:bodyPr wrap="none" fromWordArt="1">
            <a:prstTxWarp prst="textSlantUp">
              <a:avLst>
                <a:gd name="adj" fmla="val 0"/>
              </a:avLst>
            </a:prstTxWarp>
          </a:bodyPr>
          <a:lstStyle/>
          <a:p>
            <a:pPr algn="ctr"/>
            <a:r>
              <a:rPr lang="es-ES" sz="9600" b="1" i="1" kern="10" dirty="0">
                <a:ln w="9525">
                  <a:solidFill>
                    <a:schemeClr val="tx1"/>
                  </a:solidFill>
                  <a:round/>
                  <a:headEnd/>
                  <a:tailEnd/>
                </a:ln>
                <a:solidFill>
                  <a:srgbClr val="FFFF00"/>
                </a:solidFill>
                <a:effectLst>
                  <a:outerShdw dist="53882" dir="2700000" algn="ctr" rotWithShape="0">
                    <a:srgbClr val="9999FF"/>
                  </a:outerShdw>
                </a:effectLst>
                <a:latin typeface="Lucida Handwriting" pitchFamily="66" charset="0"/>
              </a:rPr>
              <a:t>Tuberculosis</a:t>
            </a:r>
          </a:p>
          <a:p>
            <a:pPr algn="ctr"/>
            <a:r>
              <a:rPr lang="es-ES" sz="9600" b="1" i="1" kern="10" dirty="0">
                <a:ln w="9525">
                  <a:solidFill>
                    <a:schemeClr val="tx1"/>
                  </a:solidFill>
                  <a:round/>
                  <a:headEnd/>
                  <a:tailEnd/>
                </a:ln>
                <a:solidFill>
                  <a:srgbClr val="FFFF00"/>
                </a:solidFill>
                <a:effectLst>
                  <a:outerShdw dist="53882" dir="2700000" algn="ctr" rotWithShape="0">
                    <a:srgbClr val="9999FF"/>
                  </a:outerShdw>
                </a:effectLst>
                <a:latin typeface="Lucida Handwriting" pitchFamily="66" charset="0"/>
              </a:rPr>
              <a:t> Pulmonar</a:t>
            </a:r>
          </a:p>
        </p:txBody>
      </p:sp>
      <p:sp>
        <p:nvSpPr>
          <p:cNvPr id="6149" name="Text Box 5"/>
          <p:cNvSpPr txBox="1">
            <a:spLocks noChangeArrowheads="1"/>
          </p:cNvSpPr>
          <p:nvPr/>
        </p:nvSpPr>
        <p:spPr bwMode="auto">
          <a:xfrm>
            <a:off x="285750" y="4500563"/>
            <a:ext cx="8478838" cy="1570037"/>
          </a:xfrm>
          <a:prstGeom prst="rect">
            <a:avLst/>
          </a:prstGeom>
          <a:noFill/>
          <a:ln w="9525">
            <a:noFill/>
            <a:miter lim="800000"/>
            <a:headEnd/>
            <a:tailEnd/>
          </a:ln>
        </p:spPr>
        <p:txBody>
          <a:bodyPr>
            <a:spAutoFit/>
          </a:bodyPr>
          <a:lstStyle/>
          <a:p>
            <a:pPr algn="ctr"/>
            <a:r>
              <a:rPr lang="es-ES_tradnl" sz="2400" b="1" dirty="0">
                <a:latin typeface="Lucida Handwriting" pitchFamily="66" charset="0"/>
              </a:rPr>
              <a:t>Dr. BRAULIO LÓPEZ BÁEZ</a:t>
            </a:r>
          </a:p>
          <a:p>
            <a:pPr algn="ctr"/>
            <a:r>
              <a:rPr lang="es-ES_tradnl" sz="2400" b="1" dirty="0">
                <a:latin typeface="Lucida Handwriting" pitchFamily="66" charset="0"/>
              </a:rPr>
              <a:t>Especialista 1er Grado Medicina Interna</a:t>
            </a:r>
          </a:p>
          <a:p>
            <a:pPr algn="ctr"/>
            <a:r>
              <a:rPr lang="es-ES_tradnl" sz="2400" b="1" dirty="0">
                <a:latin typeface="Lucida Handwriting" pitchFamily="66" charset="0"/>
              </a:rPr>
              <a:t>Asistente Medicina Interna</a:t>
            </a:r>
          </a:p>
          <a:p>
            <a:pPr algn="ctr"/>
            <a:r>
              <a:rPr lang="es-ES_tradnl" sz="2400" b="1" dirty="0" err="1">
                <a:latin typeface="Lucida Handwriting" pitchFamily="66" charset="0"/>
              </a:rPr>
              <a:t>Master</a:t>
            </a:r>
            <a:r>
              <a:rPr lang="es-ES_tradnl" sz="2400" b="1" dirty="0">
                <a:latin typeface="Lucida Handwriting" pitchFamily="66" charset="0"/>
              </a:rPr>
              <a:t> </a:t>
            </a:r>
            <a:r>
              <a:rPr lang="es-ES_tradnl" sz="2400" b="1" dirty="0" err="1">
                <a:latin typeface="Lucida Handwriting" pitchFamily="66" charset="0"/>
              </a:rPr>
              <a:t>infectología</a:t>
            </a:r>
            <a:r>
              <a:rPr lang="es-ES_tradnl" sz="2400" b="1" dirty="0">
                <a:latin typeface="Lucida Handwriting"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anim calcmode="lin" valueType="num">
                                      <p:cBhvr>
                                        <p:cTn id="8" dur="2000" fill="hold"/>
                                        <p:tgtEl>
                                          <p:spTgt spid="6148"/>
                                        </p:tgtEl>
                                        <p:attrNameLst>
                                          <p:attrName>style.rotation</p:attrName>
                                        </p:attrNameLst>
                                      </p:cBhvr>
                                      <p:tavLst>
                                        <p:tav tm="0">
                                          <p:val>
                                            <p:fltVal val="720"/>
                                          </p:val>
                                        </p:tav>
                                        <p:tav tm="100000">
                                          <p:val>
                                            <p:fltVal val="0"/>
                                          </p:val>
                                        </p:tav>
                                      </p:tavLst>
                                    </p:anim>
                                    <p:anim calcmode="lin" valueType="num">
                                      <p:cBhvr>
                                        <p:cTn id="9" dur="2000" fill="hold"/>
                                        <p:tgtEl>
                                          <p:spTgt spid="6148"/>
                                        </p:tgtEl>
                                        <p:attrNameLst>
                                          <p:attrName>ppt_h</p:attrName>
                                        </p:attrNameLst>
                                      </p:cBhvr>
                                      <p:tavLst>
                                        <p:tav tm="0">
                                          <p:val>
                                            <p:fltVal val="0"/>
                                          </p:val>
                                        </p:tav>
                                        <p:tav tm="100000">
                                          <p:val>
                                            <p:strVal val="#ppt_h"/>
                                          </p:val>
                                        </p:tav>
                                      </p:tavLst>
                                    </p:anim>
                                    <p:anim calcmode="lin" valueType="num">
                                      <p:cBhvr>
                                        <p:cTn id="10" dur="2000" fill="hold"/>
                                        <p:tgtEl>
                                          <p:spTgt spid="6148"/>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6149"/>
                                        </p:tgtEl>
                                        <p:attrNameLst>
                                          <p:attrName>style.visibility</p:attrName>
                                        </p:attrNameLst>
                                      </p:cBhvr>
                                      <p:to>
                                        <p:strVal val="visible"/>
                                      </p:to>
                                    </p:set>
                                    <p:anim calcmode="lin" valueType="num">
                                      <p:cBhvr>
                                        <p:cTn id="14" dur="2000" fill="hold"/>
                                        <p:tgtEl>
                                          <p:spTgt spid="6149"/>
                                        </p:tgtEl>
                                        <p:attrNameLst>
                                          <p:attrName>ppt_w</p:attrName>
                                        </p:attrNameLst>
                                      </p:cBhvr>
                                      <p:tavLst>
                                        <p:tav tm="0">
                                          <p:val>
                                            <p:fltVal val="0"/>
                                          </p:val>
                                        </p:tav>
                                        <p:tav tm="100000">
                                          <p:val>
                                            <p:strVal val="#ppt_w"/>
                                          </p:val>
                                        </p:tav>
                                      </p:tavLst>
                                    </p:anim>
                                    <p:anim calcmode="lin" valueType="num">
                                      <p:cBhvr>
                                        <p:cTn id="15" dur="2000" fill="hold"/>
                                        <p:tgtEl>
                                          <p:spTgt spid="6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7500"/>
            <a:ext cx="8229600" cy="1143000"/>
          </a:xfrm>
        </p:spPr>
        <p:txBody>
          <a:bodyPr>
            <a:normAutofit fontScale="90000"/>
          </a:bodyPr>
          <a:lstStyle/>
          <a:p>
            <a:r>
              <a:rPr lang="es-ES" dirty="0" smtClean="0">
                <a:latin typeface="Lucida Handwriting" pitchFamily="66" charset="0"/>
              </a:rPr>
              <a:t>Magnitud de la Tuberculosis en el mundo</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CuadroTexto"/>
          <p:cNvSpPr txBox="1">
            <a:spLocks noChangeArrowheads="1"/>
          </p:cNvSpPr>
          <p:nvPr/>
        </p:nvSpPr>
        <p:spPr bwMode="auto">
          <a:xfrm>
            <a:off x="571472" y="3075057"/>
            <a:ext cx="8380820" cy="707886"/>
          </a:xfrm>
          <a:prstGeom prst="rect">
            <a:avLst/>
          </a:prstGeom>
          <a:noFill/>
          <a:ln w="9525">
            <a:noFill/>
            <a:miter lim="800000"/>
            <a:headEnd/>
            <a:tailEnd/>
          </a:ln>
        </p:spPr>
        <p:txBody>
          <a:bodyPr wrap="none">
            <a:spAutoFit/>
          </a:bodyPr>
          <a:lstStyle/>
          <a:p>
            <a:r>
              <a:rPr lang="es-ES" sz="4000" dirty="0">
                <a:latin typeface="Lucida Handwriting" pitchFamily="66" charset="0"/>
              </a:rPr>
              <a:t>Tuberculosis </a:t>
            </a:r>
            <a:r>
              <a:rPr lang="es-ES" sz="4000" dirty="0" err="1">
                <a:latin typeface="Lucida Handwriting" pitchFamily="66" charset="0"/>
              </a:rPr>
              <a:t>extrapulmonar</a:t>
            </a:r>
            <a:endParaRPr lang="es-ES" sz="4000" dirty="0">
              <a:latin typeface="Lucida Handwriting" pitchFamily="66"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607344"/>
            <a:ext cx="7772400" cy="3643312"/>
          </a:xfrm>
        </p:spPr>
        <p:txBody>
          <a:bodyPr>
            <a:noAutofit/>
          </a:bodyPr>
          <a:lstStyle/>
          <a:p>
            <a:pPr>
              <a:defRPr/>
            </a:pPr>
            <a:r>
              <a:rPr lang="es-ES" sz="3200" dirty="0">
                <a:latin typeface="Lucida Handwriting" pitchFamily="66" charset="0"/>
              </a:rPr>
              <a:t>Prácticamente la totalidad de la </a:t>
            </a:r>
            <a:r>
              <a:rPr lang="es-ES" sz="3200" b="1" i="1" dirty="0" smtClean="0">
                <a:latin typeface="Lucida Handwriting" pitchFamily="66" charset="0"/>
              </a:rPr>
              <a:t>economía corporal  </a:t>
            </a:r>
            <a:r>
              <a:rPr lang="es-ES" sz="3200" dirty="0" smtClean="0">
                <a:latin typeface="Lucida Handwriting" pitchFamily="66" charset="0"/>
              </a:rPr>
              <a:t>puede </a:t>
            </a:r>
            <a:r>
              <a:rPr lang="es-ES" sz="3200" dirty="0">
                <a:latin typeface="Lucida Handwriting" pitchFamily="66" charset="0"/>
              </a:rPr>
              <a:t>ser comprometida dejando </a:t>
            </a:r>
            <a:r>
              <a:rPr lang="es-ES" sz="3200" dirty="0" smtClean="0">
                <a:latin typeface="Lucida Handwriting" pitchFamily="66" charset="0"/>
              </a:rPr>
              <a:t>tuberculosis</a:t>
            </a:r>
            <a:r>
              <a:rPr lang="es-ES" sz="3200" dirty="0">
                <a:latin typeface="Lucida Handwriting" pitchFamily="66" charset="0"/>
              </a:rPr>
              <a:t/>
            </a:r>
            <a:br>
              <a:rPr lang="es-ES" sz="3200" dirty="0">
                <a:latin typeface="Lucida Handwriting" pitchFamily="66" charset="0"/>
              </a:rPr>
            </a:br>
            <a:r>
              <a:rPr lang="es-ES" sz="3200" dirty="0">
                <a:latin typeface="Lucida Handwriting" pitchFamily="66" charset="0"/>
              </a:rPr>
              <a:t>como una </a:t>
            </a:r>
            <a:r>
              <a:rPr lang="es-ES" sz="3200" b="1" i="1" dirty="0">
                <a:latin typeface="Lucida Handwriting" pitchFamily="66" charset="0"/>
              </a:rPr>
              <a:t>enfermedad sistémica</a:t>
            </a:r>
            <a:r>
              <a:rPr lang="es-ES" sz="3200" dirty="0">
                <a:latin typeface="Lucida Handwriting" pitchFamily="66" charset="0"/>
              </a:rPr>
              <a:t>, más </a:t>
            </a:r>
            <a:r>
              <a:rPr lang="es-ES" sz="3200" dirty="0" smtClean="0">
                <a:latin typeface="Lucida Handwriting" pitchFamily="66" charset="0"/>
              </a:rPr>
              <a:t>que una </a:t>
            </a:r>
            <a:r>
              <a:rPr lang="es-ES" sz="3200" dirty="0">
                <a:latin typeface="Lucida Handwriting" pitchFamily="66" charset="0"/>
              </a:rPr>
              <a:t>patología de localización exclusiva pulmonar</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ES" sz="2800" b="1" dirty="0" smtClean="0">
                <a:latin typeface="Lucida Handwriting" pitchFamily="66" charset="0"/>
              </a:rPr>
              <a:t>OMS reciente recomendaciones sobre el VIH </a:t>
            </a:r>
            <a:endParaRPr lang="es-ES" sz="2800" dirty="0">
              <a:latin typeface="Lucida Handwriting" pitchFamily="66" charset="0"/>
            </a:endParaRPr>
          </a:p>
        </p:txBody>
      </p:sp>
      <p:sp>
        <p:nvSpPr>
          <p:cNvPr id="3" name="2 Marcador de contenido"/>
          <p:cNvSpPr>
            <a:spLocks noGrp="1"/>
          </p:cNvSpPr>
          <p:nvPr>
            <p:ph idx="1"/>
          </p:nvPr>
        </p:nvSpPr>
        <p:spPr>
          <a:xfrm>
            <a:off x="457200" y="2314580"/>
            <a:ext cx="8229600" cy="3471874"/>
          </a:xfrm>
        </p:spPr>
        <p:txBody>
          <a:bodyPr>
            <a:normAutofit/>
          </a:bodyPr>
          <a:lstStyle/>
          <a:p>
            <a:pPr>
              <a:defRPr/>
            </a:pPr>
            <a:r>
              <a:rPr lang="es-ES" dirty="0" smtClean="0">
                <a:latin typeface="Lucida Handwriting" pitchFamily="66" charset="0"/>
              </a:rPr>
              <a:t>Iniciar el </a:t>
            </a:r>
            <a:r>
              <a:rPr lang="es-ES" dirty="0" err="1" smtClean="0">
                <a:latin typeface="Lucida Handwriting" pitchFamily="66" charset="0"/>
              </a:rPr>
              <a:t>tto</a:t>
            </a:r>
            <a:r>
              <a:rPr lang="es-ES" dirty="0" smtClean="0">
                <a:latin typeface="Lucida Handwriting" pitchFamily="66" charset="0"/>
              </a:rPr>
              <a:t> antirretrovírico (</a:t>
            </a:r>
            <a:r>
              <a:rPr lang="es-ES" dirty="0" err="1" smtClean="0">
                <a:latin typeface="Lucida Handwriting" pitchFamily="66" charset="0"/>
              </a:rPr>
              <a:t>TAR</a:t>
            </a:r>
            <a:r>
              <a:rPr lang="es-ES" dirty="0" smtClean="0">
                <a:latin typeface="Lucida Handwriting" pitchFamily="66" charset="0"/>
              </a:rPr>
              <a:t>) con la infección por VIH.  </a:t>
            </a:r>
          </a:p>
          <a:p>
            <a:pPr>
              <a:defRPr/>
            </a:pPr>
            <a:r>
              <a:rPr lang="es-ES" dirty="0" smtClean="0">
                <a:latin typeface="Lucida Handwriting" pitchFamily="66" charset="0"/>
              </a:rPr>
              <a:t>Ayudar a los paciente VIH a</a:t>
            </a:r>
            <a:r>
              <a:rPr lang="es-ES" b="1" i="1" dirty="0" smtClean="0">
                <a:latin typeface="Lucida Handwriting" pitchFamily="66" charset="0"/>
              </a:rPr>
              <a:t> vivir más tiempo y con mejor salud.</a:t>
            </a:r>
            <a:endParaRPr lang="es-ES" dirty="0" smtClean="0">
              <a:latin typeface="Lucida Handwriting" pitchFamily="66" charset="0"/>
            </a:endParaRPr>
          </a:p>
          <a:p>
            <a:pPr>
              <a:defRPr/>
            </a:pPr>
            <a:r>
              <a:rPr lang="es-ES" b="1" i="1" dirty="0" smtClean="0">
                <a:latin typeface="Lucida Handwriting" pitchFamily="66" charset="0"/>
              </a:rPr>
              <a:t>Reducir</a:t>
            </a:r>
            <a:r>
              <a:rPr lang="es-ES" dirty="0" smtClean="0">
                <a:latin typeface="Lucida Handwriting" pitchFamily="66" charset="0"/>
              </a:rPr>
              <a:t> sustancialmente el </a:t>
            </a:r>
            <a:r>
              <a:rPr lang="es-ES" b="1" i="1" dirty="0" smtClean="0">
                <a:latin typeface="Lucida Handwriting" pitchFamily="66" charset="0"/>
              </a:rPr>
              <a:t>riesgo de transmisión </a:t>
            </a:r>
            <a:r>
              <a:rPr lang="es-ES" dirty="0" smtClean="0">
                <a:latin typeface="Lucida Handwriting" pitchFamily="66" charset="0"/>
              </a:rPr>
              <a:t>del virus.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Título"/>
          <p:cNvSpPr>
            <a:spLocks noGrp="1"/>
          </p:cNvSpPr>
          <p:nvPr>
            <p:ph type="title"/>
          </p:nvPr>
        </p:nvSpPr>
        <p:spPr>
          <a:xfrm>
            <a:off x="457200" y="274638"/>
            <a:ext cx="8229600" cy="868362"/>
          </a:xfrm>
        </p:spPr>
        <p:txBody>
          <a:bodyPr>
            <a:normAutofit fontScale="90000"/>
          </a:bodyPr>
          <a:lstStyle/>
          <a:p>
            <a:r>
              <a:rPr lang="es-ES" dirty="0" smtClean="0">
                <a:latin typeface="Lucida Handwriting" pitchFamily="66" charset="0"/>
              </a:rPr>
              <a:t>Tuberculosis </a:t>
            </a:r>
            <a:r>
              <a:rPr lang="es-ES" dirty="0" err="1" smtClean="0">
                <a:latin typeface="Lucida Handwriting" pitchFamily="66" charset="0"/>
              </a:rPr>
              <a:t>extrapulmonar</a:t>
            </a:r>
            <a:endParaRPr lang="es-ES" dirty="0" smtClean="0">
              <a:latin typeface="Lucida Handwriting" pitchFamily="66" charset="0"/>
            </a:endParaRPr>
          </a:p>
        </p:txBody>
      </p:sp>
      <p:sp>
        <p:nvSpPr>
          <p:cNvPr id="3" name="2 Marcador de contenido"/>
          <p:cNvSpPr>
            <a:spLocks noGrp="1"/>
          </p:cNvSpPr>
          <p:nvPr>
            <p:ph idx="1"/>
          </p:nvPr>
        </p:nvSpPr>
        <p:spPr>
          <a:xfrm>
            <a:off x="457200" y="1600200"/>
            <a:ext cx="8229600" cy="4329113"/>
          </a:xfrm>
        </p:spPr>
        <p:txBody>
          <a:bodyPr>
            <a:normAutofit fontScale="92500"/>
          </a:bodyPr>
          <a:lstStyle/>
          <a:p>
            <a:pPr>
              <a:buFont typeface="Wingdings" pitchFamily="2" charset="2"/>
              <a:buChar char="q"/>
              <a:defRPr/>
            </a:pPr>
            <a:r>
              <a:rPr lang="es-ES" sz="3800" dirty="0" smtClean="0">
                <a:latin typeface="Lucida Handwriting" pitchFamily="66" charset="0"/>
              </a:rPr>
              <a:t>10</a:t>
            </a:r>
            <a:r>
              <a:rPr lang="es-ES" sz="3800" dirty="0">
                <a:latin typeface="Lucida Handwriting" pitchFamily="66" charset="0"/>
              </a:rPr>
              <a:t>%-20% </a:t>
            </a:r>
            <a:r>
              <a:rPr lang="es-ES" sz="3800" dirty="0" smtClean="0">
                <a:latin typeface="Lucida Handwriting" pitchFamily="66" charset="0"/>
              </a:rPr>
              <a:t>en </a:t>
            </a:r>
            <a:r>
              <a:rPr lang="es-ES" sz="3800" dirty="0" err="1" smtClean="0">
                <a:latin typeface="Lucida Handwriting" pitchFamily="66" charset="0"/>
              </a:rPr>
              <a:t>inmunocompetentes</a:t>
            </a:r>
            <a:endParaRPr lang="es-ES" sz="3800" dirty="0" smtClean="0">
              <a:latin typeface="Lucida Handwriting" pitchFamily="66" charset="0"/>
            </a:endParaRPr>
          </a:p>
          <a:p>
            <a:pPr>
              <a:buFont typeface="Wingdings" pitchFamily="2" charset="2"/>
              <a:buChar char="q"/>
              <a:defRPr/>
            </a:pPr>
            <a:r>
              <a:rPr lang="es-ES" sz="3800" b="1" i="1" dirty="0" smtClean="0">
                <a:latin typeface="Lucida Handwriting" pitchFamily="66" charset="0"/>
              </a:rPr>
              <a:t>VIH/sida : Hasta  un 60%</a:t>
            </a:r>
            <a:r>
              <a:rPr lang="es-ES" sz="3800" dirty="0" smtClean="0">
                <a:latin typeface="Lucida Handwriting" pitchFamily="66" charset="0"/>
              </a:rPr>
              <a:t>.</a:t>
            </a:r>
          </a:p>
          <a:p>
            <a:pPr>
              <a:buFont typeface="Wingdings" pitchFamily="2" charset="2"/>
              <a:buChar char="q"/>
              <a:defRPr/>
            </a:pPr>
            <a:r>
              <a:rPr lang="es-ES" sz="3800" dirty="0" smtClean="0">
                <a:latin typeface="Lucida Handwriting" pitchFamily="66" charset="0"/>
              </a:rPr>
              <a:t>Tienen en general baciloscopia negativa</a:t>
            </a:r>
          </a:p>
          <a:p>
            <a:pPr>
              <a:buFont typeface="Wingdings" pitchFamily="2" charset="2"/>
              <a:buChar char="q"/>
              <a:defRPr/>
            </a:pPr>
            <a:r>
              <a:rPr lang="es-ES" sz="3800" dirty="0" smtClean="0">
                <a:latin typeface="Lucida Handwriting" pitchFamily="66" charset="0"/>
              </a:rPr>
              <a:t>Baja capacidad de contagio</a:t>
            </a:r>
          </a:p>
          <a:p>
            <a:pPr>
              <a:buFont typeface="Wingdings" pitchFamily="2" charset="2"/>
              <a:buChar char="q"/>
              <a:defRPr/>
            </a:pPr>
            <a:r>
              <a:rPr lang="es-ES" sz="3800" dirty="0" smtClean="0">
                <a:latin typeface="Lucida Handwriting" pitchFamily="66" charset="0"/>
              </a:rPr>
              <a:t>Difícil diagnóstico</a:t>
            </a:r>
          </a:p>
          <a:p>
            <a:pPr>
              <a:defRPr/>
            </a:pP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785786" y="571480"/>
          <a:ext cx="7715304"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868478"/>
          </a:xfrm>
        </p:spPr>
        <p:txBody>
          <a:bodyPr>
            <a:noAutofit/>
          </a:bodyPr>
          <a:lstStyle/>
          <a:p>
            <a:pPr>
              <a:defRPr/>
            </a:pPr>
            <a:r>
              <a:rPr lang="es-ES" sz="3200" dirty="0" smtClean="0">
                <a:latin typeface="Lucida Handwriting" pitchFamily="66" charset="0"/>
              </a:rPr>
              <a:t>Tuberculosis </a:t>
            </a:r>
            <a:r>
              <a:rPr lang="es-ES" sz="3200" dirty="0" err="1" smtClean="0">
                <a:latin typeface="Lucida Handwriting" pitchFamily="66" charset="0"/>
              </a:rPr>
              <a:t>extrapulmonar</a:t>
            </a:r>
            <a:r>
              <a:rPr lang="es-ES" sz="3200" dirty="0" smtClean="0">
                <a:latin typeface="Lucida Handwriting" pitchFamily="66" charset="0"/>
              </a:rPr>
              <a:t>. Localizaciones más frecuentes </a:t>
            </a:r>
            <a:endParaRPr lang="es-ES" sz="3200" dirty="0">
              <a:latin typeface="Lucida Handwriting" pitchFamily="66" charset="0"/>
            </a:endParaRPr>
          </a:p>
        </p:txBody>
      </p:sp>
      <p:sp>
        <p:nvSpPr>
          <p:cNvPr id="3" name="2 Marcador de contenido"/>
          <p:cNvSpPr>
            <a:spLocks noGrp="1"/>
          </p:cNvSpPr>
          <p:nvPr>
            <p:ph idx="1"/>
          </p:nvPr>
        </p:nvSpPr>
        <p:spPr>
          <a:xfrm>
            <a:off x="357188" y="2500313"/>
            <a:ext cx="4614862" cy="2971800"/>
          </a:xfrm>
        </p:spPr>
        <p:txBody>
          <a:bodyPr>
            <a:normAutofit fontScale="92500" lnSpcReduction="10000"/>
          </a:bodyPr>
          <a:lstStyle/>
          <a:p>
            <a:pPr>
              <a:buFontTx/>
              <a:buNone/>
              <a:defRPr/>
            </a:pPr>
            <a:r>
              <a:rPr lang="es-ES" u="sng" dirty="0" smtClean="0">
                <a:latin typeface="Lucida Handwriting" pitchFamily="66" charset="0"/>
              </a:rPr>
              <a:t>Sistema nervioso central</a:t>
            </a:r>
          </a:p>
          <a:p>
            <a:pPr>
              <a:buFontTx/>
              <a:buNone/>
              <a:defRPr/>
            </a:pPr>
            <a:r>
              <a:rPr lang="es-ES" dirty="0" smtClean="0">
                <a:latin typeface="Lucida Handwriting" pitchFamily="66" charset="0"/>
              </a:rPr>
              <a:t>Ganglionar*</a:t>
            </a:r>
          </a:p>
          <a:p>
            <a:pPr>
              <a:buFontTx/>
              <a:buNone/>
              <a:defRPr/>
            </a:pPr>
            <a:r>
              <a:rPr lang="es-ES" dirty="0" smtClean="0">
                <a:latin typeface="Lucida Handwriting" pitchFamily="66" charset="0"/>
              </a:rPr>
              <a:t>Pleural*(</a:t>
            </a:r>
            <a:r>
              <a:rPr lang="es-ES" u="sng" dirty="0" smtClean="0">
                <a:latin typeface="Lucida Handwriting" pitchFamily="66" charset="0"/>
              </a:rPr>
              <a:t>Bilateral</a:t>
            </a:r>
            <a:r>
              <a:rPr lang="es-ES" dirty="0" smtClean="0">
                <a:latin typeface="Lucida Handwriting" pitchFamily="66" charset="0"/>
              </a:rPr>
              <a:t>)</a:t>
            </a:r>
          </a:p>
          <a:p>
            <a:pPr>
              <a:buFontTx/>
              <a:buNone/>
              <a:defRPr/>
            </a:pPr>
            <a:r>
              <a:rPr lang="es-ES" u="sng" dirty="0" smtClean="0">
                <a:latin typeface="Lucida Handwriting" pitchFamily="66" charset="0"/>
              </a:rPr>
              <a:t>Genitourinaria</a:t>
            </a:r>
          </a:p>
          <a:p>
            <a:pPr>
              <a:buFontTx/>
              <a:buNone/>
              <a:defRPr/>
            </a:pPr>
            <a:r>
              <a:rPr lang="es-ES" dirty="0" smtClean="0">
                <a:latin typeface="Lucida Handwriting" pitchFamily="66" charset="0"/>
              </a:rPr>
              <a:t>Piel</a:t>
            </a:r>
          </a:p>
          <a:p>
            <a:pPr>
              <a:buFontTx/>
              <a:buNone/>
              <a:defRPr/>
            </a:pPr>
            <a:endParaRPr lang="es-ES" dirty="0"/>
          </a:p>
        </p:txBody>
      </p:sp>
      <p:sp>
        <p:nvSpPr>
          <p:cNvPr id="62468" name="3 CuadroTexto"/>
          <p:cNvSpPr txBox="1">
            <a:spLocks noChangeArrowheads="1"/>
          </p:cNvSpPr>
          <p:nvPr/>
        </p:nvSpPr>
        <p:spPr bwMode="auto">
          <a:xfrm>
            <a:off x="4786314" y="2571744"/>
            <a:ext cx="4036682" cy="2062103"/>
          </a:xfrm>
          <a:prstGeom prst="rect">
            <a:avLst/>
          </a:prstGeom>
          <a:noFill/>
          <a:ln w="9525">
            <a:noFill/>
            <a:miter lim="800000"/>
            <a:headEnd/>
            <a:tailEnd/>
          </a:ln>
        </p:spPr>
        <p:txBody>
          <a:bodyPr wrap="none">
            <a:spAutoFit/>
          </a:bodyPr>
          <a:lstStyle/>
          <a:p>
            <a:r>
              <a:rPr lang="es-ES" sz="3200" u="sng" dirty="0">
                <a:latin typeface="Lucida Handwriting" pitchFamily="66" charset="0"/>
              </a:rPr>
              <a:t>Ósea</a:t>
            </a:r>
          </a:p>
          <a:p>
            <a:r>
              <a:rPr lang="es-ES" sz="3200" dirty="0">
                <a:latin typeface="Lucida Handwriting" pitchFamily="66" charset="0"/>
              </a:rPr>
              <a:t>Laríngea</a:t>
            </a:r>
          </a:p>
          <a:p>
            <a:r>
              <a:rPr lang="es-ES" sz="3200" u="sng" dirty="0" err="1">
                <a:latin typeface="Lucida Handwriting" pitchFamily="66" charset="0"/>
              </a:rPr>
              <a:t>Pericárdica</a:t>
            </a:r>
            <a:endParaRPr lang="es-ES" sz="3200" u="sng" dirty="0">
              <a:latin typeface="Lucida Handwriting" pitchFamily="66" charset="0"/>
            </a:endParaRPr>
          </a:p>
          <a:p>
            <a:r>
              <a:rPr lang="es-ES" sz="3200" u="sng" dirty="0" smtClean="0">
                <a:latin typeface="Lucida Handwriting" pitchFamily="66" charset="0"/>
              </a:rPr>
              <a:t>Gastrointestinal</a:t>
            </a:r>
            <a:r>
              <a:rPr lang="es-ES" u="sng" dirty="0">
                <a:latin typeface="Lucida Handwriting" pitchFamily="66" charset="0"/>
              </a:rPr>
              <a:t>.</a:t>
            </a:r>
          </a:p>
        </p:txBody>
      </p:sp>
      <p:sp>
        <p:nvSpPr>
          <p:cNvPr id="62469" name="4 CuadroTexto"/>
          <p:cNvSpPr txBox="1">
            <a:spLocks noChangeArrowheads="1"/>
          </p:cNvSpPr>
          <p:nvPr/>
        </p:nvSpPr>
        <p:spPr bwMode="auto">
          <a:xfrm>
            <a:off x="1928813" y="5786438"/>
            <a:ext cx="6655989" cy="369332"/>
          </a:xfrm>
          <a:prstGeom prst="rect">
            <a:avLst/>
          </a:prstGeom>
          <a:noFill/>
          <a:ln w="9525">
            <a:noFill/>
            <a:miter lim="800000"/>
            <a:headEnd/>
            <a:tailEnd/>
          </a:ln>
        </p:spPr>
        <p:txBody>
          <a:bodyPr wrap="none">
            <a:spAutoFit/>
          </a:bodyPr>
          <a:lstStyle/>
          <a:p>
            <a:r>
              <a:rPr lang="es-ES" dirty="0">
                <a:latin typeface="Lucida Handwriting" pitchFamily="66" charset="0"/>
              </a:rPr>
              <a:t>*más frecuente sobre todo en jóvenes en el mundo</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Título"/>
          <p:cNvSpPr>
            <a:spLocks noGrp="1"/>
          </p:cNvSpPr>
          <p:nvPr>
            <p:ph type="title"/>
          </p:nvPr>
        </p:nvSpPr>
        <p:spPr/>
        <p:txBody>
          <a:bodyPr/>
          <a:lstStyle/>
          <a:p>
            <a:r>
              <a:rPr lang="es-ES" sz="3200" b="1" i="1" dirty="0" smtClean="0">
                <a:latin typeface="Lucida Handwriting" pitchFamily="66" charset="0"/>
              </a:rPr>
              <a:t>Tuberculosis de sistema nervioso</a:t>
            </a:r>
            <a:br>
              <a:rPr lang="es-ES" sz="3200" b="1" i="1" dirty="0" smtClean="0">
                <a:latin typeface="Lucida Handwriting" pitchFamily="66" charset="0"/>
              </a:rPr>
            </a:br>
            <a:r>
              <a:rPr lang="es-ES" sz="3200" b="1" i="1" dirty="0" smtClean="0">
                <a:latin typeface="Lucida Handwriting" pitchFamily="66" charset="0"/>
              </a:rPr>
              <a:t>central</a:t>
            </a:r>
            <a:endParaRPr lang="es-ES" sz="3200" dirty="0" smtClean="0">
              <a:latin typeface="Lucida Handwriting" pitchFamily="66" charset="0"/>
            </a:endParaRPr>
          </a:p>
        </p:txBody>
      </p:sp>
      <p:sp>
        <p:nvSpPr>
          <p:cNvPr id="3" name="2 Marcador de contenido"/>
          <p:cNvSpPr>
            <a:spLocks noGrp="1"/>
          </p:cNvSpPr>
          <p:nvPr>
            <p:ph idx="1"/>
          </p:nvPr>
        </p:nvSpPr>
        <p:spPr/>
        <p:txBody>
          <a:bodyPr>
            <a:normAutofit fontScale="92500"/>
          </a:bodyPr>
          <a:lstStyle/>
          <a:p>
            <a:pPr>
              <a:buFont typeface="Wingdings" pitchFamily="2" charset="2"/>
              <a:buChar char="q"/>
              <a:defRPr/>
            </a:pPr>
            <a:r>
              <a:rPr lang="es-ES" b="1" i="1" dirty="0">
                <a:latin typeface="Lucida Handwriting" pitchFamily="66" charset="0"/>
              </a:rPr>
              <a:t>Meningitis </a:t>
            </a:r>
            <a:r>
              <a:rPr lang="es-ES" b="1" i="1" dirty="0" smtClean="0">
                <a:latin typeface="Lucida Handwriting" pitchFamily="66" charset="0"/>
              </a:rPr>
              <a:t>tuberculosa</a:t>
            </a:r>
            <a:r>
              <a:rPr lang="es-ES" dirty="0" smtClean="0">
                <a:latin typeface="Lucida Handwriting" pitchFamily="66" charset="0"/>
              </a:rPr>
              <a:t>  (4%) </a:t>
            </a:r>
            <a:endParaRPr lang="es-ES" dirty="0">
              <a:latin typeface="Lucida Handwriting" pitchFamily="66" charset="0"/>
            </a:endParaRPr>
          </a:p>
          <a:p>
            <a:pPr>
              <a:buFont typeface="Wingdings" pitchFamily="2" charset="2"/>
              <a:buChar char="q"/>
              <a:defRPr/>
            </a:pPr>
            <a:r>
              <a:rPr lang="es-ES" dirty="0" smtClean="0">
                <a:latin typeface="Lucida Handwriting" pitchFamily="66" charset="0"/>
              </a:rPr>
              <a:t>Encefalitis tuberculosa</a:t>
            </a:r>
          </a:p>
          <a:p>
            <a:pPr>
              <a:buFont typeface="Wingdings" pitchFamily="2" charset="2"/>
              <a:buChar char="q"/>
              <a:defRPr/>
            </a:pPr>
            <a:r>
              <a:rPr lang="es-ES" dirty="0">
                <a:latin typeface="Lucida Handwriting" pitchFamily="66" charset="0"/>
              </a:rPr>
              <a:t>Vasculopatía tuberculosa.</a:t>
            </a:r>
          </a:p>
          <a:p>
            <a:pPr>
              <a:buFont typeface="Wingdings" pitchFamily="2" charset="2"/>
              <a:buChar char="q"/>
              <a:defRPr/>
            </a:pPr>
            <a:r>
              <a:rPr lang="es-ES" dirty="0" smtClean="0">
                <a:latin typeface="Lucida Handwriting" pitchFamily="66" charset="0"/>
              </a:rPr>
              <a:t>Tuberculoma. (1 %) </a:t>
            </a:r>
            <a:endParaRPr lang="es-ES" dirty="0">
              <a:latin typeface="Lucida Handwriting" pitchFamily="66" charset="0"/>
            </a:endParaRPr>
          </a:p>
          <a:p>
            <a:pPr>
              <a:buFont typeface="Wingdings" pitchFamily="2" charset="2"/>
              <a:buChar char="q"/>
              <a:defRPr/>
            </a:pPr>
            <a:r>
              <a:rPr lang="es-ES" dirty="0" smtClean="0">
                <a:latin typeface="Lucida Handwriting" pitchFamily="66" charset="0"/>
              </a:rPr>
              <a:t>Absceso </a:t>
            </a:r>
            <a:r>
              <a:rPr lang="es-ES" dirty="0">
                <a:latin typeface="Lucida Handwriting" pitchFamily="66" charset="0"/>
              </a:rPr>
              <a:t>tuberculoso</a:t>
            </a:r>
            <a:r>
              <a:rPr lang="es-ES" dirty="0" smtClean="0">
                <a:latin typeface="Lucida Handwriting" pitchFamily="66" charset="0"/>
              </a:rPr>
              <a:t>.</a:t>
            </a:r>
          </a:p>
          <a:p>
            <a:pPr>
              <a:buFont typeface="Wingdings" pitchFamily="2" charset="2"/>
              <a:buChar char="q"/>
              <a:defRPr/>
            </a:pPr>
            <a:r>
              <a:rPr lang="es-ES" dirty="0">
                <a:latin typeface="Lucida Handwriting" pitchFamily="66" charset="0"/>
              </a:rPr>
              <a:t>tuberculoma no óseo y meningitis </a:t>
            </a:r>
            <a:r>
              <a:rPr lang="es-ES" dirty="0" smtClean="0">
                <a:latin typeface="Lucida Handwriting" pitchFamily="66" charset="0"/>
              </a:rPr>
              <a:t>espinal con paraplejía </a:t>
            </a:r>
            <a:r>
              <a:rPr lang="es-ES" dirty="0">
                <a:latin typeface="Lucida Handwriting" pitchFamily="66" charset="0"/>
              </a:rPr>
              <a:t>con o sin asociación a </a:t>
            </a:r>
            <a:r>
              <a:rPr lang="es-ES" dirty="0" smtClean="0">
                <a:latin typeface="Lucida Handwriting" pitchFamily="66" charset="0"/>
              </a:rPr>
              <a:t>mal de </a:t>
            </a:r>
            <a:r>
              <a:rPr lang="es-ES" dirty="0" err="1">
                <a:latin typeface="Lucida Handwriting" pitchFamily="66" charset="0"/>
              </a:rPr>
              <a:t>Pott</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ctrTitle"/>
          </p:nvPr>
        </p:nvSpPr>
        <p:spPr/>
        <p:txBody>
          <a:bodyPr/>
          <a:lstStyle/>
          <a:p>
            <a:r>
              <a:rPr lang="es-ES" dirty="0" smtClean="0">
                <a:latin typeface="Lucida Handwriting" pitchFamily="66" charset="0"/>
              </a:rPr>
              <a:t>TUBERCULOSIS MENÍNGEA (</a:t>
            </a:r>
            <a:r>
              <a:rPr lang="es-ES" dirty="0" err="1" smtClean="0">
                <a:latin typeface="Lucida Handwriting" pitchFamily="66" charset="0"/>
              </a:rPr>
              <a:t>TBC</a:t>
            </a:r>
            <a:r>
              <a:rPr lang="es-ES" dirty="0" smtClean="0">
                <a:latin typeface="Lucida Handwriting" pitchFamily="66" charset="0"/>
              </a:rPr>
              <a:t> M)</a:t>
            </a:r>
          </a:p>
        </p:txBody>
      </p:sp>
      <p:sp>
        <p:nvSpPr>
          <p:cNvPr id="71683" name="2 Subtítulo"/>
          <p:cNvSpPr>
            <a:spLocks noGrp="1"/>
          </p:cNvSpPr>
          <p:nvPr>
            <p:ph type="subTitle" idx="1"/>
          </p:nvPr>
        </p:nvSpPr>
        <p:spPr/>
        <p:txBody>
          <a:bodyPr/>
          <a:lstStyle/>
          <a:p>
            <a:endParaRPr lang="es-E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1071563"/>
            <a:ext cx="8229600" cy="725487"/>
          </a:xfrm>
        </p:spPr>
        <p:txBody>
          <a:bodyPr>
            <a:normAutofit fontScale="90000"/>
          </a:bodyPr>
          <a:lstStyle/>
          <a:p>
            <a:pPr>
              <a:defRPr/>
            </a:pPr>
            <a:r>
              <a:rPr lang="es-ES" dirty="0" smtClean="0">
                <a:latin typeface="Lucida Handwriting" pitchFamily="66" charset="0"/>
              </a:rPr>
              <a:t>Principales factores de riesgo de la </a:t>
            </a:r>
            <a:r>
              <a:rPr lang="es-ES" dirty="0" err="1" smtClean="0">
                <a:latin typeface="Lucida Handwriting" pitchFamily="66" charset="0"/>
              </a:rPr>
              <a:t>TBC</a:t>
            </a:r>
            <a:r>
              <a:rPr lang="es-ES" dirty="0" smtClean="0">
                <a:latin typeface="Lucida Handwriting" pitchFamily="66" charset="0"/>
              </a:rPr>
              <a:t> M</a:t>
            </a:r>
            <a:endParaRPr lang="es-ES" dirty="0">
              <a:latin typeface="Lucida Handwriting" pitchFamily="66" charset="0"/>
            </a:endParaRPr>
          </a:p>
        </p:txBody>
      </p:sp>
      <p:sp>
        <p:nvSpPr>
          <p:cNvPr id="74755" name="2 Marcador de contenido"/>
          <p:cNvSpPr>
            <a:spLocks noGrp="1"/>
          </p:cNvSpPr>
          <p:nvPr>
            <p:ph idx="1"/>
          </p:nvPr>
        </p:nvSpPr>
        <p:spPr>
          <a:xfrm>
            <a:off x="428625" y="2500313"/>
            <a:ext cx="8229600" cy="2614612"/>
          </a:xfrm>
        </p:spPr>
        <p:txBody>
          <a:bodyPr/>
          <a:lstStyle/>
          <a:p>
            <a:r>
              <a:rPr lang="es-ES" dirty="0" smtClean="0">
                <a:latin typeface="Lucida Handwriting" pitchFamily="66" charset="0"/>
              </a:rPr>
              <a:t>Coinfección con VIH</a:t>
            </a:r>
          </a:p>
          <a:p>
            <a:r>
              <a:rPr lang="es-ES" dirty="0" smtClean="0">
                <a:latin typeface="Lucida Handwriting" pitchFamily="66" charset="0"/>
              </a:rPr>
              <a:t>Malnutrición</a:t>
            </a:r>
          </a:p>
          <a:p>
            <a:r>
              <a:rPr lang="es-ES" dirty="0" smtClean="0">
                <a:latin typeface="Lucida Handwriting" pitchFamily="66" charset="0"/>
              </a:rPr>
              <a:t>Neoplasias </a:t>
            </a:r>
          </a:p>
          <a:p>
            <a:r>
              <a:rPr lang="es-ES" dirty="0" smtClean="0">
                <a:latin typeface="Lucida Handwriting" pitchFamily="66" charset="0"/>
              </a:rPr>
              <a:t>Uso de agentes inmunosupresores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625" y="928688"/>
            <a:ext cx="8229600" cy="725487"/>
          </a:xfrm>
        </p:spPr>
        <p:txBody>
          <a:bodyPr>
            <a:normAutofit fontScale="90000"/>
          </a:bodyPr>
          <a:lstStyle/>
          <a:p>
            <a:pPr>
              <a:defRPr/>
            </a:pPr>
            <a:r>
              <a:rPr lang="es-ES" dirty="0" smtClean="0">
                <a:latin typeface="Lucida Handwriting" pitchFamily="66" charset="0"/>
              </a:rPr>
              <a:t>Síntomas</a:t>
            </a:r>
            <a:endParaRPr lang="es-ES" dirty="0">
              <a:latin typeface="Lucida Handwriting" pitchFamily="66" charset="0"/>
            </a:endParaRPr>
          </a:p>
        </p:txBody>
      </p:sp>
      <p:sp>
        <p:nvSpPr>
          <p:cNvPr id="76803" name="2 Marcador de contenido"/>
          <p:cNvSpPr>
            <a:spLocks noGrp="1"/>
          </p:cNvSpPr>
          <p:nvPr>
            <p:ph idx="1"/>
          </p:nvPr>
        </p:nvSpPr>
        <p:spPr>
          <a:xfrm>
            <a:off x="500063" y="2428875"/>
            <a:ext cx="8229600" cy="2614613"/>
          </a:xfrm>
        </p:spPr>
        <p:txBody>
          <a:bodyPr/>
          <a:lstStyle/>
          <a:p>
            <a:pPr>
              <a:buFont typeface="Wingdings" pitchFamily="2" charset="2"/>
              <a:buChar char="q"/>
            </a:pPr>
            <a:r>
              <a:rPr lang="es-ES" dirty="0" smtClean="0">
                <a:latin typeface="Lucida Handwriting" pitchFamily="66" charset="0"/>
              </a:rPr>
              <a:t>Cefalea</a:t>
            </a:r>
          </a:p>
          <a:p>
            <a:pPr>
              <a:buFont typeface="Wingdings" pitchFamily="2" charset="2"/>
              <a:buChar char="q"/>
            </a:pPr>
            <a:r>
              <a:rPr lang="es-ES" dirty="0" smtClean="0">
                <a:latin typeface="Lucida Handwriting" pitchFamily="66" charset="0"/>
              </a:rPr>
              <a:t>Vómito</a:t>
            </a:r>
          </a:p>
          <a:p>
            <a:pPr>
              <a:buFont typeface="Wingdings" pitchFamily="2" charset="2"/>
              <a:buChar char="q"/>
            </a:pPr>
            <a:r>
              <a:rPr lang="es-ES" dirty="0" smtClean="0">
                <a:latin typeface="Lucida Handwriting" pitchFamily="66" charset="0"/>
              </a:rPr>
              <a:t>Alteración del sensorio</a:t>
            </a:r>
          </a:p>
          <a:p>
            <a:pPr>
              <a:buFont typeface="Wingdings" pitchFamily="2" charset="2"/>
              <a:buChar char="q"/>
            </a:pPr>
            <a:r>
              <a:rPr lang="es-ES" dirty="0" smtClean="0">
                <a:latin typeface="Lucida Handwriting" pitchFamily="66" charset="0"/>
              </a:rPr>
              <a:t>Déficit neurológico focal.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171480" y="488936"/>
            <a:ext cx="8686800" cy="939800"/>
          </a:xfrm>
        </p:spPr>
        <p:txBody>
          <a:bodyPr/>
          <a:lstStyle/>
          <a:p>
            <a:r>
              <a:rPr lang="es-ES" sz="2400" b="1" dirty="0" smtClean="0">
                <a:latin typeface="Lucida Handwriting" pitchFamily="66" charset="0"/>
              </a:rPr>
              <a:t>Tuberculosis OMS </a:t>
            </a:r>
            <a:br>
              <a:rPr lang="es-ES" sz="2400" b="1" dirty="0" smtClean="0">
                <a:latin typeface="Lucida Handwriting" pitchFamily="66" charset="0"/>
              </a:rPr>
            </a:br>
            <a:r>
              <a:rPr lang="es-ES" sz="2400" dirty="0" smtClean="0">
                <a:latin typeface="Lucida Handwriting" pitchFamily="66" charset="0"/>
              </a:rPr>
              <a:t>Nota descriptiva Oct.de 2016 </a:t>
            </a:r>
          </a:p>
        </p:txBody>
      </p:sp>
      <p:sp>
        <p:nvSpPr>
          <p:cNvPr id="7171" name="2 CuadroTexto"/>
          <p:cNvSpPr txBox="1">
            <a:spLocks noChangeArrowheads="1"/>
          </p:cNvSpPr>
          <p:nvPr/>
        </p:nvSpPr>
        <p:spPr bwMode="auto">
          <a:xfrm>
            <a:off x="321469" y="2214554"/>
            <a:ext cx="8501062" cy="5632311"/>
          </a:xfrm>
          <a:prstGeom prst="rect">
            <a:avLst/>
          </a:prstGeom>
          <a:noFill/>
          <a:ln w="9525">
            <a:noFill/>
            <a:miter lim="800000"/>
            <a:headEnd/>
            <a:tailEnd/>
          </a:ln>
        </p:spPr>
        <p:txBody>
          <a:bodyPr wrap="square">
            <a:spAutoFit/>
          </a:bodyPr>
          <a:lstStyle/>
          <a:p>
            <a:pPr>
              <a:buFont typeface="Wingdings" pitchFamily="2" charset="2"/>
              <a:buChar char="q"/>
            </a:pPr>
            <a:r>
              <a:rPr lang="es-ES" sz="2400" dirty="0">
                <a:latin typeface="Lucida Handwriting" pitchFamily="66" charset="0"/>
              </a:rPr>
              <a:t>2015, 10,4 </a:t>
            </a:r>
            <a:r>
              <a:rPr lang="es-ES" sz="2400" dirty="0" smtClean="0">
                <a:latin typeface="Lucida Handwriting" pitchFamily="66" charset="0"/>
              </a:rPr>
              <a:t>millones personas enfermaron y </a:t>
            </a:r>
            <a:r>
              <a:rPr lang="es-ES" sz="2400" dirty="0">
                <a:latin typeface="Lucida Handwriting" pitchFamily="66" charset="0"/>
              </a:rPr>
              <a:t>1,8 </a:t>
            </a:r>
            <a:r>
              <a:rPr lang="es-ES" sz="2400" dirty="0" smtClean="0">
                <a:latin typeface="Lucida Handwriting" pitchFamily="66" charset="0"/>
              </a:rPr>
              <a:t>millones fallecieron (0.4 millones con VIH, siendo el 35% de las muertes por VIH/SIDA)</a:t>
            </a:r>
          </a:p>
          <a:p>
            <a:pPr>
              <a:buFont typeface="Wingdings" pitchFamily="2" charset="2"/>
              <a:buChar char="q"/>
            </a:pPr>
            <a:endParaRPr lang="es-ES" sz="2400" dirty="0" smtClean="0">
              <a:latin typeface="Lucida Handwriting" pitchFamily="66" charset="0"/>
            </a:endParaRPr>
          </a:p>
          <a:p>
            <a:pPr lvl="0">
              <a:buFont typeface="Wingdings" pitchFamily="2" charset="2"/>
              <a:buChar char="q"/>
            </a:pPr>
            <a:r>
              <a:rPr lang="es-ES" sz="2400" dirty="0" smtClean="0">
                <a:latin typeface="Lucida Handwriting" pitchFamily="66" charset="0"/>
              </a:rPr>
              <a:t>Seis países acaparan el 60% de la mortalidad total; India, Indonesia, China, Nigeria, Pakistán y Sudáfrica.</a:t>
            </a:r>
          </a:p>
          <a:p>
            <a:endParaRPr lang="es-ES" sz="2400" dirty="0" smtClean="0">
              <a:latin typeface="Lucida Handwriting" pitchFamily="66" charset="0"/>
            </a:endParaRPr>
          </a:p>
          <a:p>
            <a:pPr>
              <a:buFont typeface="Wingdings" pitchFamily="2" charset="2"/>
              <a:buChar char="q"/>
            </a:pPr>
            <a:r>
              <a:rPr lang="es-ES" sz="2400" dirty="0" smtClean="0">
                <a:latin typeface="Lucida Handwriting" pitchFamily="66" charset="0"/>
              </a:rPr>
              <a:t>Tercera parte de la población mundial tiene Tb latente</a:t>
            </a:r>
          </a:p>
          <a:p>
            <a:pPr lvl="0">
              <a:buFont typeface="Wingdings" pitchFamily="2" charset="2"/>
              <a:buChar char="q"/>
            </a:pPr>
            <a:endParaRPr lang="es-ES" sz="2400" dirty="0" smtClean="0">
              <a:latin typeface="Lucida Handwriting" pitchFamily="66" charset="0"/>
            </a:endParaRPr>
          </a:p>
          <a:p>
            <a:pPr>
              <a:buFont typeface="Wingdings" pitchFamily="2" charset="2"/>
              <a:buChar char="q"/>
            </a:pPr>
            <a:endParaRPr lang="es-ES" sz="2400" dirty="0" smtClean="0">
              <a:latin typeface="Lucida Handwriting" pitchFamily="66" charset="0"/>
            </a:endParaRPr>
          </a:p>
          <a:p>
            <a:pPr>
              <a:buFont typeface="Wingdings" pitchFamily="2" charset="2"/>
              <a:buChar char="q"/>
            </a:pPr>
            <a:endParaRPr lang="es-ES" sz="2400" dirty="0" smtClean="0">
              <a:latin typeface="Lucida Handwriting" pitchFamily="66" charset="0"/>
            </a:endParaRPr>
          </a:p>
          <a:p>
            <a:endParaRPr lang="es-ES" sz="2400" dirty="0" smtClean="0">
              <a:latin typeface="Lucida Handwriting" pitchFamily="66" charset="0"/>
            </a:endParaRPr>
          </a:p>
          <a:p>
            <a:pPr>
              <a:buFont typeface="Wingdings" pitchFamily="2" charset="2"/>
              <a:buChar char="q"/>
            </a:pPr>
            <a:endParaRPr lang="es-ES" sz="2400" dirty="0">
              <a:latin typeface="Lucida Handwriting" pitchFamily="66"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Título"/>
          <p:cNvSpPr>
            <a:spLocks noGrp="1"/>
          </p:cNvSpPr>
          <p:nvPr>
            <p:ph type="title"/>
          </p:nvPr>
        </p:nvSpPr>
        <p:spPr>
          <a:xfrm>
            <a:off x="357188" y="1000125"/>
            <a:ext cx="8229600" cy="868363"/>
          </a:xfrm>
        </p:spPr>
        <p:txBody>
          <a:bodyPr>
            <a:normAutofit fontScale="90000"/>
          </a:bodyPr>
          <a:lstStyle/>
          <a:p>
            <a:r>
              <a:rPr lang="es-ES" dirty="0" smtClean="0">
                <a:latin typeface="Lucida Handwriting" pitchFamily="66" charset="0"/>
              </a:rPr>
              <a:t>Duración de los síntomas</a:t>
            </a:r>
          </a:p>
        </p:txBody>
      </p:sp>
      <p:sp>
        <p:nvSpPr>
          <p:cNvPr id="78851" name="2 Marcador de contenido"/>
          <p:cNvSpPr>
            <a:spLocks noGrp="1"/>
          </p:cNvSpPr>
          <p:nvPr>
            <p:ph idx="1"/>
          </p:nvPr>
        </p:nvSpPr>
        <p:spPr>
          <a:xfrm>
            <a:off x="428625" y="2928938"/>
            <a:ext cx="8229600" cy="1971675"/>
          </a:xfrm>
        </p:spPr>
        <p:txBody>
          <a:bodyPr>
            <a:normAutofit lnSpcReduction="10000"/>
          </a:bodyPr>
          <a:lstStyle/>
          <a:p>
            <a:pPr>
              <a:buFont typeface="Wingdings" pitchFamily="2" charset="2"/>
              <a:buChar char="q"/>
            </a:pPr>
            <a:r>
              <a:rPr lang="es-ES" dirty="0" smtClean="0">
                <a:latin typeface="Lucida Handwriting" pitchFamily="66" charset="0"/>
              </a:rPr>
              <a:t>Agudas de menos de seis días no son frecuentes </a:t>
            </a:r>
          </a:p>
          <a:p>
            <a:pPr>
              <a:buFont typeface="Wingdings" pitchFamily="2" charset="2"/>
              <a:buChar char="q"/>
            </a:pPr>
            <a:r>
              <a:rPr lang="es-ES" dirty="0" smtClean="0">
                <a:latin typeface="Lucida Handwriting" pitchFamily="66" charset="0"/>
              </a:rPr>
              <a:t>Mayoría corresponde a casos sub-agudos.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714375"/>
            <a:ext cx="8229600" cy="1143000"/>
          </a:xfrm>
        </p:spPr>
        <p:txBody>
          <a:bodyPr>
            <a:normAutofit fontScale="90000"/>
          </a:bodyPr>
          <a:lstStyle/>
          <a:p>
            <a:pPr>
              <a:defRPr/>
            </a:pPr>
            <a:r>
              <a:rPr lang="es-ES" sz="3600" dirty="0" smtClean="0"/>
              <a:t/>
            </a:r>
            <a:br>
              <a:rPr lang="es-ES" sz="3600" dirty="0" smtClean="0"/>
            </a:br>
            <a:r>
              <a:rPr lang="es-ES" sz="3600" dirty="0" smtClean="0">
                <a:latin typeface="Lucida Handwriting" pitchFamily="66" charset="0"/>
              </a:rPr>
              <a:t>Desde el punto de vista clínico se ha clasificado en tres grupos:</a:t>
            </a:r>
            <a:r>
              <a:rPr lang="es-ES" dirty="0" smtClean="0">
                <a:latin typeface="Lucida Handwriting" pitchFamily="66" charset="0"/>
              </a:rPr>
              <a:t/>
            </a:r>
            <a:br>
              <a:rPr lang="es-ES" dirty="0" smtClean="0">
                <a:latin typeface="Lucida Handwriting" pitchFamily="66" charset="0"/>
              </a:rPr>
            </a:br>
            <a:endParaRPr lang="es-ES" dirty="0">
              <a:latin typeface="Lucida Handwriting" pitchFamily="66" charset="0"/>
            </a:endParaRPr>
          </a:p>
        </p:txBody>
      </p:sp>
      <p:sp>
        <p:nvSpPr>
          <p:cNvPr id="75779" name="2 Marcador de contenido"/>
          <p:cNvSpPr>
            <a:spLocks noGrp="1"/>
          </p:cNvSpPr>
          <p:nvPr>
            <p:ph idx="1"/>
          </p:nvPr>
        </p:nvSpPr>
        <p:spPr>
          <a:xfrm>
            <a:off x="500063" y="2357438"/>
            <a:ext cx="8229600" cy="3114675"/>
          </a:xfrm>
        </p:spPr>
        <p:txBody>
          <a:bodyPr>
            <a:normAutofit fontScale="85000" lnSpcReduction="10000"/>
          </a:bodyPr>
          <a:lstStyle/>
          <a:p>
            <a:pPr>
              <a:buFontTx/>
              <a:buNone/>
            </a:pPr>
            <a:r>
              <a:rPr lang="es-ES" dirty="0" smtClean="0">
                <a:latin typeface="Lucida Handwriting" pitchFamily="66" charset="0"/>
              </a:rPr>
              <a:t>1. Alerta y orientado sin déficit focal.</a:t>
            </a:r>
          </a:p>
          <a:p>
            <a:pPr>
              <a:buFontTx/>
              <a:buNone/>
            </a:pPr>
            <a:r>
              <a:rPr lang="es-ES" dirty="0" smtClean="0">
                <a:latin typeface="Lucida Handwriting" pitchFamily="66" charset="0"/>
              </a:rPr>
              <a:t>2. Pacientes con escala de Glasgow de 11 a 14, ó 15 si hay déficit neurológico focal.</a:t>
            </a:r>
          </a:p>
          <a:p>
            <a:pPr>
              <a:buFontTx/>
              <a:buNone/>
            </a:pPr>
            <a:r>
              <a:rPr lang="es-ES" dirty="0" smtClean="0">
                <a:latin typeface="Lucida Handwriting" pitchFamily="66" charset="0"/>
              </a:rPr>
              <a:t>3. Escala de Glasgow menor o igual a 10 con o sin déficit neurológico focal.</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Título"/>
          <p:cNvSpPr>
            <a:spLocks noGrp="1"/>
          </p:cNvSpPr>
          <p:nvPr>
            <p:ph type="title"/>
          </p:nvPr>
        </p:nvSpPr>
        <p:spPr>
          <a:xfrm>
            <a:off x="457200" y="274638"/>
            <a:ext cx="8229600" cy="868362"/>
          </a:xfrm>
        </p:spPr>
        <p:txBody>
          <a:bodyPr>
            <a:normAutofit fontScale="90000"/>
          </a:bodyPr>
          <a:lstStyle/>
          <a:p>
            <a:r>
              <a:rPr lang="es-ES" sz="3200" dirty="0" smtClean="0">
                <a:latin typeface="Lucida Handwriting" pitchFamily="66" charset="0"/>
              </a:rPr>
              <a:t>Diagnóstico de la Tuberculosis del </a:t>
            </a:r>
            <a:r>
              <a:rPr lang="es-ES" sz="3200" dirty="0" err="1" smtClean="0">
                <a:latin typeface="Lucida Handwriting" pitchFamily="66" charset="0"/>
              </a:rPr>
              <a:t>SNC</a:t>
            </a:r>
            <a:endParaRPr lang="es-ES" sz="3200" dirty="0" smtClean="0">
              <a:latin typeface="Lucida Handwriting" pitchFamily="66" charset="0"/>
            </a:endParaRPr>
          </a:p>
        </p:txBody>
      </p:sp>
      <p:sp>
        <p:nvSpPr>
          <p:cNvPr id="81923" name="2 Marcador de contenido"/>
          <p:cNvSpPr>
            <a:spLocks noGrp="1"/>
          </p:cNvSpPr>
          <p:nvPr>
            <p:ph idx="1"/>
          </p:nvPr>
        </p:nvSpPr>
        <p:spPr>
          <a:xfrm>
            <a:off x="285720" y="1600200"/>
            <a:ext cx="8501122" cy="4525963"/>
          </a:xfrm>
        </p:spPr>
        <p:txBody>
          <a:bodyPr>
            <a:normAutofit/>
          </a:bodyPr>
          <a:lstStyle/>
          <a:p>
            <a:r>
              <a:rPr lang="es-ES" b="1" i="1" dirty="0" smtClean="0">
                <a:latin typeface="Lucida Handwriting" pitchFamily="66" charset="0"/>
              </a:rPr>
              <a:t>Parálisis de pares craneales (</a:t>
            </a:r>
            <a:r>
              <a:rPr lang="es-ES" dirty="0" smtClean="0">
                <a:latin typeface="Lucida Handwriting" pitchFamily="66" charset="0"/>
              </a:rPr>
              <a:t>20% al 30%) y puede ser la manifestación inicial; </a:t>
            </a:r>
          </a:p>
          <a:p>
            <a:pPr lvl="1"/>
            <a:r>
              <a:rPr lang="es-ES" b="1" i="1" dirty="0" smtClean="0">
                <a:latin typeface="Lucida Handwriting" pitchFamily="66" charset="0"/>
              </a:rPr>
              <a:t>Sexto par  m</a:t>
            </a:r>
            <a:r>
              <a:rPr lang="es-ES" dirty="0" smtClean="0">
                <a:latin typeface="Lucida Handwriting" pitchFamily="66" charset="0"/>
              </a:rPr>
              <a:t>ás afectado. </a:t>
            </a:r>
          </a:p>
          <a:p>
            <a:r>
              <a:rPr lang="es-ES" b="1" i="1" dirty="0" smtClean="0">
                <a:latin typeface="Lucida Handwriting" pitchFamily="66" charset="0"/>
              </a:rPr>
              <a:t>Pérdida de visión  por </a:t>
            </a:r>
            <a:r>
              <a:rPr lang="es-ES" dirty="0" smtClean="0">
                <a:latin typeface="Lucida Handwriting" pitchFamily="66" charset="0"/>
              </a:rPr>
              <a:t>afectación del nervio óptico, ocasionalmente es una condición dominante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Título"/>
          <p:cNvSpPr>
            <a:spLocks noGrp="1"/>
          </p:cNvSpPr>
          <p:nvPr>
            <p:ph type="title"/>
          </p:nvPr>
        </p:nvSpPr>
        <p:spPr/>
        <p:txBody>
          <a:bodyPr>
            <a:normAutofit fontScale="90000"/>
          </a:bodyPr>
          <a:lstStyle/>
          <a:p>
            <a:r>
              <a:rPr lang="es-ES" sz="3200" dirty="0" smtClean="0"/>
              <a:t/>
            </a:r>
            <a:br>
              <a:rPr lang="es-ES" sz="3200" dirty="0" smtClean="0"/>
            </a:br>
            <a:r>
              <a:rPr lang="es-ES" sz="3200" dirty="0" smtClean="0">
                <a:latin typeface="Lucida Handwriting" pitchFamily="66" charset="0"/>
              </a:rPr>
              <a:t>Estudio del líquido cefalorraquídeo</a:t>
            </a:r>
            <a:br>
              <a:rPr lang="es-ES" sz="3200" dirty="0" smtClean="0">
                <a:latin typeface="Lucida Handwriting" pitchFamily="66" charset="0"/>
              </a:rPr>
            </a:br>
            <a:r>
              <a:rPr lang="es-ES" sz="3200" dirty="0" smtClean="0">
                <a:latin typeface="Lucida Handwriting" pitchFamily="66" charset="0"/>
              </a:rPr>
              <a:t>es fundamental para el diagnóstico</a:t>
            </a:r>
            <a:br>
              <a:rPr lang="es-ES" sz="3200" dirty="0" smtClean="0">
                <a:latin typeface="Lucida Handwriting" pitchFamily="66" charset="0"/>
              </a:rPr>
            </a:br>
            <a:endParaRPr lang="es-ES" sz="3200" dirty="0" smtClean="0">
              <a:latin typeface="Lucida Handwriting" pitchFamily="66" charset="0"/>
            </a:endParaRPr>
          </a:p>
        </p:txBody>
      </p:sp>
      <p:sp>
        <p:nvSpPr>
          <p:cNvPr id="3" name="2 Marcador de contenido"/>
          <p:cNvSpPr>
            <a:spLocks noGrp="1"/>
          </p:cNvSpPr>
          <p:nvPr>
            <p:ph idx="1"/>
          </p:nvPr>
        </p:nvSpPr>
        <p:spPr>
          <a:xfrm>
            <a:off x="285720" y="1600200"/>
            <a:ext cx="8715436" cy="4525963"/>
          </a:xfrm>
        </p:spPr>
        <p:txBody>
          <a:bodyPr>
            <a:normAutofit/>
          </a:bodyPr>
          <a:lstStyle/>
          <a:p>
            <a:pPr>
              <a:buFont typeface="Wingdings" pitchFamily="2" charset="2"/>
              <a:buChar char="q"/>
              <a:defRPr/>
            </a:pPr>
            <a:r>
              <a:rPr lang="es-ES" dirty="0" err="1" smtClean="0">
                <a:latin typeface="Lucida Handwriting" pitchFamily="66" charset="0"/>
              </a:rPr>
              <a:t>Pleocitosis</a:t>
            </a:r>
            <a:r>
              <a:rPr lang="es-ES" dirty="0" smtClean="0">
                <a:latin typeface="Lucida Handwriting" pitchFamily="66" charset="0"/>
              </a:rPr>
              <a:t> </a:t>
            </a:r>
            <a:r>
              <a:rPr lang="es-ES" dirty="0">
                <a:latin typeface="Lucida Handwriting" pitchFamily="66" charset="0"/>
              </a:rPr>
              <a:t>con predominio </a:t>
            </a:r>
            <a:r>
              <a:rPr lang="es-ES" dirty="0" smtClean="0">
                <a:latin typeface="Lucida Handwriting" pitchFamily="66" charset="0"/>
              </a:rPr>
              <a:t>linfocitario, mas sensible si es &gt;60%</a:t>
            </a:r>
          </a:p>
          <a:p>
            <a:pPr>
              <a:buFont typeface="Wingdings" pitchFamily="2" charset="2"/>
              <a:buChar char="q"/>
              <a:defRPr/>
            </a:pPr>
            <a:r>
              <a:rPr lang="es-ES" dirty="0" err="1" smtClean="0">
                <a:latin typeface="Lucida Handwriting" pitchFamily="66" charset="0"/>
              </a:rPr>
              <a:t>Hiperproteinorraquia</a:t>
            </a:r>
            <a:r>
              <a:rPr lang="es-ES" dirty="0" smtClean="0">
                <a:latin typeface="Lucida Handwriting" pitchFamily="66" charset="0"/>
              </a:rPr>
              <a:t> &gt;100 mg/</a:t>
            </a:r>
            <a:r>
              <a:rPr lang="es-ES" dirty="0" err="1" smtClean="0">
                <a:latin typeface="Lucida Handwriting" pitchFamily="66" charset="0"/>
              </a:rPr>
              <a:t>dL</a:t>
            </a:r>
            <a:endParaRPr lang="es-ES" dirty="0" smtClean="0">
              <a:latin typeface="Lucida Handwriting" pitchFamily="66" charset="0"/>
            </a:endParaRPr>
          </a:p>
          <a:p>
            <a:pPr>
              <a:buFont typeface="Wingdings" pitchFamily="2" charset="2"/>
              <a:buChar char="q"/>
              <a:defRPr/>
            </a:pPr>
            <a:r>
              <a:rPr lang="es-ES" dirty="0" smtClean="0">
                <a:latin typeface="Lucida Handwriting" pitchFamily="66" charset="0"/>
              </a:rPr>
              <a:t>Disminución. de la glicemia.  </a:t>
            </a:r>
          </a:p>
          <a:p>
            <a:pPr>
              <a:buFont typeface="Wingdings" pitchFamily="2" charset="2"/>
              <a:buChar char="q"/>
              <a:defRPr/>
            </a:pPr>
            <a:r>
              <a:rPr lang="es-ES" dirty="0" smtClean="0">
                <a:latin typeface="Lucida Handwriting" pitchFamily="66" charset="0"/>
              </a:rPr>
              <a:t>Estudios </a:t>
            </a:r>
            <a:r>
              <a:rPr lang="es-ES" dirty="0">
                <a:latin typeface="Lucida Handwriting" pitchFamily="66" charset="0"/>
              </a:rPr>
              <a:t>negativos </a:t>
            </a:r>
            <a:r>
              <a:rPr lang="es-ES" dirty="0" smtClean="0">
                <a:latin typeface="Lucida Handwriting" pitchFamily="66" charset="0"/>
              </a:rPr>
              <a:t>para otras </a:t>
            </a:r>
            <a:r>
              <a:rPr lang="es-ES" dirty="0">
                <a:latin typeface="Lucida Handwriting" pitchFamily="66" charset="0"/>
              </a:rPr>
              <a:t>patologías </a:t>
            </a:r>
            <a:r>
              <a:rPr lang="es-ES" dirty="0" smtClean="0">
                <a:latin typeface="Lucida Handwriting" pitchFamily="66" charset="0"/>
              </a:rPr>
              <a:t>del </a:t>
            </a:r>
            <a:r>
              <a:rPr lang="es-ES" dirty="0" err="1" smtClean="0">
                <a:latin typeface="Lucida Handwriting" pitchFamily="66" charset="0"/>
              </a:rPr>
              <a:t>SNC</a:t>
            </a:r>
            <a:r>
              <a:rPr lang="es-ES" dirty="0" smtClean="0">
                <a:latin typeface="Lucida Handwriting" pitchFamily="66" charset="0"/>
              </a:rPr>
              <a:t>, </a:t>
            </a:r>
            <a:r>
              <a:rPr lang="es-ES" dirty="0">
                <a:latin typeface="Lucida Handwriting" pitchFamily="66" charset="0"/>
              </a:rPr>
              <a:t>incluida la citología para </a:t>
            </a:r>
            <a:r>
              <a:rPr lang="es-ES" dirty="0" smtClean="0">
                <a:latin typeface="Lucida Handwriting" pitchFamily="66" charset="0"/>
              </a:rPr>
              <a:t>neoplasias.</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42926"/>
            <a:ext cx="8229600" cy="1143000"/>
          </a:xfrm>
        </p:spPr>
        <p:txBody>
          <a:bodyPr>
            <a:normAutofit fontScale="90000"/>
          </a:bodyPr>
          <a:lstStyle/>
          <a:p>
            <a:pPr>
              <a:defRPr/>
            </a:pPr>
            <a:r>
              <a:rPr lang="es-ES" dirty="0" smtClean="0"/>
              <a:t/>
            </a:r>
            <a:br>
              <a:rPr lang="es-ES" dirty="0" smtClean="0"/>
            </a:br>
            <a:r>
              <a:rPr lang="es-ES" dirty="0" smtClean="0">
                <a:latin typeface="Lucida Handwriting" pitchFamily="66" charset="0"/>
              </a:rPr>
              <a:t>Hallazgos </a:t>
            </a:r>
            <a:r>
              <a:rPr lang="es-ES" dirty="0" err="1" smtClean="0">
                <a:latin typeface="Lucida Handwriting" pitchFamily="66" charset="0"/>
              </a:rPr>
              <a:t>imagenológicos</a:t>
            </a:r>
            <a:r>
              <a:rPr lang="es-ES" dirty="0" smtClean="0">
                <a:latin typeface="Lucida Handwriting" pitchFamily="66" charset="0"/>
              </a:rPr>
              <a:t> más comunes </a:t>
            </a:r>
            <a:endParaRPr lang="es-ES" dirty="0">
              <a:latin typeface="Lucida Handwriting" pitchFamily="66" charset="0"/>
            </a:endParaRPr>
          </a:p>
        </p:txBody>
      </p:sp>
      <p:sp>
        <p:nvSpPr>
          <p:cNvPr id="79875" name="3 Marcador de contenido"/>
          <p:cNvSpPr>
            <a:spLocks noGrp="1"/>
          </p:cNvSpPr>
          <p:nvPr>
            <p:ph idx="1"/>
          </p:nvPr>
        </p:nvSpPr>
        <p:spPr>
          <a:xfrm>
            <a:off x="857224" y="2643068"/>
            <a:ext cx="8106360" cy="2850011"/>
          </a:xfrm>
        </p:spPr>
        <p:txBody>
          <a:bodyPr wrap="square">
            <a:spAutoFit/>
          </a:bodyPr>
          <a:lstStyle/>
          <a:p>
            <a:pPr marL="514350" indent="-514350">
              <a:buFontTx/>
              <a:buAutoNum type="arabicPeriod"/>
            </a:pPr>
            <a:r>
              <a:rPr lang="es-ES" dirty="0" smtClean="0">
                <a:latin typeface="Lucida Handwriting" pitchFamily="66" charset="0"/>
              </a:rPr>
              <a:t>Realce meníngeo basal</a:t>
            </a:r>
          </a:p>
          <a:p>
            <a:pPr marL="514350" indent="-514350">
              <a:buFontTx/>
              <a:buAutoNum type="arabicPeriod"/>
            </a:pPr>
            <a:r>
              <a:rPr lang="es-ES" dirty="0" smtClean="0">
                <a:latin typeface="Lucida Handwriting" pitchFamily="66" charset="0"/>
              </a:rPr>
              <a:t>Hidrocefalia</a:t>
            </a:r>
          </a:p>
          <a:p>
            <a:pPr marL="514350" indent="-514350">
              <a:buFontTx/>
              <a:buAutoNum type="arabicPeriod"/>
            </a:pPr>
            <a:r>
              <a:rPr lang="es-ES" dirty="0" err="1" smtClean="0">
                <a:latin typeface="Lucida Handwriting" pitchFamily="66" charset="0"/>
              </a:rPr>
              <a:t>Tuberculoma</a:t>
            </a:r>
            <a:endParaRPr lang="es-ES" dirty="0" smtClean="0">
              <a:latin typeface="Lucida Handwriting" pitchFamily="66" charset="0"/>
            </a:endParaRPr>
          </a:p>
          <a:p>
            <a:pPr marL="514350" indent="-514350">
              <a:buFontTx/>
              <a:buAutoNum type="arabicPeriod"/>
            </a:pPr>
            <a:r>
              <a:rPr lang="es-ES" dirty="0" err="1" smtClean="0">
                <a:latin typeface="Lucida Handwriting" pitchFamily="66" charset="0"/>
              </a:rPr>
              <a:t>Hiperdensidad</a:t>
            </a:r>
            <a:r>
              <a:rPr lang="es-ES" dirty="0" smtClean="0">
                <a:latin typeface="Lucida Handwriting" pitchFamily="66" charset="0"/>
              </a:rPr>
              <a:t> basal pre-contraste.</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38" y="214313"/>
            <a:ext cx="7772400" cy="1214437"/>
          </a:xfrm>
        </p:spPr>
        <p:txBody>
          <a:bodyPr>
            <a:normAutofit fontScale="90000"/>
          </a:bodyPr>
          <a:lstStyle/>
          <a:p>
            <a:pPr>
              <a:defRPr/>
            </a:pPr>
            <a:r>
              <a:rPr lang="es-ES" sz="2700" i="1" dirty="0" smtClean="0"/>
              <a:t/>
            </a:r>
            <a:br>
              <a:rPr lang="es-ES" sz="2700" i="1" dirty="0" smtClean="0"/>
            </a:br>
            <a:r>
              <a:rPr lang="es-ES" sz="2700" i="1" dirty="0" smtClean="0"/>
              <a:t/>
            </a:r>
            <a:br>
              <a:rPr lang="es-ES" sz="2700" i="1" dirty="0" smtClean="0"/>
            </a:br>
            <a:r>
              <a:rPr lang="es-ES" sz="2700" i="1" dirty="0" smtClean="0">
                <a:latin typeface="Lucida Handwriting" pitchFamily="66" charset="0"/>
              </a:rPr>
              <a:t>TAC craneal, vemos un importante edema cerebral con herniación </a:t>
            </a:r>
            <a:r>
              <a:rPr lang="es-ES" sz="2700" i="1" dirty="0" err="1" smtClean="0">
                <a:latin typeface="Lucida Handwriting" pitchFamily="66" charset="0"/>
              </a:rPr>
              <a:t>transtentorial</a:t>
            </a:r>
            <a:r>
              <a:rPr lang="es-ES" sz="2700" i="1" dirty="0" smtClean="0">
                <a:latin typeface="Lucida Handwriting" pitchFamily="66" charset="0"/>
              </a:rPr>
              <a:t> (Ver la flecha)</a:t>
            </a:r>
            <a:r>
              <a:rPr lang="es-ES" dirty="0" smtClean="0">
                <a:latin typeface="Lucida Handwriting" pitchFamily="66" charset="0"/>
              </a:rPr>
              <a:t/>
            </a:r>
            <a:br>
              <a:rPr lang="es-ES" dirty="0" smtClean="0">
                <a:latin typeface="Lucida Handwriting" pitchFamily="66" charset="0"/>
              </a:rPr>
            </a:br>
            <a:endParaRPr lang="es-ES" dirty="0">
              <a:latin typeface="Lucida Handwriting" pitchFamily="66" charset="0"/>
            </a:endParaRPr>
          </a:p>
        </p:txBody>
      </p:sp>
      <p:sp>
        <p:nvSpPr>
          <p:cNvPr id="72707" name="2 Subtítulo"/>
          <p:cNvSpPr>
            <a:spLocks noGrp="1"/>
          </p:cNvSpPr>
          <p:nvPr>
            <p:ph type="subTitle" idx="1"/>
          </p:nvPr>
        </p:nvSpPr>
        <p:spPr/>
        <p:txBody>
          <a:bodyPr/>
          <a:lstStyle/>
          <a:p>
            <a:endParaRPr lang="es-ES" smtClean="0"/>
          </a:p>
        </p:txBody>
      </p:sp>
      <p:pic>
        <p:nvPicPr>
          <p:cNvPr id="1026" name="Picture 2" descr="http://scielo.isciii.es/img/revistas/medinte/v32n5/carta2_f1.jpg"/>
          <p:cNvPicPr>
            <a:picLocks noChangeAspect="1" noChangeArrowheads="1"/>
          </p:cNvPicPr>
          <p:nvPr/>
        </p:nvPicPr>
        <p:blipFill>
          <a:blip r:embed="rId2"/>
          <a:srcRect/>
          <a:stretch>
            <a:fillRect/>
          </a:stretch>
        </p:blipFill>
        <p:spPr bwMode="auto">
          <a:xfrm>
            <a:off x="1678761" y="1714488"/>
            <a:ext cx="5786478" cy="4737196"/>
          </a:xfrm>
          <a:prstGeom prst="rect">
            <a:avLst/>
          </a:prstGeom>
          <a:ln>
            <a:noFill/>
          </a:ln>
          <a:effectLst>
            <a:softEdge rad="112500"/>
          </a:effectLst>
        </p:spPr>
      </p:pic>
      <p:sp>
        <p:nvSpPr>
          <p:cNvPr id="8" name="7 Flecha izquierda"/>
          <p:cNvSpPr/>
          <p:nvPr/>
        </p:nvSpPr>
        <p:spPr>
          <a:xfrm rot="14965863">
            <a:off x="4071937" y="2303792"/>
            <a:ext cx="1000125" cy="287339"/>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p:cNvSpPr>
            <a:spLocks noGrp="1"/>
          </p:cNvSpPr>
          <p:nvPr>
            <p:ph type="title"/>
          </p:nvPr>
        </p:nvSpPr>
        <p:spPr>
          <a:xfrm>
            <a:off x="457200" y="274638"/>
            <a:ext cx="8229600" cy="1011222"/>
          </a:xfrm>
        </p:spPr>
        <p:txBody>
          <a:bodyPr>
            <a:normAutofit fontScale="90000"/>
          </a:bodyPr>
          <a:lstStyle/>
          <a:p>
            <a:r>
              <a:rPr lang="es-ES" sz="2000" i="1" dirty="0" smtClean="0"/>
              <a:t/>
            </a:r>
            <a:br>
              <a:rPr lang="es-ES" sz="2000" i="1" dirty="0" smtClean="0"/>
            </a:br>
            <a:r>
              <a:rPr lang="es-ES" sz="2700" i="1" dirty="0" err="1" smtClean="0">
                <a:latin typeface="Lucida Handwriting" pitchFamily="66" charset="0"/>
              </a:rPr>
              <a:t>RMN</a:t>
            </a:r>
            <a:r>
              <a:rPr lang="es-ES" sz="2700" i="1" dirty="0" smtClean="0">
                <a:latin typeface="Lucida Handwriting" pitchFamily="66" charset="0"/>
              </a:rPr>
              <a:t> con múltiples  </a:t>
            </a:r>
            <a:r>
              <a:rPr lang="es-ES" sz="2700" i="1" dirty="0" err="1" smtClean="0">
                <a:latin typeface="Lucida Handwriting" pitchFamily="66" charset="0"/>
              </a:rPr>
              <a:t>tuberculomas</a:t>
            </a:r>
            <a:r>
              <a:rPr lang="es-ES" sz="2700" i="1" dirty="0" smtClean="0">
                <a:latin typeface="Lucida Handwriting" pitchFamily="66" charset="0"/>
              </a:rPr>
              <a:t>, junto con zonas de isquemia en ganglios basales, mesencéfalo y protuberancia.</a:t>
            </a:r>
            <a:r>
              <a:rPr lang="es-ES" sz="2700" dirty="0" smtClean="0">
                <a:latin typeface="Lucida Handwriting" pitchFamily="66" charset="0"/>
              </a:rPr>
              <a:t/>
            </a:r>
            <a:br>
              <a:rPr lang="es-ES" sz="2700" dirty="0" smtClean="0">
                <a:latin typeface="Lucida Handwriting" pitchFamily="66" charset="0"/>
              </a:rPr>
            </a:br>
            <a:endParaRPr lang="es-ES" sz="2700" dirty="0" smtClean="0">
              <a:latin typeface="Lucida Handwriting" pitchFamily="66" charset="0"/>
            </a:endParaRPr>
          </a:p>
        </p:txBody>
      </p:sp>
      <p:pic>
        <p:nvPicPr>
          <p:cNvPr id="4098" name="Picture 2" descr="http://scielo.isciii.es/img/revistas/medinte/v32n5/carta2_f2.jpg"/>
          <p:cNvPicPr>
            <a:picLocks noChangeAspect="1" noChangeArrowheads="1"/>
          </p:cNvPicPr>
          <p:nvPr/>
        </p:nvPicPr>
        <p:blipFill>
          <a:blip r:embed="rId2"/>
          <a:srcRect/>
          <a:stretch>
            <a:fillRect/>
          </a:stretch>
        </p:blipFill>
        <p:spPr bwMode="auto">
          <a:xfrm>
            <a:off x="1928794" y="1428736"/>
            <a:ext cx="5715040" cy="51054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Título"/>
          <p:cNvSpPr>
            <a:spLocks noGrp="1"/>
          </p:cNvSpPr>
          <p:nvPr>
            <p:ph type="title"/>
          </p:nvPr>
        </p:nvSpPr>
        <p:spPr>
          <a:xfrm>
            <a:off x="457200" y="285728"/>
            <a:ext cx="8229600" cy="796926"/>
          </a:xfrm>
        </p:spPr>
        <p:txBody>
          <a:bodyPr>
            <a:normAutofit/>
          </a:bodyPr>
          <a:lstStyle/>
          <a:p>
            <a:r>
              <a:rPr lang="es-ES" sz="3200" dirty="0" smtClean="0">
                <a:latin typeface="Lucida Handwriting" pitchFamily="66" charset="0"/>
              </a:rPr>
              <a:t>Diagnóstico de la </a:t>
            </a:r>
            <a:r>
              <a:rPr lang="es-ES" sz="3200" dirty="0" err="1" smtClean="0">
                <a:latin typeface="Lucida Handwriting" pitchFamily="66" charset="0"/>
              </a:rPr>
              <a:t>TBC</a:t>
            </a:r>
            <a:r>
              <a:rPr lang="es-ES" sz="3200" dirty="0" smtClean="0">
                <a:latin typeface="Lucida Handwriting" pitchFamily="66" charset="0"/>
              </a:rPr>
              <a:t> del </a:t>
            </a:r>
            <a:r>
              <a:rPr lang="es-ES" sz="3200" dirty="0" err="1" smtClean="0">
                <a:latin typeface="Lucida Handwriting" pitchFamily="66" charset="0"/>
              </a:rPr>
              <a:t>SNC</a:t>
            </a:r>
            <a:endParaRPr lang="es-ES" sz="3200" dirty="0" smtClean="0">
              <a:latin typeface="Lucida Handwriting" pitchFamily="66" charset="0"/>
            </a:endParaRPr>
          </a:p>
        </p:txBody>
      </p:sp>
      <p:sp>
        <p:nvSpPr>
          <p:cNvPr id="80899" name="2 Marcador de contenido"/>
          <p:cNvSpPr>
            <a:spLocks noGrp="1"/>
          </p:cNvSpPr>
          <p:nvPr>
            <p:ph idx="1"/>
          </p:nvPr>
        </p:nvSpPr>
        <p:spPr>
          <a:xfrm>
            <a:off x="700118" y="1617682"/>
            <a:ext cx="8229600" cy="3311516"/>
          </a:xfrm>
        </p:spPr>
        <p:txBody>
          <a:bodyPr>
            <a:normAutofit/>
          </a:bodyPr>
          <a:lstStyle/>
          <a:p>
            <a:pPr>
              <a:buFont typeface="Wingdings" pitchFamily="2" charset="2"/>
              <a:buChar char="q"/>
            </a:pPr>
            <a:r>
              <a:rPr lang="es-ES" sz="2400" dirty="0" smtClean="0">
                <a:latin typeface="Lucida Handwriting" pitchFamily="66" charset="0"/>
              </a:rPr>
              <a:t>Confirmación microbiológica</a:t>
            </a:r>
          </a:p>
          <a:p>
            <a:pPr lvl="1"/>
            <a:r>
              <a:rPr lang="es-ES" sz="2400" dirty="0" smtClean="0">
                <a:latin typeface="Lucida Handwriting" pitchFamily="66" charset="0"/>
              </a:rPr>
              <a:t>Baciloscopia, Cultivo o </a:t>
            </a:r>
            <a:r>
              <a:rPr lang="es-ES" sz="2400" b="1" i="1" dirty="0" err="1" smtClean="0">
                <a:latin typeface="Lucida Handwriting" pitchFamily="66" charset="0"/>
              </a:rPr>
              <a:t>PCR</a:t>
            </a:r>
            <a:endParaRPr lang="es-ES" sz="2400" b="1" i="1" dirty="0" smtClean="0">
              <a:latin typeface="Lucida Handwriting" pitchFamily="66" charset="0"/>
            </a:endParaRPr>
          </a:p>
          <a:p>
            <a:pPr>
              <a:buFont typeface="Wingdings" pitchFamily="2" charset="2"/>
              <a:buChar char="q"/>
            </a:pPr>
            <a:r>
              <a:rPr lang="es-ES" sz="2400" dirty="0" err="1" smtClean="0">
                <a:latin typeface="Lucida Handwriting" pitchFamily="66" charset="0"/>
              </a:rPr>
              <a:t>LCR</a:t>
            </a:r>
            <a:r>
              <a:rPr lang="es-ES" sz="2400" dirty="0" smtClean="0">
                <a:latin typeface="Lucida Handwriting" pitchFamily="66" charset="0"/>
              </a:rPr>
              <a:t>  (</a:t>
            </a:r>
            <a:r>
              <a:rPr lang="es-ES" sz="2400" dirty="0" err="1" smtClean="0">
                <a:latin typeface="Lucida Handwriting" pitchFamily="66" charset="0"/>
              </a:rPr>
              <a:t>PCR</a:t>
            </a:r>
            <a:r>
              <a:rPr lang="es-ES" sz="2400" dirty="0" smtClean="0">
                <a:latin typeface="Lucida Handwriting" pitchFamily="66" charset="0"/>
              </a:rPr>
              <a:t> y </a:t>
            </a:r>
            <a:r>
              <a:rPr lang="es-ES" sz="2400" b="1" i="1" dirty="0" smtClean="0">
                <a:latin typeface="Lucida Handwriting" pitchFamily="66" charset="0"/>
              </a:rPr>
              <a:t>ADA</a:t>
            </a:r>
            <a:r>
              <a:rPr lang="es-ES" sz="2400" dirty="0" smtClean="0">
                <a:latin typeface="Lucida Handwriting" pitchFamily="66" charset="0"/>
              </a:rPr>
              <a:t>:).</a:t>
            </a:r>
          </a:p>
          <a:p>
            <a:pPr>
              <a:buFont typeface="Wingdings" pitchFamily="2" charset="2"/>
              <a:buChar char="q"/>
            </a:pPr>
            <a:r>
              <a:rPr lang="es-ES" sz="2400" dirty="0" smtClean="0">
                <a:latin typeface="Lucida Handwriting" pitchFamily="66" charset="0"/>
              </a:rPr>
              <a:t>Imágenes del sistema nervioso central</a:t>
            </a:r>
          </a:p>
          <a:p>
            <a:pPr>
              <a:buFont typeface="Wingdings" pitchFamily="2" charset="2"/>
              <a:buChar char="q"/>
            </a:pPr>
            <a:r>
              <a:rPr lang="es-ES" sz="2400" dirty="0" smtClean="0">
                <a:latin typeface="Lucida Handwriting" pitchFamily="66" charset="0"/>
              </a:rPr>
              <a:t>Tuberculosis pulmonar</a:t>
            </a:r>
          </a:p>
          <a:p>
            <a:pPr>
              <a:buFont typeface="Wingdings" pitchFamily="2" charset="2"/>
              <a:buChar char="q"/>
            </a:pPr>
            <a:r>
              <a:rPr lang="es-ES" sz="2400" dirty="0" smtClean="0">
                <a:latin typeface="Lucida Handwriting" pitchFamily="66" charset="0"/>
              </a:rPr>
              <a:t>Exclusión de otros diagnósticos.</a:t>
            </a:r>
          </a:p>
          <a:p>
            <a:pPr>
              <a:buFont typeface="Wingdings" pitchFamily="2" charset="2"/>
              <a:buChar char="q"/>
            </a:pPr>
            <a:r>
              <a:rPr lang="es-ES" sz="2400" dirty="0" smtClean="0">
                <a:latin typeface="Lucida Handwriting" pitchFamily="66" charset="0"/>
              </a:rPr>
              <a:t>Hallazgos </a:t>
            </a:r>
            <a:r>
              <a:rPr lang="es-ES" sz="2400" dirty="0" err="1" smtClean="0">
                <a:latin typeface="Lucida Handwriting" pitchFamily="66" charset="0"/>
              </a:rPr>
              <a:t>anatomopatológicos</a:t>
            </a:r>
            <a:endParaRPr lang="es-ES" sz="2400" dirty="0" smtClean="0">
              <a:latin typeface="Lucida Handwriting" pitchFamily="66" charset="0"/>
            </a:endParaRPr>
          </a:p>
        </p:txBody>
      </p:sp>
      <p:sp>
        <p:nvSpPr>
          <p:cNvPr id="4" name="3 CuadroTexto"/>
          <p:cNvSpPr txBox="1"/>
          <p:nvPr/>
        </p:nvSpPr>
        <p:spPr>
          <a:xfrm>
            <a:off x="1714480" y="5643578"/>
            <a:ext cx="7143800" cy="923330"/>
          </a:xfrm>
          <a:prstGeom prst="rect">
            <a:avLst/>
          </a:prstGeom>
          <a:noFill/>
        </p:spPr>
        <p:txBody>
          <a:bodyPr wrap="square" rtlCol="0">
            <a:spAutoFit/>
          </a:bodyPr>
          <a:lstStyle/>
          <a:p>
            <a:pPr algn="ctr"/>
            <a:r>
              <a:rPr lang="es-ES" b="1" i="1" dirty="0" smtClean="0">
                <a:latin typeface="Lucida Handwriting" pitchFamily="66" charset="0"/>
              </a:rPr>
              <a:t>ADA: </a:t>
            </a:r>
            <a:r>
              <a:rPr lang="es-ES" dirty="0" smtClean="0">
                <a:latin typeface="Lucida Handwriting" pitchFamily="66" charset="0"/>
              </a:rPr>
              <a:t>enzima del metabolismo de purinas, que desamina </a:t>
            </a:r>
            <a:r>
              <a:rPr lang="es-ES" dirty="0" err="1" smtClean="0">
                <a:latin typeface="Lucida Handwriting" pitchFamily="66" charset="0"/>
              </a:rPr>
              <a:t>adenosina</a:t>
            </a:r>
            <a:r>
              <a:rPr lang="es-ES" dirty="0" smtClean="0">
                <a:latin typeface="Lucida Handwriting" pitchFamily="66" charset="0"/>
              </a:rPr>
              <a:t> para la conversión a </a:t>
            </a:r>
            <a:r>
              <a:rPr lang="es-ES" dirty="0" err="1" smtClean="0">
                <a:latin typeface="Lucida Handwriting" pitchFamily="66" charset="0"/>
              </a:rPr>
              <a:t>inosina</a:t>
            </a:r>
            <a:r>
              <a:rPr lang="es-ES" dirty="0" smtClean="0">
                <a:latin typeface="Lucida Handwriting" pitchFamily="66" charset="0"/>
              </a:rPr>
              <a:t> &gt;9 </a:t>
            </a:r>
            <a:r>
              <a:rPr lang="es-ES" dirty="0" err="1" smtClean="0">
                <a:latin typeface="Lucida Handwriting" pitchFamily="66" charset="0"/>
              </a:rPr>
              <a:t>UI</a:t>
            </a:r>
            <a:r>
              <a:rPr lang="es-ES" dirty="0" smtClean="0">
                <a:latin typeface="Lucida Handwriting" pitchFamily="66" charset="0"/>
              </a:rPr>
              <a:t>/L</a:t>
            </a:r>
            <a:endParaRPr lang="es-E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ES" sz="3200" dirty="0" smtClean="0">
                <a:latin typeface="Lucida Handwriting" pitchFamily="66" charset="0"/>
              </a:rPr>
              <a:t>Complicaciones neurológicas de la Meningitis Tuberculosis</a:t>
            </a:r>
            <a:endParaRPr lang="es-ES" sz="3200" dirty="0">
              <a:latin typeface="Lucida Handwriting" pitchFamily="66" charset="0"/>
            </a:endParaRPr>
          </a:p>
        </p:txBody>
      </p:sp>
      <p:sp>
        <p:nvSpPr>
          <p:cNvPr id="3" name="2 Marcador de contenido"/>
          <p:cNvSpPr>
            <a:spLocks noGrp="1"/>
          </p:cNvSpPr>
          <p:nvPr>
            <p:ph idx="1"/>
          </p:nvPr>
        </p:nvSpPr>
        <p:spPr>
          <a:xfrm>
            <a:off x="457200" y="1600201"/>
            <a:ext cx="8472518" cy="2614618"/>
          </a:xfrm>
        </p:spPr>
        <p:txBody>
          <a:bodyPr>
            <a:normAutofit/>
          </a:bodyPr>
          <a:lstStyle/>
          <a:p>
            <a:pPr>
              <a:buFont typeface="Wingdings" pitchFamily="2" charset="2"/>
              <a:buChar char="q"/>
              <a:defRPr/>
            </a:pPr>
            <a:r>
              <a:rPr lang="es-US" sz="2800" i="1" dirty="0" smtClean="0">
                <a:latin typeface="Lucida Handwriting" pitchFamily="66" charset="0"/>
              </a:rPr>
              <a:t>Hipertensión </a:t>
            </a:r>
            <a:r>
              <a:rPr lang="es-US" sz="2800" i="1" dirty="0" err="1" smtClean="0">
                <a:latin typeface="Lucida Handwriting" pitchFamily="66" charset="0"/>
              </a:rPr>
              <a:t>endocraneana</a:t>
            </a:r>
            <a:endParaRPr lang="es-ES" sz="2800" i="1" dirty="0" smtClean="0">
              <a:latin typeface="Lucida Handwriting" pitchFamily="66" charset="0"/>
            </a:endParaRPr>
          </a:p>
          <a:p>
            <a:pPr>
              <a:buFont typeface="Wingdings" pitchFamily="2" charset="2"/>
              <a:buChar char="q"/>
              <a:defRPr/>
            </a:pPr>
            <a:r>
              <a:rPr lang="es-ES" sz="2800" i="1" dirty="0" smtClean="0">
                <a:latin typeface="Lucida Handwriting" pitchFamily="66" charset="0"/>
              </a:rPr>
              <a:t>Neuropatías craneales</a:t>
            </a:r>
          </a:p>
          <a:p>
            <a:pPr>
              <a:buFont typeface="Wingdings" pitchFamily="2" charset="2"/>
              <a:buChar char="q"/>
              <a:defRPr/>
            </a:pPr>
            <a:r>
              <a:rPr lang="es-ES" sz="2800" i="1" dirty="0" smtClean="0">
                <a:latin typeface="Lucida Handwriting" pitchFamily="66" charset="0"/>
              </a:rPr>
              <a:t>Neuropatía óptica</a:t>
            </a:r>
          </a:p>
          <a:p>
            <a:pPr>
              <a:buFont typeface="Wingdings" pitchFamily="2" charset="2"/>
              <a:buChar char="q"/>
              <a:defRPr/>
            </a:pPr>
            <a:r>
              <a:rPr lang="es-ES" sz="2800" i="1" dirty="0" smtClean="0">
                <a:latin typeface="Lucida Handwriting" pitchFamily="66" charset="0"/>
              </a:rPr>
              <a:t>Hidrocefalia</a:t>
            </a:r>
          </a:p>
          <a:p>
            <a:pPr>
              <a:buFont typeface="Wingdings" pitchFamily="2" charset="2"/>
              <a:buChar char="q"/>
              <a:defRPr/>
            </a:pPr>
            <a:r>
              <a:rPr lang="es-ES" sz="2800" dirty="0" smtClean="0">
                <a:latin typeface="Lucida Handwriting" pitchFamily="66" charset="0"/>
              </a:rPr>
              <a:t>Crisis comiciales</a:t>
            </a:r>
          </a:p>
          <a:p>
            <a:pPr>
              <a:defRPr/>
            </a:pPr>
            <a:endParaRPr lang="es-ES" dirty="0">
              <a:latin typeface="Lucida Handwriting" pitchFamily="66" charset="0"/>
            </a:endParaRPr>
          </a:p>
        </p:txBody>
      </p:sp>
      <p:sp>
        <p:nvSpPr>
          <p:cNvPr id="4" name="3 CuadroTexto"/>
          <p:cNvSpPr txBox="1"/>
          <p:nvPr/>
        </p:nvSpPr>
        <p:spPr>
          <a:xfrm>
            <a:off x="571472" y="2643182"/>
            <a:ext cx="7072362" cy="2954655"/>
          </a:xfrm>
          <a:prstGeom prst="rect">
            <a:avLst/>
          </a:prstGeom>
          <a:noFill/>
        </p:spPr>
        <p:txBody>
          <a:bodyPr wrap="square" rtlCol="0">
            <a:spAutoFit/>
          </a:bodyPr>
          <a:lstStyle/>
          <a:p>
            <a:pPr>
              <a:buFont typeface="Wingdings" pitchFamily="2" charset="2"/>
              <a:buChar char="q"/>
              <a:defRPr/>
            </a:pPr>
            <a:r>
              <a:rPr lang="es-ES" sz="2800" dirty="0" err="1" smtClean="0">
                <a:latin typeface="Lucida Handwriting" pitchFamily="66" charset="0"/>
              </a:rPr>
              <a:t>Aracnoiditis</a:t>
            </a:r>
            <a:r>
              <a:rPr lang="es-ES" sz="2800" dirty="0" smtClean="0">
                <a:latin typeface="Lucida Handwriting" pitchFamily="66" charset="0"/>
              </a:rPr>
              <a:t> espinal</a:t>
            </a:r>
          </a:p>
          <a:p>
            <a:pPr>
              <a:buFont typeface="Wingdings" pitchFamily="2" charset="2"/>
              <a:buChar char="q"/>
              <a:defRPr/>
            </a:pPr>
            <a:r>
              <a:rPr lang="es-ES" sz="2800" dirty="0" err="1" smtClean="0">
                <a:latin typeface="Lucida Handwriting" pitchFamily="66" charset="0"/>
              </a:rPr>
              <a:t>Mielopatía</a:t>
            </a:r>
            <a:r>
              <a:rPr lang="es-ES" sz="2800" dirty="0" smtClean="0">
                <a:latin typeface="Lucida Handwriting" pitchFamily="66" charset="0"/>
              </a:rPr>
              <a:t> </a:t>
            </a:r>
          </a:p>
          <a:p>
            <a:pPr>
              <a:buFont typeface="Wingdings" pitchFamily="2" charset="2"/>
              <a:buChar char="q"/>
              <a:defRPr/>
            </a:pPr>
            <a:r>
              <a:rPr lang="es-ES" sz="2800" dirty="0" err="1" smtClean="0">
                <a:latin typeface="Lucida Handwriting" pitchFamily="66" charset="0"/>
              </a:rPr>
              <a:t>Radiculopatía</a:t>
            </a:r>
            <a:r>
              <a:rPr lang="es-ES" sz="2800" dirty="0" smtClean="0">
                <a:latin typeface="Lucida Handwriting" pitchFamily="66" charset="0"/>
              </a:rPr>
              <a:t>. </a:t>
            </a:r>
          </a:p>
          <a:p>
            <a:pPr>
              <a:buFont typeface="Wingdings" pitchFamily="2" charset="2"/>
              <a:buChar char="q"/>
              <a:defRPr/>
            </a:pPr>
            <a:r>
              <a:rPr lang="es-ES" sz="2800" dirty="0" smtClean="0">
                <a:latin typeface="Lucida Handwriting" pitchFamily="66" charset="0"/>
              </a:rPr>
              <a:t>Infartos cerebrales (Mayor riesgo para evolucionar a una discapacidad   </a:t>
            </a:r>
            <a:r>
              <a:rPr lang="es-ES" sz="2800" dirty="0" err="1" smtClean="0">
                <a:latin typeface="Lucida Handwriting" pitchFamily="66" charset="0"/>
              </a:rPr>
              <a:t>perm</a:t>
            </a:r>
            <a:r>
              <a:rPr lang="es-ES" sz="2800" dirty="0" smtClean="0">
                <a:latin typeface="Lucida Handwriting" pitchFamily="66" charset="0"/>
              </a:rPr>
              <a:t>.)</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Título"/>
          <p:cNvSpPr>
            <a:spLocks noGrp="1"/>
          </p:cNvSpPr>
          <p:nvPr>
            <p:ph type="title"/>
          </p:nvPr>
        </p:nvSpPr>
        <p:spPr/>
        <p:txBody>
          <a:bodyPr/>
          <a:lstStyle/>
          <a:p>
            <a:r>
              <a:rPr lang="es-ES" b="1" i="1" dirty="0" smtClean="0">
                <a:latin typeface="Lucida Handwriting" pitchFamily="66" charset="0"/>
              </a:rPr>
              <a:t>Tuberculosis ganglionar</a:t>
            </a:r>
            <a:endParaRPr lang="es-ES" dirty="0" smtClean="0">
              <a:latin typeface="Lucida Handwriting" pitchFamily="66" charset="0"/>
            </a:endParaRPr>
          </a:p>
        </p:txBody>
      </p:sp>
      <p:sp>
        <p:nvSpPr>
          <p:cNvPr id="3" name="2 Marcador de contenido"/>
          <p:cNvSpPr>
            <a:spLocks noGrp="1"/>
          </p:cNvSpPr>
          <p:nvPr>
            <p:ph idx="1"/>
          </p:nvPr>
        </p:nvSpPr>
        <p:spPr>
          <a:xfrm>
            <a:off x="285720" y="1689119"/>
            <a:ext cx="8472518" cy="3311517"/>
          </a:xfrm>
        </p:spPr>
        <p:txBody>
          <a:bodyPr>
            <a:normAutofit lnSpcReduction="10000"/>
          </a:bodyPr>
          <a:lstStyle/>
          <a:p>
            <a:pPr>
              <a:defRPr/>
            </a:pPr>
            <a:r>
              <a:rPr lang="es-ES" dirty="0" smtClean="0">
                <a:latin typeface="Lucida Handwriting" pitchFamily="66" charset="0"/>
              </a:rPr>
              <a:t>Bacilos  tuberculosos utilizan la vía linfática</a:t>
            </a:r>
          </a:p>
          <a:p>
            <a:pPr>
              <a:defRPr/>
            </a:pPr>
            <a:r>
              <a:rPr lang="es-ES" dirty="0" smtClean="0">
                <a:latin typeface="Lucida Handwriting" pitchFamily="66" charset="0"/>
              </a:rPr>
              <a:t>Drenaje linfático del </a:t>
            </a:r>
            <a:r>
              <a:rPr lang="es-ES" dirty="0">
                <a:latin typeface="Lucida Handwriting" pitchFamily="66" charset="0"/>
              </a:rPr>
              <a:t>pulmón </a:t>
            </a:r>
            <a:r>
              <a:rPr lang="es-ES" dirty="0" err="1" smtClean="0">
                <a:latin typeface="Lucida Handwriting" pitchFamily="66" charset="0"/>
              </a:rPr>
              <a:t>der</a:t>
            </a:r>
            <a:r>
              <a:rPr lang="es-ES" dirty="0" smtClean="0">
                <a:latin typeface="Lucida Handwriting" pitchFamily="66" charset="0"/>
              </a:rPr>
              <a:t>. </a:t>
            </a:r>
            <a:r>
              <a:rPr lang="es-ES" dirty="0">
                <a:latin typeface="Lucida Handwriting" pitchFamily="66" charset="0"/>
              </a:rPr>
              <a:t>y el lóbulo </a:t>
            </a:r>
            <a:r>
              <a:rPr lang="es-ES" dirty="0" err="1" smtClean="0">
                <a:latin typeface="Lucida Handwriting" pitchFamily="66" charset="0"/>
              </a:rPr>
              <a:t>inf</a:t>
            </a:r>
            <a:r>
              <a:rPr lang="es-ES" dirty="0" smtClean="0">
                <a:latin typeface="Lucida Handwriting" pitchFamily="66" charset="0"/>
              </a:rPr>
              <a:t>. </a:t>
            </a:r>
            <a:r>
              <a:rPr lang="es-ES" dirty="0">
                <a:latin typeface="Lucida Handwriting" pitchFamily="66" charset="0"/>
              </a:rPr>
              <a:t>del pulmón </a:t>
            </a:r>
            <a:r>
              <a:rPr lang="es-ES" dirty="0" smtClean="0">
                <a:latin typeface="Lucida Handwriting" pitchFamily="66" charset="0"/>
              </a:rPr>
              <a:t>izq. va hacia los </a:t>
            </a:r>
            <a:r>
              <a:rPr lang="es-ES" dirty="0">
                <a:latin typeface="Lucida Handwriting" pitchFamily="66" charset="0"/>
              </a:rPr>
              <a:t>ganglios linfáticos </a:t>
            </a:r>
            <a:r>
              <a:rPr lang="es-ES" dirty="0" smtClean="0">
                <a:latin typeface="Lucida Handwriting" pitchFamily="66" charset="0"/>
              </a:rPr>
              <a:t>supraclaviculares </a:t>
            </a:r>
            <a:r>
              <a:rPr lang="es-ES" dirty="0" err="1" smtClean="0">
                <a:latin typeface="Lucida Handwriting" pitchFamily="66" charset="0"/>
              </a:rPr>
              <a:t>der.y</a:t>
            </a:r>
            <a:r>
              <a:rPr lang="es-ES" dirty="0" smtClean="0">
                <a:latin typeface="Lucida Handwriting" pitchFamily="66" charset="0"/>
              </a:rPr>
              <a:t> </a:t>
            </a:r>
            <a:r>
              <a:rPr lang="es-ES" dirty="0">
                <a:latin typeface="Lucida Handwriting" pitchFamily="66" charset="0"/>
              </a:rPr>
              <a:t>luego a la </a:t>
            </a:r>
            <a:r>
              <a:rPr lang="es-ES" i="1" dirty="0">
                <a:latin typeface="Lucida Handwriting" pitchFamily="66" charset="0"/>
              </a:rPr>
              <a:t>cadena </a:t>
            </a:r>
            <a:r>
              <a:rPr lang="es-ES" i="1" dirty="0" smtClean="0">
                <a:latin typeface="Lucida Handwriting" pitchFamily="66" charset="0"/>
              </a:rPr>
              <a:t>cervical</a:t>
            </a:r>
          </a:p>
        </p:txBody>
      </p:sp>
      <p:sp>
        <p:nvSpPr>
          <p:cNvPr id="4" name="3 CuadroTexto"/>
          <p:cNvSpPr txBox="1"/>
          <p:nvPr/>
        </p:nvSpPr>
        <p:spPr>
          <a:xfrm>
            <a:off x="357158" y="3214686"/>
            <a:ext cx="7643866" cy="2554545"/>
          </a:xfrm>
          <a:prstGeom prst="rect">
            <a:avLst/>
          </a:prstGeom>
          <a:noFill/>
        </p:spPr>
        <p:txBody>
          <a:bodyPr wrap="square" rtlCol="0">
            <a:spAutoFit/>
          </a:bodyPr>
          <a:lstStyle/>
          <a:p>
            <a:pPr>
              <a:buFont typeface="Arial" pitchFamily="34" charset="0"/>
              <a:buChar char="•"/>
              <a:defRPr/>
            </a:pPr>
            <a:r>
              <a:rPr lang="es-ES" sz="3200" dirty="0" smtClean="0">
                <a:latin typeface="Lucida Handwriting" pitchFamily="66" charset="0"/>
              </a:rPr>
              <a:t>Cadenas ganglionares periféricas (</a:t>
            </a:r>
            <a:r>
              <a:rPr lang="es-ES" sz="3200" i="1" dirty="0" smtClean="0">
                <a:latin typeface="Lucida Handwriting" pitchFamily="66" charset="0"/>
              </a:rPr>
              <a:t>escrófula</a:t>
            </a:r>
            <a:r>
              <a:rPr lang="es-ES" sz="3200" dirty="0" smtClean="0">
                <a:latin typeface="Lucida Handwriting" pitchFamily="66" charset="0"/>
              </a:rPr>
              <a:t>)</a:t>
            </a:r>
          </a:p>
          <a:p>
            <a:pPr>
              <a:buFont typeface="Arial" pitchFamily="34" charset="0"/>
              <a:buChar char="•"/>
              <a:defRPr/>
            </a:pPr>
            <a:r>
              <a:rPr lang="es-ES" sz="3200" dirty="0" smtClean="0">
                <a:latin typeface="Lucida Handwriting" pitchFamily="66" charset="0"/>
              </a:rPr>
              <a:t>Mas </a:t>
            </a:r>
            <a:r>
              <a:rPr lang="es-ES" sz="3200" dirty="0" err="1" smtClean="0">
                <a:latin typeface="Lucida Handwriting" pitchFamily="66" charset="0"/>
              </a:rPr>
              <a:t>frec</a:t>
            </a:r>
            <a:r>
              <a:rPr lang="es-ES" sz="3200" dirty="0" smtClean="0">
                <a:latin typeface="Lucida Handwriting" pitchFamily="66" charset="0"/>
              </a:rPr>
              <a:t>.: </a:t>
            </a:r>
            <a:r>
              <a:rPr lang="es-ES" sz="3200" i="1" dirty="0" smtClean="0">
                <a:latin typeface="Lucida Handwriting" pitchFamily="66" charset="0"/>
              </a:rPr>
              <a:t>Hombres y en </a:t>
            </a:r>
            <a:r>
              <a:rPr lang="es-ES" sz="3200" i="1" dirty="0" err="1" smtClean="0">
                <a:latin typeface="Lucida Handwriting" pitchFamily="66" charset="0"/>
              </a:rPr>
              <a:t>pac</a:t>
            </a:r>
            <a:r>
              <a:rPr lang="es-ES" sz="3200" i="1" dirty="0" smtClean="0">
                <a:latin typeface="Lucida Handwriting" pitchFamily="66" charset="0"/>
              </a:rPr>
              <a:t>. con VIH</a:t>
            </a:r>
          </a:p>
          <a:p>
            <a:endParaRPr lang="es-E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457200" y="274638"/>
            <a:ext cx="8229600" cy="725487"/>
          </a:xfrm>
        </p:spPr>
        <p:txBody>
          <a:bodyPr>
            <a:normAutofit fontScale="90000"/>
          </a:bodyPr>
          <a:lstStyle/>
          <a:p>
            <a:r>
              <a:rPr lang="es-ES" sz="2800" dirty="0" smtClean="0">
                <a:latin typeface="Lucida Handwriting" pitchFamily="66" charset="0"/>
              </a:rPr>
              <a:t>Mapa de la Tuberculosis oculta en el mundo. 2016</a:t>
            </a:r>
          </a:p>
        </p:txBody>
      </p:sp>
      <p:sp>
        <p:nvSpPr>
          <p:cNvPr id="4" name="3 CuadroTexto"/>
          <p:cNvSpPr txBox="1"/>
          <p:nvPr/>
        </p:nvSpPr>
        <p:spPr>
          <a:xfrm>
            <a:off x="0" y="5715016"/>
            <a:ext cx="8643997" cy="923330"/>
          </a:xfrm>
          <a:prstGeom prst="rect">
            <a:avLst/>
          </a:prstGeom>
          <a:noFill/>
        </p:spPr>
        <p:txBody>
          <a:bodyPr wrap="square" rtlCol="0">
            <a:spAutoFit/>
          </a:bodyPr>
          <a:lstStyle/>
          <a:p>
            <a:pPr algn="ctr"/>
            <a:r>
              <a:rPr lang="es-ES" dirty="0" smtClean="0">
                <a:latin typeface="Lucida Handwriting" pitchFamily="66" charset="0"/>
              </a:rPr>
              <a:t>&gt;95% de las muertes por tuberculosis ocurrieron en países de ingresos bajos y medianos</a:t>
            </a:r>
          </a:p>
          <a:p>
            <a:endParaRPr lang="es-ES" dirty="0"/>
          </a:p>
        </p:txBody>
      </p:sp>
      <p:pic>
        <p:nvPicPr>
          <p:cNvPr id="89090" name="Picture 2" descr="https://3.bp.blogspot.com/-kDtwbCyEfPI/WBgZrGzOSzI/AAAAAAAAGoU/o-HsmsMqzwUydU39WJ0PJBoDpKLC3d8ggCLcB/s1600/tuberculosislatente-696x372.jpg"/>
          <p:cNvPicPr>
            <a:picLocks noChangeAspect="1" noChangeArrowheads="1"/>
          </p:cNvPicPr>
          <p:nvPr/>
        </p:nvPicPr>
        <p:blipFill>
          <a:blip r:embed="rId3"/>
          <a:srcRect/>
          <a:stretch>
            <a:fillRect/>
          </a:stretch>
        </p:blipFill>
        <p:spPr bwMode="auto">
          <a:xfrm>
            <a:off x="294938" y="1142984"/>
            <a:ext cx="8420466" cy="4500594"/>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p:cNvSpPr>
            <a:spLocks noGrp="1"/>
          </p:cNvSpPr>
          <p:nvPr>
            <p:ph type="title"/>
          </p:nvPr>
        </p:nvSpPr>
        <p:spPr>
          <a:xfrm>
            <a:off x="5214938" y="1785938"/>
            <a:ext cx="3471862" cy="3500437"/>
          </a:xfrm>
        </p:spPr>
        <p:txBody>
          <a:bodyPr>
            <a:normAutofit fontScale="90000"/>
          </a:bodyPr>
          <a:lstStyle/>
          <a:p>
            <a:r>
              <a:rPr lang="es-ES" sz="2800" b="1" i="1" dirty="0" smtClean="0">
                <a:latin typeface="Lucida Handwriting" pitchFamily="66" charset="0"/>
              </a:rPr>
              <a:t>Adenopatía cervical en un caso de tuberculosis</a:t>
            </a:r>
            <a:br>
              <a:rPr lang="es-ES" sz="2800" b="1" i="1" dirty="0" smtClean="0">
                <a:latin typeface="Lucida Handwriting" pitchFamily="66" charset="0"/>
              </a:rPr>
            </a:br>
            <a:r>
              <a:rPr lang="es-ES" sz="2800" i="1" dirty="0" smtClean="0">
                <a:latin typeface="Lucida Handwriting" pitchFamily="66" charset="0"/>
              </a:rPr>
              <a:t>ganglionar </a:t>
            </a:r>
            <a:r>
              <a:rPr lang="es-ES" sz="2800" dirty="0" smtClean="0">
                <a:latin typeface="Lucida Handwriting" pitchFamily="66" charset="0"/>
              </a:rPr>
              <a:t>(escrófula)</a:t>
            </a:r>
            <a:r>
              <a:rPr lang="es-ES" sz="2800" i="1" dirty="0" smtClean="0">
                <a:latin typeface="Lucida Handwriting" pitchFamily="66" charset="0"/>
              </a:rPr>
              <a:t/>
            </a:r>
            <a:br>
              <a:rPr lang="es-ES" sz="2800" i="1" dirty="0" smtClean="0">
                <a:latin typeface="Lucida Handwriting" pitchFamily="66" charset="0"/>
              </a:rPr>
            </a:br>
            <a:r>
              <a:rPr lang="es-ES" sz="2800" i="1" dirty="0" smtClean="0">
                <a:latin typeface="Lucida Handwriting" pitchFamily="66" charset="0"/>
              </a:rPr>
              <a:t>Fuente: Departamento de Patología, Hospital Santa Clara</a:t>
            </a:r>
            <a:endParaRPr lang="es-ES" sz="2800" dirty="0" smtClean="0">
              <a:latin typeface="Lucida Handwriting" pitchFamily="66" charset="0"/>
            </a:endParaRPr>
          </a:p>
        </p:txBody>
      </p:sp>
      <p:pic>
        <p:nvPicPr>
          <p:cNvPr id="4098" name="Picture 2"/>
          <p:cNvPicPr>
            <a:picLocks noChangeAspect="1" noChangeArrowheads="1"/>
          </p:cNvPicPr>
          <p:nvPr/>
        </p:nvPicPr>
        <p:blipFill>
          <a:blip r:embed="rId2"/>
          <a:srcRect/>
          <a:stretch>
            <a:fillRect/>
          </a:stretch>
        </p:blipFill>
        <p:spPr bwMode="auto">
          <a:xfrm>
            <a:off x="642910" y="642918"/>
            <a:ext cx="4367232" cy="5643200"/>
          </a:xfrm>
          <a:prstGeom prst="rect">
            <a:avLst/>
          </a:prstGeom>
          <a:ln>
            <a:noFill/>
          </a:ln>
          <a:effectLst>
            <a:softEdge rad="112500"/>
          </a:effectLst>
        </p:spPr>
      </p:pic>
      <p:sp>
        <p:nvSpPr>
          <p:cNvPr id="4" name="3 Flecha izquierda"/>
          <p:cNvSpPr/>
          <p:nvPr/>
        </p:nvSpPr>
        <p:spPr>
          <a:xfrm>
            <a:off x="3357554" y="3286124"/>
            <a:ext cx="2500330" cy="484632"/>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Título"/>
          <p:cNvSpPr>
            <a:spLocks noGrp="1"/>
          </p:cNvSpPr>
          <p:nvPr>
            <p:ph type="title"/>
          </p:nvPr>
        </p:nvSpPr>
        <p:spPr>
          <a:xfrm>
            <a:off x="428596" y="285736"/>
            <a:ext cx="8229600" cy="1143000"/>
          </a:xfrm>
        </p:spPr>
        <p:txBody>
          <a:bodyPr>
            <a:normAutofit fontScale="90000"/>
          </a:bodyPr>
          <a:lstStyle/>
          <a:p>
            <a:r>
              <a:rPr lang="es-ES" sz="2400" b="1" i="1" dirty="0" smtClean="0">
                <a:latin typeface="Lucida Handwriting" pitchFamily="66" charset="0"/>
              </a:rPr>
              <a:t>Segmento de intestino delgado que muestra </a:t>
            </a:r>
            <a:r>
              <a:rPr lang="es-ES" sz="2400" i="1" dirty="0" smtClean="0">
                <a:latin typeface="Lucida Handwriting" pitchFamily="66" charset="0"/>
              </a:rPr>
              <a:t>úlceras de fondo hemorrágico por tuberculosis. Fuente: Hospital Santa Clara, Departamento de Patología.</a:t>
            </a:r>
            <a:endParaRPr lang="es-ES" sz="2400" dirty="0" smtClean="0">
              <a:latin typeface="Lucida Handwriting" pitchFamily="66" charset="0"/>
            </a:endParaRPr>
          </a:p>
        </p:txBody>
      </p:sp>
      <p:sp>
        <p:nvSpPr>
          <p:cNvPr id="63491" name="2 Marcador de contenido"/>
          <p:cNvSpPr>
            <a:spLocks noGrp="1"/>
          </p:cNvSpPr>
          <p:nvPr>
            <p:ph idx="1"/>
          </p:nvPr>
        </p:nvSpPr>
        <p:spPr/>
        <p:txBody>
          <a:bodyPr/>
          <a:lstStyle/>
          <a:p>
            <a:endParaRPr lang="es-ES" dirty="0" smtClean="0"/>
          </a:p>
        </p:txBody>
      </p:sp>
      <p:pic>
        <p:nvPicPr>
          <p:cNvPr id="2050" name="Picture 2"/>
          <p:cNvPicPr>
            <a:picLocks noChangeAspect="1" noChangeArrowheads="1"/>
          </p:cNvPicPr>
          <p:nvPr/>
        </p:nvPicPr>
        <p:blipFill>
          <a:blip r:embed="rId2"/>
          <a:srcRect/>
          <a:stretch>
            <a:fillRect/>
          </a:stretch>
        </p:blipFill>
        <p:spPr bwMode="auto">
          <a:xfrm>
            <a:off x="1071538" y="1643050"/>
            <a:ext cx="7143800" cy="45461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Título"/>
          <p:cNvSpPr>
            <a:spLocks noGrp="1"/>
          </p:cNvSpPr>
          <p:nvPr>
            <p:ph type="title"/>
          </p:nvPr>
        </p:nvSpPr>
        <p:spPr/>
        <p:txBody>
          <a:bodyPr>
            <a:normAutofit fontScale="90000"/>
          </a:bodyPr>
          <a:lstStyle/>
          <a:p>
            <a:r>
              <a:rPr lang="es-ES" sz="2400" dirty="0" smtClean="0">
                <a:latin typeface="Lucida Handwriting" pitchFamily="66" charset="0"/>
              </a:rPr>
              <a:t>Segmento de colon que muestra úlcera de fondo necrótico con retracción de la pared por tuberculosis. Fuente: Hospital Santa Clara, Departamento de Patología.</a:t>
            </a:r>
          </a:p>
        </p:txBody>
      </p:sp>
      <p:pic>
        <p:nvPicPr>
          <p:cNvPr id="3074" name="Picture 2"/>
          <p:cNvPicPr>
            <a:picLocks noChangeAspect="1" noChangeArrowheads="1"/>
          </p:cNvPicPr>
          <p:nvPr/>
        </p:nvPicPr>
        <p:blipFill>
          <a:blip r:embed="rId2"/>
          <a:srcRect/>
          <a:stretch>
            <a:fillRect/>
          </a:stretch>
        </p:blipFill>
        <p:spPr bwMode="auto">
          <a:xfrm>
            <a:off x="1285852" y="1928802"/>
            <a:ext cx="6715171" cy="46628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28" y="1071546"/>
            <a:ext cx="3686175" cy="2000250"/>
          </a:xfrm>
        </p:spPr>
        <p:txBody>
          <a:bodyPr>
            <a:normAutofit/>
          </a:bodyPr>
          <a:lstStyle/>
          <a:p>
            <a:pPr algn="l">
              <a:defRPr/>
            </a:pPr>
            <a:r>
              <a:rPr lang="es-ES" sz="3200" dirty="0" smtClean="0">
                <a:latin typeface="Lucida Handwriting" pitchFamily="66" charset="0"/>
              </a:rPr>
              <a:t>Cadenas </a:t>
            </a:r>
            <a:r>
              <a:rPr lang="es-ES" sz="3200" dirty="0">
                <a:latin typeface="Lucida Handwriting" pitchFamily="66" charset="0"/>
              </a:rPr>
              <a:t>ganglionares a</a:t>
            </a:r>
            <a:r>
              <a:rPr lang="es-ES" sz="3200" dirty="0" smtClean="0">
                <a:latin typeface="Lucida Handwriting" pitchFamily="66" charset="0"/>
              </a:rPr>
              <a:t>bdominales</a:t>
            </a:r>
            <a:endParaRPr lang="es-ES" sz="3200" dirty="0">
              <a:latin typeface="Lucida Handwriting" pitchFamily="66" charset="0"/>
            </a:endParaRPr>
          </a:p>
        </p:txBody>
      </p:sp>
      <p:pic>
        <p:nvPicPr>
          <p:cNvPr id="5122" name="Picture 2"/>
          <p:cNvPicPr>
            <a:picLocks noChangeAspect="1" noChangeArrowheads="1"/>
          </p:cNvPicPr>
          <p:nvPr/>
        </p:nvPicPr>
        <p:blipFill>
          <a:blip r:embed="rId2"/>
          <a:srcRect/>
          <a:stretch>
            <a:fillRect/>
          </a:stretch>
        </p:blipFill>
        <p:spPr bwMode="auto">
          <a:xfrm>
            <a:off x="327351" y="714356"/>
            <a:ext cx="4397039" cy="5681717"/>
          </a:xfrm>
          <a:prstGeom prst="rect">
            <a:avLst/>
          </a:prstGeom>
          <a:ln>
            <a:noFill/>
          </a:ln>
          <a:effectLst>
            <a:softEdge rad="112500"/>
          </a:effectLst>
        </p:spPr>
      </p:pic>
      <p:sp>
        <p:nvSpPr>
          <p:cNvPr id="68612" name="4 CuadroTexto"/>
          <p:cNvSpPr txBox="1">
            <a:spLocks noChangeArrowheads="1"/>
          </p:cNvSpPr>
          <p:nvPr/>
        </p:nvSpPr>
        <p:spPr bwMode="auto">
          <a:xfrm>
            <a:off x="5072066" y="2928934"/>
            <a:ext cx="3786187" cy="3108543"/>
          </a:xfrm>
          <a:prstGeom prst="rect">
            <a:avLst/>
          </a:prstGeom>
          <a:noFill/>
          <a:ln w="9525">
            <a:noFill/>
            <a:miter lim="800000"/>
            <a:headEnd/>
            <a:tailEnd/>
          </a:ln>
        </p:spPr>
        <p:txBody>
          <a:bodyPr>
            <a:spAutoFit/>
          </a:bodyPr>
          <a:lstStyle/>
          <a:p>
            <a:r>
              <a:rPr lang="es-ES" sz="2800" i="1" dirty="0">
                <a:latin typeface="Lucida Handwriting" pitchFamily="66" charset="0"/>
              </a:rPr>
              <a:t>Ganglio mesentérico, aumentado de tamaño</a:t>
            </a:r>
          </a:p>
          <a:p>
            <a:r>
              <a:rPr lang="es-ES" sz="2800" i="1" dirty="0">
                <a:latin typeface="Lucida Handwriting" pitchFamily="66" charset="0"/>
              </a:rPr>
              <a:t>con extensa necrosis caseosa al corte.</a:t>
            </a:r>
            <a:endParaRPr lang="es-ES" sz="2800" dirty="0">
              <a:latin typeface="Lucida Handwriting" pitchFamily="6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Título"/>
          <p:cNvSpPr>
            <a:spLocks noGrp="1"/>
          </p:cNvSpPr>
          <p:nvPr>
            <p:ph type="title"/>
          </p:nvPr>
        </p:nvSpPr>
        <p:spPr/>
        <p:txBody>
          <a:bodyPr/>
          <a:lstStyle/>
          <a:p>
            <a:r>
              <a:rPr lang="es-ES" dirty="0" smtClean="0">
                <a:latin typeface="Lucida Handwriting" pitchFamily="66" charset="0"/>
              </a:rPr>
              <a:t>Diagnostico diferencial</a:t>
            </a:r>
          </a:p>
        </p:txBody>
      </p:sp>
      <p:sp>
        <p:nvSpPr>
          <p:cNvPr id="3" name="2 Marcador de contenido"/>
          <p:cNvSpPr>
            <a:spLocks noGrp="1"/>
          </p:cNvSpPr>
          <p:nvPr>
            <p:ph idx="1"/>
          </p:nvPr>
        </p:nvSpPr>
        <p:spPr>
          <a:xfrm>
            <a:off x="285720" y="1885952"/>
            <a:ext cx="8572560" cy="3829064"/>
          </a:xfrm>
        </p:spPr>
        <p:txBody>
          <a:bodyPr>
            <a:normAutofit/>
          </a:bodyPr>
          <a:lstStyle/>
          <a:p>
            <a:pPr>
              <a:defRPr/>
            </a:pPr>
            <a:r>
              <a:rPr lang="es-ES" dirty="0" err="1" smtClean="0">
                <a:latin typeface="Lucida Handwriting" pitchFamily="66" charset="0"/>
              </a:rPr>
              <a:t>Micobacterias</a:t>
            </a:r>
            <a:r>
              <a:rPr lang="es-ES" dirty="0" smtClean="0">
                <a:latin typeface="Lucida Handwriting" pitchFamily="66" charset="0"/>
              </a:rPr>
              <a:t>(M) no </a:t>
            </a:r>
            <a:r>
              <a:rPr lang="es-ES" dirty="0" err="1" smtClean="0">
                <a:latin typeface="Lucida Handwriting" pitchFamily="66" charset="0"/>
              </a:rPr>
              <a:t>TBC</a:t>
            </a:r>
            <a:r>
              <a:rPr lang="es-ES" dirty="0" smtClean="0">
                <a:latin typeface="Lucida Handwriting" pitchFamily="66" charset="0"/>
              </a:rPr>
              <a:t> en población o </a:t>
            </a:r>
            <a:r>
              <a:rPr lang="es-ES" dirty="0" err="1" smtClean="0">
                <a:latin typeface="Lucida Handwriting" pitchFamily="66" charset="0"/>
              </a:rPr>
              <a:t>pac</a:t>
            </a:r>
            <a:r>
              <a:rPr lang="es-ES" dirty="0" smtClean="0">
                <a:latin typeface="Lucida Handwriting" pitchFamily="66" charset="0"/>
              </a:rPr>
              <a:t>. VIH/sida es frecuente el M</a:t>
            </a:r>
            <a:r>
              <a:rPr lang="es-ES" i="1" dirty="0" smtClean="0">
                <a:latin typeface="Lucida Handwriting" pitchFamily="66" charset="0"/>
              </a:rPr>
              <a:t>. </a:t>
            </a:r>
            <a:r>
              <a:rPr lang="es-ES" i="1" dirty="0" err="1" smtClean="0">
                <a:latin typeface="Lucida Handwriting" pitchFamily="66" charset="0"/>
              </a:rPr>
              <a:t>avium</a:t>
            </a:r>
            <a:r>
              <a:rPr lang="es-ES" i="1" dirty="0" smtClean="0">
                <a:latin typeface="Lucida Handwriting" pitchFamily="66" charset="0"/>
              </a:rPr>
              <a:t> </a:t>
            </a:r>
            <a:r>
              <a:rPr lang="es-ES" i="1" dirty="0">
                <a:latin typeface="Lucida Handwriting" pitchFamily="66" charset="0"/>
              </a:rPr>
              <a:t>y </a:t>
            </a:r>
            <a:r>
              <a:rPr lang="es-ES" i="1" dirty="0" smtClean="0">
                <a:latin typeface="Lucida Handwriting" pitchFamily="66" charset="0"/>
              </a:rPr>
              <a:t>menor </a:t>
            </a:r>
            <a:r>
              <a:rPr lang="es-ES" dirty="0" smtClean="0">
                <a:latin typeface="Lucida Handwriting" pitchFamily="66" charset="0"/>
              </a:rPr>
              <a:t>por </a:t>
            </a:r>
            <a:r>
              <a:rPr lang="es-ES" i="1" dirty="0">
                <a:latin typeface="Lucida Handwriting" pitchFamily="66" charset="0"/>
              </a:rPr>
              <a:t>M. </a:t>
            </a:r>
            <a:r>
              <a:rPr lang="es-ES" i="1" dirty="0" err="1" smtClean="0">
                <a:latin typeface="Lucida Handwriting" pitchFamily="66" charset="0"/>
              </a:rPr>
              <a:t>scrofulaceum</a:t>
            </a:r>
            <a:endParaRPr lang="es-ES" i="1" dirty="0" smtClean="0">
              <a:latin typeface="Lucida Handwriting" pitchFamily="66" charset="0"/>
            </a:endParaRPr>
          </a:p>
          <a:p>
            <a:pPr>
              <a:defRPr/>
            </a:pPr>
            <a:r>
              <a:rPr lang="es-ES" i="1" dirty="0" smtClean="0">
                <a:latin typeface="Lucida Handwriting" pitchFamily="66" charset="0"/>
              </a:rPr>
              <a:t>Los sitios mas afectados  </a:t>
            </a:r>
          </a:p>
          <a:p>
            <a:pPr lvl="1">
              <a:defRPr/>
            </a:pPr>
            <a:r>
              <a:rPr lang="es-ES" i="1" dirty="0" smtClean="0">
                <a:latin typeface="Lucida Handwriting" pitchFamily="66" charset="0"/>
              </a:rPr>
              <a:t>Triángulo yugular </a:t>
            </a:r>
            <a:r>
              <a:rPr lang="es-ES" dirty="0" smtClean="0">
                <a:latin typeface="Lucida Handwriting" pitchFamily="66" charset="0"/>
              </a:rPr>
              <a:t>posterior </a:t>
            </a:r>
          </a:p>
          <a:p>
            <a:pPr lvl="1">
              <a:defRPr/>
            </a:pPr>
            <a:r>
              <a:rPr lang="es-ES" dirty="0" smtClean="0">
                <a:latin typeface="Lucida Handwriting" pitchFamily="66" charset="0"/>
              </a:rPr>
              <a:t>Ganglios linfáticos  supraclaviculares</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625" y="1071563"/>
            <a:ext cx="8229600" cy="1143000"/>
          </a:xfrm>
        </p:spPr>
        <p:txBody>
          <a:bodyPr>
            <a:normAutofit fontScale="90000"/>
          </a:bodyPr>
          <a:lstStyle/>
          <a:p>
            <a:pPr>
              <a:defRPr/>
            </a:pPr>
            <a:r>
              <a:rPr lang="es-ES" dirty="0" smtClean="0">
                <a:latin typeface="Lucida Handwriting" pitchFamily="66" charset="0"/>
              </a:rPr>
              <a:t>Métodos diagnósticos recomendados</a:t>
            </a:r>
            <a:br>
              <a:rPr lang="es-ES" dirty="0" smtClean="0">
                <a:latin typeface="Lucida Handwriting" pitchFamily="66" charset="0"/>
              </a:rPr>
            </a:br>
            <a:endParaRPr lang="es-ES" dirty="0">
              <a:latin typeface="Lucida Handwriting" pitchFamily="66" charset="0"/>
            </a:endParaRPr>
          </a:p>
        </p:txBody>
      </p:sp>
      <p:sp>
        <p:nvSpPr>
          <p:cNvPr id="69635" name="2 Marcador de contenido"/>
          <p:cNvSpPr>
            <a:spLocks noGrp="1"/>
          </p:cNvSpPr>
          <p:nvPr>
            <p:ph idx="1"/>
          </p:nvPr>
        </p:nvSpPr>
        <p:spPr>
          <a:xfrm>
            <a:off x="428625" y="2714620"/>
            <a:ext cx="8229600" cy="2400305"/>
          </a:xfrm>
        </p:spPr>
        <p:txBody>
          <a:bodyPr>
            <a:normAutofit fontScale="92500" lnSpcReduction="10000"/>
          </a:bodyPr>
          <a:lstStyle/>
          <a:p>
            <a:pPr>
              <a:buFont typeface="Wingdings" pitchFamily="2" charset="2"/>
              <a:buChar char="q"/>
            </a:pPr>
            <a:r>
              <a:rPr lang="es-ES" sz="4000" dirty="0" smtClean="0">
                <a:latin typeface="Lucida Handwriting" pitchFamily="66" charset="0"/>
              </a:rPr>
              <a:t>Citología por aspiración con aguja fina</a:t>
            </a:r>
          </a:p>
          <a:p>
            <a:pPr>
              <a:buFont typeface="Wingdings" pitchFamily="2" charset="2"/>
              <a:buChar char="q"/>
            </a:pPr>
            <a:r>
              <a:rPr lang="es-ES" sz="4000" dirty="0" smtClean="0">
                <a:latin typeface="Lucida Handwriting" pitchFamily="66" charset="0"/>
              </a:rPr>
              <a:t>Biopsia por </a:t>
            </a:r>
            <a:r>
              <a:rPr lang="es-ES" sz="4000" dirty="0" err="1" smtClean="0">
                <a:latin typeface="Lucida Handwriting" pitchFamily="66" charset="0"/>
              </a:rPr>
              <a:t>tru-cut</a:t>
            </a:r>
            <a:endParaRPr lang="es-ES" sz="4000" dirty="0" smtClean="0">
              <a:latin typeface="Lucida Handwriting" pitchFamily="66" charset="0"/>
            </a:endParaRPr>
          </a:p>
          <a:p>
            <a:pPr>
              <a:buFont typeface="Wingdings" pitchFamily="2" charset="2"/>
              <a:buChar char="q"/>
            </a:pPr>
            <a:r>
              <a:rPr lang="es-ES" sz="4000" dirty="0" smtClean="0">
                <a:latin typeface="Lucida Handwriting" pitchFamily="66" charset="0"/>
              </a:rPr>
              <a:t>Biopsia </a:t>
            </a:r>
            <a:r>
              <a:rPr lang="es-ES" sz="4000" dirty="0" err="1" smtClean="0">
                <a:latin typeface="Lucida Handwriting" pitchFamily="66" charset="0"/>
              </a:rPr>
              <a:t>excisional</a:t>
            </a:r>
            <a:endParaRPr lang="es-ES" sz="4000" dirty="0" smtClean="0">
              <a:latin typeface="Lucida Handwriting" pitchFamily="66"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82675"/>
          </a:xfrm>
        </p:spPr>
        <p:txBody>
          <a:bodyPr>
            <a:normAutofit fontScale="90000"/>
          </a:bodyPr>
          <a:lstStyle/>
          <a:p>
            <a:pPr>
              <a:defRPr/>
            </a:pPr>
            <a:r>
              <a:rPr lang="es-ES" sz="3600" i="1" dirty="0">
                <a:latin typeface="Lucida Handwriting" pitchFamily="66" charset="0"/>
              </a:rPr>
              <a:t>Tuberculosis </a:t>
            </a:r>
            <a:r>
              <a:rPr lang="es-ES" sz="3600" i="1" dirty="0" smtClean="0">
                <a:latin typeface="Lucida Handwriting" pitchFamily="66" charset="0"/>
              </a:rPr>
              <a:t>miliar: C</a:t>
            </a:r>
            <a:r>
              <a:rPr lang="es-ES" sz="3600" dirty="0" smtClean="0">
                <a:latin typeface="Lucida Handwriting" pitchFamily="66" charset="0"/>
              </a:rPr>
              <a:t>omprometen </a:t>
            </a:r>
            <a:r>
              <a:rPr lang="es-ES" sz="3600" dirty="0">
                <a:latin typeface="Lucida Handwriting" pitchFamily="66" charset="0"/>
              </a:rPr>
              <a:t>más de dos órganos</a:t>
            </a:r>
            <a:r>
              <a:rPr lang="es-ES" dirty="0">
                <a:latin typeface="Lucida Handwriting" pitchFamily="66" charset="0"/>
              </a:rPr>
              <a:t>.</a:t>
            </a:r>
          </a:p>
        </p:txBody>
      </p:sp>
      <p:sp>
        <p:nvSpPr>
          <p:cNvPr id="83971" name="2 Marcador de contenido"/>
          <p:cNvSpPr>
            <a:spLocks noGrp="1"/>
          </p:cNvSpPr>
          <p:nvPr>
            <p:ph idx="1"/>
          </p:nvPr>
        </p:nvSpPr>
        <p:spPr>
          <a:xfrm>
            <a:off x="528637" y="2357430"/>
            <a:ext cx="4043363" cy="3400425"/>
          </a:xfrm>
        </p:spPr>
        <p:txBody>
          <a:bodyPr>
            <a:normAutofit fontScale="92500" lnSpcReduction="20000"/>
          </a:bodyPr>
          <a:lstStyle/>
          <a:p>
            <a:r>
              <a:rPr lang="es-ES" dirty="0" smtClean="0">
                <a:latin typeface="Lucida Handwriting" pitchFamily="66" charset="0"/>
              </a:rPr>
              <a:t>Factores de riesgo </a:t>
            </a:r>
          </a:p>
          <a:p>
            <a:pPr lvl="1"/>
            <a:r>
              <a:rPr lang="es-ES" dirty="0" smtClean="0">
                <a:latin typeface="Lucida Handwriting" pitchFamily="66" charset="0"/>
              </a:rPr>
              <a:t>SIDA</a:t>
            </a:r>
          </a:p>
          <a:p>
            <a:pPr lvl="1"/>
            <a:r>
              <a:rPr lang="es-ES" dirty="0" smtClean="0">
                <a:latin typeface="Lucida Handwriting" pitchFamily="66" charset="0"/>
              </a:rPr>
              <a:t>Malnutrición</a:t>
            </a:r>
          </a:p>
          <a:p>
            <a:pPr lvl="1"/>
            <a:r>
              <a:rPr lang="es-ES" dirty="0" smtClean="0">
                <a:latin typeface="Lucida Handwriting" pitchFamily="66" charset="0"/>
              </a:rPr>
              <a:t>Alcoholismo</a:t>
            </a:r>
          </a:p>
          <a:p>
            <a:pPr lvl="1"/>
            <a:r>
              <a:rPr lang="es-ES" dirty="0" smtClean="0">
                <a:latin typeface="Lucida Handwriting" pitchFamily="66" charset="0"/>
              </a:rPr>
              <a:t>Diabetes</a:t>
            </a:r>
          </a:p>
          <a:p>
            <a:pPr lvl="1"/>
            <a:r>
              <a:rPr lang="es-ES" dirty="0" smtClean="0">
                <a:latin typeface="Lucida Handwriting" pitchFamily="66" charset="0"/>
              </a:rPr>
              <a:t>Falla renal crónica</a:t>
            </a:r>
          </a:p>
        </p:txBody>
      </p:sp>
      <p:sp>
        <p:nvSpPr>
          <p:cNvPr id="83972" name="3 CuadroTexto"/>
          <p:cNvSpPr txBox="1">
            <a:spLocks noChangeArrowheads="1"/>
          </p:cNvSpPr>
          <p:nvPr/>
        </p:nvSpPr>
        <p:spPr bwMode="auto">
          <a:xfrm>
            <a:off x="4786314" y="2357430"/>
            <a:ext cx="4071938" cy="3711785"/>
          </a:xfrm>
          <a:prstGeom prst="rect">
            <a:avLst/>
          </a:prstGeom>
          <a:noFill/>
          <a:ln w="9525">
            <a:noFill/>
            <a:miter lim="800000"/>
            <a:headEnd/>
            <a:tailEnd/>
          </a:ln>
        </p:spPr>
        <p:txBody>
          <a:bodyPr>
            <a:spAutoFit/>
          </a:bodyPr>
          <a:lstStyle/>
          <a:p>
            <a:pPr marL="742950" lvl="1" indent="-285750">
              <a:spcBef>
                <a:spcPct val="20000"/>
              </a:spcBef>
              <a:buFont typeface="Arial" charset="0"/>
              <a:buChar char="–"/>
            </a:pPr>
            <a:r>
              <a:rPr lang="es-ES" sz="2400" dirty="0">
                <a:latin typeface="Lucida Handwriting" pitchFamily="66" charset="0"/>
              </a:rPr>
              <a:t>Trasplantados</a:t>
            </a:r>
          </a:p>
          <a:p>
            <a:pPr marL="742950" lvl="1" indent="-285750">
              <a:spcBef>
                <a:spcPct val="20000"/>
              </a:spcBef>
              <a:buFont typeface="Arial" charset="0"/>
              <a:buChar char="–"/>
            </a:pPr>
            <a:r>
              <a:rPr lang="es-ES" sz="2400" dirty="0" smtClean="0">
                <a:latin typeface="Lucida Handwriting" pitchFamily="66" charset="0"/>
              </a:rPr>
              <a:t>Enfermedad </a:t>
            </a:r>
            <a:r>
              <a:rPr lang="es-ES" sz="2400" dirty="0">
                <a:latin typeface="Lucida Handwriting" pitchFamily="66" charset="0"/>
              </a:rPr>
              <a:t>del colágeno</a:t>
            </a:r>
          </a:p>
          <a:p>
            <a:pPr marL="742950" lvl="1" indent="-285750">
              <a:spcBef>
                <a:spcPct val="20000"/>
              </a:spcBef>
              <a:buFont typeface="Arial" charset="0"/>
              <a:buChar char="–"/>
            </a:pPr>
            <a:r>
              <a:rPr lang="es-ES" sz="2400" dirty="0">
                <a:latin typeface="Lucida Handwriting" pitchFamily="66" charset="0"/>
              </a:rPr>
              <a:t>Silicosis</a:t>
            </a:r>
          </a:p>
          <a:p>
            <a:pPr marL="742950" lvl="1" indent="-285750">
              <a:spcBef>
                <a:spcPct val="20000"/>
              </a:spcBef>
              <a:buFont typeface="Arial" charset="0"/>
              <a:buChar char="–"/>
            </a:pPr>
            <a:r>
              <a:rPr lang="es-ES" sz="2400" dirty="0">
                <a:latin typeface="Lucida Handwriting" pitchFamily="66" charset="0"/>
              </a:rPr>
              <a:t>U</a:t>
            </a:r>
            <a:r>
              <a:rPr lang="es-ES" sz="2400" dirty="0" smtClean="0">
                <a:latin typeface="Lucida Handwriting" pitchFamily="66" charset="0"/>
              </a:rPr>
              <a:t>so </a:t>
            </a:r>
            <a:r>
              <a:rPr lang="es-ES" sz="2400" dirty="0">
                <a:latin typeface="Lucida Handwriting" pitchFamily="66" charset="0"/>
              </a:rPr>
              <a:t>de medicamentos inmunosupresores</a:t>
            </a:r>
          </a:p>
          <a:p>
            <a:pPr marL="742950" lvl="1" indent="-285750">
              <a:spcBef>
                <a:spcPct val="20000"/>
              </a:spcBef>
              <a:buFont typeface="Arial" charset="0"/>
              <a:buChar char="–"/>
            </a:pPr>
            <a:r>
              <a:rPr lang="es-ES" sz="2400" dirty="0">
                <a:latin typeface="Lucida Handwriting" pitchFamily="66" charset="0"/>
              </a:rPr>
              <a:t>Tercera edad</a:t>
            </a:r>
          </a:p>
          <a:p>
            <a:endParaRPr lang="es-ES" sz="2400" dirty="0"/>
          </a:p>
        </p:txBody>
      </p:sp>
      <p:sp>
        <p:nvSpPr>
          <p:cNvPr id="83973" name="4 CuadroTexto"/>
          <p:cNvSpPr txBox="1">
            <a:spLocks noChangeArrowheads="1"/>
          </p:cNvSpPr>
          <p:nvPr/>
        </p:nvSpPr>
        <p:spPr bwMode="auto">
          <a:xfrm>
            <a:off x="428625" y="1571625"/>
            <a:ext cx="7715250" cy="800219"/>
          </a:xfrm>
          <a:prstGeom prst="rect">
            <a:avLst/>
          </a:prstGeom>
          <a:noFill/>
          <a:ln w="9525">
            <a:noFill/>
            <a:miter lim="800000"/>
            <a:headEnd/>
            <a:tailEnd/>
          </a:ln>
        </p:spPr>
        <p:txBody>
          <a:bodyPr>
            <a:spAutoFit/>
          </a:bodyPr>
          <a:lstStyle/>
          <a:p>
            <a:pPr algn="ctr"/>
            <a:r>
              <a:rPr lang="es-ES" sz="2800" dirty="0">
                <a:latin typeface="Lucida Handwriting" pitchFamily="66" charset="0"/>
              </a:rPr>
              <a:t>Forma potencialmente </a:t>
            </a:r>
            <a:r>
              <a:rPr lang="es-ES" sz="2800" dirty="0" smtClean="0">
                <a:latin typeface="Lucida Handwriting" pitchFamily="66" charset="0"/>
              </a:rPr>
              <a:t>letal.</a:t>
            </a:r>
            <a:endParaRPr lang="es-ES" sz="2800" dirty="0">
              <a:latin typeface="Lucida Handwriting" pitchFamily="66" charset="0"/>
            </a:endParaRPr>
          </a:p>
          <a:p>
            <a:pPr algn="ctr"/>
            <a:endParaRPr lang="es-ES" dirty="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3971">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971">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3971">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3971">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3971">
                                            <p:txEl>
                                              <p:pRg st="5" end="5"/>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7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50"/>
          </a:xfrm>
        </p:spPr>
        <p:txBody>
          <a:bodyPr>
            <a:normAutofit fontScale="90000"/>
          </a:bodyPr>
          <a:lstStyle/>
          <a:p>
            <a:pPr>
              <a:defRPr/>
            </a:pPr>
            <a:r>
              <a:rPr lang="es-ES" dirty="0" smtClean="0">
                <a:latin typeface="Lucida Handwriting" pitchFamily="66" charset="0"/>
              </a:rPr>
              <a:t>SÍNTOMAS </a:t>
            </a:r>
            <a:r>
              <a:rPr lang="es-ES" dirty="0" err="1" smtClean="0">
                <a:latin typeface="Lucida Handwriting" pitchFamily="66" charset="0"/>
              </a:rPr>
              <a:t>TBC</a:t>
            </a:r>
            <a:r>
              <a:rPr lang="es-ES" dirty="0" smtClean="0">
                <a:latin typeface="Lucida Handwriting" pitchFamily="66" charset="0"/>
              </a:rPr>
              <a:t> MILIAR</a:t>
            </a:r>
            <a:endParaRPr lang="es-ES" dirty="0">
              <a:latin typeface="Lucida Handwriting" pitchFamily="66" charset="0"/>
            </a:endParaRPr>
          </a:p>
        </p:txBody>
      </p:sp>
      <p:sp>
        <p:nvSpPr>
          <p:cNvPr id="84995" name="2 Marcador de contenido"/>
          <p:cNvSpPr>
            <a:spLocks noGrp="1"/>
          </p:cNvSpPr>
          <p:nvPr>
            <p:ph idx="1"/>
          </p:nvPr>
        </p:nvSpPr>
        <p:spPr>
          <a:xfrm>
            <a:off x="457200" y="1600200"/>
            <a:ext cx="8229600" cy="3757613"/>
          </a:xfrm>
        </p:spPr>
        <p:txBody>
          <a:bodyPr>
            <a:normAutofit lnSpcReduction="10000"/>
          </a:bodyPr>
          <a:lstStyle/>
          <a:p>
            <a:r>
              <a:rPr lang="es-ES" dirty="0" smtClean="0">
                <a:latin typeface="Lucida Handwriting" pitchFamily="66" charset="0"/>
              </a:rPr>
              <a:t>Fiebre de varias semanas de duración</a:t>
            </a:r>
          </a:p>
          <a:p>
            <a:r>
              <a:rPr lang="es-ES" dirty="0" smtClean="0">
                <a:latin typeface="Lucida Handwriting" pitchFamily="66" charset="0"/>
              </a:rPr>
              <a:t>Anorexia</a:t>
            </a:r>
          </a:p>
          <a:p>
            <a:r>
              <a:rPr lang="es-ES" dirty="0" smtClean="0">
                <a:latin typeface="Lucida Handwriting" pitchFamily="66" charset="0"/>
              </a:rPr>
              <a:t>pérdida de peso</a:t>
            </a:r>
          </a:p>
          <a:p>
            <a:r>
              <a:rPr lang="es-ES" dirty="0" smtClean="0">
                <a:latin typeface="Lucida Handwriting" pitchFamily="66" charset="0"/>
              </a:rPr>
              <a:t>Astenia</a:t>
            </a:r>
          </a:p>
          <a:p>
            <a:r>
              <a:rPr lang="es-ES" dirty="0" smtClean="0">
                <a:latin typeface="Lucida Handwriting" pitchFamily="66" charset="0"/>
              </a:rPr>
              <a:t>Adinamia</a:t>
            </a:r>
          </a:p>
          <a:p>
            <a:r>
              <a:rPr lang="es-ES" dirty="0" smtClean="0">
                <a:latin typeface="Lucida Handwriting" pitchFamily="66" charset="0"/>
              </a:rPr>
              <a:t>Tos predominantemente seca.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ES" dirty="0" smtClean="0">
                <a:latin typeface="Lucida Handwriting" pitchFamily="66" charset="0"/>
              </a:rPr>
              <a:t>TAC de alta resolución</a:t>
            </a:r>
            <a:endParaRPr lang="es-ES" dirty="0">
              <a:latin typeface="Lucida Handwriting" pitchFamily="66" charset="0"/>
            </a:endParaRPr>
          </a:p>
        </p:txBody>
      </p:sp>
      <p:sp>
        <p:nvSpPr>
          <p:cNvPr id="3" name="2 Marcador de contenido"/>
          <p:cNvSpPr>
            <a:spLocks noGrp="1"/>
          </p:cNvSpPr>
          <p:nvPr>
            <p:ph idx="1"/>
          </p:nvPr>
        </p:nvSpPr>
        <p:spPr/>
        <p:txBody>
          <a:bodyPr>
            <a:normAutofit/>
          </a:bodyPr>
          <a:lstStyle/>
          <a:p>
            <a:pPr>
              <a:defRPr/>
            </a:pPr>
            <a:r>
              <a:rPr lang="es-ES" dirty="0" smtClean="0">
                <a:latin typeface="Lucida Handwriting" pitchFamily="66" charset="0"/>
              </a:rPr>
              <a:t>Mayor </a:t>
            </a:r>
            <a:r>
              <a:rPr lang="es-ES" dirty="0">
                <a:latin typeface="Lucida Handwriting" pitchFamily="66" charset="0"/>
              </a:rPr>
              <a:t>facilidad; en </a:t>
            </a:r>
            <a:r>
              <a:rPr lang="es-ES" dirty="0" smtClean="0">
                <a:latin typeface="Lucida Handwriting" pitchFamily="66" charset="0"/>
              </a:rPr>
              <a:t>evidenciar un </a:t>
            </a:r>
            <a:r>
              <a:rPr lang="es-ES" b="1" i="1" dirty="0" smtClean="0">
                <a:latin typeface="Lucida Handwriting" pitchFamily="66" charset="0"/>
              </a:rPr>
              <a:t>patrón </a:t>
            </a:r>
            <a:r>
              <a:rPr lang="es-ES" b="1" i="1" dirty="0">
                <a:latin typeface="Lucida Handwriting" pitchFamily="66" charset="0"/>
              </a:rPr>
              <a:t>micronodular difuso</a:t>
            </a:r>
            <a:r>
              <a:rPr lang="es-ES" b="1" i="1" dirty="0" smtClean="0">
                <a:latin typeface="Lucida Handwriting" pitchFamily="66" charset="0"/>
              </a:rPr>
              <a:t>.</a:t>
            </a:r>
            <a:endParaRPr lang="es-ES" b="1" i="1" dirty="0">
              <a:latin typeface="Lucida Handwriting" pitchFamily="66" charset="0"/>
            </a:endParaRPr>
          </a:p>
          <a:p>
            <a:pPr lvl="1">
              <a:defRPr/>
            </a:pPr>
            <a:r>
              <a:rPr lang="es-ES" dirty="0" smtClean="0">
                <a:latin typeface="Lucida Handwriting" pitchFamily="66" charset="0"/>
              </a:rPr>
              <a:t>Principal : H</a:t>
            </a:r>
            <a:r>
              <a:rPr lang="es-ES" b="1" i="1" dirty="0" smtClean="0">
                <a:latin typeface="Lucida Handwriting" pitchFamily="66" charset="0"/>
              </a:rPr>
              <a:t>epática</a:t>
            </a:r>
            <a:r>
              <a:rPr lang="es-ES" dirty="0" smtClean="0">
                <a:latin typeface="Lucida Handwriting" pitchFamily="66" charset="0"/>
              </a:rPr>
              <a:t> 	100%</a:t>
            </a:r>
          </a:p>
          <a:p>
            <a:pPr lvl="1">
              <a:defRPr/>
            </a:pPr>
            <a:r>
              <a:rPr lang="es-ES" dirty="0" smtClean="0">
                <a:latin typeface="Lucida Handwriting" pitchFamily="66" charset="0"/>
              </a:rPr>
              <a:t>Bazo: 				100 %</a:t>
            </a:r>
          </a:p>
          <a:p>
            <a:pPr lvl="1">
              <a:defRPr/>
            </a:pPr>
            <a:r>
              <a:rPr lang="es-ES" dirty="0" smtClean="0">
                <a:latin typeface="Lucida Handwriting" pitchFamily="66" charset="0"/>
              </a:rPr>
              <a:t>Pulmonar: 			80</a:t>
            </a:r>
            <a:r>
              <a:rPr lang="es-ES" dirty="0">
                <a:latin typeface="Lucida Handwriting" pitchFamily="66" charset="0"/>
              </a:rPr>
              <a:t>% </a:t>
            </a:r>
            <a:endParaRPr lang="es-ES" dirty="0" smtClean="0">
              <a:latin typeface="Lucida Handwriting" pitchFamily="66" charset="0"/>
            </a:endParaRPr>
          </a:p>
          <a:p>
            <a:pPr lvl="1">
              <a:defRPr/>
            </a:pPr>
            <a:r>
              <a:rPr lang="es-ES" dirty="0" smtClean="0">
                <a:latin typeface="Lucida Handwriting" pitchFamily="66" charset="0"/>
              </a:rPr>
              <a:t>Médula ósea: 			70%</a:t>
            </a:r>
          </a:p>
          <a:p>
            <a:pPr lvl="1">
              <a:defRPr/>
            </a:pPr>
            <a:r>
              <a:rPr lang="es-ES" dirty="0" err="1" smtClean="0">
                <a:latin typeface="Lucida Handwriting" pitchFamily="66" charset="0"/>
              </a:rPr>
              <a:t>SNC</a:t>
            </a:r>
            <a:r>
              <a:rPr lang="es-ES" dirty="0" smtClean="0">
                <a:latin typeface="Lucida Handwriting" pitchFamily="66" charset="0"/>
              </a:rPr>
              <a:t> </a:t>
            </a:r>
            <a:r>
              <a:rPr lang="es-ES" dirty="0">
                <a:latin typeface="Lucida Handwriting" pitchFamily="66" charset="0"/>
              </a:rPr>
              <a:t>y la </a:t>
            </a:r>
            <a:r>
              <a:rPr lang="es-ES" dirty="0" smtClean="0">
                <a:latin typeface="Lucida Handwriting" pitchFamily="66" charset="0"/>
              </a:rPr>
              <a:t>pleura: 		30</a:t>
            </a:r>
            <a:r>
              <a:rPr lang="es-ES" dirty="0">
                <a:latin typeface="Lucida Handwriting" pitchFamily="66" charset="0"/>
              </a:rPr>
              <a:t>%.</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US" sz="3200" dirty="0" err="1" smtClean="0">
                <a:latin typeface="Lucida Handwriting" pitchFamily="66" charset="0"/>
              </a:rPr>
              <a:t>Tuberculois</a:t>
            </a:r>
            <a:r>
              <a:rPr lang="es-US" sz="3200" dirty="0" smtClean="0">
                <a:latin typeface="Lucida Handwriting" pitchFamily="66" charset="0"/>
              </a:rPr>
              <a:t> ocular</a:t>
            </a:r>
            <a:br>
              <a:rPr lang="es-US" sz="3200" dirty="0" smtClean="0">
                <a:latin typeface="Lucida Handwriting" pitchFamily="66" charset="0"/>
              </a:rPr>
            </a:br>
            <a:r>
              <a:rPr lang="es-US" sz="3200" dirty="0" smtClean="0">
                <a:latin typeface="Lucida Handwriting" pitchFamily="66" charset="0"/>
              </a:rPr>
              <a:t>Fondo de ojo: Tubérculos coroideos del ojo</a:t>
            </a:r>
            <a:endParaRPr lang="es-ES" sz="3200" dirty="0">
              <a:latin typeface="Lucida Handwriting" pitchFamily="66" charset="0"/>
            </a:endParaRPr>
          </a:p>
        </p:txBody>
      </p:sp>
      <p:sp>
        <p:nvSpPr>
          <p:cNvPr id="3" name="2 Marcador de contenido"/>
          <p:cNvSpPr>
            <a:spLocks noGrp="1"/>
          </p:cNvSpPr>
          <p:nvPr>
            <p:ph idx="1"/>
          </p:nvPr>
        </p:nvSpPr>
        <p:spPr/>
        <p:txBody>
          <a:bodyPr/>
          <a:lstStyle/>
          <a:p>
            <a:endParaRPr lang="es-ES" dirty="0"/>
          </a:p>
        </p:txBody>
      </p:sp>
      <p:pic>
        <p:nvPicPr>
          <p:cNvPr id="4" name="Picture 2"/>
          <p:cNvPicPr>
            <a:picLocks noChangeAspect="1" noChangeArrowheads="1"/>
          </p:cNvPicPr>
          <p:nvPr/>
        </p:nvPicPr>
        <p:blipFill>
          <a:blip r:embed="rId2"/>
          <a:srcRect l="5249" t="21225" r="78889" b="52916"/>
          <a:stretch>
            <a:fillRect/>
          </a:stretch>
        </p:blipFill>
        <p:spPr bwMode="auto">
          <a:xfrm>
            <a:off x="2214546" y="1714488"/>
            <a:ext cx="4714908" cy="48038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7500"/>
            <a:ext cx="8229600" cy="1143000"/>
          </a:xfrm>
        </p:spPr>
        <p:txBody>
          <a:bodyPr>
            <a:normAutofit fontScale="90000"/>
          </a:bodyPr>
          <a:lstStyle/>
          <a:p>
            <a:r>
              <a:rPr lang="es-ES" dirty="0" smtClean="0">
                <a:latin typeface="Lucida Handwriting" pitchFamily="66" charset="0"/>
              </a:rPr>
              <a:t>Magnitud de la Tuberculosis en Cuba</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ES" sz="3200" b="1" i="1" dirty="0" smtClean="0">
                <a:latin typeface="Lucida Handwriting" pitchFamily="66" charset="0"/>
              </a:rPr>
              <a:t>Tratamiento </a:t>
            </a:r>
            <a:r>
              <a:rPr lang="es-ES" sz="3200" b="1" i="1" dirty="0">
                <a:latin typeface="Lucida Handwriting" pitchFamily="66" charset="0"/>
              </a:rPr>
              <a:t>y recomendaciones</a:t>
            </a:r>
            <a:br>
              <a:rPr lang="es-ES" sz="3200" b="1" i="1" dirty="0">
                <a:latin typeface="Lucida Handwriting" pitchFamily="66" charset="0"/>
              </a:rPr>
            </a:br>
            <a:r>
              <a:rPr lang="es-ES" sz="3200" b="1" i="1" dirty="0">
                <a:latin typeface="Lucida Handwriting" pitchFamily="66" charset="0"/>
              </a:rPr>
              <a:t>generales</a:t>
            </a:r>
            <a:endParaRPr lang="es-ES" sz="3200" dirty="0">
              <a:latin typeface="Lucida Handwriting" pitchFamily="66" charset="0"/>
            </a:endParaRPr>
          </a:p>
        </p:txBody>
      </p:sp>
      <p:sp>
        <p:nvSpPr>
          <p:cNvPr id="3" name="2 Marcador de contenido"/>
          <p:cNvSpPr>
            <a:spLocks noGrp="1"/>
          </p:cNvSpPr>
          <p:nvPr>
            <p:ph idx="1"/>
          </p:nvPr>
        </p:nvSpPr>
        <p:spPr/>
        <p:txBody>
          <a:bodyPr>
            <a:normAutofit/>
          </a:bodyPr>
          <a:lstStyle/>
          <a:p>
            <a:pPr>
              <a:buFont typeface="Wingdings" pitchFamily="2" charset="2"/>
              <a:buChar char="q"/>
              <a:defRPr/>
            </a:pPr>
            <a:r>
              <a:rPr lang="es-ES" sz="2400" dirty="0" smtClean="0">
                <a:latin typeface="Lucida Handwriting" pitchFamily="66" charset="0"/>
              </a:rPr>
              <a:t>Mismos principios</a:t>
            </a:r>
          </a:p>
          <a:p>
            <a:pPr>
              <a:buFont typeface="Wingdings" pitchFamily="2" charset="2"/>
              <a:buChar char="q"/>
              <a:defRPr/>
            </a:pPr>
            <a:r>
              <a:rPr lang="es-ES" sz="2400" dirty="0" smtClean="0">
                <a:latin typeface="Lucida Handwriting" pitchFamily="66" charset="0"/>
              </a:rPr>
              <a:t>Duración: 6 a 9 meses (</a:t>
            </a:r>
            <a:r>
              <a:rPr lang="es-ES" sz="2400" dirty="0" err="1" smtClean="0">
                <a:latin typeface="Lucida Handwriting" pitchFamily="66" charset="0"/>
              </a:rPr>
              <a:t>osteoarticular</a:t>
            </a:r>
            <a:r>
              <a:rPr lang="es-ES" sz="2400" dirty="0" smtClean="0">
                <a:latin typeface="Lucida Handwriting" pitchFamily="66" charset="0"/>
              </a:rPr>
              <a:t>) y de 9 a 12 meses (</a:t>
            </a:r>
            <a:r>
              <a:rPr lang="es-ES" sz="2400" dirty="0" err="1" smtClean="0">
                <a:latin typeface="Lucida Handwriting" pitchFamily="66" charset="0"/>
              </a:rPr>
              <a:t>SNC</a:t>
            </a:r>
            <a:r>
              <a:rPr lang="es-ES" sz="2400" dirty="0" smtClean="0">
                <a:latin typeface="Lucida Handwriting" pitchFamily="66" charset="0"/>
              </a:rPr>
              <a:t>)</a:t>
            </a:r>
          </a:p>
          <a:p>
            <a:pPr>
              <a:buFont typeface="Wingdings" pitchFamily="2" charset="2"/>
              <a:buChar char="q"/>
              <a:defRPr/>
            </a:pPr>
            <a:r>
              <a:rPr lang="es-ES" sz="2400" dirty="0" smtClean="0">
                <a:latin typeface="Lucida Handwriting" pitchFamily="66" charset="0"/>
              </a:rPr>
              <a:t>Esteroides: </a:t>
            </a:r>
            <a:r>
              <a:rPr lang="es-ES" sz="2400" dirty="0" err="1" smtClean="0">
                <a:latin typeface="Lucida Handwriting" pitchFamily="66" charset="0"/>
              </a:rPr>
              <a:t>TBC</a:t>
            </a:r>
            <a:r>
              <a:rPr lang="es-ES" sz="2400" dirty="0" smtClean="0">
                <a:latin typeface="Lucida Handwriting" pitchFamily="66" charset="0"/>
              </a:rPr>
              <a:t> </a:t>
            </a:r>
            <a:r>
              <a:rPr lang="es-ES" sz="2400" dirty="0" err="1" smtClean="0">
                <a:latin typeface="Lucida Handwriting" pitchFamily="66" charset="0"/>
              </a:rPr>
              <a:t>pericárdica</a:t>
            </a:r>
            <a:r>
              <a:rPr lang="es-ES" sz="2400" dirty="0" smtClean="0">
                <a:latin typeface="Lucida Handwriting" pitchFamily="66" charset="0"/>
              </a:rPr>
              <a:t> y del </a:t>
            </a:r>
            <a:r>
              <a:rPr lang="es-ES" sz="2400" dirty="0" err="1" smtClean="0">
                <a:latin typeface="Lucida Handwriting" pitchFamily="66" charset="0"/>
              </a:rPr>
              <a:t>SNC</a:t>
            </a:r>
            <a:r>
              <a:rPr lang="es-ES" sz="2400" dirty="0" smtClean="0">
                <a:latin typeface="Lucida Handwriting" pitchFamily="66" charset="0"/>
              </a:rPr>
              <a:t>.</a:t>
            </a:r>
          </a:p>
          <a:p>
            <a:pPr>
              <a:buFont typeface="Wingdings" pitchFamily="2" charset="2"/>
              <a:buChar char="q"/>
              <a:defRPr/>
            </a:pPr>
            <a:r>
              <a:rPr lang="es-ES" sz="2400" dirty="0" smtClean="0">
                <a:latin typeface="Lucida Handwriting" pitchFamily="66" charset="0"/>
              </a:rPr>
              <a:t>Penetración </a:t>
            </a:r>
            <a:r>
              <a:rPr lang="es-ES" sz="2400" dirty="0">
                <a:latin typeface="Lucida Handwriting" pitchFamily="66" charset="0"/>
              </a:rPr>
              <a:t>de los fármacos antituberculosos</a:t>
            </a:r>
          </a:p>
          <a:p>
            <a:pPr lvl="1">
              <a:buFont typeface="Wingdings" pitchFamily="2" charset="2"/>
              <a:buChar char="q"/>
              <a:defRPr/>
            </a:pPr>
            <a:r>
              <a:rPr lang="es-ES" sz="2400" dirty="0" err="1" smtClean="0">
                <a:latin typeface="Lucida Handwriting" pitchFamily="66" charset="0"/>
              </a:rPr>
              <a:t>SNC</a:t>
            </a:r>
            <a:r>
              <a:rPr lang="es-ES" sz="2400" dirty="0" smtClean="0">
                <a:latin typeface="Lucida Handwriting" pitchFamily="66" charset="0"/>
              </a:rPr>
              <a:t>: 100</a:t>
            </a:r>
            <a:r>
              <a:rPr lang="es-ES" sz="2400" dirty="0">
                <a:latin typeface="Lucida Handwriting" pitchFamily="66" charset="0"/>
              </a:rPr>
              <a:t>% </a:t>
            </a:r>
            <a:r>
              <a:rPr lang="es-ES" sz="2400" dirty="0" err="1" smtClean="0">
                <a:latin typeface="Lucida Handwriting" pitchFamily="66" charset="0"/>
              </a:rPr>
              <a:t>Isoniazida</a:t>
            </a:r>
            <a:r>
              <a:rPr lang="es-ES" sz="2400" dirty="0" smtClean="0">
                <a:latin typeface="Lucida Handwriting" pitchFamily="66" charset="0"/>
              </a:rPr>
              <a:t> </a:t>
            </a:r>
            <a:r>
              <a:rPr lang="es-ES" sz="2400" dirty="0">
                <a:latin typeface="Lucida Handwriting" pitchFamily="66" charset="0"/>
              </a:rPr>
              <a:t>(</a:t>
            </a:r>
            <a:r>
              <a:rPr lang="es-ES" sz="2400" dirty="0" smtClean="0">
                <a:latin typeface="Lucida Handwriting" pitchFamily="66" charset="0"/>
              </a:rPr>
              <a:t>H), </a:t>
            </a:r>
            <a:r>
              <a:rPr lang="es-ES" sz="2400" dirty="0" err="1" smtClean="0">
                <a:latin typeface="Lucida Handwriting" pitchFamily="66" charset="0"/>
              </a:rPr>
              <a:t>pirazinamida</a:t>
            </a:r>
            <a:r>
              <a:rPr lang="es-ES" sz="2400" dirty="0" smtClean="0">
                <a:latin typeface="Lucida Handwriting" pitchFamily="66" charset="0"/>
              </a:rPr>
              <a:t> (Z) y </a:t>
            </a:r>
            <a:r>
              <a:rPr lang="pt-BR" sz="2400" dirty="0" err="1" smtClean="0">
                <a:latin typeface="Lucida Handwriting" pitchFamily="66" charset="0"/>
              </a:rPr>
              <a:t>etionamida</a:t>
            </a:r>
            <a:r>
              <a:rPr lang="pt-BR" sz="2400" dirty="0" smtClean="0">
                <a:latin typeface="Lucida Handwriting" pitchFamily="66" charset="0"/>
              </a:rPr>
              <a:t> (E)</a:t>
            </a:r>
          </a:p>
          <a:p>
            <a:pPr lvl="2">
              <a:buFont typeface="Wingdings" pitchFamily="2" charset="2"/>
              <a:buChar char="q"/>
              <a:defRPr/>
            </a:pPr>
            <a:r>
              <a:rPr lang="pt-BR" dirty="0" smtClean="0">
                <a:latin typeface="Lucida Handwriting" pitchFamily="66" charset="0"/>
              </a:rPr>
              <a:t>57% </a:t>
            </a:r>
            <a:r>
              <a:rPr lang="pt-BR" dirty="0" err="1" smtClean="0">
                <a:latin typeface="Lucida Handwriting" pitchFamily="66" charset="0"/>
              </a:rPr>
              <a:t>Rifampicina</a:t>
            </a:r>
            <a:r>
              <a:rPr lang="es-ES" dirty="0" smtClean="0">
                <a:latin typeface="Lucida Handwriting" pitchFamily="66" charset="0"/>
              </a:rPr>
              <a:t>.</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868362"/>
          </a:xfrm>
          <a:effectLst>
            <a:outerShdw dist="35921" dir="2700000" algn="ctr" rotWithShape="0">
              <a:schemeClr val="bg1"/>
            </a:outerShdw>
          </a:effectLst>
        </p:spPr>
        <p:txBody>
          <a:bodyPr/>
          <a:lstStyle/>
          <a:p>
            <a:pPr eaLnBrk="1" hangingPunct="1">
              <a:defRPr/>
            </a:pPr>
            <a:r>
              <a:rPr lang="es-ES_tradnl" b="1" dirty="0" smtClean="0">
                <a:latin typeface="Lucida Handwriting" pitchFamily="66" charset="0"/>
              </a:rPr>
              <a:t>BIBLIOGRAFÍA</a:t>
            </a:r>
          </a:p>
        </p:txBody>
      </p:sp>
      <p:sp>
        <p:nvSpPr>
          <p:cNvPr id="41987" name="Rectangle 3"/>
          <p:cNvSpPr>
            <a:spLocks noGrp="1" noChangeArrowheads="1"/>
          </p:cNvSpPr>
          <p:nvPr>
            <p:ph type="body" idx="1"/>
          </p:nvPr>
        </p:nvSpPr>
        <p:spPr>
          <a:xfrm>
            <a:off x="214313" y="1214438"/>
            <a:ext cx="8569325" cy="4525962"/>
          </a:xfrm>
          <a:effectLst>
            <a:outerShdw dist="45791" dir="2021404" algn="ctr" rotWithShape="0">
              <a:schemeClr val="bg1"/>
            </a:outerShdw>
          </a:effectLst>
        </p:spPr>
        <p:txBody>
          <a:bodyPr>
            <a:normAutofit fontScale="92500" lnSpcReduction="20000"/>
          </a:bodyPr>
          <a:lstStyle/>
          <a:p>
            <a:pPr eaLnBrk="1" hangingPunct="1">
              <a:defRPr/>
            </a:pPr>
            <a:r>
              <a:rPr lang="es-ES_tradnl" dirty="0" smtClean="0">
                <a:latin typeface="Lucida Handwriting" pitchFamily="66" charset="0"/>
              </a:rPr>
              <a:t>Vicente P.E. Diagnóstico y Tratamiento en medicina interna. 2012</a:t>
            </a:r>
          </a:p>
          <a:p>
            <a:pPr eaLnBrk="1" hangingPunct="1">
              <a:defRPr/>
            </a:pPr>
            <a:r>
              <a:rPr lang="es-ES_tradnl" dirty="0" smtClean="0">
                <a:latin typeface="Lucida Handwriting" pitchFamily="66" charset="0"/>
              </a:rPr>
              <a:t>Roca G. R. Temas de Medicina Interna tomo 1</a:t>
            </a:r>
          </a:p>
          <a:p>
            <a:pPr eaLnBrk="1" hangingPunct="1">
              <a:defRPr/>
            </a:pPr>
            <a:r>
              <a:rPr lang="es-ES_tradnl" dirty="0" smtClean="0">
                <a:latin typeface="Lucida Handwriting" pitchFamily="66" charset="0"/>
              </a:rPr>
              <a:t>Farreras R. Tratado de Medicina Interna 14ª Edición 2000</a:t>
            </a:r>
          </a:p>
          <a:p>
            <a:pPr eaLnBrk="1" hangingPunct="1">
              <a:defRPr/>
            </a:pPr>
            <a:r>
              <a:rPr lang="es-ES_tradnl" dirty="0" smtClean="0">
                <a:latin typeface="Lucida Handwriting" pitchFamily="66" charset="0"/>
              </a:rPr>
              <a:t>Cecil Tratado de Medicina Interna 20ª Edición</a:t>
            </a:r>
          </a:p>
          <a:p>
            <a:pPr eaLnBrk="1" hangingPunct="1">
              <a:defRPr/>
            </a:pPr>
            <a:r>
              <a:rPr lang="es-ES_tradnl" dirty="0" smtClean="0">
                <a:latin typeface="Lucida Handwriting" pitchFamily="66" charset="0"/>
              </a:rPr>
              <a:t>MINSAP. Programa Nacional de control de la Tuberculosis. 1999</a:t>
            </a:r>
          </a:p>
          <a:p>
            <a:pPr eaLnBrk="1" hangingPunct="1">
              <a:defRPr/>
            </a:pPr>
            <a:endParaRPr lang="es-ES_tradnl" dirty="0" smtClean="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1986"/>
                                        </p:tgtEl>
                                        <p:attrNameLst>
                                          <p:attrName>style.visibility</p:attrName>
                                        </p:attrNameLst>
                                      </p:cBhvr>
                                      <p:to>
                                        <p:strVal val="visible"/>
                                      </p:to>
                                    </p:set>
                                    <p:anim by="(-#ppt_w*2)" calcmode="lin" valueType="num">
                                      <p:cBhvr rctx="PPT">
                                        <p:cTn id="7" dur="500" autoRev="1" fill="hold">
                                          <p:stCondLst>
                                            <p:cond delay="0"/>
                                          </p:stCondLst>
                                        </p:cTn>
                                        <p:tgtEl>
                                          <p:spTgt spid="41986"/>
                                        </p:tgtEl>
                                        <p:attrNameLst>
                                          <p:attrName>ppt_w</p:attrName>
                                        </p:attrNameLst>
                                      </p:cBhvr>
                                    </p:anim>
                                    <p:anim by="(#ppt_w*0.50)" calcmode="lin" valueType="num">
                                      <p:cBhvr>
                                        <p:cTn id="8" dur="500" decel="50000" autoRev="1" fill="hold">
                                          <p:stCondLst>
                                            <p:cond delay="0"/>
                                          </p:stCondLst>
                                        </p:cTn>
                                        <p:tgtEl>
                                          <p:spTgt spid="41986"/>
                                        </p:tgtEl>
                                        <p:attrNameLst>
                                          <p:attrName>ppt_x</p:attrName>
                                        </p:attrNameLst>
                                      </p:cBhvr>
                                    </p:anim>
                                    <p:anim from="(-#ppt_h/2)" to="(#ppt_y)" calcmode="lin" valueType="num">
                                      <p:cBhvr>
                                        <p:cTn id="9" dur="1000" fill="hold">
                                          <p:stCondLst>
                                            <p:cond delay="0"/>
                                          </p:stCondLst>
                                        </p:cTn>
                                        <p:tgtEl>
                                          <p:spTgt spid="41986"/>
                                        </p:tgtEl>
                                        <p:attrNameLst>
                                          <p:attrName>ppt_y</p:attrName>
                                        </p:attrNameLst>
                                      </p:cBhvr>
                                    </p:anim>
                                    <p:animRot by="21600000">
                                      <p:cBhvr>
                                        <p:cTn id="10" dur="1000" fill="hold">
                                          <p:stCondLst>
                                            <p:cond delay="0"/>
                                          </p:stCondLst>
                                        </p:cTn>
                                        <p:tgtEl>
                                          <p:spTgt spid="41986"/>
                                        </p:tgtEl>
                                        <p:attrNameLst>
                                          <p:attrName>r</p:attrName>
                                        </p:attrNameLst>
                                      </p:cBhvr>
                                    </p:animRot>
                                  </p:childTnLst>
                                </p:cTn>
                              </p:par>
                            </p:childTnLst>
                          </p:cTn>
                        </p:par>
                        <p:par>
                          <p:cTn id="11" fill="hold">
                            <p:stCondLst>
                              <p:cond delay="2100"/>
                            </p:stCondLst>
                            <p:childTnLst>
                              <p:par>
                                <p:cTn id="12" presetID="13" presetClass="entr" presetSubtype="16" fill="hold" grpId="0" nodeType="afterEffect">
                                  <p:stCondLst>
                                    <p:cond delay="0"/>
                                  </p:stCondLst>
                                  <p:childTnLst>
                                    <p:set>
                                      <p:cBhvr>
                                        <p:cTn id="13" dur="1" fill="hold">
                                          <p:stCondLst>
                                            <p:cond delay="0"/>
                                          </p:stCondLst>
                                        </p:cTn>
                                        <p:tgtEl>
                                          <p:spTgt spid="41987">
                                            <p:txEl>
                                              <p:pRg st="0" end="0"/>
                                            </p:txEl>
                                          </p:spTgt>
                                        </p:tgtEl>
                                        <p:attrNameLst>
                                          <p:attrName>style.visibility</p:attrName>
                                        </p:attrNameLst>
                                      </p:cBhvr>
                                      <p:to>
                                        <p:strVal val="visible"/>
                                      </p:to>
                                    </p:set>
                                    <p:animEffect transition="in" filter="plus(in)">
                                      <p:cBhvr>
                                        <p:cTn id="14" dur="2000"/>
                                        <p:tgtEl>
                                          <p:spTgt spid="4198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41987">
                                            <p:txEl>
                                              <p:pRg st="1" end="1"/>
                                            </p:txEl>
                                          </p:spTgt>
                                        </p:tgtEl>
                                        <p:attrNameLst>
                                          <p:attrName>style.visibility</p:attrName>
                                        </p:attrNameLst>
                                      </p:cBhvr>
                                      <p:to>
                                        <p:strVal val="visible"/>
                                      </p:to>
                                    </p:set>
                                    <p:animEffect transition="in" filter="plus(in)">
                                      <p:cBhvr>
                                        <p:cTn id="19" dur="2000"/>
                                        <p:tgtEl>
                                          <p:spTgt spid="41987">
                                            <p:txEl>
                                              <p:pRg st="1" end="1"/>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41987">
                                            <p:txEl>
                                              <p:pRg st="2" end="2"/>
                                            </p:txEl>
                                          </p:spTgt>
                                        </p:tgtEl>
                                        <p:attrNameLst>
                                          <p:attrName>style.visibility</p:attrName>
                                        </p:attrNameLst>
                                      </p:cBhvr>
                                      <p:to>
                                        <p:strVal val="visible"/>
                                      </p:to>
                                    </p:set>
                                    <p:animEffect transition="in" filter="plus(in)">
                                      <p:cBhvr>
                                        <p:cTn id="23" dur="2000"/>
                                        <p:tgtEl>
                                          <p:spTgt spid="41987">
                                            <p:txEl>
                                              <p:pRg st="2" end="2"/>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41987">
                                            <p:txEl>
                                              <p:pRg st="3" end="3"/>
                                            </p:txEl>
                                          </p:spTgt>
                                        </p:tgtEl>
                                        <p:attrNameLst>
                                          <p:attrName>style.visibility</p:attrName>
                                        </p:attrNameLst>
                                      </p:cBhvr>
                                      <p:to>
                                        <p:strVal val="visible"/>
                                      </p:to>
                                    </p:set>
                                    <p:animEffect transition="in" filter="plus(in)">
                                      <p:cBhvr>
                                        <p:cTn id="27" dur="2000"/>
                                        <p:tgtEl>
                                          <p:spTgt spid="41987">
                                            <p:txEl>
                                              <p:pRg st="3" end="3"/>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Effect transition="in" filter="plus(in)">
                                      <p:cBhvr>
                                        <p:cTn id="31" dur="2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0100" y="274638"/>
            <a:ext cx="7686700" cy="1143000"/>
          </a:xfrm>
        </p:spPr>
        <p:txBody>
          <a:bodyPr>
            <a:normAutofit fontScale="90000"/>
          </a:bodyPr>
          <a:lstStyle/>
          <a:p>
            <a:r>
              <a:rPr lang="es-US" dirty="0" smtClean="0">
                <a:latin typeface="Lucida Handwriting" pitchFamily="66" charset="0"/>
              </a:rPr>
              <a:t/>
            </a:r>
            <a:br>
              <a:rPr lang="es-US" dirty="0" smtClean="0">
                <a:latin typeface="Lucida Handwriting" pitchFamily="66" charset="0"/>
              </a:rPr>
            </a:br>
            <a:r>
              <a:rPr lang="es-US" dirty="0" smtClean="0">
                <a:latin typeface="Lucida Handwriting" pitchFamily="66" charset="0"/>
              </a:rPr>
              <a:t>Madre Teresa de Calcuta</a:t>
            </a:r>
            <a:r>
              <a:rPr lang="es-ES" dirty="0" smtClean="0">
                <a:latin typeface="Lucida Handwriting" pitchFamily="66" charset="0"/>
              </a:rPr>
              <a:t/>
            </a:r>
            <a:br>
              <a:rPr lang="es-ES" dirty="0" smtClean="0">
                <a:latin typeface="Lucida Handwriting" pitchFamily="66" charset="0"/>
              </a:rPr>
            </a:br>
            <a:endParaRPr lang="es-ES" dirty="0"/>
          </a:p>
        </p:txBody>
      </p:sp>
      <p:sp>
        <p:nvSpPr>
          <p:cNvPr id="3" name="2 Marcador de contenido"/>
          <p:cNvSpPr>
            <a:spLocks noGrp="1"/>
          </p:cNvSpPr>
          <p:nvPr>
            <p:ph idx="1"/>
          </p:nvPr>
        </p:nvSpPr>
        <p:spPr>
          <a:xfrm>
            <a:off x="2886092" y="1571612"/>
            <a:ext cx="5829312" cy="4525963"/>
          </a:xfrm>
        </p:spPr>
        <p:txBody>
          <a:bodyPr>
            <a:normAutofit/>
          </a:bodyPr>
          <a:lstStyle/>
          <a:p>
            <a:pPr algn="ctr">
              <a:buNone/>
            </a:pPr>
            <a:r>
              <a:rPr lang="es-US" dirty="0" smtClean="0">
                <a:latin typeface="Lucida Handwriting" pitchFamily="66" charset="0"/>
              </a:rPr>
              <a:t>	“La mayor enfermedad hoy no es la lepra ni la tuberculosis, sino mas bien el sentirse no querido, no cuidado y abandonado por todos”</a:t>
            </a:r>
          </a:p>
        </p:txBody>
      </p:sp>
      <p:pic>
        <p:nvPicPr>
          <p:cNvPr id="163842" name="Picture 2" descr="Mutter Teresa von Kalkutta.jpg">
            <a:hlinkClick r:id="rId2"/>
          </p:cNvPr>
          <p:cNvPicPr>
            <a:picLocks noChangeAspect="1" noChangeArrowheads="1"/>
          </p:cNvPicPr>
          <p:nvPr/>
        </p:nvPicPr>
        <p:blipFill>
          <a:blip r:embed="rId3"/>
          <a:srcRect/>
          <a:stretch>
            <a:fillRect/>
          </a:stretch>
        </p:blipFill>
        <p:spPr bwMode="auto">
          <a:xfrm>
            <a:off x="428596" y="1762125"/>
            <a:ext cx="2381250" cy="333375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2"/>
          <p:cNvSpPr>
            <a:spLocks noChangeArrowheads="1" noChangeShapeType="1" noTextEdit="1"/>
          </p:cNvSpPr>
          <p:nvPr/>
        </p:nvSpPr>
        <p:spPr bwMode="auto">
          <a:xfrm>
            <a:off x="1042988" y="2205038"/>
            <a:ext cx="6913562" cy="2771775"/>
          </a:xfrm>
          <a:prstGeom prst="rect">
            <a:avLst/>
          </a:prstGeom>
        </p:spPr>
        <p:txBody>
          <a:bodyPr spcFirstLastPara="1" wrap="none" fromWordArt="1">
            <a:prstTxWarp prst="textArchUp">
              <a:avLst>
                <a:gd name="adj" fmla="val 10800004"/>
              </a:avLst>
            </a:prstTxWarp>
            <a:scene3d>
              <a:camera prst="legacyPerspectiveBottom">
                <a:rot lat="21299992" lon="0" rev="0"/>
              </a:camera>
              <a:lightRig rig="legacyFlat3" dir="t"/>
            </a:scene3d>
            <a:sp3d extrusionH="121893000" prstMaterial="legacyMatte">
              <a:extrusionClr>
                <a:schemeClr val="hlink"/>
              </a:extrusionClr>
            </a:sp3d>
          </a:bodyPr>
          <a:lstStyle/>
          <a:p>
            <a:pPr algn="ctr"/>
            <a:r>
              <a:rPr lang="es-ES" sz="3600" kern="10">
                <a:ln w="9525">
                  <a:round/>
                  <a:headEnd/>
                  <a:tailEnd/>
                </a:ln>
                <a:solidFill>
                  <a:srgbClr val="FFCC00"/>
                </a:solidFill>
                <a:latin typeface="Arial Black"/>
              </a:rPr>
              <a:t>GRACIAS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1925" decel="100000"/>
                                        <p:tgtEl>
                                          <p:spTgt spid="40962"/>
                                        </p:tgtEl>
                                      </p:cBhvr>
                                    </p:animEffect>
                                    <p:animScale>
                                      <p:cBhvr>
                                        <p:cTn id="8" dur="1925" decel="100000"/>
                                        <p:tgtEl>
                                          <p:spTgt spid="40962"/>
                                        </p:tgtEl>
                                      </p:cBhvr>
                                      <p:from x="10000" y="10000"/>
                                      <p:to x="200000" y="450000"/>
                                    </p:animScale>
                                    <p:animScale>
                                      <p:cBhvr>
                                        <p:cTn id="9" dur="3075" accel="100000" fill="hold">
                                          <p:stCondLst>
                                            <p:cond delay="1925"/>
                                          </p:stCondLst>
                                        </p:cTn>
                                        <p:tgtEl>
                                          <p:spTgt spid="40962"/>
                                        </p:tgtEl>
                                      </p:cBhvr>
                                      <p:from x="200000" y="450000"/>
                                      <p:to x="100000" y="100000"/>
                                    </p:animScale>
                                    <p:set>
                                      <p:cBhvr>
                                        <p:cTn id="10" dur="1925" fill="hold"/>
                                        <p:tgtEl>
                                          <p:spTgt spid="40962"/>
                                        </p:tgtEl>
                                        <p:attrNameLst>
                                          <p:attrName>ppt_x</p:attrName>
                                        </p:attrNameLst>
                                      </p:cBhvr>
                                      <p:to>
                                        <p:strVal val="(0.5)"/>
                                      </p:to>
                                    </p:set>
                                    <p:anim from="(0.5)" to="(#ppt_x)" calcmode="lin" valueType="num">
                                      <p:cBhvr>
                                        <p:cTn id="11" dur="3075" accel="100000" fill="hold">
                                          <p:stCondLst>
                                            <p:cond delay="1925"/>
                                          </p:stCondLst>
                                        </p:cTn>
                                        <p:tgtEl>
                                          <p:spTgt spid="40962"/>
                                        </p:tgtEl>
                                        <p:attrNameLst>
                                          <p:attrName>ppt_x</p:attrName>
                                        </p:attrNameLst>
                                      </p:cBhvr>
                                    </p:anim>
                                    <p:set>
                                      <p:cBhvr>
                                        <p:cTn id="12" dur="1925" fill="hold"/>
                                        <p:tgtEl>
                                          <p:spTgt spid="40962"/>
                                        </p:tgtEl>
                                        <p:attrNameLst>
                                          <p:attrName>ppt_y</p:attrName>
                                        </p:attrNameLst>
                                      </p:cBhvr>
                                      <p:to>
                                        <p:strVal val="(#ppt_y+0.4)"/>
                                      </p:to>
                                    </p:set>
                                    <p:anim from="(#ppt_y+0.4)" to="(#ppt_y)" calcmode="lin" valueType="num">
                                      <p:cBhvr>
                                        <p:cTn id="13" dur="3075" accel="100000" fill="hold">
                                          <p:stCondLst>
                                            <p:cond delay="1925"/>
                                          </p:stCondLst>
                                        </p:cTn>
                                        <p:tgtEl>
                                          <p:spTgt spid="4096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8"/>
            <a:ext cx="7772400" cy="642942"/>
          </a:xfrm>
        </p:spPr>
        <p:txBody>
          <a:bodyPr>
            <a:normAutofit fontScale="90000"/>
          </a:bodyPr>
          <a:lstStyle/>
          <a:p>
            <a:r>
              <a:rPr lang="es-ES" sz="2800" dirty="0" smtClean="0">
                <a:latin typeface="Lucida Handwriting" pitchFamily="66" charset="0"/>
              </a:rPr>
              <a:t>Principales causas de muertes infecciosas en Cuba</a:t>
            </a:r>
            <a:endParaRPr lang="es-ES" sz="2800" dirty="0">
              <a:latin typeface="Lucida Handwriting" pitchFamily="66" charset="0"/>
            </a:endParaRPr>
          </a:p>
        </p:txBody>
      </p:sp>
      <p:sp>
        <p:nvSpPr>
          <p:cNvPr id="3" name="2 Subtítulo"/>
          <p:cNvSpPr>
            <a:spLocks noGrp="1"/>
          </p:cNvSpPr>
          <p:nvPr>
            <p:ph type="subTitle" idx="1"/>
          </p:nvPr>
        </p:nvSpPr>
        <p:spPr/>
        <p:txBody>
          <a:bodyPr/>
          <a:lstStyle/>
          <a:p>
            <a:endParaRPr lang="es-ES" dirty="0"/>
          </a:p>
        </p:txBody>
      </p:sp>
      <p:pic>
        <p:nvPicPr>
          <p:cNvPr id="4" name="Picture 2"/>
          <p:cNvPicPr>
            <a:picLocks noChangeAspect="1" noChangeArrowheads="1"/>
          </p:cNvPicPr>
          <p:nvPr/>
        </p:nvPicPr>
        <p:blipFill>
          <a:blip r:embed="rId3"/>
          <a:srcRect l="22266" t="13060" r="16796" b="83319"/>
          <a:stretch>
            <a:fillRect/>
          </a:stretch>
        </p:blipFill>
        <p:spPr bwMode="auto">
          <a:xfrm>
            <a:off x="571504" y="1071546"/>
            <a:ext cx="8429652" cy="785818"/>
          </a:xfrm>
          <a:prstGeom prst="rect">
            <a:avLst/>
          </a:prstGeom>
          <a:noFill/>
          <a:ln w="9525">
            <a:noFill/>
            <a:miter lim="800000"/>
            <a:headEnd/>
            <a:tailEnd/>
          </a:ln>
          <a:effectLst/>
        </p:spPr>
      </p:pic>
      <p:graphicFrame>
        <p:nvGraphicFramePr>
          <p:cNvPr id="6" name="5 Tabla"/>
          <p:cNvGraphicFramePr>
            <a:graphicFrameLocks noGrp="1"/>
          </p:cNvGraphicFramePr>
          <p:nvPr/>
        </p:nvGraphicFramePr>
        <p:xfrm>
          <a:off x="660769" y="1959314"/>
          <a:ext cx="8197511" cy="4313363"/>
        </p:xfrm>
        <a:graphic>
          <a:graphicData uri="http://schemas.openxmlformats.org/drawingml/2006/table">
            <a:tbl>
              <a:tblPr firstRow="1" bandRow="1">
                <a:tableStyleId>{5C22544A-7EE6-4342-B048-85BDC9FD1C3A}</a:tableStyleId>
              </a:tblPr>
              <a:tblGrid>
                <a:gridCol w="655053"/>
                <a:gridCol w="3041864"/>
                <a:gridCol w="1214446"/>
                <a:gridCol w="928694"/>
                <a:gridCol w="1285885"/>
                <a:gridCol w="1071569"/>
              </a:tblGrid>
              <a:tr h="815831">
                <a:tc>
                  <a:txBody>
                    <a:bodyPr/>
                    <a:lstStyle/>
                    <a:p>
                      <a:r>
                        <a:rPr lang="es-ES" sz="1400" dirty="0" smtClean="0">
                          <a:latin typeface="Lucida Handwriting" pitchFamily="66" charset="0"/>
                        </a:rPr>
                        <a:t>No</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Enfermedad infecciosa</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2014</a:t>
                      </a:r>
                    </a:p>
                    <a:p>
                      <a:r>
                        <a:rPr lang="es-ES" sz="1400" dirty="0" smtClean="0">
                          <a:latin typeface="Lucida Handwriting" pitchFamily="66" charset="0"/>
                        </a:rPr>
                        <a:t>fallecidos</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TASA </a:t>
                      </a:r>
                    </a:p>
                    <a:p>
                      <a:r>
                        <a:rPr lang="es-ES" sz="1400" dirty="0" smtClean="0">
                          <a:latin typeface="Lucida Handwriting" pitchFamily="66" charset="0"/>
                        </a:rPr>
                        <a:t>CRUDA</a:t>
                      </a:r>
                    </a:p>
                    <a:p>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2015</a:t>
                      </a:r>
                    </a:p>
                    <a:p>
                      <a:r>
                        <a:rPr lang="es-ES" sz="1400" dirty="0" smtClean="0">
                          <a:latin typeface="Lucida Handwriting" pitchFamily="66" charset="0"/>
                        </a:rPr>
                        <a:t>fallecidos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TASA</a:t>
                      </a:r>
                    </a:p>
                    <a:p>
                      <a:r>
                        <a:rPr lang="es-ES" sz="1400" dirty="0" smtClean="0">
                          <a:latin typeface="Lucida Handwriting" pitchFamily="66" charset="0"/>
                        </a:rPr>
                        <a:t> CRUDA</a:t>
                      </a:r>
                    </a:p>
                    <a:p>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3726">
                <a:tc>
                  <a:txBody>
                    <a:bodyPr/>
                    <a:lstStyle/>
                    <a:p>
                      <a:r>
                        <a:rPr lang="es-ES" sz="1400" dirty="0" smtClean="0">
                          <a:latin typeface="Lucida Handwriting" pitchFamily="66" charset="0"/>
                        </a:rPr>
                        <a:t>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Influenza y Neumonía</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5359</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25</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7096</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63.2</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3726">
                <a:tc>
                  <a:txBody>
                    <a:bodyPr/>
                    <a:lstStyle/>
                    <a:p>
                      <a:r>
                        <a:rPr lang="es-ES" sz="1400" dirty="0" smtClean="0">
                          <a:latin typeface="Lucida Handwriting" pitchFamily="66" charset="0"/>
                        </a:rPr>
                        <a:t>18</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SIDA</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373</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3.3</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438</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3.9</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1082">
                <a:tc>
                  <a:txBody>
                    <a:bodyPr/>
                    <a:lstStyle/>
                    <a:p>
                      <a:r>
                        <a:rPr lang="es-ES" sz="1400" dirty="0" smtClean="0">
                          <a:latin typeface="Lucida Handwriting" pitchFamily="66" charset="0"/>
                        </a:rPr>
                        <a:t>24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Enfermedades infecciosas intestinales</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318</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2.8</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206</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1.8</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2304">
                <a:tc>
                  <a:txBody>
                    <a:bodyPr/>
                    <a:lstStyle/>
                    <a:p>
                      <a:r>
                        <a:rPr lang="es-ES" sz="1400" dirty="0" smtClean="0">
                          <a:latin typeface="Lucida Handwriting" pitchFamily="66" charset="0"/>
                        </a:rPr>
                        <a:t>26</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dirty="0" smtClean="0">
                          <a:latin typeface="Lucida Handwriting" pitchFamily="66" charset="0"/>
                        </a:rPr>
                        <a:t>Hepatitis Viral</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1400" dirty="0" smtClean="0">
                          <a:latin typeface="Lucida Handwriting" pitchFamily="66" charset="0"/>
                        </a:rPr>
                        <a:t>193</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1400" dirty="0" smtClean="0">
                          <a:latin typeface="Lucida Handwriting" pitchFamily="66" charset="0"/>
                        </a:rPr>
                        <a:t>1.7</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1400" dirty="0" smtClean="0">
                          <a:latin typeface="Lucida Handwriting" pitchFamily="66" charset="0"/>
                        </a:rPr>
                        <a:t>160</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1400" dirty="0" smtClean="0">
                          <a:latin typeface="Lucida Handwriting" pitchFamily="66" charset="0"/>
                        </a:rPr>
                        <a:t>1.4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082">
                <a:tc>
                  <a:txBody>
                    <a:bodyPr/>
                    <a:lstStyle/>
                    <a:p>
                      <a:r>
                        <a:rPr lang="es-ES" sz="1400" dirty="0" smtClean="0">
                          <a:latin typeface="Lucida Handwriting" pitchFamily="66" charset="0"/>
                        </a:rPr>
                        <a:t>29</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latin typeface="Lucida Handwriting" pitchFamily="66" charset="0"/>
                        </a:rPr>
                        <a:t>Septicemia</a:t>
                      </a:r>
                      <a:r>
                        <a:rPr lang="es-ES" sz="1400" baseline="0" dirty="0" smtClean="0">
                          <a:latin typeface="Lucida Handwriting" pitchFamily="66" charset="0"/>
                        </a:rPr>
                        <a:t> (no incluye recién nacido)</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124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1.1</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101</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0.9</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3726">
                <a:tc>
                  <a:txBody>
                    <a:bodyPr/>
                    <a:lstStyle/>
                    <a:p>
                      <a:r>
                        <a:rPr lang="es-ES" sz="1400" dirty="0" smtClean="0">
                          <a:latin typeface="Lucida Handwriting" pitchFamily="66" charset="0"/>
                        </a:rPr>
                        <a:t>30</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smtClean="0">
                          <a:latin typeface="Lucida Handwriting" pitchFamily="66" charset="0"/>
                        </a:rPr>
                        <a:t>Meningoencefalitis</a:t>
                      </a:r>
                      <a:r>
                        <a:rPr lang="es-ES" sz="1400" dirty="0" smtClean="0">
                          <a:latin typeface="Lucida Handwriting" pitchFamily="66" charset="0"/>
                        </a:rPr>
                        <a:t> bacteriana</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66</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0.6</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80</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0.7</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3726">
                <a:tc>
                  <a:txBody>
                    <a:bodyPr/>
                    <a:lstStyle/>
                    <a:p>
                      <a:r>
                        <a:rPr lang="es-ES" sz="1400" dirty="0" smtClean="0">
                          <a:latin typeface="Lucida Handwriting" pitchFamily="66" charset="0"/>
                        </a:rPr>
                        <a:t>34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400" dirty="0" smtClean="0">
                          <a:latin typeface="Lucida Handwriting" pitchFamily="66" charset="0"/>
                        </a:rPr>
                        <a:t>Tuberculosis</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sz="1400" dirty="0" smtClean="0">
                          <a:latin typeface="Lucida Handwriting" pitchFamily="66" charset="0"/>
                        </a:rPr>
                        <a:t>31</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sz="1400" dirty="0" smtClean="0">
                          <a:latin typeface="Lucida Handwriting" pitchFamily="66" charset="0"/>
                        </a:rPr>
                        <a:t>0.3</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sz="1400" dirty="0" smtClean="0">
                          <a:latin typeface="Lucida Handwriting" pitchFamily="66" charset="0"/>
                        </a:rPr>
                        <a:t>41</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s-ES" sz="1400" dirty="0" smtClean="0">
                          <a:latin typeface="Lucida Handwriting" pitchFamily="66" charset="0"/>
                        </a:rPr>
                        <a:t>0.4</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3726">
                <a:tc>
                  <a:txBody>
                    <a:bodyPr/>
                    <a:lstStyle/>
                    <a:p>
                      <a:r>
                        <a:rPr lang="es-ES" sz="1400" dirty="0" smtClean="0">
                          <a:latin typeface="Lucida Handwriting" pitchFamily="66" charset="0"/>
                        </a:rPr>
                        <a:t>35</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smtClean="0">
                          <a:latin typeface="Lucida Handwriting" pitchFamily="66" charset="0"/>
                        </a:rPr>
                        <a:t>Leptospirosis</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52</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0.5</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29</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latin typeface="Lucida Handwriting" pitchFamily="66" charset="0"/>
                        </a:rPr>
                        <a:t>0.3</a:t>
                      </a:r>
                      <a:endParaRPr lang="es-ES" sz="1400" dirty="0">
                        <a:latin typeface="Lucida Handwriting"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143001" y="642938"/>
          <a:ext cx="6715148" cy="5500706"/>
        </p:xfrm>
        <a:graphic>
          <a:graphicData uri="http://schemas.openxmlformats.org/drawingml/2006/table">
            <a:tbl>
              <a:tblPr/>
              <a:tblGrid>
                <a:gridCol w="2034430"/>
                <a:gridCol w="2799253"/>
                <a:gridCol w="1881465"/>
              </a:tblGrid>
              <a:tr h="803460">
                <a:tc gridSpan="3">
                  <a:txBody>
                    <a:bodyPr/>
                    <a:lstStyle/>
                    <a:p>
                      <a:pPr algn="ctr" fontAlgn="ctr"/>
                      <a:r>
                        <a:rPr lang="es-ES" sz="2400" b="0" i="0" u="none" strike="noStrike" dirty="0">
                          <a:solidFill>
                            <a:srgbClr val="000000"/>
                          </a:solidFill>
                          <a:latin typeface="Lucida Handwriting" pitchFamily="66" charset="0"/>
                        </a:rPr>
                        <a:t>Mortalidad por </a:t>
                      </a:r>
                      <a:r>
                        <a:rPr lang="es-ES" sz="2400" b="0" i="0" u="none" strike="noStrike" dirty="0" smtClean="0">
                          <a:solidFill>
                            <a:srgbClr val="000000"/>
                          </a:solidFill>
                          <a:latin typeface="Lucida Handwriting" pitchFamily="66" charset="0"/>
                        </a:rPr>
                        <a:t>Tuberculosis. </a:t>
                      </a:r>
                      <a:r>
                        <a:rPr lang="es-ES" sz="2400" b="0" i="0" u="none" strike="noStrike" dirty="0">
                          <a:solidFill>
                            <a:srgbClr val="000000"/>
                          </a:solidFill>
                          <a:latin typeface="Lucida Handwriting" pitchFamily="66" charset="0"/>
                        </a:rPr>
                        <a:t>1970, 1980, 2000, 2011-2012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416782">
                <a:tc rowSpan="2">
                  <a:txBody>
                    <a:bodyPr/>
                    <a:lstStyle/>
                    <a:p>
                      <a:pPr algn="ctr" fontAlgn="b"/>
                      <a:r>
                        <a:rPr lang="es-ES" sz="2400" b="0" i="0" u="none" strike="noStrike" dirty="0">
                          <a:solidFill>
                            <a:srgbClr val="000000"/>
                          </a:solidFill>
                          <a:latin typeface="Lucida Handwriting" pitchFamily="66" charset="0"/>
                        </a:rPr>
                        <a:t>Causa</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b"/>
                      <a:r>
                        <a:rPr lang="es-ES" sz="2400" b="0" i="0" u="none" strike="noStrike" dirty="0">
                          <a:solidFill>
                            <a:srgbClr val="000000"/>
                          </a:solidFill>
                          <a:latin typeface="Lucida Handwriting" pitchFamily="66" charset="0"/>
                        </a:rPr>
                        <a:t>Tuberculosis (A15-A19)</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ES"/>
                    </a:p>
                  </a:txBody>
                  <a:tcPr/>
                </a:tc>
              </a:tr>
              <a:tr h="416782">
                <a:tc vMerge="1">
                  <a:txBody>
                    <a:bodyPr/>
                    <a:lstStyle/>
                    <a:p>
                      <a:endParaRPr lang="es-ES"/>
                    </a:p>
                  </a:txBody>
                  <a:tcPr/>
                </a:tc>
                <a:tc>
                  <a:txBody>
                    <a:bodyPr/>
                    <a:lstStyle/>
                    <a:p>
                      <a:pPr algn="ctr" fontAlgn="b"/>
                      <a:r>
                        <a:rPr lang="es-ES" sz="2400" b="0" i="0" u="none" strike="noStrike" dirty="0" smtClean="0">
                          <a:solidFill>
                            <a:srgbClr val="000000"/>
                          </a:solidFill>
                          <a:latin typeface="Lucida Handwriting" pitchFamily="66" charset="0"/>
                        </a:rPr>
                        <a:t># </a:t>
                      </a:r>
                      <a:r>
                        <a:rPr lang="es-ES" sz="2400" b="0" i="0" u="none" strike="noStrike" dirty="0">
                          <a:solidFill>
                            <a:srgbClr val="000000"/>
                          </a:solidFill>
                          <a:latin typeface="Lucida Handwriting" pitchFamily="66" charset="0"/>
                        </a:rPr>
                        <a:t>defunciones</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Lucida Handwriting" pitchFamily="66" charset="0"/>
                        </a:rPr>
                        <a:t>Tasas</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a:solidFill>
                            <a:srgbClr val="000000"/>
                          </a:solidFill>
                          <a:latin typeface="Lucida Handwriting" pitchFamily="66" charset="0"/>
                        </a:rPr>
                        <a:t>1970</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622</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Lucida Handwriting" pitchFamily="66" charset="0"/>
                        </a:rPr>
                        <a:t>7.3</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a:solidFill>
                            <a:srgbClr val="000000"/>
                          </a:solidFill>
                          <a:latin typeface="Lucida Handwriting" pitchFamily="66" charset="0"/>
                        </a:rPr>
                        <a:t>1980</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135</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1.4</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a:solidFill>
                            <a:srgbClr val="000000"/>
                          </a:solidFill>
                          <a:latin typeface="Lucida Handwriting" pitchFamily="66" charset="0"/>
                        </a:rPr>
                        <a:t>2000</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44</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Lucida Handwriting" pitchFamily="66" charset="0"/>
                        </a:rPr>
                        <a:t>0.4</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a:solidFill>
                            <a:srgbClr val="000000"/>
                          </a:solidFill>
                          <a:latin typeface="Lucida Handwriting" pitchFamily="66" charset="0"/>
                        </a:rPr>
                        <a:t>2011</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36</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Lucida Handwriting" pitchFamily="66" charset="0"/>
                        </a:rPr>
                        <a:t>0.3</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a:solidFill>
                            <a:srgbClr val="000000"/>
                          </a:solidFill>
                          <a:latin typeface="Lucida Handwriting" pitchFamily="66" charset="0"/>
                        </a:rPr>
                        <a:t>2012</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32</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a:solidFill>
                            <a:srgbClr val="000000"/>
                          </a:solidFill>
                          <a:latin typeface="Lucida Handwriting" pitchFamily="66" charset="0"/>
                        </a:rPr>
                        <a:t>0.3</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smtClean="0">
                          <a:solidFill>
                            <a:srgbClr val="000000"/>
                          </a:solidFill>
                          <a:latin typeface="Lucida Handwriting" pitchFamily="66" charset="0"/>
                        </a:rPr>
                        <a:t>2013</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38</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0.3</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smtClean="0">
                          <a:solidFill>
                            <a:srgbClr val="000000"/>
                          </a:solidFill>
                          <a:latin typeface="Lucida Handwriting" pitchFamily="66" charset="0"/>
                        </a:rPr>
                        <a:t>2014</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31</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0.3</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16782">
                <a:tc>
                  <a:txBody>
                    <a:bodyPr/>
                    <a:lstStyle/>
                    <a:p>
                      <a:pPr algn="ctr" fontAlgn="b"/>
                      <a:r>
                        <a:rPr lang="es-ES" sz="2400" b="0" i="0" u="none" strike="noStrike" dirty="0" smtClean="0">
                          <a:solidFill>
                            <a:srgbClr val="000000"/>
                          </a:solidFill>
                          <a:latin typeface="Lucida Handwriting" pitchFamily="66" charset="0"/>
                        </a:rPr>
                        <a:t>2015</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41</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smtClean="0">
                          <a:solidFill>
                            <a:srgbClr val="000000"/>
                          </a:solidFill>
                          <a:latin typeface="Lucida Handwriting" pitchFamily="66" charset="0"/>
                        </a:rPr>
                        <a:t>0.4</a:t>
                      </a:r>
                      <a:endParaRPr lang="es-ES" sz="2400" b="0" i="0" u="none" strike="noStrike" dirty="0">
                        <a:solidFill>
                          <a:srgbClr val="000000"/>
                        </a:solidFill>
                        <a:latin typeface="Lucida Handwriting" pitchFamily="66"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529426">
                <a:tc gridSpan="3">
                  <a:txBody>
                    <a:bodyPr/>
                    <a:lstStyle/>
                    <a:p>
                      <a:pPr algn="ctr" fontAlgn="b"/>
                      <a:r>
                        <a:rPr lang="es-ES" sz="2400" b="0" i="0" u="none" strike="noStrike" dirty="0">
                          <a:solidFill>
                            <a:srgbClr val="000000"/>
                          </a:solidFill>
                          <a:latin typeface="Lucida Handwriting" pitchFamily="66" charset="0"/>
                        </a:rPr>
                        <a:t>Tasa por 100 000 habitantes</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CuadroTexto"/>
          <p:cNvSpPr txBox="1">
            <a:spLocks noChangeArrowheads="1"/>
          </p:cNvSpPr>
          <p:nvPr/>
        </p:nvSpPr>
        <p:spPr bwMode="auto">
          <a:xfrm>
            <a:off x="1071563" y="2714625"/>
            <a:ext cx="184150" cy="369888"/>
          </a:xfrm>
          <a:prstGeom prst="rect">
            <a:avLst/>
          </a:prstGeom>
          <a:noFill/>
          <a:ln w="9525">
            <a:noFill/>
            <a:miter lim="800000"/>
            <a:headEnd/>
            <a:tailEnd/>
          </a:ln>
        </p:spPr>
        <p:txBody>
          <a:bodyPr wrap="none">
            <a:spAutoFit/>
          </a:bodyPr>
          <a:lstStyle/>
          <a:p>
            <a:endParaRPr lang="es-ES"/>
          </a:p>
        </p:txBody>
      </p:sp>
      <p:graphicFrame>
        <p:nvGraphicFramePr>
          <p:cNvPr id="5" name="4 Tabla"/>
          <p:cNvGraphicFramePr>
            <a:graphicFrameLocks noGrp="1"/>
          </p:cNvGraphicFramePr>
          <p:nvPr/>
        </p:nvGraphicFramePr>
        <p:xfrm>
          <a:off x="750065" y="1071546"/>
          <a:ext cx="7893901" cy="5147372"/>
        </p:xfrm>
        <a:graphic>
          <a:graphicData uri="http://schemas.openxmlformats.org/drawingml/2006/table">
            <a:tbl>
              <a:tblPr/>
              <a:tblGrid>
                <a:gridCol w="3843381"/>
                <a:gridCol w="2025260"/>
                <a:gridCol w="2025260"/>
              </a:tblGrid>
              <a:tr h="1071571">
                <a:tc gridSpan="3">
                  <a:txBody>
                    <a:bodyPr/>
                    <a:lstStyle/>
                    <a:p>
                      <a:pPr algn="ctr" fontAlgn="ctr"/>
                      <a:r>
                        <a:rPr lang="es-ES" sz="2800" b="0" i="0" u="none" strike="noStrike" dirty="0">
                          <a:solidFill>
                            <a:srgbClr val="000000"/>
                          </a:solidFill>
                          <a:latin typeface="Lucida Handwriting" pitchFamily="66" charset="0"/>
                        </a:rPr>
                        <a:t>Incidencia de tuberculosis según </a:t>
                      </a:r>
                      <a:r>
                        <a:rPr lang="es-ES" sz="2800" b="0" i="0" u="none" strike="noStrike" dirty="0" smtClean="0">
                          <a:solidFill>
                            <a:srgbClr val="000000"/>
                          </a:solidFill>
                          <a:latin typeface="Lucida Handwriting" pitchFamily="66" charset="0"/>
                        </a:rPr>
                        <a:t>localización</a:t>
                      </a:r>
                      <a:r>
                        <a:rPr lang="es-ES" sz="2800" b="0" i="0" u="none" strike="noStrike" dirty="0">
                          <a:solidFill>
                            <a:srgbClr val="000000"/>
                          </a:solidFill>
                          <a:latin typeface="Lucida Handwriting" pitchFamily="66" charset="0"/>
                        </a:rPr>
                        <a:t>.  </a:t>
                      </a:r>
                      <a:r>
                        <a:rPr lang="es-ES" sz="2800" b="0" i="0" u="none" strike="noStrike" dirty="0" smtClean="0">
                          <a:solidFill>
                            <a:srgbClr val="000000"/>
                          </a:solidFill>
                          <a:latin typeface="Lucida Handwriting" pitchFamily="66" charset="0"/>
                        </a:rPr>
                        <a:t>Cuba. 2015</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608224">
                <a:tc rowSpan="2">
                  <a:txBody>
                    <a:bodyPr/>
                    <a:lstStyle/>
                    <a:p>
                      <a:pPr algn="ctr" fontAlgn="b"/>
                      <a:r>
                        <a:rPr lang="es-ES" sz="2800" b="0" i="0" u="none" strike="noStrike" dirty="0" smtClean="0">
                          <a:solidFill>
                            <a:srgbClr val="000000"/>
                          </a:solidFill>
                          <a:latin typeface="Lucida Handwriting" pitchFamily="66" charset="0"/>
                        </a:rPr>
                        <a:t>Tuberculosis</a:t>
                      </a:r>
                      <a:r>
                        <a:rPr lang="es-ES" sz="2800" b="0" i="0" u="none" strike="noStrike" dirty="0">
                          <a:solidFill>
                            <a:srgbClr val="000000"/>
                          </a:solidFill>
                          <a:latin typeface="Lucida Handwriting" pitchFamily="66" charset="0"/>
                        </a:rPr>
                        <a:t> </a:t>
                      </a:r>
                    </a:p>
                    <a:p>
                      <a:pPr algn="ctr" fontAlgn="b"/>
                      <a:r>
                        <a:rPr lang="es-ES" sz="2800" b="0" i="0" u="none" strike="noStrike" dirty="0">
                          <a:solidFill>
                            <a:srgbClr val="000000"/>
                          </a:solidFill>
                          <a:latin typeface="Lucida Handwriting" pitchFamily="66" charset="0"/>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b"/>
                      <a:r>
                        <a:rPr lang="es-ES" sz="2800" b="0" i="0" u="none" strike="noStrike" dirty="0" smtClean="0">
                          <a:solidFill>
                            <a:srgbClr val="000000"/>
                          </a:solidFill>
                          <a:latin typeface="Lucida Handwriting" pitchFamily="66" charset="0"/>
                        </a:rPr>
                        <a:t>2015</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ES"/>
                    </a:p>
                  </a:txBody>
                  <a:tcPr/>
                </a:tc>
              </a:tr>
              <a:tr h="608224">
                <a:tc vMerge="1">
                  <a:txBody>
                    <a:bodyPr/>
                    <a:lstStyle/>
                    <a:p>
                      <a:pPr algn="ctr" fontAlgn="b"/>
                      <a:endParaRPr lang="es-ES" sz="2400" b="0" i="0" u="none" strike="noStrike" dirty="0">
                        <a:solidFill>
                          <a:srgbClr val="000000"/>
                        </a:solidFill>
                        <a:latin typeface="Calibri"/>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smtClean="0">
                          <a:solidFill>
                            <a:srgbClr val="000000"/>
                          </a:solidFill>
                          <a:latin typeface="Lucida Handwriting" pitchFamily="66" charset="0"/>
                        </a:rPr>
                        <a:t>No </a:t>
                      </a:r>
                    </a:p>
                    <a:p>
                      <a:pPr algn="ctr" fontAlgn="b"/>
                      <a:r>
                        <a:rPr lang="es-ES" sz="2800" b="0" i="0" u="none" strike="noStrike" dirty="0" smtClean="0">
                          <a:solidFill>
                            <a:srgbClr val="000000"/>
                          </a:solidFill>
                          <a:latin typeface="Lucida Handwriting" pitchFamily="66" charset="0"/>
                        </a:rPr>
                        <a:t>(%)</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a:solidFill>
                            <a:srgbClr val="000000"/>
                          </a:solidFill>
                          <a:latin typeface="Lucida Handwriting" pitchFamily="66" charset="0"/>
                        </a:rPr>
                        <a:t>tasas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608224">
                <a:tc>
                  <a:txBody>
                    <a:bodyPr/>
                    <a:lstStyle/>
                    <a:p>
                      <a:pPr algn="ctr" fontAlgn="b"/>
                      <a:r>
                        <a:rPr lang="es-ES" sz="2800" b="0" i="0" u="none" strike="noStrike" dirty="0" smtClean="0">
                          <a:solidFill>
                            <a:srgbClr val="000000"/>
                          </a:solidFill>
                          <a:latin typeface="Lucida Handwriting" pitchFamily="66" charset="0"/>
                        </a:rPr>
                        <a:t>Pulmonar</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ES" sz="2800" dirty="0" smtClean="0">
                          <a:latin typeface="Lucida Handwriting" pitchFamily="66" charset="0"/>
                        </a:rPr>
                        <a:t>587 (90.2)</a:t>
                      </a:r>
                      <a:endParaRPr lang="es-ES" sz="2800" dirty="0">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ES" sz="2800" dirty="0" smtClean="0">
                          <a:latin typeface="Lucida Handwriting" pitchFamily="66" charset="0"/>
                        </a:rPr>
                        <a:t>5,4</a:t>
                      </a:r>
                      <a:endParaRPr lang="es-ES" sz="2800" dirty="0">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636797">
                <a:tc>
                  <a:txBody>
                    <a:bodyPr/>
                    <a:lstStyle/>
                    <a:p>
                      <a:pPr algn="ctr" fontAlgn="b"/>
                      <a:r>
                        <a:rPr lang="es-ES" sz="2800" b="0" i="0" u="none" strike="noStrike" dirty="0" smtClean="0">
                          <a:solidFill>
                            <a:srgbClr val="000000"/>
                          </a:solidFill>
                          <a:latin typeface="Lucida Handwriting" pitchFamily="66" charset="0"/>
                        </a:rPr>
                        <a:t>Extra-pulmonar</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smtClean="0">
                          <a:solidFill>
                            <a:srgbClr val="000000"/>
                          </a:solidFill>
                          <a:latin typeface="Lucida Handwriting" pitchFamily="66" charset="0"/>
                        </a:rPr>
                        <a:t>64 (9.8)</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smtClean="0">
                          <a:solidFill>
                            <a:srgbClr val="000000"/>
                          </a:solidFill>
                          <a:latin typeface="Lucida Handwriting" pitchFamily="66" charset="0"/>
                        </a:rPr>
                        <a:t>0.6</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608224">
                <a:tc>
                  <a:txBody>
                    <a:bodyPr/>
                    <a:lstStyle/>
                    <a:p>
                      <a:pPr algn="ctr" fontAlgn="b"/>
                      <a:r>
                        <a:rPr lang="es-ES" sz="2800" b="0" i="0" u="none" strike="noStrike" dirty="0" smtClean="0">
                          <a:solidFill>
                            <a:srgbClr val="000000"/>
                          </a:solidFill>
                          <a:latin typeface="Lucida Handwriting" pitchFamily="66" charset="0"/>
                        </a:rPr>
                        <a:t>Total</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smtClean="0">
                          <a:solidFill>
                            <a:srgbClr val="000000"/>
                          </a:solidFill>
                          <a:latin typeface="Lucida Handwriting" pitchFamily="66" charset="0"/>
                        </a:rPr>
                        <a:t>651</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s-ES" sz="2800" b="0" i="0" u="none" strike="noStrike" dirty="0" smtClean="0">
                          <a:solidFill>
                            <a:srgbClr val="000000"/>
                          </a:solidFill>
                          <a:latin typeface="Lucida Handwriting" pitchFamily="66" charset="0"/>
                        </a:rPr>
                        <a:t>5.1</a:t>
                      </a:r>
                      <a:endParaRPr lang="es-ES" sz="28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96626">
                <a:tc gridSpan="3">
                  <a:txBody>
                    <a:bodyPr/>
                    <a:lstStyle/>
                    <a:p>
                      <a:pPr algn="ctr" fontAlgn="b"/>
                      <a:r>
                        <a:rPr lang="es-ES" sz="2800" b="0" i="0" u="none" strike="noStrike" dirty="0" smtClean="0">
                          <a:solidFill>
                            <a:srgbClr val="000000"/>
                          </a:solidFill>
                          <a:latin typeface="Lucida Handwriting" pitchFamily="66" charset="0"/>
                        </a:rPr>
                        <a:t>Tasa </a:t>
                      </a:r>
                      <a:r>
                        <a:rPr lang="es-ES" sz="2800" b="0" i="0" u="none" strike="noStrike" dirty="0">
                          <a:solidFill>
                            <a:srgbClr val="000000"/>
                          </a:solidFill>
                          <a:latin typeface="Lucida Handwriting" pitchFamily="66" charset="0"/>
                        </a:rPr>
                        <a:t>por 100 000 habitantes</a:t>
                      </a:r>
                      <a:r>
                        <a:rPr lang="es-ES" sz="2800" b="0" i="0" u="none" strike="noStrike" dirty="0" smtClean="0">
                          <a:solidFill>
                            <a:srgbClr val="000000"/>
                          </a:solidFill>
                          <a:latin typeface="Lucida Handwriting" pitchFamily="66" charset="0"/>
                        </a:rPr>
                        <a:t>.</a:t>
                      </a:r>
                      <a:r>
                        <a:rPr lang="es-ES" sz="2800" b="0" i="0" u="none" strike="noStrike" dirty="0">
                          <a:solidFill>
                            <a:srgbClr val="000000"/>
                          </a:solidFill>
                          <a:latin typeface="Lucida Handwriting" pitchFamily="66" charset="0"/>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fontAlgn="b"/>
                      <a:endParaRPr lang="es-ES" sz="24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fontAlgn="b"/>
                      <a:endParaRPr lang="es-ES" sz="2400" b="0" i="0" u="none" strike="noStrike" dirty="0">
                        <a:solidFill>
                          <a:srgbClr val="000000"/>
                        </a:solidFill>
                        <a:latin typeface="Lucida Handwriting" pitchFamily="66"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290"/>
            <a:ext cx="8229600" cy="785818"/>
          </a:xfrm>
        </p:spPr>
        <p:txBody>
          <a:bodyPr>
            <a:normAutofit fontScale="90000"/>
          </a:bodyPr>
          <a:lstStyle/>
          <a:p>
            <a:r>
              <a:rPr lang="es-ES" sz="3100" b="1" dirty="0" smtClean="0"/>
              <a:t/>
            </a:r>
            <a:br>
              <a:rPr lang="es-ES" sz="3100" b="1" dirty="0" smtClean="0"/>
            </a:br>
            <a:r>
              <a:rPr lang="es-ES" sz="3100" b="1" dirty="0"/>
              <a:t/>
            </a:r>
            <a:br>
              <a:rPr lang="es-ES" sz="3100" b="1" dirty="0"/>
            </a:br>
            <a:r>
              <a:rPr lang="es-ES" sz="2700" b="1" dirty="0" smtClean="0">
                <a:latin typeface="Lucida Handwriting" pitchFamily="66" charset="0"/>
              </a:rPr>
              <a:t>Incidencia de tuberculosis según grupo de edad y localización. 2015</a:t>
            </a:r>
            <a:r>
              <a:rPr lang="es-ES" b="1" dirty="0" smtClean="0"/>
              <a:t/>
            </a:r>
            <a:br>
              <a:rPr lang="es-ES" b="1" dirty="0" smtClean="0"/>
            </a:br>
            <a:endParaRPr lang="es-ES" dirty="0"/>
          </a:p>
        </p:txBody>
      </p:sp>
      <p:graphicFrame>
        <p:nvGraphicFramePr>
          <p:cNvPr id="3" name="2 Tabla"/>
          <p:cNvGraphicFramePr>
            <a:graphicFrameLocks noGrp="1"/>
          </p:cNvGraphicFramePr>
          <p:nvPr/>
        </p:nvGraphicFramePr>
        <p:xfrm>
          <a:off x="571470" y="1214422"/>
          <a:ext cx="7929619" cy="5394960"/>
        </p:xfrm>
        <a:graphic>
          <a:graphicData uri="http://schemas.openxmlformats.org/drawingml/2006/table">
            <a:tbl>
              <a:tblPr firstRow="1" bandRow="1">
                <a:tableStyleId>{5C22544A-7EE6-4342-B048-85BDC9FD1C3A}</a:tableStyleId>
              </a:tblPr>
              <a:tblGrid>
                <a:gridCol w="1288566"/>
                <a:gridCol w="3640658"/>
                <a:gridCol w="1571636"/>
                <a:gridCol w="1428759"/>
              </a:tblGrid>
              <a:tr h="214313">
                <a:tc gridSpan="2">
                  <a:txBody>
                    <a:bodyPr/>
                    <a:lstStyle/>
                    <a:p>
                      <a:pPr marL="0" algn="l" defTabSz="914400" rtl="0" eaLnBrk="1" latinLnBrk="0" hangingPunct="1"/>
                      <a:r>
                        <a:rPr lang="es-ES" sz="2400" b="1" kern="1200" dirty="0" smtClean="0">
                          <a:solidFill>
                            <a:schemeClr val="lt1"/>
                          </a:solidFill>
                          <a:latin typeface="Lucida Handwriting" pitchFamily="66" charset="0"/>
                          <a:ea typeface="+mn-ea"/>
                          <a:cs typeface="+mn-cs"/>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dirty="0"/>
                    </a:p>
                  </a:txBody>
                  <a:tcPr anchor="ctr"/>
                </a:tc>
                <a:tc gridSpan="2">
                  <a:txBody>
                    <a:bodyPr/>
                    <a:lstStyle/>
                    <a:p>
                      <a:r>
                        <a:rPr lang="es-ES" sz="2400" dirty="0" smtClean="0">
                          <a:latin typeface="Lucida Handwriting" pitchFamily="66" charset="0"/>
                        </a:rPr>
                        <a:t>2015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dirty="0"/>
                    </a:p>
                  </a:txBody>
                  <a:tcPr/>
                </a:tc>
              </a:tr>
              <a:tr h="724203">
                <a:tc>
                  <a:txBody>
                    <a:bodyPr/>
                    <a:lstStyle/>
                    <a:p>
                      <a:r>
                        <a:rPr lang="es-ES" sz="2400" b="1" dirty="0" smtClean="0">
                          <a:latin typeface="Lucida Handwriting" pitchFamily="66" charset="0"/>
                        </a:rPr>
                        <a:t>Edad</a:t>
                      </a:r>
                    </a:p>
                    <a:p>
                      <a:r>
                        <a:rPr lang="es-ES" sz="2400" b="1" dirty="0" smtClean="0">
                          <a:latin typeface="Lucida Handwriting" pitchFamily="66" charset="0"/>
                        </a:rPr>
                        <a:t>años </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b="1" dirty="0" smtClean="0">
                          <a:latin typeface="Lucida Handwriting" pitchFamily="66" charset="0"/>
                        </a:rPr>
                        <a:t>Localización (%)</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No</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tasa</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rowSpan="3">
                  <a:txBody>
                    <a:bodyPr/>
                    <a:lstStyle/>
                    <a:p>
                      <a:r>
                        <a:rPr lang="es-ES" sz="2400" dirty="0" smtClean="0">
                          <a:latin typeface="Lucida Handwriting" pitchFamily="66" charset="0"/>
                        </a:rPr>
                        <a:t>&lt;15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16</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0.8</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Pulmonar (75)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12</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0.6</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err="1" smtClean="0">
                          <a:latin typeface="Lucida Handwriting" pitchFamily="66" charset="0"/>
                        </a:rPr>
                        <a:t>Extrap</a:t>
                      </a:r>
                      <a:r>
                        <a:rPr lang="es-ES" sz="2400" dirty="0" smtClean="0">
                          <a:latin typeface="Lucida Handwriting" pitchFamily="66" charset="0"/>
                        </a:rPr>
                        <a:t>. (25)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4</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0.2</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rowSpan="3">
                  <a:txBody>
                    <a:bodyPr/>
                    <a:lstStyle/>
                    <a:p>
                      <a:r>
                        <a:rPr lang="es-ES" sz="2400" dirty="0" smtClean="0">
                          <a:latin typeface="Lucida Handwriting" pitchFamily="66" charset="0"/>
                        </a:rPr>
                        <a:t>15-64</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533</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6.8</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Pulmonar(87.4)</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478</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6.1</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err="1" smtClean="0">
                          <a:latin typeface="Lucida Handwriting" pitchFamily="66" charset="0"/>
                        </a:rPr>
                        <a:t>Extrap</a:t>
                      </a:r>
                      <a:r>
                        <a:rPr lang="es-ES" sz="2400" dirty="0" smtClean="0">
                          <a:latin typeface="Lucida Handwriting" pitchFamily="66" charset="0"/>
                        </a:rPr>
                        <a:t>. (12.6)</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55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0.7</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rowSpan="3">
                  <a:txBody>
                    <a:bodyPr/>
                    <a:lstStyle/>
                    <a:p>
                      <a:r>
                        <a:rPr lang="es-ES" sz="2400" dirty="0" smtClean="0">
                          <a:latin typeface="Lucida Handwriting" pitchFamily="66" charset="0"/>
                        </a:rPr>
                        <a:t> Más 64</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102</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6.7</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latin typeface="Lucida Handwriting" pitchFamily="66" charset="0"/>
                        </a:rPr>
                        <a:t>Pulmonar (94.9)</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97</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6.4</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578">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err="1" smtClean="0">
                          <a:latin typeface="Lucida Handwriting" pitchFamily="66" charset="0"/>
                        </a:rPr>
                        <a:t>Extrapulm</a:t>
                      </a:r>
                      <a:r>
                        <a:rPr lang="es-ES" sz="2400" dirty="0" smtClean="0">
                          <a:latin typeface="Lucida Handwriting" pitchFamily="66" charset="0"/>
                        </a:rPr>
                        <a:t>. (5.1)</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5</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2400" dirty="0" smtClean="0">
                          <a:latin typeface="Lucida Handwriting" pitchFamily="66" charset="0"/>
                        </a:rPr>
                        <a:t>0.3</a:t>
                      </a:r>
                      <a:endParaRPr lang="es-ES" sz="2400" dirty="0">
                        <a:latin typeface="Lucida Handwriting"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676275"/>
            <a:ext cx="8229600" cy="360363"/>
          </a:xfrm>
          <a:effectLst>
            <a:outerShdw dist="38100" dir="10800000" algn="ctr" rotWithShape="0">
              <a:schemeClr val="bg1"/>
            </a:outerShdw>
          </a:effectLst>
        </p:spPr>
        <p:txBody>
          <a:bodyPr>
            <a:normAutofit fontScale="90000"/>
          </a:bodyPr>
          <a:lstStyle/>
          <a:p>
            <a:pPr eaLnBrk="1" hangingPunct="1">
              <a:defRPr/>
            </a:pPr>
            <a:r>
              <a:rPr lang="es-ES_tradnl" sz="3200" b="1" dirty="0" smtClean="0">
                <a:latin typeface="Lucida Handwriting" pitchFamily="66" charset="0"/>
              </a:rPr>
              <a:t>CONCEPTO TUBERCULOSIS PULMONAR</a:t>
            </a:r>
            <a:br>
              <a:rPr lang="es-ES_tradnl" sz="3200" b="1" dirty="0" smtClean="0">
                <a:latin typeface="Lucida Handwriting" pitchFamily="66" charset="0"/>
              </a:rPr>
            </a:br>
            <a:endParaRPr lang="es-ES_tradnl" sz="3200" b="1" dirty="0" smtClean="0">
              <a:latin typeface="Lucida Handwriting" pitchFamily="66" charset="0"/>
            </a:endParaRPr>
          </a:p>
        </p:txBody>
      </p:sp>
      <p:sp>
        <p:nvSpPr>
          <p:cNvPr id="16387" name="Rectangle 3"/>
          <p:cNvSpPr>
            <a:spLocks noGrp="1" noChangeArrowheads="1"/>
          </p:cNvSpPr>
          <p:nvPr>
            <p:ph type="body" idx="1"/>
          </p:nvPr>
        </p:nvSpPr>
        <p:spPr>
          <a:xfrm>
            <a:off x="1357290" y="1142984"/>
            <a:ext cx="4214842" cy="5041900"/>
          </a:xfrm>
          <a:effectLst>
            <a:outerShdw dist="35921" dir="2700000" algn="ctr" rotWithShape="0">
              <a:schemeClr val="bg1"/>
            </a:outerShdw>
          </a:effectLst>
        </p:spPr>
        <p:txBody>
          <a:bodyPr>
            <a:normAutofit lnSpcReduction="10000"/>
          </a:bodyPr>
          <a:lstStyle/>
          <a:p>
            <a:pPr eaLnBrk="1" hangingPunct="1">
              <a:lnSpc>
                <a:spcPct val="90000"/>
              </a:lnSpc>
              <a:buFont typeface="Wingdings" pitchFamily="2" charset="2"/>
              <a:buChar char="q"/>
              <a:defRPr/>
            </a:pPr>
            <a:endParaRPr lang="es-ES_tradnl" sz="2800" b="1" dirty="0" smtClean="0">
              <a:latin typeface="Lucida Handwriting" pitchFamily="66" charset="0"/>
            </a:endParaRPr>
          </a:p>
          <a:p>
            <a:pPr>
              <a:lnSpc>
                <a:spcPct val="90000"/>
              </a:lnSpc>
              <a:buFont typeface="Wingdings" pitchFamily="2" charset="2"/>
              <a:buChar char="q"/>
              <a:defRPr/>
            </a:pPr>
            <a:r>
              <a:rPr lang="es-ES_tradnl" sz="2800" b="1" dirty="0" smtClean="0">
                <a:latin typeface="Lucida Handwriting" pitchFamily="66" charset="0"/>
              </a:rPr>
              <a:t>INFECCIOSA</a:t>
            </a:r>
          </a:p>
          <a:p>
            <a:pPr eaLnBrk="1" hangingPunct="1">
              <a:lnSpc>
                <a:spcPct val="90000"/>
              </a:lnSpc>
              <a:buNone/>
              <a:defRPr/>
            </a:pPr>
            <a:endParaRPr lang="es-ES_tradnl" sz="2800" b="1" dirty="0" smtClean="0">
              <a:latin typeface="Lucida Handwriting" pitchFamily="66" charset="0"/>
            </a:endParaRPr>
          </a:p>
          <a:p>
            <a:pPr eaLnBrk="1" hangingPunct="1">
              <a:lnSpc>
                <a:spcPct val="90000"/>
              </a:lnSpc>
              <a:buFont typeface="Wingdings" pitchFamily="2" charset="2"/>
              <a:buChar char="q"/>
              <a:defRPr/>
            </a:pPr>
            <a:r>
              <a:rPr lang="es-ES_tradnl" sz="2800" b="1" dirty="0" smtClean="0">
                <a:latin typeface="Lucida Handwriting" pitchFamily="66" charset="0"/>
              </a:rPr>
              <a:t>CRÓNICA </a:t>
            </a:r>
          </a:p>
          <a:p>
            <a:pPr eaLnBrk="1" hangingPunct="1">
              <a:lnSpc>
                <a:spcPct val="90000"/>
              </a:lnSpc>
              <a:defRPr/>
            </a:pPr>
            <a:endParaRPr lang="es-ES_tradnl" sz="2800" b="1" dirty="0" smtClean="0">
              <a:latin typeface="Lucida Handwriting" pitchFamily="66" charset="0"/>
            </a:endParaRPr>
          </a:p>
          <a:p>
            <a:pPr eaLnBrk="1" hangingPunct="1">
              <a:lnSpc>
                <a:spcPct val="90000"/>
              </a:lnSpc>
              <a:buFont typeface="Wingdings" pitchFamily="2" charset="2"/>
              <a:buChar char="q"/>
              <a:defRPr/>
            </a:pPr>
            <a:r>
              <a:rPr lang="es-ES_tradnl" sz="2800" b="1" dirty="0" smtClean="0">
                <a:latin typeface="Lucida Handwriting" pitchFamily="66" charset="0"/>
              </a:rPr>
              <a:t>CONTAGIOSA</a:t>
            </a:r>
          </a:p>
          <a:p>
            <a:pPr eaLnBrk="1" hangingPunct="1">
              <a:lnSpc>
                <a:spcPct val="90000"/>
              </a:lnSpc>
              <a:defRPr/>
            </a:pPr>
            <a:endParaRPr lang="es-ES_tradnl" sz="2800" b="1" dirty="0" smtClean="0">
              <a:latin typeface="Lucida Handwriting" pitchFamily="66" charset="0"/>
            </a:endParaRPr>
          </a:p>
          <a:p>
            <a:pPr eaLnBrk="1" hangingPunct="1">
              <a:lnSpc>
                <a:spcPct val="90000"/>
              </a:lnSpc>
              <a:buFont typeface="Wingdings" pitchFamily="2" charset="2"/>
              <a:buChar char="q"/>
              <a:defRPr/>
            </a:pPr>
            <a:r>
              <a:rPr lang="es-ES_tradnl" sz="2800" b="1" dirty="0" smtClean="0">
                <a:latin typeface="Lucida Handwriting" pitchFamily="66" charset="0"/>
              </a:rPr>
              <a:t>MYCOBACTERIUM TUBERCULOSIS</a:t>
            </a:r>
          </a:p>
          <a:p>
            <a:pPr eaLnBrk="1" hangingPunct="1">
              <a:lnSpc>
                <a:spcPct val="90000"/>
              </a:lnSpc>
              <a:buFont typeface="Wingdings" pitchFamily="2" charset="2"/>
              <a:buChar char="q"/>
              <a:defRPr/>
            </a:pPr>
            <a:endParaRPr lang="es-ES_tradnl" sz="2800" b="1" dirty="0" smtClean="0">
              <a:latin typeface="Lucida Handwriting" pitchFamily="66" charset="0"/>
            </a:endParaRPr>
          </a:p>
          <a:p>
            <a:pPr eaLnBrk="1" hangingPunct="1">
              <a:lnSpc>
                <a:spcPct val="90000"/>
              </a:lnSpc>
              <a:buFont typeface="Wingdings" pitchFamily="2" charset="2"/>
              <a:buChar char="q"/>
              <a:defRPr/>
            </a:pPr>
            <a:r>
              <a:rPr lang="es-ES_tradnl" sz="2800" b="1" i="1" u="sng" dirty="0" smtClean="0">
                <a:latin typeface="Lucida Handwriting" pitchFamily="66" charset="0"/>
              </a:rPr>
              <a:t>PULMONES Y OTROS ÓRGANOS</a:t>
            </a:r>
          </a:p>
          <a:p>
            <a:pPr eaLnBrk="1" hangingPunct="1">
              <a:lnSpc>
                <a:spcPct val="90000"/>
              </a:lnSpc>
              <a:buFontTx/>
              <a:buNone/>
              <a:defRPr/>
            </a:pPr>
            <a:endParaRPr lang="es-ES_tradnl" sz="2800" b="1" dirty="0" smtClean="0">
              <a:latin typeface="Lucida Handwriting" pitchFamily="66" charset="0"/>
            </a:endParaRPr>
          </a:p>
          <a:p>
            <a:pPr eaLnBrk="1" hangingPunct="1">
              <a:lnSpc>
                <a:spcPct val="90000"/>
              </a:lnSpc>
              <a:defRPr/>
            </a:pPr>
            <a:endParaRPr lang="es-ES_tradnl" sz="2800" b="1" dirty="0" smtClean="0"/>
          </a:p>
        </p:txBody>
      </p:sp>
      <p:sp>
        <p:nvSpPr>
          <p:cNvPr id="16388" name="Text Box 4"/>
          <p:cNvSpPr txBox="1">
            <a:spLocks noChangeArrowheads="1"/>
          </p:cNvSpPr>
          <p:nvPr/>
        </p:nvSpPr>
        <p:spPr bwMode="auto">
          <a:xfrm>
            <a:off x="3214678" y="1383824"/>
            <a:ext cx="5181600" cy="4090351"/>
          </a:xfrm>
          <a:prstGeom prst="rect">
            <a:avLst/>
          </a:prstGeom>
          <a:noFill/>
          <a:ln w="9525">
            <a:noFill/>
            <a:miter lim="800000"/>
            <a:headEnd/>
            <a:tailEnd/>
          </a:ln>
          <a:effectLst>
            <a:outerShdw dist="35921" dir="2700000" algn="ctr" rotWithShape="0">
              <a:schemeClr val="bg1"/>
            </a:outerShdw>
          </a:effectLst>
        </p:spPr>
        <p:txBody>
          <a:bodyPr>
            <a:spAutoFit/>
          </a:bodyPr>
          <a:lstStyle/>
          <a:p>
            <a:pPr>
              <a:lnSpc>
                <a:spcPct val="90000"/>
              </a:lnSpc>
              <a:buFont typeface="Wingdings" pitchFamily="2" charset="2"/>
              <a:buChar char="q"/>
              <a:defRPr/>
            </a:pPr>
            <a:r>
              <a:rPr lang="es-ES_tradnl" sz="2400" b="1" dirty="0">
                <a:latin typeface="Lucida Handwriting" pitchFamily="66" charset="0"/>
              </a:rPr>
              <a:t>GRANULOMAS</a:t>
            </a:r>
          </a:p>
          <a:p>
            <a:pPr>
              <a:lnSpc>
                <a:spcPct val="90000"/>
              </a:lnSpc>
              <a:buFont typeface="Wingdings" pitchFamily="2" charset="2"/>
              <a:buChar char="q"/>
              <a:defRPr/>
            </a:pPr>
            <a:endParaRPr lang="es-ES_tradnl" sz="2400" b="1" dirty="0">
              <a:latin typeface="Lucida Handwriting" pitchFamily="66" charset="0"/>
            </a:endParaRPr>
          </a:p>
          <a:p>
            <a:pPr>
              <a:lnSpc>
                <a:spcPct val="90000"/>
              </a:lnSpc>
              <a:buFont typeface="Wingdings" pitchFamily="2" charset="2"/>
              <a:buChar char="q"/>
              <a:defRPr/>
            </a:pPr>
            <a:r>
              <a:rPr lang="es-ES_tradnl" sz="2400" b="1" dirty="0" err="1">
                <a:latin typeface="Lucida Handwriting" pitchFamily="66" charset="0"/>
              </a:rPr>
              <a:t>Resp</a:t>
            </a:r>
            <a:r>
              <a:rPr lang="es-ES_tradnl" sz="2400" b="1" dirty="0">
                <a:latin typeface="Lucida Handwriting" pitchFamily="66" charset="0"/>
              </a:rPr>
              <a:t>. Hipersensibilidad retardada</a:t>
            </a:r>
          </a:p>
          <a:p>
            <a:pPr>
              <a:lnSpc>
                <a:spcPct val="90000"/>
              </a:lnSpc>
              <a:defRPr/>
            </a:pPr>
            <a:endParaRPr lang="es-ES_tradnl" sz="2400" b="1" dirty="0">
              <a:latin typeface="Lucida Handwriting" pitchFamily="66" charset="0"/>
            </a:endParaRPr>
          </a:p>
          <a:p>
            <a:pPr>
              <a:lnSpc>
                <a:spcPct val="90000"/>
              </a:lnSpc>
              <a:buFont typeface="Wingdings" pitchFamily="2" charset="2"/>
              <a:buChar char="q"/>
              <a:defRPr/>
            </a:pPr>
            <a:r>
              <a:rPr lang="es-ES_tradnl" sz="2400" b="1" dirty="0">
                <a:latin typeface="Lucida Handwriting" pitchFamily="66" charset="0"/>
              </a:rPr>
              <a:t>ENFERMEDAD SISTÉMICA</a:t>
            </a:r>
          </a:p>
          <a:p>
            <a:pPr>
              <a:lnSpc>
                <a:spcPct val="90000"/>
              </a:lnSpc>
              <a:defRPr/>
            </a:pPr>
            <a:endParaRPr lang="es-ES_tradnl" sz="2400" b="1" dirty="0">
              <a:latin typeface="Lucida Handwriting" pitchFamily="66" charset="0"/>
            </a:endParaRPr>
          </a:p>
          <a:p>
            <a:pPr>
              <a:lnSpc>
                <a:spcPct val="90000"/>
              </a:lnSpc>
              <a:buFont typeface="Wingdings" pitchFamily="2" charset="2"/>
              <a:buChar char="q"/>
              <a:defRPr/>
            </a:pPr>
            <a:r>
              <a:rPr lang="es-ES_tradnl" sz="2400" b="1" dirty="0">
                <a:latin typeface="Lucida Handwriting" pitchFamily="66" charset="0"/>
              </a:rPr>
              <a:t>VARIABILIDAD CLÍNICA</a:t>
            </a:r>
          </a:p>
          <a:p>
            <a:pPr>
              <a:lnSpc>
                <a:spcPct val="90000"/>
              </a:lnSpc>
              <a:defRPr/>
            </a:pPr>
            <a:endParaRPr lang="es-ES_tradnl" sz="2400" b="1" dirty="0">
              <a:latin typeface="Lucida Handwriting" pitchFamily="66" charset="0"/>
            </a:endParaRPr>
          </a:p>
          <a:p>
            <a:pPr>
              <a:lnSpc>
                <a:spcPct val="90000"/>
              </a:lnSpc>
              <a:buFont typeface="Wingdings" pitchFamily="2" charset="2"/>
              <a:buChar char="q"/>
              <a:defRPr/>
            </a:pPr>
            <a:r>
              <a:rPr lang="es-ES_tradnl" sz="2400" b="1" dirty="0">
                <a:latin typeface="Lucida Handwriting" pitchFamily="66" charset="0"/>
              </a:rPr>
              <a:t>FORMAS GRAVES-MUERTE</a:t>
            </a:r>
          </a:p>
          <a:p>
            <a:pPr>
              <a:lnSpc>
                <a:spcPct val="90000"/>
              </a:lnSpc>
              <a:defRPr/>
            </a:pPr>
            <a:endParaRPr lang="es-ES_tradnl" sz="2400" b="1" dirty="0">
              <a:latin typeface="Lucida Handwriting" pitchFamily="66" charset="0"/>
            </a:endParaRPr>
          </a:p>
          <a:p>
            <a:pPr>
              <a:lnSpc>
                <a:spcPct val="90000"/>
              </a:lnSpc>
              <a:buFont typeface="Wingdings" pitchFamily="2" charset="2"/>
              <a:buChar char="q"/>
              <a:defRPr/>
            </a:pPr>
            <a:r>
              <a:rPr lang="es-ES_tradnl" sz="2400" b="1" dirty="0">
                <a:latin typeface="Lucida Handwriting" pitchFamily="66" charset="0"/>
              </a:rPr>
              <a:t>RE-EMERGENTE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 calcmode="lin" valueType="num">
                                      <p:cBhvr additive="base">
                                        <p:cTn id="7"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anim calcmode="lin" valueType="num">
                                      <p:cBhvr additive="base">
                                        <p:cTn id="13"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5" end="5"/>
                                            </p:txEl>
                                          </p:spTgt>
                                        </p:tgtEl>
                                        <p:attrNameLst>
                                          <p:attrName>style.visibility</p:attrName>
                                        </p:attrNameLst>
                                      </p:cBhvr>
                                      <p:to>
                                        <p:strVal val="visible"/>
                                      </p:to>
                                    </p:set>
                                    <p:anim calcmode="lin" valueType="num">
                                      <p:cBhvr additive="base">
                                        <p:cTn id="19"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7" end="7"/>
                                            </p:txEl>
                                          </p:spTgt>
                                        </p:tgtEl>
                                        <p:attrNameLst>
                                          <p:attrName>style.visibility</p:attrName>
                                        </p:attrNameLst>
                                      </p:cBhvr>
                                      <p:to>
                                        <p:strVal val="visible"/>
                                      </p:to>
                                    </p:set>
                                    <p:anim calcmode="lin" valueType="num">
                                      <p:cBhvr additive="base">
                                        <p:cTn id="25"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9" end="9"/>
                                            </p:txEl>
                                          </p:spTgt>
                                        </p:tgtEl>
                                        <p:attrNameLst>
                                          <p:attrName>style.visibility</p:attrName>
                                        </p:attrNameLst>
                                      </p:cBhvr>
                                      <p:to>
                                        <p:strVal val="visible"/>
                                      </p:to>
                                    </p:set>
                                    <p:anim calcmode="lin" valueType="num">
                                      <p:cBhvr additive="base">
                                        <p:cTn id="31" dur="500" fill="hold"/>
                                        <p:tgtEl>
                                          <p:spTgt spid="1638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387">
                                            <p:txEl>
                                              <p:pRg st="1" end="1"/>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6387">
                                            <p:txEl>
                                              <p:pRg st="3" end="3"/>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6387">
                                            <p:txEl>
                                              <p:pRg st="5" end="5"/>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387">
                                            <p:txEl>
                                              <p:pRg st="7" end="7"/>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387">
                                            <p:txEl>
                                              <p:pRg st="9" end="9"/>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7" grpId="1" build="p"/>
      <p:bldP spid="163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Grp="1" noChangeArrowheads="1"/>
          </p:cNvSpPr>
          <p:nvPr>
            <p:ph type="title"/>
          </p:nvPr>
        </p:nvSpPr>
        <p:spPr>
          <a:effectLst>
            <a:outerShdw dist="35921" dir="2700000" algn="ctr" rotWithShape="0">
              <a:schemeClr val="bg1"/>
            </a:outerShdw>
          </a:effectLst>
        </p:spPr>
        <p:txBody>
          <a:bodyPr>
            <a:normAutofit fontScale="90000"/>
          </a:bodyPr>
          <a:lstStyle/>
          <a:p>
            <a:pPr eaLnBrk="1" hangingPunct="1">
              <a:defRPr/>
            </a:pPr>
            <a:r>
              <a:rPr lang="es-MX" sz="5400" b="1" i="1" dirty="0" smtClean="0">
                <a:latin typeface="Lucida Handwriting" pitchFamily="66" charset="0"/>
              </a:rPr>
              <a:t>Tuberculosis      </a:t>
            </a:r>
            <a:br>
              <a:rPr lang="es-MX" sz="5400" b="1" i="1" dirty="0" smtClean="0">
                <a:latin typeface="Lucida Handwriting" pitchFamily="66" charset="0"/>
              </a:rPr>
            </a:br>
            <a:r>
              <a:rPr lang="es-MX" sz="4000" b="1" i="1" dirty="0" smtClean="0">
                <a:latin typeface="Lucida Handwriting" pitchFamily="66" charset="0"/>
              </a:rPr>
              <a:t>Enfermedad re-emergente</a:t>
            </a:r>
            <a:endParaRPr lang="es-ES" sz="4000" b="1" i="1" dirty="0" smtClean="0">
              <a:latin typeface="Lucida Handwriting" pitchFamily="66" charset="0"/>
            </a:endParaRPr>
          </a:p>
        </p:txBody>
      </p:sp>
      <p:sp>
        <p:nvSpPr>
          <p:cNvPr id="13318" name="Text Box 6"/>
          <p:cNvSpPr txBox="1">
            <a:spLocks noChangeArrowheads="1"/>
          </p:cNvSpPr>
          <p:nvPr/>
        </p:nvSpPr>
        <p:spPr bwMode="auto">
          <a:xfrm>
            <a:off x="107950" y="1519238"/>
            <a:ext cx="9720263" cy="5047536"/>
          </a:xfrm>
          <a:prstGeom prst="rect">
            <a:avLst/>
          </a:prstGeom>
          <a:noFill/>
          <a:ln w="9525">
            <a:noFill/>
            <a:miter lim="800000"/>
            <a:headEnd/>
            <a:tailEnd/>
          </a:ln>
          <a:effectLst>
            <a:outerShdw dist="35921" dir="2700000" algn="ctr" rotWithShape="0">
              <a:schemeClr val="bg1"/>
            </a:outerShdw>
          </a:effectLst>
        </p:spPr>
        <p:txBody>
          <a:bodyPr>
            <a:spAutoFit/>
          </a:bodyPr>
          <a:lstStyle/>
          <a:p>
            <a:pPr>
              <a:lnSpc>
                <a:spcPct val="230000"/>
              </a:lnSpc>
              <a:buClr>
                <a:srgbClr val="FFCCFF"/>
              </a:buClr>
              <a:buFont typeface="Wingdings" pitchFamily="2" charset="2"/>
              <a:buNone/>
              <a:defRPr/>
            </a:pPr>
            <a:r>
              <a:rPr lang="es-MX" sz="2800" b="1" dirty="0">
                <a:latin typeface="Lucida Handwriting" pitchFamily="66" charset="0"/>
              </a:rPr>
              <a:t>PROBLEMAS ECONÓMICOS</a:t>
            </a:r>
          </a:p>
          <a:p>
            <a:pPr>
              <a:lnSpc>
                <a:spcPct val="230000"/>
              </a:lnSpc>
              <a:buClr>
                <a:srgbClr val="FFCCFF"/>
              </a:buClr>
              <a:buFont typeface="Wingdings" pitchFamily="2" charset="2"/>
              <a:buNone/>
              <a:defRPr/>
            </a:pPr>
            <a:r>
              <a:rPr lang="es-MX" sz="2800" b="1" dirty="0">
                <a:latin typeface="Lucida Handwriting" pitchFamily="66" charset="0"/>
              </a:rPr>
              <a:t>PÉRDIDA </a:t>
            </a:r>
            <a:r>
              <a:rPr lang="es-MX" sz="2800" b="1" dirty="0" smtClean="0">
                <a:latin typeface="Lucida Handwriting" pitchFamily="66" charset="0"/>
              </a:rPr>
              <a:t>PRIORIDAD EN </a:t>
            </a:r>
            <a:r>
              <a:rPr lang="es-MX" sz="2800" b="1" dirty="0">
                <a:latin typeface="Lucida Handwriting" pitchFamily="66" charset="0"/>
              </a:rPr>
              <a:t>LOS </a:t>
            </a:r>
            <a:r>
              <a:rPr lang="es-MX" sz="2800" b="1" dirty="0" smtClean="0">
                <a:latin typeface="Lucida Handwriting" pitchFamily="66" charset="0"/>
              </a:rPr>
              <a:t>PROGRAMAS </a:t>
            </a:r>
          </a:p>
          <a:p>
            <a:pPr>
              <a:lnSpc>
                <a:spcPct val="230000"/>
              </a:lnSpc>
              <a:buClr>
                <a:srgbClr val="FFCCFF"/>
              </a:buClr>
              <a:buFont typeface="Wingdings" pitchFamily="2" charset="2"/>
              <a:buNone/>
              <a:defRPr/>
            </a:pPr>
            <a:r>
              <a:rPr lang="es-MX" sz="2800" b="1" dirty="0" smtClean="0">
                <a:latin typeface="Lucida Handwriting" pitchFamily="66" charset="0"/>
              </a:rPr>
              <a:t>	DE </a:t>
            </a:r>
            <a:r>
              <a:rPr lang="es-MX" sz="2800" b="1" dirty="0">
                <a:latin typeface="Lucida Handwriting" pitchFamily="66" charset="0"/>
              </a:rPr>
              <a:t>CONTROL</a:t>
            </a:r>
          </a:p>
          <a:p>
            <a:pPr>
              <a:lnSpc>
                <a:spcPct val="230000"/>
              </a:lnSpc>
              <a:buClr>
                <a:srgbClr val="FFCCFF"/>
              </a:buClr>
              <a:buFont typeface="Wingdings" pitchFamily="2" charset="2"/>
              <a:buNone/>
              <a:defRPr/>
            </a:pPr>
            <a:r>
              <a:rPr lang="es-MX" sz="2800" b="1" dirty="0">
                <a:latin typeface="Lucida Handwriting" pitchFamily="66" charset="0"/>
              </a:rPr>
              <a:t>AUMENTO DE CEPAS </a:t>
            </a:r>
            <a:r>
              <a:rPr lang="es-MX" sz="2800" b="1" dirty="0" err="1" smtClean="0">
                <a:latin typeface="Lucida Handwriting" pitchFamily="66" charset="0"/>
              </a:rPr>
              <a:t>MULTI</a:t>
            </a:r>
            <a:r>
              <a:rPr lang="es-MX" sz="2800" b="1" dirty="0" smtClean="0">
                <a:latin typeface="Lucida Handwriting" pitchFamily="66" charset="0"/>
              </a:rPr>
              <a:t>– RESISTENTES</a:t>
            </a:r>
            <a:endParaRPr lang="es-MX" sz="2800" b="1" dirty="0">
              <a:latin typeface="Lucida Handwriting" pitchFamily="66" charset="0"/>
            </a:endParaRPr>
          </a:p>
          <a:p>
            <a:pPr>
              <a:lnSpc>
                <a:spcPct val="230000"/>
              </a:lnSpc>
              <a:buClr>
                <a:srgbClr val="FFCCFF"/>
              </a:buClr>
              <a:buFont typeface="Wingdings" pitchFamily="2" charset="2"/>
              <a:buNone/>
              <a:defRPr/>
            </a:pPr>
            <a:r>
              <a:rPr lang="es-MX" sz="2800" b="1" dirty="0">
                <a:latin typeface="Lucida Handwriting" pitchFamily="66" charset="0"/>
              </a:rPr>
              <a:t>EXTENSIÓN PANDEMIA SIDA</a:t>
            </a:r>
            <a:endParaRPr lang="es-ES" sz="2800" b="1" dirty="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ppt_x"/>
                                          </p:val>
                                        </p:tav>
                                        <p:tav tm="100000">
                                          <p:val>
                                            <p:strVal val="#ppt_x"/>
                                          </p:val>
                                        </p:tav>
                                      </p:tavLst>
                                    </p:anim>
                                    <p:anim calcmode="lin" valueType="num">
                                      <p:cBhvr additive="base">
                                        <p:cTn id="8"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1714500" y="274638"/>
            <a:ext cx="6000750" cy="1582737"/>
          </a:xfrm>
        </p:spPr>
        <p:txBody>
          <a:bodyPr>
            <a:normAutofit fontScale="90000"/>
          </a:bodyPr>
          <a:lstStyle/>
          <a:p>
            <a:r>
              <a:rPr lang="es-ES" sz="3200" dirty="0" smtClean="0">
                <a:latin typeface="Lucida Handwriting" pitchFamily="66" charset="0"/>
              </a:rPr>
              <a:t>Tema: Tuberculosis Pulmonar (Tb)</a:t>
            </a:r>
            <a:br>
              <a:rPr lang="es-ES" sz="3200" dirty="0" smtClean="0">
                <a:latin typeface="Lucida Handwriting" pitchFamily="66" charset="0"/>
              </a:rPr>
            </a:br>
            <a:r>
              <a:rPr lang="es-ES" sz="3200" dirty="0" smtClean="0">
                <a:latin typeface="Lucida Handwriting" pitchFamily="66" charset="0"/>
              </a:rPr>
              <a:t>Conferencia</a:t>
            </a:r>
            <a:br>
              <a:rPr lang="es-ES" sz="3200" dirty="0" smtClean="0">
                <a:latin typeface="Lucida Handwriting" pitchFamily="66" charset="0"/>
              </a:rPr>
            </a:br>
            <a:r>
              <a:rPr lang="es-ES" sz="3200" dirty="0" smtClean="0">
                <a:latin typeface="Lucida Handwriting" pitchFamily="66" charset="0"/>
              </a:rPr>
              <a:t>1 hora</a:t>
            </a:r>
          </a:p>
        </p:txBody>
      </p:sp>
      <p:sp>
        <p:nvSpPr>
          <p:cNvPr id="3075" name="2 Rectángulo"/>
          <p:cNvSpPr>
            <a:spLocks noChangeArrowheads="1"/>
          </p:cNvSpPr>
          <p:nvPr/>
        </p:nvSpPr>
        <p:spPr bwMode="auto">
          <a:xfrm>
            <a:off x="857224" y="2000240"/>
            <a:ext cx="6572296" cy="4401205"/>
          </a:xfrm>
          <a:prstGeom prst="rect">
            <a:avLst/>
          </a:prstGeom>
          <a:noFill/>
          <a:ln w="9525">
            <a:noFill/>
            <a:miter lim="800000"/>
            <a:headEnd/>
            <a:tailEnd/>
          </a:ln>
        </p:spPr>
        <p:txBody>
          <a:bodyPr wrap="square">
            <a:spAutoFit/>
          </a:bodyPr>
          <a:lstStyle/>
          <a:p>
            <a:r>
              <a:rPr lang="es-ES_tradnl" sz="2000" b="1" dirty="0">
                <a:latin typeface="Lucida Handwriting" pitchFamily="66" charset="0"/>
              </a:rPr>
              <a:t>Sumario: </a:t>
            </a:r>
            <a:endParaRPr lang="es-ES_tradnl" sz="2000" b="1" dirty="0" smtClean="0">
              <a:latin typeface="Lucida Handwriting" pitchFamily="66" charset="0"/>
            </a:endParaRPr>
          </a:p>
          <a:p>
            <a:r>
              <a:rPr lang="es-ES_tradnl" sz="2000" b="1" dirty="0" smtClean="0">
                <a:latin typeface="Lucida Handwriting" pitchFamily="66" charset="0"/>
              </a:rPr>
              <a:t>      Historia</a:t>
            </a:r>
          </a:p>
          <a:p>
            <a:pPr lvl="1"/>
            <a:r>
              <a:rPr lang="es-ES_tradnl" sz="2000" b="1" dirty="0" smtClean="0">
                <a:latin typeface="Lucida Handwriting" pitchFamily="66" charset="0"/>
              </a:rPr>
              <a:t>Situación actual en el Mundo y  Cuba</a:t>
            </a:r>
          </a:p>
          <a:p>
            <a:pPr lvl="1">
              <a:buFont typeface="Arial" charset="0"/>
              <a:buNone/>
            </a:pPr>
            <a:r>
              <a:rPr lang="es-ES_tradnl" sz="2000" b="1" dirty="0" smtClean="0">
                <a:latin typeface="Lucida Handwriting" pitchFamily="66" charset="0"/>
              </a:rPr>
              <a:t>Concepto</a:t>
            </a:r>
            <a:endParaRPr lang="es-ES_tradnl" sz="2000" b="1" dirty="0">
              <a:latin typeface="Lucida Handwriting" pitchFamily="66" charset="0"/>
            </a:endParaRPr>
          </a:p>
          <a:p>
            <a:pPr lvl="1">
              <a:buFont typeface="Arial" charset="0"/>
              <a:buNone/>
            </a:pPr>
            <a:r>
              <a:rPr lang="es-ES_tradnl" sz="2000" b="1" dirty="0">
                <a:latin typeface="Lucida Handwriting" pitchFamily="66" charset="0"/>
              </a:rPr>
              <a:t>Etiología</a:t>
            </a:r>
          </a:p>
          <a:p>
            <a:pPr lvl="1">
              <a:buFont typeface="Arial" charset="0"/>
              <a:buNone/>
            </a:pPr>
            <a:r>
              <a:rPr lang="es-ES_tradnl" sz="2000" b="1" dirty="0" smtClean="0">
                <a:latin typeface="Lucida Handwriting" pitchFamily="66" charset="0"/>
              </a:rPr>
              <a:t>Epidemiología-Vigilancia</a:t>
            </a:r>
          </a:p>
          <a:p>
            <a:pPr lvl="1">
              <a:buFont typeface="Arial" charset="0"/>
              <a:buNone/>
            </a:pPr>
            <a:r>
              <a:rPr lang="es-ES_tradnl" sz="2000" b="1" dirty="0" smtClean="0">
                <a:latin typeface="Lucida Handwriting" pitchFamily="66" charset="0"/>
              </a:rPr>
              <a:t>Fisiopatología</a:t>
            </a:r>
            <a:endParaRPr lang="es-ES_tradnl" sz="2000" b="1" dirty="0">
              <a:latin typeface="Lucida Handwriting" pitchFamily="66" charset="0"/>
            </a:endParaRPr>
          </a:p>
          <a:p>
            <a:pPr lvl="1">
              <a:buFont typeface="Arial" charset="0"/>
              <a:buNone/>
            </a:pPr>
            <a:r>
              <a:rPr lang="es-ES_tradnl" sz="2000" b="1" dirty="0">
                <a:latin typeface="Lucida Handwriting" pitchFamily="66" charset="0"/>
              </a:rPr>
              <a:t>Anatomía patológica </a:t>
            </a:r>
          </a:p>
          <a:p>
            <a:pPr lvl="1">
              <a:buFont typeface="Arial" charset="0"/>
              <a:buNone/>
            </a:pPr>
            <a:r>
              <a:rPr lang="es-ES_tradnl" sz="2000" b="1" dirty="0">
                <a:latin typeface="Lucida Handwriting" pitchFamily="66" charset="0"/>
              </a:rPr>
              <a:t>Clínica</a:t>
            </a:r>
          </a:p>
          <a:p>
            <a:pPr lvl="1">
              <a:buFont typeface="Arial" charset="0"/>
              <a:buNone/>
            </a:pPr>
            <a:r>
              <a:rPr lang="es-ES_tradnl" sz="2000" b="1" dirty="0">
                <a:latin typeface="Lucida Handwriting" pitchFamily="66" charset="0"/>
              </a:rPr>
              <a:t>Diagnóstico</a:t>
            </a:r>
          </a:p>
          <a:p>
            <a:pPr lvl="1">
              <a:buFont typeface="Arial" charset="0"/>
              <a:buNone/>
            </a:pPr>
            <a:r>
              <a:rPr lang="es-ES_tradnl" sz="2000" b="1" dirty="0">
                <a:latin typeface="Lucida Handwriting" pitchFamily="66" charset="0"/>
              </a:rPr>
              <a:t>Diagnóstico Diferencial</a:t>
            </a:r>
          </a:p>
          <a:p>
            <a:pPr lvl="1">
              <a:buFont typeface="Arial" charset="0"/>
              <a:buNone/>
            </a:pPr>
            <a:r>
              <a:rPr lang="es-ES_tradnl" sz="2000" b="1" dirty="0">
                <a:latin typeface="Lucida Handwriting" pitchFamily="66" charset="0"/>
              </a:rPr>
              <a:t>VIH y Tuberculosis</a:t>
            </a:r>
          </a:p>
          <a:p>
            <a:pPr lvl="1">
              <a:buFont typeface="Arial" charset="0"/>
              <a:buNone/>
            </a:pPr>
            <a:r>
              <a:rPr lang="es-ES_tradnl" sz="2000" b="1" dirty="0">
                <a:latin typeface="Lucida Handwriting" pitchFamily="66" charset="0"/>
              </a:rPr>
              <a:t>Tratamiento</a:t>
            </a:r>
          </a:p>
          <a:p>
            <a:pPr lvl="1">
              <a:buFont typeface="Arial" charset="0"/>
              <a:buNone/>
            </a:pPr>
            <a:r>
              <a:rPr lang="es-ES_tradnl" sz="2000" b="1" dirty="0">
                <a:latin typeface="Lucida Handwriting" pitchFamily="66" charset="0"/>
              </a:rPr>
              <a:t>	</a:t>
            </a:r>
            <a:endParaRPr lang="es-ES" sz="2000" dirty="0">
              <a:latin typeface="Lucida Handwriting"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1357298"/>
            <a:ext cx="8915400" cy="1470025"/>
          </a:xfrm>
          <a:noFill/>
          <a:ln/>
        </p:spPr>
        <p:txBody>
          <a:bodyPr>
            <a:noAutofit/>
          </a:bodyPr>
          <a:lstStyle/>
          <a:p>
            <a:r>
              <a:rPr lang="es-MX" sz="5400" b="1" dirty="0">
                <a:latin typeface="Lucida Handwriting" pitchFamily="66" charset="0"/>
              </a:rPr>
              <a:t>Tuberculosis + VIH + Resistencia TB =</a:t>
            </a:r>
          </a:p>
        </p:txBody>
      </p:sp>
      <p:sp>
        <p:nvSpPr>
          <p:cNvPr id="5123" name="Rectangle 3"/>
          <p:cNvSpPr>
            <a:spLocks noGrp="1" noChangeArrowheads="1"/>
          </p:cNvSpPr>
          <p:nvPr>
            <p:ph type="subTitle" idx="1"/>
          </p:nvPr>
        </p:nvSpPr>
        <p:spPr>
          <a:xfrm>
            <a:off x="1371600" y="3886200"/>
            <a:ext cx="6400800" cy="2351088"/>
          </a:xfrm>
          <a:noFill/>
          <a:ln/>
        </p:spPr>
        <p:txBody>
          <a:bodyPr/>
          <a:lstStyle/>
          <a:p>
            <a:r>
              <a:rPr lang="es-ES"/>
              <a:t>?</a:t>
            </a:r>
          </a:p>
        </p:txBody>
      </p:sp>
      <p:pic>
        <p:nvPicPr>
          <p:cNvPr id="5124" name="Picture 4" descr="SKELETON"/>
          <p:cNvPicPr>
            <a:picLocks noChangeAspect="1" noChangeArrowheads="1" noCrop="1"/>
          </p:cNvPicPr>
          <p:nvPr/>
        </p:nvPicPr>
        <p:blipFill>
          <a:blip r:embed="rId3"/>
          <a:srcRect/>
          <a:stretch>
            <a:fillRect/>
          </a:stretch>
        </p:blipFill>
        <p:spPr bwMode="auto">
          <a:xfrm>
            <a:off x="3203575" y="3933825"/>
            <a:ext cx="2808288" cy="223202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a:ln/>
        </p:spPr>
        <p:txBody>
          <a:bodyPr/>
          <a:lstStyle/>
          <a:p>
            <a:r>
              <a:rPr lang="es-MX" dirty="0">
                <a:latin typeface="Lucida Handwriting" pitchFamily="66" charset="0"/>
              </a:rPr>
              <a:t>De la relación VIH y TB</a:t>
            </a:r>
          </a:p>
        </p:txBody>
      </p:sp>
      <p:sp>
        <p:nvSpPr>
          <p:cNvPr id="13315" name="Rectangle 3"/>
          <p:cNvSpPr>
            <a:spLocks noGrp="1" noChangeArrowheads="1"/>
          </p:cNvSpPr>
          <p:nvPr>
            <p:ph type="body" idx="1"/>
          </p:nvPr>
        </p:nvSpPr>
        <p:spPr>
          <a:xfrm>
            <a:off x="457200" y="1885952"/>
            <a:ext cx="8401080" cy="3757626"/>
          </a:xfrm>
          <a:noFill/>
          <a:ln/>
        </p:spPr>
        <p:txBody>
          <a:bodyPr>
            <a:normAutofit/>
          </a:bodyPr>
          <a:lstStyle/>
          <a:p>
            <a:pPr>
              <a:lnSpc>
                <a:spcPct val="90000"/>
              </a:lnSpc>
              <a:buClr>
                <a:srgbClr val="FF0000"/>
              </a:buClr>
              <a:buNone/>
            </a:pPr>
            <a:r>
              <a:rPr lang="es-MX" sz="2800" b="1" dirty="0" smtClean="0">
                <a:latin typeface="Lucida Handwriting" pitchFamily="66" charset="0"/>
              </a:rPr>
              <a:t>Mayor </a:t>
            </a:r>
          </a:p>
          <a:p>
            <a:pPr>
              <a:lnSpc>
                <a:spcPct val="90000"/>
              </a:lnSpc>
              <a:buClr>
                <a:srgbClr val="FF0000"/>
              </a:buClr>
              <a:buFont typeface="Monotype Sorts" pitchFamily="2" charset="2"/>
              <a:buChar char="ü"/>
            </a:pPr>
            <a:r>
              <a:rPr lang="es-MX" sz="2800" b="1" dirty="0" smtClean="0">
                <a:latin typeface="Lucida Handwriting" pitchFamily="66" charset="0"/>
              </a:rPr>
              <a:t> </a:t>
            </a:r>
            <a:r>
              <a:rPr lang="es-MX" sz="2800" b="1" dirty="0" err="1" smtClean="0">
                <a:latin typeface="Lucida Handwriting" pitchFamily="66" charset="0"/>
              </a:rPr>
              <a:t>Frec</a:t>
            </a:r>
            <a:r>
              <a:rPr lang="es-MX" sz="2800" b="1" dirty="0" smtClean="0">
                <a:latin typeface="Lucida Handwriting" pitchFamily="66" charset="0"/>
              </a:rPr>
              <a:t>. </a:t>
            </a:r>
            <a:r>
              <a:rPr lang="es-MX" sz="2800" b="1" dirty="0">
                <a:latin typeface="Lucida Handwriting" pitchFamily="66" charset="0"/>
              </a:rPr>
              <a:t>de reactivación de TB latente</a:t>
            </a:r>
          </a:p>
          <a:p>
            <a:pPr>
              <a:lnSpc>
                <a:spcPct val="90000"/>
              </a:lnSpc>
              <a:buClr>
                <a:srgbClr val="FF0000"/>
              </a:buClr>
              <a:buFont typeface="Monotype Sorts" pitchFamily="2" charset="2"/>
              <a:buChar char="ü"/>
            </a:pPr>
            <a:r>
              <a:rPr lang="es-MX" sz="2800" b="1" dirty="0">
                <a:latin typeface="Lucida Handwriting" pitchFamily="66" charset="0"/>
              </a:rPr>
              <a:t> </a:t>
            </a:r>
            <a:r>
              <a:rPr lang="es-MX" sz="2800" b="1" dirty="0" err="1" smtClean="0">
                <a:latin typeface="Lucida Handwriting" pitchFamily="66" charset="0"/>
              </a:rPr>
              <a:t>Frec</a:t>
            </a:r>
            <a:r>
              <a:rPr lang="es-MX" sz="2800" b="1" dirty="0" smtClean="0">
                <a:latin typeface="Lucida Handwriting" pitchFamily="66" charset="0"/>
              </a:rPr>
              <a:t>. </a:t>
            </a:r>
            <a:r>
              <a:rPr lang="es-MX" sz="2800" b="1" dirty="0">
                <a:latin typeface="Lucida Handwriting" pitchFamily="66" charset="0"/>
              </a:rPr>
              <a:t>de </a:t>
            </a:r>
            <a:r>
              <a:rPr lang="es-MX" sz="2800" b="1" dirty="0" err="1" smtClean="0">
                <a:latin typeface="Lucida Handwriting" pitchFamily="66" charset="0"/>
              </a:rPr>
              <a:t>infec</a:t>
            </a:r>
            <a:r>
              <a:rPr lang="es-MX" sz="2800" b="1" dirty="0" smtClean="0">
                <a:latin typeface="Lucida Handwriting" pitchFamily="66" charset="0"/>
              </a:rPr>
              <a:t>. </a:t>
            </a:r>
            <a:r>
              <a:rPr lang="es-MX" sz="2800" b="1" dirty="0">
                <a:latin typeface="Lucida Handwriting" pitchFamily="66" charset="0"/>
              </a:rPr>
              <a:t>en caso de exposición</a:t>
            </a:r>
          </a:p>
          <a:p>
            <a:pPr>
              <a:lnSpc>
                <a:spcPct val="90000"/>
              </a:lnSpc>
              <a:buClr>
                <a:srgbClr val="FF0000"/>
              </a:buClr>
              <a:buFont typeface="Monotype Sorts" pitchFamily="2" charset="2"/>
              <a:buChar char="ü"/>
            </a:pPr>
            <a:r>
              <a:rPr lang="es-MX" sz="2800" b="1" dirty="0">
                <a:latin typeface="Lucida Handwriting" pitchFamily="66" charset="0"/>
              </a:rPr>
              <a:t> </a:t>
            </a:r>
            <a:r>
              <a:rPr lang="es-MX" sz="2800" b="1" dirty="0" smtClean="0">
                <a:latin typeface="Lucida Handwriting" pitchFamily="66" charset="0"/>
              </a:rPr>
              <a:t>Progresión </a:t>
            </a:r>
            <a:r>
              <a:rPr lang="es-MX" sz="2800" b="1" dirty="0">
                <a:latin typeface="Lucida Handwriting" pitchFamily="66" charset="0"/>
              </a:rPr>
              <a:t>clínica</a:t>
            </a:r>
          </a:p>
          <a:p>
            <a:pPr>
              <a:lnSpc>
                <a:spcPct val="90000"/>
              </a:lnSpc>
              <a:buClr>
                <a:srgbClr val="FF0000"/>
              </a:buClr>
              <a:buFont typeface="Monotype Sorts" pitchFamily="2" charset="2"/>
              <a:buChar char="ü"/>
            </a:pPr>
            <a:r>
              <a:rPr lang="es-MX" sz="2800" b="1" dirty="0">
                <a:latin typeface="Lucida Handwriting" pitchFamily="66" charset="0"/>
              </a:rPr>
              <a:t> </a:t>
            </a:r>
            <a:r>
              <a:rPr lang="es-MX" sz="2800" b="1" dirty="0" err="1" smtClean="0">
                <a:latin typeface="Lucida Handwriting" pitchFamily="66" charset="0"/>
              </a:rPr>
              <a:t>Reinfección</a:t>
            </a:r>
            <a:r>
              <a:rPr lang="es-MX" sz="2800" b="1" dirty="0" smtClean="0">
                <a:latin typeface="Lucida Handwriting" pitchFamily="66" charset="0"/>
              </a:rPr>
              <a:t>  exógena</a:t>
            </a:r>
            <a:endParaRPr lang="es-MX" sz="2800" b="1" dirty="0">
              <a:latin typeface="Lucida Handwriting" pitchFamily="66" charset="0"/>
            </a:endParaRPr>
          </a:p>
          <a:p>
            <a:pPr>
              <a:lnSpc>
                <a:spcPct val="90000"/>
              </a:lnSpc>
              <a:buClr>
                <a:srgbClr val="FF0000"/>
              </a:buClr>
              <a:buFont typeface="Monotype Sorts" pitchFamily="2" charset="2"/>
              <a:buChar char="ü"/>
            </a:pPr>
            <a:r>
              <a:rPr lang="es-MX" sz="2800" b="1" dirty="0">
                <a:latin typeface="Lucida Handwriting" pitchFamily="66" charset="0"/>
              </a:rPr>
              <a:t> </a:t>
            </a:r>
            <a:r>
              <a:rPr lang="es-MX" sz="2800" b="1" dirty="0" smtClean="0">
                <a:latin typeface="Lucida Handwriting" pitchFamily="66" charset="0"/>
              </a:rPr>
              <a:t>Infección </a:t>
            </a:r>
            <a:r>
              <a:rPr lang="es-MX" sz="2800" b="1" dirty="0">
                <a:latin typeface="Lucida Handwriting" pitchFamily="66" charset="0"/>
              </a:rPr>
              <a:t>y enfermedad por aislados clínicos resistentes</a:t>
            </a:r>
            <a:r>
              <a:rPr lang="es-MX" sz="2800" b="1" dirty="0" smtClean="0">
                <a:latin typeface="Lucida Handwriting" pitchFamily="66" charset="0"/>
              </a:rPr>
              <a:t>. (TB-</a:t>
            </a:r>
            <a:r>
              <a:rPr lang="es-MX" sz="2800" b="1" dirty="0" err="1" smtClean="0">
                <a:latin typeface="Lucida Handwriting" pitchFamily="66" charset="0"/>
              </a:rPr>
              <a:t>MDR</a:t>
            </a:r>
            <a:r>
              <a:rPr lang="es-MX" sz="2800" b="1" dirty="0" smtClean="0">
                <a:latin typeface="Lucida Handwriting" pitchFamily="66" charset="0"/>
              </a:rPr>
              <a:t>, TB-</a:t>
            </a:r>
            <a:r>
              <a:rPr lang="es-MX" sz="2800" b="1" dirty="0" err="1" smtClean="0">
                <a:latin typeface="Lucida Handwriting" pitchFamily="66" charset="0"/>
              </a:rPr>
              <a:t>XDR</a:t>
            </a:r>
            <a:r>
              <a:rPr lang="es-MX" sz="2800" b="1" dirty="0" smtClean="0">
                <a:latin typeface="Lucida Handwriting" pitchFamily="66" charset="0"/>
              </a:rPr>
              <a:t>)</a:t>
            </a:r>
            <a:endParaRPr lang="es-MX" sz="2800" b="1" dirty="0">
              <a:latin typeface="Lucida Handwriting" pitchFamily="66" charset="0"/>
            </a:endParaRPr>
          </a:p>
          <a:p>
            <a:pPr>
              <a:lnSpc>
                <a:spcPct val="90000"/>
              </a:lnSpc>
              <a:buClr>
                <a:srgbClr val="FF0000"/>
              </a:buClr>
              <a:buFont typeface="Monotype Sorts" pitchFamily="2" charset="2"/>
              <a:buChar char="ü"/>
            </a:pPr>
            <a:r>
              <a:rPr lang="es-MX" sz="2800" b="1" dirty="0">
                <a:latin typeface="Lucida Handwriting" pitchFamily="66" charset="0"/>
              </a:rPr>
              <a:t> Síndrome de reconstitución inmune</a:t>
            </a:r>
          </a:p>
        </p:txBody>
      </p:sp>
    </p:spTree>
  </p:cSld>
  <p:clrMapOvr>
    <a:masterClrMapping/>
  </p:clrMapOvr>
  <p:transition>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US" dirty="0" smtClean="0">
                <a:latin typeface="Lucida Handwriting" pitchFamily="66" charset="0"/>
              </a:rPr>
              <a:t>Etiología de la </a:t>
            </a:r>
            <a:r>
              <a:rPr lang="es-US" dirty="0" err="1" smtClean="0">
                <a:latin typeface="Lucida Handwriting" pitchFamily="66" charset="0"/>
              </a:rPr>
              <a:t>TBC</a:t>
            </a:r>
            <a:r>
              <a:rPr lang="es-US" dirty="0" smtClean="0">
                <a:latin typeface="Lucida Handwriting" pitchFamily="66" charset="0"/>
              </a:rPr>
              <a:t> </a:t>
            </a:r>
            <a:endParaRPr lang="es-ES" dirty="0">
              <a:latin typeface="Lucida Handwriting" pitchFamily="66" charset="0"/>
            </a:endParaRPr>
          </a:p>
        </p:txBody>
      </p:sp>
      <p:sp>
        <p:nvSpPr>
          <p:cNvPr id="3" name="2 Marcador de contenido"/>
          <p:cNvSpPr>
            <a:spLocks noGrp="1"/>
          </p:cNvSpPr>
          <p:nvPr>
            <p:ph idx="1"/>
          </p:nvPr>
        </p:nvSpPr>
        <p:spPr>
          <a:xfrm>
            <a:off x="335741" y="2071678"/>
            <a:ext cx="8472518" cy="3614750"/>
          </a:xfrm>
        </p:spPr>
        <p:txBody>
          <a:bodyPr>
            <a:normAutofit fontScale="92500" lnSpcReduction="10000"/>
          </a:bodyPr>
          <a:lstStyle/>
          <a:p>
            <a:r>
              <a:rPr lang="es-ES" sz="2800" i="1" dirty="0" err="1" smtClean="0">
                <a:latin typeface="Lucida Handwriting" pitchFamily="66" charset="0"/>
                <a:hlinkClick r:id="rId2" tooltip="Mycobacterium tuberculosis"/>
              </a:rPr>
              <a:t>Mycobacterium</a:t>
            </a:r>
            <a:r>
              <a:rPr lang="es-ES" sz="2800" i="1" dirty="0" smtClean="0">
                <a:latin typeface="Lucida Handwriting" pitchFamily="66" charset="0"/>
                <a:hlinkClick r:id="rId2" tooltip="Mycobacterium tuberculosis"/>
              </a:rPr>
              <a:t> tuberculosis</a:t>
            </a:r>
            <a:r>
              <a:rPr lang="es-ES" sz="2800" dirty="0" smtClean="0">
                <a:latin typeface="Lucida Handwriting" pitchFamily="66" charset="0"/>
              </a:rPr>
              <a:t>.</a:t>
            </a:r>
          </a:p>
          <a:p>
            <a:r>
              <a:rPr lang="es-ES" sz="2800" dirty="0" smtClean="0">
                <a:latin typeface="Lucida Handwriting" pitchFamily="66" charset="0"/>
              </a:rPr>
              <a:t>Otras </a:t>
            </a:r>
            <a:r>
              <a:rPr lang="es-ES" sz="2800" dirty="0" err="1" smtClean="0">
                <a:latin typeface="Lucida Handwriting" pitchFamily="66" charset="0"/>
                <a:hlinkClick r:id="rId3" tooltip="Mycobacterium"/>
              </a:rPr>
              <a:t>micobacterias</a:t>
            </a:r>
            <a:endParaRPr lang="es-ES" sz="2800" dirty="0" smtClean="0">
              <a:latin typeface="Lucida Handwriting" pitchFamily="66" charset="0"/>
            </a:endParaRPr>
          </a:p>
          <a:p>
            <a:pPr lvl="1"/>
            <a:r>
              <a:rPr lang="es-ES" i="1" dirty="0" err="1" smtClean="0">
                <a:latin typeface="Lucida Handwriting" pitchFamily="66" charset="0"/>
                <a:hlinkClick r:id="rId4" tooltip="Mycobacterium bovis"/>
              </a:rPr>
              <a:t>Mycobacterium</a:t>
            </a:r>
            <a:r>
              <a:rPr lang="es-ES" i="1" dirty="0" smtClean="0">
                <a:latin typeface="Lucida Handwriting" pitchFamily="66" charset="0"/>
                <a:hlinkClick r:id="rId4" tooltip="Mycobacterium bovis"/>
              </a:rPr>
              <a:t> </a:t>
            </a:r>
            <a:r>
              <a:rPr lang="es-ES" i="1" dirty="0" err="1" smtClean="0">
                <a:latin typeface="Lucida Handwriting" pitchFamily="66" charset="0"/>
                <a:hlinkClick r:id="rId4" tooltip="Mycobacterium bovis"/>
              </a:rPr>
              <a:t>bovis</a:t>
            </a:r>
            <a:endParaRPr lang="es-ES" i="1" dirty="0" smtClean="0">
              <a:latin typeface="Lucida Handwriting" pitchFamily="66" charset="0"/>
            </a:endParaRPr>
          </a:p>
          <a:p>
            <a:pPr lvl="1"/>
            <a:r>
              <a:rPr lang="es-ES" i="1" dirty="0" err="1" smtClean="0">
                <a:latin typeface="Lucida Handwriting" pitchFamily="66" charset="0"/>
                <a:hlinkClick r:id="rId5" tooltip="Mycobacterium africanum"/>
              </a:rPr>
              <a:t>Mycobacterium</a:t>
            </a:r>
            <a:r>
              <a:rPr lang="es-ES" i="1" dirty="0" smtClean="0">
                <a:latin typeface="Lucida Handwriting" pitchFamily="66" charset="0"/>
                <a:hlinkClick r:id="rId5" tooltip="Mycobacterium africanum"/>
              </a:rPr>
              <a:t> </a:t>
            </a:r>
            <a:r>
              <a:rPr lang="es-ES" i="1" dirty="0" err="1" smtClean="0">
                <a:latin typeface="Lucida Handwriting" pitchFamily="66" charset="0"/>
                <a:hlinkClick r:id="rId5" tooltip="Mycobacterium africanum"/>
              </a:rPr>
              <a:t>africanum</a:t>
            </a:r>
            <a:endParaRPr lang="es-ES" i="1" dirty="0" smtClean="0">
              <a:latin typeface="Lucida Handwriting" pitchFamily="66" charset="0"/>
            </a:endParaRPr>
          </a:p>
          <a:p>
            <a:pPr lvl="1"/>
            <a:r>
              <a:rPr lang="es-ES" i="1" dirty="0" err="1" smtClean="0">
                <a:latin typeface="Lucida Handwriting" pitchFamily="66" charset="0"/>
              </a:rPr>
              <a:t>Mycobacterium</a:t>
            </a:r>
            <a:r>
              <a:rPr lang="es-ES" i="1" dirty="0" smtClean="0">
                <a:latin typeface="Lucida Handwriting" pitchFamily="66" charset="0"/>
              </a:rPr>
              <a:t> </a:t>
            </a:r>
            <a:r>
              <a:rPr lang="es-ES" i="1" dirty="0" err="1" smtClean="0">
                <a:latin typeface="Lucida Handwriting" pitchFamily="66" charset="0"/>
              </a:rPr>
              <a:t>canetti</a:t>
            </a:r>
            <a:endParaRPr lang="es-ES" i="1" dirty="0" smtClean="0">
              <a:latin typeface="Lucida Handwriting" pitchFamily="66" charset="0"/>
            </a:endParaRPr>
          </a:p>
          <a:p>
            <a:pPr lvl="1"/>
            <a:r>
              <a:rPr lang="es-ES" i="1" dirty="0" err="1" smtClean="0">
                <a:latin typeface="Lucida Handwriting" pitchFamily="66" charset="0"/>
                <a:hlinkClick r:id="rId6" tooltip="Mycobacterium microti"/>
              </a:rPr>
              <a:t>Mycobacterium</a:t>
            </a:r>
            <a:r>
              <a:rPr lang="es-ES" i="1" dirty="0" smtClean="0">
                <a:latin typeface="Lucida Handwriting" pitchFamily="66" charset="0"/>
                <a:hlinkClick r:id="rId6" tooltip="Mycobacterium microti"/>
              </a:rPr>
              <a:t> </a:t>
            </a:r>
            <a:r>
              <a:rPr lang="es-ES" i="1" dirty="0" err="1" smtClean="0">
                <a:latin typeface="Lucida Handwriting" pitchFamily="66" charset="0"/>
                <a:hlinkClick r:id="rId6" tooltip="Mycobacterium microti"/>
              </a:rPr>
              <a:t>microti</a:t>
            </a:r>
            <a:r>
              <a:rPr lang="es-ES" dirty="0" smtClean="0">
                <a:latin typeface="Lucida Handwriting" pitchFamily="66" charset="0"/>
              </a:rPr>
              <a:t> pueden causar también la tuberculosis, pero no en el individuo sano.</a:t>
            </a:r>
          </a:p>
          <a:p>
            <a:endParaRPr lang="es-ES" sz="2000" dirty="0">
              <a:latin typeface="Lucida Handwriting"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15888"/>
            <a:ext cx="8229600" cy="720725"/>
          </a:xfrm>
          <a:effectLst>
            <a:outerShdw dist="35921" dir="2700000" algn="ctr" rotWithShape="0">
              <a:schemeClr val="bg1"/>
            </a:outerShdw>
          </a:effectLst>
        </p:spPr>
        <p:txBody>
          <a:bodyPr>
            <a:normAutofit fontScale="90000"/>
          </a:bodyPr>
          <a:lstStyle/>
          <a:p>
            <a:pPr eaLnBrk="1" hangingPunct="1">
              <a:defRPr/>
            </a:pPr>
            <a:r>
              <a:rPr lang="es-ES_tradnl" sz="3200" b="1" dirty="0" smtClean="0">
                <a:latin typeface="Lucida Handwriting" pitchFamily="66" charset="0"/>
              </a:rPr>
              <a:t>ETIOLOGÍA TUBERCULOSIS PULMONAR</a:t>
            </a:r>
          </a:p>
        </p:txBody>
      </p:sp>
      <p:sp>
        <p:nvSpPr>
          <p:cNvPr id="15365" name="Text Box 5"/>
          <p:cNvSpPr txBox="1">
            <a:spLocks noChangeArrowheads="1"/>
          </p:cNvSpPr>
          <p:nvPr/>
        </p:nvSpPr>
        <p:spPr bwMode="auto">
          <a:xfrm>
            <a:off x="1476375" y="981075"/>
            <a:ext cx="6822702" cy="523220"/>
          </a:xfrm>
          <a:prstGeom prst="rect">
            <a:avLst/>
          </a:prstGeom>
          <a:noFill/>
          <a:ln w="9525">
            <a:noFill/>
            <a:miter lim="800000"/>
            <a:headEnd/>
            <a:tailEnd/>
          </a:ln>
          <a:effectLst>
            <a:outerShdw dist="40161" dir="11906097" algn="ctr" rotWithShape="0">
              <a:schemeClr val="bg1"/>
            </a:outerShdw>
          </a:effectLst>
        </p:spPr>
        <p:txBody>
          <a:bodyPr wrap="none">
            <a:spAutoFit/>
          </a:bodyPr>
          <a:lstStyle/>
          <a:p>
            <a:pPr algn="ctr">
              <a:defRPr/>
            </a:pPr>
            <a:r>
              <a:rPr lang="es-ES_tradnl" sz="2800" b="1" dirty="0" err="1">
                <a:latin typeface="Lucida Handwriting" pitchFamily="66" charset="0"/>
              </a:rPr>
              <a:t>MYCOBACTERIUM</a:t>
            </a:r>
            <a:r>
              <a:rPr lang="es-ES_tradnl" sz="2800" b="1" dirty="0">
                <a:latin typeface="Lucida Handwriting" pitchFamily="66" charset="0"/>
              </a:rPr>
              <a:t> TUBERCULOSIS</a:t>
            </a:r>
          </a:p>
        </p:txBody>
      </p:sp>
      <p:sp>
        <p:nvSpPr>
          <p:cNvPr id="15366" name="Rectangle 6"/>
          <p:cNvSpPr>
            <a:spLocks noChangeArrowheads="1"/>
          </p:cNvSpPr>
          <p:nvPr/>
        </p:nvSpPr>
        <p:spPr bwMode="auto">
          <a:xfrm>
            <a:off x="428596" y="2014101"/>
            <a:ext cx="8358246" cy="4558171"/>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nSpc>
                <a:spcPct val="80000"/>
              </a:lnSpc>
              <a:defRPr/>
            </a:pPr>
            <a:r>
              <a:rPr lang="es-ES_tradnl" sz="2400" b="1" dirty="0">
                <a:latin typeface="Lucida Handwriting" pitchFamily="66" charset="0"/>
              </a:rPr>
              <a:t>BACILOS </a:t>
            </a:r>
            <a:r>
              <a:rPr lang="en-US" sz="2400" b="1" dirty="0">
                <a:latin typeface="Lucida Handwriting" pitchFamily="66" charset="0"/>
              </a:rPr>
              <a:t> ACIDO-ALCOHOL RESISTENTES</a:t>
            </a:r>
          </a:p>
          <a:p>
            <a:pPr>
              <a:lnSpc>
                <a:spcPct val="80000"/>
              </a:lnSpc>
              <a:defRPr/>
            </a:pPr>
            <a:endParaRPr lang="en-US" sz="2400" b="1" dirty="0">
              <a:latin typeface="Lucida Handwriting" pitchFamily="66" charset="0"/>
            </a:endParaRPr>
          </a:p>
          <a:p>
            <a:pPr>
              <a:lnSpc>
                <a:spcPct val="80000"/>
              </a:lnSpc>
              <a:defRPr/>
            </a:pPr>
            <a:r>
              <a:rPr lang="es-ES_tradnl" sz="2400" b="1" dirty="0">
                <a:latin typeface="Lucida Handwriting" pitchFamily="66" charset="0"/>
              </a:rPr>
              <a:t>DELGADO, </a:t>
            </a:r>
            <a:r>
              <a:rPr lang="en-US" sz="2400" b="1" dirty="0">
                <a:latin typeface="Lucida Handwriting" pitchFamily="66" charset="0"/>
              </a:rPr>
              <a:t>0,5 – 3 MICRAS, </a:t>
            </a:r>
            <a:r>
              <a:rPr lang="es-ES_tradnl" sz="2400" b="1" dirty="0">
                <a:latin typeface="Lucida Handwriting" pitchFamily="66" charset="0"/>
              </a:rPr>
              <a:t>INMÓVIL, </a:t>
            </a:r>
            <a:r>
              <a:rPr lang="es-ES_tradnl" sz="2400" b="1" dirty="0" smtClean="0">
                <a:latin typeface="Lucida Handwriting" pitchFamily="66" charset="0"/>
              </a:rPr>
              <a:t> INCURVADOS y </a:t>
            </a:r>
            <a:r>
              <a:rPr lang="es-ES_tradnl" sz="2400" b="1" dirty="0">
                <a:latin typeface="Lucida Handwriting" pitchFamily="66" charset="0"/>
              </a:rPr>
              <a:t>FUSIFORMES.</a:t>
            </a:r>
          </a:p>
          <a:p>
            <a:pPr>
              <a:lnSpc>
                <a:spcPct val="80000"/>
              </a:lnSpc>
              <a:defRPr/>
            </a:pPr>
            <a:endParaRPr lang="es-ES_tradnl" sz="2400" b="1" dirty="0">
              <a:latin typeface="Lucida Handwriting" pitchFamily="66" charset="0"/>
            </a:endParaRPr>
          </a:p>
          <a:p>
            <a:pPr>
              <a:lnSpc>
                <a:spcPct val="80000"/>
              </a:lnSpc>
              <a:defRPr/>
            </a:pPr>
            <a:r>
              <a:rPr lang="es-ES_tradnl" sz="2400" b="1" dirty="0">
                <a:latin typeface="Lucida Handwriting" pitchFamily="66" charset="0"/>
              </a:rPr>
              <a:t>AEROBIO ESTRICTO.</a:t>
            </a:r>
          </a:p>
          <a:p>
            <a:pPr>
              <a:lnSpc>
                <a:spcPct val="80000"/>
              </a:lnSpc>
              <a:defRPr/>
            </a:pPr>
            <a:endParaRPr lang="es-ES_tradnl" sz="2400" b="1" dirty="0">
              <a:latin typeface="Lucida Handwriting" pitchFamily="66" charset="0"/>
            </a:endParaRPr>
          </a:p>
          <a:p>
            <a:pPr>
              <a:lnSpc>
                <a:spcPct val="80000"/>
              </a:lnSpc>
              <a:defRPr/>
            </a:pPr>
            <a:r>
              <a:rPr lang="en-US" sz="2400" b="1" dirty="0" err="1" smtClean="0">
                <a:latin typeface="Lucida Handwriting" pitchFamily="66" charset="0"/>
              </a:rPr>
              <a:t>SENSIBLES</a:t>
            </a:r>
            <a:r>
              <a:rPr lang="en-US" sz="2400" b="1" dirty="0" smtClean="0">
                <a:latin typeface="Lucida Handwriting" pitchFamily="66" charset="0"/>
              </a:rPr>
              <a:t>: </a:t>
            </a:r>
            <a:r>
              <a:rPr lang="en-US" sz="2400" b="1" dirty="0" err="1" smtClean="0">
                <a:latin typeface="Lucida Handwriting" pitchFamily="66" charset="0"/>
              </a:rPr>
              <a:t>CALOR</a:t>
            </a:r>
            <a:r>
              <a:rPr lang="en-US" sz="2400" b="1" dirty="0">
                <a:latin typeface="Lucida Handwriting" pitchFamily="66" charset="0"/>
              </a:rPr>
              <a:t>, </a:t>
            </a:r>
            <a:r>
              <a:rPr lang="en-US" sz="2400" b="1" dirty="0" smtClean="0">
                <a:latin typeface="Lucida Handwriting" pitchFamily="66" charset="0"/>
              </a:rPr>
              <a:t>LUZ </a:t>
            </a:r>
            <a:r>
              <a:rPr lang="en-US" sz="2400" b="1" dirty="0">
                <a:latin typeface="Lucida Handwriting" pitchFamily="66" charset="0"/>
              </a:rPr>
              <a:t>SOLAR Y RADIACIÓN UV</a:t>
            </a:r>
          </a:p>
          <a:p>
            <a:pPr>
              <a:lnSpc>
                <a:spcPct val="80000"/>
              </a:lnSpc>
              <a:defRPr/>
            </a:pPr>
            <a:endParaRPr lang="en-US" sz="2400" b="1" dirty="0">
              <a:latin typeface="Lucida Handwriting" pitchFamily="66" charset="0"/>
            </a:endParaRPr>
          </a:p>
          <a:p>
            <a:pPr>
              <a:lnSpc>
                <a:spcPct val="80000"/>
              </a:lnSpc>
              <a:defRPr/>
            </a:pPr>
            <a:r>
              <a:rPr lang="en-US" sz="2400" b="1" dirty="0">
                <a:latin typeface="Lucida Handwriting" pitchFamily="66" charset="0"/>
              </a:rPr>
              <a:t>VELOCIDAD DE CRECIMIENTO MUY LENTA.</a:t>
            </a:r>
          </a:p>
          <a:p>
            <a:pPr>
              <a:lnSpc>
                <a:spcPct val="80000"/>
              </a:lnSpc>
              <a:defRPr/>
            </a:pPr>
            <a:endParaRPr lang="en-US" sz="2400" b="1" dirty="0">
              <a:latin typeface="Lucida Handwriting" pitchFamily="66" charset="0"/>
            </a:endParaRPr>
          </a:p>
          <a:p>
            <a:pPr>
              <a:lnSpc>
                <a:spcPct val="80000"/>
              </a:lnSpc>
              <a:defRPr/>
            </a:pPr>
            <a:r>
              <a:rPr lang="en-US" sz="2400" b="1" dirty="0">
                <a:latin typeface="Lucida Handwriting" pitchFamily="66" charset="0"/>
              </a:rPr>
              <a:t>RESISTENTE FUERA DEL ORGANISMO (</a:t>
            </a:r>
            <a:r>
              <a:rPr lang="en-US" sz="2400" b="1" dirty="0" smtClean="0">
                <a:latin typeface="Lucida Handwriting" pitchFamily="66" charset="0"/>
              </a:rPr>
              <a:t>8 </a:t>
            </a:r>
            <a:r>
              <a:rPr lang="en-US" sz="2400" b="1" dirty="0" err="1" smtClean="0">
                <a:latin typeface="Lucida Handwriting" pitchFamily="66" charset="0"/>
              </a:rPr>
              <a:t>MESES</a:t>
            </a:r>
            <a:r>
              <a:rPr lang="en-US" sz="2400" b="1" dirty="0">
                <a:latin typeface="Lucida Handwriting" pitchFamily="66" charset="0"/>
              </a:rPr>
              <a:t>).</a:t>
            </a:r>
          </a:p>
          <a:p>
            <a:pPr>
              <a:lnSpc>
                <a:spcPct val="80000"/>
              </a:lnSpc>
              <a:defRPr/>
            </a:pPr>
            <a:endParaRPr lang="en-US" sz="2600" b="1" dirty="0"/>
          </a:p>
          <a:p>
            <a:pPr>
              <a:lnSpc>
                <a:spcPct val="80000"/>
              </a:lnSpc>
              <a:spcBef>
                <a:spcPct val="50000"/>
              </a:spcBef>
              <a:buClr>
                <a:schemeClr val="tx2"/>
              </a:buClr>
              <a:buFontTx/>
              <a:buChar char="•"/>
              <a:defRPr/>
            </a:pPr>
            <a:endParaRPr lang="es-ES_tradnl" sz="3000" b="1" dirty="0"/>
          </a:p>
        </p:txBody>
      </p:sp>
      <p:pic>
        <p:nvPicPr>
          <p:cNvPr id="5125" name="Picture 5"/>
          <p:cNvPicPr>
            <a:picLocks noChangeAspect="1" noChangeArrowheads="1"/>
          </p:cNvPicPr>
          <p:nvPr/>
        </p:nvPicPr>
        <p:blipFill>
          <a:blip r:embed="rId2"/>
          <a:srcRect/>
          <a:stretch>
            <a:fillRect/>
          </a:stretch>
        </p:blipFill>
        <p:spPr bwMode="auto">
          <a:xfrm>
            <a:off x="520682" y="1928802"/>
            <a:ext cx="8102635" cy="434341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3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p:cTn id="17" dur="500" fill="hold"/>
                                        <p:tgtEl>
                                          <p:spTgt spid="5125"/>
                                        </p:tgtEl>
                                        <p:attrNameLst>
                                          <p:attrName>ppt_w</p:attrName>
                                        </p:attrNameLst>
                                      </p:cBhvr>
                                      <p:tavLst>
                                        <p:tav tm="0">
                                          <p:val>
                                            <p:strVal val="#ppt_w*0.70"/>
                                          </p:val>
                                        </p:tav>
                                        <p:tav tm="100000">
                                          <p:val>
                                            <p:strVal val="#ppt_w"/>
                                          </p:val>
                                        </p:tav>
                                      </p:tavLst>
                                    </p:anim>
                                    <p:anim calcmode="lin" valueType="num">
                                      <p:cBhvr>
                                        <p:cTn id="18" dur="500" fill="hold"/>
                                        <p:tgtEl>
                                          <p:spTgt spid="5125"/>
                                        </p:tgtEl>
                                        <p:attrNameLst>
                                          <p:attrName>ppt_h</p:attrName>
                                        </p:attrNameLst>
                                      </p:cBhvr>
                                      <p:tavLst>
                                        <p:tav tm="0">
                                          <p:val>
                                            <p:strVal val="#ppt_h"/>
                                          </p:val>
                                        </p:tav>
                                        <p:tav tm="100000">
                                          <p:val>
                                            <p:strVal val="#ppt_h"/>
                                          </p:val>
                                        </p:tav>
                                      </p:tavLst>
                                    </p:anim>
                                    <p:animEffect transition="in" filter="fade">
                                      <p:cBhvr>
                                        <p:cTn id="19"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071934" y="857232"/>
            <a:ext cx="4900618" cy="1143000"/>
          </a:xfrm>
          <a:effectLst>
            <a:outerShdw dist="35921" dir="2700000" algn="ctr" rotWithShape="0">
              <a:schemeClr val="bg1"/>
            </a:outerShdw>
          </a:effectLst>
        </p:spPr>
        <p:txBody>
          <a:bodyPr>
            <a:normAutofit/>
          </a:bodyPr>
          <a:lstStyle/>
          <a:p>
            <a:pPr eaLnBrk="1" hangingPunct="1">
              <a:defRPr/>
            </a:pPr>
            <a:r>
              <a:rPr lang="es-ES_tradnl" sz="3200" b="1" dirty="0" smtClean="0">
                <a:latin typeface="Lucida Handwriting" pitchFamily="66" charset="0"/>
              </a:rPr>
              <a:t>EPIDEMIOLOGÍA</a:t>
            </a:r>
          </a:p>
        </p:txBody>
      </p:sp>
      <p:sp>
        <p:nvSpPr>
          <p:cNvPr id="17411" name="Rectangle 3"/>
          <p:cNvSpPr>
            <a:spLocks noGrp="1" noChangeArrowheads="1"/>
          </p:cNvSpPr>
          <p:nvPr>
            <p:ph type="body" idx="1"/>
          </p:nvPr>
        </p:nvSpPr>
        <p:spPr>
          <a:xfrm>
            <a:off x="357158" y="3214686"/>
            <a:ext cx="7822445" cy="3340105"/>
          </a:xfrm>
          <a:effectLst>
            <a:outerShdw dist="35921" dir="2700000" algn="ctr" rotWithShape="0">
              <a:schemeClr val="bg1"/>
            </a:outerShdw>
          </a:effectLst>
        </p:spPr>
        <p:txBody>
          <a:bodyPr>
            <a:normAutofit fontScale="77500" lnSpcReduction="20000"/>
          </a:bodyPr>
          <a:lstStyle/>
          <a:p>
            <a:pPr eaLnBrk="1" hangingPunct="1">
              <a:defRPr/>
            </a:pPr>
            <a:r>
              <a:rPr lang="es-ES" sz="2600" b="1" u="sng" dirty="0" smtClean="0">
                <a:latin typeface="Lucida Handwriting" pitchFamily="66" charset="0"/>
              </a:rPr>
              <a:t>TRANSMISIÓN: AERÓGENA</a:t>
            </a:r>
          </a:p>
          <a:p>
            <a:pPr eaLnBrk="1" hangingPunct="1">
              <a:defRPr/>
            </a:pPr>
            <a:endParaRPr lang="es-ES" sz="2600" b="1" dirty="0" smtClean="0">
              <a:latin typeface="Lucida Handwriting" pitchFamily="66" charset="0"/>
            </a:endParaRPr>
          </a:p>
          <a:p>
            <a:pPr eaLnBrk="1" hangingPunct="1">
              <a:defRPr/>
            </a:pPr>
            <a:r>
              <a:rPr lang="es-ES" sz="2600" b="1" dirty="0" smtClean="0">
                <a:latin typeface="Lucida Handwriting" pitchFamily="66" charset="0"/>
              </a:rPr>
              <a:t>SUSCEPTIBLES: </a:t>
            </a:r>
            <a:r>
              <a:rPr lang="en-US" sz="2400" b="1" dirty="0" smtClean="0">
                <a:latin typeface="Lucida Handwriting" pitchFamily="66" charset="0"/>
              </a:rPr>
              <a:t>&lt; 5 AÑOS, &gt; 60 AÑOS, HOMBRES</a:t>
            </a:r>
            <a:r>
              <a:rPr lang="en-US" sz="2600" b="1" dirty="0" smtClean="0">
                <a:latin typeface="Lucida Handwriting" pitchFamily="66" charset="0"/>
              </a:rPr>
              <a:t> </a:t>
            </a:r>
            <a:r>
              <a:rPr lang="en-US" sz="2400" b="1" dirty="0" smtClean="0">
                <a:latin typeface="Lucida Handwriting" pitchFamily="66" charset="0"/>
              </a:rPr>
              <a:t>70%</a:t>
            </a:r>
          </a:p>
          <a:p>
            <a:pPr eaLnBrk="1" hangingPunct="1">
              <a:buFontTx/>
              <a:buNone/>
              <a:defRPr/>
            </a:pPr>
            <a:endParaRPr lang="en-US" sz="2600" b="1" dirty="0" smtClean="0">
              <a:latin typeface="Lucida Handwriting" pitchFamily="66" charset="0"/>
            </a:endParaRPr>
          </a:p>
          <a:p>
            <a:pPr eaLnBrk="1" hangingPunct="1">
              <a:defRPr/>
            </a:pPr>
            <a:r>
              <a:rPr lang="en-US" sz="2600" b="1" dirty="0" smtClean="0">
                <a:latin typeface="Lucida Handwriting" pitchFamily="66" charset="0"/>
              </a:rPr>
              <a:t>INCUBACIÓN: 3 A 8 SEMANAS</a:t>
            </a:r>
          </a:p>
          <a:p>
            <a:pPr eaLnBrk="1" hangingPunct="1">
              <a:buFontTx/>
              <a:buNone/>
              <a:defRPr/>
            </a:pPr>
            <a:endParaRPr lang="en-US" sz="2600" b="1" dirty="0" smtClean="0">
              <a:latin typeface="Lucida Handwriting" pitchFamily="66" charset="0"/>
            </a:endParaRPr>
          </a:p>
          <a:p>
            <a:pPr eaLnBrk="1" hangingPunct="1">
              <a:defRPr/>
            </a:pPr>
            <a:r>
              <a:rPr lang="es-ES" sz="2600" b="1" dirty="0" smtClean="0">
                <a:latin typeface="Lucida Handwriting" pitchFamily="66" charset="0"/>
              </a:rPr>
              <a:t>FUENTE DE INFECCIÓN: </a:t>
            </a:r>
            <a:r>
              <a:rPr lang="en-US" sz="2600" b="1" dirty="0" smtClean="0">
                <a:latin typeface="Lucida Handwriting" pitchFamily="66" charset="0"/>
              </a:rPr>
              <a:t>ENFERMO BACILÍFERO</a:t>
            </a:r>
          </a:p>
          <a:p>
            <a:pPr eaLnBrk="1" hangingPunct="1">
              <a:defRPr/>
            </a:pPr>
            <a:endParaRPr lang="en-US" sz="2600" b="1" dirty="0" smtClean="0">
              <a:latin typeface="Lucida Handwriting" pitchFamily="66" charset="0"/>
            </a:endParaRPr>
          </a:p>
          <a:p>
            <a:pPr eaLnBrk="1" hangingPunct="1">
              <a:defRPr/>
            </a:pPr>
            <a:r>
              <a:rPr lang="en-US" sz="2600" b="1" dirty="0" smtClean="0">
                <a:latin typeface="Lucida Handwriting" pitchFamily="66" charset="0"/>
              </a:rPr>
              <a:t>FACTORES DE RIESGO</a:t>
            </a:r>
          </a:p>
          <a:p>
            <a:pPr eaLnBrk="1" hangingPunct="1">
              <a:buFont typeface="Wingdings" pitchFamily="2" charset="2"/>
              <a:buNone/>
              <a:defRPr/>
            </a:pPr>
            <a:r>
              <a:rPr lang="en-US" sz="2600" b="1" dirty="0" smtClean="0">
                <a:latin typeface="Lucida Handwriting" pitchFamily="66" charset="0"/>
              </a:rPr>
              <a:t>					</a:t>
            </a:r>
            <a:endParaRPr lang="es-ES_tradnl" sz="2600" b="1" dirty="0" smtClean="0">
              <a:latin typeface="Lucida Handwriting" pitchFamily="66" charset="0"/>
            </a:endParaRPr>
          </a:p>
        </p:txBody>
      </p:sp>
      <p:pic>
        <p:nvPicPr>
          <p:cNvPr id="4" name="3 Imagen" descr="http://www.ferato.com/wiki/images/7/76/20080227_mgb_.jpg"/>
          <p:cNvPicPr>
            <a:picLocks noChangeAspect="1" noChangeArrowheads="1"/>
          </p:cNvPicPr>
          <p:nvPr/>
        </p:nvPicPr>
        <p:blipFill>
          <a:blip r:embed="rId2"/>
          <a:srcRect/>
          <a:stretch>
            <a:fillRect/>
          </a:stretch>
        </p:blipFill>
        <p:spPr bwMode="auto">
          <a:xfrm>
            <a:off x="214282" y="285728"/>
            <a:ext cx="3857623" cy="25945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anim calcmode="lin" valueType="num">
                                      <p:cBhvr>
                                        <p:cTn id="8" dur="2000" fill="hold"/>
                                        <p:tgtEl>
                                          <p:spTgt spid="17410"/>
                                        </p:tgtEl>
                                        <p:attrNameLst>
                                          <p:attrName>ppt_w</p:attrName>
                                        </p:attrNameLst>
                                      </p:cBhvr>
                                      <p:tavLst>
                                        <p:tav tm="0" fmla="#ppt_w*sin(2.5*pi*$)">
                                          <p:val>
                                            <p:fltVal val="0"/>
                                          </p:val>
                                        </p:tav>
                                        <p:tav tm="100000">
                                          <p:val>
                                            <p:fltVal val="1"/>
                                          </p:val>
                                        </p:tav>
                                      </p:tavLst>
                                    </p:anim>
                                    <p:anim calcmode="lin" valueType="num">
                                      <p:cBhvr>
                                        <p:cTn id="9" dur="2000" fill="hold"/>
                                        <p:tgtEl>
                                          <p:spTgt spid="174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additive="base">
                                        <p:cTn id="14"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411">
                                            <p:txEl>
                                              <p:pRg st="2" end="2"/>
                                            </p:txEl>
                                          </p:spTgt>
                                        </p:tgtEl>
                                        <p:attrNameLst>
                                          <p:attrName>style.visibility</p:attrName>
                                        </p:attrNameLst>
                                      </p:cBhvr>
                                      <p:to>
                                        <p:strVal val="visible"/>
                                      </p:to>
                                    </p:set>
                                    <p:anim calcmode="lin" valueType="num">
                                      <p:cBhvr additive="base">
                                        <p:cTn id="20"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411">
                                            <p:txEl>
                                              <p:pRg st="4" end="4"/>
                                            </p:txEl>
                                          </p:spTgt>
                                        </p:tgtEl>
                                        <p:attrNameLst>
                                          <p:attrName>style.visibility</p:attrName>
                                        </p:attrNameLst>
                                      </p:cBhvr>
                                      <p:to>
                                        <p:strVal val="visible"/>
                                      </p:to>
                                    </p:set>
                                    <p:anim calcmode="lin" valueType="num">
                                      <p:cBhvr additive="base">
                                        <p:cTn id="26"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411">
                                            <p:txEl>
                                              <p:pRg st="6" end="6"/>
                                            </p:txEl>
                                          </p:spTgt>
                                        </p:tgtEl>
                                        <p:attrNameLst>
                                          <p:attrName>style.visibility</p:attrName>
                                        </p:attrNameLst>
                                      </p:cBhvr>
                                      <p:to>
                                        <p:strVal val="visible"/>
                                      </p:to>
                                    </p:set>
                                    <p:anim calcmode="lin" valueType="num">
                                      <p:cBhvr additive="base">
                                        <p:cTn id="32"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411">
                                            <p:txEl>
                                              <p:pRg st="8" end="8"/>
                                            </p:txEl>
                                          </p:spTgt>
                                        </p:tgtEl>
                                        <p:attrNameLst>
                                          <p:attrName>style.visibility</p:attrName>
                                        </p:attrNameLst>
                                      </p:cBhvr>
                                      <p:to>
                                        <p:strVal val="visible"/>
                                      </p:to>
                                    </p:set>
                                    <p:anim calcmode="lin" valueType="num">
                                      <p:cBhvr additive="base">
                                        <p:cTn id="38"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411">
                                            <p:txEl>
                                              <p:pRg st="9" end="9"/>
                                            </p:txEl>
                                          </p:spTgt>
                                        </p:tgtEl>
                                        <p:attrNameLst>
                                          <p:attrName>style.visibility</p:attrName>
                                        </p:attrNameLst>
                                      </p:cBhvr>
                                      <p:to>
                                        <p:strVal val="visible"/>
                                      </p:to>
                                    </p:set>
                                    <p:anim calcmode="lin" valueType="num">
                                      <p:cBhvr additive="base">
                                        <p:cTn id="44"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428596" y="1785926"/>
            <a:ext cx="8274057" cy="3647152"/>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defRPr/>
            </a:pPr>
            <a:r>
              <a:rPr lang="es-ES_tradnl" sz="3300" b="1" dirty="0">
                <a:latin typeface="Lucida Handwriting" pitchFamily="66" charset="0"/>
              </a:rPr>
              <a:t>EDAD</a:t>
            </a:r>
          </a:p>
          <a:p>
            <a:pPr>
              <a:defRPr/>
            </a:pPr>
            <a:r>
              <a:rPr lang="es-ES_tradnl" sz="3300" b="1" dirty="0">
                <a:latin typeface="Lucida Handwriting" pitchFamily="66" charset="0"/>
              </a:rPr>
              <a:t>CONTACTOS </a:t>
            </a:r>
          </a:p>
          <a:p>
            <a:pPr>
              <a:defRPr/>
            </a:pPr>
            <a:r>
              <a:rPr lang="es-ES_tradnl" sz="3300" b="1" dirty="0" err="1">
                <a:latin typeface="Lucida Handwriting" pitchFamily="66" charset="0"/>
              </a:rPr>
              <a:t>NEUMÓPATAS</a:t>
            </a:r>
            <a:r>
              <a:rPr lang="es-ES_tradnl" sz="3300" b="1" dirty="0">
                <a:latin typeface="Lucida Handwriting" pitchFamily="66" charset="0"/>
              </a:rPr>
              <a:t> CRÓNICOS</a:t>
            </a:r>
          </a:p>
          <a:p>
            <a:pPr>
              <a:defRPr/>
            </a:pPr>
            <a:r>
              <a:rPr lang="en-US" sz="3300" b="1" dirty="0">
                <a:latin typeface="Lucida Handwriting" pitchFamily="66" charset="0"/>
              </a:rPr>
              <a:t>SILICOSIS</a:t>
            </a:r>
            <a:endParaRPr lang="es-ES_tradnl" sz="3300" b="1" dirty="0">
              <a:latin typeface="Lucida Handwriting" pitchFamily="66" charset="0"/>
            </a:endParaRPr>
          </a:p>
          <a:p>
            <a:pPr>
              <a:defRPr/>
            </a:pPr>
            <a:r>
              <a:rPr lang="es-ES_tradnl" sz="3300" b="1" dirty="0">
                <a:latin typeface="Lucida Handwriting" pitchFamily="66" charset="0"/>
              </a:rPr>
              <a:t>DIABETES </a:t>
            </a:r>
            <a:r>
              <a:rPr lang="es-ES_tradnl" sz="3300" b="1" dirty="0" err="1">
                <a:latin typeface="Lucida Handwriting" pitchFamily="66" charset="0"/>
              </a:rPr>
              <a:t>MELLITUS</a:t>
            </a:r>
            <a:endParaRPr lang="es-ES_tradnl" sz="3300" b="1" dirty="0">
              <a:latin typeface="Lucida Handwriting" pitchFamily="66" charset="0"/>
            </a:endParaRPr>
          </a:p>
          <a:p>
            <a:pPr>
              <a:defRPr/>
            </a:pPr>
            <a:r>
              <a:rPr lang="es-ES" sz="3300" b="1" dirty="0">
                <a:latin typeface="Lucida Handwriting" pitchFamily="66" charset="0"/>
              </a:rPr>
              <a:t>IMPEDIDOS FÍSICOS Y </a:t>
            </a:r>
            <a:r>
              <a:rPr lang="es-ES" sz="3300" b="1" dirty="0" smtClean="0">
                <a:latin typeface="Lucida Handwriting" pitchFamily="66" charset="0"/>
              </a:rPr>
              <a:t>MENTALES</a:t>
            </a:r>
          </a:p>
          <a:p>
            <a:pPr>
              <a:defRPr/>
            </a:pPr>
            <a:r>
              <a:rPr lang="es-ES" sz="3300" b="1" dirty="0" smtClean="0">
                <a:latin typeface="Lucida Handwriting" pitchFamily="66" charset="0"/>
              </a:rPr>
              <a:t>TABAQUISMO   </a:t>
            </a:r>
            <a:endParaRPr lang="es-ES_tradnl" sz="3300" b="1" dirty="0">
              <a:latin typeface="Lucida Handwriting" pitchFamily="66" charset="0"/>
            </a:endParaRPr>
          </a:p>
        </p:txBody>
      </p:sp>
      <p:sp>
        <p:nvSpPr>
          <p:cNvPr id="22533" name="Rectangle 5"/>
          <p:cNvSpPr>
            <a:spLocks noChangeArrowheads="1"/>
          </p:cNvSpPr>
          <p:nvPr/>
        </p:nvSpPr>
        <p:spPr bwMode="auto">
          <a:xfrm>
            <a:off x="539750" y="188913"/>
            <a:ext cx="8208963" cy="1098550"/>
          </a:xfrm>
          <a:prstGeom prst="rect">
            <a:avLst/>
          </a:prstGeom>
          <a:noFill/>
          <a:ln w="9525">
            <a:noFill/>
            <a:miter lim="800000"/>
            <a:headEnd/>
            <a:tailEnd/>
          </a:ln>
          <a:effectLst>
            <a:outerShdw dist="45791" dir="8778596" algn="ctr" rotWithShape="0">
              <a:schemeClr val="bg1"/>
            </a:outerShdw>
          </a:effectLst>
        </p:spPr>
        <p:txBody>
          <a:bodyPr>
            <a:spAutoFit/>
          </a:bodyPr>
          <a:lstStyle/>
          <a:p>
            <a:pPr algn="ctr">
              <a:defRPr/>
            </a:pPr>
            <a:r>
              <a:rPr lang="es-ES_tradnl" sz="3300" b="1" dirty="0">
                <a:latin typeface="Lucida Handwriting" pitchFamily="66" charset="0"/>
              </a:rPr>
              <a:t>FACTORES DE RIESGO TUBERCULOSIS PULMONAR</a:t>
            </a:r>
          </a:p>
        </p:txBody>
      </p:sp>
      <p:sp>
        <p:nvSpPr>
          <p:cNvPr id="22534" name="Text Box 6"/>
          <p:cNvSpPr txBox="1">
            <a:spLocks noChangeArrowheads="1"/>
          </p:cNvSpPr>
          <p:nvPr/>
        </p:nvSpPr>
        <p:spPr bwMode="auto">
          <a:xfrm>
            <a:off x="500034" y="1428736"/>
            <a:ext cx="6357982" cy="5339923"/>
          </a:xfrm>
          <a:prstGeom prst="rect">
            <a:avLst/>
          </a:prstGeom>
          <a:noFill/>
          <a:ln w="9525" algn="ctr">
            <a:noFill/>
            <a:miter lim="800000"/>
            <a:headEnd/>
            <a:tailEnd/>
          </a:ln>
          <a:effectLst>
            <a:outerShdw dist="35921" dir="2700000" algn="ctr" rotWithShape="0">
              <a:schemeClr val="bg1"/>
            </a:outerShdw>
          </a:effectLst>
        </p:spPr>
        <p:txBody>
          <a:bodyPr wrap="square">
            <a:spAutoFit/>
          </a:bodyPr>
          <a:lstStyle/>
          <a:p>
            <a:pPr>
              <a:defRPr/>
            </a:pPr>
            <a:r>
              <a:rPr lang="es-ES_tradnl" sz="4400" b="1" dirty="0">
                <a:latin typeface="Lucida Handwriting" pitchFamily="66" charset="0"/>
              </a:rPr>
              <a:t>DESNUTRICIÓN </a:t>
            </a:r>
          </a:p>
          <a:p>
            <a:pPr>
              <a:defRPr/>
            </a:pPr>
            <a:r>
              <a:rPr lang="es-ES_tradnl" sz="4400" b="1" dirty="0">
                <a:latin typeface="Lucida Handwriting" pitchFamily="66" charset="0"/>
              </a:rPr>
              <a:t>HACINAMIENTO</a:t>
            </a:r>
          </a:p>
          <a:p>
            <a:pPr>
              <a:defRPr/>
            </a:pPr>
            <a:r>
              <a:rPr lang="es-ES_tradnl" sz="4400" b="1" dirty="0">
                <a:latin typeface="Lucida Handwriting" pitchFamily="66" charset="0"/>
              </a:rPr>
              <a:t>ALCOHOLISMO</a:t>
            </a:r>
          </a:p>
          <a:p>
            <a:pPr>
              <a:defRPr/>
            </a:pPr>
            <a:r>
              <a:rPr lang="es-ES_tradnl" sz="4400" b="1" dirty="0">
                <a:latin typeface="Lucida Handwriting" pitchFamily="66" charset="0"/>
              </a:rPr>
              <a:t>DROGADICCIÓN</a:t>
            </a:r>
          </a:p>
          <a:p>
            <a:pPr>
              <a:defRPr/>
            </a:pPr>
            <a:r>
              <a:rPr lang="es-ES_tradnl" sz="4400" b="1" dirty="0">
                <a:latin typeface="Lucida Handwriting" pitchFamily="66" charset="0"/>
              </a:rPr>
              <a:t>VIH</a:t>
            </a:r>
          </a:p>
          <a:p>
            <a:pPr>
              <a:defRPr/>
            </a:pPr>
            <a:r>
              <a:rPr lang="es-ES_tradnl" sz="4400" b="1" dirty="0" smtClean="0">
                <a:latin typeface="Lucida Handwriting" pitchFamily="66" charset="0"/>
              </a:rPr>
              <a:t>RECLUSOS</a:t>
            </a:r>
          </a:p>
          <a:p>
            <a:pPr>
              <a:defRPr/>
            </a:pPr>
            <a:endParaRPr lang="es-ES_tradnl" sz="4400" b="1" dirty="0">
              <a:latin typeface="Lucida Handwriting" pitchFamily="66" charset="0"/>
            </a:endParaRPr>
          </a:p>
          <a:p>
            <a:pPr>
              <a:defRPr/>
            </a:pPr>
            <a:endParaRPr lang="es-ES_tradnl" sz="3300" b="1" dirty="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5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3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7500"/>
            <a:ext cx="8229600" cy="1143000"/>
          </a:xfrm>
        </p:spPr>
        <p:txBody>
          <a:bodyPr/>
          <a:lstStyle/>
          <a:p>
            <a:r>
              <a:rPr lang="es-US" dirty="0" smtClean="0">
                <a:latin typeface="Lucida Handwriting" pitchFamily="66" charset="0"/>
              </a:rPr>
              <a:t>Vigilancia de la </a:t>
            </a:r>
            <a:r>
              <a:rPr lang="es-US" dirty="0" err="1" smtClean="0">
                <a:latin typeface="Lucida Handwriting" pitchFamily="66" charset="0"/>
              </a:rPr>
              <a:t>TBC</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357166"/>
          <a:ext cx="8229600" cy="6215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dirty="0" smtClean="0">
                <a:latin typeface="Lucida Handwriting" pitchFamily="66" charset="0"/>
              </a:rPr>
              <a:t>Localización de casos-Pesquisa-Grupos de riesgo</a:t>
            </a:r>
            <a:endParaRPr lang="es-ES" dirty="0">
              <a:latin typeface="Lucida Handwriting" pitchFamily="66" charset="0"/>
            </a:endParaRPr>
          </a:p>
        </p:txBody>
      </p:sp>
      <p:sp>
        <p:nvSpPr>
          <p:cNvPr id="3" name="2 Marcador de contenido"/>
          <p:cNvSpPr>
            <a:spLocks noGrp="1"/>
          </p:cNvSpPr>
          <p:nvPr>
            <p:ph idx="1"/>
          </p:nvPr>
        </p:nvSpPr>
        <p:spPr>
          <a:xfrm>
            <a:off x="1428728" y="2143116"/>
            <a:ext cx="4329114" cy="3186122"/>
          </a:xfrm>
        </p:spPr>
        <p:txBody>
          <a:bodyPr>
            <a:normAutofit lnSpcReduction="10000"/>
          </a:bodyPr>
          <a:lstStyle/>
          <a:p>
            <a:pPr>
              <a:buNone/>
            </a:pPr>
            <a:r>
              <a:rPr lang="es-ES" dirty="0" smtClean="0">
                <a:latin typeface="Lucida Handwriting" pitchFamily="66" charset="0"/>
              </a:rPr>
              <a:t>1. Ancianos.</a:t>
            </a:r>
          </a:p>
          <a:p>
            <a:pPr>
              <a:buNone/>
            </a:pPr>
            <a:r>
              <a:rPr lang="es-ES" dirty="0" smtClean="0">
                <a:latin typeface="Lucida Handwriting" pitchFamily="66" charset="0"/>
              </a:rPr>
              <a:t>2. Desnutridos.</a:t>
            </a:r>
          </a:p>
          <a:p>
            <a:pPr>
              <a:buNone/>
            </a:pPr>
            <a:r>
              <a:rPr lang="es-ES" dirty="0" smtClean="0">
                <a:latin typeface="Lucida Handwriting" pitchFamily="66" charset="0"/>
              </a:rPr>
              <a:t>3. Seropositivos al VIH.</a:t>
            </a:r>
          </a:p>
          <a:p>
            <a:pPr>
              <a:buNone/>
            </a:pPr>
            <a:r>
              <a:rPr lang="es-ES" dirty="0" smtClean="0">
                <a:latin typeface="Lucida Handwriting" pitchFamily="66" charset="0"/>
              </a:rPr>
              <a:t>4. Diabéticos.</a:t>
            </a:r>
          </a:p>
          <a:p>
            <a:pPr>
              <a:buNone/>
            </a:pPr>
            <a:r>
              <a:rPr lang="es-ES" dirty="0" smtClean="0">
                <a:latin typeface="Lucida Handwriting" pitchFamily="66" charset="0"/>
              </a:rPr>
              <a:t>5. Alcohólicos.</a:t>
            </a:r>
          </a:p>
          <a:p>
            <a:endParaRPr lang="es-ES" dirty="0"/>
          </a:p>
        </p:txBody>
      </p:sp>
      <p:sp>
        <p:nvSpPr>
          <p:cNvPr id="4" name="3 CuadroTexto"/>
          <p:cNvSpPr txBox="1"/>
          <p:nvPr/>
        </p:nvSpPr>
        <p:spPr>
          <a:xfrm>
            <a:off x="1428728" y="2143116"/>
            <a:ext cx="6929487" cy="3816429"/>
          </a:xfrm>
          <a:prstGeom prst="rect">
            <a:avLst/>
          </a:prstGeom>
          <a:noFill/>
        </p:spPr>
        <p:txBody>
          <a:bodyPr wrap="square" rtlCol="0">
            <a:spAutoFit/>
          </a:bodyPr>
          <a:lstStyle/>
          <a:p>
            <a:r>
              <a:rPr lang="es-ES" sz="2800" dirty="0" smtClean="0">
                <a:latin typeface="Lucida Handwriting" pitchFamily="66" charset="0"/>
              </a:rPr>
              <a:t>6. Reclusos.</a:t>
            </a:r>
          </a:p>
          <a:p>
            <a:r>
              <a:rPr lang="es-ES" sz="2800" dirty="0" smtClean="0">
                <a:latin typeface="Lucida Handwriting" pitchFamily="66" charset="0"/>
              </a:rPr>
              <a:t>7. Impedidos físicos y mentales.</a:t>
            </a:r>
          </a:p>
          <a:p>
            <a:r>
              <a:rPr lang="es-ES" sz="2800" dirty="0" smtClean="0">
                <a:latin typeface="Lucida Handwriting" pitchFamily="66" charset="0"/>
              </a:rPr>
              <a:t>8. Pacientes con terapia inmunosupresora.</a:t>
            </a:r>
          </a:p>
          <a:p>
            <a:r>
              <a:rPr lang="es-ES" sz="2800" dirty="0" smtClean="0">
                <a:latin typeface="Lucida Handwriting" pitchFamily="66" charset="0"/>
              </a:rPr>
              <a:t>9. Contactos de casos de tuberculosis pulmonar </a:t>
            </a:r>
            <a:r>
              <a:rPr lang="es-ES" sz="2800" dirty="0" err="1" smtClean="0">
                <a:latin typeface="Lucida Handwriting" pitchFamily="66" charset="0"/>
              </a:rPr>
              <a:t>BAAR</a:t>
            </a:r>
            <a:r>
              <a:rPr lang="es-ES" sz="2800" dirty="0" smtClean="0">
                <a:latin typeface="Lucida Handwriting" pitchFamily="66" charset="0"/>
              </a:rPr>
              <a:t>+ (vigilancia por lo menos 2 años posteriores al contacto).</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p:cNvPicPr>
            <a:picLocks noChangeAspect="1" noChangeArrowheads="1"/>
          </p:cNvPicPr>
          <p:nvPr/>
        </p:nvPicPr>
        <p:blipFill>
          <a:blip r:embed="rId2">
            <a:lum bright="-10000" contrast="40000"/>
          </a:blip>
          <a:srcRect l="25195" t="21562" r="25000" b="22187"/>
          <a:stretch>
            <a:fillRect/>
          </a:stretch>
        </p:blipFill>
        <p:spPr bwMode="auto">
          <a:xfrm>
            <a:off x="476226" y="428577"/>
            <a:ext cx="8096302" cy="57150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457200" y="571480"/>
            <a:ext cx="8229600" cy="868362"/>
          </a:xfrm>
        </p:spPr>
        <p:txBody>
          <a:bodyPr/>
          <a:lstStyle/>
          <a:p>
            <a:r>
              <a:rPr lang="es-ES_tradnl" sz="3200" dirty="0" smtClean="0">
                <a:latin typeface="Lucida Handwriting" pitchFamily="66" charset="0"/>
              </a:rPr>
              <a:t>Tuberculosis Pulmonar OBJETIVOS</a:t>
            </a:r>
            <a:endParaRPr lang="es-ES" sz="3200" dirty="0" smtClean="0">
              <a:latin typeface="Lucida Handwriting" pitchFamily="66" charset="0"/>
            </a:endParaRPr>
          </a:p>
        </p:txBody>
      </p:sp>
      <p:sp>
        <p:nvSpPr>
          <p:cNvPr id="4099" name="2 Rectángulo"/>
          <p:cNvSpPr>
            <a:spLocks noChangeArrowheads="1"/>
          </p:cNvSpPr>
          <p:nvPr/>
        </p:nvSpPr>
        <p:spPr bwMode="auto">
          <a:xfrm>
            <a:off x="750094" y="2143116"/>
            <a:ext cx="7643812" cy="3416320"/>
          </a:xfrm>
          <a:prstGeom prst="rect">
            <a:avLst/>
          </a:prstGeom>
          <a:noFill/>
          <a:ln w="9525">
            <a:noFill/>
            <a:miter lim="800000"/>
            <a:headEnd/>
            <a:tailEnd/>
          </a:ln>
        </p:spPr>
        <p:txBody>
          <a:bodyPr>
            <a:spAutoFit/>
          </a:bodyPr>
          <a:lstStyle/>
          <a:p>
            <a:r>
              <a:rPr lang="es-ES_tradnl" sz="2400" dirty="0">
                <a:latin typeface="Lucida Handwriting" pitchFamily="66" charset="0"/>
              </a:rPr>
              <a:t>1- Motivar al alumno en el uso del método clínico para </a:t>
            </a:r>
            <a:r>
              <a:rPr lang="es-ES_tradnl" sz="2400" dirty="0" smtClean="0">
                <a:latin typeface="Lucida Handwriting" pitchFamily="66" charset="0"/>
              </a:rPr>
              <a:t>un diagnóstico temprano.</a:t>
            </a:r>
          </a:p>
          <a:p>
            <a:r>
              <a:rPr lang="es-ES_tradnl" sz="2400" dirty="0" smtClean="0">
                <a:latin typeface="Lucida Handwriting" pitchFamily="66" charset="0"/>
              </a:rPr>
              <a:t>2- </a:t>
            </a:r>
            <a:r>
              <a:rPr lang="es-ES_tradnl" sz="2400" dirty="0">
                <a:latin typeface="Lucida Handwriting" pitchFamily="66" charset="0"/>
              </a:rPr>
              <a:t>Identificar </a:t>
            </a:r>
            <a:r>
              <a:rPr lang="es-ES_tradnl" sz="2400" dirty="0" smtClean="0">
                <a:latin typeface="Lucida Handwriting" pitchFamily="66" charset="0"/>
              </a:rPr>
              <a:t>sus principales </a:t>
            </a:r>
            <a:r>
              <a:rPr lang="es-ES_tradnl" sz="2400" dirty="0">
                <a:latin typeface="Lucida Handwriting" pitchFamily="66" charset="0"/>
              </a:rPr>
              <a:t>síntomas y </a:t>
            </a:r>
            <a:r>
              <a:rPr lang="es-ES_tradnl" sz="2400" dirty="0" smtClean="0">
                <a:latin typeface="Lucida Handwriting" pitchFamily="66" charset="0"/>
              </a:rPr>
              <a:t>signos. </a:t>
            </a:r>
            <a:endParaRPr lang="es-ES_tradnl" sz="2400" dirty="0">
              <a:latin typeface="Lucida Handwriting" pitchFamily="66" charset="0"/>
            </a:endParaRPr>
          </a:p>
          <a:p>
            <a:r>
              <a:rPr lang="es-ES_tradnl" sz="2400" dirty="0">
                <a:latin typeface="Lucida Handwriting" pitchFamily="66" charset="0"/>
              </a:rPr>
              <a:t>3- </a:t>
            </a:r>
            <a:r>
              <a:rPr lang="es-ES_tradnl" sz="2400" dirty="0" smtClean="0">
                <a:latin typeface="Lucida Handwriting" pitchFamily="66" charset="0"/>
              </a:rPr>
              <a:t>Señalar los medios diagnósticos.</a:t>
            </a:r>
            <a:endParaRPr lang="es-ES_tradnl" sz="2400" dirty="0">
              <a:latin typeface="Lucida Handwriting" pitchFamily="66" charset="0"/>
            </a:endParaRPr>
          </a:p>
          <a:p>
            <a:r>
              <a:rPr lang="es-ES_tradnl" sz="2400" dirty="0">
                <a:latin typeface="Lucida Handwriting" pitchFamily="66" charset="0"/>
              </a:rPr>
              <a:t>4- </a:t>
            </a:r>
            <a:r>
              <a:rPr lang="es-ES_tradnl" sz="2400" dirty="0" smtClean="0">
                <a:latin typeface="Lucida Handwriting" pitchFamily="66" charset="0"/>
              </a:rPr>
              <a:t>Describir los </a:t>
            </a:r>
            <a:r>
              <a:rPr lang="es-ES_tradnl" sz="2400" dirty="0">
                <a:latin typeface="Lucida Handwriting" pitchFamily="66" charset="0"/>
              </a:rPr>
              <a:t>pilares </a:t>
            </a:r>
            <a:r>
              <a:rPr lang="es-ES_tradnl" sz="2400" dirty="0" smtClean="0">
                <a:latin typeface="Lucida Handwriting" pitchFamily="66" charset="0"/>
              </a:rPr>
              <a:t>del </a:t>
            </a:r>
            <a:r>
              <a:rPr lang="es-ES_tradnl" sz="2400" dirty="0">
                <a:latin typeface="Lucida Handwriting" pitchFamily="66" charset="0"/>
              </a:rPr>
              <a:t>control  de esta  </a:t>
            </a:r>
            <a:r>
              <a:rPr lang="es-ES_tradnl" sz="2400" dirty="0" smtClean="0">
                <a:latin typeface="Lucida Handwriting" pitchFamily="66" charset="0"/>
              </a:rPr>
              <a:t>enfermedad, su prevención , vigilancia y tratamiento.</a:t>
            </a:r>
            <a:endParaRPr lang="es-ES_tradnl" sz="2400" dirty="0">
              <a:latin typeface="Lucida Handwriting" pitchFamily="66" charset="0"/>
            </a:endParaRPr>
          </a:p>
          <a:p>
            <a:endParaRPr lang="es-ES" sz="2400" dirty="0">
              <a:latin typeface="Lucida Handwriting"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latin typeface="Lucida Handwriting" pitchFamily="66" charset="0"/>
              </a:rPr>
              <a:t>.¿Qué casos se notifican?</a:t>
            </a:r>
            <a:endParaRPr lang="es-ES" dirty="0"/>
          </a:p>
        </p:txBody>
      </p:sp>
      <p:sp>
        <p:nvSpPr>
          <p:cNvPr id="4" name="3 Rectángulo"/>
          <p:cNvSpPr/>
          <p:nvPr/>
        </p:nvSpPr>
        <p:spPr>
          <a:xfrm>
            <a:off x="500002" y="1928802"/>
            <a:ext cx="8643998" cy="3539430"/>
          </a:xfrm>
          <a:prstGeom prst="rect">
            <a:avLst/>
          </a:prstGeom>
        </p:spPr>
        <p:txBody>
          <a:bodyPr wrap="square">
            <a:spAutoFit/>
          </a:bodyPr>
          <a:lstStyle/>
          <a:p>
            <a:pPr marL="457200" indent="-457200"/>
            <a:r>
              <a:rPr lang="es-ES" b="1" dirty="0" smtClean="0">
                <a:solidFill>
                  <a:schemeClr val="bg1"/>
                </a:solidFill>
              </a:rPr>
              <a:t>7</a:t>
            </a:r>
            <a:r>
              <a:rPr lang="es-ES" sz="2800" b="1" dirty="0" smtClean="0">
                <a:latin typeface="Lucida Handwriting" pitchFamily="66" charset="0"/>
              </a:rPr>
              <a:t>Serán notificados en tarjeta EDO</a:t>
            </a:r>
          </a:p>
          <a:p>
            <a:pPr marL="457200" indent="-457200"/>
            <a:r>
              <a:rPr lang="es-ES" sz="2800" b="1" dirty="0" smtClean="0">
                <a:latin typeface="Lucida Handwriting" pitchFamily="66" charset="0"/>
              </a:rPr>
              <a:t>	Casos Nuevos de TB activos</a:t>
            </a:r>
          </a:p>
          <a:p>
            <a:pPr marL="457200" indent="-457200"/>
            <a:r>
              <a:rPr lang="es-ES" sz="2800" b="1" dirty="0" smtClean="0">
                <a:latin typeface="Lucida Handwriting" pitchFamily="66" charset="0"/>
              </a:rPr>
              <a:t>	Casos de Recaídas.</a:t>
            </a:r>
          </a:p>
          <a:p>
            <a:pPr marL="457200" indent="-457200"/>
            <a:r>
              <a:rPr lang="es-ES" sz="2800" b="1" dirty="0" smtClean="0">
                <a:latin typeface="Lucida Handwriting" pitchFamily="66" charset="0"/>
              </a:rPr>
              <a:t>No se notificaran los casos </a:t>
            </a:r>
          </a:p>
          <a:p>
            <a:pPr marL="457200" indent="-457200"/>
            <a:r>
              <a:rPr lang="es-ES" sz="2800" b="1" dirty="0" smtClean="0">
                <a:latin typeface="Lucida Handwriting" pitchFamily="66" charset="0"/>
              </a:rPr>
              <a:t>	Fracaso de tratamiento</a:t>
            </a:r>
          </a:p>
          <a:p>
            <a:pPr marL="457200" indent="-457200"/>
            <a:r>
              <a:rPr lang="es-ES" sz="2800" b="1" dirty="0" smtClean="0">
                <a:latin typeface="Lucida Handwriting" pitchFamily="66" charset="0"/>
              </a:rPr>
              <a:t>	Abandonos que reingresan al programa</a:t>
            </a:r>
          </a:p>
          <a:p>
            <a:pPr marL="457200" indent="-457200"/>
            <a:r>
              <a:rPr lang="es-ES" sz="2800" b="1" dirty="0" smtClean="0">
                <a:latin typeface="Lucida Handwriting" pitchFamily="66" charset="0"/>
              </a:rPr>
              <a:t>	Traslados de otras Unidades</a:t>
            </a:r>
            <a:r>
              <a:rPr lang="es-ES" sz="2000" b="1" dirty="0" smtClean="0">
                <a:latin typeface="Lucida Handwriting" pitchFamily="66" charset="0"/>
              </a:rPr>
              <a:t>.</a:t>
            </a:r>
            <a:endParaRPr lang="es-ES_tradnl" sz="2000" b="1" dirty="0">
              <a:latin typeface="Lucida Handwriting" pitchFamily="66"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04"/>
            <a:ext cx="8229600" cy="1143000"/>
          </a:xfrm>
        </p:spPr>
        <p:txBody>
          <a:bodyPr>
            <a:normAutofit fontScale="90000"/>
          </a:bodyPr>
          <a:lstStyle/>
          <a:p>
            <a:r>
              <a:rPr lang="es-ES" b="1" dirty="0" smtClean="0">
                <a:solidFill>
                  <a:schemeClr val="bg1"/>
                </a:solidFill>
                <a:latin typeface="Lucida Handwriting" pitchFamily="66" charset="0"/>
              </a:rPr>
              <a:t/>
            </a:r>
            <a:br>
              <a:rPr lang="es-ES" b="1" dirty="0" smtClean="0">
                <a:solidFill>
                  <a:schemeClr val="bg1"/>
                </a:solidFill>
                <a:latin typeface="Lucida Handwriting" pitchFamily="66" charset="0"/>
              </a:rPr>
            </a:br>
            <a:r>
              <a:rPr lang="es-ES" b="1" dirty="0" smtClean="0">
                <a:latin typeface="Lucida Handwriting" pitchFamily="66" charset="0"/>
              </a:rPr>
              <a:t>Casos a notificar en tarjeta EDO</a:t>
            </a:r>
            <a:br>
              <a:rPr lang="es-ES" b="1" dirty="0" smtClean="0">
                <a:latin typeface="Lucida Handwriting" pitchFamily="66" charset="0"/>
              </a:rPr>
            </a:br>
            <a:endParaRPr lang="es-ES" dirty="0"/>
          </a:p>
        </p:txBody>
      </p:sp>
      <p:sp>
        <p:nvSpPr>
          <p:cNvPr id="3" name="2 Marcador de contenido"/>
          <p:cNvSpPr>
            <a:spLocks noGrp="1"/>
          </p:cNvSpPr>
          <p:nvPr>
            <p:ph idx="1"/>
          </p:nvPr>
        </p:nvSpPr>
        <p:spPr/>
        <p:txBody>
          <a:bodyPr>
            <a:normAutofit/>
          </a:bodyPr>
          <a:lstStyle/>
          <a:p>
            <a:pPr marL="514350" indent="-514350">
              <a:buFont typeface="+mj-lt"/>
              <a:buAutoNum type="arabicPeriod"/>
            </a:pPr>
            <a:r>
              <a:rPr lang="es-ES" sz="4400" dirty="0" smtClean="0">
                <a:latin typeface="Lucida Handwriting" pitchFamily="66" charset="0"/>
              </a:rPr>
              <a:t>Caso nuevo: nunca ha sido notificado ni recibido tratamiento antituberculoso o solo lo hizo por menos de 4 </a:t>
            </a:r>
            <a:r>
              <a:rPr lang="es-ES" sz="4400" dirty="0" err="1" smtClean="0">
                <a:latin typeface="Lucida Handwriting" pitchFamily="66" charset="0"/>
              </a:rPr>
              <a:t>sem</a:t>
            </a:r>
            <a:r>
              <a:rPr lang="es-ES" sz="4400" dirty="0" smtClean="0">
                <a:latin typeface="Lucida Handwriting" pitchFamily="66" charset="0"/>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latin typeface="Lucida Handwriting" pitchFamily="66" charset="0"/>
              </a:rPr>
              <a:t>Casos a notificar en tarjeta EDO</a:t>
            </a:r>
            <a:endParaRPr lang="es-ES" dirty="0"/>
          </a:p>
        </p:txBody>
      </p:sp>
      <p:sp>
        <p:nvSpPr>
          <p:cNvPr id="3" name="2 Marcador de contenido"/>
          <p:cNvSpPr>
            <a:spLocks noGrp="1"/>
          </p:cNvSpPr>
          <p:nvPr>
            <p:ph idx="1"/>
          </p:nvPr>
        </p:nvSpPr>
        <p:spPr>
          <a:xfrm>
            <a:off x="457200" y="1643050"/>
            <a:ext cx="8472518" cy="3757626"/>
          </a:xfrm>
        </p:spPr>
        <p:txBody>
          <a:bodyPr>
            <a:noAutofit/>
          </a:bodyPr>
          <a:lstStyle/>
          <a:p>
            <a:pPr marL="514350" indent="-514350">
              <a:buFont typeface="+mj-lt"/>
              <a:buAutoNum type="arabicPeriod"/>
            </a:pPr>
            <a:r>
              <a:rPr lang="es-ES" sz="2800" dirty="0" smtClean="0">
                <a:latin typeface="Lucida Handwriting" pitchFamily="66" charset="0"/>
              </a:rPr>
              <a:t>Recaída: Paciente curado, declarado como alta curado y regresa al servicio de salud</a:t>
            </a:r>
          </a:p>
          <a:p>
            <a:pPr marL="914400" lvl="1" indent="-514350">
              <a:buFont typeface="+mj-lt"/>
              <a:buAutoNum type="alphaLcParenR"/>
            </a:pPr>
            <a:r>
              <a:rPr lang="es-ES" dirty="0" smtClean="0">
                <a:latin typeface="Lucida Handwriting" pitchFamily="66" charset="0"/>
              </a:rPr>
              <a:t>Examen directo y/o cultivo positivo.</a:t>
            </a:r>
          </a:p>
          <a:p>
            <a:pPr marL="914400" lvl="1" indent="-514350">
              <a:buFont typeface="+mj-lt"/>
              <a:buAutoNum type="alphaLcParenR"/>
            </a:pPr>
            <a:r>
              <a:rPr lang="es-ES" dirty="0" smtClean="0">
                <a:latin typeface="Lucida Handwriting" pitchFamily="66" charset="0"/>
              </a:rPr>
              <a:t>TB activa y bacteriología negativa .</a:t>
            </a:r>
          </a:p>
          <a:p>
            <a:pPr marL="914400" lvl="1" indent="-514350">
              <a:buFont typeface="+mj-lt"/>
              <a:buAutoNum type="alphaLcParenR"/>
            </a:pPr>
            <a:r>
              <a:rPr lang="es-ES" dirty="0" smtClean="0">
                <a:latin typeface="Lucida Handwriting" pitchFamily="66" charset="0"/>
              </a:rPr>
              <a:t>Fallece y en la necropsia presenta TB activa como causa básica de la muerte o no.</a:t>
            </a:r>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latin typeface="Lucida Handwriting" pitchFamily="66" charset="0"/>
              </a:rPr>
              <a:t>No se notificaran los casos</a:t>
            </a:r>
            <a:endParaRPr lang="es-ES" dirty="0"/>
          </a:p>
        </p:txBody>
      </p:sp>
      <p:sp>
        <p:nvSpPr>
          <p:cNvPr id="3" name="2 Marcador de contenido"/>
          <p:cNvSpPr>
            <a:spLocks noGrp="1"/>
          </p:cNvSpPr>
          <p:nvPr>
            <p:ph idx="1"/>
          </p:nvPr>
        </p:nvSpPr>
        <p:spPr/>
        <p:txBody>
          <a:bodyPr>
            <a:normAutofit fontScale="85000" lnSpcReduction="10000"/>
          </a:bodyPr>
          <a:lstStyle/>
          <a:p>
            <a:pPr>
              <a:buNone/>
            </a:pPr>
            <a:r>
              <a:rPr lang="es-ES" dirty="0" smtClean="0">
                <a:latin typeface="Lucida Handwriting" pitchFamily="66" charset="0"/>
              </a:rPr>
              <a:t>b) Abandono: paciente que interrumpe el tratamiento por 2 meses o más.</a:t>
            </a:r>
          </a:p>
          <a:p>
            <a:pPr>
              <a:buNone/>
            </a:pPr>
            <a:r>
              <a:rPr lang="es-ES" dirty="0" smtClean="0">
                <a:latin typeface="Lucida Handwriting" pitchFamily="66" charset="0"/>
              </a:rPr>
              <a:t>c) Fracaso: enfermo con </a:t>
            </a:r>
            <a:r>
              <a:rPr lang="es-ES" dirty="0" err="1" smtClean="0">
                <a:latin typeface="Lucida Handwriting" pitchFamily="66" charset="0"/>
              </a:rPr>
              <a:t>BAAR</a:t>
            </a:r>
            <a:r>
              <a:rPr lang="es-ES" dirty="0" smtClean="0">
                <a:latin typeface="Lucida Handwriting" pitchFamily="66" charset="0"/>
              </a:rPr>
              <a:t> positivo desde el diagnóstico y/o al cuarto mes de comenzado el tratamiento.</a:t>
            </a:r>
          </a:p>
          <a:p>
            <a:pPr>
              <a:buNone/>
            </a:pPr>
            <a:r>
              <a:rPr lang="es-ES" dirty="0" smtClean="0">
                <a:latin typeface="Lucida Handwriting" pitchFamily="66" charset="0"/>
              </a:rPr>
              <a:t>e) Caso crónico: </a:t>
            </a:r>
            <a:r>
              <a:rPr lang="es-ES" dirty="0" err="1" smtClean="0">
                <a:latin typeface="Lucida Handwriting" pitchFamily="66" charset="0"/>
              </a:rPr>
              <a:t>Pac</a:t>
            </a:r>
            <a:r>
              <a:rPr lang="es-ES" dirty="0" smtClean="0">
                <a:latin typeface="Lucida Handwriting" pitchFamily="66" charset="0"/>
              </a:rPr>
              <a:t>. que continúa o vuelve a presentar baciloscopia positiva después de completar un esquema de retratamiento controlado.</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357166"/>
          <a:ext cx="8229600"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Flecha derecha"/>
          <p:cNvSpPr/>
          <p:nvPr/>
        </p:nvSpPr>
        <p:spPr>
          <a:xfrm>
            <a:off x="4082796" y="1071546"/>
            <a:ext cx="978408" cy="484632"/>
          </a:xfrm>
          <a:prstGeom prst="rightArrow">
            <a:avLst>
              <a:gd name="adj1" fmla="val 69519"/>
              <a:gd name="adj2"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a:xfrm>
            <a:off x="3571868" y="928670"/>
            <a:ext cx="5186370" cy="1143000"/>
          </a:xfrm>
        </p:spPr>
        <p:txBody>
          <a:bodyPr>
            <a:normAutofit fontScale="90000"/>
          </a:bodyPr>
          <a:lstStyle/>
          <a:p>
            <a:r>
              <a:rPr lang="es-ES" sz="2800" dirty="0" smtClean="0"/>
              <a:t/>
            </a:r>
            <a:br>
              <a:rPr lang="es-ES" sz="2800" dirty="0" smtClean="0"/>
            </a:br>
            <a:r>
              <a:rPr lang="es-ES" sz="2800" dirty="0" smtClean="0">
                <a:latin typeface="Lucida Handwriting" pitchFamily="66" charset="0"/>
              </a:rPr>
              <a:t>Control de los contactos de tuberculosis pulmonar del municipio de Camagüey, Cuba (2008-2011) </a:t>
            </a:r>
            <a:r>
              <a:rPr lang="es-ES" sz="2800" dirty="0" smtClean="0"/>
              <a:t/>
            </a:r>
            <a:br>
              <a:rPr lang="es-ES" sz="2800" dirty="0" smtClean="0"/>
            </a:br>
            <a:endParaRPr lang="es-ES" sz="2800" dirty="0" smtClean="0"/>
          </a:p>
        </p:txBody>
      </p:sp>
      <p:sp>
        <p:nvSpPr>
          <p:cNvPr id="3" name="2 Marcador de contenido"/>
          <p:cNvSpPr>
            <a:spLocks noGrp="1"/>
          </p:cNvSpPr>
          <p:nvPr>
            <p:ph idx="1"/>
          </p:nvPr>
        </p:nvSpPr>
        <p:spPr>
          <a:xfrm>
            <a:off x="642910" y="2928934"/>
            <a:ext cx="8229600" cy="1785950"/>
          </a:xfrm>
        </p:spPr>
        <p:txBody>
          <a:bodyPr>
            <a:normAutofit/>
          </a:bodyPr>
          <a:lstStyle/>
          <a:p>
            <a:pPr>
              <a:buFont typeface="Wingdings" pitchFamily="2" charset="2"/>
              <a:buChar char="q"/>
              <a:defRPr/>
            </a:pPr>
            <a:r>
              <a:rPr lang="es-ES" sz="2800" dirty="0" smtClean="0">
                <a:latin typeface="Lucida Handwriting" pitchFamily="66" charset="0"/>
              </a:rPr>
              <a:t>39 casos de tuberculosis           </a:t>
            </a:r>
          </a:p>
          <a:p>
            <a:pPr>
              <a:buFont typeface="Wingdings" pitchFamily="2" charset="2"/>
              <a:buChar char="q"/>
              <a:defRPr/>
            </a:pPr>
            <a:r>
              <a:rPr lang="es-ES" sz="2800" dirty="0" smtClean="0">
                <a:latin typeface="Lucida Handwriting" pitchFamily="66" charset="0"/>
              </a:rPr>
              <a:t>Detectaron 1242 contactos       </a:t>
            </a:r>
          </a:p>
          <a:p>
            <a:pPr>
              <a:buFont typeface="Wingdings" pitchFamily="2" charset="2"/>
              <a:buChar char="q"/>
              <a:defRPr/>
            </a:pPr>
            <a:r>
              <a:rPr lang="es-ES" sz="2800" dirty="0" smtClean="0">
                <a:latin typeface="Lucida Handwriting" pitchFamily="66" charset="0"/>
              </a:rPr>
              <a:t>Razón masculino/femenino 1/1.5</a:t>
            </a:r>
            <a:endParaRPr lang="es-ES" sz="2800" dirty="0">
              <a:latin typeface="Lucida Handwriting" pitchFamily="66" charset="0"/>
            </a:endParaRPr>
          </a:p>
        </p:txBody>
      </p:sp>
      <p:sp>
        <p:nvSpPr>
          <p:cNvPr id="26628" name="3 CuadroTexto"/>
          <p:cNvSpPr txBox="1">
            <a:spLocks noChangeArrowheads="1"/>
          </p:cNvSpPr>
          <p:nvPr/>
        </p:nvSpPr>
        <p:spPr bwMode="auto">
          <a:xfrm>
            <a:off x="357173" y="4643446"/>
            <a:ext cx="8429654" cy="1877437"/>
          </a:xfrm>
          <a:prstGeom prst="rect">
            <a:avLst/>
          </a:prstGeom>
          <a:noFill/>
          <a:ln w="9525">
            <a:noFill/>
            <a:miter lim="800000"/>
            <a:headEnd/>
            <a:tailEnd/>
          </a:ln>
        </p:spPr>
        <p:txBody>
          <a:bodyPr wrap="square">
            <a:spAutoFit/>
          </a:bodyPr>
          <a:lstStyle/>
          <a:p>
            <a:r>
              <a:rPr lang="es-ES" sz="2400" dirty="0">
                <a:latin typeface="Lucida Handwriting" pitchFamily="66" charset="0"/>
              </a:rPr>
              <a:t>Contactos:</a:t>
            </a:r>
          </a:p>
          <a:p>
            <a:r>
              <a:rPr lang="es-ES" sz="2400" dirty="0" smtClean="0">
                <a:latin typeface="Lucida Handwriting" pitchFamily="66" charset="0"/>
              </a:rPr>
              <a:t>P. de </a:t>
            </a:r>
            <a:r>
              <a:rPr lang="es-ES" sz="2400" dirty="0">
                <a:latin typeface="Lucida Handwriting" pitchFamily="66" charset="0"/>
              </a:rPr>
              <a:t>Tuberculina con 10 o más mm: 28.7 % </a:t>
            </a:r>
          </a:p>
          <a:p>
            <a:r>
              <a:rPr lang="es-ES" sz="2400" b="1" i="1" u="sng" dirty="0" smtClean="0">
                <a:latin typeface="Lucida Handwriting" pitchFamily="66" charset="0"/>
              </a:rPr>
              <a:t>Con tos </a:t>
            </a:r>
            <a:r>
              <a:rPr lang="es-ES" sz="2400" b="1" i="1" u="sng" dirty="0">
                <a:latin typeface="Lucida Handwriting" pitchFamily="66" charset="0"/>
              </a:rPr>
              <a:t>y/o expectoración: 5,1% resultó positivo</a:t>
            </a:r>
            <a:r>
              <a:rPr lang="es-ES" sz="2400" b="1" u="sng" dirty="0">
                <a:latin typeface="Lucida Handwriting" pitchFamily="66" charset="0"/>
              </a:rPr>
              <a:t>.</a:t>
            </a:r>
          </a:p>
          <a:p>
            <a:r>
              <a:rPr lang="es-ES" sz="2400" dirty="0" err="1">
                <a:latin typeface="Lucida Handwriting" pitchFamily="66" charset="0"/>
              </a:rPr>
              <a:t>Rx.</a:t>
            </a:r>
            <a:r>
              <a:rPr lang="es-ES" sz="2400" dirty="0">
                <a:latin typeface="Lucida Handwriting" pitchFamily="66" charset="0"/>
              </a:rPr>
              <a:t> Tórax: 0.1 % </a:t>
            </a:r>
          </a:p>
          <a:p>
            <a:endParaRPr lang="es-ES" sz="2000" dirty="0"/>
          </a:p>
        </p:txBody>
      </p:sp>
      <p:pic>
        <p:nvPicPr>
          <p:cNvPr id="5" name="Picture 2"/>
          <p:cNvPicPr>
            <a:picLocks noChangeAspect="1" noChangeArrowheads="1"/>
          </p:cNvPicPr>
          <p:nvPr/>
        </p:nvPicPr>
        <p:blipFill>
          <a:blip r:embed="rId2">
            <a:lum bright="-10000" contrast="40000"/>
          </a:blip>
          <a:srcRect l="8203" t="38172" r="71460" b="40541"/>
          <a:stretch>
            <a:fillRect/>
          </a:stretch>
        </p:blipFill>
        <p:spPr bwMode="auto">
          <a:xfrm>
            <a:off x="428596" y="214290"/>
            <a:ext cx="2500330" cy="2187789"/>
          </a:xfrm>
          <a:prstGeom prst="rect">
            <a:avLst/>
          </a:prstGeom>
          <a:ln w="127000" cap="rnd">
            <a:solidFill>
              <a:schemeClr val="tx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5 Flecha izquierda"/>
          <p:cNvSpPr/>
          <p:nvPr/>
        </p:nvSpPr>
        <p:spPr>
          <a:xfrm>
            <a:off x="2643174" y="714356"/>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24930" name="Picture 2"/>
          <p:cNvPicPr>
            <a:picLocks noChangeAspect="1" noChangeArrowheads="1"/>
          </p:cNvPicPr>
          <p:nvPr/>
        </p:nvPicPr>
        <p:blipFill>
          <a:blip r:embed="rId2">
            <a:lum bright="-10000" contrast="40000"/>
          </a:blip>
          <a:srcRect l="3515" t="28125" r="62500" b="34375"/>
          <a:stretch>
            <a:fillRect/>
          </a:stretch>
        </p:blipFill>
        <p:spPr bwMode="auto">
          <a:xfrm>
            <a:off x="791144" y="821513"/>
            <a:ext cx="7561712" cy="52149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graphicFrame>
        <p:nvGraphicFramePr>
          <p:cNvPr id="4" name="3 Marcador de contenido"/>
          <p:cNvGraphicFramePr>
            <a:graphicFrameLocks noGrp="1"/>
          </p:cNvGraphicFramePr>
          <p:nvPr>
            <p:ph idx="1"/>
          </p:nvPr>
        </p:nvGraphicFramePr>
        <p:xfrm>
          <a:off x="457200" y="500042"/>
          <a:ext cx="8229600"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785786" y="149346"/>
            <a:ext cx="7213834" cy="707886"/>
          </a:xfrm>
          <a:prstGeom prst="rect">
            <a:avLst/>
          </a:prstGeom>
          <a:noFill/>
        </p:spPr>
        <p:txBody>
          <a:bodyPr wrap="none" rtlCol="0">
            <a:spAutoFit/>
          </a:bodyPr>
          <a:lstStyle/>
          <a:p>
            <a:r>
              <a:rPr lang="es-US" sz="4000" dirty="0" smtClean="0">
                <a:latin typeface="Lucida Handwriting" pitchFamily="66" charset="0"/>
              </a:rPr>
              <a:t>Agente causal de la </a:t>
            </a:r>
            <a:r>
              <a:rPr lang="es-US" sz="4000" dirty="0" err="1" smtClean="0">
                <a:latin typeface="Lucida Handwriting" pitchFamily="66" charset="0"/>
              </a:rPr>
              <a:t>TBC</a:t>
            </a:r>
            <a:endParaRPr lang="es-ES" sz="4000" dirty="0">
              <a:latin typeface="Lucida Handwriting"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29026" name="Picture 2"/>
          <p:cNvPicPr>
            <a:picLocks noChangeAspect="1" noChangeArrowheads="1"/>
          </p:cNvPicPr>
          <p:nvPr/>
        </p:nvPicPr>
        <p:blipFill>
          <a:blip r:embed="rId2">
            <a:lum bright="-20000" contrast="40000"/>
          </a:blip>
          <a:srcRect l="2344" t="17812" r="51367" b="28750"/>
          <a:stretch>
            <a:fillRect/>
          </a:stretch>
        </p:blipFill>
        <p:spPr bwMode="auto">
          <a:xfrm>
            <a:off x="500034" y="500042"/>
            <a:ext cx="7858180" cy="5669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0050" name="Picture 2"/>
          <p:cNvPicPr>
            <a:picLocks noChangeAspect="1" noChangeArrowheads="1"/>
          </p:cNvPicPr>
          <p:nvPr/>
        </p:nvPicPr>
        <p:blipFill>
          <a:blip r:embed="rId2">
            <a:lum bright="-20000" contrast="40000"/>
          </a:blip>
          <a:srcRect l="1172" t="19687" r="49609" b="33437"/>
          <a:stretch>
            <a:fillRect/>
          </a:stretch>
        </p:blipFill>
        <p:spPr bwMode="auto">
          <a:xfrm>
            <a:off x="371445" y="500042"/>
            <a:ext cx="8401109"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6248" y="1071546"/>
            <a:ext cx="4114800" cy="1143000"/>
          </a:xfrm>
        </p:spPr>
        <p:txBody>
          <a:bodyPr>
            <a:normAutofit/>
          </a:bodyPr>
          <a:lstStyle/>
          <a:p>
            <a:r>
              <a:rPr lang="es-ES" sz="5400" dirty="0" smtClean="0">
                <a:latin typeface="Lucida Handwriting" pitchFamily="66" charset="0"/>
              </a:rPr>
              <a:t>OMS/</a:t>
            </a:r>
            <a:r>
              <a:rPr lang="es-ES" sz="5400" dirty="0" err="1" smtClean="0">
                <a:latin typeface="Lucida Handwriting" pitchFamily="66" charset="0"/>
              </a:rPr>
              <a:t>OPS</a:t>
            </a:r>
            <a:endParaRPr lang="es-ES" sz="5400" dirty="0"/>
          </a:p>
        </p:txBody>
      </p:sp>
      <p:sp>
        <p:nvSpPr>
          <p:cNvPr id="3" name="2 CuadroTexto"/>
          <p:cNvSpPr txBox="1"/>
          <p:nvPr/>
        </p:nvSpPr>
        <p:spPr>
          <a:xfrm>
            <a:off x="571472" y="3000372"/>
            <a:ext cx="8215370" cy="3046988"/>
          </a:xfrm>
          <a:prstGeom prst="rect">
            <a:avLst/>
          </a:prstGeom>
          <a:noFill/>
        </p:spPr>
        <p:txBody>
          <a:bodyPr wrap="square" rtlCol="0">
            <a:spAutoFit/>
          </a:bodyPr>
          <a:lstStyle/>
          <a:p>
            <a:pPr lvl="0" algn="ctr"/>
            <a:r>
              <a:rPr lang="es-ES" sz="3200" dirty="0">
                <a:latin typeface="Lucida Handwriting" pitchFamily="66" charset="0"/>
              </a:rPr>
              <a:t>Acabar para 2030 con la epidemia de tuberculosis es una de las metas relacionadas con la salud incluidas en los Objetivos de Desarrollo Sostenible adoptados en fecha reciente</a:t>
            </a:r>
            <a:r>
              <a:rPr lang="es-ES" sz="3200" dirty="0" smtClean="0">
                <a:latin typeface="Lucida Handwriting" pitchFamily="66" charset="0"/>
              </a:rPr>
              <a:t>.</a:t>
            </a:r>
            <a:endParaRPr lang="es-ES" sz="3200" dirty="0">
              <a:latin typeface="Lucida Handwriting" pitchFamily="66" charset="0"/>
            </a:endParaRPr>
          </a:p>
        </p:txBody>
      </p:sp>
      <p:pic>
        <p:nvPicPr>
          <p:cNvPr id="4" name="3 Imagen" descr="http://www.sld.cu/sites/www.sld.cu/files/imagenoticia/18/dia-mundial-tb-2017.jpg?1490291693"/>
          <p:cNvPicPr/>
          <p:nvPr/>
        </p:nvPicPr>
        <p:blipFill>
          <a:blip r:embed="rId2">
            <a:lum bright="-10000" contrast="40000"/>
          </a:blip>
          <a:srcRect/>
          <a:stretch>
            <a:fillRect/>
          </a:stretch>
        </p:blipFill>
        <p:spPr bwMode="auto">
          <a:xfrm>
            <a:off x="285720" y="357166"/>
            <a:ext cx="3571900" cy="23931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1074" name="Picture 2"/>
          <p:cNvPicPr>
            <a:picLocks noChangeAspect="1" noChangeArrowheads="1"/>
          </p:cNvPicPr>
          <p:nvPr/>
        </p:nvPicPr>
        <p:blipFill>
          <a:blip r:embed="rId2">
            <a:lum bright="-20000" contrast="40000"/>
          </a:blip>
          <a:srcRect l="2929" t="17812" r="51953" b="25000"/>
          <a:stretch>
            <a:fillRect/>
          </a:stretch>
        </p:blipFill>
        <p:spPr bwMode="auto">
          <a:xfrm>
            <a:off x="714348" y="372938"/>
            <a:ext cx="7715304" cy="61121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2098" name="Picture 2"/>
          <p:cNvPicPr>
            <a:picLocks noChangeAspect="1" noChangeArrowheads="1"/>
          </p:cNvPicPr>
          <p:nvPr/>
        </p:nvPicPr>
        <p:blipFill>
          <a:blip r:embed="rId2">
            <a:lum bright="-20000" contrast="40000"/>
          </a:blip>
          <a:srcRect l="2344" t="18750" r="49023" b="25000"/>
          <a:stretch>
            <a:fillRect/>
          </a:stretch>
        </p:blipFill>
        <p:spPr bwMode="auto">
          <a:xfrm>
            <a:off x="428596" y="571480"/>
            <a:ext cx="8143932" cy="58871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3122" name="Picture 2"/>
          <p:cNvPicPr>
            <a:picLocks noChangeAspect="1" noChangeArrowheads="1"/>
          </p:cNvPicPr>
          <p:nvPr/>
        </p:nvPicPr>
        <p:blipFill>
          <a:blip r:embed="rId2">
            <a:lum bright="-30000" contrast="40000"/>
          </a:blip>
          <a:srcRect l="3515" t="22500" r="49609" b="26875"/>
          <a:stretch>
            <a:fillRect/>
          </a:stretch>
        </p:blipFill>
        <p:spPr bwMode="auto">
          <a:xfrm>
            <a:off x="571472" y="428604"/>
            <a:ext cx="7937556"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4146" name="Picture 2"/>
          <p:cNvPicPr>
            <a:picLocks noChangeAspect="1" noChangeArrowheads="1"/>
          </p:cNvPicPr>
          <p:nvPr/>
        </p:nvPicPr>
        <p:blipFill>
          <a:blip r:embed="rId2">
            <a:lum bright="-20000" contrast="40000"/>
          </a:blip>
          <a:srcRect l="1172" t="15937" r="49023" b="29687"/>
          <a:stretch>
            <a:fillRect/>
          </a:stretch>
        </p:blipFill>
        <p:spPr bwMode="auto">
          <a:xfrm>
            <a:off x="488949" y="642918"/>
            <a:ext cx="8166102" cy="55721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5170" name="Picture 2"/>
          <p:cNvPicPr>
            <a:picLocks noChangeAspect="1" noChangeArrowheads="1"/>
          </p:cNvPicPr>
          <p:nvPr/>
        </p:nvPicPr>
        <p:blipFill>
          <a:blip r:embed="rId2">
            <a:lum bright="-20000" contrast="40000"/>
          </a:blip>
          <a:srcRect t="18528" r="49023" b="27097"/>
          <a:stretch>
            <a:fillRect/>
          </a:stretch>
        </p:blipFill>
        <p:spPr bwMode="auto">
          <a:xfrm>
            <a:off x="285720" y="357166"/>
            <a:ext cx="8429684" cy="5929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36194" name="Picture 2"/>
          <p:cNvPicPr>
            <a:picLocks noChangeAspect="1" noChangeArrowheads="1"/>
          </p:cNvPicPr>
          <p:nvPr/>
        </p:nvPicPr>
        <p:blipFill>
          <a:blip r:embed="rId2">
            <a:lum bright="-20000" contrast="40000"/>
          </a:blip>
          <a:srcRect l="2344" t="16875" r="55468" b="26875"/>
          <a:stretch>
            <a:fillRect/>
          </a:stretch>
        </p:blipFill>
        <p:spPr bwMode="auto">
          <a:xfrm>
            <a:off x="357158" y="500042"/>
            <a:ext cx="8143932" cy="60126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fontScale="90000"/>
          </a:bodyPr>
          <a:lstStyle/>
          <a:p>
            <a:pPr>
              <a:defRPr/>
            </a:pPr>
            <a:r>
              <a:rPr lang="es-ES" b="1" kern="10" dirty="0" smtClean="0">
                <a:ln w="9525">
                  <a:solidFill>
                    <a:srgbClr val="CC99FF"/>
                  </a:solidFill>
                  <a:round/>
                  <a:headEnd/>
                  <a:tailEnd/>
                </a:ln>
                <a:gradFill rotWithShape="1">
                  <a:gsLst>
                    <a:gs pos="0">
                      <a:srgbClr val="CCECFF"/>
                    </a:gs>
                    <a:gs pos="100000">
                      <a:srgbClr val="FFFFFF"/>
                    </a:gs>
                  </a:gsLst>
                  <a:lin ang="5400000" scaled="1"/>
                </a:gradFill>
                <a:effectLst>
                  <a:outerShdw dist="53882" dir="2700000" algn="ctr" rotWithShape="0">
                    <a:srgbClr val="9999FF"/>
                  </a:outerShdw>
                </a:effectLst>
                <a:latin typeface="Dolphin"/>
              </a:rPr>
              <a:t/>
            </a:r>
            <a:br>
              <a:rPr lang="es-ES" b="1" kern="10" dirty="0" smtClean="0">
                <a:ln w="9525">
                  <a:solidFill>
                    <a:srgbClr val="CC99FF"/>
                  </a:solidFill>
                  <a:round/>
                  <a:headEnd/>
                  <a:tailEnd/>
                </a:ln>
                <a:gradFill rotWithShape="1">
                  <a:gsLst>
                    <a:gs pos="0">
                      <a:srgbClr val="CCECFF"/>
                    </a:gs>
                    <a:gs pos="100000">
                      <a:srgbClr val="FFFFFF"/>
                    </a:gs>
                  </a:gsLst>
                  <a:lin ang="5400000" scaled="1"/>
                </a:gradFill>
                <a:effectLst>
                  <a:outerShdw dist="53882" dir="2700000" algn="ctr" rotWithShape="0">
                    <a:srgbClr val="9999FF"/>
                  </a:outerShdw>
                </a:effectLst>
                <a:latin typeface="Dolphin"/>
              </a:rPr>
            </a:br>
            <a:r>
              <a:rPr lang="es-ES" b="1" kern="10" dirty="0" smtClean="0">
                <a:ln w="9525">
                  <a:solidFill>
                    <a:srgbClr val="CC99FF"/>
                  </a:solidFill>
                  <a:round/>
                  <a:headEnd/>
                  <a:tailEnd/>
                </a:ln>
                <a:effectLst>
                  <a:outerShdw dist="53882" dir="2700000" algn="ctr" rotWithShape="0">
                    <a:srgbClr val="9999FF"/>
                  </a:outerShdw>
                </a:effectLst>
                <a:latin typeface="Lucida Handwriting" pitchFamily="66" charset="0"/>
              </a:rPr>
              <a:t>Tuberculosis Pulmonar</a:t>
            </a:r>
            <a:br>
              <a:rPr lang="es-ES" b="1" kern="10" dirty="0" smtClean="0">
                <a:ln w="9525">
                  <a:solidFill>
                    <a:srgbClr val="CC99FF"/>
                  </a:solidFill>
                  <a:round/>
                  <a:headEnd/>
                  <a:tailEnd/>
                </a:ln>
                <a:effectLst>
                  <a:outerShdw dist="53882" dir="2700000" algn="ctr" rotWithShape="0">
                    <a:srgbClr val="9999FF"/>
                  </a:outerShdw>
                </a:effectLst>
                <a:latin typeface="Lucida Handwriting" pitchFamily="66" charset="0"/>
              </a:rPr>
            </a:br>
            <a:endParaRPr lang="es-ES" dirty="0">
              <a:latin typeface="Lucida Handwriting" pitchFamily="66" charset="0"/>
            </a:endParaRPr>
          </a:p>
        </p:txBody>
      </p:sp>
      <p:sp>
        <p:nvSpPr>
          <p:cNvPr id="14339" name="2 Rectángulo"/>
          <p:cNvSpPr>
            <a:spLocks noChangeArrowheads="1"/>
          </p:cNvSpPr>
          <p:nvPr/>
        </p:nvSpPr>
        <p:spPr bwMode="auto">
          <a:xfrm>
            <a:off x="571500" y="1673260"/>
            <a:ext cx="8215342" cy="3970318"/>
          </a:xfrm>
          <a:prstGeom prst="rect">
            <a:avLst/>
          </a:prstGeom>
          <a:noFill/>
          <a:ln w="9525">
            <a:noFill/>
            <a:miter lim="800000"/>
            <a:headEnd/>
            <a:tailEnd/>
          </a:ln>
        </p:spPr>
        <p:txBody>
          <a:bodyPr wrap="square">
            <a:spAutoFit/>
          </a:bodyPr>
          <a:lstStyle/>
          <a:p>
            <a:pPr marL="514350" indent="-514350">
              <a:buFont typeface="+mj-lt"/>
              <a:buAutoNum type="arabicPeriod"/>
            </a:pPr>
            <a:r>
              <a:rPr lang="es-ES" sz="2800" dirty="0" smtClean="0">
                <a:latin typeface="Lucida Handwriting" pitchFamily="66" charset="0"/>
              </a:rPr>
              <a:t>Infección: Tuberculosis </a:t>
            </a:r>
            <a:r>
              <a:rPr lang="es-ES" sz="2800" dirty="0">
                <a:latin typeface="Lucida Handwriting" pitchFamily="66" charset="0"/>
              </a:rPr>
              <a:t>latente (</a:t>
            </a:r>
            <a:r>
              <a:rPr lang="es-ES" sz="2800" dirty="0" err="1">
                <a:latin typeface="Lucida Handwriting" pitchFamily="66" charset="0"/>
              </a:rPr>
              <a:t>TBL</a:t>
            </a:r>
            <a:r>
              <a:rPr lang="es-ES" sz="2800" dirty="0">
                <a:latin typeface="Lucida Handwriting" pitchFamily="66" charset="0"/>
              </a:rPr>
              <a:t>), con presencia de </a:t>
            </a:r>
            <a:r>
              <a:rPr lang="es-ES" sz="2800" u="sng" dirty="0">
                <a:latin typeface="Lucida Handwriting" pitchFamily="66" charset="0"/>
              </a:rPr>
              <a:t>escasos bacilos no activos </a:t>
            </a:r>
            <a:r>
              <a:rPr lang="es-ES" sz="2800" u="sng" dirty="0" smtClean="0">
                <a:latin typeface="Lucida Handwriting" pitchFamily="66" charset="0"/>
              </a:rPr>
              <a:t> </a:t>
            </a:r>
            <a:r>
              <a:rPr lang="es-ES" sz="2800" dirty="0" smtClean="0">
                <a:latin typeface="Lucida Handwriting" pitchFamily="66" charset="0"/>
              </a:rPr>
              <a:t>en </a:t>
            </a:r>
            <a:r>
              <a:rPr lang="es-ES" sz="2800" dirty="0">
                <a:latin typeface="Lucida Handwriting" pitchFamily="66" charset="0"/>
              </a:rPr>
              <a:t>el huésped</a:t>
            </a:r>
          </a:p>
          <a:p>
            <a:pPr algn="just"/>
            <a:endParaRPr lang="es-ES" sz="2800" dirty="0" smtClean="0">
              <a:latin typeface="Lucida Handwriting" pitchFamily="66" charset="0"/>
            </a:endParaRPr>
          </a:p>
          <a:p>
            <a:pPr marL="514350" indent="-514350"/>
            <a:r>
              <a:rPr lang="es-ES" sz="2800" dirty="0" smtClean="0">
                <a:latin typeface="Lucida Handwriting" pitchFamily="66" charset="0"/>
              </a:rPr>
              <a:t>2.Enfermedad:Estado de tuberculosis </a:t>
            </a:r>
            <a:r>
              <a:rPr lang="es-ES" sz="2800" dirty="0">
                <a:latin typeface="Lucida Handwriting" pitchFamily="66" charset="0"/>
              </a:rPr>
              <a:t>activa (</a:t>
            </a:r>
            <a:r>
              <a:rPr lang="es-ES" sz="2800" dirty="0" err="1">
                <a:latin typeface="Lucida Handwriting" pitchFamily="66" charset="0"/>
              </a:rPr>
              <a:t>TBA</a:t>
            </a:r>
            <a:r>
              <a:rPr lang="es-ES" sz="2800" dirty="0" smtClean="0">
                <a:latin typeface="Lucida Handwriting" pitchFamily="66" charset="0"/>
              </a:rPr>
              <a:t>), donde </a:t>
            </a:r>
            <a:r>
              <a:rPr lang="es-ES" sz="2800" dirty="0">
                <a:latin typeface="Lucida Handwriting" pitchFamily="66" charset="0"/>
              </a:rPr>
              <a:t>el desarrollo de las </a:t>
            </a:r>
            <a:r>
              <a:rPr lang="es-ES" sz="2800" dirty="0" err="1">
                <a:latin typeface="Lucida Handwriting" pitchFamily="66" charset="0"/>
              </a:rPr>
              <a:t>micobacterias</a:t>
            </a:r>
            <a:r>
              <a:rPr lang="es-ES" sz="2800" dirty="0">
                <a:latin typeface="Lucida Handwriting" pitchFamily="66" charset="0"/>
              </a:rPr>
              <a:t> es explosivo y el daño al cuerpo humano es enorme y el riesgo de trasmisión es muy alto.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2852"/>
            <a:ext cx="8229600" cy="1143000"/>
          </a:xfrm>
        </p:spPr>
        <p:txBody>
          <a:bodyPr>
            <a:normAutofit/>
          </a:bodyPr>
          <a:lstStyle/>
          <a:p>
            <a:r>
              <a:rPr lang="es-ES" sz="2800" dirty="0" smtClean="0">
                <a:latin typeface="Lucida Handwriting" pitchFamily="66" charset="0"/>
              </a:rPr>
              <a:t>Historia natural de la Tuberculosis pulmonar</a:t>
            </a:r>
            <a:endParaRPr lang="es-ES" sz="2800" dirty="0">
              <a:latin typeface="Lucida Handwriting" pitchFamily="66" charset="0"/>
            </a:endParaRPr>
          </a:p>
        </p:txBody>
      </p:sp>
      <p:pic>
        <p:nvPicPr>
          <p:cNvPr id="3" name="Picture 2"/>
          <p:cNvPicPr>
            <a:picLocks noChangeAspect="1" noChangeArrowheads="1"/>
          </p:cNvPicPr>
          <p:nvPr/>
        </p:nvPicPr>
        <p:blipFill>
          <a:blip r:embed="rId2">
            <a:lum bright="-10000" contrast="40000"/>
          </a:blip>
          <a:srcRect l="8203" t="38172" r="71460" b="40541"/>
          <a:stretch>
            <a:fillRect/>
          </a:stretch>
        </p:blipFill>
        <p:spPr bwMode="auto">
          <a:xfrm>
            <a:off x="2928925" y="1285860"/>
            <a:ext cx="5715039" cy="5000660"/>
          </a:xfrm>
          <a:prstGeom prst="rect">
            <a:avLst/>
          </a:prstGeom>
          <a:ln w="127000" cap="rnd">
            <a:solidFill>
              <a:schemeClr val="tx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3 CuadroTexto"/>
          <p:cNvSpPr txBox="1"/>
          <p:nvPr/>
        </p:nvSpPr>
        <p:spPr>
          <a:xfrm>
            <a:off x="2928926" y="1324261"/>
            <a:ext cx="3857652" cy="461665"/>
          </a:xfrm>
          <a:prstGeom prst="rect">
            <a:avLst/>
          </a:prstGeom>
          <a:noFill/>
        </p:spPr>
        <p:txBody>
          <a:bodyPr wrap="square" rtlCol="0">
            <a:spAutoFit/>
          </a:bodyPr>
          <a:lstStyle/>
          <a:p>
            <a:r>
              <a:rPr lang="es-ES" sz="2400" dirty="0" smtClean="0">
                <a:latin typeface="Lucida Handwriting" pitchFamily="66" charset="0"/>
              </a:rPr>
              <a:t>Enfermo bacilífero</a:t>
            </a:r>
            <a:endParaRPr lang="es-ES" sz="2400" dirty="0">
              <a:latin typeface="Lucida Handwriting" pitchFamily="66" charset="0"/>
            </a:endParaRPr>
          </a:p>
        </p:txBody>
      </p:sp>
      <p:sp>
        <p:nvSpPr>
          <p:cNvPr id="5" name="4 CuadroTexto"/>
          <p:cNvSpPr txBox="1"/>
          <p:nvPr/>
        </p:nvSpPr>
        <p:spPr>
          <a:xfrm>
            <a:off x="6500826" y="1357298"/>
            <a:ext cx="1754006" cy="461665"/>
          </a:xfrm>
          <a:prstGeom prst="rect">
            <a:avLst/>
          </a:prstGeom>
          <a:noFill/>
        </p:spPr>
        <p:txBody>
          <a:bodyPr wrap="none" rtlCol="0">
            <a:spAutoFit/>
          </a:bodyPr>
          <a:lstStyle/>
          <a:p>
            <a:r>
              <a:rPr lang="es-ES" sz="2400" dirty="0" smtClean="0">
                <a:latin typeface="Lucida Handwriting" pitchFamily="66" charset="0"/>
              </a:rPr>
              <a:t>Contacto</a:t>
            </a:r>
            <a:endParaRPr lang="es-ES" sz="2400" dirty="0">
              <a:latin typeface="Lucida Handwriting" pitchFamily="66" charset="0"/>
            </a:endParaRPr>
          </a:p>
        </p:txBody>
      </p:sp>
      <p:sp>
        <p:nvSpPr>
          <p:cNvPr id="6" name="5 CuadroTexto"/>
          <p:cNvSpPr txBox="1"/>
          <p:nvPr/>
        </p:nvSpPr>
        <p:spPr>
          <a:xfrm>
            <a:off x="2857488" y="6417254"/>
            <a:ext cx="5599610" cy="369332"/>
          </a:xfrm>
          <a:prstGeom prst="rect">
            <a:avLst/>
          </a:prstGeom>
          <a:noFill/>
        </p:spPr>
        <p:txBody>
          <a:bodyPr wrap="none" rtlCol="0">
            <a:spAutoFit/>
          </a:bodyPr>
          <a:lstStyle/>
          <a:p>
            <a:r>
              <a:rPr lang="es-ES" dirty="0" smtClean="0">
                <a:latin typeface="Lucida Handwriting" pitchFamily="66" charset="0"/>
              </a:rPr>
              <a:t>Periodo de incubación  de 3 a 8 semanas</a:t>
            </a:r>
            <a:endParaRPr lang="es-ES" dirty="0">
              <a:latin typeface="Lucida Handwriting" pitchFamily="66" charset="0"/>
            </a:endParaRPr>
          </a:p>
        </p:txBody>
      </p:sp>
      <p:sp>
        <p:nvSpPr>
          <p:cNvPr id="7" name="6 CuadroTexto"/>
          <p:cNvSpPr txBox="1"/>
          <p:nvPr/>
        </p:nvSpPr>
        <p:spPr>
          <a:xfrm>
            <a:off x="71406" y="2538423"/>
            <a:ext cx="2714644" cy="2739211"/>
          </a:xfrm>
          <a:prstGeom prst="rect">
            <a:avLst/>
          </a:prstGeom>
          <a:noFill/>
        </p:spPr>
        <p:txBody>
          <a:bodyPr wrap="square" rtlCol="0">
            <a:spAutoFit/>
          </a:bodyPr>
          <a:lstStyle/>
          <a:p>
            <a:r>
              <a:rPr lang="es-ES" dirty="0" smtClean="0">
                <a:latin typeface="Lucida Handwriting" pitchFamily="66" charset="0"/>
              </a:rPr>
              <a:t>SR +21 DÍAS</a:t>
            </a:r>
          </a:p>
          <a:p>
            <a:r>
              <a:rPr lang="es-ES" dirty="0" smtClean="0">
                <a:latin typeface="Lucida Handwriting" pitchFamily="66" charset="0"/>
              </a:rPr>
              <a:t>TOS  y </a:t>
            </a:r>
            <a:r>
              <a:rPr lang="es-ES" dirty="0" err="1" smtClean="0">
                <a:latin typeface="Lucida Handwriting" pitchFamily="66" charset="0"/>
              </a:rPr>
              <a:t>EXPECT</a:t>
            </a:r>
            <a:r>
              <a:rPr lang="es-ES" dirty="0" smtClean="0">
                <a:latin typeface="Lucida Handwriting" pitchFamily="66" charset="0"/>
              </a:rPr>
              <a:t>.</a:t>
            </a:r>
          </a:p>
          <a:p>
            <a:r>
              <a:rPr lang="es-ES" dirty="0" smtClean="0">
                <a:latin typeface="Lucida Handwriting" pitchFamily="66" charset="0"/>
              </a:rPr>
              <a:t>FIEBRE VESPERTINA</a:t>
            </a:r>
          </a:p>
          <a:p>
            <a:r>
              <a:rPr lang="es-ES" dirty="0" smtClean="0">
                <a:latin typeface="Lucida Handwriting" pitchFamily="66" charset="0"/>
              </a:rPr>
              <a:t>SUDORACIONES NOCTURNAS</a:t>
            </a:r>
          </a:p>
          <a:p>
            <a:r>
              <a:rPr lang="es-ES" dirty="0" smtClean="0">
                <a:latin typeface="Lucida Handwriting" pitchFamily="66" charset="0"/>
              </a:rPr>
              <a:t>HEMOPTISIS</a:t>
            </a:r>
          </a:p>
          <a:p>
            <a:r>
              <a:rPr lang="es-ES" dirty="0" smtClean="0">
                <a:latin typeface="Lucida Handwriting" pitchFamily="66" charset="0"/>
              </a:rPr>
              <a:t>ASTENIA</a:t>
            </a:r>
          </a:p>
          <a:p>
            <a:r>
              <a:rPr lang="es-US" dirty="0" smtClean="0">
                <a:latin typeface="Lucida Handwriting" pitchFamily="66" charset="0"/>
              </a:rPr>
              <a:t>PÉRDIDA DE PESO</a:t>
            </a:r>
            <a:endParaRPr lang="es-ES" dirty="0" smtClean="0">
              <a:latin typeface="Lucida Handwriting" pitchFamily="66" charset="0"/>
            </a:endParaRPr>
          </a:p>
          <a:p>
            <a:endParaRPr lang="es-ES" sz="1400" dirty="0" smtClean="0">
              <a:latin typeface="Lucida Handwriting" pitchFamily="66" charset="0"/>
            </a:endParaRPr>
          </a:p>
          <a:p>
            <a:endParaRPr lang="es-ES" sz="1400" dirty="0">
              <a:latin typeface="Lucida Handwriting" pitchFamily="66" charset="0"/>
            </a:endParaRPr>
          </a:p>
        </p:txBody>
      </p:sp>
      <p:sp>
        <p:nvSpPr>
          <p:cNvPr id="9" name="8 Proceso"/>
          <p:cNvSpPr/>
          <p:nvPr/>
        </p:nvSpPr>
        <p:spPr>
          <a:xfrm>
            <a:off x="8001024" y="2143116"/>
            <a:ext cx="642942" cy="171451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10" name="9 CuadroTexto"/>
          <p:cNvSpPr txBox="1"/>
          <p:nvPr/>
        </p:nvSpPr>
        <p:spPr>
          <a:xfrm>
            <a:off x="214282" y="1500174"/>
            <a:ext cx="2286016" cy="646331"/>
          </a:xfrm>
          <a:prstGeom prst="rect">
            <a:avLst/>
          </a:prstGeom>
          <a:noFill/>
        </p:spPr>
        <p:txBody>
          <a:bodyPr wrap="square" rtlCol="0">
            <a:spAutoFit/>
          </a:bodyPr>
          <a:lstStyle/>
          <a:p>
            <a:pPr algn="ctr"/>
            <a:r>
              <a:rPr lang="es-US" dirty="0" smtClean="0">
                <a:latin typeface="Lucida Handwriting" pitchFamily="66" charset="0"/>
              </a:rPr>
              <a:t>Cadena epidemiológica</a:t>
            </a:r>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lum bright="-10000" contrast="40000"/>
          </a:blip>
          <a:srcRect l="46114" t="38172" r="43750" b="39913"/>
          <a:stretch>
            <a:fillRect/>
          </a:stretch>
        </p:blipFill>
        <p:spPr bwMode="auto">
          <a:xfrm>
            <a:off x="714348" y="2092366"/>
            <a:ext cx="2071702" cy="2673268"/>
          </a:xfrm>
          <a:prstGeom prst="rect">
            <a:avLst/>
          </a:prstGeom>
          <a:noFill/>
          <a:ln w="9525">
            <a:noFill/>
            <a:miter lim="800000"/>
            <a:headEnd/>
            <a:tailEnd/>
          </a:ln>
          <a:effectLst/>
        </p:spPr>
      </p:pic>
      <p:sp>
        <p:nvSpPr>
          <p:cNvPr id="5" name="4 CuadroTexto"/>
          <p:cNvSpPr txBox="1"/>
          <p:nvPr/>
        </p:nvSpPr>
        <p:spPr>
          <a:xfrm>
            <a:off x="-32" y="1000108"/>
            <a:ext cx="3214710" cy="923330"/>
          </a:xfrm>
          <a:prstGeom prst="rect">
            <a:avLst/>
          </a:prstGeom>
          <a:noFill/>
        </p:spPr>
        <p:txBody>
          <a:bodyPr wrap="square" rtlCol="0">
            <a:spAutoFit/>
          </a:bodyPr>
          <a:lstStyle/>
          <a:p>
            <a:pPr algn="ctr"/>
            <a:r>
              <a:rPr lang="es-ES" dirty="0" smtClean="0">
                <a:latin typeface="Lucida Handwriting" pitchFamily="66" charset="0"/>
              </a:rPr>
              <a:t>Puede infectar de 10 a 15 personas en un año (contactos)</a:t>
            </a:r>
            <a:endParaRPr lang="es-ES" dirty="0">
              <a:latin typeface="Lucida Handwriting" pitchFamily="66" charset="0"/>
            </a:endParaRPr>
          </a:p>
        </p:txBody>
      </p:sp>
      <p:sp>
        <p:nvSpPr>
          <p:cNvPr id="6" name="5 CuadroTexto"/>
          <p:cNvSpPr txBox="1"/>
          <p:nvPr/>
        </p:nvSpPr>
        <p:spPr>
          <a:xfrm>
            <a:off x="214282" y="5000636"/>
            <a:ext cx="2857520" cy="646331"/>
          </a:xfrm>
          <a:prstGeom prst="rect">
            <a:avLst/>
          </a:prstGeom>
          <a:noFill/>
        </p:spPr>
        <p:txBody>
          <a:bodyPr wrap="square" rtlCol="0">
            <a:spAutoFit/>
          </a:bodyPr>
          <a:lstStyle/>
          <a:p>
            <a:pPr algn="ctr"/>
            <a:r>
              <a:rPr lang="es-ES" dirty="0" smtClean="0">
                <a:latin typeface="Lucida Handwriting" pitchFamily="66" charset="0"/>
              </a:rPr>
              <a:t>Prueba de la tuberculina positiva</a:t>
            </a:r>
            <a:endParaRPr lang="es-ES" dirty="0">
              <a:latin typeface="Lucida Handwriting" pitchFamily="66" charset="0"/>
            </a:endParaRPr>
          </a:p>
        </p:txBody>
      </p:sp>
      <p:sp>
        <p:nvSpPr>
          <p:cNvPr id="8" name="7 CuadroTexto"/>
          <p:cNvSpPr txBox="1"/>
          <p:nvPr/>
        </p:nvSpPr>
        <p:spPr>
          <a:xfrm>
            <a:off x="6500826" y="3929066"/>
            <a:ext cx="2428892" cy="2031325"/>
          </a:xfrm>
          <a:prstGeom prst="rect">
            <a:avLst/>
          </a:prstGeom>
          <a:noFill/>
        </p:spPr>
        <p:txBody>
          <a:bodyPr wrap="square" rtlCol="0">
            <a:spAutoFit/>
          </a:bodyPr>
          <a:lstStyle/>
          <a:p>
            <a:pPr algn="ctr"/>
            <a:r>
              <a:rPr lang="es-ES" dirty="0" smtClean="0">
                <a:latin typeface="Lucida Handwriting" pitchFamily="66" charset="0"/>
              </a:rPr>
              <a:t>Riesgo del 10 % de que la infección se reactive y que se desarrolle la enfermedad (Endógena)  </a:t>
            </a:r>
            <a:endParaRPr lang="es-ES" dirty="0">
              <a:latin typeface="Lucida Handwriting" pitchFamily="66" charset="0"/>
            </a:endParaRPr>
          </a:p>
        </p:txBody>
      </p:sp>
      <p:sp>
        <p:nvSpPr>
          <p:cNvPr id="12" name="11 CuadroTexto"/>
          <p:cNvSpPr txBox="1"/>
          <p:nvPr/>
        </p:nvSpPr>
        <p:spPr>
          <a:xfrm>
            <a:off x="3000364" y="139463"/>
            <a:ext cx="3214710" cy="646331"/>
          </a:xfrm>
          <a:prstGeom prst="rect">
            <a:avLst/>
          </a:prstGeom>
          <a:noFill/>
        </p:spPr>
        <p:txBody>
          <a:bodyPr wrap="square" rtlCol="0">
            <a:spAutoFit/>
          </a:bodyPr>
          <a:lstStyle/>
          <a:p>
            <a:pPr algn="ctr"/>
            <a:r>
              <a:rPr lang="es-ES" dirty="0" smtClean="0">
                <a:latin typeface="Lucida Handwriting" pitchFamily="66" charset="0"/>
              </a:rPr>
              <a:t>5% Tuberculosis primaria</a:t>
            </a:r>
            <a:endParaRPr lang="es-ES" dirty="0">
              <a:latin typeface="Lucida Handwriting" pitchFamily="66" charset="0"/>
            </a:endParaRPr>
          </a:p>
        </p:txBody>
      </p:sp>
      <p:sp>
        <p:nvSpPr>
          <p:cNvPr id="13" name="12 CuadroTexto"/>
          <p:cNvSpPr txBox="1"/>
          <p:nvPr/>
        </p:nvSpPr>
        <p:spPr>
          <a:xfrm>
            <a:off x="785754" y="6143644"/>
            <a:ext cx="8358246" cy="369332"/>
          </a:xfrm>
          <a:prstGeom prst="rect">
            <a:avLst/>
          </a:prstGeom>
          <a:noFill/>
        </p:spPr>
        <p:txBody>
          <a:bodyPr wrap="square" rtlCol="0">
            <a:spAutoFit/>
          </a:bodyPr>
          <a:lstStyle/>
          <a:p>
            <a:pPr algn="ctr"/>
            <a:r>
              <a:rPr lang="es-ES_tradnl" dirty="0" smtClean="0">
                <a:latin typeface="Lucida Handwriting" pitchFamily="66" charset="0"/>
              </a:rPr>
              <a:t>80% TUBERCULOSIS </a:t>
            </a:r>
            <a:r>
              <a:rPr lang="es-ES_tradnl" dirty="0" err="1" smtClean="0">
                <a:latin typeface="Lucida Handwriting" pitchFamily="66" charset="0"/>
              </a:rPr>
              <a:t>POSPRIMARIA</a:t>
            </a:r>
            <a:r>
              <a:rPr lang="es-ES_tradnl" dirty="0" smtClean="0">
                <a:latin typeface="Lucida Handwriting" pitchFamily="66" charset="0"/>
              </a:rPr>
              <a:t>  ENDÓGENA o </a:t>
            </a:r>
            <a:r>
              <a:rPr lang="es-ES_tradnl" dirty="0" err="1" smtClean="0">
                <a:latin typeface="Lucida Handwriting" pitchFamily="66" charset="0"/>
              </a:rPr>
              <a:t>EXOGENA</a:t>
            </a:r>
            <a:endParaRPr lang="es-ES" dirty="0"/>
          </a:p>
        </p:txBody>
      </p:sp>
      <p:sp>
        <p:nvSpPr>
          <p:cNvPr id="14" name="13 CuadroTexto"/>
          <p:cNvSpPr txBox="1"/>
          <p:nvPr/>
        </p:nvSpPr>
        <p:spPr>
          <a:xfrm>
            <a:off x="6357918" y="142852"/>
            <a:ext cx="2786082" cy="646331"/>
          </a:xfrm>
          <a:prstGeom prst="rect">
            <a:avLst/>
          </a:prstGeom>
          <a:noFill/>
        </p:spPr>
        <p:txBody>
          <a:bodyPr wrap="square" rtlCol="0">
            <a:spAutoFit/>
          </a:bodyPr>
          <a:lstStyle/>
          <a:p>
            <a:pPr algn="ctr"/>
            <a:r>
              <a:rPr lang="es-ES" dirty="0" smtClean="0">
                <a:latin typeface="Lucida Handwriting" pitchFamily="66" charset="0"/>
              </a:rPr>
              <a:t>95% Primoinfección asintomática</a:t>
            </a:r>
            <a:endParaRPr lang="es-ES" dirty="0">
              <a:latin typeface="Lucida Handwriting" pitchFamily="66" charset="0"/>
            </a:endParaRPr>
          </a:p>
        </p:txBody>
      </p:sp>
      <p:pic>
        <p:nvPicPr>
          <p:cNvPr id="15" name="Picture 2"/>
          <p:cNvPicPr>
            <a:picLocks noChangeAspect="1" noChangeArrowheads="1"/>
          </p:cNvPicPr>
          <p:nvPr/>
        </p:nvPicPr>
        <p:blipFill>
          <a:blip r:embed="rId2">
            <a:lum bright="-10000" contrast="40000"/>
          </a:blip>
          <a:srcRect l="46218" t="38172" r="43750" b="39913"/>
          <a:stretch>
            <a:fillRect/>
          </a:stretch>
        </p:blipFill>
        <p:spPr bwMode="auto">
          <a:xfrm>
            <a:off x="6786578" y="857232"/>
            <a:ext cx="1967293" cy="2571768"/>
          </a:xfrm>
          <a:prstGeom prst="rect">
            <a:avLst/>
          </a:prstGeom>
          <a:noFill/>
          <a:ln w="9525">
            <a:noFill/>
            <a:miter lim="800000"/>
            <a:headEnd/>
            <a:tailEnd/>
          </a:ln>
          <a:effectLst/>
        </p:spPr>
      </p:pic>
      <p:sp>
        <p:nvSpPr>
          <p:cNvPr id="17" name="16 Flecha abajo"/>
          <p:cNvSpPr/>
          <p:nvPr/>
        </p:nvSpPr>
        <p:spPr>
          <a:xfrm>
            <a:off x="7500958" y="3357562"/>
            <a:ext cx="484632" cy="5715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1"/>
          <p:cNvPicPr>
            <a:picLocks noChangeAspect="1" noChangeArrowheads="1"/>
          </p:cNvPicPr>
          <p:nvPr/>
        </p:nvPicPr>
        <p:blipFill>
          <a:blip r:embed="rId3"/>
          <a:srcRect l="75903" t="39293" r="4578" b="30986"/>
          <a:stretch>
            <a:fillRect/>
          </a:stretch>
        </p:blipFill>
        <p:spPr bwMode="auto">
          <a:xfrm>
            <a:off x="3357554" y="3643314"/>
            <a:ext cx="2428892" cy="2311365"/>
          </a:xfrm>
          <a:prstGeom prst="rect">
            <a:avLst/>
          </a:prstGeom>
          <a:noFill/>
          <a:ln w="9525">
            <a:noFill/>
            <a:miter lim="800000"/>
            <a:headEnd/>
            <a:tailEnd/>
          </a:ln>
          <a:effectLst/>
        </p:spPr>
      </p:pic>
      <p:sp>
        <p:nvSpPr>
          <p:cNvPr id="18" name="17 Flecha derecha"/>
          <p:cNvSpPr/>
          <p:nvPr/>
        </p:nvSpPr>
        <p:spPr>
          <a:xfrm>
            <a:off x="2786050" y="2071678"/>
            <a:ext cx="107157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derecha"/>
          <p:cNvSpPr/>
          <p:nvPr/>
        </p:nvSpPr>
        <p:spPr>
          <a:xfrm>
            <a:off x="2786050" y="3015806"/>
            <a:ext cx="38576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Picture 2"/>
          <p:cNvPicPr>
            <a:picLocks noChangeAspect="1" noChangeArrowheads="1"/>
          </p:cNvPicPr>
          <p:nvPr/>
        </p:nvPicPr>
        <p:blipFill>
          <a:blip r:embed="rId4"/>
          <a:srcRect l="33398" t="18750" r="34961" b="13750"/>
          <a:stretch>
            <a:fillRect/>
          </a:stretch>
        </p:blipFill>
        <p:spPr bwMode="auto">
          <a:xfrm>
            <a:off x="3929058" y="785794"/>
            <a:ext cx="1714512" cy="2286016"/>
          </a:xfrm>
          <a:prstGeom prst="rect">
            <a:avLst/>
          </a:prstGeom>
          <a:noFill/>
          <a:ln w="9525">
            <a:noFill/>
            <a:miter lim="800000"/>
            <a:headEnd/>
            <a:tailEnd/>
          </a:ln>
          <a:effectLst/>
        </p:spPr>
      </p:pic>
      <p:sp>
        <p:nvSpPr>
          <p:cNvPr id="21" name="20 CuadroTexto"/>
          <p:cNvSpPr txBox="1"/>
          <p:nvPr/>
        </p:nvSpPr>
        <p:spPr>
          <a:xfrm>
            <a:off x="4000496" y="857232"/>
            <a:ext cx="1500198" cy="646331"/>
          </a:xfrm>
          <a:prstGeom prst="rect">
            <a:avLst/>
          </a:prstGeom>
          <a:noFill/>
        </p:spPr>
        <p:txBody>
          <a:bodyPr wrap="square" rtlCol="0">
            <a:spAutoFit/>
          </a:bodyPr>
          <a:lstStyle/>
          <a:p>
            <a:r>
              <a:rPr lang="es-ES" b="1" dirty="0" smtClean="0">
                <a:solidFill>
                  <a:schemeClr val="bg1"/>
                </a:solidFill>
                <a:latin typeface="Lucida Handwriting" pitchFamily="66" charset="0"/>
              </a:rPr>
              <a:t>Complejo de </a:t>
            </a:r>
            <a:r>
              <a:rPr lang="es-ES" b="1" dirty="0" err="1" smtClean="0">
                <a:solidFill>
                  <a:schemeClr val="bg1"/>
                </a:solidFill>
                <a:latin typeface="Lucida Handwriting" pitchFamily="66" charset="0"/>
              </a:rPr>
              <a:t>Ranke</a:t>
            </a:r>
            <a:endParaRPr lang="es-ES" dirty="0">
              <a:solidFill>
                <a:schemeClr val="bg1"/>
              </a:solidFill>
            </a:endParaRPr>
          </a:p>
        </p:txBody>
      </p:sp>
      <p:sp>
        <p:nvSpPr>
          <p:cNvPr id="22" name="21 Flecha izquierda"/>
          <p:cNvSpPr/>
          <p:nvPr/>
        </p:nvSpPr>
        <p:spPr>
          <a:xfrm>
            <a:off x="5786446" y="4286256"/>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Flecha izquierda"/>
          <p:cNvSpPr/>
          <p:nvPr/>
        </p:nvSpPr>
        <p:spPr>
          <a:xfrm>
            <a:off x="2571736" y="3873062"/>
            <a:ext cx="764094"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7" grpId="0" animBg="1"/>
      <p:bldP spid="18" grpId="0" animBg="1"/>
      <p:bldP spid="19" grpId="0" animBg="1"/>
      <p:bldP spid="21" grpId="0"/>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541338" y="765175"/>
            <a:ext cx="9685338" cy="6858000"/>
          </a:xfrm>
        </p:spPr>
        <p:txBody>
          <a:bodyPr/>
          <a:lstStyle/>
          <a:p>
            <a:pPr marL="2209800" lvl="4" indent="-381000" eaLnBrk="1" hangingPunct="1">
              <a:buFontTx/>
              <a:buNone/>
            </a:pPr>
            <a:r>
              <a:rPr lang="es-ES_tradnl" dirty="0" smtClean="0"/>
              <a:t>		</a:t>
            </a:r>
          </a:p>
          <a:p>
            <a:pPr marL="2209800" lvl="4" indent="-381000" eaLnBrk="1" hangingPunct="1">
              <a:buFontTx/>
              <a:buNone/>
            </a:pPr>
            <a:endParaRPr lang="es-ES_tradnl" dirty="0" smtClean="0"/>
          </a:p>
          <a:p>
            <a:pPr marL="2209800" lvl="4" indent="-381000" eaLnBrk="1" hangingPunct="1">
              <a:buFontTx/>
              <a:buNone/>
            </a:pPr>
            <a:endParaRPr lang="es-ES_tradnl" dirty="0" smtClean="0"/>
          </a:p>
          <a:p>
            <a:pPr marL="2209800" lvl="4" indent="-381000" eaLnBrk="1" hangingPunct="1">
              <a:buFontTx/>
              <a:buNone/>
            </a:pPr>
            <a:r>
              <a:rPr lang="es-ES_tradnl" dirty="0" smtClean="0"/>
              <a:t>		</a:t>
            </a:r>
          </a:p>
          <a:p>
            <a:pPr marL="2209800" lvl="4" indent="-381000" eaLnBrk="1" hangingPunct="1">
              <a:buFontTx/>
              <a:buNone/>
            </a:pPr>
            <a:endParaRPr lang="es-ES_tradnl" dirty="0" smtClean="0"/>
          </a:p>
          <a:p>
            <a:pPr marL="2209800" lvl="4" indent="-381000" eaLnBrk="1" hangingPunct="1">
              <a:buFontTx/>
              <a:buNone/>
            </a:pPr>
            <a:endParaRPr lang="es-ES_tradnl" dirty="0" smtClean="0"/>
          </a:p>
          <a:p>
            <a:pPr marL="2209800" lvl="4" indent="-381000" eaLnBrk="1" hangingPunct="1">
              <a:buFontTx/>
              <a:buNone/>
            </a:pPr>
            <a:r>
              <a:rPr lang="es-ES_tradnl" dirty="0" smtClean="0"/>
              <a:t>		</a:t>
            </a:r>
          </a:p>
          <a:p>
            <a:pPr marL="2209800" lvl="4" indent="-381000" eaLnBrk="1" hangingPunct="1">
              <a:buFontTx/>
              <a:buNone/>
            </a:pPr>
            <a:endParaRPr lang="es-ES_tradnl" dirty="0" smtClean="0"/>
          </a:p>
        </p:txBody>
      </p:sp>
      <p:sp>
        <p:nvSpPr>
          <p:cNvPr id="20483" name="Text Box 3"/>
          <p:cNvSpPr txBox="1">
            <a:spLocks noChangeArrowheads="1"/>
          </p:cNvSpPr>
          <p:nvPr/>
        </p:nvSpPr>
        <p:spPr bwMode="auto">
          <a:xfrm>
            <a:off x="3929058" y="884238"/>
            <a:ext cx="3393878" cy="46166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sz="2400" b="1" dirty="0">
                <a:latin typeface="Lucida Handwriting" pitchFamily="66" charset="0"/>
              </a:rPr>
              <a:t>enfermo </a:t>
            </a:r>
            <a:r>
              <a:rPr lang="es-ES_tradnl" sz="2400" b="1" dirty="0" err="1">
                <a:latin typeface="Lucida Handwriting" pitchFamily="66" charset="0"/>
              </a:rPr>
              <a:t>bacilifero</a:t>
            </a:r>
            <a:endParaRPr lang="es-ES_tradnl" sz="2400" b="1" dirty="0">
              <a:latin typeface="Lucida Handwriting" pitchFamily="66" charset="0"/>
            </a:endParaRPr>
          </a:p>
        </p:txBody>
      </p:sp>
      <p:sp>
        <p:nvSpPr>
          <p:cNvPr id="20484" name="Text Box 4"/>
          <p:cNvSpPr txBox="1">
            <a:spLocks noChangeArrowheads="1"/>
          </p:cNvSpPr>
          <p:nvPr/>
        </p:nvSpPr>
        <p:spPr bwMode="auto">
          <a:xfrm>
            <a:off x="-500098" y="1720850"/>
            <a:ext cx="8358246" cy="92333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lvl="4">
              <a:defRPr/>
            </a:pPr>
            <a:r>
              <a:rPr lang="es-ES_tradnl" b="1" dirty="0" err="1">
                <a:latin typeface="Lucida Handwriting" pitchFamily="66" charset="0"/>
              </a:rPr>
              <a:t>MICROGOTAS</a:t>
            </a:r>
            <a:r>
              <a:rPr lang="es-ES_tradnl" b="1" dirty="0">
                <a:latin typeface="Lucida Handwriting" pitchFamily="66" charset="0"/>
              </a:rPr>
              <a:t> DE </a:t>
            </a:r>
            <a:r>
              <a:rPr lang="es-ES_tradnl" b="1" dirty="0" err="1">
                <a:latin typeface="Lucida Handwriting" pitchFamily="66" charset="0"/>
              </a:rPr>
              <a:t>PFLUGER</a:t>
            </a:r>
            <a:r>
              <a:rPr lang="es-ES_tradnl" b="1" dirty="0">
                <a:latin typeface="Lucida Handwriting" pitchFamily="66" charset="0"/>
              </a:rPr>
              <a:t> (NÚCLEOS DE WELLS)</a:t>
            </a:r>
          </a:p>
          <a:p>
            <a:pPr lvl="4">
              <a:defRPr/>
            </a:pPr>
            <a:endParaRPr lang="es-ES_tradnl" b="1" dirty="0"/>
          </a:p>
          <a:p>
            <a:pPr>
              <a:defRPr/>
            </a:pPr>
            <a:endParaRPr lang="es-ES_tradnl" b="1" dirty="0"/>
          </a:p>
        </p:txBody>
      </p:sp>
      <p:sp>
        <p:nvSpPr>
          <p:cNvPr id="20485" name="Text Box 5"/>
          <p:cNvSpPr txBox="1">
            <a:spLocks noChangeArrowheads="1"/>
          </p:cNvSpPr>
          <p:nvPr/>
        </p:nvSpPr>
        <p:spPr bwMode="auto">
          <a:xfrm>
            <a:off x="-1143040" y="2029266"/>
            <a:ext cx="8572560" cy="1471172"/>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lvl="4">
              <a:spcBef>
                <a:spcPct val="20000"/>
              </a:spcBef>
              <a:buClr>
                <a:schemeClr val="tx2"/>
              </a:buClr>
              <a:defRPr/>
            </a:pPr>
            <a:endParaRPr lang="es-ES_tradnl" sz="2800" b="1" dirty="0" smtClean="0"/>
          </a:p>
          <a:p>
            <a:pPr lvl="4">
              <a:spcBef>
                <a:spcPct val="20000"/>
              </a:spcBef>
              <a:buClr>
                <a:schemeClr val="tx2"/>
              </a:buClr>
              <a:defRPr/>
            </a:pPr>
            <a:r>
              <a:rPr lang="es-ES_tradnl" sz="2800" b="1" dirty="0" smtClean="0">
                <a:latin typeface="Lucida Handwriting" pitchFamily="66" charset="0"/>
              </a:rPr>
              <a:t>Expuestos factores </a:t>
            </a:r>
            <a:r>
              <a:rPr lang="es-ES_tradnl" sz="2800" b="1" dirty="0">
                <a:latin typeface="Lucida Handwriting" pitchFamily="66" charset="0"/>
              </a:rPr>
              <a:t>de </a:t>
            </a:r>
            <a:r>
              <a:rPr lang="es-ES_tradnl" sz="2800" b="1" dirty="0" smtClean="0">
                <a:latin typeface="Lucida Handwriting" pitchFamily="66" charset="0"/>
              </a:rPr>
              <a:t>riesgo </a:t>
            </a:r>
            <a:r>
              <a:rPr lang="es-ES_tradnl" sz="2400" b="1" dirty="0" smtClean="0">
                <a:latin typeface="Lucida Handwriting" pitchFamily="66" charset="0"/>
              </a:rPr>
              <a:t>(</a:t>
            </a:r>
            <a:r>
              <a:rPr lang="es-ES_tradnl" sz="2400" b="1" dirty="0">
                <a:latin typeface="Lucida Handwriting" pitchFamily="66" charset="0"/>
              </a:rPr>
              <a:t>FR)</a:t>
            </a:r>
          </a:p>
          <a:p>
            <a:pPr>
              <a:defRPr/>
            </a:pPr>
            <a:endParaRPr lang="es-ES_tradnl" sz="2800" b="1" dirty="0">
              <a:latin typeface="Lucida Handwriting" pitchFamily="66" charset="0"/>
            </a:endParaRPr>
          </a:p>
        </p:txBody>
      </p:sp>
      <p:sp>
        <p:nvSpPr>
          <p:cNvPr id="20486" name="Text Box 6"/>
          <p:cNvSpPr txBox="1">
            <a:spLocks noChangeArrowheads="1"/>
          </p:cNvSpPr>
          <p:nvPr/>
        </p:nvSpPr>
        <p:spPr bwMode="auto">
          <a:xfrm>
            <a:off x="3286116" y="3929066"/>
            <a:ext cx="4951997" cy="46166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sz="2400" b="1" dirty="0">
                <a:latin typeface="Lucida Handwriting" pitchFamily="66" charset="0"/>
              </a:rPr>
              <a:t>infectados (3 a 8 semanas)</a:t>
            </a:r>
          </a:p>
        </p:txBody>
      </p:sp>
      <p:sp>
        <p:nvSpPr>
          <p:cNvPr id="20487" name="AutoShape 7"/>
          <p:cNvSpPr>
            <a:spLocks noChangeArrowheads="1"/>
          </p:cNvSpPr>
          <p:nvPr/>
        </p:nvSpPr>
        <p:spPr bwMode="auto">
          <a:xfrm>
            <a:off x="7429520" y="908050"/>
            <a:ext cx="649288" cy="2303463"/>
          </a:xfrm>
          <a:prstGeom prst="curvedLeftArrow">
            <a:avLst>
              <a:gd name="adj1" fmla="val 70954"/>
              <a:gd name="adj2" fmla="val 141907"/>
              <a:gd name="adj3" fmla="val 33333"/>
            </a:avLst>
          </a:prstGeom>
          <a:solidFill>
            <a:srgbClr val="FFC000"/>
          </a:solidFill>
          <a:ln w="9525">
            <a:solidFill>
              <a:schemeClr val="tx1"/>
            </a:solidFill>
            <a:miter lim="800000"/>
            <a:headEnd/>
            <a:tailEnd/>
          </a:ln>
        </p:spPr>
        <p:txBody>
          <a:bodyPr wrap="none" anchor="ctr"/>
          <a:lstStyle/>
          <a:p>
            <a:endParaRPr lang="es-ES"/>
          </a:p>
        </p:txBody>
      </p:sp>
      <p:sp>
        <p:nvSpPr>
          <p:cNvPr id="20488" name="AutoShape 8"/>
          <p:cNvSpPr>
            <a:spLocks noChangeArrowheads="1"/>
          </p:cNvSpPr>
          <p:nvPr/>
        </p:nvSpPr>
        <p:spPr bwMode="auto">
          <a:xfrm>
            <a:off x="3929058" y="3024192"/>
            <a:ext cx="485775" cy="976312"/>
          </a:xfrm>
          <a:prstGeom prst="downArrow">
            <a:avLst>
              <a:gd name="adj1" fmla="val 50000"/>
              <a:gd name="adj2" fmla="val 50245"/>
            </a:avLst>
          </a:prstGeom>
          <a:solidFill>
            <a:srgbClr val="FFC000"/>
          </a:solidFill>
          <a:ln w="9525">
            <a:solidFill>
              <a:schemeClr val="tx1"/>
            </a:solidFill>
            <a:miter lim="800000"/>
            <a:headEnd/>
            <a:tailEnd/>
          </a:ln>
        </p:spPr>
        <p:txBody>
          <a:bodyPr wrap="none" anchor="ctr"/>
          <a:lstStyle/>
          <a:p>
            <a:endParaRPr lang="es-ES"/>
          </a:p>
        </p:txBody>
      </p:sp>
      <p:sp>
        <p:nvSpPr>
          <p:cNvPr id="20489" name="Text Box 9"/>
          <p:cNvSpPr txBox="1">
            <a:spLocks noChangeArrowheads="1"/>
          </p:cNvSpPr>
          <p:nvPr/>
        </p:nvSpPr>
        <p:spPr bwMode="auto">
          <a:xfrm>
            <a:off x="571472" y="4640057"/>
            <a:ext cx="2754280" cy="646331"/>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b="1" dirty="0" err="1">
                <a:latin typeface="Lucida Handwriting" pitchFamily="66" charset="0"/>
              </a:rPr>
              <a:t>PRIMOINFECCIÓN</a:t>
            </a:r>
            <a:endParaRPr lang="es-ES_tradnl" b="1" dirty="0">
              <a:latin typeface="Lucida Handwriting" pitchFamily="66" charset="0"/>
            </a:endParaRPr>
          </a:p>
          <a:p>
            <a:pPr>
              <a:defRPr/>
            </a:pPr>
            <a:r>
              <a:rPr lang="es-ES_tradnl" b="1" dirty="0">
                <a:latin typeface="Lucida Handwriting" pitchFamily="66" charset="0"/>
              </a:rPr>
              <a:t>ASINTOMÁTICA 95%</a:t>
            </a:r>
          </a:p>
        </p:txBody>
      </p:sp>
      <p:sp>
        <p:nvSpPr>
          <p:cNvPr id="20490" name="Text Box 10"/>
          <p:cNvSpPr txBox="1">
            <a:spLocks noChangeArrowheads="1"/>
          </p:cNvSpPr>
          <p:nvPr/>
        </p:nvSpPr>
        <p:spPr bwMode="auto">
          <a:xfrm>
            <a:off x="4857752" y="4845618"/>
            <a:ext cx="4254691" cy="369332"/>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b="1" dirty="0">
                <a:latin typeface="Lucida Handwriting" pitchFamily="66" charset="0"/>
              </a:rPr>
              <a:t>TUBERCULOSIS PRIMARIA (5%)</a:t>
            </a:r>
          </a:p>
        </p:txBody>
      </p:sp>
      <p:sp>
        <p:nvSpPr>
          <p:cNvPr id="20491" name="AutoShape 11"/>
          <p:cNvSpPr>
            <a:spLocks noChangeArrowheads="1"/>
          </p:cNvSpPr>
          <p:nvPr/>
        </p:nvSpPr>
        <p:spPr bwMode="auto">
          <a:xfrm>
            <a:off x="3571868" y="4365625"/>
            <a:ext cx="1214437" cy="121443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C000"/>
          </a:solidFill>
          <a:ln w="9525">
            <a:solidFill>
              <a:schemeClr val="tx1"/>
            </a:solidFill>
            <a:miter lim="800000"/>
            <a:headEnd/>
            <a:tailEnd/>
          </a:ln>
        </p:spPr>
        <p:txBody>
          <a:bodyPr wrap="none" anchor="ctr"/>
          <a:lstStyle/>
          <a:p>
            <a:endParaRPr lang="es-ES"/>
          </a:p>
        </p:txBody>
      </p:sp>
      <p:sp>
        <p:nvSpPr>
          <p:cNvPr id="20492" name="Text Box 12"/>
          <p:cNvSpPr txBox="1">
            <a:spLocks noChangeArrowheads="1"/>
          </p:cNvSpPr>
          <p:nvPr/>
        </p:nvSpPr>
        <p:spPr bwMode="auto">
          <a:xfrm>
            <a:off x="285720" y="5635625"/>
            <a:ext cx="8813631" cy="40011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b="1" dirty="0">
                <a:latin typeface="Lucida Handwriting" pitchFamily="66" charset="0"/>
              </a:rPr>
              <a:t>TUBERCULOSIS </a:t>
            </a:r>
            <a:r>
              <a:rPr lang="es-ES_tradnl" b="1" dirty="0" err="1">
                <a:latin typeface="Lucida Handwriting" pitchFamily="66" charset="0"/>
              </a:rPr>
              <a:t>POSPRIMARIA</a:t>
            </a:r>
            <a:r>
              <a:rPr lang="es-ES_tradnl" b="1" dirty="0">
                <a:latin typeface="Lucida Handwriting" pitchFamily="66" charset="0"/>
              </a:rPr>
              <a:t>  EXÓGENA  O ENDÓGENA (80%) </a:t>
            </a:r>
            <a:r>
              <a:rPr lang="es-ES_tradnl" sz="2000" b="1" dirty="0">
                <a:latin typeface="Lucida Handwriting" pitchFamily="66" charset="0"/>
              </a:rPr>
              <a:t>(FR)</a:t>
            </a:r>
          </a:p>
        </p:txBody>
      </p:sp>
      <p:sp>
        <p:nvSpPr>
          <p:cNvPr id="20493" name="Text Box 13"/>
          <p:cNvSpPr txBox="1">
            <a:spLocks noChangeArrowheads="1"/>
          </p:cNvSpPr>
          <p:nvPr/>
        </p:nvSpPr>
        <p:spPr bwMode="auto">
          <a:xfrm>
            <a:off x="174701" y="214290"/>
            <a:ext cx="8826455" cy="40011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sz="2000" b="1" dirty="0">
                <a:latin typeface="Lucida Handwriting" pitchFamily="66" charset="0"/>
              </a:rPr>
              <a:t>CADENA EPIDEMIOLÓGICA DE LA </a:t>
            </a:r>
            <a:r>
              <a:rPr lang="es-ES_tradnl" sz="2000" b="1" dirty="0" err="1">
                <a:latin typeface="Lucida Handwriting" pitchFamily="66" charset="0"/>
              </a:rPr>
              <a:t>TUBERCOLOSIS</a:t>
            </a:r>
            <a:r>
              <a:rPr lang="es-ES_tradnl" sz="2000" b="1" dirty="0">
                <a:latin typeface="Lucida Handwriting" pitchFamily="66" charset="0"/>
              </a:rPr>
              <a:t> PULMONAR</a:t>
            </a:r>
          </a:p>
        </p:txBody>
      </p:sp>
      <p:cxnSp>
        <p:nvCxnSpPr>
          <p:cNvPr id="20494" name="AutoShape 14"/>
          <p:cNvCxnSpPr>
            <a:cxnSpLocks noChangeShapeType="1"/>
          </p:cNvCxnSpPr>
          <p:nvPr/>
        </p:nvCxnSpPr>
        <p:spPr bwMode="auto">
          <a:xfrm rot="10800000" flipV="1">
            <a:off x="428597" y="1115070"/>
            <a:ext cx="3529012" cy="4720609"/>
          </a:xfrm>
          <a:prstGeom prst="bentConnector3">
            <a:avLst>
              <a:gd name="adj1" fmla="val 106478"/>
            </a:avLst>
          </a:prstGeom>
          <a:noFill/>
          <a:ln w="38100">
            <a:solidFill>
              <a:schemeClr val="tx1"/>
            </a:solidFill>
            <a:miter lim="800000"/>
            <a:headEnd type="triangle" w="med" len="med"/>
            <a:tailEnd type="triangle" w="med" len="med"/>
          </a:ln>
        </p:spPr>
      </p:cxnSp>
      <p:sp>
        <p:nvSpPr>
          <p:cNvPr id="20495" name="Text Box 15"/>
          <p:cNvSpPr txBox="1">
            <a:spLocks noChangeArrowheads="1"/>
          </p:cNvSpPr>
          <p:nvPr/>
        </p:nvSpPr>
        <p:spPr bwMode="auto">
          <a:xfrm>
            <a:off x="4859338" y="5227638"/>
            <a:ext cx="1989647" cy="46166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sz="2400" b="1" dirty="0">
                <a:latin typeface="Lucida Handwriting" pitchFamily="66" charset="0"/>
              </a:rPr>
              <a:t>2 a 5 años</a:t>
            </a:r>
          </a:p>
        </p:txBody>
      </p:sp>
      <p:sp>
        <p:nvSpPr>
          <p:cNvPr id="20496" name="Text Box 16"/>
          <p:cNvSpPr txBox="1">
            <a:spLocks noChangeArrowheads="1"/>
          </p:cNvSpPr>
          <p:nvPr/>
        </p:nvSpPr>
        <p:spPr bwMode="auto">
          <a:xfrm>
            <a:off x="8151813" y="1700213"/>
            <a:ext cx="1389062" cy="457200"/>
          </a:xfrm>
          <a:prstGeom prst="rect">
            <a:avLst/>
          </a:prstGeom>
          <a:noFill/>
          <a:ln w="9525">
            <a:noFill/>
            <a:miter lim="800000"/>
            <a:headEnd/>
            <a:tailEnd/>
          </a:ln>
          <a:effectLst>
            <a:outerShdw dist="35921" dir="2700000" algn="ctr" rotWithShape="0">
              <a:schemeClr val="bg1"/>
            </a:outerShdw>
          </a:effectLst>
        </p:spPr>
        <p:txBody>
          <a:bodyPr>
            <a:spAutoFit/>
          </a:bodyPr>
          <a:lstStyle/>
          <a:p>
            <a:pPr>
              <a:defRPr/>
            </a:pPr>
            <a:r>
              <a:rPr lang="es-ES_tradnl" sz="2400" b="1"/>
              <a:t>aérea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fade">
                                      <p:cBhvr>
                                        <p:cTn id="7" dur="500"/>
                                        <p:tgtEl>
                                          <p:spTgt spid="20493"/>
                                        </p:tgtEl>
                                      </p:cBhvr>
                                    </p:animEffect>
                                    <p:anim calcmode="lin" valueType="num">
                                      <p:cBhvr>
                                        <p:cTn id="8" dur="500" fill="hold"/>
                                        <p:tgtEl>
                                          <p:spTgt spid="20493"/>
                                        </p:tgtEl>
                                        <p:attrNameLst>
                                          <p:attrName>style.rotation</p:attrName>
                                        </p:attrNameLst>
                                      </p:cBhvr>
                                      <p:tavLst>
                                        <p:tav tm="0">
                                          <p:val>
                                            <p:fltVal val="720"/>
                                          </p:val>
                                        </p:tav>
                                        <p:tav tm="100000">
                                          <p:val>
                                            <p:fltVal val="0"/>
                                          </p:val>
                                        </p:tav>
                                      </p:tavLst>
                                    </p:anim>
                                    <p:anim calcmode="lin" valueType="num">
                                      <p:cBhvr>
                                        <p:cTn id="9" dur="500" fill="hold"/>
                                        <p:tgtEl>
                                          <p:spTgt spid="20493"/>
                                        </p:tgtEl>
                                        <p:attrNameLst>
                                          <p:attrName>ppt_h</p:attrName>
                                        </p:attrNameLst>
                                      </p:cBhvr>
                                      <p:tavLst>
                                        <p:tav tm="0">
                                          <p:val>
                                            <p:fltVal val="0"/>
                                          </p:val>
                                        </p:tav>
                                        <p:tav tm="100000">
                                          <p:val>
                                            <p:strVal val="#ppt_h"/>
                                          </p:val>
                                        </p:tav>
                                      </p:tavLst>
                                    </p:anim>
                                    <p:anim calcmode="lin" valueType="num">
                                      <p:cBhvr>
                                        <p:cTn id="10" dur="500" fill="hold"/>
                                        <p:tgtEl>
                                          <p:spTgt spid="20493"/>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048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0494"/>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048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0485"/>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0486"/>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0488"/>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0489"/>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492"/>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0491"/>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0490"/>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20495"/>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0496"/>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0484"/>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1" nodeType="afterEffect">
                                  <p:stCondLst>
                                    <p:cond delay="0"/>
                                  </p:stCondLst>
                                  <p:childTnLst>
                                    <p:set>
                                      <p:cBhvr>
                                        <p:cTn id="52"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P spid="20485" grpId="0"/>
      <p:bldP spid="20485" grpId="1"/>
      <p:bldP spid="20486" grpId="0"/>
      <p:bldP spid="20487" grpId="0" animBg="1"/>
      <p:bldP spid="20488" grpId="0" animBg="1"/>
      <p:bldP spid="20489" grpId="0"/>
      <p:bldP spid="20490" grpId="0"/>
      <p:bldP spid="20491" grpId="0" animBg="1"/>
      <p:bldP spid="20492" grpId="0"/>
      <p:bldP spid="20493" grpId="0"/>
      <p:bldP spid="20495" grpId="0"/>
      <p:bldP spid="204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7500"/>
            <a:ext cx="8229600" cy="1143000"/>
          </a:xfrm>
        </p:spPr>
        <p:txBody>
          <a:bodyPr>
            <a:noAutofit/>
          </a:bodyPr>
          <a:lstStyle/>
          <a:p>
            <a:r>
              <a:rPr lang="es-US" sz="7200" dirty="0" smtClean="0">
                <a:latin typeface="Lucida Handwriting" pitchFamily="66" charset="0"/>
              </a:rPr>
              <a:t>Breve historia de la Tuberculosis</a:t>
            </a:r>
            <a:endParaRPr lang="es-ES" sz="7200" dirty="0">
              <a:latin typeface="Lucida Handwriting"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magen" descr="http://upload.wikimedia.org/wikipedia/commons/thumb/9/96/Extrapulmonary_tuberculosis_symptoms.svg/300px-Extrapulmonary_tuberculosis_symptoms.svg.png"/>
          <p:cNvPicPr>
            <a:picLocks noChangeAspect="1" noChangeArrowheads="1"/>
          </p:cNvPicPr>
          <p:nvPr/>
        </p:nvPicPr>
        <p:blipFill>
          <a:blip r:embed="rId2">
            <a:lum bright="-10000" contrast="40000"/>
          </a:blip>
          <a:srcRect/>
          <a:stretch>
            <a:fillRect/>
          </a:stretch>
        </p:blipFill>
        <p:spPr bwMode="auto">
          <a:xfrm>
            <a:off x="1214413" y="1485864"/>
            <a:ext cx="6357983" cy="5086386"/>
          </a:xfrm>
          <a:prstGeom prst="rect">
            <a:avLst/>
          </a:prstGeom>
          <a:noFill/>
          <a:ln w="9525">
            <a:noFill/>
            <a:miter lim="800000"/>
            <a:headEnd/>
            <a:tailEnd/>
          </a:ln>
        </p:spPr>
      </p:pic>
      <p:cxnSp>
        <p:nvCxnSpPr>
          <p:cNvPr id="6" name="5 Conector recto"/>
          <p:cNvCxnSpPr/>
          <p:nvPr/>
        </p:nvCxnSpPr>
        <p:spPr>
          <a:xfrm rot="5400000" flipH="1" flipV="1">
            <a:off x="5822156" y="2464594"/>
            <a:ext cx="1500188" cy="857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12" name="7 CuadroTexto"/>
          <p:cNvSpPr txBox="1">
            <a:spLocks noChangeArrowheads="1"/>
          </p:cNvSpPr>
          <p:nvPr/>
        </p:nvSpPr>
        <p:spPr bwMode="auto">
          <a:xfrm>
            <a:off x="6929438" y="1785938"/>
            <a:ext cx="1665287" cy="400050"/>
          </a:xfrm>
          <a:prstGeom prst="rect">
            <a:avLst/>
          </a:prstGeom>
          <a:noFill/>
          <a:ln w="9525">
            <a:noFill/>
            <a:miter lim="800000"/>
            <a:headEnd/>
            <a:tailEnd/>
          </a:ln>
        </p:spPr>
        <p:txBody>
          <a:bodyPr wrap="none">
            <a:spAutoFit/>
          </a:bodyPr>
          <a:lstStyle/>
          <a:p>
            <a:r>
              <a:rPr lang="es-ES" sz="2000" b="1"/>
              <a:t>Pericardium</a:t>
            </a:r>
          </a:p>
        </p:txBody>
      </p:sp>
      <p:cxnSp>
        <p:nvCxnSpPr>
          <p:cNvPr id="10" name="9 Conector recto"/>
          <p:cNvCxnSpPr/>
          <p:nvPr/>
        </p:nvCxnSpPr>
        <p:spPr>
          <a:xfrm flipV="1">
            <a:off x="7215188" y="2643188"/>
            <a:ext cx="500062"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4" name="11 CuadroTexto"/>
          <p:cNvSpPr txBox="1">
            <a:spLocks noChangeArrowheads="1"/>
          </p:cNvSpPr>
          <p:nvPr/>
        </p:nvSpPr>
        <p:spPr bwMode="auto">
          <a:xfrm>
            <a:off x="7724775" y="2428875"/>
            <a:ext cx="727075" cy="400050"/>
          </a:xfrm>
          <a:prstGeom prst="rect">
            <a:avLst/>
          </a:prstGeom>
          <a:noFill/>
          <a:ln w="9525">
            <a:noFill/>
            <a:miter lim="800000"/>
            <a:headEnd/>
            <a:tailEnd/>
          </a:ln>
        </p:spPr>
        <p:txBody>
          <a:bodyPr wrap="none">
            <a:spAutoFit/>
          </a:bodyPr>
          <a:lstStyle/>
          <a:p>
            <a:r>
              <a:rPr lang="es-ES" sz="2000" b="1"/>
              <a:t>Skin</a:t>
            </a:r>
          </a:p>
        </p:txBody>
      </p:sp>
      <p:sp>
        <p:nvSpPr>
          <p:cNvPr id="7" name="6 CuadroTexto"/>
          <p:cNvSpPr txBox="1"/>
          <p:nvPr/>
        </p:nvSpPr>
        <p:spPr>
          <a:xfrm>
            <a:off x="820235" y="285728"/>
            <a:ext cx="7503530" cy="954107"/>
          </a:xfrm>
          <a:prstGeom prst="rect">
            <a:avLst/>
          </a:prstGeom>
          <a:noFill/>
        </p:spPr>
        <p:txBody>
          <a:bodyPr wrap="square" rtlCol="0">
            <a:spAutoFit/>
          </a:bodyPr>
          <a:lstStyle/>
          <a:p>
            <a:pPr algn="ctr"/>
            <a:r>
              <a:rPr lang="es-ES" sz="2800" dirty="0" smtClean="0">
                <a:latin typeface="Lucida Handwriting" pitchFamily="66" charset="0"/>
              </a:rPr>
              <a:t>15 % RESTANTE DESARROLLAN UNA TUBERCULOSIS </a:t>
            </a:r>
            <a:r>
              <a:rPr lang="es-ES" sz="2800" dirty="0" err="1" smtClean="0">
                <a:latin typeface="Lucida Handwriting" pitchFamily="66" charset="0"/>
              </a:rPr>
              <a:t>EXTRAPULMONAR</a:t>
            </a:r>
            <a:endParaRPr lang="es-ES" sz="2800" dirty="0">
              <a:latin typeface="Lucida Handwriting"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473075" y="1870075"/>
            <a:ext cx="8131175" cy="4401205"/>
          </a:xfrm>
          <a:prstGeom prst="rect">
            <a:avLst/>
          </a:prstGeom>
          <a:noFill/>
          <a:ln w="9525">
            <a:noFill/>
            <a:miter lim="800000"/>
            <a:headEnd/>
            <a:tailEnd/>
          </a:ln>
          <a:effectLst>
            <a:outerShdw dist="35921" dir="2700000" algn="ctr" rotWithShape="0">
              <a:schemeClr val="bg1"/>
            </a:outerShdw>
          </a:effectLst>
        </p:spPr>
        <p:txBody>
          <a:bodyPr anchor="ctr">
            <a:spAutoFit/>
          </a:bodyPr>
          <a:lstStyle/>
          <a:p>
            <a:pPr>
              <a:buFontTx/>
              <a:buChar char="•"/>
              <a:defRPr/>
            </a:pPr>
            <a:r>
              <a:rPr lang="es-ES" sz="2800" dirty="0"/>
              <a:t> </a:t>
            </a:r>
            <a:r>
              <a:rPr lang="es-ES" sz="2800" b="1" dirty="0" err="1">
                <a:latin typeface="Lucida Handwriting" pitchFamily="66" charset="0"/>
              </a:rPr>
              <a:t>GRANULOMA</a:t>
            </a:r>
            <a:r>
              <a:rPr lang="es-ES" sz="2800" b="1" dirty="0">
                <a:latin typeface="Lucida Handwriting" pitchFamily="66" charset="0"/>
              </a:rPr>
              <a:t> TUBERCULOSO</a:t>
            </a:r>
          </a:p>
          <a:p>
            <a:pPr>
              <a:defRPr/>
            </a:pPr>
            <a:r>
              <a:rPr lang="es-ES" sz="2800" b="1" dirty="0">
                <a:latin typeface="Lucida Handwriting" pitchFamily="66" charset="0"/>
              </a:rPr>
              <a:t>	CÉLULAS GIGANTES </a:t>
            </a:r>
            <a:r>
              <a:rPr lang="es-ES" sz="2800" b="1" dirty="0" err="1">
                <a:latin typeface="Lucida Handwriting" pitchFamily="66" charset="0"/>
              </a:rPr>
              <a:t>MULTINUCLEARES</a:t>
            </a:r>
            <a:endParaRPr lang="es-ES" sz="2800" b="1" dirty="0">
              <a:latin typeface="Lucida Handwriting" pitchFamily="66" charset="0"/>
            </a:endParaRPr>
          </a:p>
          <a:p>
            <a:pPr>
              <a:buFontTx/>
              <a:buChar char="•"/>
              <a:defRPr/>
            </a:pPr>
            <a:r>
              <a:rPr lang="es-ES" sz="2800" b="1" dirty="0">
                <a:latin typeface="Lucida Handwriting" pitchFamily="66" charset="0"/>
              </a:rPr>
              <a:t> NECROSIS CASEOSA</a:t>
            </a:r>
          </a:p>
          <a:p>
            <a:pPr>
              <a:buFontTx/>
              <a:buChar char="•"/>
              <a:defRPr/>
            </a:pPr>
            <a:endParaRPr lang="es-ES" sz="2800" b="1" dirty="0">
              <a:latin typeface="Lucida Handwriting" pitchFamily="66" charset="0"/>
            </a:endParaRPr>
          </a:p>
          <a:p>
            <a:pPr>
              <a:buFontTx/>
              <a:buChar char="•"/>
              <a:defRPr/>
            </a:pPr>
            <a:r>
              <a:rPr lang="es-ES" sz="2800" b="1" dirty="0">
                <a:latin typeface="Lucida Handwriting" pitchFamily="66" charset="0"/>
              </a:rPr>
              <a:t>FIBROSIS PULMONAR (40 %)</a:t>
            </a:r>
          </a:p>
          <a:p>
            <a:pPr>
              <a:buFontTx/>
              <a:buChar char="•"/>
              <a:defRPr/>
            </a:pPr>
            <a:endParaRPr lang="es-ES" sz="2800" b="1" dirty="0">
              <a:latin typeface="Lucida Handwriting" pitchFamily="66" charset="0"/>
            </a:endParaRPr>
          </a:p>
          <a:p>
            <a:pPr>
              <a:buFontTx/>
              <a:buChar char="•"/>
              <a:defRPr/>
            </a:pPr>
            <a:r>
              <a:rPr lang="es-ES" sz="2800" b="1" dirty="0">
                <a:latin typeface="Lucida Handwriting" pitchFamily="66" charset="0"/>
              </a:rPr>
              <a:t>  TIPOS DE LESIONES: </a:t>
            </a:r>
          </a:p>
          <a:p>
            <a:pPr>
              <a:defRPr/>
            </a:pPr>
            <a:r>
              <a:rPr lang="es-ES" sz="2800" b="1" dirty="0">
                <a:latin typeface="Lucida Handwriting" pitchFamily="66" charset="0"/>
              </a:rPr>
              <a:t>	</a:t>
            </a:r>
            <a:r>
              <a:rPr lang="es-ES" sz="2800" b="1" dirty="0" err="1">
                <a:latin typeface="Lucida Handwriting" pitchFamily="66" charset="0"/>
              </a:rPr>
              <a:t>CAVITADA</a:t>
            </a:r>
            <a:r>
              <a:rPr lang="es-ES" sz="2800" b="1" dirty="0">
                <a:latin typeface="Lucida Handwriting" pitchFamily="66" charset="0"/>
              </a:rPr>
              <a:t>: CAVERNAS</a:t>
            </a:r>
          </a:p>
          <a:p>
            <a:pPr>
              <a:defRPr/>
            </a:pPr>
            <a:r>
              <a:rPr lang="es-ES" sz="2800" b="1" dirty="0">
                <a:latin typeface="Lucida Handwriting" pitchFamily="66" charset="0"/>
              </a:rPr>
              <a:t>	MILIAR</a:t>
            </a:r>
            <a:r>
              <a:rPr lang="es-ES" b="1" dirty="0">
                <a:latin typeface="Lucida Handwriting" pitchFamily="66" charset="0"/>
              </a:rPr>
              <a:t> : </a:t>
            </a:r>
            <a:r>
              <a:rPr lang="es-ES" sz="2800" b="1" dirty="0">
                <a:latin typeface="Lucida Handwriting" pitchFamily="66" charset="0"/>
              </a:rPr>
              <a:t>GRANULIA PULMONAR</a:t>
            </a:r>
            <a:endParaRPr lang="es-ES" sz="2800" dirty="0">
              <a:latin typeface="Lucida Handwriting" pitchFamily="66" charset="0"/>
            </a:endParaRPr>
          </a:p>
        </p:txBody>
      </p:sp>
      <p:sp>
        <p:nvSpPr>
          <p:cNvPr id="23559" name="Text Box 7"/>
          <p:cNvSpPr txBox="1">
            <a:spLocks noChangeArrowheads="1"/>
          </p:cNvSpPr>
          <p:nvPr/>
        </p:nvSpPr>
        <p:spPr bwMode="auto">
          <a:xfrm>
            <a:off x="1692275" y="404813"/>
            <a:ext cx="6484467" cy="646331"/>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ES_tradnl" sz="3600" b="1" dirty="0" err="1">
                <a:latin typeface="Lucida Handwriting" pitchFamily="66" charset="0"/>
              </a:rPr>
              <a:t>ANATOMIA</a:t>
            </a:r>
            <a:r>
              <a:rPr lang="es-ES_tradnl" sz="3600" b="1" dirty="0">
                <a:latin typeface="Lucida Handwriting" pitchFamily="66" charset="0"/>
              </a:rPr>
              <a:t> PATOLÓGICA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wedge">
                                      <p:cBhvr>
                                        <p:cTn id="7" dur="2000"/>
                                        <p:tgtEl>
                                          <p:spTgt spid="23559"/>
                                        </p:tgtEl>
                                      </p:cBhvr>
                                    </p:animEffect>
                                  </p:childTnLst>
                                </p:cTn>
                              </p:par>
                            </p:childTnLst>
                          </p:cTn>
                        </p:par>
                        <p:par>
                          <p:cTn id="8" fill="hold">
                            <p:stCondLst>
                              <p:cond delay="2000"/>
                            </p:stCondLst>
                            <p:childTnLst>
                              <p:par>
                                <p:cTn id="9" presetID="21" presetClass="entr" presetSubtype="4" fill="hold" grpId="0" nodeType="afterEffect">
                                  <p:stCondLst>
                                    <p:cond delay="0"/>
                                  </p:stCondLst>
                                  <p:iterate type="lt">
                                    <p:tmPct val="10000"/>
                                  </p:iterate>
                                  <p:childTnLst>
                                    <p:set>
                                      <p:cBhvr>
                                        <p:cTn id="10" dur="1" fill="hold">
                                          <p:stCondLst>
                                            <p:cond delay="0"/>
                                          </p:stCondLst>
                                        </p:cTn>
                                        <p:tgtEl>
                                          <p:spTgt spid="23558">
                                            <p:txEl>
                                              <p:pRg st="0" end="0"/>
                                            </p:txEl>
                                          </p:spTgt>
                                        </p:tgtEl>
                                        <p:attrNameLst>
                                          <p:attrName>style.visibility</p:attrName>
                                        </p:attrNameLst>
                                      </p:cBhvr>
                                      <p:to>
                                        <p:strVal val="visible"/>
                                      </p:to>
                                    </p:set>
                                    <p:animEffect transition="in" filter="wheel(4)">
                                      <p:cBhvr>
                                        <p:cTn id="11" dur="1000"/>
                                        <p:tgtEl>
                                          <p:spTgt spid="23558">
                                            <p:txEl>
                                              <p:pRg st="0" end="0"/>
                                            </p:txEl>
                                          </p:spTgt>
                                        </p:tgtEl>
                                      </p:cBhvr>
                                    </p:animEffect>
                                  </p:childTnLst>
                                </p:cTn>
                              </p:par>
                            </p:childTnLst>
                          </p:cTn>
                        </p:par>
                        <p:par>
                          <p:cTn id="12" fill="hold">
                            <p:stCondLst>
                              <p:cond delay="4900"/>
                            </p:stCondLst>
                            <p:childTnLst>
                              <p:par>
                                <p:cTn id="13" presetID="21" presetClass="entr" presetSubtype="4" fill="hold" grpId="0" nodeType="afterEffect">
                                  <p:stCondLst>
                                    <p:cond delay="0"/>
                                  </p:stCondLst>
                                  <p:iterate type="lt">
                                    <p:tmPct val="10000"/>
                                  </p:iterate>
                                  <p:childTnLst>
                                    <p:set>
                                      <p:cBhvr>
                                        <p:cTn id="14" dur="1" fill="hold">
                                          <p:stCondLst>
                                            <p:cond delay="0"/>
                                          </p:stCondLst>
                                        </p:cTn>
                                        <p:tgtEl>
                                          <p:spTgt spid="23558">
                                            <p:txEl>
                                              <p:pRg st="1" end="1"/>
                                            </p:txEl>
                                          </p:spTgt>
                                        </p:tgtEl>
                                        <p:attrNameLst>
                                          <p:attrName>style.visibility</p:attrName>
                                        </p:attrNameLst>
                                      </p:cBhvr>
                                      <p:to>
                                        <p:strVal val="visible"/>
                                      </p:to>
                                    </p:set>
                                    <p:animEffect transition="in" filter="wheel(4)">
                                      <p:cBhvr>
                                        <p:cTn id="15" dur="1000"/>
                                        <p:tgtEl>
                                          <p:spTgt spid="23558">
                                            <p:txEl>
                                              <p:pRg st="1" end="1"/>
                                            </p:txEl>
                                          </p:spTgt>
                                        </p:tgtEl>
                                      </p:cBhvr>
                                    </p:animEffect>
                                  </p:childTnLst>
                                </p:cTn>
                              </p:par>
                            </p:childTnLst>
                          </p:cTn>
                        </p:par>
                        <p:par>
                          <p:cTn id="16" fill="hold">
                            <p:stCondLst>
                              <p:cond delay="8700"/>
                            </p:stCondLst>
                            <p:childTnLst>
                              <p:par>
                                <p:cTn id="17" presetID="21" presetClass="entr" presetSubtype="4" fill="hold" grpId="0" nodeType="afterEffect">
                                  <p:stCondLst>
                                    <p:cond delay="0"/>
                                  </p:stCondLst>
                                  <p:iterate type="lt">
                                    <p:tmPct val="10000"/>
                                  </p:iterate>
                                  <p:childTnLst>
                                    <p:set>
                                      <p:cBhvr>
                                        <p:cTn id="18" dur="1" fill="hold">
                                          <p:stCondLst>
                                            <p:cond delay="0"/>
                                          </p:stCondLst>
                                        </p:cTn>
                                        <p:tgtEl>
                                          <p:spTgt spid="23558">
                                            <p:txEl>
                                              <p:pRg st="2" end="2"/>
                                            </p:txEl>
                                          </p:spTgt>
                                        </p:tgtEl>
                                        <p:attrNameLst>
                                          <p:attrName>style.visibility</p:attrName>
                                        </p:attrNameLst>
                                      </p:cBhvr>
                                      <p:to>
                                        <p:strVal val="visible"/>
                                      </p:to>
                                    </p:set>
                                    <p:animEffect transition="in" filter="wheel(4)">
                                      <p:cBhvr>
                                        <p:cTn id="19" dur="1000"/>
                                        <p:tgtEl>
                                          <p:spTgt spid="23558">
                                            <p:txEl>
                                              <p:pRg st="2" end="2"/>
                                            </p:txEl>
                                          </p:spTgt>
                                        </p:tgtEl>
                                      </p:cBhvr>
                                    </p:animEffect>
                                  </p:childTnLst>
                                </p:cTn>
                              </p:par>
                            </p:childTnLst>
                          </p:cTn>
                        </p:par>
                        <p:par>
                          <p:cTn id="20" fill="hold">
                            <p:stCondLst>
                              <p:cond delay="11100"/>
                            </p:stCondLst>
                            <p:childTnLst>
                              <p:par>
                                <p:cTn id="21" presetID="21" presetClass="entr" presetSubtype="4" fill="hold" grpId="0" nodeType="afterEffect">
                                  <p:stCondLst>
                                    <p:cond delay="0"/>
                                  </p:stCondLst>
                                  <p:iterate type="lt">
                                    <p:tmPct val="10000"/>
                                  </p:iterate>
                                  <p:childTnLst>
                                    <p:set>
                                      <p:cBhvr>
                                        <p:cTn id="22" dur="1" fill="hold">
                                          <p:stCondLst>
                                            <p:cond delay="0"/>
                                          </p:stCondLst>
                                        </p:cTn>
                                        <p:tgtEl>
                                          <p:spTgt spid="23558">
                                            <p:txEl>
                                              <p:pRg st="4" end="4"/>
                                            </p:txEl>
                                          </p:spTgt>
                                        </p:tgtEl>
                                        <p:attrNameLst>
                                          <p:attrName>style.visibility</p:attrName>
                                        </p:attrNameLst>
                                      </p:cBhvr>
                                      <p:to>
                                        <p:strVal val="visible"/>
                                      </p:to>
                                    </p:set>
                                    <p:animEffect transition="in" filter="wheel(4)">
                                      <p:cBhvr>
                                        <p:cTn id="23" dur="1000"/>
                                        <p:tgtEl>
                                          <p:spTgt spid="23558">
                                            <p:txEl>
                                              <p:pRg st="4" end="4"/>
                                            </p:txEl>
                                          </p:spTgt>
                                        </p:tgtEl>
                                      </p:cBhvr>
                                    </p:animEffect>
                                  </p:childTnLst>
                                </p:cTn>
                              </p:par>
                            </p:childTnLst>
                          </p:cTn>
                        </p:par>
                        <p:par>
                          <p:cTn id="24" fill="hold">
                            <p:stCondLst>
                              <p:cond delay="14100"/>
                            </p:stCondLst>
                            <p:childTnLst>
                              <p:par>
                                <p:cTn id="25" presetID="21" presetClass="entr" presetSubtype="4" fill="hold" grpId="0" nodeType="afterEffect">
                                  <p:stCondLst>
                                    <p:cond delay="0"/>
                                  </p:stCondLst>
                                  <p:iterate type="lt">
                                    <p:tmPct val="10000"/>
                                  </p:iterate>
                                  <p:childTnLst>
                                    <p:set>
                                      <p:cBhvr>
                                        <p:cTn id="26" dur="1" fill="hold">
                                          <p:stCondLst>
                                            <p:cond delay="0"/>
                                          </p:stCondLst>
                                        </p:cTn>
                                        <p:tgtEl>
                                          <p:spTgt spid="23558">
                                            <p:txEl>
                                              <p:pRg st="6" end="6"/>
                                            </p:txEl>
                                          </p:spTgt>
                                        </p:tgtEl>
                                        <p:attrNameLst>
                                          <p:attrName>style.visibility</p:attrName>
                                        </p:attrNameLst>
                                      </p:cBhvr>
                                      <p:to>
                                        <p:strVal val="visible"/>
                                      </p:to>
                                    </p:set>
                                    <p:animEffect transition="in" filter="wheel(4)">
                                      <p:cBhvr>
                                        <p:cTn id="27" dur="1000"/>
                                        <p:tgtEl>
                                          <p:spTgt spid="23558">
                                            <p:txEl>
                                              <p:pRg st="6" end="6"/>
                                            </p:txEl>
                                          </p:spTgt>
                                        </p:tgtEl>
                                      </p:cBhvr>
                                    </p:animEffect>
                                  </p:childTnLst>
                                </p:cTn>
                              </p:par>
                            </p:childTnLst>
                          </p:cTn>
                        </p:par>
                        <p:par>
                          <p:cTn id="28" fill="hold">
                            <p:stCondLst>
                              <p:cond delay="16600"/>
                            </p:stCondLst>
                            <p:childTnLst>
                              <p:par>
                                <p:cTn id="29" presetID="21" presetClass="entr" presetSubtype="4" fill="hold" grpId="0" nodeType="afterEffect">
                                  <p:stCondLst>
                                    <p:cond delay="0"/>
                                  </p:stCondLst>
                                  <p:iterate type="lt">
                                    <p:tmPct val="10000"/>
                                  </p:iterate>
                                  <p:childTnLst>
                                    <p:set>
                                      <p:cBhvr>
                                        <p:cTn id="30" dur="1" fill="hold">
                                          <p:stCondLst>
                                            <p:cond delay="0"/>
                                          </p:stCondLst>
                                        </p:cTn>
                                        <p:tgtEl>
                                          <p:spTgt spid="23558">
                                            <p:txEl>
                                              <p:pRg st="7" end="7"/>
                                            </p:txEl>
                                          </p:spTgt>
                                        </p:tgtEl>
                                        <p:attrNameLst>
                                          <p:attrName>style.visibility</p:attrName>
                                        </p:attrNameLst>
                                      </p:cBhvr>
                                      <p:to>
                                        <p:strVal val="visible"/>
                                      </p:to>
                                    </p:set>
                                    <p:animEffect transition="in" filter="wheel(4)">
                                      <p:cBhvr>
                                        <p:cTn id="31" dur="1000"/>
                                        <p:tgtEl>
                                          <p:spTgt spid="23558">
                                            <p:txEl>
                                              <p:pRg st="7" end="7"/>
                                            </p:txEl>
                                          </p:spTgt>
                                        </p:tgtEl>
                                      </p:cBhvr>
                                    </p:animEffect>
                                  </p:childTnLst>
                                </p:cTn>
                              </p:par>
                            </p:childTnLst>
                          </p:cTn>
                        </p:par>
                        <p:par>
                          <p:cTn id="32" fill="hold">
                            <p:stCondLst>
                              <p:cond delay="19200"/>
                            </p:stCondLst>
                            <p:childTnLst>
                              <p:par>
                                <p:cTn id="33" presetID="21" presetClass="entr" presetSubtype="4" fill="hold" grpId="0" nodeType="afterEffect">
                                  <p:stCondLst>
                                    <p:cond delay="0"/>
                                  </p:stCondLst>
                                  <p:iterate type="lt">
                                    <p:tmPct val="10000"/>
                                  </p:iterate>
                                  <p:childTnLst>
                                    <p:set>
                                      <p:cBhvr>
                                        <p:cTn id="34" dur="1" fill="hold">
                                          <p:stCondLst>
                                            <p:cond delay="0"/>
                                          </p:stCondLst>
                                        </p:cTn>
                                        <p:tgtEl>
                                          <p:spTgt spid="23558">
                                            <p:txEl>
                                              <p:pRg st="8" end="8"/>
                                            </p:txEl>
                                          </p:spTgt>
                                        </p:tgtEl>
                                        <p:attrNameLst>
                                          <p:attrName>style.visibility</p:attrName>
                                        </p:attrNameLst>
                                      </p:cBhvr>
                                      <p:to>
                                        <p:strVal val="visible"/>
                                      </p:to>
                                    </p:set>
                                    <p:animEffect transition="in" filter="wheel(4)">
                                      <p:cBhvr>
                                        <p:cTn id="35" dur="1000"/>
                                        <p:tgtEl>
                                          <p:spTgt spid="235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p:bldP spid="2355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iapositiva65"/>
          <p:cNvPicPr>
            <a:picLocks noChangeAspect="1" noChangeArrowheads="1"/>
          </p:cNvPicPr>
          <p:nvPr/>
        </p:nvPicPr>
        <p:blipFill>
          <a:blip r:embed="rId2"/>
          <a:stretch>
            <a:fillRect/>
          </a:stretch>
        </p:blipFill>
        <p:spPr bwMode="auto">
          <a:xfrm>
            <a:off x="500034" y="285728"/>
            <a:ext cx="7675587" cy="5117058"/>
          </a:xfrm>
          <a:prstGeom prst="rect">
            <a:avLst/>
          </a:prstGeom>
          <a:noFill/>
          <a:ln>
            <a:noFill/>
          </a:ln>
        </p:spPr>
      </p:pic>
      <p:sp>
        <p:nvSpPr>
          <p:cNvPr id="45059" name="Text Box 3"/>
          <p:cNvSpPr txBox="1">
            <a:spLocks noChangeArrowheads="1"/>
          </p:cNvSpPr>
          <p:nvPr/>
        </p:nvSpPr>
        <p:spPr bwMode="auto">
          <a:xfrm>
            <a:off x="250825" y="5734050"/>
            <a:ext cx="8893175" cy="1066800"/>
          </a:xfrm>
          <a:prstGeom prst="rect">
            <a:avLst/>
          </a:prstGeom>
          <a:noFill/>
          <a:ln w="9525">
            <a:noFill/>
            <a:miter lim="800000"/>
            <a:headEnd/>
            <a:tailEnd/>
          </a:ln>
          <a:effectLst/>
        </p:spPr>
        <p:txBody>
          <a:bodyPr>
            <a:spAutoFit/>
          </a:bodyPr>
          <a:lstStyle/>
          <a:p>
            <a:pPr algn="ctr">
              <a:spcBef>
                <a:spcPct val="50000"/>
              </a:spcBef>
            </a:pPr>
            <a:r>
              <a:rPr lang="en-US" sz="3200" dirty="0" err="1">
                <a:latin typeface="Lucida Handwriting" pitchFamily="66" charset="0"/>
              </a:rPr>
              <a:t>Visión</a:t>
            </a:r>
            <a:r>
              <a:rPr lang="en-US" sz="3200" dirty="0">
                <a:latin typeface="Lucida Handwriting" pitchFamily="66" charset="0"/>
              </a:rPr>
              <a:t> </a:t>
            </a:r>
            <a:r>
              <a:rPr lang="en-US" sz="3200" dirty="0" err="1">
                <a:latin typeface="Lucida Handwriting" pitchFamily="66" charset="0"/>
              </a:rPr>
              <a:t>macroscópica</a:t>
            </a:r>
            <a:r>
              <a:rPr lang="en-US" sz="3200" dirty="0">
                <a:latin typeface="Lucida Handwriting" pitchFamily="66" charset="0"/>
              </a:rPr>
              <a:t> de un </a:t>
            </a:r>
            <a:r>
              <a:rPr lang="en-US" sz="3200" dirty="0" err="1">
                <a:latin typeface="Lucida Handwriting" pitchFamily="66" charset="0"/>
              </a:rPr>
              <a:t>pulmón</a:t>
            </a:r>
            <a:r>
              <a:rPr lang="en-US" sz="3200" dirty="0">
                <a:latin typeface="Lucida Handwriting" pitchFamily="66" charset="0"/>
              </a:rPr>
              <a:t>, la necrosis </a:t>
            </a:r>
            <a:r>
              <a:rPr lang="en-US" sz="3200" dirty="0" err="1">
                <a:latin typeface="Lucida Handwriting" pitchFamily="66" charset="0"/>
              </a:rPr>
              <a:t>caseosa</a:t>
            </a:r>
            <a:r>
              <a:rPr lang="en-US" sz="3200" dirty="0">
                <a:latin typeface="Lucida Handwriting" pitchFamily="66" charset="0"/>
              </a:rPr>
              <a:t> </a:t>
            </a:r>
            <a:r>
              <a:rPr lang="en-US" sz="3200" dirty="0" err="1">
                <a:latin typeface="Lucida Handwriting" pitchFamily="66" charset="0"/>
              </a:rPr>
              <a:t>es</a:t>
            </a:r>
            <a:r>
              <a:rPr lang="en-US" sz="3200" dirty="0">
                <a:latin typeface="Lucida Handwriting" pitchFamily="66" charset="0"/>
              </a:rPr>
              <a:t> </a:t>
            </a:r>
            <a:r>
              <a:rPr lang="en-US" sz="3200" dirty="0" err="1">
                <a:latin typeface="Lucida Handwriting" pitchFamily="66" charset="0"/>
              </a:rPr>
              <a:t>extensa</a:t>
            </a:r>
            <a:endParaRPr lang="es-MX" sz="3200" dirty="0">
              <a:latin typeface="Lucida Handwriting"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iapositiva67"/>
          <p:cNvPicPr>
            <a:picLocks noChangeAspect="1" noChangeArrowheads="1"/>
          </p:cNvPicPr>
          <p:nvPr/>
        </p:nvPicPr>
        <p:blipFill>
          <a:blip r:embed="rId2"/>
          <a:srcRect l="1726" t="41901" r="1744" b="14861"/>
          <a:stretch>
            <a:fillRect/>
          </a:stretch>
        </p:blipFill>
        <p:spPr bwMode="auto">
          <a:xfrm>
            <a:off x="0" y="908050"/>
            <a:ext cx="9144000" cy="5949950"/>
          </a:xfrm>
          <a:prstGeom prst="rect">
            <a:avLst/>
          </a:prstGeom>
          <a:noFill/>
          <a:ln w="9525">
            <a:noFill/>
            <a:miter lim="800000"/>
            <a:headEnd/>
            <a:tailEnd/>
          </a:ln>
        </p:spPr>
      </p:pic>
      <p:sp>
        <p:nvSpPr>
          <p:cNvPr id="12293" name="Text Box 5"/>
          <p:cNvSpPr txBox="1">
            <a:spLocks noGrp="1" noChangeArrowheads="1"/>
          </p:cNvSpPr>
          <p:nvPr>
            <p:ph type="title"/>
          </p:nvPr>
        </p:nvSpPr>
        <p:spPr>
          <a:xfrm>
            <a:off x="395288" y="274638"/>
            <a:ext cx="8748712" cy="706437"/>
          </a:xfrm>
          <a:effectLst>
            <a:outerShdw dist="35921" dir="2700000" algn="ctr" rotWithShape="0">
              <a:schemeClr val="bg1"/>
            </a:outerShdw>
          </a:effectLst>
        </p:spPr>
        <p:txBody>
          <a:bodyPr anchor="t" anchorCtr="1"/>
          <a:lstStyle/>
          <a:p>
            <a:pPr algn="l" eaLnBrk="1" hangingPunct="1">
              <a:spcBef>
                <a:spcPct val="50000"/>
              </a:spcBef>
              <a:defRPr/>
            </a:pPr>
            <a:r>
              <a:rPr lang="en-US" sz="3200" b="1" dirty="0" err="1" smtClean="0">
                <a:latin typeface="Lucida Handwriting" pitchFamily="66" charset="0"/>
              </a:rPr>
              <a:t>GRANULOMA</a:t>
            </a:r>
            <a:r>
              <a:rPr lang="en-US" sz="3200" b="1" dirty="0" smtClean="0">
                <a:latin typeface="Lucida Handwriting" pitchFamily="66" charset="0"/>
              </a:rPr>
              <a:t> CON NECROSIS CASEOSA</a:t>
            </a:r>
            <a:endParaRPr lang="es-MX" sz="3200" b="1" dirty="0" smtClean="0">
              <a:latin typeface="Lucida Handwriting"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198438"/>
            <a:ext cx="8229600" cy="1143000"/>
          </a:xfrm>
          <a:effectLst>
            <a:outerShdw dist="35921" dir="2700000" algn="ctr" rotWithShape="0">
              <a:schemeClr val="bg1"/>
            </a:outerShdw>
          </a:effectLst>
        </p:spPr>
        <p:txBody>
          <a:bodyPr>
            <a:normAutofit fontScale="90000"/>
          </a:bodyPr>
          <a:lstStyle/>
          <a:p>
            <a:pPr eaLnBrk="1" hangingPunct="1">
              <a:defRPr/>
            </a:pPr>
            <a:r>
              <a:rPr lang="es-ES_tradnl" sz="3600" b="1" dirty="0" smtClean="0">
                <a:latin typeface="Lucida Handwriting" pitchFamily="66" charset="0"/>
              </a:rPr>
              <a:t>CLÍNICA TUBERCULOSIS PULMONAR</a:t>
            </a:r>
          </a:p>
        </p:txBody>
      </p:sp>
      <p:sp>
        <p:nvSpPr>
          <p:cNvPr id="24579" name="Rectangle 3"/>
          <p:cNvSpPr>
            <a:spLocks noGrp="1" noChangeArrowheads="1"/>
          </p:cNvSpPr>
          <p:nvPr>
            <p:ph type="body" idx="1"/>
          </p:nvPr>
        </p:nvSpPr>
        <p:spPr>
          <a:xfrm>
            <a:off x="285720" y="1500174"/>
            <a:ext cx="5200654" cy="4495800"/>
          </a:xfrm>
          <a:effectLst>
            <a:outerShdw dist="35921" dir="2700000" algn="ctr" rotWithShape="0">
              <a:schemeClr val="bg1"/>
            </a:outerShdw>
          </a:effectLst>
        </p:spPr>
        <p:txBody>
          <a:bodyPr>
            <a:normAutofit fontScale="92500"/>
          </a:bodyPr>
          <a:lstStyle/>
          <a:p>
            <a:pPr eaLnBrk="1" hangingPunct="1">
              <a:buFontTx/>
              <a:buNone/>
              <a:defRPr/>
            </a:pPr>
            <a:r>
              <a:rPr lang="es-ES" b="1" dirty="0" smtClean="0"/>
              <a:t>	</a:t>
            </a:r>
            <a:r>
              <a:rPr lang="es-ES" b="1" dirty="0" smtClean="0">
                <a:latin typeface="Lucida Handwriting" pitchFamily="66" charset="0"/>
              </a:rPr>
              <a:t>Generales:</a:t>
            </a:r>
          </a:p>
          <a:p>
            <a:pPr eaLnBrk="1" hangingPunct="1">
              <a:buFontTx/>
              <a:buNone/>
              <a:defRPr/>
            </a:pPr>
            <a:r>
              <a:rPr lang="es-ES" b="1" dirty="0" smtClean="0">
                <a:latin typeface="Lucida Handwriting" pitchFamily="66" charset="0"/>
              </a:rPr>
              <a:t>	a) </a:t>
            </a:r>
            <a:r>
              <a:rPr lang="es-ES" b="1" i="1" u="sng" dirty="0" smtClean="0">
                <a:latin typeface="Lucida Handwriting" pitchFamily="66" charset="0"/>
              </a:rPr>
              <a:t>Fiebre</a:t>
            </a:r>
            <a:r>
              <a:rPr lang="es-ES" b="1" dirty="0" smtClean="0">
                <a:latin typeface="Lucida Handwriting" pitchFamily="66" charset="0"/>
              </a:rPr>
              <a:t>.</a:t>
            </a:r>
          </a:p>
          <a:p>
            <a:pPr eaLnBrk="1" hangingPunct="1">
              <a:buFontTx/>
              <a:buNone/>
              <a:defRPr/>
            </a:pPr>
            <a:r>
              <a:rPr lang="es-ES" b="1" dirty="0" smtClean="0">
                <a:latin typeface="Lucida Handwriting" pitchFamily="66" charset="0"/>
              </a:rPr>
              <a:t>	b) </a:t>
            </a:r>
            <a:r>
              <a:rPr lang="es-ES" b="1" i="1" u="sng" dirty="0" smtClean="0">
                <a:latin typeface="Lucida Handwriting" pitchFamily="66" charset="0"/>
              </a:rPr>
              <a:t>Sudación nocturna</a:t>
            </a:r>
            <a:r>
              <a:rPr lang="es-ES" b="1" dirty="0" smtClean="0">
                <a:latin typeface="Lucida Handwriting" pitchFamily="66" charset="0"/>
              </a:rPr>
              <a:t>.</a:t>
            </a:r>
            <a:endParaRPr lang="pt-BR" b="1" dirty="0" smtClean="0">
              <a:latin typeface="Lucida Handwriting" pitchFamily="66" charset="0"/>
            </a:endParaRPr>
          </a:p>
          <a:p>
            <a:pPr eaLnBrk="1" hangingPunct="1">
              <a:buFontTx/>
              <a:buNone/>
              <a:defRPr/>
            </a:pPr>
            <a:r>
              <a:rPr lang="pt-BR" b="1" dirty="0" smtClean="0">
                <a:latin typeface="Lucida Handwriting" pitchFamily="66" charset="0"/>
              </a:rPr>
              <a:t>	c) </a:t>
            </a:r>
            <a:r>
              <a:rPr lang="pt-BR" b="1" i="1" u="sng" dirty="0" smtClean="0">
                <a:latin typeface="Lucida Handwriting" pitchFamily="66" charset="0"/>
              </a:rPr>
              <a:t>Astenia</a:t>
            </a:r>
            <a:r>
              <a:rPr lang="pt-BR" b="1" dirty="0" smtClean="0">
                <a:latin typeface="Lucida Handwriting" pitchFamily="66" charset="0"/>
              </a:rPr>
              <a:t>.</a:t>
            </a:r>
          </a:p>
          <a:p>
            <a:pPr eaLnBrk="1" hangingPunct="1">
              <a:buFontTx/>
              <a:buNone/>
              <a:defRPr/>
            </a:pPr>
            <a:r>
              <a:rPr lang="pt-BR" b="1" dirty="0" smtClean="0">
                <a:latin typeface="Lucida Handwriting" pitchFamily="66" charset="0"/>
              </a:rPr>
              <a:t>	d) Anorexia.</a:t>
            </a:r>
          </a:p>
          <a:p>
            <a:pPr eaLnBrk="1" hangingPunct="1">
              <a:buFontTx/>
              <a:buNone/>
              <a:defRPr/>
            </a:pPr>
            <a:r>
              <a:rPr lang="pt-BR" b="1" dirty="0" smtClean="0">
                <a:latin typeface="Lucida Handwriting" pitchFamily="66" charset="0"/>
              </a:rPr>
              <a:t>	e) </a:t>
            </a:r>
            <a:r>
              <a:rPr lang="pt-BR" b="1" i="1" u="sng" dirty="0" err="1" smtClean="0">
                <a:latin typeface="Lucida Handwriting" pitchFamily="66" charset="0"/>
              </a:rPr>
              <a:t>Pérdida</a:t>
            </a:r>
            <a:r>
              <a:rPr lang="pt-BR" b="1" i="1" u="sng" dirty="0" smtClean="0">
                <a:latin typeface="Lucida Handwriting" pitchFamily="66" charset="0"/>
              </a:rPr>
              <a:t> de peso</a:t>
            </a:r>
            <a:r>
              <a:rPr lang="pt-BR" b="1" dirty="0" smtClean="0">
                <a:latin typeface="Lucida Handwriting" pitchFamily="66" charset="0"/>
              </a:rPr>
              <a:t>.</a:t>
            </a:r>
            <a:r>
              <a:rPr lang="es-ES" b="1" dirty="0" smtClean="0">
                <a:latin typeface="Lucida Handwriting" pitchFamily="66" charset="0"/>
              </a:rPr>
              <a:t>	</a:t>
            </a:r>
          </a:p>
          <a:p>
            <a:pPr eaLnBrk="1" hangingPunct="1">
              <a:buFontTx/>
              <a:buNone/>
              <a:defRPr/>
            </a:pPr>
            <a:r>
              <a:rPr lang="es-ES" b="1" dirty="0" smtClean="0">
                <a:latin typeface="Lucida Handwriting" pitchFamily="66" charset="0"/>
              </a:rPr>
              <a:t>	</a:t>
            </a:r>
          </a:p>
        </p:txBody>
      </p:sp>
      <p:sp>
        <p:nvSpPr>
          <p:cNvPr id="24580" name="Text Box 4"/>
          <p:cNvSpPr txBox="1">
            <a:spLocks noChangeArrowheads="1"/>
          </p:cNvSpPr>
          <p:nvPr/>
        </p:nvSpPr>
        <p:spPr bwMode="auto">
          <a:xfrm>
            <a:off x="4572000" y="1428736"/>
            <a:ext cx="4427538" cy="4524315"/>
          </a:xfrm>
          <a:prstGeom prst="rect">
            <a:avLst/>
          </a:prstGeom>
          <a:noFill/>
          <a:ln w="9525">
            <a:noFill/>
            <a:miter lim="800000"/>
            <a:headEnd/>
            <a:tailEnd/>
          </a:ln>
          <a:effectLst>
            <a:outerShdw dist="35921" dir="2700000" algn="ctr" rotWithShape="0">
              <a:schemeClr val="bg1"/>
            </a:outerShdw>
          </a:effectLst>
        </p:spPr>
        <p:txBody>
          <a:bodyPr>
            <a:spAutoFit/>
          </a:bodyPr>
          <a:lstStyle/>
          <a:p>
            <a:pPr>
              <a:defRPr/>
            </a:pPr>
            <a:r>
              <a:rPr lang="es-ES" sz="3200" b="1" dirty="0" smtClean="0">
                <a:latin typeface="Lucida Handwriting" pitchFamily="66" charset="0"/>
              </a:rPr>
              <a:t>Respiratorias</a:t>
            </a:r>
            <a:r>
              <a:rPr lang="es-ES" sz="3200" b="1" dirty="0">
                <a:latin typeface="Lucida Handwriting" pitchFamily="66" charset="0"/>
              </a:rPr>
              <a:t>:</a:t>
            </a:r>
          </a:p>
          <a:p>
            <a:pPr>
              <a:defRPr/>
            </a:pPr>
            <a:r>
              <a:rPr lang="es-ES" sz="3200" b="1" dirty="0">
                <a:latin typeface="Lucida Handwriting" pitchFamily="66" charset="0"/>
              </a:rPr>
              <a:t>a) </a:t>
            </a:r>
            <a:r>
              <a:rPr lang="es-ES" sz="3200" b="1" i="1" u="sng" dirty="0">
                <a:latin typeface="Lucida Handwriting" pitchFamily="66" charset="0"/>
              </a:rPr>
              <a:t>Tos</a:t>
            </a:r>
            <a:r>
              <a:rPr lang="es-ES" sz="3200" b="1" dirty="0">
                <a:latin typeface="Lucida Handwriting" pitchFamily="66" charset="0"/>
              </a:rPr>
              <a:t>.</a:t>
            </a:r>
          </a:p>
          <a:p>
            <a:pPr>
              <a:defRPr/>
            </a:pPr>
            <a:r>
              <a:rPr lang="es-ES" sz="3200" b="1" dirty="0">
                <a:latin typeface="Lucida Handwriting" pitchFamily="66" charset="0"/>
              </a:rPr>
              <a:t>b) </a:t>
            </a:r>
            <a:r>
              <a:rPr lang="es-ES" sz="3200" b="1" i="1" u="sng" dirty="0">
                <a:latin typeface="Lucida Handwriting" pitchFamily="66" charset="0"/>
              </a:rPr>
              <a:t>Expectoración</a:t>
            </a:r>
            <a:r>
              <a:rPr lang="es-ES" sz="3200" b="1" dirty="0">
                <a:latin typeface="Lucida Handwriting" pitchFamily="66" charset="0"/>
              </a:rPr>
              <a:t>-</a:t>
            </a:r>
            <a:r>
              <a:rPr lang="es-ES" sz="3200" b="1" i="1" u="sng" dirty="0">
                <a:latin typeface="Lucida Handwriting" pitchFamily="66" charset="0"/>
              </a:rPr>
              <a:t>hemoptisis</a:t>
            </a:r>
            <a:r>
              <a:rPr lang="es-ES" sz="3200" b="1" dirty="0">
                <a:latin typeface="Lucida Handwriting" pitchFamily="66" charset="0"/>
              </a:rPr>
              <a:t>.</a:t>
            </a:r>
          </a:p>
          <a:p>
            <a:pPr>
              <a:defRPr/>
            </a:pPr>
            <a:r>
              <a:rPr lang="es-ES" sz="3200" b="1" dirty="0">
                <a:latin typeface="Lucida Handwriting" pitchFamily="66" charset="0"/>
              </a:rPr>
              <a:t>c) Dolor torácico.</a:t>
            </a:r>
          </a:p>
          <a:p>
            <a:pPr>
              <a:defRPr/>
            </a:pPr>
            <a:r>
              <a:rPr lang="es-ES" sz="3200" b="1" dirty="0">
                <a:latin typeface="Lucida Handwriting" pitchFamily="66" charset="0"/>
              </a:rPr>
              <a:t>d) Disnea.</a:t>
            </a:r>
          </a:p>
          <a:p>
            <a:pPr>
              <a:defRPr/>
            </a:pPr>
            <a:r>
              <a:rPr lang="es-ES" sz="3200" b="1" dirty="0">
                <a:latin typeface="Lucida Handwriting" pitchFamily="66" charset="0"/>
              </a:rPr>
              <a:t>e) </a:t>
            </a:r>
            <a:r>
              <a:rPr lang="es-ES" sz="3200" b="1" dirty="0" err="1">
                <a:latin typeface="Lucida Handwriting" pitchFamily="66" charset="0"/>
              </a:rPr>
              <a:t>Sibilancias</a:t>
            </a:r>
            <a:r>
              <a:rPr lang="es-ES" sz="3200" b="1" dirty="0">
                <a:latin typeface="Lucida Handwriting" pitchFamily="66" charset="0"/>
              </a:rPr>
              <a:t> localizadas </a:t>
            </a:r>
            <a:endParaRPr lang="es-ES_tradnl" sz="3200" b="1" dirty="0">
              <a:latin typeface="Lucida Handwriting" pitchFamily="66" charset="0"/>
            </a:endParaRPr>
          </a:p>
          <a:p>
            <a:pPr>
              <a:defRPr/>
            </a:pPr>
            <a:endParaRPr lang="es-ES_tradnl" sz="3200" b="1" dirty="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7950" y="198438"/>
            <a:ext cx="8229600" cy="1143000"/>
          </a:xfrm>
          <a:effectLst>
            <a:outerShdw dist="35921" dir="2700000" algn="ctr" rotWithShape="0">
              <a:schemeClr val="bg1"/>
            </a:outerShdw>
          </a:effectLst>
        </p:spPr>
        <p:txBody>
          <a:bodyPr>
            <a:normAutofit fontScale="90000"/>
          </a:bodyPr>
          <a:lstStyle/>
          <a:p>
            <a:pPr eaLnBrk="1" hangingPunct="1">
              <a:defRPr/>
            </a:pPr>
            <a:r>
              <a:rPr lang="es-ES_tradnl" sz="3200" b="1" dirty="0" smtClean="0">
                <a:latin typeface="Lucida Handwriting" pitchFamily="66" charset="0"/>
              </a:rPr>
              <a:t>FORMAS MÁS FRECUENTES</a:t>
            </a:r>
            <a:br>
              <a:rPr lang="es-ES_tradnl" sz="3200" b="1" dirty="0" smtClean="0">
                <a:latin typeface="Lucida Handwriting" pitchFamily="66" charset="0"/>
              </a:rPr>
            </a:br>
            <a:r>
              <a:rPr lang="es-ES_tradnl" sz="3200" b="1" dirty="0" smtClean="0">
                <a:latin typeface="Lucida Handwriting" pitchFamily="66" charset="0"/>
              </a:rPr>
              <a:t> DE PRESENTACIÓN DE LA TUBERCULOSIS PULMONAR</a:t>
            </a:r>
          </a:p>
        </p:txBody>
      </p:sp>
      <p:sp>
        <p:nvSpPr>
          <p:cNvPr id="25603" name="Rectangle 3"/>
          <p:cNvSpPr>
            <a:spLocks noGrp="1" noChangeArrowheads="1"/>
          </p:cNvSpPr>
          <p:nvPr>
            <p:ph type="body" idx="1"/>
          </p:nvPr>
        </p:nvSpPr>
        <p:spPr>
          <a:effectLst>
            <a:outerShdw dist="35921" dir="2700000" algn="ctr" rotWithShape="0">
              <a:schemeClr val="bg1"/>
            </a:outerShdw>
          </a:effectLst>
        </p:spPr>
        <p:txBody>
          <a:bodyPr>
            <a:normAutofit/>
          </a:bodyPr>
          <a:lstStyle/>
          <a:p>
            <a:pPr eaLnBrk="1" hangingPunct="1">
              <a:defRPr/>
            </a:pPr>
            <a:r>
              <a:rPr lang="es-ES_tradnl" sz="3600" b="1" dirty="0" smtClean="0">
                <a:latin typeface="Lucida Handwriting" pitchFamily="66" charset="0"/>
              </a:rPr>
              <a:t>Insidiosa</a:t>
            </a:r>
          </a:p>
          <a:p>
            <a:pPr eaLnBrk="1" hangingPunct="1">
              <a:defRPr/>
            </a:pPr>
            <a:r>
              <a:rPr lang="es-ES_tradnl" sz="3600" b="1" dirty="0" smtClean="0">
                <a:latin typeface="Lucida Handwriting" pitchFamily="66" charset="0"/>
              </a:rPr>
              <a:t>Catarral</a:t>
            </a:r>
          </a:p>
          <a:p>
            <a:pPr eaLnBrk="1" hangingPunct="1">
              <a:defRPr/>
            </a:pPr>
            <a:r>
              <a:rPr lang="es-ES_tradnl" sz="3600" b="1" dirty="0" smtClean="0">
                <a:latin typeface="Lucida Handwriting" pitchFamily="66" charset="0"/>
              </a:rPr>
              <a:t>Aguda respiratoria</a:t>
            </a:r>
          </a:p>
          <a:p>
            <a:pPr eaLnBrk="1" hangingPunct="1">
              <a:defRPr/>
            </a:pPr>
            <a:r>
              <a:rPr lang="es-ES_tradnl" sz="3600" b="1" dirty="0" smtClean="0">
                <a:latin typeface="Lucida Handwriting" pitchFamily="66" charset="0"/>
              </a:rPr>
              <a:t>Pleural</a:t>
            </a:r>
          </a:p>
          <a:p>
            <a:pPr eaLnBrk="1" hangingPunct="1">
              <a:defRPr/>
            </a:pPr>
            <a:r>
              <a:rPr lang="es-ES_tradnl" sz="3600" b="1" dirty="0" smtClean="0">
                <a:latin typeface="Lucida Handwriting" pitchFamily="66" charset="0"/>
              </a:rPr>
              <a:t>Hemoptoica</a:t>
            </a:r>
          </a:p>
          <a:p>
            <a:pPr eaLnBrk="1" hangingPunct="1">
              <a:defRPr/>
            </a:pPr>
            <a:r>
              <a:rPr lang="es-ES_tradnl" sz="3600" b="1" u="sng" dirty="0" smtClean="0">
                <a:latin typeface="Lucida Handwriting" pitchFamily="66" charset="0"/>
              </a:rPr>
              <a:t>Combinada</a:t>
            </a:r>
          </a:p>
          <a:p>
            <a:pPr eaLnBrk="1" hangingPunct="1">
              <a:defRPr/>
            </a:pPr>
            <a:endParaRPr lang="es-ES_tradnl" sz="3600" b="1" dirty="0" smtClean="0">
              <a:latin typeface="Lucida Handwriting" pitchFamily="66" charset="0"/>
            </a:endParaRPr>
          </a:p>
          <a:p>
            <a:pPr eaLnBrk="1" hangingPunct="1">
              <a:defRPr/>
            </a:pPr>
            <a:endParaRPr lang="es-ES_tradnl" sz="4400" b="1" dirty="0" smtClean="0"/>
          </a:p>
          <a:p>
            <a:pPr eaLnBrk="1" hangingPunct="1">
              <a:defRPr/>
            </a:pPr>
            <a:endParaRPr lang="es-ES_tradnl" sz="4400" b="1" dirty="0" smtClean="0"/>
          </a:p>
          <a:p>
            <a:pPr eaLnBrk="1" hangingPunct="1">
              <a:defRPr/>
            </a:pPr>
            <a:endParaRPr lang="es-ES_tradnl" sz="4400" b="1" dirty="0" smtClean="0"/>
          </a:p>
        </p:txBody>
      </p:sp>
      <p:pic>
        <p:nvPicPr>
          <p:cNvPr id="30724" name="Picture 9" descr="ver imagen con mayor resolución">
            <a:hlinkClick r:id="rId2"/>
          </p:cNvPr>
          <p:cNvPicPr>
            <a:picLocks noChangeAspect="1" noChangeArrowheads="1"/>
          </p:cNvPicPr>
          <p:nvPr/>
        </p:nvPicPr>
        <p:blipFill>
          <a:blip r:embed="rId3"/>
          <a:srcRect/>
          <a:stretch>
            <a:fillRect/>
          </a:stretch>
        </p:blipFill>
        <p:spPr bwMode="auto">
          <a:xfrm>
            <a:off x="6429375" y="1571625"/>
            <a:ext cx="2143125" cy="2338388"/>
          </a:xfrm>
          <a:prstGeom prst="rect">
            <a:avLst/>
          </a:prstGeom>
          <a:noFill/>
          <a:ln w="9525">
            <a:noFill/>
            <a:miter lim="800000"/>
            <a:headEnd/>
            <a:tailEnd/>
          </a:ln>
        </p:spPr>
      </p:pic>
      <p:pic>
        <p:nvPicPr>
          <p:cNvPr id="30725" name="Picture 5" descr="ver imagen con mayor resolución">
            <a:hlinkClick r:id="rId4"/>
          </p:cNvPr>
          <p:cNvPicPr>
            <a:picLocks noChangeAspect="1" noChangeArrowheads="1"/>
          </p:cNvPicPr>
          <p:nvPr/>
        </p:nvPicPr>
        <p:blipFill>
          <a:blip r:embed="rId5"/>
          <a:srcRect/>
          <a:stretch>
            <a:fillRect/>
          </a:stretch>
        </p:blipFill>
        <p:spPr bwMode="auto">
          <a:xfrm>
            <a:off x="6643688" y="4075113"/>
            <a:ext cx="2143125" cy="2068512"/>
          </a:xfrm>
          <a:prstGeom prst="rect">
            <a:avLst/>
          </a:prstGeom>
          <a:noFill/>
          <a:ln w="9525">
            <a:noFill/>
            <a:miter lim="800000"/>
            <a:headEnd/>
            <a:tailEnd/>
          </a:ln>
        </p:spPr>
      </p:pic>
      <p:pic>
        <p:nvPicPr>
          <p:cNvPr id="30726" name="Picture 7" descr="ver imagen con mayor resolución">
            <a:hlinkClick r:id="rId6"/>
          </p:cNvPr>
          <p:cNvPicPr>
            <a:picLocks noChangeAspect="1" noChangeArrowheads="1"/>
          </p:cNvPicPr>
          <p:nvPr/>
        </p:nvPicPr>
        <p:blipFill>
          <a:blip r:embed="rId7"/>
          <a:srcRect/>
          <a:stretch>
            <a:fillRect/>
          </a:stretch>
        </p:blipFill>
        <p:spPr bwMode="auto">
          <a:xfrm>
            <a:off x="4214813" y="4071938"/>
            <a:ext cx="2324100" cy="2076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24"/>
                                        </p:tgtEl>
                                        <p:attrNameLst>
                                          <p:attrName>style.visibility</p:attrName>
                                        </p:attrNameLst>
                                      </p:cBhvr>
                                      <p:to>
                                        <p:strVal val="visible"/>
                                      </p:to>
                                    </p:set>
                                    <p:anim calcmode="lin" valueType="num">
                                      <p:cBhvr additive="base">
                                        <p:cTn id="43" dur="500" fill="hold"/>
                                        <p:tgtEl>
                                          <p:spTgt spid="30724"/>
                                        </p:tgtEl>
                                        <p:attrNameLst>
                                          <p:attrName>ppt_x</p:attrName>
                                        </p:attrNameLst>
                                      </p:cBhvr>
                                      <p:tavLst>
                                        <p:tav tm="0">
                                          <p:val>
                                            <p:strVal val="#ppt_x"/>
                                          </p:val>
                                        </p:tav>
                                        <p:tav tm="100000">
                                          <p:val>
                                            <p:strVal val="#ppt_x"/>
                                          </p:val>
                                        </p:tav>
                                      </p:tavLst>
                                    </p:anim>
                                    <p:anim calcmode="lin" valueType="num">
                                      <p:cBhvr additive="base">
                                        <p:cTn id="44" dur="500" fill="hold"/>
                                        <p:tgtEl>
                                          <p:spTgt spid="307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726"/>
                                        </p:tgtEl>
                                        <p:attrNameLst>
                                          <p:attrName>style.visibility</p:attrName>
                                        </p:attrNameLst>
                                      </p:cBhvr>
                                      <p:to>
                                        <p:strVal val="visible"/>
                                      </p:to>
                                    </p:set>
                                    <p:anim calcmode="lin" valueType="num">
                                      <p:cBhvr additive="base">
                                        <p:cTn id="47" dur="500" fill="hold"/>
                                        <p:tgtEl>
                                          <p:spTgt spid="30726"/>
                                        </p:tgtEl>
                                        <p:attrNameLst>
                                          <p:attrName>ppt_x</p:attrName>
                                        </p:attrNameLst>
                                      </p:cBhvr>
                                      <p:tavLst>
                                        <p:tav tm="0">
                                          <p:val>
                                            <p:strVal val="#ppt_x"/>
                                          </p:val>
                                        </p:tav>
                                        <p:tav tm="100000">
                                          <p:val>
                                            <p:strVal val="#ppt_x"/>
                                          </p:val>
                                        </p:tav>
                                      </p:tavLst>
                                    </p:anim>
                                    <p:anim calcmode="lin" valueType="num">
                                      <p:cBhvr additive="base">
                                        <p:cTn id="48" dur="500" fill="hold"/>
                                        <p:tgtEl>
                                          <p:spTgt spid="307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725"/>
                                        </p:tgtEl>
                                        <p:attrNameLst>
                                          <p:attrName>style.visibility</p:attrName>
                                        </p:attrNameLst>
                                      </p:cBhvr>
                                      <p:to>
                                        <p:strVal val="visible"/>
                                      </p:to>
                                    </p:set>
                                    <p:anim calcmode="lin" valueType="num">
                                      <p:cBhvr additive="base">
                                        <p:cTn id="51" dur="500" fill="hold"/>
                                        <p:tgtEl>
                                          <p:spTgt spid="30725"/>
                                        </p:tgtEl>
                                        <p:attrNameLst>
                                          <p:attrName>ppt_x</p:attrName>
                                        </p:attrNameLst>
                                      </p:cBhvr>
                                      <p:tavLst>
                                        <p:tav tm="0">
                                          <p:val>
                                            <p:strVal val="#ppt_x"/>
                                          </p:val>
                                        </p:tav>
                                        <p:tav tm="100000">
                                          <p:val>
                                            <p:strVal val="#ppt_x"/>
                                          </p:val>
                                        </p:tav>
                                      </p:tavLst>
                                    </p:anim>
                                    <p:anim calcmode="lin" valueType="num">
                                      <p:cBhvr additive="base">
                                        <p:cTn id="52"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a:xfrm>
            <a:off x="4143375" y="714375"/>
            <a:ext cx="4643438" cy="1785938"/>
          </a:xfrm>
        </p:spPr>
        <p:txBody>
          <a:bodyPr>
            <a:normAutofit fontScale="90000"/>
          </a:bodyPr>
          <a:lstStyle/>
          <a:p>
            <a:r>
              <a:rPr lang="es-ES" sz="2800" dirty="0" smtClean="0">
                <a:latin typeface="Lucida Handwriting" pitchFamily="66" charset="0"/>
              </a:rPr>
              <a:t>Hemoptisis en un enfermo con secuelas tuberculosas puede responder a varias causas</a:t>
            </a:r>
          </a:p>
        </p:txBody>
      </p:sp>
      <p:sp>
        <p:nvSpPr>
          <p:cNvPr id="31747" name="2 Marcador de contenido"/>
          <p:cNvSpPr>
            <a:spLocks noGrp="1"/>
          </p:cNvSpPr>
          <p:nvPr>
            <p:ph idx="1"/>
          </p:nvPr>
        </p:nvSpPr>
        <p:spPr>
          <a:xfrm>
            <a:off x="571500" y="3000375"/>
            <a:ext cx="7943850" cy="3714750"/>
          </a:xfrm>
        </p:spPr>
        <p:txBody>
          <a:bodyPr>
            <a:normAutofit fontScale="92500" lnSpcReduction="10000"/>
          </a:bodyPr>
          <a:lstStyle/>
          <a:p>
            <a:pPr>
              <a:buFont typeface="Wingdings" pitchFamily="2" charset="2"/>
              <a:buChar char="q"/>
            </a:pPr>
            <a:r>
              <a:rPr lang="es-ES" sz="2800" dirty="0" smtClean="0">
                <a:latin typeface="Lucida Handwriting" pitchFamily="66" charset="0"/>
              </a:rPr>
              <a:t>Bronquiectasias</a:t>
            </a:r>
          </a:p>
          <a:p>
            <a:pPr>
              <a:buFont typeface="Wingdings" pitchFamily="2" charset="2"/>
              <a:buChar char="q"/>
            </a:pPr>
            <a:r>
              <a:rPr lang="es-ES" sz="2800" dirty="0" smtClean="0">
                <a:latin typeface="Lucida Handwriting" pitchFamily="66" charset="0"/>
              </a:rPr>
              <a:t>Sangrado de aneurismas venosos de la pared </a:t>
            </a:r>
            <a:r>
              <a:rPr lang="es-ES" sz="2800" dirty="0" err="1" smtClean="0">
                <a:latin typeface="Lucida Handwriting" pitchFamily="66" charset="0"/>
              </a:rPr>
              <a:t>cavitaria</a:t>
            </a:r>
            <a:r>
              <a:rPr lang="es-ES" sz="2800" dirty="0" smtClean="0">
                <a:latin typeface="Lucida Handwriting" pitchFamily="66" charset="0"/>
              </a:rPr>
              <a:t> (aneurisma de </a:t>
            </a:r>
            <a:r>
              <a:rPr lang="es-ES" sz="2800" dirty="0" err="1" smtClean="0">
                <a:latin typeface="Lucida Handwriting" pitchFamily="66" charset="0"/>
              </a:rPr>
              <a:t>Rasmussen</a:t>
            </a:r>
            <a:r>
              <a:rPr lang="es-ES" sz="2800" dirty="0" smtClean="0">
                <a:latin typeface="Lucida Handwriting" pitchFamily="66" charset="0"/>
              </a:rPr>
              <a:t> roto)</a:t>
            </a:r>
          </a:p>
          <a:p>
            <a:pPr>
              <a:buFont typeface="Wingdings" pitchFamily="2" charset="2"/>
              <a:buChar char="q"/>
            </a:pPr>
            <a:r>
              <a:rPr lang="es-ES" sz="2800" dirty="0" smtClean="0">
                <a:latin typeface="Lucida Handwriting" pitchFamily="66" charset="0"/>
              </a:rPr>
              <a:t>Reactivación de la tuberculosis</a:t>
            </a:r>
          </a:p>
          <a:p>
            <a:pPr>
              <a:buFont typeface="Wingdings" pitchFamily="2" charset="2"/>
              <a:buChar char="q"/>
            </a:pPr>
            <a:r>
              <a:rPr lang="es-ES" sz="2800" dirty="0" err="1" smtClean="0">
                <a:latin typeface="Lucida Handwriting" pitchFamily="66" charset="0"/>
              </a:rPr>
              <a:t>Sobreinfección</a:t>
            </a:r>
            <a:r>
              <a:rPr lang="es-ES" sz="2800" dirty="0" smtClean="0">
                <a:latin typeface="Lucida Handwriting" pitchFamily="66" charset="0"/>
              </a:rPr>
              <a:t> </a:t>
            </a:r>
            <a:r>
              <a:rPr lang="es-ES" sz="2800" dirty="0" err="1" smtClean="0">
                <a:latin typeface="Lucida Handwriting" pitchFamily="66" charset="0"/>
              </a:rPr>
              <a:t>micótica</a:t>
            </a:r>
            <a:r>
              <a:rPr lang="es-ES" sz="2800" dirty="0" smtClean="0">
                <a:latin typeface="Lucida Handwriting" pitchFamily="66" charset="0"/>
              </a:rPr>
              <a:t> (</a:t>
            </a:r>
            <a:r>
              <a:rPr lang="es-ES" sz="2800" dirty="0" err="1" smtClean="0">
                <a:latin typeface="Lucida Handwriting" pitchFamily="66" charset="0"/>
              </a:rPr>
              <a:t>aspergiloma</a:t>
            </a:r>
            <a:r>
              <a:rPr lang="es-ES" sz="2800" dirty="0" smtClean="0">
                <a:latin typeface="Lucida Handwriting" pitchFamily="66" charset="0"/>
              </a:rPr>
              <a:t> </a:t>
            </a:r>
            <a:r>
              <a:rPr lang="es-ES" sz="2800" dirty="0" err="1" smtClean="0">
                <a:latin typeface="Lucida Handwriting" pitchFamily="66" charset="0"/>
              </a:rPr>
              <a:t>intracavitario</a:t>
            </a:r>
            <a:r>
              <a:rPr lang="es-ES" sz="2800" dirty="0" smtClean="0">
                <a:latin typeface="Lucida Handwriting" pitchFamily="66" charset="0"/>
              </a:rPr>
              <a:t>) o bacteriana de una caverna</a:t>
            </a:r>
          </a:p>
          <a:p>
            <a:pPr>
              <a:buFont typeface="Wingdings" pitchFamily="2" charset="2"/>
              <a:buChar char="q"/>
            </a:pPr>
            <a:r>
              <a:rPr lang="es-ES" sz="2800" dirty="0" err="1" smtClean="0">
                <a:latin typeface="Lucida Handwriting" pitchFamily="66" charset="0"/>
              </a:rPr>
              <a:t>Bronquiolitiasis</a:t>
            </a:r>
            <a:endParaRPr lang="es-ES" sz="2800" dirty="0" smtClean="0">
              <a:latin typeface="Lucida Handwriting" pitchFamily="66" charset="0"/>
            </a:endParaRPr>
          </a:p>
        </p:txBody>
      </p:sp>
      <p:pic>
        <p:nvPicPr>
          <p:cNvPr id="78851" name="Picture 3"/>
          <p:cNvPicPr>
            <a:picLocks noChangeAspect="1" noChangeArrowheads="1"/>
          </p:cNvPicPr>
          <p:nvPr/>
        </p:nvPicPr>
        <p:blipFill>
          <a:blip r:embed="rId2"/>
          <a:srcRect/>
          <a:stretch>
            <a:fillRect/>
          </a:stretch>
        </p:blipFill>
        <p:spPr bwMode="auto">
          <a:xfrm>
            <a:off x="214282" y="142852"/>
            <a:ext cx="3796846" cy="278608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0" y="714375"/>
            <a:ext cx="6543675" cy="1143000"/>
          </a:xfrm>
          <a:effectLst>
            <a:outerShdw dist="35921" dir="2700000" algn="ctr" rotWithShape="0">
              <a:schemeClr val="bg1"/>
            </a:outerShdw>
          </a:effectLst>
        </p:spPr>
        <p:txBody>
          <a:bodyPr/>
          <a:lstStyle/>
          <a:p>
            <a:pPr eaLnBrk="1" hangingPunct="1">
              <a:defRPr/>
            </a:pPr>
            <a:r>
              <a:rPr lang="es-ES_tradnl" sz="2800" b="1" dirty="0" smtClean="0">
                <a:latin typeface="Lucida Handwriting" pitchFamily="66" charset="0"/>
              </a:rPr>
              <a:t>FORMAS CLÍNICAS TUBERCULOSIS PULMONAR</a:t>
            </a:r>
          </a:p>
        </p:txBody>
      </p:sp>
      <p:sp>
        <p:nvSpPr>
          <p:cNvPr id="28675" name="Rectangle 3"/>
          <p:cNvSpPr>
            <a:spLocks noGrp="1" noChangeArrowheads="1"/>
          </p:cNvSpPr>
          <p:nvPr>
            <p:ph type="body" idx="1"/>
          </p:nvPr>
        </p:nvSpPr>
        <p:spPr>
          <a:xfrm>
            <a:off x="566738" y="2219325"/>
            <a:ext cx="8362950" cy="4495800"/>
          </a:xfrm>
          <a:effectLst>
            <a:outerShdw dist="35921" dir="2700000" algn="ctr" rotWithShape="0">
              <a:schemeClr val="bg1"/>
            </a:outerShdw>
          </a:effectLst>
        </p:spPr>
        <p:txBody>
          <a:bodyPr>
            <a:normAutofit/>
          </a:bodyPr>
          <a:lstStyle/>
          <a:p>
            <a:pPr eaLnBrk="1" hangingPunct="1">
              <a:buFont typeface="Wingdings 3" pitchFamily="18" charset="2"/>
              <a:buChar char="Ê"/>
              <a:defRPr/>
            </a:pPr>
            <a:r>
              <a:rPr lang="es-ES_tradnl" sz="3000" b="1" dirty="0" smtClean="0">
                <a:latin typeface="Lucida Handwriting" pitchFamily="66" charset="0"/>
              </a:rPr>
              <a:t>Sintomático respiratorio +21 días</a:t>
            </a:r>
          </a:p>
          <a:p>
            <a:pPr eaLnBrk="1" hangingPunct="1">
              <a:buFont typeface="Wingdings 3" pitchFamily="18" charset="2"/>
              <a:buChar char="Ê"/>
              <a:defRPr/>
            </a:pPr>
            <a:r>
              <a:rPr lang="es-ES_tradnl" sz="3000" b="1" dirty="0" smtClean="0">
                <a:latin typeface="Lucida Handwriting" pitchFamily="66" charset="0"/>
              </a:rPr>
              <a:t>Neumónica o </a:t>
            </a:r>
            <a:r>
              <a:rPr lang="es-ES_tradnl" sz="3000" b="1" dirty="0" err="1" smtClean="0">
                <a:latin typeface="Lucida Handwriting" pitchFamily="66" charset="0"/>
              </a:rPr>
              <a:t>Bronconeumónica</a:t>
            </a:r>
            <a:endParaRPr lang="es-ES_tradnl" sz="3000" b="1" dirty="0" smtClean="0">
              <a:latin typeface="Lucida Handwriting" pitchFamily="66" charset="0"/>
            </a:endParaRPr>
          </a:p>
          <a:p>
            <a:pPr eaLnBrk="1" hangingPunct="1">
              <a:buFont typeface="Wingdings 3" pitchFamily="18" charset="2"/>
              <a:buChar char="Ê"/>
              <a:defRPr/>
            </a:pPr>
            <a:r>
              <a:rPr lang="es-ES_tradnl" sz="3000" b="1" dirty="0" err="1" smtClean="0">
                <a:latin typeface="Lucida Handwriting" pitchFamily="66" charset="0"/>
              </a:rPr>
              <a:t>Tuberculoma</a:t>
            </a:r>
            <a:r>
              <a:rPr lang="es-ES_tradnl" sz="3000" b="1" dirty="0" smtClean="0">
                <a:latin typeface="Lucida Handwriting" pitchFamily="66" charset="0"/>
              </a:rPr>
              <a:t> (Hallazgo radiológico)</a:t>
            </a:r>
          </a:p>
          <a:p>
            <a:pPr eaLnBrk="1" hangingPunct="1">
              <a:buFont typeface="Wingdings 3" pitchFamily="18" charset="2"/>
              <a:buChar char="Ê"/>
              <a:defRPr/>
            </a:pPr>
            <a:r>
              <a:rPr lang="es-ES_tradnl" sz="3000" b="1" dirty="0" smtClean="0">
                <a:latin typeface="Lucida Handwriting" pitchFamily="66" charset="0"/>
              </a:rPr>
              <a:t>Tuberculosis fibrosa inactiva (IRC)</a:t>
            </a:r>
          </a:p>
          <a:p>
            <a:pPr eaLnBrk="1" hangingPunct="1">
              <a:buFont typeface="Wingdings 3" pitchFamily="18" charset="2"/>
              <a:buChar char="Ê"/>
              <a:defRPr/>
            </a:pPr>
            <a:r>
              <a:rPr lang="es-ES_tradnl" sz="3000" b="1" dirty="0" err="1" smtClean="0">
                <a:latin typeface="Lucida Handwriting" pitchFamily="66" charset="0"/>
              </a:rPr>
              <a:t>Atelectásica</a:t>
            </a:r>
            <a:r>
              <a:rPr lang="es-ES_tradnl" sz="3000" b="1" dirty="0" smtClean="0">
                <a:latin typeface="Lucida Handwriting" pitchFamily="66" charset="0"/>
              </a:rPr>
              <a:t> (Sind. Lob. Medio)</a:t>
            </a:r>
          </a:p>
          <a:p>
            <a:pPr eaLnBrk="1" hangingPunct="1">
              <a:buFont typeface="Wingdings 3" pitchFamily="18" charset="2"/>
              <a:buChar char="Ê"/>
              <a:defRPr/>
            </a:pPr>
            <a:r>
              <a:rPr lang="es-ES_tradnl" sz="3000" b="1" dirty="0" smtClean="0">
                <a:latin typeface="Lucida Handwriting" pitchFamily="66" charset="0"/>
              </a:rPr>
              <a:t>Tuberculosis miliar</a:t>
            </a:r>
          </a:p>
          <a:p>
            <a:pPr eaLnBrk="1" hangingPunct="1">
              <a:buFont typeface="Wingdings 3" pitchFamily="18" charset="2"/>
              <a:buChar char="Ê"/>
              <a:defRPr/>
            </a:pPr>
            <a:r>
              <a:rPr lang="es-ES_tradnl" sz="3000" b="1" dirty="0" smtClean="0">
                <a:latin typeface="Lucida Handwriting" pitchFamily="66" charset="0"/>
              </a:rPr>
              <a:t>Pleural (extra pulmonar) </a:t>
            </a:r>
          </a:p>
          <a:p>
            <a:pPr eaLnBrk="1" hangingPunct="1">
              <a:buFont typeface="Wingdings 3" pitchFamily="18" charset="2"/>
              <a:buChar char="Ê"/>
              <a:defRPr/>
            </a:pPr>
            <a:endParaRPr lang="es-ES_tradnl" sz="3000" b="1" dirty="0" smtClean="0">
              <a:latin typeface="Lucida Handwriting" pitchFamily="66" charset="0"/>
            </a:endParaRPr>
          </a:p>
          <a:p>
            <a:pPr eaLnBrk="1" hangingPunct="1">
              <a:buFont typeface="Wingdings 3" pitchFamily="18" charset="2"/>
              <a:buChar char="Ê"/>
              <a:defRPr/>
            </a:pPr>
            <a:endParaRPr lang="es-ES_tradnl" sz="3600" b="1" dirty="0" smtClean="0"/>
          </a:p>
          <a:p>
            <a:pPr eaLnBrk="1" hangingPunct="1">
              <a:buFont typeface="Wingdings 3" pitchFamily="18" charset="2"/>
              <a:buChar char="Ê"/>
              <a:defRPr/>
            </a:pPr>
            <a:endParaRPr lang="es-ES_tradnl" sz="3600" b="1" dirty="0" smtClean="0"/>
          </a:p>
          <a:p>
            <a:pPr eaLnBrk="1" hangingPunct="1">
              <a:buFont typeface="Wingdings 3" pitchFamily="18" charset="2"/>
              <a:buChar char="Ê"/>
              <a:defRPr/>
            </a:pPr>
            <a:endParaRPr lang="es-ES_tradnl" sz="3600" b="1" dirty="0" smtClean="0"/>
          </a:p>
        </p:txBody>
      </p:sp>
      <p:pic>
        <p:nvPicPr>
          <p:cNvPr id="5" name="Picture 11" descr="ver imagen con mayor resolución">
            <a:hlinkClick r:id="rId2"/>
          </p:cNvPr>
          <p:cNvPicPr>
            <a:picLocks noChangeAspect="1" noChangeArrowheads="1"/>
          </p:cNvPicPr>
          <p:nvPr/>
        </p:nvPicPr>
        <p:blipFill>
          <a:blip r:embed="rId3"/>
          <a:srcRect/>
          <a:stretch>
            <a:fillRect/>
          </a:stretch>
        </p:blipFill>
        <p:spPr bwMode="auto">
          <a:xfrm>
            <a:off x="214282" y="142852"/>
            <a:ext cx="2143140" cy="217134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edge">
                                      <p:cBhvr>
                                        <p:cTn id="7" dur="500"/>
                                        <p:tgtEl>
                                          <p:spTgt spid="2867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675">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675">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28675">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28675">
                                            <p:txEl>
                                              <p:pRg st="3" end="3"/>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499"/>
                                          </p:stCondLst>
                                        </p:cTn>
                                        <p:tgtEl>
                                          <p:spTgt spid="28675">
                                            <p:txEl>
                                              <p:pRg st="4" end="4"/>
                                            </p:txEl>
                                          </p:spTgt>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28675">
                                            <p:txEl>
                                              <p:pRg st="5" end="5"/>
                                            </p:txEl>
                                          </p:spTgt>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499"/>
                                          </p:stCondLst>
                                        </p:cTn>
                                        <p:tgtEl>
                                          <p:spTgt spid="28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P spid="28675"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857500"/>
            <a:ext cx="8229600" cy="1143000"/>
          </a:xfrm>
        </p:spPr>
        <p:txBody>
          <a:bodyPr>
            <a:normAutofit fontScale="90000"/>
          </a:bodyPr>
          <a:lstStyle/>
          <a:p>
            <a:r>
              <a:rPr lang="es-ES_tradnl" b="1" dirty="0" smtClean="0">
                <a:latin typeface="Lucida Handwriting" pitchFamily="66" charset="0"/>
              </a:rPr>
              <a:t>ESQUEMAS DE LAS LESIONES DE LA TUBERCULOSIS PULMONAR</a:t>
            </a:r>
            <a:endParaRPr lang="es-E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b="1" dirty="0" smtClean="0">
                <a:latin typeface="Lucida Handwriting" pitchFamily="66" charset="0"/>
              </a:rPr>
              <a:t/>
            </a:r>
            <a:br>
              <a:rPr lang="es-ES_tradnl" b="1" dirty="0" smtClean="0">
                <a:latin typeface="Lucida Handwriting" pitchFamily="66" charset="0"/>
              </a:rPr>
            </a:br>
            <a:r>
              <a:rPr lang="es-ES_tradnl" sz="3600" b="1" dirty="0" smtClean="0">
                <a:latin typeface="Lucida Handwriting" pitchFamily="66" charset="0"/>
              </a:rPr>
              <a:t>ESQUEMAS DE LAS LESIONES DE LA TUBERCULOSIS PULMONAR</a:t>
            </a:r>
            <a:endParaRPr lang="es-ES" sz="3600" dirty="0"/>
          </a:p>
        </p:txBody>
      </p:sp>
      <p:pic>
        <p:nvPicPr>
          <p:cNvPr id="3" name="Picture 4" descr="fig2107">
            <a:hlinkClick r:id="rId2"/>
          </p:cNvPr>
          <p:cNvPicPr>
            <a:picLocks noChangeAspect="1" noChangeArrowheads="1"/>
          </p:cNvPicPr>
          <p:nvPr/>
        </p:nvPicPr>
        <p:blipFill>
          <a:blip r:embed="rId3">
            <a:lum bright="-10000" contrast="40000"/>
          </a:blip>
          <a:srcRect r="48437" b="47342"/>
          <a:stretch>
            <a:fillRect/>
          </a:stretch>
        </p:blipFill>
        <p:spPr bwMode="auto">
          <a:xfrm>
            <a:off x="1785918" y="2071678"/>
            <a:ext cx="6404007" cy="4357718"/>
          </a:xfrm>
          <a:prstGeom prst="rect">
            <a:avLst/>
          </a:prstGeom>
          <a:noFill/>
          <a:ln w="9525">
            <a:noFill/>
            <a:miter lim="800000"/>
            <a:headEnd/>
            <a:tailEnd/>
          </a:ln>
        </p:spPr>
      </p:pic>
      <p:sp>
        <p:nvSpPr>
          <p:cNvPr id="5" name="Text Box 5"/>
          <p:cNvSpPr txBox="1">
            <a:spLocks noChangeArrowheads="1"/>
          </p:cNvSpPr>
          <p:nvPr/>
        </p:nvSpPr>
        <p:spPr bwMode="auto">
          <a:xfrm>
            <a:off x="2571736" y="6143644"/>
            <a:ext cx="4000528" cy="523220"/>
          </a:xfrm>
          <a:prstGeom prst="rect">
            <a:avLst/>
          </a:prstGeom>
          <a:solidFill>
            <a:schemeClr val="tx1"/>
          </a:solidFill>
          <a:ln w="9525">
            <a:noFill/>
            <a:miter lim="800000"/>
            <a:headEnd/>
            <a:tailEnd/>
          </a:ln>
        </p:spPr>
        <p:txBody>
          <a:bodyPr wrap="square">
            <a:spAutoFit/>
          </a:bodyPr>
          <a:lstStyle/>
          <a:p>
            <a:r>
              <a:rPr lang="es-ES_tradnl" sz="2800" dirty="0" err="1">
                <a:solidFill>
                  <a:schemeClr val="bg1"/>
                </a:solidFill>
                <a:latin typeface="Lucida Handwriting" pitchFamily="66" charset="0"/>
              </a:rPr>
              <a:t>PRIMOINFECCIÓN</a:t>
            </a:r>
            <a:endParaRPr lang="es-ES_tradnl" sz="2800" dirty="0">
              <a:solidFill>
                <a:schemeClr val="bg1"/>
              </a:solidFill>
              <a:latin typeface="Lucida Handwriting" pitchFamily="66" charset="0"/>
            </a:endParaRPr>
          </a:p>
        </p:txBody>
      </p:sp>
      <p:sp>
        <p:nvSpPr>
          <p:cNvPr id="6" name="Line 6"/>
          <p:cNvSpPr>
            <a:spLocks noChangeShapeType="1"/>
          </p:cNvSpPr>
          <p:nvPr/>
        </p:nvSpPr>
        <p:spPr bwMode="auto">
          <a:xfrm flipH="1">
            <a:off x="6072198" y="4500570"/>
            <a:ext cx="630253" cy="214314"/>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s-ES"/>
          </a:p>
        </p:txBody>
      </p:sp>
      <p:sp>
        <p:nvSpPr>
          <p:cNvPr id="7" name="Text Box 7"/>
          <p:cNvSpPr txBox="1">
            <a:spLocks noChangeArrowheads="1"/>
          </p:cNvSpPr>
          <p:nvPr/>
        </p:nvSpPr>
        <p:spPr bwMode="auto">
          <a:xfrm>
            <a:off x="6786578" y="4143380"/>
            <a:ext cx="1459054" cy="369332"/>
          </a:xfrm>
          <a:prstGeom prst="rect">
            <a:avLst/>
          </a:prstGeom>
          <a:solidFill>
            <a:schemeClr val="tx1"/>
          </a:solidFill>
          <a:ln w="9525">
            <a:noFill/>
            <a:miter lim="800000"/>
            <a:headEnd/>
            <a:tailEnd/>
          </a:ln>
        </p:spPr>
        <p:txBody>
          <a:bodyPr wrap="none">
            <a:spAutoFit/>
          </a:bodyPr>
          <a:lstStyle/>
          <a:p>
            <a:r>
              <a:rPr lang="es-ES_tradnl" dirty="0">
                <a:solidFill>
                  <a:schemeClr val="bg1"/>
                </a:solidFill>
                <a:latin typeface="Lucida Handwriting" pitchFamily="66" charset="0"/>
              </a:rPr>
              <a:t>CHANCRO</a:t>
            </a:r>
          </a:p>
        </p:txBody>
      </p:sp>
      <p:sp>
        <p:nvSpPr>
          <p:cNvPr id="8" name="Text Box 9"/>
          <p:cNvSpPr txBox="1">
            <a:spLocks noChangeArrowheads="1"/>
          </p:cNvSpPr>
          <p:nvPr/>
        </p:nvSpPr>
        <p:spPr bwMode="auto">
          <a:xfrm>
            <a:off x="5786446" y="2130974"/>
            <a:ext cx="2357454" cy="369332"/>
          </a:xfrm>
          <a:prstGeom prst="rect">
            <a:avLst/>
          </a:prstGeom>
          <a:solidFill>
            <a:schemeClr val="tx1"/>
          </a:solidFill>
          <a:ln w="9525">
            <a:noFill/>
            <a:miter lim="800000"/>
            <a:headEnd/>
            <a:tailEnd/>
          </a:ln>
        </p:spPr>
        <p:txBody>
          <a:bodyPr wrap="square">
            <a:spAutoFit/>
          </a:bodyPr>
          <a:lstStyle/>
          <a:p>
            <a:r>
              <a:rPr lang="es-ES_tradnl" dirty="0">
                <a:solidFill>
                  <a:schemeClr val="bg1"/>
                </a:solidFill>
                <a:latin typeface="Lucida Handwriting" pitchFamily="66" charset="0"/>
              </a:rPr>
              <a:t>ADENOPATÍAS</a:t>
            </a:r>
          </a:p>
        </p:txBody>
      </p:sp>
      <p:cxnSp>
        <p:nvCxnSpPr>
          <p:cNvPr id="16" name="15 Conector recto de flecha"/>
          <p:cNvCxnSpPr>
            <a:stCxn id="8" idx="1"/>
          </p:cNvCxnSpPr>
          <p:nvPr/>
        </p:nvCxnSpPr>
        <p:spPr>
          <a:xfrm rot="10800000" flipV="1">
            <a:off x="5010144" y="2315640"/>
            <a:ext cx="776302" cy="4074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1600" dirty="0" smtClean="0">
                <a:latin typeface="Lucida Handwriting" pitchFamily="66" charset="0"/>
              </a:rPr>
              <a:t>Una de las figuras médicas más importantes dedicadas al estudio de la tisiología: </a:t>
            </a:r>
            <a:r>
              <a:rPr lang="es-ES" sz="1600" dirty="0" smtClean="0">
                <a:latin typeface="Lucida Handwriting" pitchFamily="66" charset="0"/>
                <a:hlinkClick r:id="rId2" tooltip="René Théophile Hyacinthe Laënnec"/>
              </a:rPr>
              <a:t>René </a:t>
            </a:r>
            <a:r>
              <a:rPr lang="es-ES" sz="1600" dirty="0" err="1" smtClean="0">
                <a:latin typeface="Lucida Handwriting" pitchFamily="66" charset="0"/>
                <a:hlinkClick r:id="rId2" tooltip="René Théophile Hyacinthe Laënnec"/>
              </a:rPr>
              <a:t>Théophile</a:t>
            </a:r>
            <a:r>
              <a:rPr lang="es-ES" sz="1600" dirty="0" smtClean="0">
                <a:latin typeface="Lucida Handwriting" pitchFamily="66" charset="0"/>
                <a:hlinkClick r:id="rId2" tooltip="René Théophile Hyacinthe Laënnec"/>
              </a:rPr>
              <a:t> </a:t>
            </a:r>
            <a:r>
              <a:rPr lang="es-ES" sz="1600" dirty="0" err="1" smtClean="0">
                <a:latin typeface="Lucida Handwriting" pitchFamily="66" charset="0"/>
                <a:hlinkClick r:id="rId2" tooltip="René Théophile Hyacinthe Laënnec"/>
              </a:rPr>
              <a:t>Hyacinthe</a:t>
            </a:r>
            <a:r>
              <a:rPr lang="es-ES" sz="1600" dirty="0" smtClean="0">
                <a:latin typeface="Lucida Handwriting" pitchFamily="66" charset="0"/>
                <a:hlinkClick r:id="rId2" tooltip="René Théophile Hyacinthe Laënnec"/>
              </a:rPr>
              <a:t> </a:t>
            </a:r>
            <a:r>
              <a:rPr lang="es-ES" sz="1600" dirty="0" err="1" smtClean="0">
                <a:latin typeface="Lucida Handwriting" pitchFamily="66" charset="0"/>
                <a:hlinkClick r:id="rId2" tooltip="René Théophile Hyacinthe Laënnec"/>
              </a:rPr>
              <a:t>Laënnec</a:t>
            </a:r>
            <a:r>
              <a:rPr lang="es-ES" sz="1600" dirty="0" smtClean="0">
                <a:latin typeface="Lucida Handwriting" pitchFamily="66" charset="0"/>
              </a:rPr>
              <a:t>, que moriría de tuberculosis a los 45 años, </a:t>
            </a:r>
            <a:r>
              <a:rPr lang="es-ES" sz="1600" dirty="0" err="1" smtClean="0">
                <a:latin typeface="Lucida Handwriting" pitchFamily="66" charset="0"/>
              </a:rPr>
              <a:t>eL</a:t>
            </a:r>
            <a:r>
              <a:rPr lang="es-ES" sz="1600" dirty="0" smtClean="0">
                <a:latin typeface="Lucida Handwriting" pitchFamily="66" charset="0"/>
              </a:rPr>
              <a:t> 13 de Agosto de 1826.</a:t>
            </a:r>
            <a:endParaRPr lang="es-ES" sz="1600" dirty="0">
              <a:latin typeface="Lucida Handwriting" pitchFamily="66" charset="0"/>
            </a:endParaRPr>
          </a:p>
        </p:txBody>
      </p:sp>
      <p:pic>
        <p:nvPicPr>
          <p:cNvPr id="3" name="2 Imagen" descr="https://upload.wikimedia.org/wikipedia/commons/thumb/a/a0/Laennec_-_Th%C3%A9obald_Chartran.jpg/350px-Laennec_-_Th%C3%A9obald_Chartran.jpg">
            <a:hlinkClick r:id="rId3"/>
          </p:cNvPr>
          <p:cNvPicPr/>
          <p:nvPr/>
        </p:nvPicPr>
        <p:blipFill>
          <a:blip r:embed="rId4"/>
          <a:srcRect/>
          <a:stretch>
            <a:fillRect/>
          </a:stretch>
        </p:blipFill>
        <p:spPr bwMode="auto">
          <a:xfrm>
            <a:off x="1142976" y="1500174"/>
            <a:ext cx="6429420" cy="49292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1414"/>
            <a:ext cx="8229600" cy="1143000"/>
          </a:xfrm>
        </p:spPr>
        <p:txBody>
          <a:bodyPr>
            <a:normAutofit/>
          </a:bodyPr>
          <a:lstStyle/>
          <a:p>
            <a:r>
              <a:rPr lang="es-ES_tradnl" sz="2800" b="1" dirty="0" smtClean="0">
                <a:latin typeface="Lucida Handwriting" pitchFamily="66" charset="0"/>
              </a:rPr>
              <a:t>ESQUEMAS DE LAS LESIONES DE LA TUBERCULOSIS PULMONAR</a:t>
            </a:r>
            <a:endParaRPr lang="es-ES" sz="2800" dirty="0"/>
          </a:p>
        </p:txBody>
      </p:sp>
      <p:pic>
        <p:nvPicPr>
          <p:cNvPr id="3" name="Picture 4" descr="fig2107">
            <a:hlinkClick r:id="rId2"/>
          </p:cNvPr>
          <p:cNvPicPr>
            <a:picLocks noChangeAspect="1" noChangeArrowheads="1"/>
          </p:cNvPicPr>
          <p:nvPr/>
        </p:nvPicPr>
        <p:blipFill>
          <a:blip r:embed="rId3">
            <a:lum bright="-10000" contrast="40000"/>
          </a:blip>
          <a:srcRect l="54297" b="48330"/>
          <a:stretch>
            <a:fillRect/>
          </a:stretch>
        </p:blipFill>
        <p:spPr bwMode="auto">
          <a:xfrm>
            <a:off x="1632157" y="1214422"/>
            <a:ext cx="5879686" cy="4429156"/>
          </a:xfrm>
          <a:prstGeom prst="rect">
            <a:avLst/>
          </a:prstGeom>
          <a:noFill/>
          <a:ln w="9525">
            <a:noFill/>
            <a:miter lim="800000"/>
            <a:headEnd/>
            <a:tailEnd/>
          </a:ln>
        </p:spPr>
      </p:pic>
      <p:sp>
        <p:nvSpPr>
          <p:cNvPr id="4" name="Line 10"/>
          <p:cNvSpPr>
            <a:spLocks noChangeShapeType="1"/>
          </p:cNvSpPr>
          <p:nvPr/>
        </p:nvSpPr>
        <p:spPr bwMode="auto">
          <a:xfrm flipH="1">
            <a:off x="6143636" y="2428868"/>
            <a:ext cx="928694" cy="357190"/>
          </a:xfrm>
          <a:prstGeom prst="line">
            <a:avLst/>
          </a:prstGeom>
          <a:noFill/>
          <a:ln w="57150">
            <a:solidFill>
              <a:schemeClr val="tx1"/>
            </a:solidFill>
            <a:round/>
            <a:headEnd/>
            <a:tailEnd type="triangle" w="med" len="med"/>
          </a:ln>
        </p:spPr>
        <p:txBody>
          <a:bodyPr/>
          <a:lstStyle/>
          <a:p>
            <a:endParaRPr lang="es-ES"/>
          </a:p>
        </p:txBody>
      </p:sp>
      <p:sp>
        <p:nvSpPr>
          <p:cNvPr id="5" name="Text Box 11"/>
          <p:cNvSpPr txBox="1">
            <a:spLocks noChangeArrowheads="1"/>
          </p:cNvSpPr>
          <p:nvPr/>
        </p:nvSpPr>
        <p:spPr bwMode="auto">
          <a:xfrm>
            <a:off x="0" y="3857628"/>
            <a:ext cx="2428860" cy="369332"/>
          </a:xfrm>
          <a:prstGeom prst="rect">
            <a:avLst/>
          </a:prstGeom>
          <a:solidFill>
            <a:schemeClr val="tx1"/>
          </a:solidFill>
          <a:ln w="57150">
            <a:solidFill>
              <a:schemeClr val="tx1"/>
            </a:solidFill>
            <a:miter lim="800000"/>
            <a:headEnd/>
            <a:tailEnd/>
          </a:ln>
        </p:spPr>
        <p:txBody>
          <a:bodyPr wrap="square">
            <a:spAutoFit/>
          </a:bodyPr>
          <a:lstStyle/>
          <a:p>
            <a:r>
              <a:rPr lang="es-ES_tradnl" dirty="0" err="1">
                <a:solidFill>
                  <a:schemeClr val="bg1"/>
                </a:solidFill>
                <a:latin typeface="Lucida Handwriting" pitchFamily="66" charset="0"/>
              </a:rPr>
              <a:t>PLEURESIA</a:t>
            </a:r>
            <a:r>
              <a:rPr lang="es-ES_tradnl" dirty="0">
                <a:solidFill>
                  <a:schemeClr val="bg1"/>
                </a:solidFill>
                <a:latin typeface="Lucida Handwriting" pitchFamily="66" charset="0"/>
              </a:rPr>
              <a:t> (</a:t>
            </a:r>
            <a:r>
              <a:rPr lang="es-ES_tradnl" dirty="0" err="1">
                <a:solidFill>
                  <a:schemeClr val="bg1"/>
                </a:solidFill>
                <a:latin typeface="Lucida Handwriting" pitchFamily="66" charset="0"/>
              </a:rPr>
              <a:t>EP</a:t>
            </a:r>
            <a:r>
              <a:rPr lang="es-ES_tradnl" dirty="0">
                <a:solidFill>
                  <a:schemeClr val="bg1"/>
                </a:solidFill>
                <a:latin typeface="Lucida Handwriting" pitchFamily="66" charset="0"/>
              </a:rPr>
              <a:t>)</a:t>
            </a:r>
          </a:p>
        </p:txBody>
      </p:sp>
      <p:sp>
        <p:nvSpPr>
          <p:cNvPr id="6" name="Text Box 13"/>
          <p:cNvSpPr txBox="1">
            <a:spLocks noChangeArrowheads="1"/>
          </p:cNvSpPr>
          <p:nvPr/>
        </p:nvSpPr>
        <p:spPr bwMode="auto">
          <a:xfrm>
            <a:off x="2500298" y="5620424"/>
            <a:ext cx="4214842" cy="523220"/>
          </a:xfrm>
          <a:prstGeom prst="rect">
            <a:avLst/>
          </a:prstGeom>
          <a:solidFill>
            <a:schemeClr val="tx1"/>
          </a:solidFill>
          <a:ln w="9525">
            <a:noFill/>
            <a:miter lim="800000"/>
            <a:headEnd/>
            <a:tailEnd/>
          </a:ln>
        </p:spPr>
        <p:txBody>
          <a:bodyPr wrap="square">
            <a:spAutoFit/>
          </a:bodyPr>
          <a:lstStyle/>
          <a:p>
            <a:r>
              <a:rPr lang="es-ES_tradnl" sz="2800" dirty="0">
                <a:solidFill>
                  <a:schemeClr val="bg2"/>
                </a:solidFill>
                <a:latin typeface="Lucida Handwriting" pitchFamily="66" charset="0"/>
              </a:rPr>
              <a:t>TB </a:t>
            </a:r>
            <a:r>
              <a:rPr lang="es-ES_tradnl" sz="2800" dirty="0">
                <a:solidFill>
                  <a:schemeClr val="bg1"/>
                </a:solidFill>
                <a:latin typeface="Lucida Handwriting" pitchFamily="66" charset="0"/>
              </a:rPr>
              <a:t>REINFECCIÓN</a:t>
            </a:r>
          </a:p>
        </p:txBody>
      </p:sp>
      <p:sp>
        <p:nvSpPr>
          <p:cNvPr id="7" name="Line 14"/>
          <p:cNvSpPr>
            <a:spLocks noChangeShapeType="1"/>
          </p:cNvSpPr>
          <p:nvPr/>
        </p:nvSpPr>
        <p:spPr bwMode="auto">
          <a:xfrm>
            <a:off x="1928794" y="3071810"/>
            <a:ext cx="714380" cy="35719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s-ES"/>
          </a:p>
        </p:txBody>
      </p:sp>
      <p:sp>
        <p:nvSpPr>
          <p:cNvPr id="8" name="Text Box 15"/>
          <p:cNvSpPr txBox="1">
            <a:spLocks noChangeArrowheads="1"/>
          </p:cNvSpPr>
          <p:nvPr/>
        </p:nvSpPr>
        <p:spPr bwMode="auto">
          <a:xfrm>
            <a:off x="285720" y="2357430"/>
            <a:ext cx="2278188" cy="646331"/>
          </a:xfrm>
          <a:prstGeom prst="rect">
            <a:avLst/>
          </a:prstGeom>
          <a:solidFill>
            <a:schemeClr val="tx1"/>
          </a:solidFill>
          <a:ln w="9525">
            <a:noFill/>
            <a:miter lim="800000"/>
            <a:headEnd/>
            <a:tailEnd/>
          </a:ln>
        </p:spPr>
        <p:txBody>
          <a:bodyPr wrap="none">
            <a:spAutoFit/>
          </a:bodyPr>
          <a:lstStyle/>
          <a:p>
            <a:r>
              <a:rPr lang="es-ES_tradnl" dirty="0" smtClean="0">
                <a:solidFill>
                  <a:schemeClr val="bg1"/>
                </a:solidFill>
                <a:latin typeface="Lucida Handwriting" pitchFamily="66" charset="0"/>
              </a:rPr>
              <a:t>SÍNDROME</a:t>
            </a:r>
            <a:endParaRPr lang="es-ES_tradnl" dirty="0">
              <a:solidFill>
                <a:schemeClr val="bg1"/>
              </a:solidFill>
              <a:latin typeface="Lucida Handwriting" pitchFamily="66" charset="0"/>
            </a:endParaRPr>
          </a:p>
          <a:p>
            <a:r>
              <a:rPr lang="es-ES_tradnl" dirty="0">
                <a:solidFill>
                  <a:schemeClr val="bg1"/>
                </a:solidFill>
                <a:latin typeface="Lucida Handwriting" pitchFamily="66" charset="0"/>
              </a:rPr>
              <a:t> </a:t>
            </a:r>
            <a:r>
              <a:rPr lang="es-ES_tradnl" dirty="0" err="1">
                <a:solidFill>
                  <a:schemeClr val="bg1"/>
                </a:solidFill>
                <a:latin typeface="Lucida Handwriting" pitchFamily="66" charset="0"/>
              </a:rPr>
              <a:t>LOBULO</a:t>
            </a:r>
            <a:r>
              <a:rPr lang="es-ES_tradnl" dirty="0">
                <a:solidFill>
                  <a:schemeClr val="bg1"/>
                </a:solidFill>
                <a:latin typeface="Lucida Handwriting" pitchFamily="66" charset="0"/>
              </a:rPr>
              <a:t> MEDIO</a:t>
            </a:r>
          </a:p>
        </p:txBody>
      </p:sp>
      <p:sp>
        <p:nvSpPr>
          <p:cNvPr id="9" name="Line 16"/>
          <p:cNvSpPr>
            <a:spLocks noChangeShapeType="1"/>
          </p:cNvSpPr>
          <p:nvPr/>
        </p:nvSpPr>
        <p:spPr bwMode="auto">
          <a:xfrm>
            <a:off x="2071670" y="1643050"/>
            <a:ext cx="1071570" cy="357190"/>
          </a:xfrm>
          <a:prstGeom prst="line">
            <a:avLst/>
          </a:prstGeom>
          <a:noFill/>
          <a:ln w="57150">
            <a:solidFill>
              <a:schemeClr val="tx1"/>
            </a:solidFill>
            <a:round/>
            <a:headEnd/>
            <a:tailEnd type="triangle" w="med" len="med"/>
          </a:ln>
        </p:spPr>
        <p:txBody>
          <a:bodyPr/>
          <a:lstStyle/>
          <a:p>
            <a:endParaRPr lang="es-ES"/>
          </a:p>
        </p:txBody>
      </p:sp>
      <p:sp>
        <p:nvSpPr>
          <p:cNvPr id="10" name="Text Box 17"/>
          <p:cNvSpPr txBox="1">
            <a:spLocks noChangeArrowheads="1"/>
          </p:cNvSpPr>
          <p:nvPr/>
        </p:nvSpPr>
        <p:spPr bwMode="auto">
          <a:xfrm>
            <a:off x="785786" y="1142984"/>
            <a:ext cx="1619354" cy="646331"/>
          </a:xfrm>
          <a:prstGeom prst="rect">
            <a:avLst/>
          </a:prstGeom>
          <a:solidFill>
            <a:schemeClr val="tx1"/>
          </a:solidFill>
          <a:ln w="9525">
            <a:noFill/>
            <a:miter lim="800000"/>
            <a:headEnd/>
            <a:tailEnd/>
          </a:ln>
        </p:spPr>
        <p:txBody>
          <a:bodyPr wrap="none">
            <a:spAutoFit/>
          </a:bodyPr>
          <a:lstStyle/>
          <a:p>
            <a:r>
              <a:rPr lang="es-ES_tradnl" b="1" dirty="0" smtClean="0">
                <a:solidFill>
                  <a:schemeClr val="bg2"/>
                </a:solidFill>
                <a:latin typeface="Lucida Handwriting" pitchFamily="66" charset="0"/>
              </a:rPr>
              <a:t>NEUMONÍA</a:t>
            </a:r>
            <a:endParaRPr lang="es-ES_tradnl" b="1" dirty="0">
              <a:solidFill>
                <a:schemeClr val="bg2"/>
              </a:solidFill>
              <a:latin typeface="Lucida Handwriting" pitchFamily="66" charset="0"/>
            </a:endParaRPr>
          </a:p>
          <a:p>
            <a:r>
              <a:rPr lang="es-ES_tradnl" b="1" dirty="0">
                <a:solidFill>
                  <a:schemeClr val="bg2"/>
                </a:solidFill>
                <a:latin typeface="Lucida Handwriting" pitchFamily="66" charset="0"/>
              </a:rPr>
              <a:t>CASEOSA</a:t>
            </a:r>
          </a:p>
        </p:txBody>
      </p:sp>
      <p:sp>
        <p:nvSpPr>
          <p:cNvPr id="11" name="Line 19"/>
          <p:cNvSpPr>
            <a:spLocks noChangeShapeType="1"/>
          </p:cNvSpPr>
          <p:nvPr/>
        </p:nvSpPr>
        <p:spPr bwMode="auto">
          <a:xfrm>
            <a:off x="1714480" y="4286256"/>
            <a:ext cx="857256" cy="301612"/>
          </a:xfrm>
          <a:prstGeom prst="line">
            <a:avLst/>
          </a:prstGeom>
          <a:noFill/>
          <a:ln w="57150">
            <a:solidFill>
              <a:schemeClr val="tx1"/>
            </a:solidFill>
            <a:round/>
            <a:headEnd/>
            <a:tailEnd type="triangle" w="med" len="med"/>
          </a:ln>
        </p:spPr>
        <p:txBody>
          <a:bodyPr/>
          <a:lstStyle/>
          <a:p>
            <a:endParaRPr lang="es-ES"/>
          </a:p>
        </p:txBody>
      </p:sp>
      <p:sp>
        <p:nvSpPr>
          <p:cNvPr id="12" name="Line 21"/>
          <p:cNvSpPr>
            <a:spLocks noChangeShapeType="1"/>
          </p:cNvSpPr>
          <p:nvPr/>
        </p:nvSpPr>
        <p:spPr bwMode="auto">
          <a:xfrm flipH="1">
            <a:off x="5715008" y="1571612"/>
            <a:ext cx="1071570" cy="441317"/>
          </a:xfrm>
          <a:prstGeom prst="line">
            <a:avLst/>
          </a:prstGeom>
          <a:ln w="57150">
            <a:solidFill>
              <a:schemeClr val="tx1"/>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s-ES"/>
          </a:p>
        </p:txBody>
      </p:sp>
      <p:sp>
        <p:nvSpPr>
          <p:cNvPr id="13" name="Text Box 22"/>
          <p:cNvSpPr txBox="1">
            <a:spLocks noChangeArrowheads="1"/>
          </p:cNvSpPr>
          <p:nvPr/>
        </p:nvSpPr>
        <p:spPr bwMode="auto">
          <a:xfrm>
            <a:off x="6715140" y="3143248"/>
            <a:ext cx="2132315" cy="369332"/>
          </a:xfrm>
          <a:prstGeom prst="rect">
            <a:avLst/>
          </a:prstGeom>
          <a:solidFill>
            <a:schemeClr val="tx1"/>
          </a:solidFill>
          <a:ln w="57150">
            <a:solidFill>
              <a:schemeClr val="tx1"/>
            </a:solidFill>
            <a:miter lim="800000"/>
            <a:headEnd/>
            <a:tailEnd/>
          </a:ln>
        </p:spPr>
        <p:txBody>
          <a:bodyPr wrap="none">
            <a:spAutoFit/>
          </a:bodyPr>
          <a:lstStyle/>
          <a:p>
            <a:r>
              <a:rPr lang="es-ES_tradnl" b="1" dirty="0" err="1">
                <a:solidFill>
                  <a:schemeClr val="bg2"/>
                </a:solidFill>
                <a:latin typeface="Lucida Handwriting" pitchFamily="66" charset="0"/>
              </a:rPr>
              <a:t>TUBERCULOMA</a:t>
            </a:r>
            <a:endParaRPr lang="es-ES_tradnl" b="1" dirty="0">
              <a:solidFill>
                <a:schemeClr val="bg2"/>
              </a:solidFill>
              <a:latin typeface="Lucida Handwriting" pitchFamily="66" charset="0"/>
            </a:endParaRPr>
          </a:p>
        </p:txBody>
      </p:sp>
      <p:sp>
        <p:nvSpPr>
          <p:cNvPr id="14" name="Line 27"/>
          <p:cNvSpPr>
            <a:spLocks noChangeShapeType="1"/>
          </p:cNvSpPr>
          <p:nvPr/>
        </p:nvSpPr>
        <p:spPr bwMode="auto">
          <a:xfrm flipH="1">
            <a:off x="6429388" y="3429000"/>
            <a:ext cx="1357322" cy="642942"/>
          </a:xfrm>
          <a:prstGeom prst="line">
            <a:avLst/>
          </a:prstGeom>
          <a:noFill/>
          <a:ln w="57150">
            <a:solidFill>
              <a:schemeClr val="tx1"/>
            </a:solidFill>
            <a:round/>
            <a:headEnd/>
            <a:tailEnd type="triangle" w="med" len="med"/>
          </a:ln>
        </p:spPr>
        <p:txBody>
          <a:bodyPr/>
          <a:lstStyle/>
          <a:p>
            <a:endParaRPr lang="es-ES"/>
          </a:p>
        </p:txBody>
      </p:sp>
      <p:sp>
        <p:nvSpPr>
          <p:cNvPr id="15" name="Text Box 22"/>
          <p:cNvSpPr txBox="1">
            <a:spLocks noChangeArrowheads="1"/>
          </p:cNvSpPr>
          <p:nvPr/>
        </p:nvSpPr>
        <p:spPr bwMode="auto">
          <a:xfrm>
            <a:off x="7169150" y="2285992"/>
            <a:ext cx="1133644" cy="369332"/>
          </a:xfrm>
          <a:prstGeom prst="rect">
            <a:avLst/>
          </a:prstGeom>
          <a:solidFill>
            <a:schemeClr val="tx1"/>
          </a:solidFill>
          <a:ln w="57150">
            <a:solidFill>
              <a:schemeClr val="tx1"/>
            </a:solidFill>
            <a:miter lim="800000"/>
            <a:headEnd/>
            <a:tailEnd/>
          </a:ln>
        </p:spPr>
        <p:txBody>
          <a:bodyPr wrap="none">
            <a:spAutoFit/>
          </a:bodyPr>
          <a:lstStyle/>
          <a:p>
            <a:r>
              <a:rPr lang="es-ES_tradnl" b="1" dirty="0" smtClean="0">
                <a:solidFill>
                  <a:schemeClr val="bg2"/>
                </a:solidFill>
                <a:latin typeface="Lucida Handwriting" pitchFamily="66" charset="0"/>
              </a:rPr>
              <a:t>Absceso</a:t>
            </a:r>
            <a:endParaRPr lang="es-ES_tradnl" b="1" dirty="0">
              <a:solidFill>
                <a:schemeClr val="bg2"/>
              </a:solidFill>
              <a:latin typeface="Lucida Handwriting" pitchFamily="66" charset="0"/>
            </a:endParaRPr>
          </a:p>
        </p:txBody>
      </p:sp>
      <p:sp>
        <p:nvSpPr>
          <p:cNvPr id="16" name="Text Box 22"/>
          <p:cNvSpPr txBox="1">
            <a:spLocks noChangeArrowheads="1"/>
          </p:cNvSpPr>
          <p:nvPr/>
        </p:nvSpPr>
        <p:spPr bwMode="auto">
          <a:xfrm>
            <a:off x="6786578" y="1142984"/>
            <a:ext cx="2153154" cy="584775"/>
          </a:xfrm>
          <a:prstGeom prst="rect">
            <a:avLst/>
          </a:prstGeom>
          <a:solidFill>
            <a:schemeClr val="tx1"/>
          </a:solidFill>
          <a:ln w="57150">
            <a:solidFill>
              <a:schemeClr val="tx1"/>
            </a:solidFill>
            <a:miter lim="800000"/>
            <a:headEnd/>
            <a:tailEnd/>
          </a:ln>
        </p:spPr>
        <p:txBody>
          <a:bodyPr wrap="none">
            <a:spAutoFit/>
          </a:bodyPr>
          <a:lstStyle/>
          <a:p>
            <a:r>
              <a:rPr lang="es-ES_tradnl" sz="3200" b="1" dirty="0" smtClean="0">
                <a:solidFill>
                  <a:schemeClr val="bg2"/>
                </a:solidFill>
                <a:latin typeface="Lucida Handwriting" pitchFamily="66" charset="0"/>
              </a:rPr>
              <a:t>Caverna</a:t>
            </a:r>
            <a:endParaRPr lang="es-ES_tradnl" sz="3200" b="1" dirty="0">
              <a:solidFill>
                <a:schemeClr val="bg2"/>
              </a:solidFill>
              <a:latin typeface="Lucida Handwriting" pitchFamily="66"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3200" b="1" dirty="0" smtClean="0">
                <a:latin typeface="Lucida Handwriting" pitchFamily="66" charset="0"/>
              </a:rPr>
              <a:t>ESQUEMAS DE LAS LESIONES DE LA TUBERCULOSIS PULMONAR</a:t>
            </a:r>
            <a:endParaRPr lang="es-ES" sz="3200" dirty="0"/>
          </a:p>
        </p:txBody>
      </p:sp>
      <p:pic>
        <p:nvPicPr>
          <p:cNvPr id="3" name="Picture 4" descr="fig2107">
            <a:hlinkClick r:id="rId2"/>
          </p:cNvPr>
          <p:cNvPicPr>
            <a:picLocks noChangeAspect="1" noChangeArrowheads="1"/>
          </p:cNvPicPr>
          <p:nvPr/>
        </p:nvPicPr>
        <p:blipFill>
          <a:blip r:embed="rId3"/>
          <a:srcRect t="47968" r="57813"/>
          <a:stretch>
            <a:fillRect/>
          </a:stretch>
        </p:blipFill>
        <p:spPr bwMode="auto">
          <a:xfrm>
            <a:off x="2094566" y="1643050"/>
            <a:ext cx="4954867" cy="4071966"/>
          </a:xfrm>
          <a:prstGeom prst="rect">
            <a:avLst/>
          </a:prstGeom>
          <a:noFill/>
          <a:ln w="9525">
            <a:noFill/>
            <a:miter lim="800000"/>
            <a:headEnd/>
            <a:tailEnd/>
          </a:ln>
        </p:spPr>
      </p:pic>
      <p:sp>
        <p:nvSpPr>
          <p:cNvPr id="4" name="Text Box 12"/>
          <p:cNvSpPr txBox="1">
            <a:spLocks noChangeArrowheads="1"/>
          </p:cNvSpPr>
          <p:nvPr/>
        </p:nvSpPr>
        <p:spPr bwMode="auto">
          <a:xfrm>
            <a:off x="3071802" y="5572140"/>
            <a:ext cx="2630848" cy="584775"/>
          </a:xfrm>
          <a:prstGeom prst="rect">
            <a:avLst/>
          </a:prstGeom>
          <a:solidFill>
            <a:schemeClr val="tx1"/>
          </a:solidFill>
          <a:ln w="9525">
            <a:noFill/>
            <a:miter lim="800000"/>
            <a:headEnd/>
            <a:tailEnd/>
          </a:ln>
        </p:spPr>
        <p:txBody>
          <a:bodyPr wrap="none">
            <a:spAutoFit/>
          </a:bodyPr>
          <a:lstStyle/>
          <a:p>
            <a:r>
              <a:rPr lang="es-ES_tradnl" sz="3200" dirty="0">
                <a:solidFill>
                  <a:schemeClr val="bg1"/>
                </a:solidFill>
                <a:latin typeface="Lucida Handwriting" pitchFamily="66" charset="0"/>
              </a:rPr>
              <a:t>TB MILIAR</a:t>
            </a:r>
          </a:p>
        </p:txBody>
      </p:sp>
      <p:sp>
        <p:nvSpPr>
          <p:cNvPr id="5" name="Text Box 29"/>
          <p:cNvSpPr txBox="1">
            <a:spLocks noChangeArrowheads="1"/>
          </p:cNvSpPr>
          <p:nvPr/>
        </p:nvSpPr>
        <p:spPr bwMode="auto">
          <a:xfrm>
            <a:off x="0" y="1714488"/>
            <a:ext cx="2811988" cy="707886"/>
          </a:xfrm>
          <a:prstGeom prst="rect">
            <a:avLst/>
          </a:prstGeom>
          <a:solidFill>
            <a:schemeClr val="tx1"/>
          </a:solidFill>
          <a:ln w="9525">
            <a:noFill/>
            <a:miter lim="800000"/>
            <a:headEnd/>
            <a:tailEnd/>
          </a:ln>
        </p:spPr>
        <p:txBody>
          <a:bodyPr wrap="none">
            <a:spAutoFit/>
          </a:bodyPr>
          <a:lstStyle/>
          <a:p>
            <a:r>
              <a:rPr lang="es-ES_tradnl" sz="2000" b="1" dirty="0" err="1" smtClean="0">
                <a:solidFill>
                  <a:schemeClr val="bg2"/>
                </a:solidFill>
                <a:latin typeface="Lucida Handwriting" pitchFamily="66" charset="0"/>
              </a:rPr>
              <a:t>Micronodulares</a:t>
            </a:r>
            <a:endParaRPr lang="es-ES_tradnl" sz="2000" b="1" dirty="0">
              <a:solidFill>
                <a:schemeClr val="bg2"/>
              </a:solidFill>
              <a:latin typeface="Lucida Handwriting" pitchFamily="66" charset="0"/>
            </a:endParaRPr>
          </a:p>
          <a:p>
            <a:r>
              <a:rPr lang="es-ES_tradnl" sz="2000" b="1" dirty="0" err="1">
                <a:solidFill>
                  <a:schemeClr val="bg2"/>
                </a:solidFill>
                <a:latin typeface="Lucida Handwriting" pitchFamily="66" charset="0"/>
              </a:rPr>
              <a:t>reticulonodulares</a:t>
            </a:r>
            <a:endParaRPr lang="es-ES_tradnl" sz="2000" b="1" dirty="0">
              <a:solidFill>
                <a:schemeClr val="bg2"/>
              </a:solidFill>
              <a:latin typeface="Lucida Handwriting" pitchFamily="66" charset="0"/>
            </a:endParaRPr>
          </a:p>
        </p:txBody>
      </p:sp>
      <p:sp>
        <p:nvSpPr>
          <p:cNvPr id="6" name="Line 31"/>
          <p:cNvSpPr>
            <a:spLocks noChangeShapeType="1"/>
          </p:cNvSpPr>
          <p:nvPr/>
        </p:nvSpPr>
        <p:spPr bwMode="auto">
          <a:xfrm>
            <a:off x="2143108" y="2357430"/>
            <a:ext cx="1063639" cy="808023"/>
          </a:xfrm>
          <a:prstGeom prst="line">
            <a:avLst/>
          </a:prstGeom>
          <a:ln w="57150">
            <a:solidFill>
              <a:schemeClr val="tx1"/>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s-E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 name="Picture 4" descr="fig2107">
            <a:hlinkClick r:id="rId2"/>
          </p:cNvPr>
          <p:cNvPicPr>
            <a:picLocks noChangeAspect="1" noChangeArrowheads="1"/>
          </p:cNvPicPr>
          <p:nvPr/>
        </p:nvPicPr>
        <p:blipFill>
          <a:blip r:embed="rId3"/>
          <a:srcRect l="57813" t="46795"/>
          <a:stretch>
            <a:fillRect/>
          </a:stretch>
        </p:blipFill>
        <p:spPr bwMode="auto">
          <a:xfrm>
            <a:off x="1928794" y="1571612"/>
            <a:ext cx="5780805" cy="4857784"/>
          </a:xfrm>
          <a:prstGeom prst="rect">
            <a:avLst/>
          </a:prstGeom>
          <a:noFill/>
          <a:ln w="9525">
            <a:noFill/>
            <a:miter lim="800000"/>
            <a:headEnd/>
            <a:tailEnd/>
          </a:ln>
        </p:spPr>
      </p:pic>
      <p:sp>
        <p:nvSpPr>
          <p:cNvPr id="4" name="Text Box 18"/>
          <p:cNvSpPr txBox="1">
            <a:spLocks noChangeArrowheads="1"/>
          </p:cNvSpPr>
          <p:nvPr/>
        </p:nvSpPr>
        <p:spPr bwMode="auto">
          <a:xfrm>
            <a:off x="3357554" y="5977614"/>
            <a:ext cx="3276996" cy="523220"/>
          </a:xfrm>
          <a:prstGeom prst="rect">
            <a:avLst/>
          </a:prstGeom>
          <a:solidFill>
            <a:schemeClr val="tx1"/>
          </a:solidFill>
          <a:ln w="9525">
            <a:noFill/>
            <a:miter lim="800000"/>
            <a:headEnd/>
            <a:tailEnd/>
          </a:ln>
        </p:spPr>
        <p:txBody>
          <a:bodyPr wrap="square">
            <a:spAutoFit/>
          </a:bodyPr>
          <a:lstStyle/>
          <a:p>
            <a:r>
              <a:rPr lang="es-ES_tradnl" sz="2800" b="1" dirty="0" err="1" smtClean="0">
                <a:solidFill>
                  <a:schemeClr val="bg1"/>
                </a:solidFill>
                <a:latin typeface="Lucida Handwriting" pitchFamily="66" charset="0"/>
              </a:rPr>
              <a:t>FIBRÓTICAS</a:t>
            </a:r>
            <a:endParaRPr lang="es-ES_tradnl" sz="2800" b="1" dirty="0">
              <a:solidFill>
                <a:schemeClr val="bg1"/>
              </a:solidFill>
              <a:latin typeface="Lucida Handwriting" pitchFamily="66" charset="0"/>
            </a:endParaRPr>
          </a:p>
        </p:txBody>
      </p:sp>
      <p:sp>
        <p:nvSpPr>
          <p:cNvPr id="5" name="Line 23"/>
          <p:cNvSpPr>
            <a:spLocks noChangeShapeType="1"/>
          </p:cNvSpPr>
          <p:nvPr/>
        </p:nvSpPr>
        <p:spPr bwMode="auto">
          <a:xfrm flipH="1" flipV="1">
            <a:off x="2357422" y="3929066"/>
            <a:ext cx="3429024" cy="71438"/>
          </a:xfrm>
          <a:prstGeom prst="line">
            <a:avLst/>
          </a:prstGeom>
          <a:noFill/>
          <a:ln w="57150">
            <a:solidFill>
              <a:schemeClr val="tx1"/>
            </a:solidFill>
            <a:round/>
            <a:headEnd/>
            <a:tailEnd type="triangle" w="med" len="med"/>
          </a:ln>
        </p:spPr>
        <p:txBody>
          <a:bodyPr/>
          <a:lstStyle/>
          <a:p>
            <a:endParaRPr lang="es-ES"/>
          </a:p>
        </p:txBody>
      </p:sp>
      <p:sp>
        <p:nvSpPr>
          <p:cNvPr id="6" name="Text Box 24"/>
          <p:cNvSpPr txBox="1">
            <a:spLocks noChangeArrowheads="1"/>
          </p:cNvSpPr>
          <p:nvPr/>
        </p:nvSpPr>
        <p:spPr bwMode="auto">
          <a:xfrm>
            <a:off x="214282" y="3774048"/>
            <a:ext cx="1885453" cy="369332"/>
          </a:xfrm>
          <a:prstGeom prst="rect">
            <a:avLst/>
          </a:prstGeom>
          <a:solidFill>
            <a:schemeClr val="tx1"/>
          </a:solidFill>
          <a:ln w="9525">
            <a:solidFill>
              <a:schemeClr val="tx1"/>
            </a:solidFill>
            <a:miter lim="800000"/>
            <a:headEnd/>
            <a:tailEnd/>
          </a:ln>
        </p:spPr>
        <p:txBody>
          <a:bodyPr wrap="none">
            <a:spAutoFit/>
          </a:bodyPr>
          <a:lstStyle/>
          <a:p>
            <a:r>
              <a:rPr lang="es-ES_tradnl" b="1" dirty="0" err="1" smtClean="0">
                <a:ln>
                  <a:solidFill>
                    <a:schemeClr val="bg1"/>
                  </a:solidFill>
                </a:ln>
                <a:solidFill>
                  <a:schemeClr val="bg1"/>
                </a:solidFill>
                <a:latin typeface="Lucida Handwriting" pitchFamily="66" charset="0"/>
              </a:rPr>
              <a:t>FIBROTÓRAX</a:t>
            </a:r>
            <a:endParaRPr lang="es-ES_tradnl" b="1" dirty="0">
              <a:ln>
                <a:solidFill>
                  <a:schemeClr val="bg1"/>
                </a:solidFill>
              </a:ln>
              <a:solidFill>
                <a:schemeClr val="bg1"/>
              </a:solidFill>
              <a:latin typeface="Lucida Handwriting" pitchFamily="66" charset="0"/>
            </a:endParaRPr>
          </a:p>
        </p:txBody>
      </p:sp>
      <p:sp>
        <p:nvSpPr>
          <p:cNvPr id="7" name="Line 25"/>
          <p:cNvSpPr>
            <a:spLocks noChangeShapeType="1"/>
          </p:cNvSpPr>
          <p:nvPr/>
        </p:nvSpPr>
        <p:spPr bwMode="auto">
          <a:xfrm>
            <a:off x="3000364" y="1928803"/>
            <a:ext cx="1285884" cy="1500197"/>
          </a:xfrm>
          <a:prstGeom prst="line">
            <a:avLst/>
          </a:prstGeom>
          <a:noFill/>
          <a:ln w="57150">
            <a:solidFill>
              <a:schemeClr val="tx1"/>
            </a:solidFill>
            <a:round/>
            <a:headEnd/>
            <a:tailEnd type="triangle" w="med" len="med"/>
          </a:ln>
        </p:spPr>
        <p:txBody>
          <a:bodyPr/>
          <a:lstStyle/>
          <a:p>
            <a:endParaRPr lang="es-ES"/>
          </a:p>
        </p:txBody>
      </p:sp>
      <p:sp>
        <p:nvSpPr>
          <p:cNvPr id="8" name="Text Box 26"/>
          <p:cNvSpPr txBox="1">
            <a:spLocks noChangeArrowheads="1"/>
          </p:cNvSpPr>
          <p:nvPr/>
        </p:nvSpPr>
        <p:spPr bwMode="auto">
          <a:xfrm>
            <a:off x="285720" y="1500174"/>
            <a:ext cx="2928958" cy="369332"/>
          </a:xfrm>
          <a:prstGeom prst="rect">
            <a:avLst/>
          </a:prstGeom>
          <a:solidFill>
            <a:schemeClr val="tx1"/>
          </a:solidFill>
          <a:ln w="9525">
            <a:noFill/>
            <a:miter lim="800000"/>
            <a:headEnd/>
            <a:tailEnd/>
          </a:ln>
        </p:spPr>
        <p:txBody>
          <a:bodyPr wrap="square">
            <a:spAutoFit/>
          </a:bodyPr>
          <a:lstStyle/>
          <a:p>
            <a:r>
              <a:rPr lang="es-ES_tradnl" b="1" dirty="0" err="1">
                <a:solidFill>
                  <a:schemeClr val="bg2"/>
                </a:solidFill>
                <a:latin typeface="Lucida Handwriting" pitchFamily="66" charset="0"/>
              </a:rPr>
              <a:t>FIBROCALCIFICADAS</a:t>
            </a:r>
            <a:endParaRPr lang="es-ES_tradnl" b="1" dirty="0">
              <a:solidFill>
                <a:schemeClr val="bg2"/>
              </a:solidFill>
              <a:latin typeface="Lucida Handwriting"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28600"/>
            <a:ext cx="9144000" cy="1143000"/>
          </a:xfrm>
          <a:effectLst>
            <a:outerShdw dist="35921" dir="2700000" algn="ctr" rotWithShape="0">
              <a:schemeClr val="bg1"/>
            </a:outerShdw>
          </a:effectLst>
        </p:spPr>
        <p:txBody>
          <a:bodyPr>
            <a:normAutofit fontScale="90000"/>
          </a:bodyPr>
          <a:lstStyle/>
          <a:p>
            <a:pPr eaLnBrk="1" hangingPunct="1">
              <a:defRPr/>
            </a:pPr>
            <a:r>
              <a:rPr lang="en-US" sz="2800" b="1" dirty="0" smtClean="0">
                <a:solidFill>
                  <a:schemeClr val="tx1"/>
                </a:solidFill>
                <a:latin typeface="Lucida Handwriting" pitchFamily="66" charset="0"/>
              </a:rPr>
              <a:t>Tuberculosis </a:t>
            </a:r>
            <a:r>
              <a:rPr lang="en-US" sz="2800" b="1" dirty="0" err="1" smtClean="0">
                <a:solidFill>
                  <a:schemeClr val="tx1"/>
                </a:solidFill>
                <a:latin typeface="Lucida Handwriting" pitchFamily="66" charset="0"/>
              </a:rPr>
              <a:t>Pulmonar</a:t>
            </a:r>
            <a:r>
              <a:rPr lang="en-US" sz="2800" b="1" dirty="0" smtClean="0">
                <a:solidFill>
                  <a:schemeClr val="tx1"/>
                </a:solidFill>
                <a:latin typeface="Lucida Handwriting" pitchFamily="66" charset="0"/>
              </a:rPr>
              <a:t>. </a:t>
            </a:r>
            <a:r>
              <a:rPr lang="en-US" sz="2800" b="1" dirty="0" err="1" smtClean="0">
                <a:solidFill>
                  <a:schemeClr val="tx1"/>
                </a:solidFill>
                <a:latin typeface="Lucida Handwriting" pitchFamily="66" charset="0"/>
              </a:rPr>
              <a:t>Diagnóstico</a:t>
            </a:r>
            <a:r>
              <a:rPr lang="en-US" sz="2800" b="1" dirty="0" smtClean="0">
                <a:solidFill>
                  <a:schemeClr val="tx1"/>
                </a:solidFill>
                <a:latin typeface="Lucida Handwriting" pitchFamily="66" charset="0"/>
              </a:rPr>
              <a:t> </a:t>
            </a:r>
            <a:r>
              <a:rPr lang="en-US" sz="2800" b="1" dirty="0" err="1" smtClean="0">
                <a:solidFill>
                  <a:schemeClr val="tx1"/>
                </a:solidFill>
                <a:latin typeface="Lucida Handwriting" pitchFamily="66" charset="0"/>
              </a:rPr>
              <a:t>microbiológico</a:t>
            </a:r>
            <a:r>
              <a:rPr lang="es-ES" sz="2800" i="1" dirty="0" smtClean="0">
                <a:solidFill>
                  <a:srgbClr val="FFCCFF"/>
                </a:solidFill>
                <a:latin typeface="Lucida Handwriting" pitchFamily="66" charset="0"/>
              </a:rPr>
              <a:t/>
            </a:r>
            <a:br>
              <a:rPr lang="es-ES" sz="2800" i="1" dirty="0" smtClean="0">
                <a:solidFill>
                  <a:srgbClr val="FFCCFF"/>
                </a:solidFill>
                <a:latin typeface="Lucida Handwriting" pitchFamily="66" charset="0"/>
              </a:rPr>
            </a:br>
            <a:endParaRPr lang="es-ES_tradnl" sz="2800" i="1" dirty="0" smtClean="0">
              <a:solidFill>
                <a:srgbClr val="FFCCFF"/>
              </a:solidFill>
              <a:latin typeface="Lucida Handwriting" pitchFamily="66" charset="0"/>
            </a:endParaRPr>
          </a:p>
        </p:txBody>
      </p:sp>
      <p:sp>
        <p:nvSpPr>
          <p:cNvPr id="31747" name="Rectangle 3"/>
          <p:cNvSpPr>
            <a:spLocks noGrp="1" noChangeArrowheads="1"/>
          </p:cNvSpPr>
          <p:nvPr>
            <p:ph type="body" idx="1"/>
          </p:nvPr>
        </p:nvSpPr>
        <p:spPr>
          <a:xfrm>
            <a:off x="457200" y="1598636"/>
            <a:ext cx="8229600" cy="5187950"/>
          </a:xfrm>
          <a:effectLst>
            <a:outerShdw dist="35921" dir="2700000" algn="ctr" rotWithShape="0">
              <a:schemeClr val="bg1"/>
            </a:outerShdw>
          </a:effectLst>
        </p:spPr>
        <p:txBody>
          <a:bodyPr>
            <a:normAutofit/>
          </a:bodyPr>
          <a:lstStyle/>
          <a:p>
            <a:pPr eaLnBrk="1" hangingPunct="1">
              <a:lnSpc>
                <a:spcPct val="80000"/>
              </a:lnSpc>
              <a:buFontTx/>
              <a:buNone/>
              <a:defRPr/>
            </a:pPr>
            <a:r>
              <a:rPr lang="en-US" sz="2200" b="1" i="1" dirty="0" smtClean="0">
                <a:latin typeface="Lucida Handwriting" pitchFamily="66" charset="0"/>
              </a:rPr>
              <a:t>I - </a:t>
            </a:r>
            <a:r>
              <a:rPr lang="en-US" sz="2200" b="1" i="1" dirty="0" err="1" smtClean="0">
                <a:latin typeface="Lucida Handwriting" pitchFamily="66" charset="0"/>
              </a:rPr>
              <a:t>Exámen</a:t>
            </a:r>
            <a:r>
              <a:rPr lang="en-US" sz="2200" b="1" i="1" dirty="0" smtClean="0">
                <a:latin typeface="Lucida Handwriting" pitchFamily="66" charset="0"/>
              </a:rPr>
              <a:t> </a:t>
            </a:r>
            <a:r>
              <a:rPr lang="en-US" sz="2200" b="1" i="1" dirty="0" err="1" smtClean="0">
                <a:latin typeface="Lucida Handwriting" pitchFamily="66" charset="0"/>
              </a:rPr>
              <a:t>Directo</a:t>
            </a:r>
            <a:r>
              <a:rPr lang="en-US" sz="2200" b="1" i="1" dirty="0" smtClean="0">
                <a:latin typeface="Lucida Handwriting" pitchFamily="66" charset="0"/>
              </a:rPr>
              <a:t> (</a:t>
            </a:r>
            <a:r>
              <a:rPr lang="en-US" sz="2200" b="1" i="1" dirty="0" err="1" smtClean="0">
                <a:latin typeface="Lucida Handwriting" pitchFamily="66" charset="0"/>
              </a:rPr>
              <a:t>BAAR</a:t>
            </a:r>
            <a:r>
              <a:rPr lang="en-US" sz="2200" b="1" i="1" dirty="0" smtClean="0">
                <a:latin typeface="Lucida Handwriting" pitchFamily="66" charset="0"/>
              </a:rPr>
              <a:t>) </a:t>
            </a:r>
            <a:r>
              <a:rPr lang="en-US" sz="2200" b="1" i="1" dirty="0" err="1" smtClean="0">
                <a:latin typeface="Lucida Handwriting" pitchFamily="66" charset="0"/>
              </a:rPr>
              <a:t>Zielh</a:t>
            </a:r>
            <a:r>
              <a:rPr lang="en-US" sz="2200" b="1" i="1" dirty="0" smtClean="0">
                <a:latin typeface="Lucida Handwriting" pitchFamily="66" charset="0"/>
              </a:rPr>
              <a:t> – </a:t>
            </a:r>
            <a:r>
              <a:rPr lang="en-US" sz="2200" b="1" i="1" dirty="0" err="1" smtClean="0">
                <a:latin typeface="Lucida Handwriting" pitchFamily="66" charset="0"/>
              </a:rPr>
              <a:t>Neelsen</a:t>
            </a:r>
            <a:endParaRPr lang="en-US" sz="2200" b="1" i="1" dirty="0" smtClean="0">
              <a:latin typeface="Lucida Handwriting" pitchFamily="66" charset="0"/>
            </a:endParaRPr>
          </a:p>
          <a:p>
            <a:pPr eaLnBrk="1" hangingPunct="1">
              <a:lnSpc>
                <a:spcPct val="80000"/>
              </a:lnSpc>
              <a:buFontTx/>
              <a:buNone/>
              <a:defRPr/>
            </a:pPr>
            <a:endParaRPr lang="en-US" sz="2200" b="1" i="1" dirty="0" smtClean="0">
              <a:latin typeface="Lucida Handwriting" pitchFamily="66" charset="0"/>
            </a:endParaRPr>
          </a:p>
          <a:p>
            <a:pPr eaLnBrk="1" hangingPunct="1">
              <a:lnSpc>
                <a:spcPct val="80000"/>
              </a:lnSpc>
              <a:buFontTx/>
              <a:buNone/>
              <a:defRPr/>
            </a:pPr>
            <a:r>
              <a:rPr lang="en-US" sz="2200" b="1" i="1" dirty="0" smtClean="0">
                <a:latin typeface="Lucida Handwriting" pitchFamily="66" charset="0"/>
              </a:rPr>
              <a:t>II -  </a:t>
            </a:r>
            <a:r>
              <a:rPr lang="en-US" sz="2200" b="1" i="1" dirty="0" err="1" smtClean="0">
                <a:latin typeface="Lucida Handwriting" pitchFamily="66" charset="0"/>
              </a:rPr>
              <a:t>Cultivo</a:t>
            </a:r>
            <a:r>
              <a:rPr lang="en-US" sz="2200" b="1" i="1" dirty="0" smtClean="0">
                <a:latin typeface="Lucida Handwriting" pitchFamily="66" charset="0"/>
              </a:rPr>
              <a:t> ---------- Fundamental  </a:t>
            </a:r>
            <a:r>
              <a:rPr lang="en-US" sz="2200" b="1" i="1" dirty="0" err="1" smtClean="0">
                <a:latin typeface="Lucida Handwriting" pitchFamily="66" charset="0"/>
              </a:rPr>
              <a:t>diagnóstico</a:t>
            </a:r>
            <a:endParaRPr lang="en-US" sz="2200" b="1" i="1" dirty="0" smtClean="0">
              <a:latin typeface="Lucida Handwriting" pitchFamily="66" charset="0"/>
            </a:endParaRPr>
          </a:p>
          <a:p>
            <a:pPr eaLnBrk="1" hangingPunct="1">
              <a:lnSpc>
                <a:spcPct val="80000"/>
              </a:lnSpc>
              <a:buFontTx/>
              <a:buNone/>
              <a:defRPr/>
            </a:pPr>
            <a:r>
              <a:rPr lang="en-US" sz="2200" b="1" i="1" dirty="0" smtClean="0">
                <a:latin typeface="Lucida Handwriting" pitchFamily="66" charset="0"/>
              </a:rPr>
              <a:t>	 </a:t>
            </a:r>
            <a:r>
              <a:rPr lang="en-US" sz="2200" b="1" i="1" dirty="0" err="1" smtClean="0">
                <a:latin typeface="Lucida Handwriting" pitchFamily="66" charset="0"/>
              </a:rPr>
              <a:t>Lowestein</a:t>
            </a:r>
            <a:r>
              <a:rPr lang="en-US" sz="2200" b="1" i="1" dirty="0" smtClean="0">
                <a:latin typeface="Lucida Handwriting" pitchFamily="66" charset="0"/>
              </a:rPr>
              <a:t> – Jensen  </a:t>
            </a:r>
          </a:p>
          <a:p>
            <a:pPr eaLnBrk="1" hangingPunct="1">
              <a:lnSpc>
                <a:spcPct val="80000"/>
              </a:lnSpc>
              <a:buFontTx/>
              <a:buNone/>
              <a:defRPr/>
            </a:pPr>
            <a:r>
              <a:rPr lang="es-MX" sz="2200" b="1" i="1" dirty="0" smtClean="0">
                <a:solidFill>
                  <a:srgbClr val="FFCCFF"/>
                </a:solidFill>
                <a:latin typeface="Lucida Handwriting" pitchFamily="66" charset="0"/>
              </a:rPr>
              <a:t>		</a:t>
            </a:r>
          </a:p>
          <a:p>
            <a:pPr eaLnBrk="1" hangingPunct="1">
              <a:lnSpc>
                <a:spcPct val="80000"/>
              </a:lnSpc>
              <a:buFontTx/>
              <a:buNone/>
              <a:defRPr/>
            </a:pPr>
            <a:r>
              <a:rPr lang="en-US" sz="2200" b="1" i="1" dirty="0" smtClean="0">
                <a:latin typeface="Lucida Handwriting" pitchFamily="66" charset="0"/>
              </a:rPr>
              <a:t>III- </a:t>
            </a:r>
            <a:r>
              <a:rPr lang="en-US" sz="2200" b="1" i="1" dirty="0" err="1" smtClean="0">
                <a:latin typeface="Lucida Handwriting" pitchFamily="66" charset="0"/>
              </a:rPr>
              <a:t>Microscopia</a:t>
            </a:r>
            <a:r>
              <a:rPr lang="en-US" sz="2200" b="1" i="1" dirty="0" smtClean="0">
                <a:latin typeface="Lucida Handwriting" pitchFamily="66" charset="0"/>
              </a:rPr>
              <a:t>  de  </a:t>
            </a:r>
            <a:r>
              <a:rPr lang="en-US" sz="2200" b="1" i="1" dirty="0" err="1" smtClean="0">
                <a:latin typeface="Lucida Handwriting" pitchFamily="66" charset="0"/>
              </a:rPr>
              <a:t>fluorescencia</a:t>
            </a:r>
            <a:r>
              <a:rPr lang="en-US" sz="2200" b="1" i="1" dirty="0" smtClean="0">
                <a:latin typeface="Lucida Handwriting" pitchFamily="66" charset="0"/>
              </a:rPr>
              <a:t>.</a:t>
            </a:r>
          </a:p>
          <a:p>
            <a:pPr eaLnBrk="1" hangingPunct="1">
              <a:lnSpc>
                <a:spcPct val="80000"/>
              </a:lnSpc>
              <a:buFontTx/>
              <a:buNone/>
              <a:defRPr/>
            </a:pPr>
            <a:endParaRPr lang="en-US" sz="2200" b="1" i="1" dirty="0" smtClean="0">
              <a:latin typeface="Lucida Handwriting" pitchFamily="66" charset="0"/>
            </a:endParaRPr>
          </a:p>
          <a:p>
            <a:pPr eaLnBrk="1" hangingPunct="1">
              <a:lnSpc>
                <a:spcPct val="80000"/>
              </a:lnSpc>
              <a:buFontTx/>
              <a:buNone/>
              <a:defRPr/>
            </a:pPr>
            <a:r>
              <a:rPr lang="en-US" sz="2200" b="1" i="1" dirty="0" smtClean="0">
                <a:latin typeface="Lucida Handwriting" pitchFamily="66" charset="0"/>
              </a:rPr>
              <a:t>IV -  </a:t>
            </a:r>
            <a:r>
              <a:rPr lang="en-US" sz="2200" b="1" i="1" dirty="0" err="1" smtClean="0">
                <a:latin typeface="Lucida Handwriting" pitchFamily="66" charset="0"/>
              </a:rPr>
              <a:t>Técnicas</a:t>
            </a:r>
            <a:r>
              <a:rPr lang="en-US" sz="2200" b="1" i="1" dirty="0" smtClean="0">
                <a:latin typeface="Lucida Handwriting" pitchFamily="66" charset="0"/>
              </a:rPr>
              <a:t>  de </a:t>
            </a:r>
            <a:r>
              <a:rPr lang="en-US" sz="2200" b="1" i="1" dirty="0" err="1" smtClean="0">
                <a:latin typeface="Lucida Handwriting" pitchFamily="66" charset="0"/>
              </a:rPr>
              <a:t>Biología</a:t>
            </a:r>
            <a:r>
              <a:rPr lang="en-US" sz="2200" b="1" i="1" dirty="0" smtClean="0">
                <a:latin typeface="Lucida Handwriting" pitchFamily="66" charset="0"/>
              </a:rPr>
              <a:t>  molecular  </a:t>
            </a:r>
            <a:r>
              <a:rPr lang="en-US" sz="2200" b="1" i="1" dirty="0" err="1" smtClean="0">
                <a:latin typeface="Lucida Handwriting" pitchFamily="66" charset="0"/>
              </a:rPr>
              <a:t>PCR</a:t>
            </a:r>
            <a:r>
              <a:rPr lang="en-US" sz="2200" b="1" i="1" dirty="0" smtClean="0">
                <a:latin typeface="Lucida Handwriting" pitchFamily="66" charset="0"/>
              </a:rPr>
              <a:t>.</a:t>
            </a:r>
          </a:p>
          <a:p>
            <a:pPr eaLnBrk="1" hangingPunct="1">
              <a:lnSpc>
                <a:spcPct val="80000"/>
              </a:lnSpc>
              <a:buFontTx/>
              <a:buNone/>
              <a:defRPr/>
            </a:pPr>
            <a:endParaRPr lang="en-US" sz="2200" b="1" i="1" dirty="0" smtClean="0">
              <a:latin typeface="Lucida Handwriting" pitchFamily="66" charset="0"/>
            </a:endParaRPr>
          </a:p>
          <a:p>
            <a:pPr eaLnBrk="1" hangingPunct="1">
              <a:lnSpc>
                <a:spcPct val="150000"/>
              </a:lnSpc>
              <a:spcBef>
                <a:spcPct val="0"/>
              </a:spcBef>
              <a:buFontTx/>
              <a:buNone/>
              <a:defRPr/>
            </a:pPr>
            <a:r>
              <a:rPr lang="en-US" sz="2200" b="1" i="1" dirty="0" smtClean="0">
                <a:latin typeface="Lucida Handwriting" pitchFamily="66" charset="0"/>
              </a:rPr>
              <a:t>V- </a:t>
            </a:r>
            <a:r>
              <a:rPr lang="en-US" sz="2200" b="1" i="1" dirty="0" err="1" smtClean="0">
                <a:latin typeface="Lucida Handwriting" pitchFamily="66" charset="0"/>
              </a:rPr>
              <a:t>Anatomía</a:t>
            </a:r>
            <a:r>
              <a:rPr lang="en-US" sz="2200" b="1" i="1" dirty="0" smtClean="0">
                <a:latin typeface="Lucida Handwriting" pitchFamily="66" charset="0"/>
              </a:rPr>
              <a:t> </a:t>
            </a:r>
            <a:r>
              <a:rPr lang="en-US" sz="2200" b="1" i="1" dirty="0" err="1" smtClean="0">
                <a:latin typeface="Lucida Handwriting" pitchFamily="66" charset="0"/>
              </a:rPr>
              <a:t>patológica</a:t>
            </a:r>
            <a:r>
              <a:rPr lang="en-US" sz="2200" b="1" i="1" dirty="0" smtClean="0">
                <a:latin typeface="Lucida Handwriting" pitchFamily="66" charset="0"/>
              </a:rPr>
              <a:t>.</a:t>
            </a:r>
          </a:p>
          <a:p>
            <a:pPr eaLnBrk="1" hangingPunct="1">
              <a:lnSpc>
                <a:spcPct val="80000"/>
              </a:lnSpc>
              <a:buFontTx/>
              <a:buNone/>
              <a:defRPr/>
            </a:pPr>
            <a:r>
              <a:rPr lang="en-US" sz="2200" b="1" i="1" dirty="0" smtClean="0">
                <a:latin typeface="Lucida Handwriting" pitchFamily="66" charset="0"/>
              </a:rPr>
              <a:t>	</a:t>
            </a:r>
            <a:r>
              <a:rPr lang="en-US" sz="2200" b="1" i="1" dirty="0" err="1" smtClean="0">
                <a:latin typeface="Lucida Handwriting" pitchFamily="66" charset="0"/>
              </a:rPr>
              <a:t>Biopsia</a:t>
            </a:r>
            <a:r>
              <a:rPr lang="en-US" sz="2200" b="1" i="1" dirty="0" smtClean="0">
                <a:latin typeface="Lucida Handwriting" pitchFamily="66" charset="0"/>
              </a:rPr>
              <a:t>  </a:t>
            </a:r>
            <a:r>
              <a:rPr lang="en-US" sz="2200" b="1" i="1" dirty="0" err="1" smtClean="0">
                <a:latin typeface="Lucida Handwriting" pitchFamily="66" charset="0"/>
              </a:rPr>
              <a:t>Pulmonar</a:t>
            </a:r>
            <a:r>
              <a:rPr lang="en-US" sz="2200" b="1" i="1" dirty="0" smtClean="0">
                <a:latin typeface="Lucida Handwriting" pitchFamily="66" charset="0"/>
              </a:rPr>
              <a:t> </a:t>
            </a:r>
            <a:r>
              <a:rPr lang="en-US" sz="2200" b="1" i="1" dirty="0" err="1" smtClean="0">
                <a:latin typeface="Lucida Handwriting" pitchFamily="66" charset="0"/>
              </a:rPr>
              <a:t>Transbronquial</a:t>
            </a:r>
            <a:r>
              <a:rPr lang="en-US" sz="2200" b="1" i="1" dirty="0" smtClean="0">
                <a:latin typeface="Lucida Handwriting" pitchFamily="66" charset="0"/>
              </a:rPr>
              <a:t>  </a:t>
            </a:r>
            <a:r>
              <a:rPr lang="en-US" sz="2200" b="1" i="1" dirty="0" err="1" smtClean="0">
                <a:latin typeface="Lucida Handwriting" pitchFamily="66" charset="0"/>
              </a:rPr>
              <a:t>gran</a:t>
            </a:r>
            <a:r>
              <a:rPr lang="en-US" sz="2200" b="1" i="1" dirty="0" smtClean="0">
                <a:latin typeface="Lucida Handwriting" pitchFamily="66" charset="0"/>
              </a:rPr>
              <a:t> </a:t>
            </a:r>
            <a:r>
              <a:rPr lang="en-US" sz="2200" b="1" i="1" dirty="0" err="1" smtClean="0">
                <a:latin typeface="Lucida Handwriting" pitchFamily="66" charset="0"/>
              </a:rPr>
              <a:t>utilidad</a:t>
            </a:r>
            <a:r>
              <a:rPr lang="en-US" sz="2200" b="1" i="1" dirty="0" smtClean="0">
                <a:latin typeface="Lucida Handwriting" pitchFamily="66" charset="0"/>
              </a:rPr>
              <a:t>  </a:t>
            </a:r>
            <a:r>
              <a:rPr lang="en-US" sz="2200" b="1" i="1" dirty="0" err="1" smtClean="0">
                <a:latin typeface="Lucida Handwriting" pitchFamily="66" charset="0"/>
              </a:rPr>
              <a:t>diagnóstica</a:t>
            </a:r>
            <a:endParaRPr lang="en-US" sz="2200" b="1" i="1" dirty="0" smtClean="0">
              <a:latin typeface="Lucida Handwriting" pitchFamily="66" charset="0"/>
            </a:endParaRPr>
          </a:p>
          <a:p>
            <a:pPr eaLnBrk="1" hangingPunct="1">
              <a:lnSpc>
                <a:spcPct val="80000"/>
              </a:lnSpc>
              <a:buFontTx/>
              <a:buNone/>
              <a:defRPr/>
            </a:pPr>
            <a:r>
              <a:rPr lang="en-US" sz="2200" b="1" i="1" dirty="0" smtClean="0">
                <a:latin typeface="Lucida Handwriting" pitchFamily="66" charset="0"/>
              </a:rPr>
              <a:t>	</a:t>
            </a:r>
            <a:r>
              <a:rPr lang="en-US" sz="2200" b="1" i="1" dirty="0" err="1" smtClean="0">
                <a:latin typeface="Lucida Handwriting" pitchFamily="66" charset="0"/>
              </a:rPr>
              <a:t>Biopsia</a:t>
            </a:r>
            <a:r>
              <a:rPr lang="en-US" sz="2200" b="1" i="1" dirty="0" smtClean="0">
                <a:latin typeface="Lucida Handwriting" pitchFamily="66" charset="0"/>
              </a:rPr>
              <a:t>  Pleural  en  caso de Derrame Pleural</a:t>
            </a:r>
            <a:endParaRPr lang="es-ES" sz="2200" b="1" i="1" dirty="0" smtClean="0">
              <a:latin typeface="Lucida Handwriting" pitchFamily="66" charset="0"/>
            </a:endParaRPr>
          </a:p>
          <a:p>
            <a:pPr eaLnBrk="1" hangingPunct="1">
              <a:lnSpc>
                <a:spcPct val="150000"/>
              </a:lnSpc>
              <a:spcBef>
                <a:spcPct val="0"/>
              </a:spcBef>
              <a:buClr>
                <a:srgbClr val="FFCCFF"/>
              </a:buClr>
              <a:buFont typeface="Wingdings" pitchFamily="2" charset="2"/>
              <a:buNone/>
              <a:defRPr/>
            </a:pPr>
            <a:endParaRPr lang="en-US" sz="2600" b="1" i="1" dirty="0" smtClean="0"/>
          </a:p>
          <a:p>
            <a:pPr eaLnBrk="1" hangingPunct="1">
              <a:lnSpc>
                <a:spcPct val="80000"/>
              </a:lnSpc>
              <a:buFontTx/>
              <a:buNone/>
              <a:defRPr/>
            </a:pPr>
            <a:endParaRPr lang="en-US" sz="2600" b="1" i="1" dirty="0" smtClean="0"/>
          </a:p>
          <a:p>
            <a:pPr eaLnBrk="1" hangingPunct="1">
              <a:lnSpc>
                <a:spcPct val="80000"/>
              </a:lnSpc>
              <a:defRPr/>
            </a:pPr>
            <a:endParaRPr lang="es-ES" sz="2600" b="1" i="1" dirty="0" smtClean="0"/>
          </a:p>
          <a:p>
            <a:pPr eaLnBrk="1" hangingPunct="1">
              <a:lnSpc>
                <a:spcPct val="80000"/>
              </a:lnSpc>
              <a:defRPr/>
            </a:pPr>
            <a:endParaRPr lang="en-US" sz="2600" b="1" dirty="0" smtClean="0"/>
          </a:p>
          <a:p>
            <a:pPr eaLnBrk="1" hangingPunct="1">
              <a:lnSpc>
                <a:spcPct val="160000"/>
              </a:lnSpc>
              <a:spcBef>
                <a:spcPct val="0"/>
              </a:spcBef>
              <a:buFontTx/>
              <a:buNone/>
              <a:defRPr/>
            </a:pPr>
            <a:endParaRPr lang="es-ES_tradnl" sz="26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edge">
                                      <p:cBhvr>
                                        <p:cTn id="7" dur="500"/>
                                        <p:tgtEl>
                                          <p:spTgt spid="317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animEffect transition="in" filter="fade">
                                      <p:cBhvr>
                                        <p:cTn id="11" dur="500"/>
                                        <p:tgtEl>
                                          <p:spTgt spid="3174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animEffect transition="in" filter="fade">
                                      <p:cBhvr>
                                        <p:cTn id="15" dur="500"/>
                                        <p:tgtEl>
                                          <p:spTgt spid="3174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animEffect transition="in" filter="fade">
                                      <p:cBhvr>
                                        <p:cTn id="19" dur="500"/>
                                        <p:tgtEl>
                                          <p:spTgt spid="3174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animEffect transition="in" filter="fade">
                                      <p:cBhvr>
                                        <p:cTn id="23" dur="500"/>
                                        <p:tgtEl>
                                          <p:spTgt spid="31747">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1747">
                                            <p:txEl>
                                              <p:pRg st="5" end="5"/>
                                            </p:txEl>
                                          </p:spTgt>
                                        </p:tgtEl>
                                        <p:attrNameLst>
                                          <p:attrName>style.visibility</p:attrName>
                                        </p:attrNameLst>
                                      </p:cBhvr>
                                      <p:to>
                                        <p:strVal val="visible"/>
                                      </p:to>
                                    </p:set>
                                    <p:animEffect transition="in" filter="fade">
                                      <p:cBhvr>
                                        <p:cTn id="27" dur="500"/>
                                        <p:tgtEl>
                                          <p:spTgt spid="31747">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747">
                                            <p:txEl>
                                              <p:pRg st="7" end="7"/>
                                            </p:txEl>
                                          </p:spTgt>
                                        </p:tgtEl>
                                        <p:attrNameLst>
                                          <p:attrName>style.visibility</p:attrName>
                                        </p:attrNameLst>
                                      </p:cBhvr>
                                      <p:to>
                                        <p:strVal val="visible"/>
                                      </p:to>
                                    </p:set>
                                    <p:animEffect transition="in" filter="fade">
                                      <p:cBhvr>
                                        <p:cTn id="31" dur="500"/>
                                        <p:tgtEl>
                                          <p:spTgt spid="31747">
                                            <p:txEl>
                                              <p:pRg st="7" end="7"/>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1747">
                                            <p:txEl>
                                              <p:pRg st="9" end="9"/>
                                            </p:txEl>
                                          </p:spTgt>
                                        </p:tgtEl>
                                        <p:attrNameLst>
                                          <p:attrName>style.visibility</p:attrName>
                                        </p:attrNameLst>
                                      </p:cBhvr>
                                      <p:to>
                                        <p:strVal val="visible"/>
                                      </p:to>
                                    </p:set>
                                    <p:animEffect transition="in" filter="fade">
                                      <p:cBhvr>
                                        <p:cTn id="35" dur="500"/>
                                        <p:tgtEl>
                                          <p:spTgt spid="31747">
                                            <p:txEl>
                                              <p:pRg st="9" end="9"/>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1747">
                                            <p:txEl>
                                              <p:pRg st="10" end="10"/>
                                            </p:txEl>
                                          </p:spTgt>
                                        </p:tgtEl>
                                        <p:attrNameLst>
                                          <p:attrName>style.visibility</p:attrName>
                                        </p:attrNameLst>
                                      </p:cBhvr>
                                      <p:to>
                                        <p:strVal val="visible"/>
                                      </p:to>
                                    </p:set>
                                    <p:animEffect transition="in" filter="fade">
                                      <p:cBhvr>
                                        <p:cTn id="39" dur="500"/>
                                        <p:tgtEl>
                                          <p:spTgt spid="31747">
                                            <p:txEl>
                                              <p:pRg st="10" end="10"/>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747">
                                            <p:txEl>
                                              <p:pRg st="11" end="11"/>
                                            </p:txEl>
                                          </p:spTgt>
                                        </p:tgtEl>
                                        <p:attrNameLst>
                                          <p:attrName>style.visibility</p:attrName>
                                        </p:attrNameLst>
                                      </p:cBhvr>
                                      <p:to>
                                        <p:strVal val="visible"/>
                                      </p:to>
                                    </p:set>
                                    <p:animEffect transition="in" filter="fade">
                                      <p:cBhvr>
                                        <p:cTn id="43" dur="500"/>
                                        <p:tgtEl>
                                          <p:spTgt spid="3174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625" y="-581025"/>
            <a:ext cx="2987675" cy="2881313"/>
          </a:xfrm>
          <a:effectLst>
            <a:outerShdw dist="35921" dir="2700000" algn="ctr" rotWithShape="0">
              <a:schemeClr val="bg1"/>
            </a:outerShdw>
          </a:effectLst>
        </p:spPr>
        <p:txBody>
          <a:bodyPr/>
          <a:lstStyle/>
          <a:p>
            <a:pPr algn="l" eaLnBrk="1" hangingPunct="1">
              <a:defRPr/>
            </a:pPr>
            <a:r>
              <a:rPr lang="en-US" sz="2000" b="1" dirty="0" err="1" smtClean="0">
                <a:solidFill>
                  <a:schemeClr val="tx1"/>
                </a:solidFill>
                <a:latin typeface="Lucida Handwriting" pitchFamily="66" charset="0"/>
              </a:rPr>
              <a:t>BACILOSCOPÍA</a:t>
            </a:r>
            <a:r>
              <a:rPr lang="en-US" sz="2000" b="1" dirty="0" smtClean="0">
                <a:solidFill>
                  <a:schemeClr val="tx1"/>
                </a:solidFill>
                <a:latin typeface="Lucida Handwriting" pitchFamily="66" charset="0"/>
              </a:rPr>
              <a:t/>
            </a:r>
            <a:br>
              <a:rPr lang="en-US" sz="2000" b="1" dirty="0" smtClean="0">
                <a:solidFill>
                  <a:schemeClr val="tx1"/>
                </a:solidFill>
                <a:latin typeface="Lucida Handwriting" pitchFamily="66" charset="0"/>
              </a:rPr>
            </a:br>
            <a:r>
              <a:rPr lang="en-US" sz="2000" b="1" dirty="0" err="1" smtClean="0">
                <a:solidFill>
                  <a:schemeClr val="tx1"/>
                </a:solidFill>
                <a:latin typeface="Lucida Handwriting" pitchFamily="66" charset="0"/>
              </a:rPr>
              <a:t>DIRECTA</a:t>
            </a:r>
            <a:r>
              <a:rPr lang="en-US" sz="2000" b="1" dirty="0" smtClean="0">
                <a:solidFill>
                  <a:schemeClr val="tx1"/>
                </a:solidFill>
                <a:latin typeface="Lucida Handwriting" pitchFamily="66" charset="0"/>
              </a:rPr>
              <a:t> DE </a:t>
            </a:r>
            <a:r>
              <a:rPr lang="en-US" sz="2000" b="1" dirty="0" err="1" smtClean="0">
                <a:solidFill>
                  <a:schemeClr val="tx1"/>
                </a:solidFill>
                <a:latin typeface="Lucida Handwriting" pitchFamily="66" charset="0"/>
              </a:rPr>
              <a:t>ESPUTO</a:t>
            </a:r>
            <a:r>
              <a:rPr lang="en-US" sz="2000" b="1" dirty="0" smtClean="0">
                <a:solidFill>
                  <a:schemeClr val="tx1"/>
                </a:solidFill>
                <a:latin typeface="Lucida Handwriting" pitchFamily="66" charset="0"/>
              </a:rPr>
              <a:t> </a:t>
            </a:r>
            <a:r>
              <a:rPr lang="en-US" sz="2000" b="1" dirty="0" err="1" smtClean="0">
                <a:solidFill>
                  <a:schemeClr val="tx1"/>
                </a:solidFill>
                <a:latin typeface="Lucida Handwriting" pitchFamily="66" charset="0"/>
              </a:rPr>
              <a:t>POR</a:t>
            </a:r>
            <a:r>
              <a:rPr lang="en-US" sz="2000" b="1" dirty="0" smtClean="0">
                <a:solidFill>
                  <a:schemeClr val="tx1"/>
                </a:solidFill>
                <a:latin typeface="Lucida Handwriting" pitchFamily="66" charset="0"/>
              </a:rPr>
              <a:t> LA </a:t>
            </a:r>
            <a:r>
              <a:rPr lang="en-US" sz="2000" b="1" dirty="0" err="1" smtClean="0">
                <a:solidFill>
                  <a:schemeClr val="tx1"/>
                </a:solidFill>
                <a:latin typeface="Lucida Handwriting" pitchFamily="66" charset="0"/>
              </a:rPr>
              <a:t>TÉCNICA</a:t>
            </a:r>
            <a:r>
              <a:rPr lang="en-US" sz="2000" b="1" dirty="0" smtClean="0">
                <a:solidFill>
                  <a:schemeClr val="tx1"/>
                </a:solidFill>
                <a:latin typeface="Lucida Handwriting" pitchFamily="66" charset="0"/>
              </a:rPr>
              <a:t> </a:t>
            </a:r>
            <a:r>
              <a:rPr lang="en-US" sz="2000" b="1" dirty="0" err="1" smtClean="0">
                <a:solidFill>
                  <a:schemeClr val="tx1"/>
                </a:solidFill>
                <a:latin typeface="Lucida Handwriting" pitchFamily="66" charset="0"/>
              </a:rPr>
              <a:t>ZIELH</a:t>
            </a:r>
            <a:r>
              <a:rPr lang="en-US" sz="2000" b="1" dirty="0" smtClean="0">
                <a:solidFill>
                  <a:schemeClr val="tx1"/>
                </a:solidFill>
                <a:latin typeface="Lucida Handwriting" pitchFamily="66" charset="0"/>
              </a:rPr>
              <a:t> - </a:t>
            </a:r>
            <a:r>
              <a:rPr lang="en-US" sz="2000" b="1" dirty="0" err="1" smtClean="0">
                <a:solidFill>
                  <a:schemeClr val="tx1"/>
                </a:solidFill>
                <a:latin typeface="Lucida Handwriting" pitchFamily="66" charset="0"/>
              </a:rPr>
              <a:t>NEELSEN</a:t>
            </a:r>
            <a:r>
              <a:rPr lang="en-US" sz="2000" dirty="0" smtClean="0">
                <a:solidFill>
                  <a:schemeClr val="tx1"/>
                </a:solidFill>
              </a:rPr>
              <a:t>. </a:t>
            </a:r>
            <a:endParaRPr lang="es-ES_tradnl" sz="2000" dirty="0" smtClean="0">
              <a:solidFill>
                <a:schemeClr val="tx1"/>
              </a:solidFill>
            </a:endParaRPr>
          </a:p>
        </p:txBody>
      </p:sp>
      <p:sp>
        <p:nvSpPr>
          <p:cNvPr id="11276" name="Oval 12" descr="untitled1"/>
          <p:cNvSpPr>
            <a:spLocks noChangeArrowheads="1"/>
          </p:cNvSpPr>
          <p:nvPr/>
        </p:nvSpPr>
        <p:spPr bwMode="auto">
          <a:xfrm>
            <a:off x="1765300" y="44450"/>
            <a:ext cx="7343775" cy="6742113"/>
          </a:xfrm>
          <a:prstGeom prst="ellipse">
            <a:avLst/>
          </a:prstGeom>
          <a:blipFill dpi="0" rotWithShape="1">
            <a:blip r:embed="rId2"/>
            <a:srcRect/>
            <a:stretch>
              <a:fillRect/>
            </a:stretch>
          </a:blipFill>
          <a:ln w="9525">
            <a:solidFill>
              <a:schemeClr val="tx1"/>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grpId="0" nodeType="afterEffect">
                                  <p:stCondLst>
                                    <p:cond delay="0"/>
                                  </p:stCondLst>
                                  <p:childTnLst>
                                    <p:set>
                                      <p:cBhvr>
                                        <p:cTn id="15" dur="1" fill="hold">
                                          <p:stCondLst>
                                            <p:cond delay="0"/>
                                          </p:stCondLst>
                                        </p:cTn>
                                        <p:tgtEl>
                                          <p:spTgt spid="11276"/>
                                        </p:tgtEl>
                                        <p:attrNameLst>
                                          <p:attrName>style.visibility</p:attrName>
                                        </p:attrNameLst>
                                      </p:cBhvr>
                                      <p:to>
                                        <p:strVal val="visible"/>
                                      </p:to>
                                    </p:set>
                                    <p:animEffect transition="in" filter="circle(out)">
                                      <p:cBhvr>
                                        <p:cTn id="16" dur="2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7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Título"/>
          <p:cNvSpPr>
            <a:spLocks noGrp="1"/>
          </p:cNvSpPr>
          <p:nvPr>
            <p:ph type="title"/>
          </p:nvPr>
        </p:nvSpPr>
        <p:spPr>
          <a:xfrm>
            <a:off x="457200" y="274638"/>
            <a:ext cx="8229600" cy="868362"/>
          </a:xfrm>
        </p:spPr>
        <p:txBody>
          <a:bodyPr>
            <a:normAutofit fontScale="90000"/>
          </a:bodyPr>
          <a:lstStyle/>
          <a:p>
            <a:r>
              <a:rPr lang="es-ES" sz="2800" dirty="0" smtClean="0">
                <a:latin typeface="Lucida Handwriting" pitchFamily="66" charset="0"/>
              </a:rPr>
              <a:t>Conteo de bacilos rango para la codificación consiste:</a:t>
            </a:r>
          </a:p>
        </p:txBody>
      </p:sp>
      <p:sp>
        <p:nvSpPr>
          <p:cNvPr id="37891" name="2 Marcador de contenido"/>
          <p:cNvSpPr>
            <a:spLocks noGrp="1"/>
          </p:cNvSpPr>
          <p:nvPr>
            <p:ph idx="1"/>
          </p:nvPr>
        </p:nvSpPr>
        <p:spPr>
          <a:xfrm>
            <a:off x="457200" y="1600200"/>
            <a:ext cx="7900988" cy="4525963"/>
          </a:xfrm>
        </p:spPr>
        <p:txBody>
          <a:bodyPr>
            <a:normAutofit lnSpcReduction="10000"/>
          </a:bodyPr>
          <a:lstStyle/>
          <a:p>
            <a:pPr>
              <a:buFontTx/>
              <a:buNone/>
            </a:pPr>
            <a:r>
              <a:rPr lang="es-ES" sz="2800" dirty="0" smtClean="0">
                <a:latin typeface="Lucida Handwriting" pitchFamily="66" charset="0"/>
              </a:rPr>
              <a:t>Número de bacilos		  Codificación</a:t>
            </a:r>
          </a:p>
          <a:p>
            <a:pPr>
              <a:buFontTx/>
              <a:buNone/>
            </a:pPr>
            <a:r>
              <a:rPr lang="es-ES" sz="2800" dirty="0" smtClean="0">
                <a:latin typeface="Lucida Handwriting" pitchFamily="66" charset="0"/>
              </a:rPr>
              <a:t>	0 en las 4 líneas			O</a:t>
            </a:r>
          </a:p>
          <a:p>
            <a:pPr>
              <a:buFontTx/>
              <a:buNone/>
            </a:pPr>
            <a:r>
              <a:rPr lang="es-ES" sz="2800" dirty="0" smtClean="0">
                <a:latin typeface="Lucida Handwriting" pitchFamily="66" charset="0"/>
              </a:rPr>
              <a:t>	1 a 5 en las 4 líneas propio número</a:t>
            </a:r>
          </a:p>
          <a:p>
            <a:pPr>
              <a:buFontTx/>
              <a:buNone/>
            </a:pPr>
            <a:r>
              <a:rPr lang="es-ES" sz="2800" dirty="0" smtClean="0">
                <a:latin typeface="Lucida Handwriting" pitchFamily="66" charset="0"/>
              </a:rPr>
              <a:t>	6 a 24 en las 4 líneas	6</a:t>
            </a:r>
          </a:p>
          <a:p>
            <a:pPr>
              <a:buFontTx/>
              <a:buNone/>
            </a:pPr>
            <a:r>
              <a:rPr lang="es-ES" sz="2800" dirty="0" smtClean="0">
                <a:latin typeface="Lucida Handwriting" pitchFamily="66" charset="0"/>
              </a:rPr>
              <a:t>	25 o más en las 4 líneas	7       </a:t>
            </a:r>
            <a:r>
              <a:rPr lang="es-ES" sz="2800" dirty="0" err="1" smtClean="0">
                <a:latin typeface="Lucida Handwriting" pitchFamily="66" charset="0"/>
              </a:rPr>
              <a:t>TBp</a:t>
            </a:r>
            <a:endParaRPr lang="es-ES" sz="2800" dirty="0" smtClean="0">
              <a:latin typeface="Lucida Handwriting" pitchFamily="66" charset="0"/>
            </a:endParaRPr>
          </a:p>
          <a:p>
            <a:pPr>
              <a:buFontTx/>
              <a:buNone/>
            </a:pPr>
            <a:r>
              <a:rPr lang="es-ES" sz="2800" dirty="0" smtClean="0">
                <a:latin typeface="Lucida Handwriting" pitchFamily="66" charset="0"/>
              </a:rPr>
              <a:t>	25 o más en 1 línea		8	</a:t>
            </a:r>
          </a:p>
          <a:p>
            <a:pPr>
              <a:buFontTx/>
              <a:buNone/>
            </a:pPr>
            <a:r>
              <a:rPr lang="es-ES" sz="2800" dirty="0" smtClean="0">
                <a:latin typeface="Lucida Handwriting" pitchFamily="66" charset="0"/>
              </a:rPr>
              <a:t>	Bacilos en la mayoría 	9</a:t>
            </a:r>
          </a:p>
          <a:p>
            <a:pPr>
              <a:buFontTx/>
              <a:buNone/>
            </a:pPr>
            <a:r>
              <a:rPr lang="es-ES" sz="2800" dirty="0" smtClean="0">
                <a:latin typeface="Lucida Handwriting" pitchFamily="66" charset="0"/>
              </a:rPr>
              <a:t>de los campos</a:t>
            </a:r>
          </a:p>
        </p:txBody>
      </p:sp>
      <p:sp>
        <p:nvSpPr>
          <p:cNvPr id="4" name="3 Cerrar llave"/>
          <p:cNvSpPr/>
          <p:nvPr/>
        </p:nvSpPr>
        <p:spPr>
          <a:xfrm>
            <a:off x="6429388" y="3643314"/>
            <a:ext cx="357188" cy="1428760"/>
          </a:xfrm>
          <a:prstGeom prst="rightBrace">
            <a:avLst>
              <a:gd name="adj1" fmla="val 8333"/>
              <a:gd name="adj2" fmla="val 3980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es-ES" dirty="0"/>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apositiva65"/>
          <p:cNvPicPr>
            <a:picLocks noChangeAspect="1" noChangeArrowheads="1"/>
          </p:cNvPicPr>
          <p:nvPr/>
        </p:nvPicPr>
        <p:blipFill>
          <a:blip r:embed="rId2"/>
          <a:srcRect/>
          <a:stretch>
            <a:fillRect/>
          </a:stretch>
        </p:blipFill>
        <p:spPr bwMode="auto">
          <a:xfrm>
            <a:off x="611188" y="188913"/>
            <a:ext cx="8064500" cy="5400675"/>
          </a:xfrm>
          <a:prstGeom prst="rect">
            <a:avLst/>
          </a:prstGeom>
          <a:noFill/>
        </p:spPr>
      </p:pic>
      <p:sp>
        <p:nvSpPr>
          <p:cNvPr id="34819" name="Text Box 3"/>
          <p:cNvSpPr txBox="1">
            <a:spLocks noChangeArrowheads="1"/>
          </p:cNvSpPr>
          <p:nvPr/>
        </p:nvSpPr>
        <p:spPr bwMode="auto">
          <a:xfrm>
            <a:off x="323851" y="5734050"/>
            <a:ext cx="8391554" cy="707886"/>
          </a:xfrm>
          <a:prstGeom prst="rect">
            <a:avLst/>
          </a:prstGeom>
          <a:noFill/>
          <a:ln w="9525">
            <a:noFill/>
            <a:miter lim="800000"/>
            <a:headEnd/>
            <a:tailEnd/>
          </a:ln>
          <a:effectLst/>
        </p:spPr>
        <p:txBody>
          <a:bodyPr wrap="square">
            <a:spAutoFit/>
          </a:bodyPr>
          <a:lstStyle/>
          <a:p>
            <a:pPr algn="ctr">
              <a:spcBef>
                <a:spcPct val="50000"/>
              </a:spcBef>
            </a:pPr>
            <a:r>
              <a:rPr lang="en-US" sz="2000" dirty="0" err="1">
                <a:latin typeface="Lucida Handwriting" pitchFamily="66" charset="0"/>
              </a:rPr>
              <a:t>Cultivo</a:t>
            </a:r>
            <a:r>
              <a:rPr lang="en-US" sz="2000" dirty="0">
                <a:latin typeface="Lucida Handwriting" pitchFamily="66" charset="0"/>
              </a:rPr>
              <a:t> de </a:t>
            </a:r>
            <a:r>
              <a:rPr lang="en-US" sz="2000" b="1" i="1" dirty="0">
                <a:latin typeface="Lucida Handwriting" pitchFamily="66" charset="0"/>
              </a:rPr>
              <a:t>Mycobacterium tuberculosis</a:t>
            </a:r>
            <a:r>
              <a:rPr lang="en-US" sz="2000" dirty="0">
                <a:latin typeface="Lucida Handwriting" pitchFamily="66" charset="0"/>
              </a:rPr>
              <a:t>   en   </a:t>
            </a:r>
            <a:r>
              <a:rPr lang="en-US" sz="2000" dirty="0" err="1">
                <a:latin typeface="Lucida Handwriting" pitchFamily="66" charset="0"/>
              </a:rPr>
              <a:t>medio</a:t>
            </a:r>
            <a:r>
              <a:rPr lang="en-US" sz="2000" dirty="0">
                <a:latin typeface="Lucida Handwriting" pitchFamily="66" charset="0"/>
              </a:rPr>
              <a:t> </a:t>
            </a:r>
            <a:r>
              <a:rPr lang="en-US" sz="2000" dirty="0" err="1">
                <a:latin typeface="Lucida Handwriting" pitchFamily="66" charset="0"/>
              </a:rPr>
              <a:t>sólido</a:t>
            </a:r>
            <a:r>
              <a:rPr lang="en-US" sz="2000" dirty="0">
                <a:latin typeface="Lucida Handwriting" pitchFamily="66" charset="0"/>
              </a:rPr>
              <a:t> de L</a:t>
            </a:r>
            <a:r>
              <a:rPr lang="es-MX" sz="2000" dirty="0">
                <a:latin typeface="Lucida Handwriting" pitchFamily="66" charset="0"/>
              </a:rPr>
              <a:t>ö</a:t>
            </a:r>
            <a:r>
              <a:rPr lang="en-US" sz="2000" dirty="0" err="1" smtClean="0">
                <a:latin typeface="Lucida Handwriting" pitchFamily="66" charset="0"/>
              </a:rPr>
              <a:t>wenstein</a:t>
            </a:r>
            <a:r>
              <a:rPr lang="en-US" sz="2000" dirty="0" smtClean="0">
                <a:latin typeface="Lucida Handwriting" pitchFamily="66" charset="0"/>
              </a:rPr>
              <a:t>-Jensen (6-8 </a:t>
            </a:r>
            <a:r>
              <a:rPr lang="en-US" sz="2000" dirty="0" err="1" smtClean="0">
                <a:latin typeface="Lucida Handwriting" pitchFamily="66" charset="0"/>
              </a:rPr>
              <a:t>semanas</a:t>
            </a:r>
            <a:r>
              <a:rPr lang="en-US" sz="2000" dirty="0" smtClean="0">
                <a:latin typeface="Lucida Handwriting" pitchFamily="66" charset="0"/>
              </a:rPr>
              <a:t>)</a:t>
            </a:r>
            <a:endParaRPr lang="es-MX" sz="2000" dirty="0">
              <a:latin typeface="Lucida Handwriting"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	</a:t>
            </a:r>
            <a:r>
              <a:rPr lang="es-ES" dirty="0" smtClean="0">
                <a:latin typeface="Lucida Handwriting" pitchFamily="66" charset="0"/>
              </a:rPr>
              <a:t>Prueba rápida </a:t>
            </a:r>
            <a:r>
              <a:rPr lang="es-ES" dirty="0" err="1" smtClean="0">
                <a:latin typeface="Lucida Handwriting" pitchFamily="66" charset="0"/>
              </a:rPr>
              <a:t>Xpert</a:t>
            </a:r>
            <a:r>
              <a:rPr lang="es-ES" dirty="0" smtClean="0">
                <a:latin typeface="Lucida Handwriting" pitchFamily="66" charset="0"/>
              </a:rPr>
              <a:t> MTB/RIF®</a:t>
            </a:r>
            <a:endParaRPr lang="es-ES" dirty="0">
              <a:latin typeface="Lucida Handwriting" pitchFamily="66" charset="0"/>
            </a:endParaRPr>
          </a:p>
        </p:txBody>
      </p:sp>
      <p:sp>
        <p:nvSpPr>
          <p:cNvPr id="3" name="2 Marcador de contenido"/>
          <p:cNvSpPr>
            <a:spLocks noGrp="1"/>
          </p:cNvSpPr>
          <p:nvPr>
            <p:ph idx="1"/>
          </p:nvPr>
        </p:nvSpPr>
        <p:spPr>
          <a:xfrm>
            <a:off x="214282" y="1974871"/>
            <a:ext cx="8658196" cy="4525963"/>
          </a:xfrm>
        </p:spPr>
        <p:txBody>
          <a:bodyPr>
            <a:normAutofit/>
          </a:bodyPr>
          <a:lstStyle/>
          <a:p>
            <a:r>
              <a:rPr lang="es-ES" dirty="0" smtClean="0">
                <a:latin typeface="Lucida Handwriting" pitchFamily="66" charset="0"/>
              </a:rPr>
              <a:t>Desde el 2010, OMS lo recomienda   </a:t>
            </a:r>
          </a:p>
          <a:p>
            <a:r>
              <a:rPr lang="es-ES" dirty="0" smtClean="0">
                <a:latin typeface="Lucida Handwriting" pitchFamily="66" charset="0"/>
              </a:rPr>
              <a:t>Detecta simultáneamente la </a:t>
            </a:r>
            <a:r>
              <a:rPr lang="es-ES" dirty="0" err="1" smtClean="0">
                <a:latin typeface="Lucida Handwriting" pitchFamily="66" charset="0"/>
              </a:rPr>
              <a:t>TBC</a:t>
            </a:r>
            <a:r>
              <a:rPr lang="es-ES" dirty="0" smtClean="0">
                <a:latin typeface="Lucida Handwriting" pitchFamily="66" charset="0"/>
              </a:rPr>
              <a:t> y la resistencia a la </a:t>
            </a:r>
            <a:r>
              <a:rPr lang="es-ES" dirty="0" err="1" smtClean="0">
                <a:latin typeface="Lucida Handwriting" pitchFamily="66" charset="0"/>
              </a:rPr>
              <a:t>rifampicina</a:t>
            </a:r>
            <a:endParaRPr lang="es-ES" dirty="0" smtClean="0">
              <a:latin typeface="Lucida Handwriting" pitchFamily="66" charset="0"/>
            </a:endParaRPr>
          </a:p>
          <a:p>
            <a:r>
              <a:rPr lang="es-ES" dirty="0" smtClean="0">
                <a:latin typeface="Lucida Handwriting" pitchFamily="66" charset="0"/>
              </a:rPr>
              <a:t>Diagnóstico en dos horas</a:t>
            </a:r>
          </a:p>
          <a:p>
            <a:r>
              <a:rPr lang="es-ES" dirty="0" smtClean="0">
                <a:latin typeface="Lucida Handwriting" pitchFamily="66" charset="0"/>
              </a:rPr>
              <a:t>Prueba de diagnóstico inicial. </a:t>
            </a:r>
          </a:p>
          <a:p>
            <a:r>
              <a:rPr lang="es-ES" dirty="0" smtClean="0">
                <a:latin typeface="Lucida Handwriting" pitchFamily="66" charset="0"/>
              </a:rPr>
              <a:t>Más de 100 países lo utilizan</a:t>
            </a:r>
          </a:p>
          <a:p>
            <a:r>
              <a:rPr lang="es-ES" dirty="0" smtClean="0">
                <a:latin typeface="Lucida Handwriting" pitchFamily="66" charset="0"/>
              </a:rPr>
              <a:t>2015: 6,2 millones de cartuchos.</a:t>
            </a:r>
          </a:p>
          <a:p>
            <a:endParaRPr lang="es-ES" dirty="0">
              <a:latin typeface="Lucida Handwriting"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50825" y="222250"/>
            <a:ext cx="8060220" cy="52322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MX" sz="2800" b="1" dirty="0">
                <a:latin typeface="Lucida Handwriting" pitchFamily="66" charset="0"/>
              </a:rPr>
              <a:t>Tuberculosis Pulmonar. </a:t>
            </a:r>
            <a:r>
              <a:rPr lang="es-MX" sz="2800" b="1" dirty="0" err="1">
                <a:latin typeface="Lucida Handwriting" pitchFamily="66" charset="0"/>
              </a:rPr>
              <a:t>Imagenología</a:t>
            </a:r>
            <a:endParaRPr lang="es-ES" sz="2800" b="1" dirty="0">
              <a:latin typeface="Lucida Handwriting" pitchFamily="66" charset="0"/>
            </a:endParaRPr>
          </a:p>
        </p:txBody>
      </p:sp>
      <p:sp>
        <p:nvSpPr>
          <p:cNvPr id="32771" name="Text Box 3"/>
          <p:cNvSpPr txBox="1">
            <a:spLocks noChangeArrowheads="1"/>
          </p:cNvSpPr>
          <p:nvPr/>
        </p:nvSpPr>
        <p:spPr bwMode="auto">
          <a:xfrm>
            <a:off x="428596" y="1928802"/>
            <a:ext cx="2337499" cy="46166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MX" sz="2400" b="1" dirty="0">
                <a:latin typeface="Lucida Handwriting" pitchFamily="66" charset="0"/>
              </a:rPr>
              <a:t>TB primaria</a:t>
            </a:r>
            <a:endParaRPr lang="es-ES" sz="2400" b="1" dirty="0">
              <a:latin typeface="Lucida Handwriting" pitchFamily="66" charset="0"/>
            </a:endParaRPr>
          </a:p>
        </p:txBody>
      </p:sp>
      <p:sp>
        <p:nvSpPr>
          <p:cNvPr id="32772" name="Text Box 4"/>
          <p:cNvSpPr txBox="1">
            <a:spLocks noChangeArrowheads="1"/>
          </p:cNvSpPr>
          <p:nvPr/>
        </p:nvSpPr>
        <p:spPr bwMode="auto">
          <a:xfrm>
            <a:off x="3108325" y="1155700"/>
            <a:ext cx="5174815" cy="2469907"/>
          </a:xfrm>
          <a:prstGeom prst="rect">
            <a:avLst/>
          </a:prstGeom>
          <a:gradFill rotWithShape="0">
            <a:gsLst>
              <a:gs pos="0">
                <a:srgbClr val="451134"/>
              </a:gs>
              <a:gs pos="100000">
                <a:srgbClr val="CC3399"/>
              </a:gs>
            </a:gsLst>
            <a:lin ang="5400000" scaled="1"/>
          </a:gradFill>
          <a:ln w="9525">
            <a:solidFill>
              <a:schemeClr val="bg2"/>
            </a:solidFill>
            <a:miter lim="800000"/>
            <a:headEnd/>
            <a:tailEnd/>
          </a:ln>
        </p:spPr>
        <p:txBody>
          <a:bodyPr wrap="none">
            <a:spAutoFit/>
          </a:bodyPr>
          <a:lstStyle/>
          <a:p>
            <a:pPr>
              <a:lnSpc>
                <a:spcPct val="130000"/>
              </a:lnSpc>
            </a:pPr>
            <a:r>
              <a:rPr lang="es-MX" sz="2000" b="1" dirty="0">
                <a:solidFill>
                  <a:schemeClr val="bg1"/>
                </a:solidFill>
                <a:latin typeface="Lucida Handwriting" pitchFamily="66" charset="0"/>
              </a:rPr>
              <a:t>Infiltrados pequeños homogéneos</a:t>
            </a:r>
          </a:p>
          <a:p>
            <a:pPr>
              <a:lnSpc>
                <a:spcPct val="130000"/>
              </a:lnSpc>
            </a:pPr>
            <a:r>
              <a:rPr lang="es-MX" sz="2000" b="1" dirty="0">
                <a:solidFill>
                  <a:schemeClr val="bg1"/>
                </a:solidFill>
                <a:latin typeface="Lucida Handwriting" pitchFamily="66" charset="0"/>
              </a:rPr>
              <a:t>(usualmente lóbulos superiores)</a:t>
            </a:r>
          </a:p>
          <a:p>
            <a:pPr>
              <a:lnSpc>
                <a:spcPct val="130000"/>
              </a:lnSpc>
            </a:pPr>
            <a:r>
              <a:rPr lang="es-MX" sz="2000" b="1" dirty="0">
                <a:solidFill>
                  <a:schemeClr val="bg1"/>
                </a:solidFill>
                <a:latin typeface="Lucida Handwriting" pitchFamily="66" charset="0"/>
              </a:rPr>
              <a:t>Agrandamiento linfático </a:t>
            </a:r>
            <a:r>
              <a:rPr lang="es-MX" sz="2000" b="1" dirty="0" err="1">
                <a:solidFill>
                  <a:schemeClr val="bg1"/>
                </a:solidFill>
                <a:latin typeface="Lucida Handwriting" pitchFamily="66" charset="0"/>
              </a:rPr>
              <a:t>hiliar</a:t>
            </a:r>
            <a:r>
              <a:rPr lang="es-MX" sz="2000" b="1" dirty="0">
                <a:solidFill>
                  <a:schemeClr val="bg1"/>
                </a:solidFill>
                <a:latin typeface="Lucida Handwriting" pitchFamily="66" charset="0"/>
              </a:rPr>
              <a:t> y </a:t>
            </a:r>
          </a:p>
          <a:p>
            <a:pPr>
              <a:lnSpc>
                <a:spcPct val="130000"/>
              </a:lnSpc>
            </a:pPr>
            <a:r>
              <a:rPr lang="es-MX" sz="2000" b="1" dirty="0" err="1">
                <a:solidFill>
                  <a:schemeClr val="bg1"/>
                </a:solidFill>
                <a:latin typeface="Lucida Handwriting" pitchFamily="66" charset="0"/>
              </a:rPr>
              <a:t>paratraqueal</a:t>
            </a:r>
            <a:endParaRPr lang="es-MX" sz="2000" b="1" dirty="0">
              <a:solidFill>
                <a:schemeClr val="bg1"/>
              </a:solidFill>
              <a:latin typeface="Lucida Handwriting" pitchFamily="66" charset="0"/>
            </a:endParaRPr>
          </a:p>
          <a:p>
            <a:pPr>
              <a:lnSpc>
                <a:spcPct val="130000"/>
              </a:lnSpc>
            </a:pPr>
            <a:r>
              <a:rPr lang="es-MX" sz="2000" b="1" dirty="0" err="1">
                <a:solidFill>
                  <a:schemeClr val="bg1"/>
                </a:solidFill>
                <a:latin typeface="Lucida Handwriting" pitchFamily="66" charset="0"/>
              </a:rPr>
              <a:t>Atelectasia</a:t>
            </a:r>
            <a:r>
              <a:rPr lang="es-MX" sz="2000" b="1" dirty="0">
                <a:solidFill>
                  <a:schemeClr val="bg1"/>
                </a:solidFill>
                <a:latin typeface="Lucida Handwriting" pitchFamily="66" charset="0"/>
              </a:rPr>
              <a:t> segmentaría</a:t>
            </a:r>
          </a:p>
          <a:p>
            <a:pPr>
              <a:lnSpc>
                <a:spcPct val="130000"/>
              </a:lnSpc>
            </a:pPr>
            <a:r>
              <a:rPr lang="es-MX" sz="2000" b="1" dirty="0">
                <a:solidFill>
                  <a:schemeClr val="bg1"/>
                </a:solidFill>
                <a:latin typeface="Lucida Handwriting" pitchFamily="66" charset="0"/>
              </a:rPr>
              <a:t>Derrame pleural (adultos)</a:t>
            </a:r>
            <a:endParaRPr lang="es-ES" sz="2000" b="1" dirty="0">
              <a:solidFill>
                <a:schemeClr val="bg1"/>
              </a:solidFill>
              <a:latin typeface="Lucida Handwriting" pitchFamily="66" charset="0"/>
            </a:endParaRPr>
          </a:p>
        </p:txBody>
      </p:sp>
      <p:sp>
        <p:nvSpPr>
          <p:cNvPr id="32773" name="Text Box 5"/>
          <p:cNvSpPr txBox="1">
            <a:spLocks noChangeArrowheads="1"/>
          </p:cNvSpPr>
          <p:nvPr/>
        </p:nvSpPr>
        <p:spPr bwMode="auto">
          <a:xfrm>
            <a:off x="214282" y="4526829"/>
            <a:ext cx="3028393" cy="830997"/>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s-MX" sz="2400" b="1" dirty="0">
                <a:latin typeface="Lucida Handwriting" pitchFamily="66" charset="0"/>
              </a:rPr>
              <a:t>Reactivación TB</a:t>
            </a:r>
          </a:p>
          <a:p>
            <a:pPr>
              <a:defRPr/>
            </a:pPr>
            <a:r>
              <a:rPr lang="es-MX" sz="2400" b="1" dirty="0">
                <a:latin typeface="Lucida Handwriting" pitchFamily="66" charset="0"/>
              </a:rPr>
              <a:t>(variables)</a:t>
            </a:r>
            <a:endParaRPr lang="es-ES" sz="2400" b="1" dirty="0">
              <a:latin typeface="Lucida Handwriting" pitchFamily="66" charset="0"/>
            </a:endParaRPr>
          </a:p>
        </p:txBody>
      </p:sp>
      <p:sp>
        <p:nvSpPr>
          <p:cNvPr id="32774" name="Text Box 6"/>
          <p:cNvSpPr txBox="1">
            <a:spLocks noChangeArrowheads="1"/>
          </p:cNvSpPr>
          <p:nvPr/>
        </p:nvSpPr>
        <p:spPr bwMode="auto">
          <a:xfrm>
            <a:off x="3429000" y="4259263"/>
            <a:ext cx="4806124" cy="1269578"/>
          </a:xfrm>
          <a:prstGeom prst="rect">
            <a:avLst/>
          </a:prstGeom>
          <a:gradFill rotWithShape="0">
            <a:gsLst>
              <a:gs pos="0">
                <a:srgbClr val="000000"/>
              </a:gs>
              <a:gs pos="100000">
                <a:srgbClr val="FF3399"/>
              </a:gs>
            </a:gsLst>
            <a:lin ang="5400000" scaled="1"/>
          </a:gradFill>
          <a:ln w="9525">
            <a:solidFill>
              <a:schemeClr val="bg2"/>
            </a:solidFill>
            <a:miter lim="800000"/>
            <a:headEnd/>
            <a:tailEnd/>
          </a:ln>
        </p:spPr>
        <p:txBody>
          <a:bodyPr wrap="none">
            <a:spAutoFit/>
          </a:bodyPr>
          <a:lstStyle/>
          <a:p>
            <a:pPr>
              <a:lnSpc>
                <a:spcPct val="130000"/>
              </a:lnSpc>
            </a:pPr>
            <a:r>
              <a:rPr lang="es-MX" sz="2000" b="1" dirty="0">
                <a:solidFill>
                  <a:schemeClr val="bg1"/>
                </a:solidFill>
                <a:latin typeface="Lucida Handwriting" pitchFamily="66" charset="0"/>
              </a:rPr>
              <a:t>Infiltrado </a:t>
            </a:r>
            <a:r>
              <a:rPr lang="es-MX" sz="2000" b="1" dirty="0" err="1">
                <a:solidFill>
                  <a:schemeClr val="bg1"/>
                </a:solidFill>
                <a:latin typeface="Lucida Handwriting" pitchFamily="66" charset="0"/>
              </a:rPr>
              <a:t>fibrocavitario</a:t>
            </a:r>
            <a:r>
              <a:rPr lang="es-MX" sz="2000" b="1" dirty="0">
                <a:solidFill>
                  <a:schemeClr val="bg1"/>
                </a:solidFill>
                <a:latin typeface="Lucida Handwriting" pitchFamily="66" charset="0"/>
              </a:rPr>
              <a:t> apical</a:t>
            </a:r>
          </a:p>
          <a:p>
            <a:pPr>
              <a:lnSpc>
                <a:spcPct val="130000"/>
              </a:lnSpc>
            </a:pPr>
            <a:r>
              <a:rPr lang="es-MX" sz="2000" b="1" dirty="0">
                <a:solidFill>
                  <a:schemeClr val="bg1"/>
                </a:solidFill>
                <a:latin typeface="Lucida Handwriting" pitchFamily="66" charset="0"/>
              </a:rPr>
              <a:t>Nódulos</a:t>
            </a:r>
          </a:p>
          <a:p>
            <a:pPr>
              <a:lnSpc>
                <a:spcPct val="130000"/>
              </a:lnSpc>
            </a:pPr>
            <a:r>
              <a:rPr lang="es-MX" sz="2000" b="1" dirty="0">
                <a:solidFill>
                  <a:schemeClr val="bg1"/>
                </a:solidFill>
                <a:latin typeface="Lucida Handwriting" pitchFamily="66" charset="0"/>
              </a:rPr>
              <a:t>Infiltrado neumónico</a:t>
            </a:r>
            <a:endParaRPr lang="es-ES" sz="2000" b="1" dirty="0">
              <a:solidFill>
                <a:schemeClr val="bg1"/>
              </a:solidFill>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anim calcmode="lin" valueType="num">
                                      <p:cBhvr>
                                        <p:cTn id="8" dur="500" fill="hold"/>
                                        <p:tgtEl>
                                          <p:spTgt spid="32770"/>
                                        </p:tgtEl>
                                        <p:attrNameLst>
                                          <p:attrName>style.rotation</p:attrName>
                                        </p:attrNameLst>
                                      </p:cBhvr>
                                      <p:tavLst>
                                        <p:tav tm="0">
                                          <p:val>
                                            <p:fltVal val="720"/>
                                          </p:val>
                                        </p:tav>
                                        <p:tav tm="100000">
                                          <p:val>
                                            <p:fltVal val="0"/>
                                          </p:val>
                                        </p:tav>
                                      </p:tavLst>
                                    </p:anim>
                                    <p:anim calcmode="lin" valueType="num">
                                      <p:cBhvr>
                                        <p:cTn id="9" dur="500" fill="hold"/>
                                        <p:tgtEl>
                                          <p:spTgt spid="32770"/>
                                        </p:tgtEl>
                                        <p:attrNameLst>
                                          <p:attrName>ppt_h</p:attrName>
                                        </p:attrNameLst>
                                      </p:cBhvr>
                                      <p:tavLst>
                                        <p:tav tm="0">
                                          <p:val>
                                            <p:fltVal val="0"/>
                                          </p:val>
                                        </p:tav>
                                        <p:tav tm="100000">
                                          <p:val>
                                            <p:strVal val="#ppt_h"/>
                                          </p:val>
                                        </p:tav>
                                      </p:tavLst>
                                    </p:anim>
                                    <p:anim calcmode="lin" valueType="num">
                                      <p:cBhvr>
                                        <p:cTn id="10" dur="500" fill="hold"/>
                                        <p:tgtEl>
                                          <p:spTgt spid="3277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32771"/>
                                        </p:tgtEl>
                                        <p:attrNameLst>
                                          <p:attrName>style.visibility</p:attrName>
                                        </p:attrNameLst>
                                      </p:cBhvr>
                                      <p:to>
                                        <p:strVal val="visible"/>
                                      </p:to>
                                    </p:set>
                                    <p:anim calcmode="lin" valueType="num">
                                      <p:cBhvr additive="base">
                                        <p:cTn id="14" dur="2000" fill="hold"/>
                                        <p:tgtEl>
                                          <p:spTgt spid="32771"/>
                                        </p:tgtEl>
                                        <p:attrNameLst>
                                          <p:attrName>ppt_x</p:attrName>
                                        </p:attrNameLst>
                                      </p:cBhvr>
                                      <p:tavLst>
                                        <p:tav tm="0">
                                          <p:val>
                                            <p:strVal val="0-#ppt_w/2"/>
                                          </p:val>
                                        </p:tav>
                                        <p:tav tm="100000">
                                          <p:val>
                                            <p:strVal val="#ppt_x"/>
                                          </p:val>
                                        </p:tav>
                                      </p:tavLst>
                                    </p:anim>
                                    <p:anim calcmode="lin" valueType="num">
                                      <p:cBhvr additive="base">
                                        <p:cTn id="15" dur="2000" fill="hold"/>
                                        <p:tgtEl>
                                          <p:spTgt spid="3277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2772"/>
                                        </p:tgtEl>
                                        <p:attrNameLst>
                                          <p:attrName>style.visibility</p:attrName>
                                        </p:attrNameLst>
                                      </p:cBhvr>
                                      <p:to>
                                        <p:strVal val="visible"/>
                                      </p:to>
                                    </p:set>
                                    <p:anim calcmode="lin" valueType="num">
                                      <p:cBhvr additive="base">
                                        <p:cTn id="18" dur="2000" fill="hold"/>
                                        <p:tgtEl>
                                          <p:spTgt spid="32772"/>
                                        </p:tgtEl>
                                        <p:attrNameLst>
                                          <p:attrName>ppt_x</p:attrName>
                                        </p:attrNameLst>
                                      </p:cBhvr>
                                      <p:tavLst>
                                        <p:tav tm="0">
                                          <p:val>
                                            <p:strVal val="1+#ppt_w/2"/>
                                          </p:val>
                                        </p:tav>
                                        <p:tav tm="100000">
                                          <p:val>
                                            <p:strVal val="#ppt_x"/>
                                          </p:val>
                                        </p:tav>
                                      </p:tavLst>
                                    </p:anim>
                                    <p:anim calcmode="lin" valueType="num">
                                      <p:cBhvr additive="base">
                                        <p:cTn id="19" dur="2000" fill="hold"/>
                                        <p:tgtEl>
                                          <p:spTgt spid="3277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8" fill="hold" grpId="0" nodeType="afterEffect">
                                  <p:stCondLst>
                                    <p:cond delay="0"/>
                                  </p:stCondLst>
                                  <p:childTnLst>
                                    <p:set>
                                      <p:cBhvr>
                                        <p:cTn id="22" dur="1" fill="hold">
                                          <p:stCondLst>
                                            <p:cond delay="0"/>
                                          </p:stCondLst>
                                        </p:cTn>
                                        <p:tgtEl>
                                          <p:spTgt spid="32773"/>
                                        </p:tgtEl>
                                        <p:attrNameLst>
                                          <p:attrName>style.visibility</p:attrName>
                                        </p:attrNameLst>
                                      </p:cBhvr>
                                      <p:to>
                                        <p:strVal val="visible"/>
                                      </p:to>
                                    </p:set>
                                    <p:anim calcmode="lin" valueType="num">
                                      <p:cBhvr additive="base">
                                        <p:cTn id="23" dur="2000" fill="hold"/>
                                        <p:tgtEl>
                                          <p:spTgt spid="32773"/>
                                        </p:tgtEl>
                                        <p:attrNameLst>
                                          <p:attrName>ppt_x</p:attrName>
                                        </p:attrNameLst>
                                      </p:cBhvr>
                                      <p:tavLst>
                                        <p:tav tm="0">
                                          <p:val>
                                            <p:strVal val="0-#ppt_w/2"/>
                                          </p:val>
                                        </p:tav>
                                        <p:tav tm="100000">
                                          <p:val>
                                            <p:strVal val="#ppt_x"/>
                                          </p:val>
                                        </p:tav>
                                      </p:tavLst>
                                    </p:anim>
                                    <p:anim calcmode="lin" valueType="num">
                                      <p:cBhvr additive="base">
                                        <p:cTn id="24" dur="2000" fill="hold"/>
                                        <p:tgtEl>
                                          <p:spTgt spid="3277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774"/>
                                        </p:tgtEl>
                                        <p:attrNameLst>
                                          <p:attrName>style.visibility</p:attrName>
                                        </p:attrNameLst>
                                      </p:cBhvr>
                                      <p:to>
                                        <p:strVal val="visible"/>
                                      </p:to>
                                    </p:set>
                                    <p:anim calcmode="lin" valueType="num">
                                      <p:cBhvr additive="base">
                                        <p:cTn id="27" dur="2000" fill="hold"/>
                                        <p:tgtEl>
                                          <p:spTgt spid="32774"/>
                                        </p:tgtEl>
                                        <p:attrNameLst>
                                          <p:attrName>ppt_x</p:attrName>
                                        </p:attrNameLst>
                                      </p:cBhvr>
                                      <p:tavLst>
                                        <p:tav tm="0">
                                          <p:val>
                                            <p:strVal val="1+#ppt_w/2"/>
                                          </p:val>
                                        </p:tav>
                                        <p:tav tm="100000">
                                          <p:val>
                                            <p:strVal val="#ppt_x"/>
                                          </p:val>
                                        </p:tav>
                                      </p:tavLst>
                                    </p:anim>
                                    <p:anim calcmode="lin" valueType="num">
                                      <p:cBhvr additive="base">
                                        <p:cTn id="28" dur="2000" fill="hold"/>
                                        <p:tgtEl>
                                          <p:spTgt spid="32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autoUpdateAnimBg="0"/>
      <p:bldP spid="32772" grpId="0" animBg="1" autoUpdateAnimBg="0"/>
      <p:bldP spid="32773" grpId="0" autoUpdateAnimBg="0"/>
      <p:bldP spid="32774"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457200" y="274638"/>
            <a:ext cx="8229600" cy="1368425"/>
          </a:xfrm>
        </p:spPr>
        <p:txBody>
          <a:bodyPr>
            <a:normAutofit fontScale="90000"/>
          </a:bodyPr>
          <a:lstStyle/>
          <a:p>
            <a:r>
              <a:rPr lang="es-ES" sz="2000" dirty="0" smtClean="0">
                <a:latin typeface="Lucida Handwriting" pitchFamily="66" charset="0"/>
              </a:rPr>
              <a:t>Complejo de </a:t>
            </a:r>
            <a:r>
              <a:rPr lang="es-ES" sz="2000" dirty="0" err="1" smtClean="0">
                <a:latin typeface="Lucida Handwriting" pitchFamily="66" charset="0"/>
              </a:rPr>
              <a:t>Ranke</a:t>
            </a:r>
            <a:r>
              <a:rPr lang="es-ES" sz="2000" dirty="0" smtClean="0">
                <a:latin typeface="Lucida Handwriting" pitchFamily="66" charset="0"/>
              </a:rPr>
              <a:t>. Las flechas negras señalan ganglios calcificados en la región </a:t>
            </a:r>
            <a:r>
              <a:rPr lang="es-ES" sz="2000" dirty="0" err="1" smtClean="0">
                <a:latin typeface="Lucida Handwriting" pitchFamily="66" charset="0"/>
              </a:rPr>
              <a:t>paratraqueal</a:t>
            </a:r>
            <a:r>
              <a:rPr lang="es-ES" sz="2000" dirty="0" smtClean="0">
                <a:latin typeface="Lucida Handwriting" pitchFamily="66" charset="0"/>
              </a:rPr>
              <a:t> e </a:t>
            </a:r>
            <a:r>
              <a:rPr lang="es-ES" sz="2000" dirty="0" err="1" smtClean="0">
                <a:latin typeface="Lucida Handwriting" pitchFamily="66" charset="0"/>
              </a:rPr>
              <a:t>hilio</a:t>
            </a:r>
            <a:r>
              <a:rPr lang="es-ES" sz="2000" dirty="0" smtClean="0">
                <a:latin typeface="Lucida Handwriting" pitchFamily="66" charset="0"/>
              </a:rPr>
              <a:t> pulmonar derechos. Las</a:t>
            </a:r>
            <a:br>
              <a:rPr lang="es-ES" sz="2000" dirty="0" smtClean="0">
                <a:latin typeface="Lucida Handwriting" pitchFamily="66" charset="0"/>
              </a:rPr>
            </a:br>
            <a:r>
              <a:rPr lang="es-ES" sz="2000" dirty="0" smtClean="0">
                <a:latin typeface="Lucida Handwriting" pitchFamily="66" charset="0"/>
              </a:rPr>
              <a:t>flechas blancas señalan nódulos calcificados que corresponden a </a:t>
            </a:r>
            <a:r>
              <a:rPr lang="es-ES" sz="2000" dirty="0" err="1" smtClean="0">
                <a:latin typeface="Lucida Handwriting" pitchFamily="66" charset="0"/>
              </a:rPr>
              <a:t>granulomas</a:t>
            </a:r>
            <a:r>
              <a:rPr lang="es-ES" sz="2000" dirty="0" smtClean="0">
                <a:latin typeface="Lucida Handwriting" pitchFamily="66" charset="0"/>
              </a:rPr>
              <a:t>.</a:t>
            </a:r>
          </a:p>
        </p:txBody>
      </p:sp>
      <p:pic>
        <p:nvPicPr>
          <p:cNvPr id="79874" name="Picture 2"/>
          <p:cNvPicPr>
            <a:picLocks noChangeAspect="1" noChangeArrowheads="1"/>
          </p:cNvPicPr>
          <p:nvPr/>
        </p:nvPicPr>
        <p:blipFill>
          <a:blip r:embed="rId2">
            <a:lum bright="-20000"/>
          </a:blip>
          <a:srcRect/>
          <a:stretch>
            <a:fillRect/>
          </a:stretch>
        </p:blipFill>
        <p:spPr bwMode="auto">
          <a:xfrm>
            <a:off x="714348" y="1643050"/>
            <a:ext cx="7615291" cy="502107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86182" y="1785926"/>
            <a:ext cx="5072066" cy="3000388"/>
          </a:xfrm>
        </p:spPr>
        <p:txBody>
          <a:bodyPr>
            <a:noAutofit/>
          </a:bodyPr>
          <a:lstStyle/>
          <a:p>
            <a:r>
              <a:rPr lang="es-ES" sz="2400" i="1" dirty="0" smtClean="0">
                <a:latin typeface="Lucida Handwriting" pitchFamily="66" charset="0"/>
              </a:rPr>
              <a:t>“ Si la importancia de una enfermedad para la humanidad se mide por el número de muertes que causa, la tuberculosis debe considerarse mucho más importante que las enfermedades infecciosas más temidas”</a:t>
            </a:r>
            <a:r>
              <a:rPr lang="es-ES" sz="2400" dirty="0" smtClean="0">
                <a:latin typeface="Lucida Handwriting" pitchFamily="66" charset="0"/>
              </a:rPr>
              <a:t> R. Koch, 1882</a:t>
            </a:r>
            <a:endParaRPr lang="es-ES" sz="2400" dirty="0">
              <a:latin typeface="Lucida Handwriting" pitchFamily="66" charset="0"/>
            </a:endParaRPr>
          </a:p>
        </p:txBody>
      </p:sp>
      <p:pic>
        <p:nvPicPr>
          <p:cNvPr id="115714" name="Picture 2" descr="https://upload.wikimedia.org/wikipedia/commons/thumb/8/8d/RobertKoch_cropped.jpg/200px-RobertKoch_cropped.jpg">
            <a:hlinkClick r:id="rId2"/>
          </p:cNvPr>
          <p:cNvPicPr>
            <a:picLocks noChangeAspect="1" noChangeArrowheads="1"/>
          </p:cNvPicPr>
          <p:nvPr/>
        </p:nvPicPr>
        <p:blipFill>
          <a:blip r:embed="rId3"/>
          <a:srcRect/>
          <a:stretch>
            <a:fillRect/>
          </a:stretch>
        </p:blipFill>
        <p:spPr bwMode="auto">
          <a:xfrm>
            <a:off x="357158" y="1012431"/>
            <a:ext cx="3540760" cy="483313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Diapositiva27"/>
          <p:cNvPicPr>
            <a:picLocks noChangeAspect="1" noChangeArrowheads="1"/>
          </p:cNvPicPr>
          <p:nvPr/>
        </p:nvPicPr>
        <p:blipFill>
          <a:blip r:embed="rId2">
            <a:lum bright="-10000" contrast="20000"/>
          </a:blip>
          <a:srcRect l="25926"/>
          <a:stretch>
            <a:fillRect/>
          </a:stretch>
        </p:blipFill>
        <p:spPr bwMode="auto">
          <a:xfrm>
            <a:off x="1643042" y="1428736"/>
            <a:ext cx="5572164" cy="5014948"/>
          </a:xfrm>
          <a:prstGeom prst="rect">
            <a:avLst/>
          </a:prstGeom>
          <a:noFill/>
          <a:ln>
            <a:noFill/>
          </a:ln>
        </p:spPr>
      </p:pic>
      <p:sp>
        <p:nvSpPr>
          <p:cNvPr id="5" name="4 CuadroTexto"/>
          <p:cNvSpPr txBox="1"/>
          <p:nvPr/>
        </p:nvSpPr>
        <p:spPr>
          <a:xfrm>
            <a:off x="142844" y="357166"/>
            <a:ext cx="8823249" cy="800219"/>
          </a:xfrm>
          <a:prstGeom prst="rect">
            <a:avLst/>
          </a:prstGeom>
          <a:noFill/>
        </p:spPr>
        <p:txBody>
          <a:bodyPr wrap="none" rtlCol="0">
            <a:spAutoFit/>
          </a:bodyPr>
          <a:lstStyle/>
          <a:p>
            <a:r>
              <a:rPr lang="es-MX" sz="2800" b="1" dirty="0" smtClean="0">
                <a:latin typeface="Lucida Handwriting" pitchFamily="66" charset="0"/>
              </a:rPr>
              <a:t>Infiltrado </a:t>
            </a:r>
            <a:r>
              <a:rPr lang="es-MX" sz="2800" b="1" dirty="0" err="1" smtClean="0">
                <a:latin typeface="Lucida Handwriting" pitchFamily="66" charset="0"/>
              </a:rPr>
              <a:t>fibroexudativo</a:t>
            </a:r>
            <a:r>
              <a:rPr lang="es-MX" sz="2800" b="1" dirty="0" smtClean="0">
                <a:latin typeface="Lucida Handwriting" pitchFamily="66" charset="0"/>
              </a:rPr>
              <a:t> </a:t>
            </a:r>
            <a:r>
              <a:rPr lang="es-MX" sz="2800" b="1" dirty="0" err="1" smtClean="0">
                <a:latin typeface="Lucida Handwriting" pitchFamily="66" charset="0"/>
              </a:rPr>
              <a:t>cavitario</a:t>
            </a:r>
            <a:r>
              <a:rPr lang="es-MX" sz="2800" b="1" dirty="0" smtClean="0">
                <a:latin typeface="Lucida Handwriting" pitchFamily="66" charset="0"/>
              </a:rPr>
              <a:t> apical</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plus(in)">
                                      <p:cBhvr>
                                        <p:cTn id="7"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latin typeface="Lucida Handwriting" pitchFamily="66" charset="0"/>
              </a:rPr>
              <a:t>Tuberculosis pulmonar </a:t>
            </a:r>
            <a:r>
              <a:rPr lang="es-ES" sz="3200" b="1" dirty="0" err="1" smtClean="0">
                <a:latin typeface="Lucida Handwriting" pitchFamily="66" charset="0"/>
              </a:rPr>
              <a:t>posprimaria</a:t>
            </a:r>
            <a:r>
              <a:rPr lang="es-ES" sz="3200" b="1" dirty="0" smtClean="0">
                <a:latin typeface="Lucida Handwriting" pitchFamily="66" charset="0"/>
              </a:rPr>
              <a:t> con diseminación </a:t>
            </a:r>
            <a:r>
              <a:rPr lang="es-ES" sz="3200" b="1" dirty="0" err="1" smtClean="0">
                <a:latin typeface="Lucida Handwriting" pitchFamily="66" charset="0"/>
              </a:rPr>
              <a:t>broncógena</a:t>
            </a:r>
            <a:endParaRPr lang="es-ES" sz="3200" dirty="0"/>
          </a:p>
        </p:txBody>
      </p:sp>
      <p:sp>
        <p:nvSpPr>
          <p:cNvPr id="3" name="2 Marcador de contenido"/>
          <p:cNvSpPr>
            <a:spLocks noGrp="1"/>
          </p:cNvSpPr>
          <p:nvPr>
            <p:ph idx="1"/>
          </p:nvPr>
        </p:nvSpPr>
        <p:spPr/>
        <p:txBody>
          <a:bodyPr/>
          <a:lstStyle/>
          <a:p>
            <a:endParaRPr lang="es-ES"/>
          </a:p>
        </p:txBody>
      </p:sp>
      <p:pic>
        <p:nvPicPr>
          <p:cNvPr id="4" name="Picture 2"/>
          <p:cNvPicPr>
            <a:picLocks noChangeAspect="1" noChangeArrowheads="1"/>
          </p:cNvPicPr>
          <p:nvPr/>
        </p:nvPicPr>
        <p:blipFill>
          <a:blip r:embed="rId2"/>
          <a:srcRect l="33984" t="32812" r="35547" b="27812"/>
          <a:stretch>
            <a:fillRect/>
          </a:stretch>
        </p:blipFill>
        <p:spPr bwMode="auto">
          <a:xfrm>
            <a:off x="1571604" y="1722732"/>
            <a:ext cx="6000792" cy="4846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iapositiva24"/>
          <p:cNvPicPr>
            <a:picLocks noChangeAspect="1" noChangeArrowheads="1"/>
          </p:cNvPicPr>
          <p:nvPr/>
        </p:nvPicPr>
        <p:blipFill>
          <a:blip r:embed="rId2"/>
          <a:srcRect/>
          <a:stretch>
            <a:fillRect/>
          </a:stretch>
        </p:blipFill>
        <p:spPr bwMode="auto">
          <a:xfrm>
            <a:off x="250825" y="404813"/>
            <a:ext cx="8642350" cy="59055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iapositiva27"/>
          <p:cNvPicPr>
            <a:picLocks noChangeAspect="1" noChangeArrowheads="1"/>
          </p:cNvPicPr>
          <p:nvPr/>
        </p:nvPicPr>
        <p:blipFill>
          <a:blip r:embed="rId2"/>
          <a:srcRect/>
          <a:stretch>
            <a:fillRect/>
          </a:stretch>
        </p:blipFill>
        <p:spPr bwMode="auto">
          <a:xfrm>
            <a:off x="323850" y="260350"/>
            <a:ext cx="8424863" cy="635317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US" sz="2200" dirty="0" smtClean="0">
                <a:latin typeface="Lucida Handwriting" pitchFamily="66" charset="0"/>
              </a:rPr>
              <a:t>Signo de la muleta: L</a:t>
            </a:r>
            <a:r>
              <a:rPr lang="es-ES" sz="2200" dirty="0" err="1" smtClean="0">
                <a:latin typeface="Lucida Handwriting" pitchFamily="66" charset="0"/>
              </a:rPr>
              <a:t>esiones</a:t>
            </a:r>
            <a:r>
              <a:rPr lang="es-ES" sz="2200" dirty="0" smtClean="0">
                <a:latin typeface="Lucida Handwriting" pitchFamily="66" charset="0"/>
              </a:rPr>
              <a:t> fibrosas de la </a:t>
            </a:r>
            <a:r>
              <a:rPr lang="es-ES" sz="2200" dirty="0" err="1" smtClean="0">
                <a:latin typeface="Lucida Handwriting" pitchFamily="66" charset="0"/>
              </a:rPr>
              <a:t>TBC</a:t>
            </a:r>
            <a:r>
              <a:rPr lang="es-ES" sz="2200" dirty="0" smtClean="0">
                <a:latin typeface="Lucida Handwriting" pitchFamily="66" charset="0"/>
              </a:rPr>
              <a:t> en los vértices producen este signo, por atracción de los </a:t>
            </a:r>
            <a:r>
              <a:rPr lang="es-ES" sz="2200" dirty="0" err="1" smtClean="0">
                <a:latin typeface="Lucida Handwriting" pitchFamily="66" charset="0"/>
              </a:rPr>
              <a:t>hilios</a:t>
            </a:r>
            <a:r>
              <a:rPr lang="es-ES" sz="2200" dirty="0" smtClean="0">
                <a:latin typeface="Lucida Handwriting" pitchFamily="66" charset="0"/>
              </a:rPr>
              <a:t> y la tráquea </a:t>
            </a:r>
            <a:endParaRPr lang="es-ES" sz="2200" dirty="0">
              <a:latin typeface="Lucida Handwriting" pitchFamily="66" charset="0"/>
            </a:endParaRPr>
          </a:p>
        </p:txBody>
      </p:sp>
      <p:sp>
        <p:nvSpPr>
          <p:cNvPr id="3" name="2 Marcador de contenido"/>
          <p:cNvSpPr>
            <a:spLocks noGrp="1"/>
          </p:cNvSpPr>
          <p:nvPr>
            <p:ph idx="1"/>
          </p:nvPr>
        </p:nvSpPr>
        <p:spPr/>
        <p:txBody>
          <a:bodyPr/>
          <a:lstStyle/>
          <a:p>
            <a:endParaRPr lang="es-ES" dirty="0"/>
          </a:p>
        </p:txBody>
      </p:sp>
      <p:pic>
        <p:nvPicPr>
          <p:cNvPr id="4" name="Picture 2"/>
          <p:cNvPicPr>
            <a:picLocks noChangeAspect="1" noChangeArrowheads="1"/>
          </p:cNvPicPr>
          <p:nvPr/>
        </p:nvPicPr>
        <p:blipFill>
          <a:blip r:embed="rId2"/>
          <a:srcRect l="33984" t="35625" r="35547" b="30625"/>
          <a:stretch>
            <a:fillRect/>
          </a:stretch>
        </p:blipFill>
        <p:spPr bwMode="auto">
          <a:xfrm>
            <a:off x="1250133" y="1500174"/>
            <a:ext cx="6643734" cy="49234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63600" y="0"/>
            <a:ext cx="7596188" cy="1143000"/>
          </a:xfrm>
          <a:effectLst>
            <a:outerShdw dist="35921" dir="2700000" algn="ctr" rotWithShape="0">
              <a:schemeClr val="bg1"/>
            </a:outerShdw>
          </a:effectLst>
        </p:spPr>
        <p:txBody>
          <a:bodyPr>
            <a:normAutofit fontScale="90000"/>
          </a:bodyPr>
          <a:lstStyle/>
          <a:p>
            <a:pPr algn="l" eaLnBrk="1" hangingPunct="1">
              <a:defRPr/>
            </a:pPr>
            <a:r>
              <a:rPr lang="es-ES" sz="3200" b="1" i="1" dirty="0" smtClean="0">
                <a:latin typeface="Lucida Handwriting" pitchFamily="66" charset="0"/>
              </a:rPr>
              <a:t>Prueba de tuberculina </a:t>
            </a:r>
            <a:r>
              <a:rPr lang="es-ES" sz="3200" b="1" dirty="0" smtClean="0">
                <a:latin typeface="Lucida Handwriting" pitchFamily="66" charset="0"/>
              </a:rPr>
              <a:t>RT-23(2UT)</a:t>
            </a:r>
            <a:r>
              <a:rPr lang="es-ES" b="1" dirty="0" smtClean="0">
                <a:latin typeface="Lucida Handwriting" pitchFamily="66" charset="0"/>
              </a:rPr>
              <a:t> </a:t>
            </a:r>
            <a:endParaRPr lang="es-ES_tradnl" b="1" dirty="0" smtClean="0">
              <a:latin typeface="Lucida Handwriting" pitchFamily="66" charset="0"/>
            </a:endParaRPr>
          </a:p>
        </p:txBody>
      </p:sp>
      <p:sp>
        <p:nvSpPr>
          <p:cNvPr id="33795" name="Rectangle 3"/>
          <p:cNvSpPr>
            <a:spLocks noGrp="1" noChangeArrowheads="1"/>
          </p:cNvSpPr>
          <p:nvPr>
            <p:ph type="body" idx="1"/>
          </p:nvPr>
        </p:nvSpPr>
        <p:spPr>
          <a:xfrm>
            <a:off x="457200" y="1285860"/>
            <a:ext cx="8686800" cy="3590933"/>
          </a:xfrm>
          <a:effectLst>
            <a:outerShdw dist="35921" dir="2700000" algn="ctr" rotWithShape="0">
              <a:schemeClr val="bg1"/>
            </a:outerShdw>
          </a:effectLst>
        </p:spPr>
        <p:txBody>
          <a:bodyPr>
            <a:normAutofit fontScale="85000" lnSpcReduction="20000"/>
          </a:bodyPr>
          <a:lstStyle/>
          <a:p>
            <a:pPr marL="457200" indent="-457200">
              <a:lnSpc>
                <a:spcPct val="80000"/>
              </a:lnSpc>
              <a:buFont typeface="+mj-lt"/>
              <a:buAutoNum type="arabicPeriod"/>
              <a:defRPr/>
            </a:pPr>
            <a:r>
              <a:rPr lang="es-ES" sz="3500" b="1" dirty="0" smtClean="0">
                <a:latin typeface="Lucida Handwriting" pitchFamily="66" charset="0"/>
              </a:rPr>
              <a:t>Controles de foco        </a:t>
            </a:r>
          </a:p>
          <a:p>
            <a:pPr marL="457200" indent="-457200">
              <a:lnSpc>
                <a:spcPct val="80000"/>
              </a:lnSpc>
              <a:buFont typeface="+mj-lt"/>
              <a:buAutoNum type="arabicPeriod"/>
              <a:defRPr/>
            </a:pPr>
            <a:r>
              <a:rPr lang="es-ES" sz="3500" b="1" dirty="0" smtClean="0">
                <a:latin typeface="Lucida Handwriting" pitchFamily="66" charset="0"/>
              </a:rPr>
              <a:t>Quimioprofilaxis de los contactos</a:t>
            </a:r>
          </a:p>
          <a:p>
            <a:pPr marL="457200" indent="-457200">
              <a:lnSpc>
                <a:spcPct val="80000"/>
              </a:lnSpc>
              <a:buNone/>
              <a:defRPr/>
            </a:pPr>
            <a:endParaRPr lang="es-ES" sz="3500" b="1" dirty="0" smtClean="0">
              <a:latin typeface="Lucida Handwriting" pitchFamily="66" charset="0"/>
            </a:endParaRPr>
          </a:p>
          <a:p>
            <a:pPr eaLnBrk="1" hangingPunct="1">
              <a:lnSpc>
                <a:spcPct val="80000"/>
              </a:lnSpc>
              <a:buFontTx/>
              <a:buNone/>
              <a:defRPr/>
            </a:pPr>
            <a:r>
              <a:rPr lang="es-ES" sz="3500" b="1" dirty="0" smtClean="0">
                <a:latin typeface="Lucida Handwriting" pitchFamily="66" charset="0"/>
              </a:rPr>
              <a:t>				Interpretación (mm )</a:t>
            </a:r>
          </a:p>
          <a:p>
            <a:pPr eaLnBrk="1" hangingPunct="1">
              <a:lnSpc>
                <a:spcPct val="80000"/>
              </a:lnSpc>
              <a:defRPr/>
            </a:pPr>
            <a:r>
              <a:rPr lang="es-ES" sz="3500" b="1" dirty="0" smtClean="0">
                <a:latin typeface="Lucida Handwriting" pitchFamily="66" charset="0"/>
              </a:rPr>
              <a:t>0-4 no reactor No infección y 							falsos </a:t>
            </a:r>
            <a:r>
              <a:rPr lang="es-ES" sz="3500" b="1" dirty="0" err="1" smtClean="0">
                <a:latin typeface="Lucida Handwriting" pitchFamily="66" charset="0"/>
              </a:rPr>
              <a:t>neg</a:t>
            </a:r>
            <a:r>
              <a:rPr lang="es-ES" sz="3500" b="1" dirty="0" smtClean="0">
                <a:latin typeface="Lucida Handwriting" pitchFamily="66" charset="0"/>
              </a:rPr>
              <a:t>. </a:t>
            </a:r>
          </a:p>
          <a:p>
            <a:pPr eaLnBrk="1" hangingPunct="1">
              <a:lnSpc>
                <a:spcPct val="80000"/>
              </a:lnSpc>
              <a:defRPr/>
            </a:pPr>
            <a:r>
              <a:rPr lang="es-ES" sz="3500" b="1" dirty="0" smtClean="0">
                <a:latin typeface="Lucida Handwriting" pitchFamily="66" charset="0"/>
              </a:rPr>
              <a:t>5-9 reactores débiles </a:t>
            </a:r>
          </a:p>
          <a:p>
            <a:pPr lvl="1" eaLnBrk="1" hangingPunct="1">
              <a:lnSpc>
                <a:spcPct val="80000"/>
              </a:lnSpc>
              <a:buFontTx/>
              <a:buNone/>
              <a:defRPr/>
            </a:pPr>
            <a:r>
              <a:rPr lang="es-ES" sz="3500" b="1" dirty="0" smtClean="0">
                <a:latin typeface="Lucida Handwriting" pitchFamily="66" charset="0"/>
              </a:rPr>
              <a:t>		Infectados por M. tuberculosis</a:t>
            </a:r>
          </a:p>
          <a:p>
            <a:pPr lvl="1" eaLnBrk="1" hangingPunct="1">
              <a:lnSpc>
                <a:spcPct val="80000"/>
              </a:lnSpc>
              <a:buFontTx/>
              <a:buNone/>
              <a:defRPr/>
            </a:pPr>
            <a:r>
              <a:rPr lang="es-ES" sz="3500" b="1" dirty="0" smtClean="0">
                <a:latin typeface="Lucida Handwriting" pitchFamily="66" charset="0"/>
              </a:rPr>
              <a:t>		 reacciones cruzadas y </a:t>
            </a:r>
            <a:r>
              <a:rPr lang="es-ES" sz="3500" b="1" dirty="0" err="1" smtClean="0">
                <a:latin typeface="Lucida Handwriting" pitchFamily="66" charset="0"/>
              </a:rPr>
              <a:t>vac</a:t>
            </a:r>
            <a:r>
              <a:rPr lang="es-ES" sz="3500" b="1" dirty="0" smtClean="0">
                <a:latin typeface="Lucida Handwriting" pitchFamily="66" charset="0"/>
              </a:rPr>
              <a:t>. con BCG</a:t>
            </a:r>
          </a:p>
          <a:p>
            <a:pPr eaLnBrk="1" hangingPunct="1">
              <a:lnSpc>
                <a:spcPct val="80000"/>
              </a:lnSpc>
              <a:defRPr/>
            </a:pPr>
            <a:endParaRPr lang="es-ES" sz="2400" b="1" dirty="0" smtClean="0">
              <a:latin typeface="Lucida Handwriting" pitchFamily="66" charset="0"/>
            </a:endParaRPr>
          </a:p>
        </p:txBody>
      </p:sp>
      <p:pic>
        <p:nvPicPr>
          <p:cNvPr id="5" name="4 Imagen" descr="PPD">
            <a:hlinkClick r:id="rId2"/>
          </p:cNvPr>
          <p:cNvPicPr/>
          <p:nvPr/>
        </p:nvPicPr>
        <p:blipFill>
          <a:blip r:embed="rId3"/>
          <a:srcRect/>
          <a:stretch>
            <a:fillRect/>
          </a:stretch>
        </p:blipFill>
        <p:spPr bwMode="auto">
          <a:xfrm>
            <a:off x="5429256" y="4786322"/>
            <a:ext cx="3547429" cy="1904363"/>
          </a:xfrm>
          <a:prstGeom prst="rect">
            <a:avLst/>
          </a:prstGeom>
          <a:ln>
            <a:noFill/>
          </a:ln>
          <a:effectLst>
            <a:softEdge rad="112500"/>
          </a:effectLst>
        </p:spPr>
      </p:pic>
      <p:sp>
        <p:nvSpPr>
          <p:cNvPr id="6" name="5 CuadroTexto"/>
          <p:cNvSpPr txBox="1"/>
          <p:nvPr/>
        </p:nvSpPr>
        <p:spPr>
          <a:xfrm>
            <a:off x="-32" y="2185807"/>
            <a:ext cx="7250941" cy="3625608"/>
          </a:xfrm>
          <a:prstGeom prst="rect">
            <a:avLst/>
          </a:prstGeom>
          <a:noFill/>
        </p:spPr>
        <p:txBody>
          <a:bodyPr wrap="square" rtlCol="0">
            <a:spAutoFit/>
          </a:bodyPr>
          <a:lstStyle/>
          <a:p>
            <a:pPr>
              <a:lnSpc>
                <a:spcPct val="80000"/>
              </a:lnSpc>
              <a:defRPr/>
            </a:pPr>
            <a:r>
              <a:rPr lang="es-ES" sz="2800" b="1" dirty="0" smtClean="0">
                <a:latin typeface="Lucida Handwriting" pitchFamily="66" charset="0"/>
              </a:rPr>
              <a:t>10-14 reactores francos </a:t>
            </a:r>
          </a:p>
          <a:p>
            <a:pPr>
              <a:lnSpc>
                <a:spcPct val="80000"/>
              </a:lnSpc>
              <a:defRPr/>
            </a:pPr>
            <a:r>
              <a:rPr lang="es-ES" sz="2800" b="1" dirty="0" smtClean="0">
                <a:latin typeface="Lucida Handwriting" pitchFamily="66" charset="0"/>
              </a:rPr>
              <a:t>		Infectados por M. 				tuberculosis</a:t>
            </a:r>
          </a:p>
          <a:p>
            <a:pPr>
              <a:lnSpc>
                <a:spcPct val="80000"/>
              </a:lnSpc>
              <a:defRPr/>
            </a:pPr>
            <a:r>
              <a:rPr lang="es-ES" sz="2800" b="1" dirty="0" smtClean="0">
                <a:latin typeface="Lucida Handwriting" pitchFamily="66" charset="0"/>
              </a:rPr>
              <a:t>		Enfermos de  Tb, reactores 		cruzadas</a:t>
            </a:r>
          </a:p>
          <a:p>
            <a:pPr>
              <a:lnSpc>
                <a:spcPct val="80000"/>
              </a:lnSpc>
              <a:defRPr/>
            </a:pPr>
            <a:r>
              <a:rPr lang="es-ES" sz="2800" b="1" dirty="0" smtClean="0">
                <a:latin typeface="Lucida Handwriting" pitchFamily="66" charset="0"/>
              </a:rPr>
              <a:t>		Vacunados con </a:t>
            </a:r>
            <a:r>
              <a:rPr lang="es-ES" sz="2800" b="1" dirty="0" err="1" smtClean="0">
                <a:latin typeface="Lucida Handwriting" pitchFamily="66" charset="0"/>
              </a:rPr>
              <a:t>BCG</a:t>
            </a:r>
            <a:endParaRPr lang="es-ES" sz="2800" b="1" dirty="0" smtClean="0">
              <a:latin typeface="Lucida Handwriting" pitchFamily="66" charset="0"/>
            </a:endParaRPr>
          </a:p>
          <a:p>
            <a:pPr>
              <a:lnSpc>
                <a:spcPct val="80000"/>
              </a:lnSpc>
              <a:defRPr/>
            </a:pPr>
            <a:r>
              <a:rPr lang="es-ES" sz="2800" b="1" dirty="0" smtClean="0">
                <a:latin typeface="Lucida Handwriting" pitchFamily="66" charset="0"/>
              </a:rPr>
              <a:t>15 o más, </a:t>
            </a:r>
            <a:r>
              <a:rPr lang="es-ES" sz="2800" b="1" dirty="0" err="1" smtClean="0">
                <a:latin typeface="Lucida Handwriting" pitchFamily="66" charset="0"/>
              </a:rPr>
              <a:t>hiperérgicos</a:t>
            </a:r>
            <a:r>
              <a:rPr lang="es-ES" sz="2800" b="1" dirty="0" smtClean="0">
                <a:latin typeface="Lucida Handwriting" pitchFamily="66" charset="0"/>
              </a:rPr>
              <a:t> </a:t>
            </a:r>
          </a:p>
          <a:p>
            <a:pPr>
              <a:lnSpc>
                <a:spcPct val="80000"/>
              </a:lnSpc>
              <a:defRPr/>
            </a:pPr>
            <a:r>
              <a:rPr lang="es-ES" sz="2800" b="1" dirty="0" smtClean="0">
                <a:latin typeface="Lucida Handwriting" pitchFamily="66" charset="0"/>
              </a:rPr>
              <a:t>		Infectados</a:t>
            </a:r>
          </a:p>
          <a:p>
            <a:pPr>
              <a:lnSpc>
                <a:spcPct val="80000"/>
              </a:lnSpc>
              <a:defRPr/>
            </a:pPr>
            <a:r>
              <a:rPr lang="es-ES" sz="2800" b="1" dirty="0" smtClean="0">
                <a:latin typeface="Lucida Handwriting" pitchFamily="66" charset="0"/>
              </a:rPr>
              <a:t>		</a:t>
            </a:r>
            <a:r>
              <a:rPr lang="es-ES" sz="2800" b="1" dirty="0" err="1" smtClean="0">
                <a:latin typeface="Lucida Handwriting" pitchFamily="66" charset="0"/>
              </a:rPr>
              <a:t>Enf</a:t>
            </a:r>
            <a:r>
              <a:rPr lang="es-ES" sz="2800" b="1" dirty="0" smtClean="0">
                <a:latin typeface="Lucida Handwriting" pitchFamily="66" charset="0"/>
              </a:rPr>
              <a:t>. de </a:t>
            </a:r>
            <a:r>
              <a:rPr lang="es-ES" sz="2800" b="1" dirty="0" err="1" smtClean="0">
                <a:latin typeface="Lucida Handwriting" pitchFamily="66" charset="0"/>
              </a:rPr>
              <a:t>TBC</a:t>
            </a:r>
            <a:endParaRPr lang="es-ES" sz="2800" b="1" dirty="0" smtClean="0">
              <a:latin typeface="Lucida Handwriting" pitchFamily="66" charset="0"/>
            </a:endParaRPr>
          </a:p>
          <a:p>
            <a:endParaRPr lang="es-ES" sz="2800" dirty="0"/>
          </a:p>
        </p:txBody>
      </p:sp>
      <p:pic>
        <p:nvPicPr>
          <p:cNvPr id="7" name="Picture 2" descr="Diapositiva16"/>
          <p:cNvPicPr>
            <a:picLocks noChangeAspect="1" noChangeArrowheads="1"/>
          </p:cNvPicPr>
          <p:nvPr/>
        </p:nvPicPr>
        <p:blipFill>
          <a:blip r:embed="rId4" cstate="print"/>
          <a:srcRect l="8237" b="9813"/>
          <a:stretch>
            <a:fillRect/>
          </a:stretch>
        </p:blipFill>
        <p:spPr bwMode="auto">
          <a:xfrm>
            <a:off x="5286380" y="4572008"/>
            <a:ext cx="3665580" cy="2000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795">
                                            <p:txEl>
                                              <p:pRg st="5" end="5"/>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3795">
                                            <p:txEl>
                                              <p:pRg st="6" end="6"/>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3795">
                                            <p:txEl>
                                              <p:pRg st="7" end="7"/>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Título"/>
          <p:cNvSpPr>
            <a:spLocks noGrp="1"/>
          </p:cNvSpPr>
          <p:nvPr>
            <p:ph type="title"/>
          </p:nvPr>
        </p:nvSpPr>
        <p:spPr>
          <a:xfrm>
            <a:off x="500063" y="500063"/>
            <a:ext cx="8229600" cy="654050"/>
          </a:xfrm>
        </p:spPr>
        <p:txBody>
          <a:bodyPr>
            <a:normAutofit fontScale="90000"/>
          </a:bodyPr>
          <a:lstStyle/>
          <a:p>
            <a:r>
              <a:rPr lang="es-ES" b="1" i="1" dirty="0" smtClean="0">
                <a:latin typeface="Lucida Handwriting" pitchFamily="66" charset="0"/>
              </a:rPr>
              <a:t>Prueba de tuberculina</a:t>
            </a:r>
            <a:endParaRPr lang="es-ES" dirty="0" smtClean="0">
              <a:latin typeface="Lucida Handwriting" pitchFamily="66" charset="0"/>
            </a:endParaRPr>
          </a:p>
        </p:txBody>
      </p:sp>
      <p:sp>
        <p:nvSpPr>
          <p:cNvPr id="41987" name="2 Marcador de contenido"/>
          <p:cNvSpPr>
            <a:spLocks noGrp="1"/>
          </p:cNvSpPr>
          <p:nvPr>
            <p:ph idx="1"/>
          </p:nvPr>
        </p:nvSpPr>
        <p:spPr>
          <a:xfrm>
            <a:off x="457200" y="1714500"/>
            <a:ext cx="8229600" cy="2143128"/>
          </a:xfrm>
        </p:spPr>
        <p:txBody>
          <a:bodyPr>
            <a:noAutofit/>
          </a:bodyPr>
          <a:lstStyle/>
          <a:p>
            <a:pPr>
              <a:buFont typeface="Wingdings" pitchFamily="2" charset="2"/>
              <a:buChar char="q"/>
            </a:pPr>
            <a:r>
              <a:rPr lang="es-ES" dirty="0" smtClean="0">
                <a:latin typeface="Lucida Handwriting" pitchFamily="66" charset="0"/>
              </a:rPr>
              <a:t>Contacto con </a:t>
            </a:r>
            <a:r>
              <a:rPr lang="es-ES" dirty="0" err="1" smtClean="0">
                <a:latin typeface="Lucida Handwriting" pitchFamily="66" charset="0"/>
              </a:rPr>
              <a:t>TBp</a:t>
            </a:r>
            <a:r>
              <a:rPr lang="es-ES" dirty="0" smtClean="0">
                <a:latin typeface="Lucida Handwriting" pitchFamily="66" charset="0"/>
              </a:rPr>
              <a:t> con BK+:Infectado, si es reactor de 5mm o más.</a:t>
            </a:r>
          </a:p>
          <a:p>
            <a:pPr>
              <a:buFont typeface="Wingdings" pitchFamily="2" charset="2"/>
              <a:buChar char="q"/>
            </a:pPr>
            <a:r>
              <a:rPr lang="es-ES" dirty="0" smtClean="0">
                <a:latin typeface="Lucida Handwriting" pitchFamily="66" charset="0"/>
              </a:rPr>
              <a:t>Personas saludables, una inflamación con el centro endurecido mayor que 15 mm (1,5 cm) es considerado positivo.</a:t>
            </a:r>
          </a:p>
          <a:p>
            <a:pPr algn="just"/>
            <a:endParaRPr lang="es-ES" dirty="0" smtClean="0">
              <a:latin typeface="Lucida Handwriting" pitchFamily="66" charset="0"/>
            </a:endParaRPr>
          </a:p>
        </p:txBody>
      </p:sp>
      <p:sp>
        <p:nvSpPr>
          <p:cNvPr id="4" name="3 CuadroTexto"/>
          <p:cNvSpPr txBox="1"/>
          <p:nvPr/>
        </p:nvSpPr>
        <p:spPr>
          <a:xfrm>
            <a:off x="357158" y="2456795"/>
            <a:ext cx="8572560" cy="3539430"/>
          </a:xfrm>
          <a:prstGeom prst="rect">
            <a:avLst/>
          </a:prstGeom>
          <a:noFill/>
        </p:spPr>
        <p:txBody>
          <a:bodyPr wrap="square" rtlCol="0">
            <a:spAutoFit/>
          </a:bodyPr>
          <a:lstStyle/>
          <a:p>
            <a:pPr>
              <a:buFont typeface="Wingdings" pitchFamily="2" charset="2"/>
              <a:buChar char="q"/>
            </a:pPr>
            <a:r>
              <a:rPr lang="es-ES" sz="2800" dirty="0" smtClean="0">
                <a:latin typeface="Lucida Handwriting" pitchFamily="66" charset="0"/>
              </a:rPr>
              <a:t>Diabéticos, IRC o en profesionales de la salud expuestos frecuentemente a personas infectadas, un resultado mayor que 10 mm (1 cm) también es considerado positivo.</a:t>
            </a:r>
          </a:p>
          <a:p>
            <a:pPr>
              <a:buFont typeface="Wingdings" pitchFamily="2" charset="2"/>
              <a:buChar char="q"/>
            </a:pPr>
            <a:r>
              <a:rPr lang="es-ES" sz="2800" dirty="0" smtClean="0">
                <a:latin typeface="Lucida Handwriting" pitchFamily="66" charset="0"/>
              </a:rPr>
              <a:t>SIDA u otra causa de inmunosupresión, 5 mm ya es considerado positivo.</a:t>
            </a:r>
          </a:p>
          <a:p>
            <a:endParaRPr lang="es-E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04800" y="381000"/>
            <a:ext cx="8528050" cy="1015663"/>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200" b="1" i="1" dirty="0">
                <a:solidFill>
                  <a:srgbClr val="FFFF00"/>
                </a:solidFill>
                <a:latin typeface="Arial Black" pitchFamily="34" charset="0"/>
              </a:rPr>
              <a:t>   </a:t>
            </a:r>
            <a:r>
              <a:rPr lang="en-US" sz="2800" b="1" dirty="0">
                <a:latin typeface="Lucida Handwriting" pitchFamily="66" charset="0"/>
              </a:rPr>
              <a:t>TUBERCULOSIS </a:t>
            </a:r>
            <a:r>
              <a:rPr lang="en-US" sz="2800" b="1" dirty="0" err="1">
                <a:latin typeface="Lucida Handwriting" pitchFamily="66" charset="0"/>
              </a:rPr>
              <a:t>PULMONAR</a:t>
            </a:r>
            <a:r>
              <a:rPr lang="en-US" sz="2800" b="1" dirty="0">
                <a:latin typeface="Lucida Handwriting" pitchFamily="66" charset="0"/>
              </a:rPr>
              <a:t> – </a:t>
            </a:r>
            <a:r>
              <a:rPr lang="en-US" sz="2800" b="1" dirty="0" err="1">
                <a:latin typeface="Lucida Handwriting" pitchFamily="66" charset="0"/>
              </a:rPr>
              <a:t>DIAGNÓSTICO</a:t>
            </a:r>
            <a:endParaRPr lang="es-ES" sz="2800" b="1" dirty="0">
              <a:latin typeface="Lucida Handwriting" pitchFamily="66" charset="0"/>
            </a:endParaRPr>
          </a:p>
        </p:txBody>
      </p:sp>
      <p:sp>
        <p:nvSpPr>
          <p:cNvPr id="34819" name="Text Box 3"/>
          <p:cNvSpPr txBox="1">
            <a:spLocks noChangeArrowheads="1"/>
          </p:cNvSpPr>
          <p:nvPr/>
        </p:nvSpPr>
        <p:spPr bwMode="auto">
          <a:xfrm>
            <a:off x="252447" y="1811039"/>
            <a:ext cx="9891717" cy="3791807"/>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nSpc>
                <a:spcPct val="160000"/>
              </a:lnSpc>
              <a:defRPr/>
            </a:pPr>
            <a:r>
              <a:rPr lang="en-US" sz="2400" dirty="0">
                <a:latin typeface="Arial Black" pitchFamily="34" charset="0"/>
              </a:rPr>
              <a:t>	</a:t>
            </a:r>
            <a:r>
              <a:rPr lang="en-US" sz="2000" dirty="0">
                <a:latin typeface="Lucida Handwriting" pitchFamily="66" charset="0"/>
              </a:rPr>
              <a:t>1- </a:t>
            </a:r>
            <a:r>
              <a:rPr lang="en-US" sz="2000" b="1" dirty="0" err="1">
                <a:latin typeface="Lucida Handwriting" pitchFamily="66" charset="0"/>
              </a:rPr>
              <a:t>Fatiga</a:t>
            </a:r>
            <a:r>
              <a:rPr lang="en-US" sz="2000" b="1" dirty="0">
                <a:latin typeface="Lucida Handwriting" pitchFamily="66" charset="0"/>
              </a:rPr>
              <a:t>, </a:t>
            </a:r>
            <a:r>
              <a:rPr lang="en-US" sz="2000" b="1" dirty="0" err="1">
                <a:latin typeface="Lucida Handwriting" pitchFamily="66" charset="0"/>
              </a:rPr>
              <a:t>pérdida</a:t>
            </a:r>
            <a:r>
              <a:rPr lang="en-US" sz="2000" b="1" dirty="0">
                <a:latin typeface="Lucida Handwriting" pitchFamily="66" charset="0"/>
              </a:rPr>
              <a:t> de peso, </a:t>
            </a:r>
            <a:r>
              <a:rPr lang="en-US" sz="2000" b="1" dirty="0" err="1">
                <a:latin typeface="Lucida Handwriting" pitchFamily="66" charset="0"/>
              </a:rPr>
              <a:t>fiebre</a:t>
            </a:r>
            <a:r>
              <a:rPr lang="en-US" sz="2000" b="1" dirty="0">
                <a:latin typeface="Lucida Handwriting" pitchFamily="66" charset="0"/>
              </a:rPr>
              <a:t>, </a:t>
            </a:r>
            <a:r>
              <a:rPr lang="en-US" sz="2000" b="1" dirty="0" err="1" smtClean="0">
                <a:latin typeface="Lucida Handwriting" pitchFamily="66" charset="0"/>
              </a:rPr>
              <a:t>sudor</a:t>
            </a:r>
            <a:r>
              <a:rPr lang="en-US" sz="2000" b="1" dirty="0" smtClean="0">
                <a:latin typeface="Lucida Handwriting" pitchFamily="66" charset="0"/>
              </a:rPr>
              <a:t> </a:t>
            </a:r>
            <a:r>
              <a:rPr lang="en-US" sz="2000" b="1" dirty="0" err="1">
                <a:latin typeface="Lucida Handwriting" pitchFamily="66" charset="0"/>
              </a:rPr>
              <a:t>n</a:t>
            </a:r>
            <a:r>
              <a:rPr lang="en-US" sz="2000" b="1" dirty="0" err="1" smtClean="0">
                <a:latin typeface="Lucida Handwriting" pitchFamily="66" charset="0"/>
              </a:rPr>
              <a:t>octurno</a:t>
            </a:r>
            <a:r>
              <a:rPr lang="en-US" sz="2000" b="1" dirty="0">
                <a:latin typeface="Lucida Handwriting" pitchFamily="66" charset="0"/>
              </a:rPr>
              <a:t>.</a:t>
            </a:r>
          </a:p>
          <a:p>
            <a:pPr>
              <a:lnSpc>
                <a:spcPct val="160000"/>
              </a:lnSpc>
              <a:defRPr/>
            </a:pPr>
            <a:r>
              <a:rPr lang="en-US" sz="2000" b="1" dirty="0">
                <a:latin typeface="Lucida Handwriting" pitchFamily="66" charset="0"/>
              </a:rPr>
              <a:t>	2- </a:t>
            </a:r>
            <a:r>
              <a:rPr lang="en-US" sz="2000" b="1" dirty="0" err="1">
                <a:latin typeface="Lucida Handwriting" pitchFamily="66" charset="0"/>
              </a:rPr>
              <a:t>Sintomático</a:t>
            </a:r>
            <a:r>
              <a:rPr lang="en-US" sz="2000" b="1" dirty="0">
                <a:latin typeface="Lucida Handwriting" pitchFamily="66" charset="0"/>
              </a:rPr>
              <a:t> </a:t>
            </a:r>
            <a:r>
              <a:rPr lang="en-US" sz="2000" b="1" dirty="0" err="1">
                <a:latin typeface="Lucida Handwriting" pitchFamily="66" charset="0"/>
              </a:rPr>
              <a:t>respiratorio</a:t>
            </a:r>
            <a:r>
              <a:rPr lang="en-US" sz="2000" b="1" dirty="0">
                <a:latin typeface="Lucida Handwriting" pitchFamily="66" charset="0"/>
              </a:rPr>
              <a:t> </a:t>
            </a:r>
            <a:r>
              <a:rPr lang="en-US" sz="2000" b="1" dirty="0" err="1">
                <a:latin typeface="Lucida Handwriting" pitchFamily="66" charset="0"/>
              </a:rPr>
              <a:t>mas</a:t>
            </a:r>
            <a:r>
              <a:rPr lang="en-US" sz="2000" b="1" dirty="0">
                <a:latin typeface="Lucida Handwriting" pitchFamily="66" charset="0"/>
              </a:rPr>
              <a:t> </a:t>
            </a:r>
            <a:r>
              <a:rPr lang="en-US" sz="2000" b="1" dirty="0" smtClean="0">
                <a:latin typeface="Lucida Handwriting" pitchFamily="66" charset="0"/>
              </a:rPr>
              <a:t> de  21 </a:t>
            </a:r>
            <a:r>
              <a:rPr lang="en-US" sz="2000" b="1" dirty="0" err="1">
                <a:latin typeface="Lucida Handwriting" pitchFamily="66" charset="0"/>
              </a:rPr>
              <a:t>días</a:t>
            </a:r>
            <a:r>
              <a:rPr lang="en-US" sz="2000" b="1" dirty="0">
                <a:latin typeface="Lucida Handwriting" pitchFamily="66" charset="0"/>
              </a:rPr>
              <a:t> (80%)      </a:t>
            </a:r>
          </a:p>
          <a:p>
            <a:pPr>
              <a:lnSpc>
                <a:spcPct val="200000"/>
              </a:lnSpc>
              <a:defRPr/>
            </a:pPr>
            <a:r>
              <a:rPr lang="en-US" sz="2000" b="1" dirty="0">
                <a:latin typeface="Lucida Handwriting" pitchFamily="66" charset="0"/>
              </a:rPr>
              <a:t>	3- </a:t>
            </a:r>
            <a:r>
              <a:rPr lang="en-US" sz="2000" b="1" dirty="0" err="1">
                <a:latin typeface="Lucida Handwriting" pitchFamily="66" charset="0"/>
              </a:rPr>
              <a:t>Infiltrados</a:t>
            </a:r>
            <a:r>
              <a:rPr lang="en-US" sz="2000" b="1" dirty="0">
                <a:latin typeface="Lucida Handwriting" pitchFamily="66" charset="0"/>
              </a:rPr>
              <a:t> </a:t>
            </a:r>
            <a:r>
              <a:rPr lang="en-US" sz="2000" b="1" dirty="0" err="1" smtClean="0">
                <a:latin typeface="Lucida Handwriting" pitchFamily="66" charset="0"/>
              </a:rPr>
              <a:t>pulmonares</a:t>
            </a:r>
            <a:r>
              <a:rPr lang="en-US" sz="2000" b="1" dirty="0" smtClean="0">
                <a:latin typeface="Lucida Handwriting" pitchFamily="66" charset="0"/>
              </a:rPr>
              <a:t> </a:t>
            </a:r>
            <a:r>
              <a:rPr lang="en-US" sz="2000" b="1" dirty="0">
                <a:latin typeface="Lucida Handwriting" pitchFamily="66" charset="0"/>
              </a:rPr>
              <a:t>en Rx </a:t>
            </a:r>
            <a:r>
              <a:rPr lang="en-US" sz="2000" b="1" dirty="0" err="1">
                <a:latin typeface="Lucida Handwriting" pitchFamily="66" charset="0"/>
              </a:rPr>
              <a:t>Tórax</a:t>
            </a:r>
            <a:endParaRPr lang="en-US" sz="2000" b="1" dirty="0">
              <a:latin typeface="Lucida Handwriting" pitchFamily="66" charset="0"/>
            </a:endParaRPr>
          </a:p>
          <a:p>
            <a:pPr>
              <a:lnSpc>
                <a:spcPct val="160000"/>
              </a:lnSpc>
              <a:defRPr/>
            </a:pPr>
            <a:r>
              <a:rPr lang="en-US" sz="2000" b="1" dirty="0">
                <a:latin typeface="Lucida Handwriting" pitchFamily="66" charset="0"/>
              </a:rPr>
              <a:t>	4- Test </a:t>
            </a:r>
            <a:r>
              <a:rPr lang="en-US" sz="2000" b="1" dirty="0" err="1">
                <a:latin typeface="Lucida Handwriting" pitchFamily="66" charset="0"/>
              </a:rPr>
              <a:t>cutáneo</a:t>
            </a:r>
            <a:r>
              <a:rPr lang="en-US" sz="2000" b="1" dirty="0">
                <a:latin typeface="Lucida Handwriting" pitchFamily="66" charset="0"/>
              </a:rPr>
              <a:t> </a:t>
            </a:r>
            <a:r>
              <a:rPr lang="en-US" sz="2000" b="1" dirty="0" err="1">
                <a:latin typeface="Lucida Handwriting" pitchFamily="66" charset="0"/>
              </a:rPr>
              <a:t>Tuberculina</a:t>
            </a:r>
            <a:r>
              <a:rPr lang="en-US" sz="2000" b="1" dirty="0">
                <a:latin typeface="Lucida Handwriting" pitchFamily="66" charset="0"/>
              </a:rPr>
              <a:t> </a:t>
            </a:r>
            <a:r>
              <a:rPr lang="en-US" sz="2000" b="1" dirty="0" err="1">
                <a:latin typeface="Lucida Handwriting" pitchFamily="66" charset="0"/>
              </a:rPr>
              <a:t>positivo</a:t>
            </a:r>
            <a:endParaRPr lang="en-US" sz="2000" b="1" dirty="0">
              <a:latin typeface="Lucida Handwriting" pitchFamily="66" charset="0"/>
            </a:endParaRPr>
          </a:p>
          <a:p>
            <a:pPr>
              <a:lnSpc>
                <a:spcPct val="180000"/>
              </a:lnSpc>
              <a:defRPr/>
            </a:pPr>
            <a:r>
              <a:rPr lang="en-US" sz="2000" b="1" dirty="0">
                <a:latin typeface="Lucida Handwriting" pitchFamily="66" charset="0"/>
              </a:rPr>
              <a:t>	5- </a:t>
            </a:r>
            <a:r>
              <a:rPr lang="en-US" sz="2000" b="1" i="1" u="sng" dirty="0" err="1">
                <a:latin typeface="Lucida Handwriting" pitchFamily="66" charset="0"/>
              </a:rPr>
              <a:t>BAAR</a:t>
            </a:r>
            <a:r>
              <a:rPr lang="en-US" sz="2000" b="1" i="1" u="sng" dirty="0">
                <a:latin typeface="Lucida Handwriting" pitchFamily="66" charset="0"/>
              </a:rPr>
              <a:t> en </a:t>
            </a:r>
            <a:r>
              <a:rPr lang="en-US" sz="2000" b="1" i="1" u="sng" dirty="0" err="1">
                <a:latin typeface="Lucida Handwriting" pitchFamily="66" charset="0"/>
              </a:rPr>
              <a:t>tinciones</a:t>
            </a:r>
            <a:r>
              <a:rPr lang="en-US" sz="2000" b="1" i="1" u="sng" dirty="0">
                <a:latin typeface="Lucida Handwriting" pitchFamily="66" charset="0"/>
              </a:rPr>
              <a:t> de </a:t>
            </a:r>
            <a:r>
              <a:rPr lang="en-US" sz="2000" b="1" i="1" u="sng" dirty="0" err="1">
                <a:latin typeface="Lucida Handwriting" pitchFamily="66" charset="0"/>
              </a:rPr>
              <a:t>esputo</a:t>
            </a:r>
            <a:r>
              <a:rPr lang="en-US" sz="2000" b="1" i="1" u="sng" dirty="0">
                <a:latin typeface="Lucida Handwriting" pitchFamily="66" charset="0"/>
              </a:rPr>
              <a:t> ó </a:t>
            </a:r>
            <a:r>
              <a:rPr lang="en-US" sz="2000" b="1" i="1" u="sng" dirty="0" err="1">
                <a:latin typeface="Lucida Handwriting" pitchFamily="66" charset="0"/>
              </a:rPr>
              <a:t>Cultivo</a:t>
            </a:r>
            <a:r>
              <a:rPr lang="en-US" sz="2000" b="1" i="1" u="sng" dirty="0">
                <a:latin typeface="Lucida Handwriting" pitchFamily="66" charset="0"/>
              </a:rPr>
              <a:t> de</a:t>
            </a:r>
          </a:p>
          <a:p>
            <a:pPr>
              <a:lnSpc>
                <a:spcPct val="180000"/>
              </a:lnSpc>
              <a:defRPr/>
            </a:pPr>
            <a:r>
              <a:rPr lang="en-US" sz="2000" dirty="0">
                <a:latin typeface="Lucida Handwriting" pitchFamily="66" charset="0"/>
              </a:rPr>
              <a:t>  	 </a:t>
            </a:r>
            <a:r>
              <a:rPr lang="en-US" sz="2000" b="1" i="1" u="sng" dirty="0" err="1">
                <a:latin typeface="Lucida Handwriting" pitchFamily="66" charset="0"/>
              </a:rPr>
              <a:t>esputo</a:t>
            </a:r>
            <a:r>
              <a:rPr lang="en-US" sz="2000" b="1" i="1" u="sng" dirty="0">
                <a:latin typeface="Lucida Handwriting" pitchFamily="66" charset="0"/>
              </a:rPr>
              <a:t> </a:t>
            </a:r>
            <a:r>
              <a:rPr lang="en-US" sz="2000" b="1" i="1" u="sng" dirty="0" err="1">
                <a:latin typeface="Lucida Handwriting" pitchFamily="66" charset="0"/>
              </a:rPr>
              <a:t>positivo</a:t>
            </a:r>
            <a:r>
              <a:rPr lang="en-US" sz="2000" b="1" i="1" u="sng" dirty="0">
                <a:latin typeface="Lucida Handwriting" pitchFamily="66" charset="0"/>
              </a:rPr>
              <a:t> a </a:t>
            </a:r>
            <a:r>
              <a:rPr lang="en-US" sz="2000" b="1" i="1" u="sng" dirty="0" err="1">
                <a:latin typeface="Lucida Handwriting" pitchFamily="66" charset="0"/>
              </a:rPr>
              <a:t>M.tb</a:t>
            </a:r>
            <a:r>
              <a:rPr lang="en-US" sz="2000" b="1" dirty="0">
                <a:latin typeface="Lucida Handwriting" pitchFamily="66" charset="0"/>
              </a:rPr>
              <a:t>       </a:t>
            </a:r>
          </a:p>
          <a:p>
            <a:pPr>
              <a:lnSpc>
                <a:spcPct val="130000"/>
              </a:lnSpc>
              <a:defRPr/>
            </a:pPr>
            <a:r>
              <a:rPr lang="en-US" sz="2000" dirty="0">
                <a:solidFill>
                  <a:srgbClr val="FFFF00"/>
                </a:solidFill>
                <a:latin typeface="Lucida Handwriting" pitchFamily="66" charset="0"/>
              </a:rPr>
              <a:t>           </a:t>
            </a:r>
            <a:endParaRPr lang="es-ES" sz="2000" dirty="0">
              <a:solidFill>
                <a:srgbClr val="FFFF00"/>
              </a:solidFill>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770" decel="100000"/>
                                        <p:tgtEl>
                                          <p:spTgt spid="34818"/>
                                        </p:tgtEl>
                                      </p:cBhvr>
                                    </p:animEffect>
                                    <p:animScale>
                                      <p:cBhvr>
                                        <p:cTn id="8" dur="770" decel="100000"/>
                                        <p:tgtEl>
                                          <p:spTgt spid="34818"/>
                                        </p:tgtEl>
                                      </p:cBhvr>
                                      <p:from x="10000" y="10000"/>
                                      <p:to x="200000" y="450000"/>
                                    </p:animScale>
                                    <p:animScale>
                                      <p:cBhvr>
                                        <p:cTn id="9" dur="1230" accel="100000" fill="hold">
                                          <p:stCondLst>
                                            <p:cond delay="770"/>
                                          </p:stCondLst>
                                        </p:cTn>
                                        <p:tgtEl>
                                          <p:spTgt spid="34818"/>
                                        </p:tgtEl>
                                      </p:cBhvr>
                                      <p:from x="200000" y="450000"/>
                                      <p:to x="100000" y="100000"/>
                                    </p:animScale>
                                    <p:set>
                                      <p:cBhvr>
                                        <p:cTn id="10" dur="770" fill="hold"/>
                                        <p:tgtEl>
                                          <p:spTgt spid="34818"/>
                                        </p:tgtEl>
                                        <p:attrNameLst>
                                          <p:attrName>ppt_x</p:attrName>
                                        </p:attrNameLst>
                                      </p:cBhvr>
                                      <p:to>
                                        <p:strVal val="(0.5)"/>
                                      </p:to>
                                    </p:set>
                                    <p:anim from="(0.5)" to="(#ppt_x)" calcmode="lin" valueType="num">
                                      <p:cBhvr>
                                        <p:cTn id="11" dur="1230" accel="100000" fill="hold">
                                          <p:stCondLst>
                                            <p:cond delay="770"/>
                                          </p:stCondLst>
                                        </p:cTn>
                                        <p:tgtEl>
                                          <p:spTgt spid="34818"/>
                                        </p:tgtEl>
                                        <p:attrNameLst>
                                          <p:attrName>ppt_x</p:attrName>
                                        </p:attrNameLst>
                                      </p:cBhvr>
                                    </p:anim>
                                    <p:set>
                                      <p:cBhvr>
                                        <p:cTn id="12" dur="770" fill="hold"/>
                                        <p:tgtEl>
                                          <p:spTgt spid="34818"/>
                                        </p:tgtEl>
                                        <p:attrNameLst>
                                          <p:attrName>ppt_y</p:attrName>
                                        </p:attrNameLst>
                                      </p:cBhvr>
                                      <p:to>
                                        <p:strVal val="(#ppt_y+0.4)"/>
                                      </p:to>
                                    </p:set>
                                    <p:anim from="(#ppt_y+0.4)" to="(#ppt_y)" calcmode="lin" valueType="num">
                                      <p:cBhvr>
                                        <p:cTn id="13" dur="1230" accel="100000" fill="hold">
                                          <p:stCondLst>
                                            <p:cond delay="770"/>
                                          </p:stCondLst>
                                        </p:cTn>
                                        <p:tgtEl>
                                          <p:spTgt spid="34818"/>
                                        </p:tgtEl>
                                        <p:attrNameLst>
                                          <p:attrName>ppt_y</p:attrName>
                                        </p:attrNameLst>
                                      </p:cBhvr>
                                    </p:anim>
                                  </p:childTnLst>
                                </p:cTn>
                              </p:par>
                              <p:par>
                                <p:cTn id="14" presetID="1" presetClass="entr" presetSubtype="0" fill="hold" grpId="1" nodeType="withEffect">
                                  <p:stCondLst>
                                    <p:cond delay="0"/>
                                  </p:stCondLst>
                                  <p:childTnLst>
                                    <p:set>
                                      <p:cBhvr>
                                        <p:cTn id="15" dur="1" fill="hold">
                                          <p:stCondLst>
                                            <p:cond delay="0"/>
                                          </p:stCondLst>
                                        </p:cTn>
                                        <p:tgtEl>
                                          <p:spTgt spid="34818"/>
                                        </p:tgtEl>
                                        <p:attrNameLst>
                                          <p:attrName>style.visibility</p:attrName>
                                        </p:attrNameLst>
                                      </p:cBhvr>
                                      <p:to>
                                        <p:strVal val="visible"/>
                                      </p:to>
                                    </p:set>
                                  </p:childTnLst>
                                </p:cTn>
                              </p:par>
                            </p:childTnLst>
                          </p:cTn>
                        </p:par>
                        <p:par>
                          <p:cTn id="16" fill="hold">
                            <p:stCondLst>
                              <p:cond delay="2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34819">
                                            <p:txEl>
                                              <p:pRg st="0" end="0"/>
                                            </p:txEl>
                                          </p:spTgt>
                                        </p:tgtEl>
                                        <p:attrNameLst>
                                          <p:attrName>style.visibility</p:attrName>
                                        </p:attrNameLst>
                                      </p:cBhvr>
                                      <p:to>
                                        <p:strVal val="visible"/>
                                      </p:to>
                                    </p:set>
                                    <p:anim calcmode="lin" valueType="num">
                                      <p:cBhvr additive="base">
                                        <p:cTn id="19" dur="10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4100"/>
                            </p:stCondLst>
                            <p:childTnLst>
                              <p:par>
                                <p:cTn id="22" presetID="2" presetClass="entr" presetSubtype="8" fill="hold" grpId="0" nodeType="afterEffect">
                                  <p:stCondLst>
                                    <p:cond delay="0"/>
                                  </p:stCondLst>
                                  <p:iterate type="wd">
                                    <p:tmPct val="10000"/>
                                  </p:iterate>
                                  <p:childTnLst>
                                    <p:set>
                                      <p:cBhvr>
                                        <p:cTn id="23" dur="1" fill="hold">
                                          <p:stCondLst>
                                            <p:cond delay="0"/>
                                          </p:stCondLst>
                                        </p:cTn>
                                        <p:tgtEl>
                                          <p:spTgt spid="34819">
                                            <p:txEl>
                                              <p:pRg st="1" end="1"/>
                                            </p:txEl>
                                          </p:spTgt>
                                        </p:tgtEl>
                                        <p:attrNameLst>
                                          <p:attrName>style.visibility</p:attrName>
                                        </p:attrNameLst>
                                      </p:cBhvr>
                                      <p:to>
                                        <p:strVal val="visible"/>
                                      </p:to>
                                    </p:set>
                                    <p:anim calcmode="lin" valueType="num">
                                      <p:cBhvr additive="base">
                                        <p:cTn id="24" dur="10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par>
                          <p:cTn id="26" fill="hold">
                            <p:stCondLst>
                              <p:cond delay="6000"/>
                            </p:stCondLst>
                            <p:childTnLst>
                              <p:par>
                                <p:cTn id="27" presetID="2" presetClass="entr" presetSubtype="8" fill="hold" grpId="0" nodeType="afterEffect">
                                  <p:stCondLst>
                                    <p:cond delay="0"/>
                                  </p:stCondLst>
                                  <p:iterate type="wd">
                                    <p:tmPct val="10000"/>
                                  </p:iterate>
                                  <p:childTnLst>
                                    <p:set>
                                      <p:cBhvr>
                                        <p:cTn id="28" dur="1" fill="hold">
                                          <p:stCondLst>
                                            <p:cond delay="0"/>
                                          </p:stCondLst>
                                        </p:cTn>
                                        <p:tgtEl>
                                          <p:spTgt spid="34819">
                                            <p:txEl>
                                              <p:pRg st="2" end="2"/>
                                            </p:txEl>
                                          </p:spTgt>
                                        </p:tgtEl>
                                        <p:attrNameLst>
                                          <p:attrName>style.visibility</p:attrName>
                                        </p:attrNameLst>
                                      </p:cBhvr>
                                      <p:to>
                                        <p:strVal val="visible"/>
                                      </p:to>
                                    </p:set>
                                    <p:anim calcmode="lin" valueType="num">
                                      <p:cBhvr additive="base">
                                        <p:cTn id="29" dur="10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par>
                          <p:cTn id="31" fill="hold">
                            <p:stCondLst>
                              <p:cond delay="7500"/>
                            </p:stCondLst>
                            <p:childTnLst>
                              <p:par>
                                <p:cTn id="32" presetID="2" presetClass="entr" presetSubtype="8" fill="hold" grpId="0" nodeType="afterEffect">
                                  <p:stCondLst>
                                    <p:cond delay="0"/>
                                  </p:stCondLst>
                                  <p:iterate type="wd">
                                    <p:tmPct val="10000"/>
                                  </p:iterate>
                                  <p:childTnLst>
                                    <p:set>
                                      <p:cBhvr>
                                        <p:cTn id="33" dur="1" fill="hold">
                                          <p:stCondLst>
                                            <p:cond delay="0"/>
                                          </p:stCondLst>
                                        </p:cTn>
                                        <p:tgtEl>
                                          <p:spTgt spid="34819">
                                            <p:txEl>
                                              <p:pRg st="3" end="3"/>
                                            </p:txEl>
                                          </p:spTgt>
                                        </p:tgtEl>
                                        <p:attrNameLst>
                                          <p:attrName>style.visibility</p:attrName>
                                        </p:attrNameLst>
                                      </p:cBhvr>
                                      <p:to>
                                        <p:strVal val="visible"/>
                                      </p:to>
                                    </p:set>
                                    <p:anim calcmode="lin" valueType="num">
                                      <p:cBhvr additive="base">
                                        <p:cTn id="34" dur="10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par>
                          <p:cTn id="36" fill="hold">
                            <p:stCondLst>
                              <p:cond delay="8900"/>
                            </p:stCondLst>
                            <p:childTnLst>
                              <p:par>
                                <p:cTn id="37" presetID="2" presetClass="entr" presetSubtype="8" fill="hold" grpId="0" nodeType="afterEffect">
                                  <p:stCondLst>
                                    <p:cond delay="0"/>
                                  </p:stCondLst>
                                  <p:iterate type="wd">
                                    <p:tmPct val="10000"/>
                                  </p:iterate>
                                  <p:childTnLst>
                                    <p:set>
                                      <p:cBhvr>
                                        <p:cTn id="38" dur="1" fill="hold">
                                          <p:stCondLst>
                                            <p:cond delay="0"/>
                                          </p:stCondLst>
                                        </p:cTn>
                                        <p:tgtEl>
                                          <p:spTgt spid="34819">
                                            <p:txEl>
                                              <p:pRg st="4" end="4"/>
                                            </p:txEl>
                                          </p:spTgt>
                                        </p:tgtEl>
                                        <p:attrNameLst>
                                          <p:attrName>style.visibility</p:attrName>
                                        </p:attrNameLst>
                                      </p:cBhvr>
                                      <p:to>
                                        <p:strVal val="visible"/>
                                      </p:to>
                                    </p:set>
                                    <p:anim calcmode="lin" valueType="num">
                                      <p:cBhvr additive="base">
                                        <p:cTn id="39" dur="1000" fill="hold"/>
                                        <p:tgtEl>
                                          <p:spTgt spid="34819">
                                            <p:txEl>
                                              <p:pRg st="4" end="4"/>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par>
                          <p:cTn id="41" fill="hold">
                            <p:stCondLst>
                              <p:cond delay="10700"/>
                            </p:stCondLst>
                            <p:childTnLst>
                              <p:par>
                                <p:cTn id="42" presetID="2" presetClass="entr" presetSubtype="8" fill="hold" grpId="0" nodeType="afterEffect">
                                  <p:stCondLst>
                                    <p:cond delay="0"/>
                                  </p:stCondLst>
                                  <p:iterate type="wd">
                                    <p:tmPct val="10000"/>
                                  </p:iterate>
                                  <p:childTnLst>
                                    <p:set>
                                      <p:cBhvr>
                                        <p:cTn id="43" dur="1" fill="hold">
                                          <p:stCondLst>
                                            <p:cond delay="0"/>
                                          </p:stCondLst>
                                        </p:cTn>
                                        <p:tgtEl>
                                          <p:spTgt spid="34819">
                                            <p:txEl>
                                              <p:pRg st="5" end="5"/>
                                            </p:txEl>
                                          </p:spTgt>
                                        </p:tgtEl>
                                        <p:attrNameLst>
                                          <p:attrName>style.visibility</p:attrName>
                                        </p:attrNameLst>
                                      </p:cBhvr>
                                      <p:to>
                                        <p:strVal val="visible"/>
                                      </p:to>
                                    </p:set>
                                    <p:anim calcmode="lin" valueType="num">
                                      <p:cBhvr additive="base">
                                        <p:cTn id="44" dur="1000" fill="hold"/>
                                        <p:tgtEl>
                                          <p:spTgt spid="34819">
                                            <p:txEl>
                                              <p:pRg st="5" end="5"/>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34819">
                                            <p:txEl>
                                              <p:pRg st="5" end="5"/>
                                            </p:txEl>
                                          </p:spTgt>
                                        </p:tgtEl>
                                        <p:attrNameLst>
                                          <p:attrName>ppt_y</p:attrName>
                                        </p:attrNameLst>
                                      </p:cBhvr>
                                      <p:tavLst>
                                        <p:tav tm="0">
                                          <p:val>
                                            <p:strVal val="#ppt_y"/>
                                          </p:val>
                                        </p:tav>
                                        <p:tav tm="100000">
                                          <p:val>
                                            <p:strVal val="#ppt_y"/>
                                          </p:val>
                                        </p:tav>
                                      </p:tavLst>
                                    </p:anim>
                                  </p:childTnLst>
                                </p:cTn>
                              </p:par>
                            </p:childTnLst>
                          </p:cTn>
                        </p:par>
                        <p:par>
                          <p:cTn id="46" fill="hold">
                            <p:stCondLst>
                              <p:cond delay="12200"/>
                            </p:stCondLst>
                            <p:childTnLst>
                              <p:par>
                                <p:cTn id="47" presetID="2" presetClass="entr" presetSubtype="8" fill="hold" grpId="0" nodeType="afterEffect">
                                  <p:stCondLst>
                                    <p:cond delay="0"/>
                                  </p:stCondLst>
                                  <p:iterate type="wd">
                                    <p:tmPct val="10000"/>
                                  </p:iterate>
                                  <p:childTnLst>
                                    <p:set>
                                      <p:cBhvr>
                                        <p:cTn id="48" dur="1" fill="hold">
                                          <p:stCondLst>
                                            <p:cond delay="0"/>
                                          </p:stCondLst>
                                        </p:cTn>
                                        <p:tgtEl>
                                          <p:spTgt spid="34819">
                                            <p:txEl>
                                              <p:pRg st="6" end="6"/>
                                            </p:txEl>
                                          </p:spTgt>
                                        </p:tgtEl>
                                        <p:attrNameLst>
                                          <p:attrName>style.visibility</p:attrName>
                                        </p:attrNameLst>
                                      </p:cBhvr>
                                      <p:to>
                                        <p:strVal val="visible"/>
                                      </p:to>
                                    </p:set>
                                    <p:anim calcmode="lin" valueType="num">
                                      <p:cBhvr additive="base">
                                        <p:cTn id="49" dur="1000" fill="hold"/>
                                        <p:tgtEl>
                                          <p:spTgt spid="34819">
                                            <p:txEl>
                                              <p:pRg st="6" end="6"/>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48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8" grpId="1"/>
      <p:bldP spid="348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CuadroTexto"/>
          <p:cNvSpPr txBox="1">
            <a:spLocks noChangeArrowheads="1"/>
          </p:cNvSpPr>
          <p:nvPr/>
        </p:nvSpPr>
        <p:spPr bwMode="auto">
          <a:xfrm>
            <a:off x="428625" y="142875"/>
            <a:ext cx="8429625" cy="1015663"/>
          </a:xfrm>
          <a:prstGeom prst="rect">
            <a:avLst/>
          </a:prstGeom>
          <a:noFill/>
          <a:ln w="9525">
            <a:noFill/>
            <a:miter lim="800000"/>
            <a:headEnd/>
            <a:tailEnd/>
          </a:ln>
        </p:spPr>
        <p:txBody>
          <a:bodyPr>
            <a:spAutoFit/>
          </a:bodyPr>
          <a:lstStyle/>
          <a:p>
            <a:pPr algn="ctr"/>
            <a:r>
              <a:rPr lang="es-ES" sz="2000" dirty="0">
                <a:latin typeface="Lucida Handwriting" pitchFamily="66" charset="0"/>
              </a:rPr>
              <a:t>Diagnóstico de tuberculosis se establece por la identificación, aislamiento, o demostración del Bacilo de Koch</a:t>
            </a:r>
          </a:p>
        </p:txBody>
      </p:sp>
      <p:sp>
        <p:nvSpPr>
          <p:cNvPr id="44035" name="2 CuadroTexto"/>
          <p:cNvSpPr txBox="1">
            <a:spLocks noChangeArrowheads="1"/>
          </p:cNvSpPr>
          <p:nvPr/>
        </p:nvSpPr>
        <p:spPr bwMode="auto">
          <a:xfrm>
            <a:off x="785786" y="1071546"/>
            <a:ext cx="7473521" cy="369332"/>
          </a:xfrm>
          <a:prstGeom prst="rect">
            <a:avLst/>
          </a:prstGeom>
          <a:noFill/>
          <a:ln w="9525">
            <a:noFill/>
            <a:miter lim="800000"/>
            <a:headEnd/>
            <a:tailEnd/>
          </a:ln>
        </p:spPr>
        <p:txBody>
          <a:bodyPr wrap="none">
            <a:spAutoFit/>
          </a:bodyPr>
          <a:lstStyle/>
          <a:p>
            <a:r>
              <a:rPr lang="es-ES" dirty="0">
                <a:latin typeface="Lucida Handwriting" pitchFamily="66" charset="0"/>
              </a:rPr>
              <a:t>Cuatro factores o determinantes para </a:t>
            </a:r>
            <a:r>
              <a:rPr lang="es-ES" dirty="0" smtClean="0">
                <a:latin typeface="Lucida Handwriting" pitchFamily="66" charset="0"/>
              </a:rPr>
              <a:t> esta </a:t>
            </a:r>
            <a:r>
              <a:rPr lang="es-ES" dirty="0">
                <a:latin typeface="Lucida Handwriting" pitchFamily="66" charset="0"/>
              </a:rPr>
              <a:t>enfermedad</a:t>
            </a:r>
          </a:p>
        </p:txBody>
      </p:sp>
      <p:graphicFrame>
        <p:nvGraphicFramePr>
          <p:cNvPr id="4" name="3 Diagrama"/>
          <p:cNvGraphicFramePr/>
          <p:nvPr/>
        </p:nvGraphicFramePr>
        <p:xfrm>
          <a:off x="428596" y="1500174"/>
          <a:ext cx="8286808" cy="506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642910" y="2747090"/>
            <a:ext cx="8072494"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3200" b="0" i="0" u="none" strike="noStrike" cap="none" normalizeH="0" baseline="0" dirty="0" err="1" smtClean="0">
                <a:ln>
                  <a:noFill/>
                </a:ln>
                <a:solidFill>
                  <a:srgbClr val="000000"/>
                </a:solidFill>
                <a:effectLst/>
                <a:latin typeface="Lucida Handwriting" pitchFamily="66" charset="0"/>
                <a:ea typeface="Calibri" pitchFamily="34" charset="0"/>
                <a:cs typeface="Arial" pitchFamily="34" charset="0"/>
              </a:rPr>
              <a:t>Meningitis</a:t>
            </a:r>
            <a:r>
              <a:rPr kumimoji="0" lang="pt-BR"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 tuberculosa</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3200" b="0" i="0" u="none" strike="noStrike" cap="none" normalizeH="0" baseline="0" dirty="0" err="1" smtClean="0">
                <a:ln>
                  <a:noFill/>
                </a:ln>
                <a:solidFill>
                  <a:srgbClr val="000000"/>
                </a:solidFill>
                <a:effectLst/>
                <a:latin typeface="Lucida Handwriting" pitchFamily="66" charset="0"/>
                <a:ea typeface="Calibri" pitchFamily="34" charset="0"/>
                <a:cs typeface="Arial" pitchFamily="34" charset="0"/>
              </a:rPr>
              <a:t>Pericarditis</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Derrame pleural bilateral</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3200" b="0" i="0" u="none" strike="noStrike" cap="none" normalizeH="0" baseline="0" dirty="0" err="1" smtClean="0">
                <a:ln>
                  <a:noFill/>
                </a:ln>
                <a:solidFill>
                  <a:srgbClr val="000000"/>
                </a:solidFill>
                <a:effectLst/>
                <a:latin typeface="Lucida Handwriting" pitchFamily="66" charset="0"/>
                <a:ea typeface="Calibri" pitchFamily="34" charset="0"/>
                <a:cs typeface="Arial" pitchFamily="34" charset="0"/>
              </a:rPr>
              <a:t>Tuberculosis</a:t>
            </a:r>
            <a:r>
              <a:rPr kumimoji="0" lang="pt-BR"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 </a:t>
            </a:r>
            <a:r>
              <a:rPr kumimoji="0" lang="es-ES"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miliar</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Vertebral</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Intestinal</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3200" b="0" i="0" u="none" strike="noStrike" cap="none" normalizeH="0" baseline="0" dirty="0" smtClean="0">
                <a:ln>
                  <a:noFill/>
                </a:ln>
                <a:solidFill>
                  <a:srgbClr val="000000"/>
                </a:solidFill>
                <a:effectLst/>
                <a:latin typeface="Lucida Handwriting" pitchFamily="66" charset="0"/>
                <a:ea typeface="Calibri" pitchFamily="34" charset="0"/>
                <a:cs typeface="Arial" pitchFamily="34" charset="0"/>
              </a:rPr>
              <a:t>Genitourinaria.</a:t>
            </a:r>
            <a:endParaRPr kumimoji="0" lang="es-ES" sz="3200" b="0" i="0" u="none" strike="noStrike" cap="none" normalizeH="0" baseline="0" dirty="0" smtClean="0">
              <a:ln>
                <a:noFill/>
              </a:ln>
              <a:solidFill>
                <a:schemeClr val="tx1"/>
              </a:solidFill>
              <a:effectLst/>
              <a:latin typeface="Lucida Handwriting" pitchFamily="66" charset="0"/>
              <a:cs typeface="Arial" pitchFamily="34" charset="0"/>
            </a:endParaRPr>
          </a:p>
        </p:txBody>
      </p:sp>
      <p:sp>
        <p:nvSpPr>
          <p:cNvPr id="3" name="2 CuadroTexto"/>
          <p:cNvSpPr txBox="1"/>
          <p:nvPr/>
        </p:nvSpPr>
        <p:spPr>
          <a:xfrm>
            <a:off x="1000100" y="264549"/>
            <a:ext cx="7143800" cy="2092881"/>
          </a:xfrm>
          <a:prstGeom prst="rect">
            <a:avLst/>
          </a:prstGeom>
          <a:noFill/>
        </p:spPr>
        <p:txBody>
          <a:bodyPr wrap="square" rtlCol="0">
            <a:spAutoFit/>
          </a:bodyPr>
          <a:lstStyle/>
          <a:p>
            <a:pPr lvl="0" algn="just" fontAlgn="base">
              <a:spcBef>
                <a:spcPct val="0"/>
              </a:spcBef>
              <a:spcAft>
                <a:spcPct val="0"/>
              </a:spcAft>
              <a:buFontTx/>
              <a:buChar char="•"/>
            </a:pPr>
            <a:r>
              <a:rPr lang="es-ES" sz="2800" dirty="0" smtClean="0">
                <a:solidFill>
                  <a:srgbClr val="000000"/>
                </a:solidFill>
                <a:latin typeface="Lucida Handwriting" pitchFamily="66" charset="0"/>
                <a:ea typeface="Calibri" pitchFamily="34" charset="0"/>
                <a:cs typeface="Arial" pitchFamily="34" charset="0"/>
              </a:rPr>
              <a:t>Gravedad de la enfermedad: </a:t>
            </a:r>
            <a:endParaRPr lang="es-ES" sz="2800" dirty="0" smtClean="0">
              <a:latin typeface="Lucida Handwriting" pitchFamily="66" charset="0"/>
              <a:cs typeface="Arial" pitchFamily="34" charset="0"/>
            </a:endParaRPr>
          </a:p>
          <a:p>
            <a:pPr lvl="0" algn="just" eaLnBrk="0" fontAlgn="base" hangingPunct="0">
              <a:spcBef>
                <a:spcPct val="0"/>
              </a:spcBef>
              <a:spcAft>
                <a:spcPct val="0"/>
              </a:spcAft>
            </a:pPr>
            <a:r>
              <a:rPr lang="pt-BR" sz="2800" dirty="0" smtClean="0">
                <a:solidFill>
                  <a:srgbClr val="000000"/>
                </a:solidFill>
                <a:latin typeface="Lucida Handwriting" pitchFamily="66" charset="0"/>
                <a:ea typeface="Calibri" pitchFamily="34" charset="0"/>
                <a:cs typeface="Arial" pitchFamily="34" charset="0"/>
              </a:rPr>
              <a:t>A</a:t>
            </a:r>
            <a:r>
              <a:rPr lang="es-ES" sz="2800" dirty="0" err="1" smtClean="0">
                <a:solidFill>
                  <a:srgbClr val="000000"/>
                </a:solidFill>
                <a:latin typeface="Lucida Handwriting" pitchFamily="66" charset="0"/>
                <a:ea typeface="Calibri" pitchFamily="34" charset="0"/>
                <a:cs typeface="Arial" pitchFamily="34" charset="0"/>
              </a:rPr>
              <a:t>menaza</a:t>
            </a:r>
            <a:r>
              <a:rPr lang="es-ES" sz="2800" dirty="0" smtClean="0">
                <a:solidFill>
                  <a:srgbClr val="000000"/>
                </a:solidFill>
                <a:latin typeface="Lucida Handwriting" pitchFamily="66" charset="0"/>
                <a:ea typeface="Calibri" pitchFamily="34" charset="0"/>
                <a:cs typeface="Arial" pitchFamily="34" charset="0"/>
              </a:rPr>
              <a:t> para la vida o los que tienen una lesión que puede dejar secuelas: </a:t>
            </a:r>
            <a:endParaRPr lang="es-ES" sz="2800" dirty="0" smtClean="0">
              <a:latin typeface="Lucida Handwriting" pitchFamily="66" charset="0"/>
              <a:cs typeface="Arial" pitchFamily="34" charset="0"/>
            </a:endParaRPr>
          </a:p>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488" y="274638"/>
            <a:ext cx="5829312" cy="1868478"/>
          </a:xfrm>
        </p:spPr>
        <p:txBody>
          <a:bodyPr>
            <a:normAutofit/>
          </a:bodyPr>
          <a:lstStyle/>
          <a:p>
            <a:r>
              <a:rPr lang="es-ES" sz="2000" dirty="0" smtClean="0">
                <a:latin typeface="Lucida Handwriting" pitchFamily="66" charset="0"/>
              </a:rPr>
              <a:t>El autor, aquejado de tuberculosis, refleja el aspecto social de la enfermedad, y su relación con las condiciones de vida durante los últimos años del siglo XIX</a:t>
            </a:r>
            <a:endParaRPr lang="es-ES" sz="2000" dirty="0">
              <a:latin typeface="Lucida Handwriting" pitchFamily="66" charset="0"/>
            </a:endParaRPr>
          </a:p>
        </p:txBody>
      </p:sp>
      <p:pic>
        <p:nvPicPr>
          <p:cNvPr id="1026" name="Picture 2" descr="https://upload.wikimedia.org/wikipedia/commons/thumb/8/8d/Cristobal_Rojas_37a.JPG/220px-Cristobal_Rojas_37a.JPG">
            <a:hlinkClick r:id="rId2"/>
          </p:cNvPr>
          <p:cNvPicPr>
            <a:picLocks noChangeAspect="1" noChangeArrowheads="1"/>
          </p:cNvPicPr>
          <p:nvPr/>
        </p:nvPicPr>
        <p:blipFill>
          <a:blip r:embed="rId3"/>
          <a:srcRect/>
          <a:stretch>
            <a:fillRect/>
          </a:stretch>
        </p:blipFill>
        <p:spPr bwMode="auto">
          <a:xfrm>
            <a:off x="3214678" y="2143116"/>
            <a:ext cx="5143536" cy="4138211"/>
          </a:xfrm>
          <a:prstGeom prst="rect">
            <a:avLst/>
          </a:prstGeom>
          <a:noFill/>
        </p:spPr>
      </p:pic>
      <p:sp>
        <p:nvSpPr>
          <p:cNvPr id="4" name="3 CuadroTexto"/>
          <p:cNvSpPr txBox="1"/>
          <p:nvPr/>
        </p:nvSpPr>
        <p:spPr>
          <a:xfrm>
            <a:off x="1214414" y="4429132"/>
            <a:ext cx="1714512" cy="1200329"/>
          </a:xfrm>
          <a:prstGeom prst="rect">
            <a:avLst/>
          </a:prstGeom>
          <a:noFill/>
        </p:spPr>
        <p:txBody>
          <a:bodyPr wrap="square" rtlCol="0">
            <a:spAutoFit/>
          </a:bodyPr>
          <a:lstStyle/>
          <a:p>
            <a:pPr algn="ctr"/>
            <a:r>
              <a:rPr lang="es-ES" i="1" dirty="0" smtClean="0"/>
              <a:t>La Miseria . </a:t>
            </a:r>
            <a:r>
              <a:rPr lang="es-ES" dirty="0" smtClean="0"/>
              <a:t>Óleo sobre tela 180,4x221,4cm. 1886 </a:t>
            </a:r>
            <a:endParaRPr lang="es-ES" dirty="0"/>
          </a:p>
        </p:txBody>
      </p:sp>
      <p:pic>
        <p:nvPicPr>
          <p:cNvPr id="1027" name="Picture 3"/>
          <p:cNvPicPr>
            <a:picLocks noChangeAspect="1" noChangeArrowheads="1"/>
          </p:cNvPicPr>
          <p:nvPr/>
        </p:nvPicPr>
        <p:blipFill>
          <a:blip r:embed="rId4"/>
          <a:srcRect l="75000" t="13125" r="3320" b="39062"/>
          <a:stretch>
            <a:fillRect/>
          </a:stretch>
        </p:blipFill>
        <p:spPr bwMode="auto">
          <a:xfrm>
            <a:off x="214282" y="428604"/>
            <a:ext cx="2643206" cy="3643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14062" r="48437" b="24062"/>
          <a:stretch>
            <a:fillRect/>
          </a:stretch>
        </p:blipFill>
        <p:spPr bwMode="auto">
          <a:xfrm>
            <a:off x="857224" y="1071546"/>
            <a:ext cx="6286512"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4450"/>
            <a:ext cx="8229600" cy="936625"/>
          </a:xfrm>
          <a:effectLst>
            <a:outerShdw dist="35921" dir="2700000" algn="ctr" rotWithShape="0">
              <a:schemeClr val="bg1"/>
            </a:outerShdw>
          </a:effectLst>
        </p:spPr>
        <p:txBody>
          <a:bodyPr>
            <a:normAutofit fontScale="90000"/>
          </a:bodyPr>
          <a:lstStyle/>
          <a:p>
            <a:pPr eaLnBrk="1" hangingPunct="1">
              <a:defRPr/>
            </a:pPr>
            <a:r>
              <a:rPr lang="es-ES_tradnl" sz="2800" b="1" dirty="0" smtClean="0">
                <a:solidFill>
                  <a:schemeClr val="tx1"/>
                </a:solidFill>
                <a:latin typeface="Lucida Handwriting" pitchFamily="66" charset="0"/>
              </a:rPr>
              <a:t>DIAGNÓSTICO DIFERENCIAL TUBERCULOSIS PULMONAR</a:t>
            </a:r>
          </a:p>
        </p:txBody>
      </p:sp>
      <p:sp>
        <p:nvSpPr>
          <p:cNvPr id="36867" name="Rectangle 3"/>
          <p:cNvSpPr>
            <a:spLocks noGrp="1" noChangeArrowheads="1"/>
          </p:cNvSpPr>
          <p:nvPr>
            <p:ph type="body" idx="1"/>
          </p:nvPr>
        </p:nvSpPr>
        <p:spPr>
          <a:xfrm>
            <a:off x="468313" y="1158875"/>
            <a:ext cx="8229600" cy="2913067"/>
          </a:xfrm>
          <a:effectLst>
            <a:outerShdw dist="35921" dir="2700000" algn="ctr" rotWithShape="0">
              <a:schemeClr val="bg1"/>
            </a:outerShdw>
          </a:effectLst>
        </p:spPr>
        <p:txBody>
          <a:bodyPr>
            <a:noAutofit/>
          </a:bodyPr>
          <a:lstStyle/>
          <a:p>
            <a:pPr eaLnBrk="1" hangingPunct="1">
              <a:lnSpc>
                <a:spcPct val="90000"/>
              </a:lnSpc>
              <a:defRPr/>
            </a:pPr>
            <a:r>
              <a:rPr lang="es-ES_tradnl" dirty="0" smtClean="0">
                <a:latin typeface="Lucida Handwriting" pitchFamily="66" charset="0"/>
              </a:rPr>
              <a:t>Cáncer de pulmón (10 % coexisten)</a:t>
            </a:r>
          </a:p>
          <a:p>
            <a:pPr eaLnBrk="1" hangingPunct="1">
              <a:lnSpc>
                <a:spcPct val="90000"/>
              </a:lnSpc>
              <a:defRPr/>
            </a:pPr>
            <a:r>
              <a:rPr lang="es-ES_tradnl" dirty="0" smtClean="0">
                <a:latin typeface="Lucida Handwriting" pitchFamily="66" charset="0"/>
              </a:rPr>
              <a:t>Otras causas de neumonías o bronconeumonías.</a:t>
            </a:r>
          </a:p>
          <a:p>
            <a:pPr eaLnBrk="1" hangingPunct="1">
              <a:lnSpc>
                <a:spcPct val="90000"/>
              </a:lnSpc>
              <a:defRPr/>
            </a:pPr>
            <a:r>
              <a:rPr lang="es-ES_tradnl" dirty="0" smtClean="0">
                <a:latin typeface="Lucida Handwriting" pitchFamily="66" charset="0"/>
              </a:rPr>
              <a:t>EPOC</a:t>
            </a:r>
          </a:p>
          <a:p>
            <a:pPr eaLnBrk="1" hangingPunct="1">
              <a:lnSpc>
                <a:spcPct val="90000"/>
              </a:lnSpc>
              <a:defRPr/>
            </a:pPr>
            <a:r>
              <a:rPr lang="es-ES_tradnl" dirty="0" smtClean="0">
                <a:latin typeface="Lucida Handwriting" pitchFamily="66" charset="0"/>
              </a:rPr>
              <a:t>Bronquiectasias</a:t>
            </a:r>
          </a:p>
          <a:p>
            <a:pPr eaLnBrk="1" hangingPunct="1">
              <a:lnSpc>
                <a:spcPct val="90000"/>
              </a:lnSpc>
              <a:defRPr/>
            </a:pPr>
            <a:r>
              <a:rPr lang="es-ES_tradnl" dirty="0" smtClean="0">
                <a:latin typeface="Lucida Handwriting" pitchFamily="66" charset="0"/>
              </a:rPr>
              <a:t>Abscesos pulmonares</a:t>
            </a:r>
          </a:p>
        </p:txBody>
      </p:sp>
      <p:sp>
        <p:nvSpPr>
          <p:cNvPr id="4" name="3 CuadroTexto"/>
          <p:cNvSpPr txBox="1"/>
          <p:nvPr/>
        </p:nvSpPr>
        <p:spPr>
          <a:xfrm>
            <a:off x="357159" y="2857496"/>
            <a:ext cx="8001056" cy="4358116"/>
          </a:xfrm>
          <a:prstGeom prst="rect">
            <a:avLst/>
          </a:prstGeom>
          <a:noFill/>
        </p:spPr>
        <p:txBody>
          <a:bodyPr wrap="square" rtlCol="0">
            <a:spAutoFit/>
          </a:bodyPr>
          <a:lstStyle/>
          <a:p>
            <a:pPr>
              <a:lnSpc>
                <a:spcPct val="90000"/>
              </a:lnSpc>
              <a:buFont typeface="Arial" pitchFamily="34" charset="0"/>
              <a:buChar char="•"/>
              <a:defRPr/>
            </a:pPr>
            <a:r>
              <a:rPr lang="es-ES_tradnl" sz="3200" dirty="0" smtClean="0">
                <a:latin typeface="Lucida Handwriting" pitchFamily="66" charset="0"/>
              </a:rPr>
              <a:t>Micosis pulmonares</a:t>
            </a:r>
          </a:p>
          <a:p>
            <a:pPr>
              <a:lnSpc>
                <a:spcPct val="90000"/>
              </a:lnSpc>
              <a:buFont typeface="Arial" pitchFamily="34" charset="0"/>
              <a:buChar char="•"/>
              <a:defRPr/>
            </a:pPr>
            <a:r>
              <a:rPr lang="es-ES_tradnl" sz="3200" dirty="0" smtClean="0">
                <a:latin typeface="Lucida Handwriting" pitchFamily="66" charset="0"/>
              </a:rPr>
              <a:t>Enfermedades pulmonares de origen ocupacional</a:t>
            </a:r>
          </a:p>
          <a:p>
            <a:pPr>
              <a:lnSpc>
                <a:spcPct val="90000"/>
              </a:lnSpc>
              <a:buFont typeface="Arial" pitchFamily="34" charset="0"/>
              <a:buChar char="•"/>
              <a:defRPr/>
            </a:pPr>
            <a:r>
              <a:rPr lang="es-ES_tradnl" sz="3200" dirty="0" smtClean="0">
                <a:latin typeface="Lucida Handwriting" pitchFamily="66" charset="0"/>
              </a:rPr>
              <a:t>Fibrosis pulmonar primaria</a:t>
            </a:r>
          </a:p>
          <a:p>
            <a:pPr>
              <a:lnSpc>
                <a:spcPct val="90000"/>
              </a:lnSpc>
              <a:buFont typeface="Arial" pitchFamily="34" charset="0"/>
              <a:buChar char="•"/>
              <a:defRPr/>
            </a:pPr>
            <a:r>
              <a:rPr lang="es-ES_tradnl" sz="3200" dirty="0" err="1" smtClean="0">
                <a:latin typeface="Lucida Handwriting" pitchFamily="66" charset="0"/>
              </a:rPr>
              <a:t>Sarcoidosis</a:t>
            </a:r>
            <a:endParaRPr lang="es-ES_tradnl" sz="3200" dirty="0" smtClean="0">
              <a:latin typeface="Lucida Handwriting" pitchFamily="66" charset="0"/>
            </a:endParaRPr>
          </a:p>
          <a:p>
            <a:pPr>
              <a:lnSpc>
                <a:spcPct val="90000"/>
              </a:lnSpc>
              <a:buFont typeface="Arial" pitchFamily="34" charset="0"/>
              <a:buChar char="•"/>
              <a:defRPr/>
            </a:pPr>
            <a:r>
              <a:rPr lang="es-ES_tradnl" sz="3200" dirty="0" smtClean="0">
                <a:latin typeface="Lucida Handwriting" pitchFamily="66" charset="0"/>
              </a:rPr>
              <a:t>Síndrome de </a:t>
            </a:r>
            <a:r>
              <a:rPr lang="es-ES_tradnl" sz="3200" dirty="0" err="1" smtClean="0">
                <a:latin typeface="Lucida Handwriting" pitchFamily="66" charset="0"/>
              </a:rPr>
              <a:t>Lóffler</a:t>
            </a:r>
            <a:r>
              <a:rPr lang="es-ES_tradnl" sz="3200" dirty="0" smtClean="0">
                <a:latin typeface="Lucida Handwriting" pitchFamily="66" charset="0"/>
              </a:rPr>
              <a:t> (pulmón </a:t>
            </a:r>
            <a:r>
              <a:rPr lang="es-ES_tradnl" sz="3200" dirty="0" err="1" smtClean="0">
                <a:latin typeface="Lucida Handwriting" pitchFamily="66" charset="0"/>
              </a:rPr>
              <a:t>eosinófilo</a:t>
            </a:r>
            <a:r>
              <a:rPr lang="es-ES_tradnl" sz="3200" dirty="0" smtClean="0">
                <a:latin typeface="Lucida Handwriting" pitchFamily="66" charset="0"/>
              </a:rPr>
              <a:t>)</a:t>
            </a:r>
          </a:p>
          <a:p>
            <a:pPr>
              <a:lnSpc>
                <a:spcPct val="90000"/>
              </a:lnSpc>
              <a:defRPr/>
            </a:pPr>
            <a:endParaRPr lang="es-ES_tradnl" sz="3200" dirty="0" smtClean="0">
              <a:latin typeface="Lucida Handwriting" pitchFamily="66" charset="0"/>
            </a:endParaRPr>
          </a:p>
          <a:p>
            <a:pPr>
              <a:lnSpc>
                <a:spcPct val="90000"/>
              </a:lnSpc>
              <a:defRPr/>
            </a:pPr>
            <a:endParaRPr lang="es-ES_tradnl" sz="3200" dirty="0" smtClean="0">
              <a:latin typeface="Lucida Handwriting" pitchFamily="66" charset="0"/>
            </a:endParaRP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3013501"/>
            <a:ext cx="7406195" cy="830997"/>
          </a:xfrm>
          <a:prstGeom prst="rect">
            <a:avLst/>
          </a:prstGeom>
          <a:noFill/>
        </p:spPr>
        <p:txBody>
          <a:bodyPr wrap="none" rtlCol="0">
            <a:spAutoFit/>
          </a:bodyPr>
          <a:lstStyle/>
          <a:p>
            <a:r>
              <a:rPr lang="es-US" sz="4800" dirty="0" smtClean="0">
                <a:latin typeface="Lucida Handwriting" pitchFamily="66" charset="0"/>
              </a:rPr>
              <a:t>VIH Y TUBERCULOSIS</a:t>
            </a:r>
            <a:endParaRPr lang="es-ES" sz="4800" dirty="0">
              <a:latin typeface="Lucida Handwriting" pitchFamily="66"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effectLst>
            <a:outerShdw dist="35921" dir="2700000" algn="ctr" rotWithShape="0">
              <a:schemeClr val="bg1"/>
            </a:outerShdw>
          </a:effectLst>
        </p:spPr>
        <p:txBody>
          <a:bodyPr/>
          <a:lstStyle/>
          <a:p>
            <a:pPr eaLnBrk="1" hangingPunct="1">
              <a:defRPr/>
            </a:pPr>
            <a:r>
              <a:rPr lang="es-ES_tradnl" b="1" dirty="0" smtClean="0">
                <a:latin typeface="Lucida Handwriting" pitchFamily="66" charset="0"/>
              </a:rPr>
              <a:t>VIH y TUBERCULOSIS</a:t>
            </a:r>
          </a:p>
        </p:txBody>
      </p:sp>
      <p:sp>
        <p:nvSpPr>
          <p:cNvPr id="35843" name="Rectangle 3"/>
          <p:cNvSpPr>
            <a:spLocks noGrp="1" noChangeArrowheads="1"/>
          </p:cNvSpPr>
          <p:nvPr>
            <p:ph type="body" idx="1"/>
          </p:nvPr>
        </p:nvSpPr>
        <p:spPr>
          <a:xfrm>
            <a:off x="827088" y="1812925"/>
            <a:ext cx="7402512" cy="4495800"/>
          </a:xfrm>
          <a:effectLst>
            <a:outerShdw dist="35921" dir="2700000" algn="ctr" rotWithShape="0">
              <a:schemeClr val="bg1"/>
            </a:outerShdw>
          </a:effectLst>
        </p:spPr>
        <p:txBody>
          <a:bodyPr>
            <a:normAutofit lnSpcReduction="10000"/>
          </a:bodyPr>
          <a:lstStyle/>
          <a:p>
            <a:pPr eaLnBrk="1" hangingPunct="1">
              <a:defRPr/>
            </a:pPr>
            <a:r>
              <a:rPr lang="es-ES_tradnl" sz="2800" b="1" dirty="0" smtClean="0">
                <a:latin typeface="Lucida Handwriting" pitchFamily="66" charset="0"/>
              </a:rPr>
              <a:t>COINFECCIÓN HASTA UN 70%</a:t>
            </a:r>
          </a:p>
          <a:p>
            <a:pPr eaLnBrk="1" hangingPunct="1">
              <a:defRPr/>
            </a:pPr>
            <a:r>
              <a:rPr lang="es-ES_tradnl" sz="2800" b="1" dirty="0" smtClean="0">
                <a:latin typeface="Lucida Handwriting" pitchFamily="66" charset="0"/>
              </a:rPr>
              <a:t>MAYOR RIESGO DE ENFERMAR</a:t>
            </a:r>
          </a:p>
          <a:p>
            <a:pPr eaLnBrk="1" hangingPunct="1">
              <a:defRPr/>
            </a:pPr>
            <a:r>
              <a:rPr lang="es-ES_tradnl" sz="2800" b="1" dirty="0" smtClean="0">
                <a:latin typeface="Lucida Handwriting" pitchFamily="66" charset="0"/>
              </a:rPr>
              <a:t>MAS RÁPIDO EL PASO VIH a SIDA</a:t>
            </a:r>
          </a:p>
          <a:p>
            <a:pPr eaLnBrk="1" hangingPunct="1">
              <a:defRPr/>
            </a:pPr>
            <a:r>
              <a:rPr lang="es-ES_tradnl" sz="2800" b="1" dirty="0" smtClean="0">
                <a:latin typeface="Lucida Handwriting" pitchFamily="66" charset="0"/>
              </a:rPr>
              <a:t>FORMAS MÁS GRAVES</a:t>
            </a:r>
          </a:p>
          <a:p>
            <a:pPr eaLnBrk="1" hangingPunct="1">
              <a:defRPr/>
            </a:pPr>
            <a:r>
              <a:rPr lang="es-ES_tradnl" sz="2800" b="1" dirty="0" smtClean="0">
                <a:latin typeface="Lucida Handwriting" pitchFamily="66" charset="0"/>
              </a:rPr>
              <a:t>TUBERCULINA ES VARIABLE</a:t>
            </a:r>
          </a:p>
          <a:p>
            <a:pPr eaLnBrk="1" hangingPunct="1">
              <a:defRPr/>
            </a:pPr>
            <a:r>
              <a:rPr lang="es-ES_tradnl" sz="2800" b="1" dirty="0" smtClean="0">
                <a:latin typeface="Lucida Handwriting" pitchFamily="66" charset="0"/>
              </a:rPr>
              <a:t>QUIMIOPROFILAXIS POR UN AÑO</a:t>
            </a:r>
          </a:p>
          <a:p>
            <a:pPr eaLnBrk="1" hangingPunct="1">
              <a:defRPr/>
            </a:pPr>
            <a:r>
              <a:rPr lang="es-ES_tradnl" sz="2800" b="1" dirty="0" smtClean="0">
                <a:latin typeface="Lucida Handwriting" pitchFamily="66" charset="0"/>
              </a:rPr>
              <a:t>PENSAR EN TUBERCULOSIS</a:t>
            </a:r>
          </a:p>
          <a:p>
            <a:pPr lvl="1" eaLnBrk="1" hangingPunct="1">
              <a:defRPr/>
            </a:pPr>
            <a:r>
              <a:rPr lang="es-ES_tradnl" sz="2400" b="1" dirty="0" smtClean="0">
                <a:latin typeface="Lucida Handwriting" pitchFamily="66" charset="0"/>
              </a:rPr>
              <a:t>FOD, SR + 7 DÍAS, SÍNDROME MENINGEO,</a:t>
            </a:r>
          </a:p>
          <a:p>
            <a:pPr lvl="1" eaLnBrk="1" hangingPunct="1">
              <a:defRPr/>
            </a:pPr>
            <a:r>
              <a:rPr lang="es-ES_tradnl" sz="2400" b="1" dirty="0" smtClean="0">
                <a:latin typeface="Lucida Handwriting" pitchFamily="66" charset="0"/>
              </a:rPr>
              <a:t>SÍNDROME ADÉNICO-FEBRIL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edge">
                                      <p:cBhvr>
                                        <p:cTn id="7" dur="1000"/>
                                        <p:tgtEl>
                                          <p:spTgt spid="35842"/>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anim calcmode="lin" valueType="num">
                                      <p:cBhvr additive="base">
                                        <p:cTn id="11"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35843">
                                            <p:txEl>
                                              <p:pRg st="1" end="1"/>
                                            </p:txEl>
                                          </p:spTgt>
                                        </p:tgtEl>
                                        <p:attrNameLst>
                                          <p:attrName>style.visibility</p:attrName>
                                        </p:attrNameLst>
                                      </p:cBhvr>
                                      <p:to>
                                        <p:strVal val="visible"/>
                                      </p:to>
                                    </p:set>
                                    <p:anim calcmode="lin" valueType="num">
                                      <p:cBhvr additive="base">
                                        <p:cTn id="16"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35843">
                                            <p:txEl>
                                              <p:pRg st="3" end="3"/>
                                            </p:txEl>
                                          </p:spTgt>
                                        </p:tgtEl>
                                        <p:attrNameLst>
                                          <p:attrName>style.visibility</p:attrName>
                                        </p:attrNameLst>
                                      </p:cBhvr>
                                      <p:to>
                                        <p:strVal val="visible"/>
                                      </p:to>
                                    </p:set>
                                    <p:anim calcmode="lin" valueType="num">
                                      <p:cBhvr additive="base">
                                        <p:cTn id="26"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35843">
                                            <p:txEl>
                                              <p:pRg st="5" end="5"/>
                                            </p:txEl>
                                          </p:spTgt>
                                        </p:tgtEl>
                                        <p:attrNameLst>
                                          <p:attrName>style.visibility</p:attrName>
                                        </p:attrNameLst>
                                      </p:cBhvr>
                                      <p:to>
                                        <p:strVal val="visible"/>
                                      </p:to>
                                    </p:set>
                                    <p:anim calcmode="lin" valueType="num">
                                      <p:cBhvr additive="base">
                                        <p:cTn id="36"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5843">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35843">
                                            <p:txEl>
                                              <p:pRg st="6" end="6"/>
                                            </p:txEl>
                                          </p:spTgt>
                                        </p:tgtEl>
                                        <p:attrNameLst>
                                          <p:attrName>style.visibility</p:attrName>
                                        </p:attrNameLst>
                                      </p:cBhvr>
                                      <p:to>
                                        <p:strVal val="visible"/>
                                      </p:to>
                                    </p:set>
                                    <p:anim calcmode="lin" valueType="num">
                                      <p:cBhvr additive="base">
                                        <p:cTn id="41"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5843">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35843">
                                            <p:txEl>
                                              <p:pRg st="7" end="7"/>
                                            </p:txEl>
                                          </p:spTgt>
                                        </p:tgtEl>
                                        <p:attrNameLst>
                                          <p:attrName>style.visibility</p:attrName>
                                        </p:attrNameLst>
                                      </p:cBhvr>
                                      <p:to>
                                        <p:strVal val="visible"/>
                                      </p:to>
                                    </p:set>
                                    <p:anim calcmode="lin" valueType="num">
                                      <p:cBhvr additive="base">
                                        <p:cTn id="46" dur="500" fill="hold"/>
                                        <p:tgtEl>
                                          <p:spTgt spid="3584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5843">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 presetClass="entr" presetSubtype="4" fill="hold" grpId="0" nodeType="afterEffect">
                                  <p:stCondLst>
                                    <p:cond delay="0"/>
                                  </p:stCondLst>
                                  <p:childTnLst>
                                    <p:set>
                                      <p:cBhvr>
                                        <p:cTn id="50" dur="1" fill="hold">
                                          <p:stCondLst>
                                            <p:cond delay="0"/>
                                          </p:stCondLst>
                                        </p:cTn>
                                        <p:tgtEl>
                                          <p:spTgt spid="35843">
                                            <p:txEl>
                                              <p:pRg st="8" end="8"/>
                                            </p:txEl>
                                          </p:spTgt>
                                        </p:tgtEl>
                                        <p:attrNameLst>
                                          <p:attrName>style.visibility</p:attrName>
                                        </p:attrNameLst>
                                      </p:cBhvr>
                                      <p:to>
                                        <p:strVal val="visible"/>
                                      </p:to>
                                    </p:set>
                                    <p:anim calcmode="lin" valueType="num">
                                      <p:cBhvr additive="base">
                                        <p:cTn id="51" dur="500" fill="hold"/>
                                        <p:tgtEl>
                                          <p:spTgt spid="3584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58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1500" y="142875"/>
            <a:ext cx="8229600" cy="1643063"/>
          </a:xfrm>
          <a:noFill/>
        </p:spPr>
        <p:txBody>
          <a:bodyPr/>
          <a:lstStyle/>
          <a:p>
            <a:r>
              <a:rPr lang="es-ES_tradnl" sz="4000" b="1" dirty="0" smtClean="0">
                <a:solidFill>
                  <a:schemeClr val="tx1"/>
                </a:solidFill>
                <a:latin typeface="Lucida Handwriting" pitchFamily="66" charset="0"/>
              </a:rPr>
              <a:t>Tuberculosis /VIH/sida</a:t>
            </a:r>
            <a:br>
              <a:rPr lang="es-ES_tradnl" sz="4000" b="1" dirty="0" smtClean="0">
                <a:solidFill>
                  <a:schemeClr val="tx1"/>
                </a:solidFill>
                <a:latin typeface="Lucida Handwriting" pitchFamily="66" charset="0"/>
              </a:rPr>
            </a:br>
            <a:r>
              <a:rPr lang="es-ES_tradnl" sz="4000" b="1" dirty="0" smtClean="0">
                <a:solidFill>
                  <a:schemeClr val="tx1"/>
                </a:solidFill>
                <a:latin typeface="Lucida Handwriting" pitchFamily="66" charset="0"/>
              </a:rPr>
              <a:t>dificultad del diagnóstico</a:t>
            </a:r>
            <a:r>
              <a:rPr lang="es-ES_tradnl" sz="4000" dirty="0" smtClean="0">
                <a:solidFill>
                  <a:srgbClr val="FFFF00"/>
                </a:solidFill>
              </a:rPr>
              <a:t>.</a:t>
            </a:r>
          </a:p>
        </p:txBody>
      </p:sp>
      <p:sp>
        <p:nvSpPr>
          <p:cNvPr id="37891" name="Rectangle 3"/>
          <p:cNvSpPr>
            <a:spLocks noGrp="1" noChangeArrowheads="1"/>
          </p:cNvSpPr>
          <p:nvPr>
            <p:ph type="body" idx="4294967295"/>
          </p:nvPr>
        </p:nvSpPr>
        <p:spPr>
          <a:xfrm>
            <a:off x="666750" y="2214563"/>
            <a:ext cx="7834313" cy="4214812"/>
          </a:xfrm>
          <a:noFill/>
        </p:spPr>
        <p:txBody>
          <a:bodyPr>
            <a:normAutofit fontScale="92500"/>
          </a:bodyPr>
          <a:lstStyle/>
          <a:p>
            <a:r>
              <a:rPr lang="es-ES_tradnl" dirty="0" err="1" smtClean="0">
                <a:latin typeface="Lucida Handwriting" pitchFamily="66" charset="0"/>
              </a:rPr>
              <a:t>Baciloscopia</a:t>
            </a:r>
            <a:r>
              <a:rPr lang="es-ES_tradnl" dirty="0" smtClean="0">
                <a:latin typeface="Lucida Handwriting" pitchFamily="66" charset="0"/>
              </a:rPr>
              <a:t> puede ser negativa.</a:t>
            </a:r>
          </a:p>
          <a:p>
            <a:pPr>
              <a:buNone/>
            </a:pPr>
            <a:endParaRPr lang="es-ES_tradnl" dirty="0" smtClean="0">
              <a:latin typeface="Lucida Handwriting" pitchFamily="66" charset="0"/>
            </a:endParaRPr>
          </a:p>
          <a:p>
            <a:r>
              <a:rPr lang="es-ES_tradnl" dirty="0" smtClean="0">
                <a:latin typeface="Lucida Handwriting" pitchFamily="66" charset="0"/>
              </a:rPr>
              <a:t>Cultivos negativos en ocasiones.</a:t>
            </a:r>
          </a:p>
          <a:p>
            <a:endParaRPr lang="es-ES_tradnl" dirty="0" smtClean="0">
              <a:latin typeface="Lucida Handwriting" pitchFamily="66" charset="0"/>
            </a:endParaRPr>
          </a:p>
          <a:p>
            <a:r>
              <a:rPr lang="es-ES_tradnl" dirty="0" err="1" smtClean="0">
                <a:latin typeface="Lucida Handwriting" pitchFamily="66" charset="0"/>
              </a:rPr>
              <a:t>P.P.D</a:t>
            </a:r>
            <a:r>
              <a:rPr lang="es-ES_tradnl" dirty="0" smtClean="0">
                <a:latin typeface="Lucida Handwriting" pitchFamily="66" charset="0"/>
              </a:rPr>
              <a:t> negativos.</a:t>
            </a:r>
          </a:p>
          <a:p>
            <a:endParaRPr lang="es-ES_tradnl" b="1" dirty="0" smtClean="0">
              <a:latin typeface="Lucida Handwriting" pitchFamily="66" charset="0"/>
            </a:endParaRPr>
          </a:p>
          <a:p>
            <a:r>
              <a:rPr lang="es-ES_tradnl" dirty="0" smtClean="0">
                <a:latin typeface="Lucida Handwriting" pitchFamily="66" charset="0"/>
              </a:rPr>
              <a:t>Rayos x tórax no característicos</a:t>
            </a:r>
          </a:p>
          <a:p>
            <a:endParaRPr lang="es-ES_tradnl" dirty="0" smtClean="0">
              <a:latin typeface="Lucida Handwriting" pitchFamily="66"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a:ln/>
        </p:spPr>
        <p:txBody>
          <a:bodyPr>
            <a:normAutofit fontScale="90000"/>
          </a:bodyPr>
          <a:lstStyle/>
          <a:p>
            <a:r>
              <a:rPr lang="es-MX" dirty="0">
                <a:latin typeface="Lucida Handwriting" pitchFamily="66" charset="0"/>
              </a:rPr>
              <a:t>Asociación Tuberculosis </a:t>
            </a:r>
            <a:r>
              <a:rPr lang="es-MX" dirty="0" smtClean="0">
                <a:latin typeface="Lucida Handwriting" pitchFamily="66" charset="0"/>
              </a:rPr>
              <a:t>– VIH-Prueba tuberculina</a:t>
            </a:r>
            <a:endParaRPr lang="es-MX" dirty="0">
              <a:latin typeface="Lucida Handwriting" pitchFamily="66" charset="0"/>
            </a:endParaRPr>
          </a:p>
        </p:txBody>
      </p:sp>
      <p:sp>
        <p:nvSpPr>
          <p:cNvPr id="64515" name="Rectangle 3"/>
          <p:cNvSpPr>
            <a:spLocks noGrp="1" noChangeArrowheads="1"/>
          </p:cNvSpPr>
          <p:nvPr>
            <p:ph type="body" idx="1"/>
          </p:nvPr>
        </p:nvSpPr>
        <p:spPr>
          <a:xfrm>
            <a:off x="457200" y="2171704"/>
            <a:ext cx="8229600" cy="3043246"/>
          </a:xfrm>
          <a:noFill/>
          <a:ln/>
        </p:spPr>
        <p:txBody>
          <a:bodyPr>
            <a:noAutofit/>
          </a:bodyPr>
          <a:lstStyle/>
          <a:p>
            <a:pPr marL="0" indent="0" defTabSz="290513">
              <a:buFontTx/>
              <a:buNone/>
            </a:pPr>
            <a:r>
              <a:rPr lang="es-MX" sz="2400" b="1" dirty="0">
                <a:latin typeface="Lucida Handwriting" pitchFamily="66" charset="0"/>
              </a:rPr>
              <a:t>Es importante recordar la frecuencia de anergia en pacientes VIH </a:t>
            </a:r>
            <a:r>
              <a:rPr lang="es-MX" sz="2400" b="1" dirty="0" smtClean="0">
                <a:latin typeface="Lucida Handwriting" pitchFamily="66" charset="0"/>
              </a:rPr>
              <a:t>+ (EU)</a:t>
            </a:r>
          </a:p>
          <a:p>
            <a:pPr marL="0" indent="0" defTabSz="290513">
              <a:buFontTx/>
              <a:buNone/>
            </a:pPr>
            <a:endParaRPr lang="es-MX" sz="2400" b="1" dirty="0">
              <a:latin typeface="Lucida Handwriting" pitchFamily="66" charset="0"/>
            </a:endParaRPr>
          </a:p>
          <a:p>
            <a:pPr marL="0" indent="0" defTabSz="290513"/>
            <a:r>
              <a:rPr lang="es-MX" sz="2400" b="1" dirty="0">
                <a:latin typeface="Lucida Handwriting" pitchFamily="66" charset="0"/>
              </a:rPr>
              <a:t> Hasta 75 % de pacientes VIH + con menos de 	200 CD4 son </a:t>
            </a:r>
            <a:r>
              <a:rPr lang="es-MX" sz="2400" b="1" dirty="0" smtClean="0">
                <a:latin typeface="Lucida Handwriting" pitchFamily="66" charset="0"/>
              </a:rPr>
              <a:t>enérgicos.</a:t>
            </a:r>
          </a:p>
          <a:p>
            <a:pPr marL="0" indent="0" defTabSz="290513"/>
            <a:endParaRPr lang="es-MX" sz="2400" b="1" dirty="0">
              <a:latin typeface="Lucida Handwriting" pitchFamily="66" charset="0"/>
            </a:endParaRPr>
          </a:p>
          <a:p>
            <a:pPr marL="0" indent="0" defTabSz="290513"/>
            <a:r>
              <a:rPr lang="es-MX" sz="2400" b="1" dirty="0">
                <a:latin typeface="Lucida Handwriting" pitchFamily="66" charset="0"/>
              </a:rPr>
              <a:t> Hasta 50 % con CD4  entre 200 y </a:t>
            </a:r>
            <a:r>
              <a:rPr lang="es-MX" sz="2400" b="1" dirty="0" smtClean="0">
                <a:latin typeface="Lucida Handwriting" pitchFamily="66" charset="0"/>
              </a:rPr>
              <a:t>400</a:t>
            </a:r>
          </a:p>
          <a:p>
            <a:pPr marL="0" indent="0" defTabSz="290513"/>
            <a:endParaRPr lang="es-MX" sz="2400" b="1" dirty="0">
              <a:latin typeface="Lucida Handwriting" pitchFamily="66" charset="0"/>
            </a:endParaRPr>
          </a:p>
          <a:p>
            <a:pPr marL="0" indent="0" defTabSz="290513"/>
            <a:r>
              <a:rPr lang="es-MX" sz="2400" b="1" dirty="0">
                <a:latin typeface="Lucida Handwriting" pitchFamily="66" charset="0"/>
              </a:rPr>
              <a:t> Hasta 20 % con CD4  mayores a 400</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p:txBody>
          <a:bodyPr>
            <a:normAutofit fontScale="90000"/>
          </a:bodyPr>
          <a:lstStyle/>
          <a:p>
            <a:r>
              <a:rPr lang="es-ES_tradnl" sz="3200" b="1" dirty="0" smtClean="0">
                <a:latin typeface="Lucida Handwriting" pitchFamily="66" charset="0"/>
              </a:rPr>
              <a:t>VIH y TUBERCULOSIS</a:t>
            </a:r>
            <a:br>
              <a:rPr lang="es-ES_tradnl" sz="3200" b="1" dirty="0" smtClean="0">
                <a:latin typeface="Lucida Handwriting" pitchFamily="66" charset="0"/>
              </a:rPr>
            </a:br>
            <a:r>
              <a:rPr lang="es-ES" sz="3200" i="1" dirty="0" smtClean="0">
                <a:latin typeface="Lucida Handwriting" pitchFamily="66" charset="0"/>
              </a:rPr>
              <a:t>Número de </a:t>
            </a:r>
            <a:r>
              <a:rPr lang="es-ES" sz="3200" i="1" dirty="0" err="1" smtClean="0">
                <a:latin typeface="Lucida Handwriting" pitchFamily="66" charset="0"/>
              </a:rPr>
              <a:t>baciloscopías</a:t>
            </a:r>
            <a:r>
              <a:rPr lang="es-ES" sz="3200" i="1" dirty="0" smtClean="0">
                <a:latin typeface="Lucida Handwriting" pitchFamily="66" charset="0"/>
              </a:rPr>
              <a:t> adecuado</a:t>
            </a:r>
            <a:endParaRPr lang="es-ES" sz="3200" dirty="0" smtClean="0">
              <a:latin typeface="Lucida Handwriting" pitchFamily="66" charset="0"/>
            </a:endParaRPr>
          </a:p>
        </p:txBody>
      </p:sp>
      <p:sp>
        <p:nvSpPr>
          <p:cNvPr id="46083" name="2 Marcador de contenido"/>
          <p:cNvSpPr>
            <a:spLocks noGrp="1"/>
          </p:cNvSpPr>
          <p:nvPr>
            <p:ph idx="1"/>
          </p:nvPr>
        </p:nvSpPr>
        <p:spPr>
          <a:xfrm>
            <a:off x="457200" y="1600200"/>
            <a:ext cx="8229600" cy="4257675"/>
          </a:xfrm>
        </p:spPr>
        <p:txBody>
          <a:bodyPr>
            <a:normAutofit/>
          </a:bodyPr>
          <a:lstStyle/>
          <a:p>
            <a:pPr algn="just">
              <a:buFont typeface="Wingdings" pitchFamily="2" charset="2"/>
              <a:buChar char="q"/>
            </a:pPr>
            <a:r>
              <a:rPr lang="es-ES" dirty="0" smtClean="0">
                <a:latin typeface="Lucida Handwriting" pitchFamily="66" charset="0"/>
              </a:rPr>
              <a:t>Estudio reciente de 425 pacientes con cultivo para MTB positivo</a:t>
            </a:r>
          </a:p>
          <a:p>
            <a:pPr algn="just">
              <a:buFont typeface="Wingdings" pitchFamily="2" charset="2"/>
              <a:buChar char="q"/>
            </a:pPr>
            <a:r>
              <a:rPr lang="es-ES" dirty="0" smtClean="0">
                <a:latin typeface="Lucida Handwriting" pitchFamily="66" charset="0"/>
              </a:rPr>
              <a:t>Sensibilidad de las tinciones (+)</a:t>
            </a:r>
          </a:p>
          <a:p>
            <a:pPr lvl="1" algn="just">
              <a:buFont typeface="Wingdings" pitchFamily="2" charset="2"/>
              <a:buChar char="Ø"/>
            </a:pPr>
            <a:r>
              <a:rPr lang="es-ES" dirty="0" smtClean="0">
                <a:latin typeface="Lucida Handwriting" pitchFamily="66" charset="0"/>
              </a:rPr>
              <a:t>239 </a:t>
            </a:r>
            <a:r>
              <a:rPr lang="es-ES" b="1" i="1" dirty="0" smtClean="0">
                <a:latin typeface="Lucida Handwriting" pitchFamily="66" charset="0"/>
              </a:rPr>
              <a:t>VIH negativos con una muestra </a:t>
            </a:r>
            <a:r>
              <a:rPr lang="es-ES" dirty="0" smtClean="0">
                <a:latin typeface="Lucida Handwriting" pitchFamily="66" charset="0"/>
              </a:rPr>
              <a:t>fue de 75%, </a:t>
            </a:r>
            <a:r>
              <a:rPr lang="es-ES" b="1" i="1" dirty="0" smtClean="0">
                <a:latin typeface="Lucida Handwriting" pitchFamily="66" charset="0"/>
              </a:rPr>
              <a:t>con dos de 79%, y con tres de 80%</a:t>
            </a:r>
          </a:p>
          <a:p>
            <a:pPr lvl="1" algn="just">
              <a:buFont typeface="Wingdings" pitchFamily="2" charset="2"/>
              <a:buChar char="Ø"/>
            </a:pPr>
            <a:r>
              <a:rPr lang="es-ES" dirty="0" smtClean="0">
                <a:latin typeface="Lucida Handwriting" pitchFamily="66" charset="0"/>
              </a:rPr>
              <a:t>142 </a:t>
            </a:r>
            <a:r>
              <a:rPr lang="es-ES" b="1" i="1" dirty="0" smtClean="0">
                <a:latin typeface="Lucida Handwriting" pitchFamily="66" charset="0"/>
              </a:rPr>
              <a:t>VIH positivos  </a:t>
            </a:r>
            <a:r>
              <a:rPr lang="es-ES" dirty="0" smtClean="0">
                <a:latin typeface="Lucida Handwriting" pitchFamily="66" charset="0"/>
              </a:rPr>
              <a:t>fue de 57%, </a:t>
            </a:r>
            <a:r>
              <a:rPr lang="es-ES" b="1" i="1" dirty="0" smtClean="0">
                <a:latin typeface="Lucida Handwriting" pitchFamily="66" charset="0"/>
              </a:rPr>
              <a:t>61%, y 62% </a:t>
            </a:r>
            <a:r>
              <a:rPr lang="es-ES" dirty="0" smtClean="0">
                <a:latin typeface="Lucida Handwriting" pitchFamily="66" charset="0"/>
              </a:rPr>
              <a:t>respectivamente.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a:xfrm>
            <a:off x="714375" y="417496"/>
            <a:ext cx="7972425" cy="654050"/>
          </a:xfrm>
          <a:noFill/>
        </p:spPr>
        <p:txBody>
          <a:bodyPr>
            <a:normAutofit fontScale="90000"/>
          </a:bodyPr>
          <a:lstStyle/>
          <a:p>
            <a:r>
              <a:rPr lang="es-ES" sz="2400" b="1" dirty="0" smtClean="0">
                <a:solidFill>
                  <a:schemeClr val="tx1"/>
                </a:solidFill>
              </a:rPr>
              <a:t/>
            </a:r>
            <a:br>
              <a:rPr lang="es-ES" sz="2400" b="1" dirty="0" smtClean="0">
                <a:solidFill>
                  <a:schemeClr val="tx1"/>
                </a:solidFill>
              </a:rPr>
            </a:br>
            <a:r>
              <a:rPr lang="es-ES" sz="2400" b="1" dirty="0" smtClean="0">
                <a:solidFill>
                  <a:schemeClr val="tx1"/>
                </a:solidFill>
              </a:rPr>
              <a:t/>
            </a:r>
            <a:br>
              <a:rPr lang="es-ES" sz="2400" b="1" dirty="0" smtClean="0">
                <a:solidFill>
                  <a:schemeClr val="tx1"/>
                </a:solidFill>
              </a:rPr>
            </a:br>
            <a:r>
              <a:rPr lang="es-ES" sz="2400" b="1" dirty="0" smtClean="0">
                <a:solidFill>
                  <a:schemeClr val="tx1"/>
                </a:solidFill>
              </a:rPr>
              <a:t/>
            </a:r>
            <a:br>
              <a:rPr lang="es-ES" sz="2400" b="1" dirty="0" smtClean="0">
                <a:solidFill>
                  <a:schemeClr val="tx1"/>
                </a:solidFill>
              </a:rPr>
            </a:br>
            <a:r>
              <a:rPr lang="es-ES" sz="2400" b="1" dirty="0" smtClean="0">
                <a:solidFill>
                  <a:schemeClr val="tx1"/>
                </a:solidFill>
              </a:rPr>
              <a:t/>
            </a:r>
            <a:br>
              <a:rPr lang="es-ES" sz="2400" b="1" dirty="0" smtClean="0">
                <a:solidFill>
                  <a:schemeClr val="tx1"/>
                </a:solidFill>
              </a:rPr>
            </a:br>
            <a:r>
              <a:rPr lang="es-ES" sz="2400" b="1" dirty="0" smtClean="0">
                <a:solidFill>
                  <a:schemeClr val="tx1"/>
                </a:solidFill>
              </a:rPr>
              <a:t/>
            </a:r>
            <a:br>
              <a:rPr lang="es-ES" sz="2400" b="1" dirty="0" smtClean="0">
                <a:solidFill>
                  <a:schemeClr val="tx1"/>
                </a:solidFill>
              </a:rPr>
            </a:br>
            <a:r>
              <a:rPr lang="es-ES" sz="3100" dirty="0" smtClean="0">
                <a:latin typeface="Lucida Handwriting" pitchFamily="66" charset="0"/>
              </a:rPr>
              <a:t>Diagnóstico diferencial. Imágenes</a:t>
            </a:r>
            <a:r>
              <a:rPr lang="es-ES" sz="3100" dirty="0" smtClean="0">
                <a:solidFill>
                  <a:schemeClr val="tx1"/>
                </a:solidFill>
                <a:latin typeface="Lucida Handwriting" pitchFamily="66" charset="0"/>
              </a:rPr>
              <a:t> radiológica en pacientes con VIH</a:t>
            </a:r>
            <a:r>
              <a:rPr lang="es-ES" sz="6000" dirty="0" smtClean="0">
                <a:solidFill>
                  <a:schemeClr val="tx1"/>
                </a:solidFill>
                <a:latin typeface="Lucida Handwriting" pitchFamily="66" charset="0"/>
              </a:rPr>
              <a:t/>
            </a:r>
            <a:br>
              <a:rPr lang="es-ES" sz="6000" dirty="0" smtClean="0">
                <a:solidFill>
                  <a:schemeClr val="tx1"/>
                </a:solidFill>
                <a:latin typeface="Lucida Handwriting" pitchFamily="66" charset="0"/>
              </a:rPr>
            </a:br>
            <a:r>
              <a:rPr lang="es-ES" sz="6000" dirty="0" smtClean="0">
                <a:solidFill>
                  <a:schemeClr val="tx1"/>
                </a:solidFill>
                <a:latin typeface="Lucida Handwriting" pitchFamily="66" charset="0"/>
              </a:rPr>
              <a:t> </a:t>
            </a:r>
            <a:r>
              <a:rPr lang="es-ES" sz="6000" dirty="0" smtClean="0">
                <a:solidFill>
                  <a:schemeClr val="tx1"/>
                </a:solidFill>
              </a:rPr>
              <a:t/>
            </a:r>
            <a:br>
              <a:rPr lang="es-ES" sz="6000" dirty="0" smtClean="0">
                <a:solidFill>
                  <a:schemeClr val="tx1"/>
                </a:solidFill>
              </a:rPr>
            </a:br>
            <a:r>
              <a:rPr lang="es-ES" sz="6000" dirty="0" smtClean="0">
                <a:solidFill>
                  <a:schemeClr val="tx1"/>
                </a:solidFill>
              </a:rPr>
              <a:t> </a:t>
            </a:r>
            <a:endParaRPr lang="es-ES" dirty="0" smtClean="0"/>
          </a:p>
        </p:txBody>
      </p:sp>
      <p:graphicFrame>
        <p:nvGraphicFramePr>
          <p:cNvPr id="6" name="5 Tabla"/>
          <p:cNvGraphicFramePr>
            <a:graphicFrameLocks noGrp="1"/>
          </p:cNvGraphicFramePr>
          <p:nvPr/>
        </p:nvGraphicFramePr>
        <p:xfrm>
          <a:off x="595890" y="1714488"/>
          <a:ext cx="7952220" cy="4589481"/>
        </p:xfrm>
        <a:graphic>
          <a:graphicData uri="http://schemas.openxmlformats.org/drawingml/2006/table">
            <a:tbl>
              <a:tblPr/>
              <a:tblGrid>
                <a:gridCol w="2928958"/>
                <a:gridCol w="5023262"/>
              </a:tblGrid>
              <a:tr h="1357831">
                <a:tc>
                  <a:txBody>
                    <a:bodyPr/>
                    <a:lstStyle/>
                    <a:p>
                      <a:pPr algn="ctr">
                        <a:lnSpc>
                          <a:spcPct val="150000"/>
                        </a:lnSpc>
                        <a:spcAft>
                          <a:spcPts val="0"/>
                        </a:spcAft>
                      </a:pPr>
                      <a:endParaRPr lang="es-ES" sz="2000" b="1" dirty="0">
                        <a:latin typeface="Lucida Handwriting" pitchFamily="66" charset="0"/>
                        <a:ea typeface="Times New Roman"/>
                      </a:endParaRPr>
                    </a:p>
                    <a:p>
                      <a:pPr algn="ctr">
                        <a:lnSpc>
                          <a:spcPct val="150000"/>
                        </a:lnSpc>
                        <a:spcAft>
                          <a:spcPts val="0"/>
                        </a:spcAft>
                      </a:pPr>
                      <a:r>
                        <a:rPr lang="es-ES" sz="2000" b="1" dirty="0" smtClean="0">
                          <a:solidFill>
                            <a:srgbClr val="000000"/>
                          </a:solidFill>
                          <a:latin typeface="Lucida Handwriting" pitchFamily="66" charset="0"/>
                          <a:ea typeface="Times New Roman"/>
                        </a:rPr>
                        <a:t>Imágenes  radiológicas</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endParaRPr lang="es-ES" sz="2000" b="1" dirty="0" smtClean="0">
                        <a:latin typeface="Lucida Handwriting" pitchFamily="66" charset="0"/>
                        <a:ea typeface="Times New Roman"/>
                      </a:endParaRPr>
                    </a:p>
                    <a:p>
                      <a:pPr algn="ctr">
                        <a:lnSpc>
                          <a:spcPct val="150000"/>
                        </a:lnSpc>
                        <a:spcAft>
                          <a:spcPts val="0"/>
                        </a:spcAft>
                      </a:pPr>
                      <a:r>
                        <a:rPr lang="es-ES" sz="2000" b="1" dirty="0" smtClean="0">
                          <a:solidFill>
                            <a:srgbClr val="000000"/>
                          </a:solidFill>
                          <a:latin typeface="Lucida Handwriting" pitchFamily="66" charset="0"/>
                          <a:ea typeface="Times New Roman"/>
                        </a:rPr>
                        <a:t>Etiología</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67828">
                <a:tc>
                  <a:txBody>
                    <a:bodyPr/>
                    <a:lstStyle/>
                    <a:p>
                      <a:pPr algn="ctr">
                        <a:lnSpc>
                          <a:spcPct val="150000"/>
                        </a:lnSpc>
                        <a:spcAft>
                          <a:spcPts val="0"/>
                        </a:spcAft>
                      </a:pPr>
                      <a:r>
                        <a:rPr lang="es-ES" sz="2000" b="1" dirty="0">
                          <a:solidFill>
                            <a:srgbClr val="000000"/>
                          </a:solidFill>
                          <a:latin typeface="Lucida Handwriting" pitchFamily="66" charset="0"/>
                          <a:ea typeface="Times New Roman"/>
                        </a:rPr>
                        <a:t>Consolidación</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pt-BR" sz="2000" b="1" dirty="0">
                          <a:solidFill>
                            <a:srgbClr val="000000"/>
                          </a:solidFill>
                          <a:latin typeface="Lucida Handwriting" pitchFamily="66" charset="0"/>
                          <a:ea typeface="Times New Roman"/>
                        </a:rPr>
                        <a:t>Bacterias </a:t>
                      </a:r>
                      <a:r>
                        <a:rPr lang="pt-BR" sz="2000" b="1" dirty="0" err="1">
                          <a:solidFill>
                            <a:srgbClr val="000000"/>
                          </a:solidFill>
                          <a:latin typeface="Lucida Handwriting" pitchFamily="66" charset="0"/>
                          <a:ea typeface="Times New Roman"/>
                        </a:rPr>
                        <a:t>piogénas</a:t>
                      </a:r>
                      <a:r>
                        <a:rPr lang="pt-BR" sz="2000" b="1" dirty="0">
                          <a:solidFill>
                            <a:srgbClr val="000000"/>
                          </a:solidFill>
                          <a:latin typeface="Lucida Handwriting" pitchFamily="66" charset="0"/>
                          <a:ea typeface="Times New Roman"/>
                        </a:rPr>
                        <a:t>, </a:t>
                      </a:r>
                      <a:r>
                        <a:rPr lang="pt-BR" sz="2000" b="1" dirty="0" err="1" smtClean="0">
                          <a:solidFill>
                            <a:srgbClr val="000000"/>
                          </a:solidFill>
                          <a:latin typeface="Lucida Handwriting" pitchFamily="66" charset="0"/>
                          <a:ea typeface="Times New Roman"/>
                        </a:rPr>
                        <a:t>S.Kaposi</a:t>
                      </a:r>
                      <a:r>
                        <a:rPr lang="pt-BR" sz="2000" b="1" dirty="0" smtClean="0">
                          <a:solidFill>
                            <a:srgbClr val="000000"/>
                          </a:solidFill>
                          <a:latin typeface="Lucida Handwriting" pitchFamily="66" charset="0"/>
                          <a:ea typeface="Times New Roman"/>
                        </a:rPr>
                        <a:t>(</a:t>
                      </a:r>
                      <a:r>
                        <a:rPr lang="pt-BR" sz="2000" b="1" dirty="0" err="1" smtClean="0">
                          <a:solidFill>
                            <a:srgbClr val="000000"/>
                          </a:solidFill>
                          <a:latin typeface="Lucida Handwriting" pitchFamily="66" charset="0"/>
                          <a:ea typeface="Times New Roman"/>
                        </a:rPr>
                        <a:t>SK</a:t>
                      </a:r>
                      <a:r>
                        <a:rPr lang="pt-BR" sz="2000" b="1" dirty="0" smtClean="0">
                          <a:solidFill>
                            <a:srgbClr val="000000"/>
                          </a:solidFill>
                          <a:latin typeface="Lucida Handwriting" pitchFamily="66" charset="0"/>
                          <a:ea typeface="Times New Roman"/>
                        </a:rPr>
                        <a:t>), </a:t>
                      </a:r>
                      <a:r>
                        <a:rPr lang="pt-BR" sz="2000" b="1" dirty="0" err="1">
                          <a:solidFill>
                            <a:srgbClr val="000000"/>
                          </a:solidFill>
                          <a:latin typeface="Lucida Handwriting" pitchFamily="66" charset="0"/>
                          <a:ea typeface="Times New Roman"/>
                        </a:rPr>
                        <a:t>cryptococosis</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5653">
                <a:tc>
                  <a:txBody>
                    <a:bodyPr/>
                    <a:lstStyle/>
                    <a:p>
                      <a:pPr algn="ctr">
                        <a:lnSpc>
                          <a:spcPct val="150000"/>
                        </a:lnSpc>
                        <a:spcAft>
                          <a:spcPts val="0"/>
                        </a:spcAft>
                      </a:pPr>
                      <a:r>
                        <a:rPr lang="pt-BR" sz="2000" b="1" dirty="0">
                          <a:solidFill>
                            <a:srgbClr val="000000"/>
                          </a:solidFill>
                          <a:latin typeface="Lucida Handwriting" pitchFamily="66" charset="0"/>
                          <a:ea typeface="Times New Roman"/>
                        </a:rPr>
                        <a:t>Infiltrado </a:t>
                      </a:r>
                      <a:r>
                        <a:rPr lang="pt-BR" sz="2000" b="1" dirty="0" err="1">
                          <a:solidFill>
                            <a:srgbClr val="000000"/>
                          </a:solidFill>
                          <a:latin typeface="Lucida Handwriting" pitchFamily="66" charset="0"/>
                          <a:ea typeface="Times New Roman"/>
                        </a:rPr>
                        <a:t>reticulonodular</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pt-BR" sz="2000" b="1" dirty="0">
                          <a:solidFill>
                            <a:srgbClr val="000000"/>
                          </a:solidFill>
                          <a:latin typeface="Lucida Handwriting" pitchFamily="66" charset="0"/>
                          <a:ea typeface="Times New Roman"/>
                        </a:rPr>
                        <a:t>P. </a:t>
                      </a:r>
                      <a:r>
                        <a:rPr lang="pt-BR" sz="2000" b="1" dirty="0" err="1">
                          <a:solidFill>
                            <a:srgbClr val="000000"/>
                          </a:solidFill>
                          <a:latin typeface="Lucida Handwriting" pitchFamily="66" charset="0"/>
                          <a:ea typeface="Times New Roman"/>
                        </a:rPr>
                        <a:t>carinii</a:t>
                      </a:r>
                      <a:r>
                        <a:rPr lang="pt-BR" sz="2000" b="1" dirty="0">
                          <a:solidFill>
                            <a:srgbClr val="000000"/>
                          </a:solidFill>
                          <a:latin typeface="Lucida Handwriting" pitchFamily="66" charset="0"/>
                          <a:ea typeface="Times New Roman"/>
                        </a:rPr>
                        <a:t>, </a:t>
                      </a:r>
                      <a:r>
                        <a:rPr lang="pt-BR" sz="2000" b="1" i="1" u="sng" dirty="0">
                          <a:solidFill>
                            <a:srgbClr val="000000"/>
                          </a:solidFill>
                          <a:latin typeface="Lucida Handwriting" pitchFamily="66" charset="0"/>
                          <a:ea typeface="Times New Roman"/>
                        </a:rPr>
                        <a:t>M. </a:t>
                      </a:r>
                      <a:r>
                        <a:rPr lang="pt-BR" sz="2000" b="1" i="1" u="sng" dirty="0" err="1">
                          <a:solidFill>
                            <a:srgbClr val="000000"/>
                          </a:solidFill>
                          <a:latin typeface="Lucida Handwriting" pitchFamily="66" charset="0"/>
                          <a:ea typeface="Times New Roman"/>
                        </a:rPr>
                        <a:t>tuberculosis</a:t>
                      </a:r>
                      <a:r>
                        <a:rPr lang="pt-BR" sz="2000" b="1" dirty="0">
                          <a:solidFill>
                            <a:srgbClr val="000000"/>
                          </a:solidFill>
                          <a:latin typeface="Lucida Handwriting" pitchFamily="66" charset="0"/>
                          <a:ea typeface="Times New Roman"/>
                        </a:rPr>
                        <a:t>, </a:t>
                      </a:r>
                      <a:r>
                        <a:rPr lang="pt-BR" sz="2000" b="1" dirty="0" err="1">
                          <a:solidFill>
                            <a:srgbClr val="000000"/>
                          </a:solidFill>
                          <a:latin typeface="Lucida Handwriting" pitchFamily="66" charset="0"/>
                          <a:ea typeface="Times New Roman"/>
                        </a:rPr>
                        <a:t>histoplasmosis</a:t>
                      </a:r>
                      <a:r>
                        <a:rPr lang="pt-BR" sz="2000" b="1" dirty="0">
                          <a:solidFill>
                            <a:srgbClr val="000000"/>
                          </a:solidFill>
                          <a:latin typeface="Lucida Handwriting" pitchFamily="66" charset="0"/>
                          <a:ea typeface="Times New Roman"/>
                        </a:rPr>
                        <a:t>, </a:t>
                      </a:r>
                      <a:r>
                        <a:rPr lang="pt-BR" sz="2000" b="1" dirty="0" err="1">
                          <a:solidFill>
                            <a:srgbClr val="000000"/>
                          </a:solidFill>
                          <a:latin typeface="Lucida Handwriting" pitchFamily="66" charset="0"/>
                          <a:ea typeface="Times New Roman"/>
                        </a:rPr>
                        <a:t>coccidioidomycosis</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67828">
                <a:tc>
                  <a:txBody>
                    <a:bodyPr/>
                    <a:lstStyle/>
                    <a:p>
                      <a:pPr algn="ctr">
                        <a:lnSpc>
                          <a:spcPct val="150000"/>
                        </a:lnSpc>
                        <a:spcAft>
                          <a:spcPts val="0"/>
                        </a:spcAft>
                      </a:pPr>
                      <a:r>
                        <a:rPr lang="pt-BR" sz="2000" b="1" dirty="0">
                          <a:solidFill>
                            <a:srgbClr val="000000"/>
                          </a:solidFill>
                          <a:latin typeface="Lucida Handwriting" pitchFamily="66" charset="0"/>
                          <a:ea typeface="Times New Roman"/>
                        </a:rPr>
                        <a:t>Lesiones nodulares</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pt-BR" sz="2000" b="1" i="1" u="sng" dirty="0">
                          <a:solidFill>
                            <a:srgbClr val="000000"/>
                          </a:solidFill>
                          <a:latin typeface="Lucida Handwriting" pitchFamily="66" charset="0"/>
                          <a:ea typeface="Times New Roman"/>
                        </a:rPr>
                        <a:t>M. </a:t>
                      </a:r>
                      <a:r>
                        <a:rPr lang="pt-BR" sz="2000" b="1" i="1" u="sng" dirty="0" err="1">
                          <a:solidFill>
                            <a:srgbClr val="000000"/>
                          </a:solidFill>
                          <a:latin typeface="Lucida Handwriting" pitchFamily="66" charset="0"/>
                          <a:ea typeface="Times New Roman"/>
                        </a:rPr>
                        <a:t>tuberculosis</a:t>
                      </a:r>
                      <a:r>
                        <a:rPr lang="pt-BR" sz="2000" b="1" dirty="0">
                          <a:solidFill>
                            <a:srgbClr val="000000"/>
                          </a:solidFill>
                          <a:latin typeface="Lucida Handwriting" pitchFamily="66" charset="0"/>
                          <a:ea typeface="Times New Roman"/>
                        </a:rPr>
                        <a:t>, </a:t>
                      </a:r>
                      <a:r>
                        <a:rPr lang="pt-BR" sz="2000" b="1" dirty="0" err="1">
                          <a:solidFill>
                            <a:srgbClr val="000000"/>
                          </a:solidFill>
                          <a:latin typeface="Lucida Handwriting" pitchFamily="66" charset="0"/>
                          <a:ea typeface="Times New Roman"/>
                        </a:rPr>
                        <a:t>cryptococosis</a:t>
                      </a:r>
                      <a:endParaRPr lang="es-ES" sz="20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100" dirty="0" smtClean="0">
                <a:latin typeface="Lucida Handwriting" pitchFamily="66" charset="0"/>
              </a:rPr>
              <a:t/>
            </a:r>
            <a:br>
              <a:rPr lang="es-ES" sz="3100" dirty="0" smtClean="0">
                <a:latin typeface="Lucida Handwriting" pitchFamily="66" charset="0"/>
              </a:rPr>
            </a:br>
            <a:r>
              <a:rPr lang="es-ES" sz="3100" dirty="0" smtClean="0">
                <a:latin typeface="Lucida Handwriting" pitchFamily="66" charset="0"/>
              </a:rPr>
              <a:t/>
            </a:r>
            <a:br>
              <a:rPr lang="es-ES" sz="3100" dirty="0" smtClean="0">
                <a:latin typeface="Lucida Handwriting" pitchFamily="66" charset="0"/>
              </a:rPr>
            </a:br>
            <a:r>
              <a:rPr lang="es-ES" sz="3100" dirty="0" smtClean="0">
                <a:latin typeface="Lucida Handwriting" pitchFamily="66" charset="0"/>
              </a:rPr>
              <a:t>Diagnóstico diferencial. Imágenes radiológica en pacientes con VIH</a:t>
            </a:r>
            <a:r>
              <a:rPr lang="es-ES" sz="9600" dirty="0" smtClean="0">
                <a:latin typeface="Lucida Handwriting" pitchFamily="66" charset="0"/>
              </a:rPr>
              <a:t/>
            </a:r>
            <a:br>
              <a:rPr lang="es-ES" sz="9600" dirty="0" smtClean="0">
                <a:latin typeface="Lucida Handwriting" pitchFamily="66" charset="0"/>
              </a:rPr>
            </a:br>
            <a:r>
              <a:rPr lang="es-ES" sz="9600" b="1" dirty="0" smtClean="0">
                <a:latin typeface="Lucida Handwriting" pitchFamily="66" charset="0"/>
              </a:rPr>
              <a:t> </a:t>
            </a:r>
            <a:endParaRPr lang="es-ES" dirty="0"/>
          </a:p>
        </p:txBody>
      </p:sp>
      <p:sp>
        <p:nvSpPr>
          <p:cNvPr id="3" name="2 Marcador de contenido"/>
          <p:cNvSpPr>
            <a:spLocks noGrp="1"/>
          </p:cNvSpPr>
          <p:nvPr>
            <p:ph idx="1"/>
          </p:nvPr>
        </p:nvSpPr>
        <p:spPr/>
        <p:txBody>
          <a:bodyPr/>
          <a:lstStyle/>
          <a:p>
            <a:endParaRPr lang="es-ES" dirty="0"/>
          </a:p>
        </p:txBody>
      </p:sp>
      <p:graphicFrame>
        <p:nvGraphicFramePr>
          <p:cNvPr id="6" name="5 Tabla"/>
          <p:cNvGraphicFramePr>
            <a:graphicFrameLocks noGrp="1"/>
          </p:cNvGraphicFramePr>
          <p:nvPr/>
        </p:nvGraphicFramePr>
        <p:xfrm>
          <a:off x="595890" y="1357298"/>
          <a:ext cx="8262390" cy="4857783"/>
        </p:xfrm>
        <a:graphic>
          <a:graphicData uri="http://schemas.openxmlformats.org/drawingml/2006/table">
            <a:tbl>
              <a:tblPr/>
              <a:tblGrid>
                <a:gridCol w="3043200"/>
                <a:gridCol w="5219190"/>
              </a:tblGrid>
              <a:tr h="879421">
                <a:tc>
                  <a:txBody>
                    <a:bodyPr/>
                    <a:lstStyle/>
                    <a:p>
                      <a:pPr algn="ctr">
                        <a:lnSpc>
                          <a:spcPct val="150000"/>
                        </a:lnSpc>
                        <a:spcAft>
                          <a:spcPts val="0"/>
                        </a:spcAft>
                      </a:pPr>
                      <a:r>
                        <a:rPr lang="es-ES" sz="1800" b="1" dirty="0" smtClean="0">
                          <a:solidFill>
                            <a:srgbClr val="000000"/>
                          </a:solidFill>
                          <a:latin typeface="Lucida Handwriting" pitchFamily="66" charset="0"/>
                          <a:ea typeface="Times New Roman"/>
                        </a:rPr>
                        <a:t>Imágenes  radiológicas</a:t>
                      </a:r>
                      <a:endParaRPr lang="es-ES" sz="18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endParaRPr lang="es-ES" sz="1600" b="1" dirty="0">
                        <a:latin typeface="Lucida Handwriting" pitchFamily="66" charset="0"/>
                        <a:ea typeface="Times New Roman"/>
                      </a:endParaRPr>
                    </a:p>
                    <a:p>
                      <a:pPr algn="ctr">
                        <a:lnSpc>
                          <a:spcPct val="150000"/>
                        </a:lnSpc>
                        <a:spcAft>
                          <a:spcPts val="0"/>
                        </a:spcAft>
                      </a:pPr>
                      <a:r>
                        <a:rPr lang="es-ES" sz="1600" b="1" dirty="0">
                          <a:solidFill>
                            <a:srgbClr val="000000"/>
                          </a:solidFill>
                          <a:latin typeface="Lucida Handwriting" pitchFamily="66" charset="0"/>
                          <a:ea typeface="Times New Roman"/>
                        </a:rPr>
                        <a:t>Etiología</a:t>
                      </a:r>
                      <a:endParaRPr lang="es-ES" sz="16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91886">
                <a:tc>
                  <a:txBody>
                    <a:bodyPr/>
                    <a:lstStyle/>
                    <a:p>
                      <a:pPr algn="ctr">
                        <a:lnSpc>
                          <a:spcPct val="150000"/>
                        </a:lnSpc>
                        <a:spcAft>
                          <a:spcPts val="0"/>
                        </a:spcAft>
                      </a:pPr>
                      <a:endParaRPr lang="pt-BR" sz="1800" b="1" dirty="0" smtClean="0">
                        <a:solidFill>
                          <a:srgbClr val="000000"/>
                        </a:solidFill>
                        <a:latin typeface="Lucida Handwriting" pitchFamily="66" charset="0"/>
                        <a:ea typeface="Times New Roman"/>
                      </a:endParaRPr>
                    </a:p>
                    <a:p>
                      <a:pPr algn="ctr">
                        <a:lnSpc>
                          <a:spcPct val="150000"/>
                        </a:lnSpc>
                        <a:spcAft>
                          <a:spcPts val="0"/>
                        </a:spcAft>
                      </a:pPr>
                      <a:r>
                        <a:rPr lang="pt-BR" sz="1800" b="1" dirty="0" smtClean="0">
                          <a:solidFill>
                            <a:srgbClr val="000000"/>
                          </a:solidFill>
                          <a:latin typeface="Lucida Handwriting" pitchFamily="66" charset="0"/>
                          <a:ea typeface="Times New Roman"/>
                        </a:rPr>
                        <a:t>Cavidades</a:t>
                      </a:r>
                      <a:endParaRPr lang="es-ES" sz="18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pt-BR" sz="1600" b="1" i="1" u="sng" dirty="0">
                          <a:solidFill>
                            <a:srgbClr val="000000"/>
                          </a:solidFill>
                          <a:latin typeface="Lucida Handwriting" pitchFamily="66" charset="0"/>
                          <a:ea typeface="Times New Roman"/>
                        </a:rPr>
                        <a:t>M. </a:t>
                      </a:r>
                      <a:r>
                        <a:rPr lang="pt-BR" sz="1600" b="1" i="1" u="sng" dirty="0" err="1">
                          <a:solidFill>
                            <a:srgbClr val="000000"/>
                          </a:solidFill>
                          <a:latin typeface="Lucida Handwriting" pitchFamily="66" charset="0"/>
                          <a:ea typeface="Times New Roman"/>
                        </a:rPr>
                        <a:t>tuberculosis</a:t>
                      </a:r>
                      <a:r>
                        <a:rPr lang="pt-BR" sz="1600" b="1" dirty="0">
                          <a:solidFill>
                            <a:srgbClr val="000000"/>
                          </a:solidFill>
                          <a:latin typeface="Lucida Handwriting" pitchFamily="66" charset="0"/>
                          <a:ea typeface="Times New Roman"/>
                        </a:rPr>
                        <a:t>, S. </a:t>
                      </a:r>
                      <a:r>
                        <a:rPr lang="pt-BR" sz="1600" b="1" dirty="0" err="1">
                          <a:solidFill>
                            <a:srgbClr val="000000"/>
                          </a:solidFill>
                          <a:latin typeface="Lucida Handwriting" pitchFamily="66" charset="0"/>
                          <a:ea typeface="Times New Roman"/>
                        </a:rPr>
                        <a:t>aureus</a:t>
                      </a:r>
                      <a:r>
                        <a:rPr lang="pt-BR" sz="1600" b="1" dirty="0">
                          <a:solidFill>
                            <a:srgbClr val="000000"/>
                          </a:solidFill>
                          <a:latin typeface="Lucida Handwriting" pitchFamily="66" charset="0"/>
                          <a:ea typeface="Times New Roman"/>
                        </a:rPr>
                        <a:t>, </a:t>
                      </a:r>
                      <a:r>
                        <a:rPr lang="pt-BR" sz="1600" b="1" dirty="0" err="1">
                          <a:solidFill>
                            <a:srgbClr val="000000"/>
                          </a:solidFill>
                          <a:latin typeface="Lucida Handwriting" pitchFamily="66" charset="0"/>
                          <a:ea typeface="Times New Roman"/>
                        </a:rPr>
                        <a:t>Nocardia</a:t>
                      </a:r>
                      <a:r>
                        <a:rPr lang="pt-BR" sz="1600" b="1" dirty="0">
                          <a:solidFill>
                            <a:srgbClr val="000000"/>
                          </a:solidFill>
                          <a:latin typeface="Lucida Handwriting" pitchFamily="66" charset="0"/>
                          <a:ea typeface="Times New Roman"/>
                        </a:rPr>
                        <a:t>, P. </a:t>
                      </a:r>
                      <a:r>
                        <a:rPr lang="pt-BR" sz="1600" b="1" dirty="0" err="1" smtClean="0">
                          <a:solidFill>
                            <a:srgbClr val="000000"/>
                          </a:solidFill>
                          <a:latin typeface="Lucida Handwriting" pitchFamily="66" charset="0"/>
                          <a:ea typeface="Times New Roman"/>
                        </a:rPr>
                        <a:t>aeruginosa</a:t>
                      </a:r>
                      <a:r>
                        <a:rPr lang="pt-BR" sz="1600" b="1" dirty="0">
                          <a:solidFill>
                            <a:srgbClr val="000000"/>
                          </a:solidFill>
                          <a:latin typeface="Lucida Handwriting" pitchFamily="66" charset="0"/>
                          <a:ea typeface="Times New Roman"/>
                        </a:rPr>
                        <a:t>, </a:t>
                      </a:r>
                      <a:r>
                        <a:rPr lang="pt-BR" sz="1600" b="1" dirty="0" err="1">
                          <a:solidFill>
                            <a:srgbClr val="000000"/>
                          </a:solidFill>
                          <a:latin typeface="Lucida Handwriting" pitchFamily="66" charset="0"/>
                          <a:ea typeface="Times New Roman"/>
                        </a:rPr>
                        <a:t>histoplasmosis</a:t>
                      </a:r>
                      <a:r>
                        <a:rPr lang="pt-BR" sz="1600" b="1" dirty="0">
                          <a:solidFill>
                            <a:srgbClr val="000000"/>
                          </a:solidFill>
                          <a:latin typeface="Lucida Handwriting" pitchFamily="66" charset="0"/>
                          <a:ea typeface="Times New Roman"/>
                        </a:rPr>
                        <a:t>, </a:t>
                      </a:r>
                      <a:r>
                        <a:rPr lang="pt-BR" sz="1600" b="1" dirty="0" err="1">
                          <a:solidFill>
                            <a:srgbClr val="000000"/>
                          </a:solidFill>
                          <a:latin typeface="Lucida Handwriting" pitchFamily="66" charset="0"/>
                          <a:ea typeface="Times New Roman"/>
                        </a:rPr>
                        <a:t>cryptococosis</a:t>
                      </a:r>
                      <a:r>
                        <a:rPr lang="pt-BR" sz="1600" b="1" dirty="0">
                          <a:solidFill>
                            <a:srgbClr val="000000"/>
                          </a:solidFill>
                          <a:latin typeface="Lucida Handwriting" pitchFamily="66" charset="0"/>
                          <a:ea typeface="Times New Roman"/>
                        </a:rPr>
                        <a:t>, </a:t>
                      </a:r>
                      <a:r>
                        <a:rPr lang="pt-BR" sz="1600" b="1" dirty="0" err="1">
                          <a:solidFill>
                            <a:srgbClr val="000000"/>
                          </a:solidFill>
                          <a:latin typeface="Lucida Handwriting" pitchFamily="66" charset="0"/>
                          <a:ea typeface="Times New Roman"/>
                        </a:rPr>
                        <a:t>coccidioidomicosis</a:t>
                      </a:r>
                      <a:r>
                        <a:rPr lang="pt-BR" sz="1600" b="1" dirty="0">
                          <a:solidFill>
                            <a:srgbClr val="000000"/>
                          </a:solidFill>
                          <a:latin typeface="Lucida Handwriting" pitchFamily="66" charset="0"/>
                          <a:ea typeface="Times New Roman"/>
                        </a:rPr>
                        <a:t>, </a:t>
                      </a:r>
                      <a:r>
                        <a:rPr lang="pt-BR" sz="1600" b="1" dirty="0" err="1">
                          <a:solidFill>
                            <a:srgbClr val="000000"/>
                          </a:solidFill>
                          <a:latin typeface="Lucida Handwriting" pitchFamily="66" charset="0"/>
                          <a:ea typeface="Times New Roman"/>
                        </a:rPr>
                        <a:t>aspergilosis</a:t>
                      </a:r>
                      <a:r>
                        <a:rPr lang="pt-BR" sz="1600" b="1" dirty="0">
                          <a:solidFill>
                            <a:srgbClr val="000000"/>
                          </a:solidFill>
                          <a:latin typeface="Lucida Handwriting" pitchFamily="66" charset="0"/>
                          <a:ea typeface="Times New Roman"/>
                        </a:rPr>
                        <a:t> y anaeróbicos</a:t>
                      </a:r>
                      <a:endParaRPr lang="es-ES" sz="16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94590">
                <a:tc>
                  <a:txBody>
                    <a:bodyPr/>
                    <a:lstStyle/>
                    <a:p>
                      <a:pPr algn="just">
                        <a:lnSpc>
                          <a:spcPct val="150000"/>
                        </a:lnSpc>
                        <a:spcAft>
                          <a:spcPts val="0"/>
                        </a:spcAft>
                      </a:pPr>
                      <a:r>
                        <a:rPr lang="pt-BR" sz="1800" b="1" dirty="0" err="1" smtClean="0">
                          <a:solidFill>
                            <a:srgbClr val="000000"/>
                          </a:solidFill>
                          <a:latin typeface="Lucida Handwriting" pitchFamily="66" charset="0"/>
                          <a:ea typeface="Times New Roman"/>
                        </a:rPr>
                        <a:t>Adenopatías</a:t>
                      </a:r>
                      <a:r>
                        <a:rPr lang="pt-BR" sz="1800" b="1" dirty="0" smtClean="0">
                          <a:solidFill>
                            <a:srgbClr val="000000"/>
                          </a:solidFill>
                          <a:latin typeface="Lucida Handwriting" pitchFamily="66" charset="0"/>
                          <a:ea typeface="Times New Roman"/>
                        </a:rPr>
                        <a:t> </a:t>
                      </a:r>
                      <a:r>
                        <a:rPr lang="pt-BR" sz="1800" b="1" dirty="0" err="1">
                          <a:solidFill>
                            <a:srgbClr val="000000"/>
                          </a:solidFill>
                          <a:latin typeface="Lucida Handwriting" pitchFamily="66" charset="0"/>
                          <a:ea typeface="Times New Roman"/>
                        </a:rPr>
                        <a:t>hiliares</a:t>
                      </a:r>
                      <a:endParaRPr lang="es-ES" sz="18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es-ES" sz="1600" b="1" i="1" u="sng" dirty="0">
                          <a:solidFill>
                            <a:srgbClr val="000000"/>
                          </a:solidFill>
                          <a:latin typeface="Lucida Handwriting" pitchFamily="66" charset="0"/>
                          <a:ea typeface="Times New Roman"/>
                        </a:rPr>
                        <a:t>M. tuberculosis</a:t>
                      </a:r>
                      <a:r>
                        <a:rPr lang="es-ES" sz="1600" b="1" i="1" u="sng" dirty="0" smtClean="0">
                          <a:solidFill>
                            <a:srgbClr val="000000"/>
                          </a:solidFill>
                          <a:latin typeface="Lucida Handwriting" pitchFamily="66" charset="0"/>
                          <a:ea typeface="Times New Roman"/>
                        </a:rPr>
                        <a:t>, </a:t>
                      </a:r>
                      <a:r>
                        <a:rPr lang="es-ES" sz="1600" b="1" dirty="0" smtClean="0">
                          <a:solidFill>
                            <a:srgbClr val="000000"/>
                          </a:solidFill>
                          <a:latin typeface="Lucida Handwriting" pitchFamily="66" charset="0"/>
                          <a:ea typeface="Times New Roman"/>
                        </a:rPr>
                        <a:t>histoplasmosis</a:t>
                      </a:r>
                      <a:r>
                        <a:rPr lang="es-ES" sz="1600" b="1" dirty="0">
                          <a:solidFill>
                            <a:srgbClr val="000000"/>
                          </a:solidFill>
                          <a:latin typeface="Lucida Handwriting" pitchFamily="66" charset="0"/>
                          <a:ea typeface="Times New Roman"/>
                        </a:rPr>
                        <a:t>, </a:t>
                      </a:r>
                      <a:r>
                        <a:rPr lang="es-ES" sz="1600" b="1" dirty="0" err="1">
                          <a:solidFill>
                            <a:srgbClr val="000000"/>
                          </a:solidFill>
                          <a:latin typeface="Lucida Handwriting" pitchFamily="66" charset="0"/>
                          <a:ea typeface="Times New Roman"/>
                        </a:rPr>
                        <a:t>coccidioidomycosis</a:t>
                      </a:r>
                      <a:r>
                        <a:rPr lang="es-ES" sz="1600" b="1" dirty="0">
                          <a:solidFill>
                            <a:srgbClr val="000000"/>
                          </a:solidFill>
                          <a:latin typeface="Lucida Handwriting" pitchFamily="66" charset="0"/>
                          <a:ea typeface="Times New Roman"/>
                        </a:rPr>
                        <a:t>, linfoma y S.K</a:t>
                      </a:r>
                      <a:endParaRPr lang="es-ES" sz="16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91886">
                <a:tc>
                  <a:txBody>
                    <a:bodyPr/>
                    <a:lstStyle/>
                    <a:p>
                      <a:pPr algn="just">
                        <a:lnSpc>
                          <a:spcPct val="150000"/>
                        </a:lnSpc>
                        <a:spcAft>
                          <a:spcPts val="0"/>
                        </a:spcAft>
                      </a:pPr>
                      <a:endParaRPr lang="pt-BR" sz="1800" b="1" dirty="0" smtClean="0">
                        <a:solidFill>
                          <a:srgbClr val="000000"/>
                        </a:solidFill>
                        <a:latin typeface="Lucida Handwriting" pitchFamily="66" charset="0"/>
                        <a:ea typeface="Times New Roman"/>
                      </a:endParaRPr>
                    </a:p>
                    <a:p>
                      <a:pPr algn="just">
                        <a:lnSpc>
                          <a:spcPct val="150000"/>
                        </a:lnSpc>
                        <a:spcAft>
                          <a:spcPts val="0"/>
                        </a:spcAft>
                      </a:pPr>
                      <a:r>
                        <a:rPr lang="pt-BR" sz="1800" b="1" dirty="0" smtClean="0">
                          <a:solidFill>
                            <a:srgbClr val="000000"/>
                          </a:solidFill>
                          <a:latin typeface="Lucida Handwriting" pitchFamily="66" charset="0"/>
                          <a:ea typeface="Times New Roman"/>
                        </a:rPr>
                        <a:t>     </a:t>
                      </a:r>
                      <a:r>
                        <a:rPr lang="pt-BR" sz="1800" b="1" dirty="0" err="1" smtClean="0">
                          <a:solidFill>
                            <a:srgbClr val="000000"/>
                          </a:solidFill>
                          <a:latin typeface="Lucida Handwriting" pitchFamily="66" charset="0"/>
                          <a:ea typeface="Times New Roman"/>
                        </a:rPr>
                        <a:t>Efusión</a:t>
                      </a:r>
                      <a:r>
                        <a:rPr lang="pt-BR" sz="1800" b="1" dirty="0" smtClean="0">
                          <a:solidFill>
                            <a:srgbClr val="000000"/>
                          </a:solidFill>
                          <a:latin typeface="Lucida Handwriting" pitchFamily="66" charset="0"/>
                          <a:ea typeface="Times New Roman"/>
                        </a:rPr>
                        <a:t> </a:t>
                      </a:r>
                      <a:r>
                        <a:rPr lang="pt-BR" sz="1800" b="1" dirty="0">
                          <a:solidFill>
                            <a:srgbClr val="000000"/>
                          </a:solidFill>
                          <a:latin typeface="Lucida Handwriting" pitchFamily="66" charset="0"/>
                          <a:ea typeface="Times New Roman"/>
                        </a:rPr>
                        <a:t>pleural</a:t>
                      </a:r>
                      <a:endParaRPr lang="es-ES" sz="18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pt-BR" sz="1600" b="1" dirty="0">
                          <a:solidFill>
                            <a:srgbClr val="000000"/>
                          </a:solidFill>
                          <a:latin typeface="Lucida Handwriting" pitchFamily="66" charset="0"/>
                          <a:ea typeface="Times New Roman"/>
                        </a:rPr>
                        <a:t>Bacterias </a:t>
                      </a:r>
                      <a:r>
                        <a:rPr lang="pt-BR" sz="1600" b="1" dirty="0" err="1">
                          <a:solidFill>
                            <a:srgbClr val="000000"/>
                          </a:solidFill>
                          <a:latin typeface="Lucida Handwriting" pitchFamily="66" charset="0"/>
                          <a:ea typeface="Times New Roman"/>
                        </a:rPr>
                        <a:t>piogénas</a:t>
                      </a:r>
                      <a:r>
                        <a:rPr lang="pt-BR" sz="1600" b="1" dirty="0">
                          <a:solidFill>
                            <a:srgbClr val="000000"/>
                          </a:solidFill>
                          <a:latin typeface="Lucida Handwriting" pitchFamily="66" charset="0"/>
                          <a:ea typeface="Times New Roman"/>
                        </a:rPr>
                        <a:t>, S.K,  </a:t>
                      </a:r>
                      <a:r>
                        <a:rPr lang="pt-BR" sz="1600" b="1" i="1" u="sng" dirty="0">
                          <a:solidFill>
                            <a:srgbClr val="000000"/>
                          </a:solidFill>
                          <a:latin typeface="Lucida Handwriting" pitchFamily="66" charset="0"/>
                          <a:ea typeface="Times New Roman"/>
                        </a:rPr>
                        <a:t>M. </a:t>
                      </a:r>
                      <a:r>
                        <a:rPr lang="pt-BR" sz="1600" b="1" i="1" u="sng" dirty="0" err="1">
                          <a:solidFill>
                            <a:srgbClr val="000000"/>
                          </a:solidFill>
                          <a:latin typeface="Lucida Handwriting" pitchFamily="66" charset="0"/>
                          <a:ea typeface="Times New Roman"/>
                        </a:rPr>
                        <a:t>Tuberculosis</a:t>
                      </a:r>
                      <a:endParaRPr lang="es-ES" sz="1600" b="1" i="1" u="sng" dirty="0">
                        <a:latin typeface="Lucida Handwriting" pitchFamily="66" charset="0"/>
                        <a:ea typeface="Times New Roman"/>
                      </a:endParaRPr>
                    </a:p>
                    <a:p>
                      <a:pPr>
                        <a:lnSpc>
                          <a:spcPct val="150000"/>
                        </a:lnSpc>
                        <a:spcAft>
                          <a:spcPts val="0"/>
                        </a:spcAft>
                      </a:pPr>
                      <a:r>
                        <a:rPr lang="pt-BR" sz="1600" b="1" dirty="0">
                          <a:solidFill>
                            <a:srgbClr val="000000"/>
                          </a:solidFill>
                          <a:latin typeface="Lucida Handwriting" pitchFamily="66" charset="0"/>
                          <a:ea typeface="Times New Roman"/>
                        </a:rPr>
                        <a:t>(</a:t>
                      </a:r>
                      <a:r>
                        <a:rPr lang="pt-BR" sz="1600" b="1" dirty="0" err="1">
                          <a:solidFill>
                            <a:srgbClr val="000000"/>
                          </a:solidFill>
                          <a:latin typeface="Lucida Handwriting" pitchFamily="66" charset="0"/>
                          <a:ea typeface="Times New Roman"/>
                        </a:rPr>
                        <a:t>insuficiencia</a:t>
                      </a:r>
                      <a:r>
                        <a:rPr lang="pt-BR" sz="1600" b="1" dirty="0">
                          <a:solidFill>
                            <a:srgbClr val="000000"/>
                          </a:solidFill>
                          <a:latin typeface="Lucida Handwriting" pitchFamily="66" charset="0"/>
                          <a:ea typeface="Times New Roman"/>
                        </a:rPr>
                        <a:t> cardíaca congestiva e </a:t>
                      </a:r>
                      <a:r>
                        <a:rPr lang="pt-BR" sz="1600" b="1" dirty="0" err="1">
                          <a:solidFill>
                            <a:srgbClr val="000000"/>
                          </a:solidFill>
                          <a:latin typeface="Lucida Handwriting" pitchFamily="66" charset="0"/>
                          <a:ea typeface="Times New Roman"/>
                        </a:rPr>
                        <a:t>hipoalbuminemia</a:t>
                      </a:r>
                      <a:r>
                        <a:rPr lang="pt-BR" sz="1600" b="1" dirty="0">
                          <a:solidFill>
                            <a:srgbClr val="000000"/>
                          </a:solidFill>
                          <a:latin typeface="Lucida Handwriting" pitchFamily="66" charset="0"/>
                          <a:ea typeface="Times New Roman"/>
                        </a:rPr>
                        <a:t>)</a:t>
                      </a:r>
                      <a:endParaRPr lang="es-ES" sz="1600" b="1" dirty="0">
                        <a:latin typeface="Lucida Handwriting" pitchFamily="66" charset="0"/>
                        <a:ea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Título"/>
          <p:cNvSpPr>
            <a:spLocks noGrp="1"/>
          </p:cNvSpPr>
          <p:nvPr>
            <p:ph type="title"/>
          </p:nvPr>
        </p:nvSpPr>
        <p:spPr/>
        <p:txBody>
          <a:bodyPr>
            <a:normAutofit fontScale="90000"/>
          </a:bodyPr>
          <a:lstStyle/>
          <a:p>
            <a:r>
              <a:rPr lang="es-ES_tradnl" b="1" dirty="0" smtClean="0">
                <a:latin typeface="Lucida Handwriting" pitchFamily="66" charset="0"/>
              </a:rPr>
              <a:t>VIH y </a:t>
            </a:r>
            <a:r>
              <a:rPr lang="es-ES_tradnl" b="1" dirty="0" err="1" smtClean="0">
                <a:latin typeface="Lucida Handwriting" pitchFamily="66" charset="0"/>
              </a:rPr>
              <a:t>TBC</a:t>
            </a:r>
            <a:r>
              <a:rPr lang="es-ES_tradnl" b="1" dirty="0" smtClean="0">
                <a:latin typeface="Lucida Handwriting" pitchFamily="66" charset="0"/>
              </a:rPr>
              <a:t> </a:t>
            </a:r>
            <a:r>
              <a:rPr lang="es-ES_tradnl" b="1" dirty="0" err="1" smtClean="0">
                <a:latin typeface="Lucida Handwriting" pitchFamily="66" charset="0"/>
              </a:rPr>
              <a:t>EXTRAPULMONAR</a:t>
            </a:r>
            <a:endParaRPr lang="es-ES" dirty="0" smtClean="0">
              <a:latin typeface="Lucida Handwriting" pitchFamily="66" charset="0"/>
            </a:endParaRPr>
          </a:p>
        </p:txBody>
      </p:sp>
      <p:sp>
        <p:nvSpPr>
          <p:cNvPr id="3" name="2 Marcador de contenido"/>
          <p:cNvSpPr>
            <a:spLocks noGrp="1"/>
          </p:cNvSpPr>
          <p:nvPr>
            <p:ph idx="1"/>
          </p:nvPr>
        </p:nvSpPr>
        <p:spPr/>
        <p:txBody>
          <a:bodyPr>
            <a:normAutofit lnSpcReduction="10000"/>
          </a:bodyPr>
          <a:lstStyle/>
          <a:p>
            <a:pPr>
              <a:defRPr/>
            </a:pPr>
            <a:r>
              <a:rPr lang="es-ES" sz="3600" i="1" dirty="0" smtClean="0">
                <a:latin typeface="Lucida Handwriting" pitchFamily="66" charset="0"/>
              </a:rPr>
              <a:t>TB extrapulmonar es mas frecuente (40%)</a:t>
            </a:r>
          </a:p>
          <a:p>
            <a:pPr lvl="2">
              <a:defRPr/>
            </a:pPr>
            <a:r>
              <a:rPr lang="es-ES" dirty="0" smtClean="0">
                <a:latin typeface="Lucida Handwriting" pitchFamily="66" charset="0"/>
              </a:rPr>
              <a:t>Formas más comunes en pacientes con SIDA son:</a:t>
            </a:r>
          </a:p>
          <a:p>
            <a:pPr lvl="1">
              <a:defRPr/>
            </a:pPr>
            <a:r>
              <a:rPr lang="es-ES" sz="3600" dirty="0" err="1" smtClean="0">
                <a:latin typeface="Lucida Handwriting" pitchFamily="66" charset="0"/>
              </a:rPr>
              <a:t>Linfadenopatía</a:t>
            </a:r>
            <a:r>
              <a:rPr lang="es-ES" sz="3600" dirty="0" smtClean="0">
                <a:latin typeface="Lucida Handwriting" pitchFamily="66" charset="0"/>
              </a:rPr>
              <a:t> (26%)</a:t>
            </a:r>
          </a:p>
          <a:p>
            <a:pPr lvl="1">
              <a:defRPr/>
            </a:pPr>
            <a:r>
              <a:rPr lang="es-ES" sz="3600" dirty="0" smtClean="0">
                <a:latin typeface="Lucida Handwriting" pitchFamily="66" charset="0"/>
              </a:rPr>
              <a:t>Pleural (21%)</a:t>
            </a:r>
          </a:p>
          <a:p>
            <a:pPr lvl="1">
              <a:defRPr/>
            </a:pPr>
            <a:r>
              <a:rPr lang="es-ES" sz="3600" dirty="0" smtClean="0">
                <a:latin typeface="Lucida Handwriting" pitchFamily="66" charset="0"/>
              </a:rPr>
              <a:t>Diseminación miliar (20%)</a:t>
            </a:r>
          </a:p>
          <a:p>
            <a:pPr lvl="1">
              <a:defRPr/>
            </a:pPr>
            <a:r>
              <a:rPr lang="es-ES" sz="3600" dirty="0" smtClean="0">
                <a:latin typeface="Lucida Handwriting" pitchFamily="66" charset="0"/>
              </a:rPr>
              <a:t>Meningitis (16%)</a:t>
            </a:r>
            <a:endParaRPr lang="es-ES" sz="3600" dirty="0">
              <a:latin typeface="Lucida Handwriting"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ctrTitle"/>
          </p:nvPr>
        </p:nvSpPr>
        <p:spPr>
          <a:xfrm>
            <a:off x="857250" y="285750"/>
            <a:ext cx="7772400" cy="857250"/>
          </a:xfrm>
        </p:spPr>
        <p:txBody>
          <a:bodyPr>
            <a:normAutofit fontScale="90000"/>
          </a:bodyPr>
          <a:lstStyle/>
          <a:p>
            <a:r>
              <a:rPr lang="es-ES" sz="2000" dirty="0" smtClean="0">
                <a:latin typeface="Lucida Handwriting" pitchFamily="66" charset="0"/>
              </a:rPr>
              <a:t>En 1897 el Dr. Francis Williams, pionero en el estudio </a:t>
            </a:r>
            <a:r>
              <a:rPr lang="es-ES" sz="2000" dirty="0" err="1" smtClean="0">
                <a:latin typeface="Lucida Handwriting" pitchFamily="66" charset="0"/>
              </a:rPr>
              <a:t>fluoroscópico</a:t>
            </a:r>
            <a:r>
              <a:rPr lang="es-ES" sz="2000" dirty="0" smtClean="0">
                <a:latin typeface="Lucida Handwriting" pitchFamily="66" charset="0"/>
              </a:rPr>
              <a:t> del tórax había ya descrito los</a:t>
            </a:r>
            <a:br>
              <a:rPr lang="es-ES" sz="2000" dirty="0" smtClean="0">
                <a:latin typeface="Lucida Handwriting" pitchFamily="66" charset="0"/>
              </a:rPr>
            </a:br>
            <a:r>
              <a:rPr lang="es-ES" sz="2000" dirty="0" smtClean="0">
                <a:latin typeface="Lucida Handwriting" pitchFamily="66" charset="0"/>
              </a:rPr>
              <a:t>hallazgos de la Tuberculosis pulmonar en esta imagen</a:t>
            </a:r>
          </a:p>
        </p:txBody>
      </p:sp>
      <p:pic>
        <p:nvPicPr>
          <p:cNvPr id="1026" name="Picture 2"/>
          <p:cNvPicPr>
            <a:picLocks noChangeAspect="1" noChangeArrowheads="1"/>
          </p:cNvPicPr>
          <p:nvPr/>
        </p:nvPicPr>
        <p:blipFill>
          <a:blip r:embed="rId2">
            <a:lum bright="-10000" contrast="40000"/>
          </a:blip>
          <a:stretch>
            <a:fillRect/>
          </a:stretch>
        </p:blipFill>
        <p:spPr bwMode="auto">
          <a:xfrm>
            <a:off x="142845" y="1500174"/>
            <a:ext cx="5523456" cy="4786346"/>
          </a:xfrm>
          <a:prstGeom prst="rect">
            <a:avLst/>
          </a:prstGeom>
          <a:noFill/>
          <a:ln>
            <a:noFill/>
          </a:ln>
        </p:spPr>
      </p:pic>
      <p:sp>
        <p:nvSpPr>
          <p:cNvPr id="5124" name="4 CuadroTexto"/>
          <p:cNvSpPr txBox="1">
            <a:spLocks noChangeArrowheads="1"/>
          </p:cNvSpPr>
          <p:nvPr/>
        </p:nvSpPr>
        <p:spPr bwMode="auto">
          <a:xfrm>
            <a:off x="5929322" y="1928802"/>
            <a:ext cx="3071812" cy="3970318"/>
          </a:xfrm>
          <a:prstGeom prst="rect">
            <a:avLst/>
          </a:prstGeom>
          <a:noFill/>
          <a:ln w="9525">
            <a:noFill/>
            <a:miter lim="800000"/>
            <a:headEnd/>
            <a:tailEnd/>
          </a:ln>
        </p:spPr>
        <p:txBody>
          <a:bodyPr>
            <a:spAutoFit/>
          </a:bodyPr>
          <a:lstStyle/>
          <a:p>
            <a:pPr>
              <a:buFont typeface="Wingdings" pitchFamily="2" charset="2"/>
              <a:buChar char="v"/>
            </a:pPr>
            <a:r>
              <a:rPr lang="es-ES" dirty="0" smtClean="0">
                <a:latin typeface="Lucida Handwriting" pitchFamily="66" charset="0"/>
              </a:rPr>
              <a:t>Oscurecimiento </a:t>
            </a:r>
            <a:r>
              <a:rPr lang="es-ES" dirty="0">
                <a:latin typeface="Lucida Handwriting" pitchFamily="66" charset="0"/>
              </a:rPr>
              <a:t>del ápice pulmonar”.</a:t>
            </a:r>
          </a:p>
          <a:p>
            <a:pPr>
              <a:buFont typeface="Wingdings" pitchFamily="2" charset="2"/>
              <a:buChar char="v"/>
            </a:pPr>
            <a:r>
              <a:rPr lang="es-ES" dirty="0" smtClean="0">
                <a:latin typeface="Lucida Handwriting" pitchFamily="66" charset="0"/>
              </a:rPr>
              <a:t>Restricción </a:t>
            </a:r>
            <a:r>
              <a:rPr lang="es-ES" dirty="0">
                <a:latin typeface="Lucida Handwriting" pitchFamily="66" charset="0"/>
              </a:rPr>
              <a:t>de los movimientos del diafragma.</a:t>
            </a:r>
          </a:p>
          <a:p>
            <a:pPr>
              <a:buFont typeface="Wingdings" pitchFamily="2" charset="2"/>
              <a:buChar char="v"/>
            </a:pPr>
            <a:r>
              <a:rPr lang="es-ES" dirty="0">
                <a:latin typeface="Lucida Handwriting" pitchFamily="66" charset="0"/>
              </a:rPr>
              <a:t> </a:t>
            </a:r>
            <a:r>
              <a:rPr lang="es-ES" dirty="0" smtClean="0">
                <a:latin typeface="Lucida Handwriting" pitchFamily="66" charset="0"/>
              </a:rPr>
              <a:t>Desplazamiento </a:t>
            </a:r>
            <a:r>
              <a:rPr lang="es-ES" dirty="0">
                <a:latin typeface="Lucida Handwriting" pitchFamily="66" charset="0"/>
              </a:rPr>
              <a:t>del mediastino hacia el lado afectado.</a:t>
            </a:r>
          </a:p>
          <a:p>
            <a:pPr>
              <a:buFont typeface="Wingdings" pitchFamily="2" charset="2"/>
              <a:buChar char="v"/>
            </a:pPr>
            <a:r>
              <a:rPr lang="es-ES" dirty="0" smtClean="0">
                <a:latin typeface="Lucida Handwriting" pitchFamily="66" charset="0"/>
              </a:rPr>
              <a:t>Aumento </a:t>
            </a:r>
            <a:r>
              <a:rPr lang="es-ES" dirty="0">
                <a:latin typeface="Lucida Handwriting" pitchFamily="66" charset="0"/>
              </a:rPr>
              <a:t>del desplazamiento del diafragma </a:t>
            </a:r>
            <a:r>
              <a:rPr lang="es-ES" dirty="0" err="1">
                <a:latin typeface="Lucida Handwriting" pitchFamily="66" charset="0"/>
              </a:rPr>
              <a:t>contralateral</a:t>
            </a:r>
            <a:r>
              <a:rPr lang="es-ES" dirty="0">
                <a:latin typeface="Lucida Handwriting" pitchFamily="66" charset="0"/>
              </a:rPr>
              <a:t>.</a:t>
            </a:r>
          </a:p>
          <a:p>
            <a:pPr>
              <a:buFont typeface="Wingdings" pitchFamily="2" charset="2"/>
              <a:buChar char="v"/>
            </a:pPr>
            <a:r>
              <a:rPr lang="es-ES" dirty="0" smtClean="0">
                <a:latin typeface="Lucida Handwriting" pitchFamily="66" charset="0"/>
              </a:rPr>
              <a:t>A </a:t>
            </a:r>
            <a:r>
              <a:rPr lang="es-ES" dirty="0">
                <a:latin typeface="Lucida Handwriting" pitchFamily="66" charset="0"/>
              </a:rPr>
              <a:t>veces patrón </a:t>
            </a:r>
            <a:r>
              <a:rPr lang="es-ES" dirty="0" err="1">
                <a:latin typeface="Lucida Handwriting" pitchFamily="66" charset="0"/>
              </a:rPr>
              <a:t>micronodular</a:t>
            </a:r>
            <a:r>
              <a:rPr lang="es-ES" dirty="0"/>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p:txBody>
          <a:bodyPr/>
          <a:lstStyle/>
          <a:p>
            <a:r>
              <a:rPr lang="es-ES_tradnl" b="1" dirty="0" smtClean="0">
                <a:latin typeface="Lucida Handwriting" pitchFamily="66" charset="0"/>
              </a:rPr>
              <a:t>VIH y TUBERCULOSIS</a:t>
            </a:r>
            <a:endParaRPr lang="es-ES" dirty="0" smtClean="0">
              <a:latin typeface="Lucida Handwriting" pitchFamily="66" charset="0"/>
            </a:endParaRPr>
          </a:p>
        </p:txBody>
      </p:sp>
      <p:sp>
        <p:nvSpPr>
          <p:cNvPr id="48131" name="2 Marcador de contenido"/>
          <p:cNvSpPr>
            <a:spLocks noGrp="1"/>
          </p:cNvSpPr>
          <p:nvPr>
            <p:ph idx="1"/>
          </p:nvPr>
        </p:nvSpPr>
        <p:spPr>
          <a:xfrm>
            <a:off x="457200" y="1814514"/>
            <a:ext cx="8229600" cy="3829064"/>
          </a:xfrm>
        </p:spPr>
        <p:txBody>
          <a:bodyPr>
            <a:normAutofit/>
          </a:bodyPr>
          <a:lstStyle/>
          <a:p>
            <a:pPr algn="just">
              <a:buFont typeface="Wingdings" pitchFamily="2" charset="2"/>
              <a:buChar char="q"/>
            </a:pPr>
            <a:r>
              <a:rPr lang="es-ES" dirty="0" smtClean="0">
                <a:latin typeface="Lucida Handwriting" pitchFamily="66" charset="0"/>
              </a:rPr>
              <a:t>Con esputo +, la mortalidad se incrementa, pero </a:t>
            </a:r>
            <a:r>
              <a:rPr lang="es-ES" b="1" i="1" dirty="0" smtClean="0">
                <a:latin typeface="Lucida Handwriting" pitchFamily="66" charset="0"/>
              </a:rPr>
              <a:t>aún más en aquellos con TB y esputo </a:t>
            </a:r>
            <a:r>
              <a:rPr lang="es-ES" b="1" i="1" dirty="0" err="1" smtClean="0">
                <a:latin typeface="Lucida Handwriting" pitchFamily="66" charset="0"/>
              </a:rPr>
              <a:t>neg</a:t>
            </a:r>
            <a:r>
              <a:rPr lang="es-ES" b="1" i="1" dirty="0" smtClean="0">
                <a:latin typeface="Lucida Handwriting" pitchFamily="66" charset="0"/>
              </a:rPr>
              <a:t>.</a:t>
            </a:r>
            <a:endParaRPr lang="es-ES" dirty="0" smtClean="0">
              <a:latin typeface="Lucida Handwriting" pitchFamily="66" charset="0"/>
            </a:endParaRPr>
          </a:p>
          <a:p>
            <a:pPr algn="just">
              <a:buFont typeface="Wingdings" pitchFamily="2" charset="2"/>
              <a:buChar char="q"/>
            </a:pPr>
            <a:r>
              <a:rPr lang="es-ES" dirty="0" smtClean="0">
                <a:latin typeface="Lucida Handwriting" pitchFamily="66" charset="0"/>
              </a:rPr>
              <a:t>Mortalidad es superior al 20%, si es diseminada y del </a:t>
            </a:r>
            <a:r>
              <a:rPr lang="es-ES" dirty="0" err="1" smtClean="0">
                <a:latin typeface="Lucida Handwriting" pitchFamily="66" charset="0"/>
              </a:rPr>
              <a:t>SNC</a:t>
            </a:r>
            <a:r>
              <a:rPr lang="es-ES" dirty="0" smtClean="0">
                <a:latin typeface="Lucida Handwriting" pitchFamily="66" charset="0"/>
              </a:rPr>
              <a:t>.</a:t>
            </a:r>
          </a:p>
          <a:p>
            <a:r>
              <a:rPr lang="es-ES" i="1" dirty="0" smtClean="0">
                <a:latin typeface="Lucida Handwriting" pitchFamily="66" charset="0"/>
              </a:rPr>
              <a:t>Profilaxis con </a:t>
            </a:r>
            <a:r>
              <a:rPr lang="es-ES" i="1" dirty="0" err="1" smtClean="0">
                <a:latin typeface="Lucida Handwriting" pitchFamily="66" charset="0"/>
              </a:rPr>
              <a:t>co-trimoxazole</a:t>
            </a:r>
            <a:r>
              <a:rPr lang="es-ES" i="1" dirty="0" smtClean="0">
                <a:latin typeface="Lucida Handwriting" pitchFamily="66" charset="0"/>
              </a:rPr>
              <a:t> </a:t>
            </a:r>
            <a:r>
              <a:rPr lang="es-ES" dirty="0" smtClean="0">
                <a:latin typeface="Lucida Handwriting" pitchFamily="66" charset="0"/>
              </a:rPr>
              <a:t>(</a:t>
            </a:r>
            <a:r>
              <a:rPr lang="es-ES" dirty="0" err="1" smtClean="0">
                <a:latin typeface="Lucida Handwriting" pitchFamily="66" charset="0"/>
              </a:rPr>
              <a:t>Sulfaprim</a:t>
            </a:r>
            <a:r>
              <a:rPr lang="es-ES" dirty="0" smtClean="0">
                <a:latin typeface="Lucida Handwriting" pitchFamily="66" charset="0"/>
              </a:rPr>
              <a:t>) para el </a:t>
            </a:r>
            <a:r>
              <a:rPr lang="es-ES" i="1" dirty="0" smtClean="0">
                <a:latin typeface="Lucida Handwriting" pitchFamily="66" charset="0"/>
              </a:rPr>
              <a:t>P. </a:t>
            </a:r>
            <a:r>
              <a:rPr lang="es-ES" i="1" dirty="0" err="1" smtClean="0">
                <a:latin typeface="Lucida Handwriting" pitchFamily="66" charset="0"/>
              </a:rPr>
              <a:t>jiroveci</a:t>
            </a:r>
            <a:r>
              <a:rPr lang="es-ES" i="1" dirty="0" smtClean="0">
                <a:latin typeface="Lucida Handwriting" pitchFamily="66" charset="0"/>
              </a:rPr>
              <a:t>.</a:t>
            </a:r>
            <a:endParaRPr lang="es-ES" dirty="0" smtClean="0">
              <a:latin typeface="Lucida Handwriting" pitchFamily="66"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p:txBody>
          <a:bodyPr/>
          <a:lstStyle/>
          <a:p>
            <a:r>
              <a:rPr lang="es-ES_tradnl" b="1" dirty="0" err="1" smtClean="0">
                <a:latin typeface="Lucida Handwriting" pitchFamily="66" charset="0"/>
              </a:rPr>
              <a:t>Tto</a:t>
            </a:r>
            <a:r>
              <a:rPr lang="es-ES_tradnl" b="1" dirty="0" smtClean="0">
                <a:latin typeface="Lucida Handwriting" pitchFamily="66" charset="0"/>
              </a:rPr>
              <a:t> VIH y TUBERCULOSIS</a:t>
            </a:r>
            <a:endParaRPr lang="es-ES" dirty="0" smtClean="0">
              <a:latin typeface="Lucida Handwriting" pitchFamily="66" charset="0"/>
            </a:endParaRPr>
          </a:p>
        </p:txBody>
      </p:sp>
      <p:sp>
        <p:nvSpPr>
          <p:cNvPr id="49155" name="2 Marcador de contenido"/>
          <p:cNvSpPr>
            <a:spLocks noGrp="1"/>
          </p:cNvSpPr>
          <p:nvPr>
            <p:ph idx="1"/>
          </p:nvPr>
        </p:nvSpPr>
        <p:spPr>
          <a:xfrm>
            <a:off x="457200" y="1428750"/>
            <a:ext cx="8229600" cy="4697413"/>
          </a:xfrm>
        </p:spPr>
        <p:txBody>
          <a:bodyPr>
            <a:normAutofit lnSpcReduction="10000"/>
          </a:bodyPr>
          <a:lstStyle/>
          <a:p>
            <a:r>
              <a:rPr lang="es-ES" dirty="0" err="1" smtClean="0">
                <a:latin typeface="Lucida Handwriting" pitchFamily="66" charset="0"/>
              </a:rPr>
              <a:t>Tto</a:t>
            </a:r>
            <a:r>
              <a:rPr lang="es-ES" dirty="0" smtClean="0">
                <a:latin typeface="Lucida Handwriting" pitchFamily="66" charset="0"/>
              </a:rPr>
              <a:t> de TB es el mismo para pacientes VIH negativos y positivos</a:t>
            </a:r>
            <a:endParaRPr lang="es-ES" b="1" i="1" dirty="0" smtClean="0">
              <a:latin typeface="Lucida Handwriting" pitchFamily="66" charset="0"/>
            </a:endParaRPr>
          </a:p>
          <a:p>
            <a:r>
              <a:rPr lang="es-ES" b="1" i="1" dirty="0" smtClean="0">
                <a:latin typeface="Lucida Handwriting" pitchFamily="66" charset="0"/>
              </a:rPr>
              <a:t>Respuesta de curación a seis meses es la misma </a:t>
            </a:r>
            <a:r>
              <a:rPr lang="es-ES" dirty="0" smtClean="0">
                <a:latin typeface="Lucida Handwriting" pitchFamily="66" charset="0"/>
              </a:rPr>
              <a:t>tanto en pacientes VIH positivos como negativos</a:t>
            </a:r>
          </a:p>
          <a:p>
            <a:r>
              <a:rPr lang="es-ES" dirty="0" smtClean="0">
                <a:latin typeface="Lucida Handwriting" pitchFamily="66" charset="0"/>
              </a:rPr>
              <a:t>Presentación </a:t>
            </a:r>
            <a:r>
              <a:rPr lang="es-ES" b="1" i="1" dirty="0" err="1" smtClean="0">
                <a:latin typeface="Lucida Handwriting" pitchFamily="66" charset="0"/>
              </a:rPr>
              <a:t>extrapulmonar</a:t>
            </a:r>
            <a:r>
              <a:rPr lang="es-ES" b="1" i="1" dirty="0" smtClean="0">
                <a:latin typeface="Lucida Handwriting" pitchFamily="66" charset="0"/>
              </a:rPr>
              <a:t> en </a:t>
            </a:r>
            <a:r>
              <a:rPr lang="es-ES" b="1" i="1" dirty="0" err="1" smtClean="0">
                <a:latin typeface="Lucida Handwriting" pitchFamily="66" charset="0"/>
              </a:rPr>
              <a:t>SNC</a:t>
            </a:r>
            <a:r>
              <a:rPr lang="es-ES" b="1" i="1" dirty="0" smtClean="0">
                <a:latin typeface="Lucida Handwriting" pitchFamily="66" charset="0"/>
              </a:rPr>
              <a:t> o </a:t>
            </a:r>
            <a:r>
              <a:rPr lang="es-ES" b="1" i="1" dirty="0" err="1" smtClean="0">
                <a:latin typeface="Lucida Handwriting" pitchFamily="66" charset="0"/>
              </a:rPr>
              <a:t>hematógena</a:t>
            </a:r>
            <a:r>
              <a:rPr lang="es-ES" dirty="0" smtClean="0">
                <a:latin typeface="Lucida Handwriting" pitchFamily="66" charset="0"/>
              </a:rPr>
              <a:t> deberán recibir </a:t>
            </a:r>
            <a:r>
              <a:rPr lang="es-ES" b="1" i="1" dirty="0" smtClean="0">
                <a:latin typeface="Lucida Handwriting" pitchFamily="66" charset="0"/>
              </a:rPr>
              <a:t>12 o más meses.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noFill/>
          <a:ln/>
        </p:spPr>
        <p:txBody>
          <a:bodyPr>
            <a:normAutofit fontScale="90000"/>
          </a:bodyPr>
          <a:lstStyle/>
          <a:p>
            <a:r>
              <a:rPr lang="es-MX" dirty="0" err="1" smtClean="0">
                <a:latin typeface="Lucida Handwriting" pitchFamily="66" charset="0"/>
              </a:rPr>
              <a:t>VIH+Tuberculosis</a:t>
            </a:r>
            <a:r>
              <a:rPr lang="es-MX" dirty="0" smtClean="0">
                <a:latin typeface="Lucida Handwriting" pitchFamily="66" charset="0"/>
              </a:rPr>
              <a:t> </a:t>
            </a:r>
            <a:r>
              <a:rPr lang="es-MX" dirty="0" err="1">
                <a:latin typeface="Lucida Handwriting" pitchFamily="66" charset="0"/>
              </a:rPr>
              <a:t>multirresistente</a:t>
            </a:r>
            <a:r>
              <a:rPr lang="es-MX" dirty="0">
                <a:latin typeface="Lucida Handwriting" pitchFamily="66" charset="0"/>
              </a:rPr>
              <a:t/>
            </a:r>
            <a:br>
              <a:rPr lang="es-MX" dirty="0">
                <a:latin typeface="Lucida Handwriting" pitchFamily="66" charset="0"/>
              </a:rPr>
            </a:br>
            <a:r>
              <a:rPr lang="es-MX" dirty="0">
                <a:latin typeface="Lucida Handwriting" pitchFamily="66" charset="0"/>
              </a:rPr>
              <a:t>↓</a:t>
            </a:r>
          </a:p>
        </p:txBody>
      </p:sp>
      <p:pic>
        <p:nvPicPr>
          <p:cNvPr id="46084" name="Picture 4" descr="SKELETON"/>
          <p:cNvPicPr>
            <a:picLocks noGrp="1" noChangeAspect="1" noChangeArrowheads="1" noCrop="1"/>
          </p:cNvPicPr>
          <p:nvPr>
            <p:ph type="subTitle" idx="1"/>
          </p:nvPr>
        </p:nvPicPr>
        <p:blipFill>
          <a:blip r:embed="rId3"/>
          <a:srcRect/>
          <a:stretch>
            <a:fillRect/>
          </a:stretch>
        </p:blipFill>
        <p:spPr>
          <a:xfrm>
            <a:off x="3059113" y="3933825"/>
            <a:ext cx="3097212" cy="2303463"/>
          </a:xfrm>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p:txBody>
          <a:bodyPr/>
          <a:lstStyle/>
          <a:p>
            <a:r>
              <a:rPr lang="es-ES" sz="2800" b="1" dirty="0" smtClean="0">
                <a:solidFill>
                  <a:schemeClr val="tx1"/>
                </a:solidFill>
                <a:latin typeface="Lucida Handwriting" pitchFamily="66" charset="0"/>
              </a:rPr>
              <a:t>VIH y resistencia a tratamiento antituberculoso por cepas </a:t>
            </a:r>
            <a:r>
              <a:rPr lang="es-ES" sz="2800" b="1" dirty="0" err="1" smtClean="0">
                <a:solidFill>
                  <a:schemeClr val="tx1"/>
                </a:solidFill>
                <a:latin typeface="Lucida Handwriting" pitchFamily="66" charset="0"/>
              </a:rPr>
              <a:t>MDR</a:t>
            </a:r>
            <a:r>
              <a:rPr lang="es-ES" sz="2800" b="1" dirty="0" smtClean="0">
                <a:solidFill>
                  <a:schemeClr val="tx1"/>
                </a:solidFill>
                <a:latin typeface="Lucida Handwriting" pitchFamily="66" charset="0"/>
              </a:rPr>
              <a:t> o </a:t>
            </a:r>
            <a:r>
              <a:rPr lang="es-ES" sz="2800" b="1" dirty="0" err="1" smtClean="0">
                <a:solidFill>
                  <a:schemeClr val="tx1"/>
                </a:solidFill>
                <a:latin typeface="Lucida Handwriting" pitchFamily="66" charset="0"/>
              </a:rPr>
              <a:t>XDR</a:t>
            </a:r>
            <a:endParaRPr lang="es-ES" sz="2800" dirty="0" smtClean="0">
              <a:latin typeface="Lucida Handwriting" pitchFamily="66" charset="0"/>
            </a:endParaRPr>
          </a:p>
        </p:txBody>
      </p:sp>
      <p:sp>
        <p:nvSpPr>
          <p:cNvPr id="52227" name="2 Marcador de contenido"/>
          <p:cNvSpPr>
            <a:spLocks noGrp="1"/>
          </p:cNvSpPr>
          <p:nvPr>
            <p:ph idx="1"/>
          </p:nvPr>
        </p:nvSpPr>
        <p:spPr>
          <a:xfrm>
            <a:off x="428625" y="1428751"/>
            <a:ext cx="8229600" cy="3286134"/>
          </a:xfrm>
        </p:spPr>
        <p:txBody>
          <a:bodyPr>
            <a:normAutofit/>
          </a:bodyPr>
          <a:lstStyle/>
          <a:p>
            <a:pPr algn="just">
              <a:buFont typeface="Wingdings" pitchFamily="2" charset="2"/>
              <a:buChar char="q"/>
            </a:pPr>
            <a:r>
              <a:rPr lang="es-ES" sz="2800" b="1" i="1" dirty="0" smtClean="0">
                <a:latin typeface="Lucida Handwriting" pitchFamily="66" charset="0"/>
              </a:rPr>
              <a:t>Aumento de casos </a:t>
            </a:r>
            <a:r>
              <a:rPr lang="es-ES" sz="2800" dirty="0" smtClean="0">
                <a:latin typeface="Lucida Handwriting" pitchFamily="66" charset="0"/>
              </a:rPr>
              <a:t>TB asociados al VIH en la comunidad e </a:t>
            </a:r>
            <a:r>
              <a:rPr lang="es-ES" sz="2800" b="1" i="1" dirty="0" smtClean="0">
                <a:latin typeface="Lucida Handwriting" pitchFamily="66" charset="0"/>
              </a:rPr>
              <a:t>inadecuado manejo</a:t>
            </a:r>
            <a:r>
              <a:rPr lang="es-ES" sz="2800" dirty="0" smtClean="0">
                <a:latin typeface="Lucida Handwriting" pitchFamily="66" charset="0"/>
              </a:rPr>
              <a:t>.</a:t>
            </a:r>
          </a:p>
          <a:p>
            <a:pPr algn="just">
              <a:buFont typeface="Wingdings" pitchFamily="2" charset="2"/>
              <a:buChar char="q"/>
            </a:pPr>
            <a:r>
              <a:rPr lang="es-ES" sz="2800" dirty="0" smtClean="0">
                <a:latin typeface="Lucida Handwriting" pitchFamily="66" charset="0"/>
              </a:rPr>
              <a:t>Transmisión </a:t>
            </a:r>
            <a:r>
              <a:rPr lang="es-ES" sz="2800" b="1" i="1" dirty="0" err="1" smtClean="0">
                <a:latin typeface="Lucida Handwriting" pitchFamily="66" charset="0"/>
              </a:rPr>
              <a:t>nosocomial</a:t>
            </a:r>
            <a:r>
              <a:rPr lang="es-ES" sz="2800" dirty="0" smtClean="0">
                <a:latin typeface="Lucida Handwriting" pitchFamily="66" charset="0"/>
              </a:rPr>
              <a:t>.</a:t>
            </a:r>
          </a:p>
          <a:p>
            <a:pPr algn="just">
              <a:buFont typeface="Wingdings" pitchFamily="2" charset="2"/>
              <a:buChar char="q"/>
            </a:pPr>
            <a:r>
              <a:rPr lang="es-ES" sz="2800" b="1" i="1" dirty="0" smtClean="0">
                <a:latin typeface="Lucida Handwriting" pitchFamily="66" charset="0"/>
              </a:rPr>
              <a:t>Mala absorción de fármacos anti TB </a:t>
            </a:r>
            <a:r>
              <a:rPr lang="es-ES" sz="2800" dirty="0" smtClean="0">
                <a:latin typeface="Lucida Handwriting" pitchFamily="66" charset="0"/>
              </a:rPr>
              <a:t>debido a afectación gastrointestinal en SIDA.</a:t>
            </a:r>
          </a:p>
        </p:txBody>
      </p:sp>
      <p:sp>
        <p:nvSpPr>
          <p:cNvPr id="4" name="3 CuadroTexto"/>
          <p:cNvSpPr txBox="1"/>
          <p:nvPr/>
        </p:nvSpPr>
        <p:spPr>
          <a:xfrm>
            <a:off x="642910" y="2285992"/>
            <a:ext cx="7858180" cy="4031873"/>
          </a:xfrm>
          <a:prstGeom prst="rect">
            <a:avLst/>
          </a:prstGeom>
          <a:noFill/>
        </p:spPr>
        <p:txBody>
          <a:bodyPr wrap="square" rtlCol="0">
            <a:spAutoFit/>
          </a:bodyPr>
          <a:lstStyle/>
          <a:p>
            <a:pPr algn="just">
              <a:buFont typeface="Wingdings" pitchFamily="2" charset="2"/>
              <a:buChar char="q"/>
            </a:pPr>
            <a:r>
              <a:rPr lang="es-ES" sz="3200" b="1" i="1" dirty="0" smtClean="0">
                <a:latin typeface="Lucida Handwriting" pitchFamily="66" charset="0"/>
              </a:rPr>
              <a:t>Inmunodeficiencia avanzada.</a:t>
            </a:r>
          </a:p>
          <a:p>
            <a:pPr algn="just">
              <a:buFont typeface="Wingdings" pitchFamily="2" charset="2"/>
              <a:buChar char="q"/>
            </a:pPr>
            <a:r>
              <a:rPr lang="es-ES" sz="3200" b="1" i="1" dirty="0" smtClean="0">
                <a:latin typeface="Lucida Handwriting" pitchFamily="66" charset="0"/>
              </a:rPr>
              <a:t>Profilaxis incompleta de </a:t>
            </a:r>
            <a:r>
              <a:rPr lang="es-ES" sz="3200" b="1" i="1" dirty="0" err="1" smtClean="0">
                <a:latin typeface="Lucida Handwriting" pitchFamily="66" charset="0"/>
              </a:rPr>
              <a:t>isoniacida</a:t>
            </a:r>
            <a:r>
              <a:rPr lang="es-ES" sz="3200" dirty="0" smtClean="0">
                <a:latin typeface="Lucida Handwriting" pitchFamily="66" charset="0"/>
              </a:rPr>
              <a:t>.</a:t>
            </a:r>
          </a:p>
          <a:p>
            <a:pPr algn="just">
              <a:buFont typeface="Wingdings" pitchFamily="2" charset="2"/>
              <a:buChar char="q"/>
            </a:pPr>
            <a:r>
              <a:rPr lang="es-ES" sz="3200" b="1" i="1" dirty="0" smtClean="0">
                <a:latin typeface="Lucida Handwriting" pitchFamily="66" charset="0"/>
              </a:rPr>
              <a:t>Uso de medicamentos de segunda línea </a:t>
            </a:r>
            <a:r>
              <a:rPr lang="es-ES" sz="3200" dirty="0" smtClean="0">
                <a:latin typeface="Lucida Handwriting" pitchFamily="66" charset="0"/>
              </a:rPr>
              <a:t>(</a:t>
            </a:r>
            <a:r>
              <a:rPr lang="es-ES" sz="3200" dirty="0" err="1" smtClean="0">
                <a:latin typeface="Lucida Handwriting" pitchFamily="66" charset="0"/>
              </a:rPr>
              <a:t>quinolonas</a:t>
            </a:r>
            <a:r>
              <a:rPr lang="es-ES" sz="3200" dirty="0" smtClean="0">
                <a:latin typeface="Lucida Handwriting" pitchFamily="66" charset="0"/>
              </a:rPr>
              <a:t>, </a:t>
            </a:r>
            <a:r>
              <a:rPr lang="es-ES" sz="3200" dirty="0" err="1" smtClean="0">
                <a:latin typeface="Lucida Handwriting" pitchFamily="66" charset="0"/>
              </a:rPr>
              <a:t>aminoglucósidos</a:t>
            </a:r>
            <a:r>
              <a:rPr lang="es-ES" sz="3200" dirty="0" smtClean="0">
                <a:latin typeface="Lucida Handwriting" pitchFamily="66" charset="0"/>
              </a:rPr>
              <a:t>) para otras enfermedades simultaneas</a:t>
            </a:r>
          </a:p>
          <a:p>
            <a:endParaRPr lang="es-E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03200" y="-26988"/>
            <a:ext cx="8689975" cy="885826"/>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endParaRPr lang="en-US" sz="2600" b="1" dirty="0">
              <a:solidFill>
                <a:srgbClr val="FFFF00"/>
              </a:solidFill>
              <a:latin typeface="Arial Black" pitchFamily="34" charset="0"/>
            </a:endParaRPr>
          </a:p>
          <a:p>
            <a:pPr>
              <a:defRPr/>
            </a:pPr>
            <a:r>
              <a:rPr lang="en-US" sz="2600" b="1" i="1" dirty="0">
                <a:latin typeface="Lucida Handwriting" pitchFamily="66" charset="0"/>
              </a:rPr>
              <a:t>TUBERCULOSIS – </a:t>
            </a:r>
            <a:r>
              <a:rPr lang="en-US" sz="2600" b="1" i="1" dirty="0" err="1">
                <a:latin typeface="Lucida Handwriting" pitchFamily="66" charset="0"/>
              </a:rPr>
              <a:t>TRATAMIENTO</a:t>
            </a:r>
            <a:r>
              <a:rPr lang="en-US" sz="2600" b="1" i="1" dirty="0">
                <a:latin typeface="Lucida Handwriting" pitchFamily="66" charset="0"/>
              </a:rPr>
              <a:t> </a:t>
            </a:r>
            <a:r>
              <a:rPr lang="en-US" sz="2600" b="1" i="1" dirty="0" err="1">
                <a:latin typeface="Lucida Handwriting" pitchFamily="66" charset="0"/>
              </a:rPr>
              <a:t>PREVENTIVO</a:t>
            </a:r>
            <a:endParaRPr lang="es-ES" sz="2600" b="1" i="1" dirty="0">
              <a:latin typeface="Lucida Handwriting" pitchFamily="66" charset="0"/>
            </a:endParaRPr>
          </a:p>
        </p:txBody>
      </p:sp>
      <p:sp>
        <p:nvSpPr>
          <p:cNvPr id="37891" name="Text Box 3"/>
          <p:cNvSpPr txBox="1">
            <a:spLocks noChangeArrowheads="1"/>
          </p:cNvSpPr>
          <p:nvPr/>
        </p:nvSpPr>
        <p:spPr bwMode="auto">
          <a:xfrm>
            <a:off x="215900" y="1484313"/>
            <a:ext cx="8820150" cy="4524315"/>
          </a:xfrm>
          <a:prstGeom prst="rect">
            <a:avLst/>
          </a:prstGeom>
          <a:noFill/>
          <a:ln w="9525">
            <a:noFill/>
            <a:miter lim="800000"/>
            <a:headEnd/>
            <a:tailEnd/>
          </a:ln>
          <a:effectLst>
            <a:outerShdw dist="35921" dir="2700000" algn="ctr" rotWithShape="0">
              <a:schemeClr val="bg1"/>
            </a:outerShdw>
          </a:effectLst>
        </p:spPr>
        <p:txBody>
          <a:bodyPr>
            <a:spAutoFit/>
          </a:bodyPr>
          <a:lstStyle/>
          <a:p>
            <a:pPr>
              <a:buClr>
                <a:srgbClr val="FFCCFF"/>
              </a:buClr>
              <a:buFont typeface="Wingdings" pitchFamily="2" charset="2"/>
              <a:buNone/>
              <a:defRPr/>
            </a:pPr>
            <a:r>
              <a:rPr lang="en-US" sz="2400" b="1" dirty="0">
                <a:latin typeface="Lucida Handwriting" pitchFamily="66" charset="0"/>
              </a:rPr>
              <a:t>1- </a:t>
            </a:r>
            <a:r>
              <a:rPr lang="en-US" sz="2400" b="1" dirty="0" smtClean="0">
                <a:latin typeface="Lucida Handwriting" pitchFamily="66" charset="0"/>
              </a:rPr>
              <a:t>V</a:t>
            </a:r>
            <a:r>
              <a:rPr lang="es-ES" sz="2400" b="1" dirty="0" smtClean="0">
                <a:latin typeface="Lucida Handwriting" pitchFamily="66" charset="0"/>
              </a:rPr>
              <a:t>ACUNA </a:t>
            </a:r>
            <a:r>
              <a:rPr lang="es-ES" sz="2400" b="1" dirty="0" err="1">
                <a:latin typeface="Lucida Handwriting" pitchFamily="66" charset="0"/>
              </a:rPr>
              <a:t>BCG</a:t>
            </a:r>
            <a:r>
              <a:rPr lang="es-ES" sz="2400" b="1" dirty="0">
                <a:latin typeface="Lucida Handwriting" pitchFamily="66" charset="0"/>
              </a:rPr>
              <a:t>: RECIÉN NACIDO Y SE EFECTÚA EN LAS MATERNIDADES. </a:t>
            </a:r>
          </a:p>
          <a:p>
            <a:pPr>
              <a:buClr>
                <a:srgbClr val="FFCCFF"/>
              </a:buClr>
              <a:buFont typeface="Wingdings" pitchFamily="2" charset="2"/>
              <a:buNone/>
              <a:defRPr/>
            </a:pPr>
            <a:endParaRPr lang="es-ES" sz="2400" b="1" dirty="0">
              <a:latin typeface="Lucida Handwriting" pitchFamily="66" charset="0"/>
            </a:endParaRPr>
          </a:p>
          <a:p>
            <a:pPr>
              <a:buClr>
                <a:srgbClr val="FFCCFF"/>
              </a:buClr>
              <a:buFont typeface="Wingdings" pitchFamily="2" charset="2"/>
              <a:buNone/>
              <a:defRPr/>
            </a:pPr>
            <a:r>
              <a:rPr lang="es-ES" sz="2400" b="1" dirty="0">
                <a:latin typeface="Lucida Handwriting" pitchFamily="66" charset="0"/>
              </a:rPr>
              <a:t>2- QUIMIOPROFILAXIS: </a:t>
            </a:r>
            <a:r>
              <a:rPr lang="es-ES" sz="2400" b="1" dirty="0" err="1">
                <a:latin typeface="Lucida Handwriting" pitchFamily="66" charset="0"/>
              </a:rPr>
              <a:t>ISONIACIDA</a:t>
            </a:r>
            <a:r>
              <a:rPr lang="es-ES" sz="2400" b="1" dirty="0">
                <a:latin typeface="Lucida Handwriting" pitchFamily="66" charset="0"/>
              </a:rPr>
              <a:t>: 5 MG/KG/DÍA SIN EXCEDER 300 MG  </a:t>
            </a:r>
          </a:p>
          <a:p>
            <a:pPr>
              <a:buClr>
                <a:srgbClr val="FFCCFF"/>
              </a:buClr>
              <a:buFont typeface="Wingdings" pitchFamily="2" charset="2"/>
              <a:buNone/>
              <a:defRPr/>
            </a:pPr>
            <a:r>
              <a:rPr lang="es-ES" sz="2400" b="1" dirty="0">
                <a:latin typeface="Lucida Handwriting" pitchFamily="66" charset="0"/>
              </a:rPr>
              <a:t>	a- CONTACTOS DE PACIENTES CON BK + </a:t>
            </a:r>
            <a:r>
              <a:rPr lang="es-ES" sz="2400" b="1" dirty="0" smtClean="0">
                <a:latin typeface="Lucida Handwriting" pitchFamily="66" charset="0"/>
              </a:rPr>
              <a:t>y </a:t>
            </a:r>
            <a:r>
              <a:rPr lang="es-ES" sz="2400" b="1" dirty="0">
                <a:latin typeface="Lucida Handwriting" pitchFamily="66" charset="0"/>
              </a:rPr>
              <a:t>TUBERCULINA POSITIVA: 6 MESES </a:t>
            </a:r>
          </a:p>
          <a:p>
            <a:pPr>
              <a:buClr>
                <a:srgbClr val="FFCCFF"/>
              </a:buClr>
              <a:buFont typeface="Wingdings" pitchFamily="2" charset="2"/>
              <a:buNone/>
              <a:defRPr/>
            </a:pPr>
            <a:endParaRPr lang="es-ES" sz="2400" b="1" dirty="0">
              <a:latin typeface="Lucida Handwriting" pitchFamily="66" charset="0"/>
            </a:endParaRPr>
          </a:p>
          <a:p>
            <a:pPr>
              <a:defRPr/>
            </a:pPr>
            <a:r>
              <a:rPr lang="es-ES" sz="2400" b="1" dirty="0">
                <a:latin typeface="Lucida Handwriting" pitchFamily="66" charset="0"/>
              </a:rPr>
              <a:t>	b- PACIENTES SEROPOSITIVOS AL VIH:  1 AÑO </a:t>
            </a:r>
          </a:p>
          <a:p>
            <a:pPr>
              <a:defRPr/>
            </a:pPr>
            <a:endParaRPr lang="es-ES" sz="2400" b="1" dirty="0">
              <a:latin typeface="Lucida Handwriting" pitchFamily="66" charset="0"/>
            </a:endParaRPr>
          </a:p>
          <a:p>
            <a:pPr>
              <a:defRPr/>
            </a:pPr>
            <a:r>
              <a:rPr lang="es-ES" sz="2400" b="1" dirty="0">
                <a:latin typeface="Lucida Handwriting" pitchFamily="66" charset="0"/>
              </a:rPr>
              <a:t>	c- CONTACTO DE UN CASO DE BK +, PERO LA TUBERCULINA ES NEGATIVA, SE HACE POR 2 MESES</a:t>
            </a:r>
            <a:r>
              <a:rPr lang="es-ES" b="1" dirty="0">
                <a:latin typeface="Lucida Handwriting" pitchFamily="66" charset="0"/>
              </a:rPr>
              <a:t> </a:t>
            </a:r>
            <a:endParaRPr lang="en-US" b="1" dirty="0">
              <a:latin typeface="Lucida Handwriting" pitchFamily="66"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2000240"/>
            <a:ext cx="8358246" cy="3816429"/>
          </a:xfrm>
          <a:prstGeom prst="rect">
            <a:avLst/>
          </a:prstGeom>
          <a:noFill/>
        </p:spPr>
        <p:txBody>
          <a:bodyPr wrap="square" rtlCol="0">
            <a:spAutoFit/>
          </a:bodyPr>
          <a:lstStyle/>
          <a:p>
            <a:pPr lvl="0"/>
            <a:r>
              <a:rPr lang="es-ES" sz="2800" dirty="0" smtClean="0">
                <a:latin typeface="Lucida Handwriting" pitchFamily="66" charset="0"/>
              </a:rPr>
              <a:t>Casos nuevos de </a:t>
            </a:r>
            <a:r>
              <a:rPr lang="es-ES" sz="2800" dirty="0" err="1" smtClean="0">
                <a:latin typeface="Lucida Handwriting" pitchFamily="66" charset="0"/>
              </a:rPr>
              <a:t>TBC</a:t>
            </a:r>
            <a:r>
              <a:rPr lang="es-ES" sz="2800" dirty="0" smtClean="0">
                <a:latin typeface="Lucida Handwriting" pitchFamily="66" charset="0"/>
              </a:rPr>
              <a:t> pulmonar </a:t>
            </a:r>
            <a:r>
              <a:rPr lang="es-ES" sz="2800" dirty="0" err="1" smtClean="0">
                <a:latin typeface="Lucida Handwriting" pitchFamily="66" charset="0"/>
              </a:rPr>
              <a:t>BAAR</a:t>
            </a:r>
            <a:r>
              <a:rPr lang="es-ES" sz="2800" dirty="0" smtClean="0">
                <a:latin typeface="Lucida Handwriting" pitchFamily="66" charset="0"/>
              </a:rPr>
              <a:t> +.</a:t>
            </a:r>
          </a:p>
          <a:p>
            <a:pPr lvl="0"/>
            <a:r>
              <a:rPr lang="es-ES" sz="2800" dirty="0" smtClean="0">
                <a:latin typeface="Lucida Handwriting" pitchFamily="66" charset="0"/>
              </a:rPr>
              <a:t>Todos las formas de </a:t>
            </a:r>
            <a:r>
              <a:rPr lang="es-ES" sz="2800" dirty="0" err="1" smtClean="0">
                <a:latin typeface="Lucida Handwriting" pitchFamily="66" charset="0"/>
              </a:rPr>
              <a:t>TBC</a:t>
            </a:r>
            <a:r>
              <a:rPr lang="es-ES" sz="2800" dirty="0" smtClean="0">
                <a:latin typeface="Lucida Handwriting" pitchFamily="66" charset="0"/>
              </a:rPr>
              <a:t> </a:t>
            </a:r>
            <a:r>
              <a:rPr lang="es-ES" sz="2800" dirty="0" err="1" smtClean="0">
                <a:latin typeface="Lucida Handwriting" pitchFamily="66" charset="0"/>
              </a:rPr>
              <a:t>extrapulmonar</a:t>
            </a:r>
            <a:r>
              <a:rPr lang="es-ES" sz="2800" dirty="0" smtClean="0">
                <a:latin typeface="Lucida Handwriting" pitchFamily="66" charset="0"/>
              </a:rPr>
              <a:t> y VIH/TB</a:t>
            </a:r>
          </a:p>
          <a:p>
            <a:r>
              <a:rPr lang="es-ES" sz="2800" dirty="0" smtClean="0">
                <a:latin typeface="Lucida Handwriting" pitchFamily="66" charset="0"/>
              </a:rPr>
              <a:t>TB Meníngea: Recomienda la estreptomicina como cuarta droga bactericida y prolongar la terapia hasta 9-12 meses y hasta 9 meses en la TB ósea y articular. </a:t>
            </a:r>
          </a:p>
          <a:p>
            <a:endParaRPr lang="es-ES" dirty="0">
              <a:latin typeface="Lucida Handwriting" pitchFamily="66" charset="0"/>
            </a:endParaRPr>
          </a:p>
        </p:txBody>
      </p:sp>
      <p:sp>
        <p:nvSpPr>
          <p:cNvPr id="4" name="3 CuadroTexto"/>
          <p:cNvSpPr txBox="1"/>
          <p:nvPr/>
        </p:nvSpPr>
        <p:spPr>
          <a:xfrm>
            <a:off x="500034" y="714356"/>
            <a:ext cx="8215370" cy="1661993"/>
          </a:xfrm>
          <a:prstGeom prst="rect">
            <a:avLst/>
          </a:prstGeom>
          <a:noFill/>
        </p:spPr>
        <p:txBody>
          <a:bodyPr wrap="square" rtlCol="0">
            <a:spAutoFit/>
          </a:bodyPr>
          <a:lstStyle/>
          <a:p>
            <a:pPr algn="ctr"/>
            <a:r>
              <a:rPr lang="es-ES" sz="2800" dirty="0" smtClean="0">
                <a:latin typeface="Lucida Handwriting" pitchFamily="66" charset="0"/>
              </a:rPr>
              <a:t>Clasificación de los enfermos para el tratamiento. </a:t>
            </a:r>
            <a:r>
              <a:rPr lang="es-ES" sz="2800" i="1" dirty="0" smtClean="0">
                <a:latin typeface="Lucida Handwriting" pitchFamily="66" charset="0"/>
              </a:rPr>
              <a:t>Categoría I </a:t>
            </a:r>
            <a:endParaRPr lang="es-ES" sz="2800" dirty="0" smtClean="0">
              <a:latin typeface="Lucida Handwriting" pitchFamily="66" charset="0"/>
            </a:endParaRPr>
          </a:p>
          <a:p>
            <a:pPr algn="ctr"/>
            <a:endParaRPr lang="es-ES" sz="2800" dirty="0" smtClean="0">
              <a:latin typeface="Lucida Handwriting" pitchFamily="66" charset="0"/>
            </a:endParaRPr>
          </a:p>
          <a:p>
            <a:endParaRPr lang="es-E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15963" y="209550"/>
            <a:ext cx="8142317" cy="1077218"/>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defRPr/>
            </a:pPr>
            <a:r>
              <a:rPr lang="es-MX" sz="3200" dirty="0" err="1" smtClean="0">
                <a:latin typeface="Lucida Handwriting" pitchFamily="66" charset="0"/>
              </a:rPr>
              <a:t>Categoria</a:t>
            </a:r>
            <a:r>
              <a:rPr lang="es-MX" sz="3200" dirty="0" smtClean="0">
                <a:latin typeface="Lucida Handwriting" pitchFamily="66" charset="0"/>
              </a:rPr>
              <a:t> I. </a:t>
            </a:r>
            <a:r>
              <a:rPr lang="es-ES" sz="3200" dirty="0" smtClean="0">
                <a:latin typeface="Lucida Handwriting" pitchFamily="66" charset="0"/>
              </a:rPr>
              <a:t>Esquema de tratamiento &gt; de 18 años.</a:t>
            </a:r>
            <a:endParaRPr lang="es-ES" sz="3200" dirty="0">
              <a:latin typeface="Lucida Handwriting" pitchFamily="66" charset="0"/>
            </a:endParaRPr>
          </a:p>
        </p:txBody>
      </p:sp>
      <p:sp>
        <p:nvSpPr>
          <p:cNvPr id="38915" name="Text Box 3"/>
          <p:cNvSpPr txBox="1">
            <a:spLocks noChangeArrowheads="1"/>
          </p:cNvSpPr>
          <p:nvPr/>
        </p:nvSpPr>
        <p:spPr bwMode="auto">
          <a:xfrm>
            <a:off x="827088" y="1559045"/>
            <a:ext cx="8020144" cy="3370153"/>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nSpc>
                <a:spcPct val="150000"/>
              </a:lnSpc>
              <a:defRPr/>
            </a:pPr>
            <a:r>
              <a:rPr lang="es-MX" sz="2400" i="1" dirty="0">
                <a:latin typeface="Lucida Handwriting" pitchFamily="66" charset="0"/>
              </a:rPr>
              <a:t>1</a:t>
            </a:r>
            <a:r>
              <a:rPr lang="es-MX" sz="2400" i="1" baseline="30000" dirty="0">
                <a:latin typeface="Lucida Handwriting" pitchFamily="66" charset="0"/>
              </a:rPr>
              <a:t>ra </a:t>
            </a:r>
            <a:r>
              <a:rPr lang="es-MX" sz="2400" i="1" dirty="0">
                <a:latin typeface="Lucida Handwriting" pitchFamily="66" charset="0"/>
              </a:rPr>
              <a:t>fase (diariamente, 60 dosis)</a:t>
            </a:r>
          </a:p>
          <a:p>
            <a:pPr>
              <a:lnSpc>
                <a:spcPct val="150000"/>
              </a:lnSpc>
              <a:defRPr/>
            </a:pPr>
            <a:r>
              <a:rPr lang="es-MX" sz="2400" b="1" dirty="0" err="1">
                <a:latin typeface="Lucida Handwriting" pitchFamily="66" charset="0"/>
              </a:rPr>
              <a:t>Isoniacida</a:t>
            </a:r>
            <a:r>
              <a:rPr lang="es-MX" sz="2400" b="1" dirty="0">
                <a:latin typeface="Lucida Handwriting" pitchFamily="66" charset="0"/>
              </a:rPr>
              <a:t> – 300 mg (o)            5 mg/Kg</a:t>
            </a:r>
          </a:p>
          <a:p>
            <a:pPr>
              <a:lnSpc>
                <a:spcPct val="150000"/>
              </a:lnSpc>
              <a:defRPr/>
            </a:pPr>
            <a:r>
              <a:rPr lang="es-MX" sz="2400" b="1" dirty="0" err="1">
                <a:latin typeface="Lucida Handwriting" pitchFamily="66" charset="0"/>
              </a:rPr>
              <a:t>Rifampicina</a:t>
            </a:r>
            <a:r>
              <a:rPr lang="es-MX" sz="2400" b="1" dirty="0">
                <a:latin typeface="Lucida Handwriting" pitchFamily="66" charset="0"/>
              </a:rPr>
              <a:t> – 600 mg (o)         10 mg/Kg</a:t>
            </a:r>
          </a:p>
          <a:p>
            <a:pPr>
              <a:lnSpc>
                <a:spcPct val="150000"/>
              </a:lnSpc>
              <a:defRPr/>
            </a:pPr>
            <a:r>
              <a:rPr lang="es-MX" sz="2400" b="1" dirty="0" err="1">
                <a:latin typeface="Lucida Handwriting" pitchFamily="66" charset="0"/>
              </a:rPr>
              <a:t>Pirazinamida</a:t>
            </a:r>
            <a:r>
              <a:rPr lang="es-MX" sz="2400" b="1" dirty="0">
                <a:latin typeface="Lucida Handwriting" pitchFamily="66" charset="0"/>
              </a:rPr>
              <a:t> – 1.5 g - 2g (o)    15-30 mg/Kg</a:t>
            </a:r>
          </a:p>
          <a:p>
            <a:pPr>
              <a:lnSpc>
                <a:spcPct val="150000"/>
              </a:lnSpc>
              <a:defRPr/>
            </a:pPr>
            <a:r>
              <a:rPr lang="es-MX" sz="2400" b="1" dirty="0" err="1">
                <a:latin typeface="Lucida Handwriting" pitchFamily="66" charset="0"/>
              </a:rPr>
              <a:t>Etambutol</a:t>
            </a:r>
            <a:r>
              <a:rPr lang="es-MX" sz="2400" b="1" dirty="0">
                <a:latin typeface="Lucida Handwriting" pitchFamily="66" charset="0"/>
              </a:rPr>
              <a:t> – 15 mg/kg (o)        15-25 mg/Kg</a:t>
            </a:r>
          </a:p>
          <a:p>
            <a:pPr>
              <a:lnSpc>
                <a:spcPct val="150000"/>
              </a:lnSpc>
              <a:defRPr/>
            </a:pPr>
            <a:endParaRPr lang="es-ES" sz="2400" b="1" dirty="0">
              <a:solidFill>
                <a:schemeClr val="tx2"/>
              </a:solidFill>
              <a:latin typeface="Lucida Handwriting" pitchFamily="66" charset="0"/>
            </a:endParaRPr>
          </a:p>
        </p:txBody>
      </p:sp>
      <p:sp>
        <p:nvSpPr>
          <p:cNvPr id="38916" name="Text Box 4"/>
          <p:cNvSpPr txBox="1">
            <a:spLocks noChangeArrowheads="1"/>
          </p:cNvSpPr>
          <p:nvPr/>
        </p:nvSpPr>
        <p:spPr bwMode="auto">
          <a:xfrm>
            <a:off x="973138" y="4630738"/>
            <a:ext cx="7497565" cy="1754326"/>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nSpc>
                <a:spcPct val="150000"/>
              </a:lnSpc>
              <a:defRPr/>
            </a:pPr>
            <a:r>
              <a:rPr lang="es-MX" sz="2400" i="1" dirty="0">
                <a:latin typeface="Lucida Handwriting" pitchFamily="66" charset="0"/>
              </a:rPr>
              <a:t>2</a:t>
            </a:r>
            <a:r>
              <a:rPr lang="es-MX" sz="2400" i="1" baseline="30000" dirty="0">
                <a:latin typeface="Lucida Handwriting" pitchFamily="66" charset="0"/>
              </a:rPr>
              <a:t>da</a:t>
            </a:r>
            <a:r>
              <a:rPr lang="es-MX" sz="2400" i="1" dirty="0">
                <a:latin typeface="Lucida Handwriting" pitchFamily="66" charset="0"/>
              </a:rPr>
              <a:t> fase </a:t>
            </a:r>
            <a:r>
              <a:rPr lang="es-MX" sz="2400" i="1" dirty="0" smtClean="0">
                <a:latin typeface="Lucida Handwriting" pitchFamily="66" charset="0"/>
              </a:rPr>
              <a:t>(Tres veces por semanal</a:t>
            </a:r>
            <a:r>
              <a:rPr lang="es-MX" sz="2400" i="1" dirty="0">
                <a:latin typeface="Lucida Handwriting" pitchFamily="66" charset="0"/>
              </a:rPr>
              <a:t>, </a:t>
            </a:r>
            <a:r>
              <a:rPr lang="es-MX" sz="2400" i="1" dirty="0" smtClean="0">
                <a:latin typeface="Lucida Handwriting" pitchFamily="66" charset="0"/>
              </a:rPr>
              <a:t>46 </a:t>
            </a:r>
            <a:r>
              <a:rPr lang="es-MX" sz="2400" i="1" dirty="0">
                <a:latin typeface="Lucida Handwriting" pitchFamily="66" charset="0"/>
              </a:rPr>
              <a:t>dosis)</a:t>
            </a:r>
          </a:p>
          <a:p>
            <a:pPr>
              <a:lnSpc>
                <a:spcPct val="150000"/>
              </a:lnSpc>
              <a:defRPr/>
            </a:pPr>
            <a:r>
              <a:rPr lang="es-MX" sz="2400" b="1" dirty="0" err="1">
                <a:latin typeface="Lucida Handwriting" pitchFamily="66" charset="0"/>
              </a:rPr>
              <a:t>Isoniacida</a:t>
            </a:r>
            <a:r>
              <a:rPr lang="es-MX" sz="2400" b="1" dirty="0">
                <a:latin typeface="Lucida Handwriting" pitchFamily="66" charset="0"/>
              </a:rPr>
              <a:t> – 750 mg (o)             15 mg/Kg</a:t>
            </a:r>
          </a:p>
          <a:p>
            <a:pPr>
              <a:lnSpc>
                <a:spcPct val="150000"/>
              </a:lnSpc>
              <a:defRPr/>
            </a:pPr>
            <a:r>
              <a:rPr lang="es-MX" sz="2400" b="1" dirty="0" err="1">
                <a:latin typeface="Lucida Handwriting" pitchFamily="66" charset="0"/>
              </a:rPr>
              <a:t>Rifampicina</a:t>
            </a:r>
            <a:r>
              <a:rPr lang="es-MX" sz="2400" b="1" dirty="0">
                <a:latin typeface="Lucida Handwriting" pitchFamily="66" charset="0"/>
              </a:rPr>
              <a:t>  - 600 mg (o)          10 mg/Kg</a:t>
            </a:r>
            <a:endParaRPr lang="es-ES" sz="2400" b="1" dirty="0">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38915"/>
                                        </p:tgtEl>
                                        <p:attrNameLst>
                                          <p:attrName>style.visibility</p:attrName>
                                        </p:attrNameLst>
                                      </p:cBhvr>
                                      <p:to>
                                        <p:strVal val="visible"/>
                                      </p:to>
                                    </p:set>
                                    <p:anim calcmode="lin" valueType="num">
                                      <p:cBhvr>
                                        <p:cTn id="12" dur="1000" fill="hold"/>
                                        <p:tgtEl>
                                          <p:spTgt spid="38915"/>
                                        </p:tgtEl>
                                        <p:attrNameLst>
                                          <p:attrName>ppt_w</p:attrName>
                                        </p:attrNameLst>
                                      </p:cBhvr>
                                      <p:tavLst>
                                        <p:tav tm="0">
                                          <p:val>
                                            <p:strVal val="#ppt_w+.3"/>
                                          </p:val>
                                        </p:tav>
                                        <p:tav tm="100000">
                                          <p:val>
                                            <p:strVal val="#ppt_w"/>
                                          </p:val>
                                        </p:tav>
                                      </p:tavLst>
                                    </p:anim>
                                    <p:anim calcmode="lin" valueType="num">
                                      <p:cBhvr>
                                        <p:cTn id="13" dur="1000" fill="hold"/>
                                        <p:tgtEl>
                                          <p:spTgt spid="38915"/>
                                        </p:tgtEl>
                                        <p:attrNameLst>
                                          <p:attrName>ppt_h</p:attrName>
                                        </p:attrNameLst>
                                      </p:cBhvr>
                                      <p:tavLst>
                                        <p:tav tm="0">
                                          <p:val>
                                            <p:strVal val="#ppt_h"/>
                                          </p:val>
                                        </p:tav>
                                        <p:tav tm="100000">
                                          <p:val>
                                            <p:strVal val="#ppt_h"/>
                                          </p:val>
                                        </p:tav>
                                      </p:tavLst>
                                    </p:anim>
                                    <p:animEffect transition="in" filter="fade">
                                      <p:cBhvr>
                                        <p:cTn id="14" dur="1000"/>
                                        <p:tgtEl>
                                          <p:spTgt spid="38915"/>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38916"/>
                                        </p:tgtEl>
                                        <p:attrNameLst>
                                          <p:attrName>style.visibility</p:attrName>
                                        </p:attrNameLst>
                                      </p:cBhvr>
                                      <p:to>
                                        <p:strVal val="visible"/>
                                      </p:to>
                                    </p:set>
                                    <p:anim calcmode="lin" valueType="num">
                                      <p:cBhvr>
                                        <p:cTn id="18" dur="1000" fill="hold"/>
                                        <p:tgtEl>
                                          <p:spTgt spid="38916"/>
                                        </p:tgtEl>
                                        <p:attrNameLst>
                                          <p:attrName>ppt_w</p:attrName>
                                        </p:attrNameLst>
                                      </p:cBhvr>
                                      <p:tavLst>
                                        <p:tav tm="0">
                                          <p:val>
                                            <p:strVal val="#ppt_w+.3"/>
                                          </p:val>
                                        </p:tav>
                                        <p:tav tm="100000">
                                          <p:val>
                                            <p:strVal val="#ppt_w"/>
                                          </p:val>
                                        </p:tav>
                                      </p:tavLst>
                                    </p:anim>
                                    <p:anim calcmode="lin" valueType="num">
                                      <p:cBhvr>
                                        <p:cTn id="19" dur="1000" fill="hold"/>
                                        <p:tgtEl>
                                          <p:spTgt spid="38916"/>
                                        </p:tgtEl>
                                        <p:attrNameLst>
                                          <p:attrName>ppt_h</p:attrName>
                                        </p:attrNameLst>
                                      </p:cBhvr>
                                      <p:tavLst>
                                        <p:tav tm="0">
                                          <p:val>
                                            <p:strVal val="#ppt_h"/>
                                          </p:val>
                                        </p:tav>
                                        <p:tav tm="100000">
                                          <p:val>
                                            <p:strVal val="#ppt_h"/>
                                          </p:val>
                                        </p:tav>
                                      </p:tavLst>
                                    </p:anim>
                                    <p:animEffect transition="in" filter="fade">
                                      <p:cBhvr>
                                        <p:cTn id="20" dur="1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p:bldP spid="389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1928802"/>
            <a:ext cx="8643713" cy="4062651"/>
          </a:xfrm>
          <a:prstGeom prst="rect">
            <a:avLst/>
          </a:prstGeom>
          <a:noFill/>
        </p:spPr>
        <p:txBody>
          <a:bodyPr wrap="none" rtlCol="0">
            <a:spAutoFit/>
          </a:bodyPr>
          <a:lstStyle/>
          <a:p>
            <a:r>
              <a:rPr lang="es-ES" sz="2400" dirty="0" smtClean="0">
                <a:latin typeface="Lucida Handwriting" pitchFamily="66" charset="0"/>
              </a:rPr>
              <a:t>1ra Fase (diaria - 60 dosis)	  dosis máxima</a:t>
            </a:r>
          </a:p>
          <a:p>
            <a:r>
              <a:rPr lang="es-ES" sz="2400" dirty="0" err="1" smtClean="0">
                <a:latin typeface="Lucida Handwriting" pitchFamily="66" charset="0"/>
              </a:rPr>
              <a:t>Isoniacida</a:t>
            </a:r>
            <a:r>
              <a:rPr lang="es-ES" sz="2400" dirty="0" smtClean="0">
                <a:latin typeface="Lucida Handwriting" pitchFamily="66" charset="0"/>
              </a:rPr>
              <a:t> (H) (150 mg) 10mg/kg	300 mg </a:t>
            </a:r>
          </a:p>
          <a:p>
            <a:r>
              <a:rPr lang="es-ES" sz="2400" dirty="0" err="1" smtClean="0">
                <a:latin typeface="Lucida Handwriting" pitchFamily="66" charset="0"/>
              </a:rPr>
              <a:t>Rifampicina</a:t>
            </a:r>
            <a:r>
              <a:rPr lang="es-ES" sz="2400" dirty="0" smtClean="0">
                <a:latin typeface="Lucida Handwriting" pitchFamily="66" charset="0"/>
              </a:rPr>
              <a:t>(R) (300 mg) 15mg/kg	600 mg</a:t>
            </a:r>
          </a:p>
          <a:p>
            <a:r>
              <a:rPr lang="pt-BR" sz="2400" dirty="0" err="1" smtClean="0">
                <a:latin typeface="Lucida Handwriting" pitchFamily="66" charset="0"/>
              </a:rPr>
              <a:t>Pirazinamida</a:t>
            </a:r>
            <a:r>
              <a:rPr lang="pt-BR" sz="2400" dirty="0" smtClean="0">
                <a:latin typeface="Lucida Handwriting" pitchFamily="66" charset="0"/>
              </a:rPr>
              <a:t> (500 </a:t>
            </a:r>
            <a:r>
              <a:rPr lang="pt-BR" sz="2400" dirty="0" err="1" smtClean="0">
                <a:latin typeface="Lucida Handwriting" pitchFamily="66" charset="0"/>
              </a:rPr>
              <a:t>mg</a:t>
            </a:r>
            <a:r>
              <a:rPr lang="pt-BR" sz="2400" dirty="0" smtClean="0">
                <a:latin typeface="Lucida Handwriting" pitchFamily="66" charset="0"/>
              </a:rPr>
              <a:t>) 35mg/kg	1,5-2g.</a:t>
            </a:r>
            <a:endParaRPr lang="es-ES" sz="2400" dirty="0" smtClean="0">
              <a:latin typeface="Lucida Handwriting" pitchFamily="66" charset="0"/>
            </a:endParaRPr>
          </a:p>
          <a:p>
            <a:r>
              <a:rPr lang="en-GB" sz="2400" dirty="0" err="1" smtClean="0">
                <a:latin typeface="Lucida Handwriting" pitchFamily="66" charset="0"/>
              </a:rPr>
              <a:t>Etambutol</a:t>
            </a:r>
            <a:r>
              <a:rPr lang="en-GB" sz="2400" dirty="0" smtClean="0">
                <a:latin typeface="Lucida Handwriting" pitchFamily="66" charset="0"/>
              </a:rPr>
              <a:t> (250mg)20 mg/kg		   2,5g.</a:t>
            </a:r>
          </a:p>
          <a:p>
            <a:endParaRPr lang="es-ES" sz="2400" dirty="0" smtClean="0">
              <a:latin typeface="Lucida Handwriting" pitchFamily="66" charset="0"/>
            </a:endParaRPr>
          </a:p>
          <a:p>
            <a:r>
              <a:rPr lang="pt-BR" sz="2400" dirty="0" smtClean="0">
                <a:latin typeface="Lucida Handwriting" pitchFamily="66" charset="0"/>
              </a:rPr>
              <a:t>2da fase (3 </a:t>
            </a:r>
            <a:r>
              <a:rPr lang="pt-BR" sz="2400" dirty="0" err="1" smtClean="0">
                <a:latin typeface="Lucida Handwriting" pitchFamily="66" charset="0"/>
              </a:rPr>
              <a:t>veces</a:t>
            </a:r>
            <a:r>
              <a:rPr lang="pt-BR" sz="2400" dirty="0" smtClean="0">
                <a:latin typeface="Lucida Handwriting" pitchFamily="66" charset="0"/>
              </a:rPr>
              <a:t> por semana (48 </a:t>
            </a:r>
            <a:r>
              <a:rPr lang="pt-BR" sz="2400" dirty="0" err="1" smtClean="0">
                <a:latin typeface="Lucida Handwriting" pitchFamily="66" charset="0"/>
              </a:rPr>
              <a:t>dosis</a:t>
            </a:r>
            <a:r>
              <a:rPr lang="pt-BR" sz="2400" dirty="0" smtClean="0">
                <a:latin typeface="Lucida Handwriting" pitchFamily="66" charset="0"/>
              </a:rPr>
              <a:t>)</a:t>
            </a:r>
            <a:endParaRPr lang="es-ES" sz="2400" dirty="0" smtClean="0">
              <a:latin typeface="Lucida Handwriting" pitchFamily="66" charset="0"/>
            </a:endParaRPr>
          </a:p>
          <a:p>
            <a:r>
              <a:rPr lang="pt-BR" sz="2400" dirty="0" err="1" smtClean="0">
                <a:latin typeface="Lucida Handwriting" pitchFamily="66" charset="0"/>
              </a:rPr>
              <a:t>Isoniacida</a:t>
            </a:r>
            <a:r>
              <a:rPr lang="pt-BR" sz="2400" dirty="0" smtClean="0">
                <a:latin typeface="Lucida Handwriting" pitchFamily="66" charset="0"/>
              </a:rPr>
              <a:t> (H) (150 </a:t>
            </a:r>
            <a:r>
              <a:rPr lang="pt-BR" sz="2400" dirty="0" err="1" smtClean="0">
                <a:latin typeface="Lucida Handwriting" pitchFamily="66" charset="0"/>
              </a:rPr>
              <a:t>mg</a:t>
            </a:r>
            <a:r>
              <a:rPr lang="pt-BR" sz="2400" dirty="0" smtClean="0">
                <a:latin typeface="Lucida Handwriting" pitchFamily="66" charset="0"/>
              </a:rPr>
              <a:t>) 15 </a:t>
            </a:r>
            <a:r>
              <a:rPr lang="pt-BR" sz="2400" dirty="0" err="1" smtClean="0">
                <a:latin typeface="Lucida Handwriting" pitchFamily="66" charset="0"/>
              </a:rPr>
              <a:t>mg</a:t>
            </a:r>
            <a:r>
              <a:rPr lang="pt-BR" sz="2400" dirty="0" smtClean="0">
                <a:latin typeface="Lucida Handwriting" pitchFamily="66" charset="0"/>
              </a:rPr>
              <a:t>/kg	 750 </a:t>
            </a:r>
            <a:r>
              <a:rPr lang="pt-BR" sz="2400" dirty="0" err="1" smtClean="0">
                <a:latin typeface="Lucida Handwriting" pitchFamily="66" charset="0"/>
              </a:rPr>
              <a:t>mg</a:t>
            </a:r>
            <a:r>
              <a:rPr lang="pt-BR" sz="2400" dirty="0" smtClean="0">
                <a:latin typeface="Lucida Handwriting" pitchFamily="66" charset="0"/>
              </a:rPr>
              <a:t>.</a:t>
            </a:r>
            <a:endParaRPr lang="es-ES" sz="2400" dirty="0" smtClean="0">
              <a:latin typeface="Lucida Handwriting" pitchFamily="66" charset="0"/>
            </a:endParaRPr>
          </a:p>
          <a:p>
            <a:r>
              <a:rPr lang="pt-BR" sz="2400" dirty="0" err="1" smtClean="0">
                <a:latin typeface="Lucida Handwriting" pitchFamily="66" charset="0"/>
              </a:rPr>
              <a:t>Rifampicina</a:t>
            </a:r>
            <a:r>
              <a:rPr lang="pt-BR" sz="2400" dirty="0" smtClean="0">
                <a:latin typeface="Lucida Handwriting" pitchFamily="66" charset="0"/>
              </a:rPr>
              <a:t> (R) (300 </a:t>
            </a:r>
            <a:r>
              <a:rPr lang="pt-BR" sz="2400" dirty="0" err="1" smtClean="0">
                <a:latin typeface="Lucida Handwriting" pitchFamily="66" charset="0"/>
              </a:rPr>
              <a:t>mg</a:t>
            </a:r>
            <a:r>
              <a:rPr lang="pt-BR" sz="2400" dirty="0" smtClean="0">
                <a:latin typeface="Lucida Handwriting" pitchFamily="66" charset="0"/>
              </a:rPr>
              <a:t>) 15mg/kg	 600 </a:t>
            </a:r>
            <a:r>
              <a:rPr lang="pt-BR" sz="2400" dirty="0" err="1" smtClean="0">
                <a:latin typeface="Lucida Handwriting" pitchFamily="66" charset="0"/>
              </a:rPr>
              <a:t>mg</a:t>
            </a:r>
            <a:endParaRPr lang="es-ES" sz="2400" dirty="0" smtClean="0">
              <a:latin typeface="Lucida Handwriting" pitchFamily="66" charset="0"/>
            </a:endParaRPr>
          </a:p>
          <a:p>
            <a:r>
              <a:rPr lang="pt-BR" sz="2400" dirty="0" smtClean="0">
                <a:latin typeface="Lucida Handwriting" pitchFamily="66" charset="0"/>
              </a:rPr>
              <a:t>Total: 108 </a:t>
            </a:r>
            <a:r>
              <a:rPr lang="pt-BR" sz="2400" dirty="0" err="1" smtClean="0">
                <a:latin typeface="Lucida Handwriting" pitchFamily="66" charset="0"/>
              </a:rPr>
              <a:t>dosis</a:t>
            </a:r>
            <a:endParaRPr lang="es-ES" sz="2400" dirty="0" smtClean="0">
              <a:latin typeface="Lucida Handwriting" pitchFamily="66" charset="0"/>
            </a:endParaRPr>
          </a:p>
          <a:p>
            <a:endParaRPr lang="es-ES" dirty="0"/>
          </a:p>
        </p:txBody>
      </p:sp>
      <p:sp>
        <p:nvSpPr>
          <p:cNvPr id="5" name="4 CuadroTexto"/>
          <p:cNvSpPr txBox="1"/>
          <p:nvPr/>
        </p:nvSpPr>
        <p:spPr>
          <a:xfrm>
            <a:off x="1214414" y="571480"/>
            <a:ext cx="5715040" cy="1384995"/>
          </a:xfrm>
          <a:prstGeom prst="rect">
            <a:avLst/>
          </a:prstGeom>
          <a:noFill/>
        </p:spPr>
        <p:txBody>
          <a:bodyPr wrap="square" rtlCol="0">
            <a:spAutoFit/>
          </a:bodyPr>
          <a:lstStyle/>
          <a:p>
            <a:pPr algn="ctr"/>
            <a:r>
              <a:rPr lang="es-ES" sz="2800" dirty="0" smtClean="0">
                <a:latin typeface="Lucida Handwriting" pitchFamily="66" charset="0"/>
              </a:rPr>
              <a:t>Tratamiento en los niños (3 meses-18 años) </a:t>
            </a:r>
          </a:p>
          <a:p>
            <a:pPr algn="ctr"/>
            <a:endParaRPr lang="es-ES" sz="2800" dirty="0">
              <a:latin typeface="Lucida Handwriting" pitchFamily="66"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2214554"/>
            <a:ext cx="7929618" cy="3539430"/>
          </a:xfrm>
          <a:prstGeom prst="rect">
            <a:avLst/>
          </a:prstGeom>
        </p:spPr>
        <p:txBody>
          <a:bodyPr wrap="square">
            <a:spAutoFit/>
          </a:bodyPr>
          <a:lstStyle/>
          <a:p>
            <a:pPr>
              <a:buFont typeface="Wingdings" pitchFamily="2" charset="2"/>
              <a:buChar char="q"/>
            </a:pPr>
            <a:r>
              <a:rPr lang="es-ES" sz="2800" dirty="0" smtClean="0">
                <a:latin typeface="Lucida Handwriting" pitchFamily="66" charset="0"/>
              </a:rPr>
              <a:t>Cepa no responde al tratamiento con </a:t>
            </a:r>
            <a:r>
              <a:rPr lang="es-ES" sz="2800" dirty="0" err="1" smtClean="0">
                <a:latin typeface="Lucida Handwriting" pitchFamily="66" charset="0"/>
              </a:rPr>
              <a:t>isoniazida</a:t>
            </a:r>
            <a:r>
              <a:rPr lang="es-ES" sz="2800" dirty="0" smtClean="0">
                <a:latin typeface="Lucida Handwriting" pitchFamily="66" charset="0"/>
              </a:rPr>
              <a:t> y </a:t>
            </a:r>
            <a:r>
              <a:rPr lang="es-ES" sz="2800" dirty="0" err="1" smtClean="0">
                <a:latin typeface="Lucida Handwriting" pitchFamily="66" charset="0"/>
              </a:rPr>
              <a:t>rifampicina</a:t>
            </a:r>
            <a:r>
              <a:rPr lang="es-ES" sz="2800" dirty="0" smtClean="0">
                <a:latin typeface="Lucida Handwriting" pitchFamily="66" charset="0"/>
              </a:rPr>
              <a:t> (1ra línea más eficaces de que se dispone).</a:t>
            </a:r>
          </a:p>
          <a:p>
            <a:pPr>
              <a:buFont typeface="Wingdings" pitchFamily="2" charset="2"/>
              <a:buChar char="q"/>
            </a:pPr>
            <a:r>
              <a:rPr lang="es-ES" sz="2800" dirty="0" smtClean="0">
                <a:latin typeface="Lucida Handwriting" pitchFamily="66" charset="0"/>
              </a:rPr>
              <a:t>Medicamentos de segunda línea. </a:t>
            </a:r>
          </a:p>
          <a:p>
            <a:pPr>
              <a:buFont typeface="Wingdings" pitchFamily="2" charset="2"/>
              <a:buChar char="q"/>
            </a:pPr>
            <a:r>
              <a:rPr lang="es-ES" sz="2800" dirty="0" smtClean="0">
                <a:latin typeface="Lucida Handwriting" pitchFamily="66" charset="0"/>
              </a:rPr>
              <a:t>Hasta dos años de tratamiento con fármacos que además de caros son tóxicos.</a:t>
            </a:r>
          </a:p>
          <a:p>
            <a:pPr>
              <a:buFont typeface="Wingdings" pitchFamily="2" charset="2"/>
              <a:buChar char="q"/>
            </a:pPr>
            <a:endParaRPr lang="es-ES" sz="2800" dirty="0">
              <a:latin typeface="Lucida Handwriting" pitchFamily="66" charset="0"/>
            </a:endParaRPr>
          </a:p>
        </p:txBody>
      </p:sp>
      <p:sp>
        <p:nvSpPr>
          <p:cNvPr id="3" name="2 CuadroTexto"/>
          <p:cNvSpPr txBox="1"/>
          <p:nvPr/>
        </p:nvSpPr>
        <p:spPr>
          <a:xfrm>
            <a:off x="714348" y="642918"/>
            <a:ext cx="7429552" cy="1384995"/>
          </a:xfrm>
          <a:prstGeom prst="rect">
            <a:avLst/>
          </a:prstGeom>
          <a:noFill/>
        </p:spPr>
        <p:txBody>
          <a:bodyPr wrap="square" rtlCol="0">
            <a:spAutoFit/>
          </a:bodyPr>
          <a:lstStyle/>
          <a:p>
            <a:pPr algn="ctr"/>
            <a:r>
              <a:rPr lang="es-ES" sz="2800" dirty="0" smtClean="0">
                <a:latin typeface="Lucida Handwriting" pitchFamily="66" charset="0"/>
              </a:rPr>
              <a:t>Tuberculosis </a:t>
            </a:r>
            <a:r>
              <a:rPr lang="es-ES" sz="2800" dirty="0" err="1" smtClean="0">
                <a:latin typeface="Lucida Handwriting" pitchFamily="66" charset="0"/>
              </a:rPr>
              <a:t>multirresistente</a:t>
            </a:r>
            <a:r>
              <a:rPr lang="es-ES" sz="2800" dirty="0" smtClean="0">
                <a:latin typeface="Lucida Handwriting" pitchFamily="66" charset="0"/>
              </a:rPr>
              <a:t> (TB-</a:t>
            </a:r>
            <a:r>
              <a:rPr lang="es-ES" sz="2800" dirty="0" err="1" smtClean="0">
                <a:latin typeface="Lucida Handwriting" pitchFamily="66" charset="0"/>
              </a:rPr>
              <a:t>MDR</a:t>
            </a:r>
            <a:r>
              <a:rPr lang="es-ES" sz="2800" dirty="0" smtClean="0">
                <a:latin typeface="Lucida Handwriting" pitchFamily="66" charset="0"/>
              </a:rPr>
              <a:t>). 2015 se reportaron 480 000 casos</a:t>
            </a:r>
            <a:endParaRPr lang="es-E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ChangeArrowheads="1"/>
          </p:cNvSpPr>
          <p:nvPr/>
        </p:nvSpPr>
        <p:spPr bwMode="auto">
          <a:xfrm>
            <a:off x="714348" y="2071678"/>
            <a:ext cx="7715304"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Forma más grave de tuberculosis </a:t>
            </a:r>
            <a:r>
              <a:rPr kumimoji="0" lang="es-ES" sz="2800" b="0" i="0" u="none" strike="noStrike" cap="none" normalizeH="0" baseline="0" dirty="0" err="1" smtClean="0">
                <a:ln>
                  <a:noFill/>
                </a:ln>
                <a:solidFill>
                  <a:schemeClr val="tx1"/>
                </a:solidFill>
                <a:effectLst/>
                <a:latin typeface="Lucida Handwriting" pitchFamily="66" charset="0"/>
                <a:ea typeface="Times New Roman" pitchFamily="18" charset="0"/>
                <a:cs typeface="Times New Roman" pitchFamily="18" charset="0"/>
              </a:rPr>
              <a:t>farmacorresistente</a:t>
            </a:r>
            <a:endParaRPr kumimoji="0" lang="es-ES" sz="280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s-ES" sz="2800" dirty="0" smtClean="0">
                <a:latin typeface="Lucida Handwriting" pitchFamily="66" charset="0"/>
                <a:ea typeface="Times New Roman" pitchFamily="18" charset="0"/>
                <a:cs typeface="Times New Roman" pitchFamily="18" charset="0"/>
              </a:rPr>
              <a:t>Cepas </a:t>
            </a:r>
            <a:r>
              <a:rPr kumimoji="0" lang="es-ES" sz="280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que no responden a los medicamentos antituberculosos de segunda línea más eficaces, lo que deja a muchos pacientes sin otras opciones de tratamiento.</a:t>
            </a:r>
            <a:endParaRPr kumimoji="0" lang="es-ES" sz="2800" b="0" i="0" u="none" strike="noStrike" cap="none" normalizeH="0" baseline="0" dirty="0" smtClean="0">
              <a:ln>
                <a:noFill/>
              </a:ln>
              <a:solidFill>
                <a:schemeClr val="tx1"/>
              </a:solidFill>
              <a:effectLst/>
              <a:latin typeface="Lucida Handwriting" pitchFamily="66" charset="0"/>
              <a:cs typeface="Arial" pitchFamily="34" charset="0"/>
            </a:endParaRPr>
          </a:p>
        </p:txBody>
      </p:sp>
      <p:sp>
        <p:nvSpPr>
          <p:cNvPr id="3" name="2 CuadroTexto"/>
          <p:cNvSpPr txBox="1"/>
          <p:nvPr/>
        </p:nvSpPr>
        <p:spPr>
          <a:xfrm>
            <a:off x="558722" y="642918"/>
            <a:ext cx="8026556" cy="954107"/>
          </a:xfrm>
          <a:prstGeom prst="rect">
            <a:avLst/>
          </a:prstGeom>
          <a:noFill/>
        </p:spPr>
        <p:txBody>
          <a:bodyPr wrap="none" rtlCol="0">
            <a:spAutoFit/>
          </a:bodyPr>
          <a:lstStyle/>
          <a:p>
            <a:pPr algn="ctr"/>
            <a:r>
              <a:rPr lang="es-ES" sz="2800" dirty="0" smtClean="0">
                <a:latin typeface="Lucida Handwriting" pitchFamily="66" charset="0"/>
                <a:ea typeface="Times New Roman" pitchFamily="18" charset="0"/>
                <a:cs typeface="Times New Roman" pitchFamily="18" charset="0"/>
              </a:rPr>
              <a:t>Tuberculosis ultrarresistente (TB-</a:t>
            </a:r>
            <a:r>
              <a:rPr lang="es-ES" sz="2800" dirty="0" err="1" smtClean="0">
                <a:latin typeface="Lucida Handwriting" pitchFamily="66" charset="0"/>
                <a:ea typeface="Times New Roman" pitchFamily="18" charset="0"/>
                <a:cs typeface="Times New Roman" pitchFamily="18" charset="0"/>
              </a:rPr>
              <a:t>XDR</a:t>
            </a:r>
            <a:r>
              <a:rPr lang="es-ES" sz="2800" dirty="0" smtClean="0">
                <a:latin typeface="Lucida Handwriting" pitchFamily="66" charset="0"/>
                <a:ea typeface="Times New Roman" pitchFamily="18" charset="0"/>
                <a:cs typeface="Times New Roman" pitchFamily="18" charset="0"/>
              </a:rPr>
              <a:t>)</a:t>
            </a:r>
          </a:p>
          <a:p>
            <a:pPr algn="ctr"/>
            <a:r>
              <a:rPr lang="es-US" sz="2800" dirty="0" smtClean="0">
                <a:latin typeface="Lucida Handwriting" pitchFamily="66" charset="0"/>
                <a:cs typeface="Times New Roman" pitchFamily="18" charset="0"/>
              </a:rPr>
              <a:t>2015: 9.5 % de  las </a:t>
            </a:r>
            <a:r>
              <a:rPr lang="es-ES" sz="2800" dirty="0" smtClean="0">
                <a:latin typeface="Lucida Handwriting" pitchFamily="66" charset="0"/>
              </a:rPr>
              <a:t>(TB-</a:t>
            </a:r>
            <a:r>
              <a:rPr lang="es-ES" sz="2800" dirty="0" err="1" smtClean="0">
                <a:latin typeface="Lucida Handwriting" pitchFamily="66" charset="0"/>
              </a:rPr>
              <a:t>MDR</a:t>
            </a:r>
            <a:r>
              <a:rPr lang="es-ES" sz="2800" dirty="0" smtClean="0">
                <a:latin typeface="Lucida Handwriting" pitchFamily="66" charset="0"/>
              </a:rPr>
              <a:t>)</a:t>
            </a:r>
            <a:endParaRPr lang="es-E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1728</TotalTime>
  <Words>3520</Words>
  <Application>Microsoft Office PowerPoint</Application>
  <PresentationFormat>Presentación en pantalla (4:3)</PresentationFormat>
  <Paragraphs>844</Paragraphs>
  <Slides>133</Slides>
  <Notes>9</Notes>
  <HiddenSlides>0</HiddenSlides>
  <MMClips>0</MMClips>
  <ScaleCrop>false</ScaleCrop>
  <HeadingPairs>
    <vt:vector size="4" baseType="variant">
      <vt:variant>
        <vt:lpstr>Tema</vt:lpstr>
      </vt:variant>
      <vt:variant>
        <vt:i4>1</vt:i4>
      </vt:variant>
      <vt:variant>
        <vt:lpstr>Títulos de diapositiva</vt:lpstr>
      </vt:variant>
      <vt:variant>
        <vt:i4>133</vt:i4>
      </vt:variant>
    </vt:vector>
  </HeadingPairs>
  <TitlesOfParts>
    <vt:vector size="134" baseType="lpstr">
      <vt:lpstr>Tema de Office</vt:lpstr>
      <vt:lpstr>Diapositiva 1</vt:lpstr>
      <vt:lpstr>Tema: Tuberculosis Pulmonar (Tb) Conferencia 1 hora</vt:lpstr>
      <vt:lpstr>Tuberculosis Pulmonar OBJETIVOS</vt:lpstr>
      <vt:lpstr>OMS/OPS</vt:lpstr>
      <vt:lpstr>Breve historia de la Tuberculosis</vt:lpstr>
      <vt:lpstr>Una de las figuras médicas más importantes dedicadas al estudio de la tisiología: René Théophile Hyacinthe Laënnec, que moriría de tuberculosis a los 45 años, eL 13 de Agosto de 1826.</vt:lpstr>
      <vt:lpstr>“ Si la importancia de una enfermedad para la humanidad se mide por el número de muertes que causa, la tuberculosis debe considerarse mucho más importante que las enfermedades infecciosas más temidas” R. Koch, 1882</vt:lpstr>
      <vt:lpstr>El autor, aquejado de tuberculosis, refleja el aspecto social de la enfermedad, y su relación con las condiciones de vida durante los últimos años del siglo XIX</vt:lpstr>
      <vt:lpstr>En 1897 el Dr. Francis Williams, pionero en el estudio fluoroscópico del tórax había ya descrito los hallazgos de la Tuberculosis pulmonar en esta imagen</vt:lpstr>
      <vt:lpstr>Magnitud de la Tuberculosis en el mundo</vt:lpstr>
      <vt:lpstr>Tuberculosis OMS  Nota descriptiva Oct.de 2016 </vt:lpstr>
      <vt:lpstr>Mapa de la Tuberculosis oculta en el mundo. 2016</vt:lpstr>
      <vt:lpstr>Magnitud de la Tuberculosis en Cuba</vt:lpstr>
      <vt:lpstr>Principales causas de muertes infecciosas en Cuba</vt:lpstr>
      <vt:lpstr>Diapositiva 15</vt:lpstr>
      <vt:lpstr>Diapositiva 16</vt:lpstr>
      <vt:lpstr>  Incidencia de tuberculosis según grupo de edad y localización. 2015 </vt:lpstr>
      <vt:lpstr>CONCEPTO TUBERCULOSIS PULMONAR </vt:lpstr>
      <vt:lpstr>Tuberculosis       Enfermedad re-emergente</vt:lpstr>
      <vt:lpstr>Tuberculosis + VIH + Resistencia TB =</vt:lpstr>
      <vt:lpstr>De la relación VIH y TB</vt:lpstr>
      <vt:lpstr>Etiología de la TBC </vt:lpstr>
      <vt:lpstr>ETIOLOGÍA TUBERCULOSIS PULMONAR</vt:lpstr>
      <vt:lpstr>EPIDEMIOLOGÍA</vt:lpstr>
      <vt:lpstr>Diapositiva 25</vt:lpstr>
      <vt:lpstr>Vigilancia de la TBC</vt:lpstr>
      <vt:lpstr>Diapositiva 27</vt:lpstr>
      <vt:lpstr>Localización de casos-Pesquisa-Grupos de riesgo</vt:lpstr>
      <vt:lpstr>Diapositiva 29</vt:lpstr>
      <vt:lpstr>.¿Qué casos se notifican?</vt:lpstr>
      <vt:lpstr> Casos a notificar en tarjeta EDO </vt:lpstr>
      <vt:lpstr>Casos a notificar en tarjeta EDO</vt:lpstr>
      <vt:lpstr>No se notificaran los casos</vt:lpstr>
      <vt:lpstr>Diapositiva 34</vt:lpstr>
      <vt:lpstr> Control de los contactos de tuberculosis pulmonar del municipio de Camagüey, Cuba (2008-2011)  </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 Tuberculosis Pulmonar </vt:lpstr>
      <vt:lpstr>Historia natural de la Tuberculosis pulmonar</vt:lpstr>
      <vt:lpstr>Diapositiva 48</vt:lpstr>
      <vt:lpstr>Diapositiva 49</vt:lpstr>
      <vt:lpstr>Diapositiva 50</vt:lpstr>
      <vt:lpstr>Diapositiva 51</vt:lpstr>
      <vt:lpstr>Diapositiva 52</vt:lpstr>
      <vt:lpstr>GRANULOMA CON NECROSIS CASEOSA</vt:lpstr>
      <vt:lpstr>CLÍNICA TUBERCULOSIS PULMONAR</vt:lpstr>
      <vt:lpstr>FORMAS MÁS FRECUENTES  DE PRESENTACIÓN DE LA TUBERCULOSIS PULMONAR</vt:lpstr>
      <vt:lpstr>Hemoptisis en un enfermo con secuelas tuberculosas puede responder a varias causas</vt:lpstr>
      <vt:lpstr>FORMAS CLÍNICAS TUBERCULOSIS PULMONAR</vt:lpstr>
      <vt:lpstr>ESQUEMAS DE LAS LESIONES DE LA TUBERCULOSIS PULMONAR</vt:lpstr>
      <vt:lpstr> ESQUEMAS DE LAS LESIONES DE LA TUBERCULOSIS PULMONAR</vt:lpstr>
      <vt:lpstr>ESQUEMAS DE LAS LESIONES DE LA TUBERCULOSIS PULMONAR</vt:lpstr>
      <vt:lpstr>ESQUEMAS DE LAS LESIONES DE LA TUBERCULOSIS PULMONAR</vt:lpstr>
      <vt:lpstr>Diapositiva 62</vt:lpstr>
      <vt:lpstr>Tuberculosis Pulmonar. Diagnóstico microbiológico </vt:lpstr>
      <vt:lpstr>BACILOSCOPÍA DIRECTA DE ESPUTO POR LA TÉCNICA ZIELH - NEELSEN. </vt:lpstr>
      <vt:lpstr>Conteo de bacilos rango para la codificación consiste:</vt:lpstr>
      <vt:lpstr>Diapositiva 66</vt:lpstr>
      <vt:lpstr> Prueba rápida Xpert MTB/RIF®</vt:lpstr>
      <vt:lpstr>Diapositiva 68</vt:lpstr>
      <vt:lpstr>Complejo de Ranke. Las flechas negras señalan ganglios calcificados en la región paratraqueal e hilio pulmonar derechos. Las flechas blancas señalan nódulos calcificados que corresponden a granulomas.</vt:lpstr>
      <vt:lpstr>Diapositiva 70</vt:lpstr>
      <vt:lpstr>Tuberculosis pulmonar posprimaria con diseminación broncógena</vt:lpstr>
      <vt:lpstr>Diapositiva 72</vt:lpstr>
      <vt:lpstr>Diapositiva 73</vt:lpstr>
      <vt:lpstr>Signo de la muleta: Lesiones fibrosas de la TBC en los vértices producen este signo, por atracción de los hilios y la tráquea </vt:lpstr>
      <vt:lpstr>Prueba de tuberculina RT-23(2UT) </vt:lpstr>
      <vt:lpstr>Prueba de tuberculina</vt:lpstr>
      <vt:lpstr>Diapositiva 77</vt:lpstr>
      <vt:lpstr>Diapositiva 78</vt:lpstr>
      <vt:lpstr>Diapositiva 79</vt:lpstr>
      <vt:lpstr>Diapositiva 80</vt:lpstr>
      <vt:lpstr>DIAGNÓSTICO DIFERENCIAL TUBERCULOSIS PULMONAR</vt:lpstr>
      <vt:lpstr>Diapositiva 82</vt:lpstr>
      <vt:lpstr>VIH y TUBERCULOSIS</vt:lpstr>
      <vt:lpstr>Tuberculosis /VIH/sida dificultad del diagnóstico.</vt:lpstr>
      <vt:lpstr>Asociación Tuberculosis – VIH-Prueba tuberculina</vt:lpstr>
      <vt:lpstr>VIH y TUBERCULOSIS Número de baciloscopías adecuado</vt:lpstr>
      <vt:lpstr>     Diagnóstico diferencial. Imágenes radiológica en pacientes con VIH    </vt:lpstr>
      <vt:lpstr>  Diagnóstico diferencial. Imágenes radiológica en pacientes con VIH  </vt:lpstr>
      <vt:lpstr>VIH y TBC EXTRAPULMONAR</vt:lpstr>
      <vt:lpstr>VIH y TUBERCULOSIS</vt:lpstr>
      <vt:lpstr>Tto VIH y TUBERCULOSIS</vt:lpstr>
      <vt:lpstr>VIH+Tuberculosis multirresistente ↓</vt:lpstr>
      <vt:lpstr>VIH y resistencia a tratamiento antituberculoso por cepas MDR o XDR</vt:lpstr>
      <vt:lpstr>Diapositiva 94</vt:lpstr>
      <vt:lpstr>Diapositiva 95</vt:lpstr>
      <vt:lpstr>Diapositiva 96</vt:lpstr>
      <vt:lpstr>Diapositiva 97</vt:lpstr>
      <vt:lpstr>Diapositiva 98</vt:lpstr>
      <vt:lpstr>Diapositiva 99</vt:lpstr>
      <vt:lpstr>Diapositiva 100</vt:lpstr>
      <vt:lpstr>Prácticamente la totalidad de la economía corporal  puede ser comprometida dejando tuberculosis como una enfermedad sistémica, más que una patología de localización exclusiva pulmonar</vt:lpstr>
      <vt:lpstr>OMS reciente recomendaciones sobre el VIH </vt:lpstr>
      <vt:lpstr>Tuberculosis extrapulmonar</vt:lpstr>
      <vt:lpstr>Diapositiva 104</vt:lpstr>
      <vt:lpstr>Tuberculosis extrapulmonar. Localizaciones más frecuentes </vt:lpstr>
      <vt:lpstr>Tuberculosis de sistema nervioso central</vt:lpstr>
      <vt:lpstr>TUBERCULOSIS MENÍNGEA (TBC M)</vt:lpstr>
      <vt:lpstr>Principales factores de riesgo de la TBC M</vt:lpstr>
      <vt:lpstr>Síntomas</vt:lpstr>
      <vt:lpstr>Duración de los síntomas</vt:lpstr>
      <vt:lpstr> Desde el punto de vista clínico se ha clasificado en tres grupos: </vt:lpstr>
      <vt:lpstr>Diagnóstico de la Tuberculosis del SNC</vt:lpstr>
      <vt:lpstr> Estudio del líquido cefalorraquídeo es fundamental para el diagnóstico </vt:lpstr>
      <vt:lpstr> Hallazgos imagenológicos más comunes </vt:lpstr>
      <vt:lpstr>  TAC craneal, vemos un importante edema cerebral con herniación transtentorial (Ver la flecha) </vt:lpstr>
      <vt:lpstr> RMN con múltiples  tuberculomas, junto con zonas de isquemia en ganglios basales, mesencéfalo y protuberancia. </vt:lpstr>
      <vt:lpstr>Diagnóstico de la TBC del SNC</vt:lpstr>
      <vt:lpstr>Complicaciones neurológicas de la Meningitis Tuberculosis</vt:lpstr>
      <vt:lpstr>Tuberculosis ganglionar</vt:lpstr>
      <vt:lpstr>Adenopatía cervical en un caso de tuberculosis ganglionar (escrófula) Fuente: Departamento de Patología, Hospital Santa Clara</vt:lpstr>
      <vt:lpstr>Segmento de intestino delgado que muestra úlceras de fondo hemorrágico por tuberculosis. Fuente: Hospital Santa Clara, Departamento de Patología.</vt:lpstr>
      <vt:lpstr>Segmento de colon que muestra úlcera de fondo necrótico con retracción de la pared por tuberculosis. Fuente: Hospital Santa Clara, Departamento de Patología.</vt:lpstr>
      <vt:lpstr>Cadenas ganglionares abdominales</vt:lpstr>
      <vt:lpstr>Diagnostico diferencial</vt:lpstr>
      <vt:lpstr>Métodos diagnósticos recomendados </vt:lpstr>
      <vt:lpstr>Tuberculosis miliar: Comprometen más de dos órganos.</vt:lpstr>
      <vt:lpstr>SÍNTOMAS TBC MILIAR</vt:lpstr>
      <vt:lpstr>TAC de alta resolución</vt:lpstr>
      <vt:lpstr>Tuberculois ocular Fondo de ojo: Tubérculos coroideos del ojo</vt:lpstr>
      <vt:lpstr>Tratamiento y recomendaciones generales</vt:lpstr>
      <vt:lpstr>BIBLIOGRAFÍA</vt:lpstr>
      <vt:lpstr> Madre Teresa de Calcuta </vt:lpstr>
      <vt:lpstr>Diapositiva 133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Manuel Uña Fernández</dc:creator>
  <cp:lastModifiedBy>Manuel Uña Fernández</cp:lastModifiedBy>
  <cp:revision>61</cp:revision>
  <dcterms:created xsi:type="dcterms:W3CDTF">2017-04-07T21:02:37Z</dcterms:created>
  <dcterms:modified xsi:type="dcterms:W3CDTF">2017-04-11T01:14:34Z</dcterms:modified>
</cp:coreProperties>
</file>