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sldIdLst>
    <p:sldId id="256" r:id="rId2"/>
    <p:sldId id="281" r:id="rId3"/>
    <p:sldId id="278" r:id="rId4"/>
    <p:sldId id="313" r:id="rId5"/>
    <p:sldId id="293" r:id="rId6"/>
    <p:sldId id="294" r:id="rId7"/>
    <p:sldId id="286" r:id="rId8"/>
    <p:sldId id="308" r:id="rId9"/>
    <p:sldId id="301" r:id="rId10"/>
    <p:sldId id="302" r:id="rId11"/>
    <p:sldId id="303" r:id="rId12"/>
    <p:sldId id="304" r:id="rId13"/>
    <p:sldId id="305" r:id="rId14"/>
    <p:sldId id="309" r:id="rId15"/>
    <p:sldId id="306" r:id="rId16"/>
    <p:sldId id="307" r:id="rId17"/>
    <p:sldId id="326" r:id="rId18"/>
    <p:sldId id="310" r:id="rId19"/>
    <p:sldId id="311" r:id="rId20"/>
    <p:sldId id="288" r:id="rId21"/>
    <p:sldId id="312" r:id="rId22"/>
    <p:sldId id="327" r:id="rId23"/>
    <p:sldId id="328" r:id="rId24"/>
    <p:sldId id="290" r:id="rId25"/>
    <p:sldId id="292" r:id="rId26"/>
    <p:sldId id="295" r:id="rId27"/>
    <p:sldId id="279" r:id="rId28"/>
    <p:sldId id="296" r:id="rId29"/>
    <p:sldId id="264" r:id="rId30"/>
    <p:sldId id="315" r:id="rId31"/>
    <p:sldId id="316" r:id="rId32"/>
    <p:sldId id="317" r:id="rId33"/>
    <p:sldId id="318" r:id="rId34"/>
    <p:sldId id="319" r:id="rId35"/>
    <p:sldId id="320" r:id="rId36"/>
    <p:sldId id="330" r:id="rId37"/>
    <p:sldId id="332" r:id="rId38"/>
    <p:sldId id="265" r:id="rId39"/>
    <p:sldId id="266" r:id="rId40"/>
    <p:sldId id="267" r:id="rId41"/>
    <p:sldId id="297" r:id="rId42"/>
    <p:sldId id="298" r:id="rId43"/>
    <p:sldId id="324" r:id="rId44"/>
    <p:sldId id="323" r:id="rId45"/>
    <p:sldId id="268" r:id="rId46"/>
    <p:sldId id="271" r:id="rId47"/>
    <p:sldId id="273" r:id="rId48"/>
    <p:sldId id="274" r:id="rId49"/>
    <p:sldId id="275" r:id="rId50"/>
    <p:sldId id="269" r:id="rId51"/>
    <p:sldId id="276" r:id="rId52"/>
    <p:sldId id="321" r:id="rId53"/>
    <p:sldId id="277" r:id="rId54"/>
    <p:sldId id="299" r:id="rId55"/>
    <p:sldId id="270" r:id="rId56"/>
    <p:sldId id="314" r:id="rId57"/>
    <p:sldId id="272" r:id="rId58"/>
    <p:sldId id="30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90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BE70-733A-42DD-B55B-D78A763CD84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8810-56F5-4A74-A4A5-79473A11F83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8810-56F5-4A74-A4A5-79473A11F8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8E1C8A-A73C-42F2-BC63-4B46CCDE731A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1EE20-14DA-4BFA-B9A2-3F0377DF5BA4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DR JORGE DIAZ MAYO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5400" dirty="0" smtClean="0"/>
              <a:t>1957-</a:t>
            </a:r>
            <a:r>
              <a:rPr lang="en-US" sz="2800" dirty="0" smtClean="0"/>
              <a:t>PELTER DESCRIBE LA NEUMONITIS </a:t>
            </a:r>
          </a:p>
          <a:p>
            <a:r>
              <a:rPr lang="en-US" sz="2800" dirty="0" smtClean="0"/>
              <a:t>  QUIMICA POR ACIDOS GRASOS </a:t>
            </a:r>
          </a:p>
          <a:p>
            <a:r>
              <a:rPr lang="en-US" sz="2800" dirty="0" smtClean="0"/>
              <a:t>   </a:t>
            </a:r>
            <a:r>
              <a:rPr lang="en-US" sz="5400" dirty="0" smtClean="0"/>
              <a:t>1958-</a:t>
            </a:r>
            <a:r>
              <a:rPr lang="en-US" sz="2800" dirty="0" smtClean="0"/>
              <a:t>CLEMENT ,DESCUBRE EL SUL-</a:t>
            </a:r>
          </a:p>
          <a:p>
            <a:r>
              <a:rPr lang="en-US" sz="2800" dirty="0" smtClean="0"/>
              <a:t>         FACTANTE</a:t>
            </a:r>
          </a:p>
          <a:p>
            <a:r>
              <a:rPr lang="en-US" sz="2800" dirty="0" smtClean="0"/>
              <a:t>      </a:t>
            </a:r>
            <a:r>
              <a:rPr lang="en-US" sz="5400" dirty="0" smtClean="0"/>
              <a:t>1959-</a:t>
            </a:r>
            <a:r>
              <a:rPr lang="en-US" sz="2800" dirty="0" smtClean="0"/>
              <a:t>PETENDOF,DESCRIBE NECROSIS</a:t>
            </a:r>
          </a:p>
          <a:p>
            <a:r>
              <a:rPr lang="en-US" sz="2800" dirty="0" smtClean="0"/>
              <a:t>CONGESTION Y MEMBRANAS,EN FALLECIDOS</a:t>
            </a:r>
          </a:p>
          <a:p>
            <a:r>
              <a:rPr lang="en-US" sz="2800" dirty="0" smtClean="0"/>
              <a:t>POR INFLUENZA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1960-</a:t>
            </a:r>
            <a:r>
              <a:rPr lang="en-US" sz="2800" dirty="0" smtClean="0"/>
              <a:t>CALDWELL ,DESCRIBE ALTERACIO-</a:t>
            </a:r>
          </a:p>
          <a:p>
            <a:r>
              <a:rPr lang="en-US" sz="2800" dirty="0" smtClean="0"/>
              <a:t>      NES EN HUMANOS POR FI02 ELEVADAS</a:t>
            </a:r>
          </a:p>
          <a:p>
            <a:r>
              <a:rPr lang="en-US" sz="5400" dirty="0" smtClean="0"/>
              <a:t>1962-</a:t>
            </a:r>
            <a:r>
              <a:rPr lang="en-US" sz="2800" dirty="0" smtClean="0"/>
              <a:t>NASH,DESCRIBE AUMENTO DEL </a:t>
            </a:r>
          </a:p>
          <a:p>
            <a:r>
              <a:rPr lang="en-US" sz="2800" dirty="0" smtClean="0"/>
              <a:t>    INSTERTICIO,MEMBRANAS,HIPERPLASIA DE </a:t>
            </a:r>
          </a:p>
          <a:p>
            <a:r>
              <a:rPr lang="en-US" sz="2800" dirty="0" smtClean="0"/>
              <a:t>     CELULAS ALVEOLARES II,EN TRAUMATIZA-</a:t>
            </a:r>
          </a:p>
          <a:p>
            <a:r>
              <a:rPr lang="en-US" sz="2800" dirty="0" smtClean="0"/>
              <a:t>        DOS VENTILADOS CON FIO2 ELEVADAS</a:t>
            </a:r>
          </a:p>
          <a:p>
            <a:pPr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1965-</a:t>
            </a:r>
            <a:r>
              <a:rPr lang="en-US" sz="2800" dirty="0" smtClean="0"/>
              <a:t>KISTLER ,RELACIONA LESIONES DE LA PARED ALVEOLAR Y MEMBRANAS POR </a:t>
            </a:r>
          </a:p>
          <a:p>
            <a:r>
              <a:rPr lang="en-US" sz="2800" dirty="0" smtClean="0"/>
              <a:t>      FIO2 ELEVADAS</a:t>
            </a:r>
          </a:p>
          <a:p>
            <a:r>
              <a:rPr lang="en-US" sz="5400" dirty="0" smtClean="0"/>
              <a:t>1966-</a:t>
            </a:r>
            <a:r>
              <a:rPr lang="en-US" sz="2800" dirty="0" smtClean="0"/>
              <a:t>AVERY,MEAD,TAYLOR,ABRAHAM</a:t>
            </a:r>
          </a:p>
          <a:p>
            <a:r>
              <a:rPr lang="en-US" sz="2800" dirty="0" smtClean="0"/>
              <a:t>    DESCRIBEN DISMINUCION DEL SULFACTAN-</a:t>
            </a:r>
          </a:p>
          <a:p>
            <a:r>
              <a:rPr lang="en-US" sz="2800" dirty="0" smtClean="0"/>
              <a:t>    TE,EN PREMATUROS Y SU DESACTIVACION </a:t>
            </a:r>
          </a:p>
          <a:p>
            <a:r>
              <a:rPr lang="en-US" sz="2800" dirty="0" smtClean="0"/>
              <a:t>      POR SANGRE EN LOS ALVEOLOS</a:t>
            </a:r>
          </a:p>
          <a:p>
            <a:r>
              <a:rPr lang="en-US" sz="2800" dirty="0" smtClean="0"/>
              <a:t>           </a:t>
            </a:r>
          </a:p>
          <a:p>
            <a:endParaRPr lang="en-US" sz="28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1967- </a:t>
            </a:r>
            <a:r>
              <a:rPr lang="en-US" sz="2800" dirty="0" smtClean="0"/>
              <a:t>PETTY Y ASHBAUGTH,DESCRIBEN </a:t>
            </a:r>
          </a:p>
          <a:p>
            <a:r>
              <a:rPr lang="en-US" sz="2800" dirty="0" smtClean="0"/>
              <a:t>       </a:t>
            </a:r>
            <a:r>
              <a:rPr lang="en-US" sz="4400" dirty="0" smtClean="0"/>
              <a:t>12</a:t>
            </a:r>
            <a:r>
              <a:rPr lang="en-US" sz="2800" dirty="0" smtClean="0"/>
              <a:t> PACIENTES CON DISNEA AGUDA,HIPO-</a:t>
            </a:r>
          </a:p>
          <a:p>
            <a:r>
              <a:rPr lang="en-US" sz="2800" dirty="0" smtClean="0"/>
              <a:t> XEMIA REFRACTARIA,ALTERACIONES MECANICAS RESPIRATORIAS,INFILTRADOS EN </a:t>
            </a:r>
          </a:p>
          <a:p>
            <a:r>
              <a:rPr lang="en-US" sz="2800" dirty="0" smtClean="0"/>
              <a:t> RX SIN ANTECEDENTES PREVIOS,DE DIFEREN</a:t>
            </a:r>
          </a:p>
          <a:p>
            <a:r>
              <a:rPr lang="en-US" sz="2800" smtClean="0"/>
              <a:t>     TES ETIOLOGIAS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1971 </a:t>
            </a:r>
            <a:r>
              <a:rPr lang="en-US" sz="2800" dirty="0" smtClean="0"/>
              <a:t>HASH CORRELACIONA EDEMA PULMONAR CON INSUFLACIONEN V.M</a:t>
            </a:r>
          </a:p>
          <a:p>
            <a:r>
              <a:rPr lang="en-US" sz="5400" dirty="0" smtClean="0"/>
              <a:t>1974</a:t>
            </a:r>
            <a:r>
              <a:rPr lang="en-US" sz="2800" dirty="0" smtClean="0"/>
              <a:t>WEEB SUGIERE LO MISMO</a:t>
            </a:r>
          </a:p>
          <a:p>
            <a:r>
              <a:rPr lang="en-US" sz="5400" dirty="0" smtClean="0"/>
              <a:t>1976</a:t>
            </a:r>
            <a:r>
              <a:rPr lang="en-US" sz="2800" dirty="0" smtClean="0"/>
              <a:t>SUTTER ,CONCEPTO DE MEJOR PEEP</a:t>
            </a:r>
          </a:p>
          <a:p>
            <a:r>
              <a:rPr lang="en-US" sz="5400" dirty="0" smtClean="0"/>
              <a:t>1976 </a:t>
            </a:r>
            <a:r>
              <a:rPr lang="en-US" sz="2800" dirty="0" smtClean="0"/>
              <a:t>FUELHAN,INTRODUCE RELACION </a:t>
            </a:r>
          </a:p>
          <a:p>
            <a:r>
              <a:rPr lang="en-US" sz="2800" dirty="0" smtClean="0"/>
              <a:t>                  INVERSA EN VENTILACION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    </a:t>
            </a:r>
            <a:r>
              <a:rPr lang="en-US" sz="5400" dirty="0" smtClean="0"/>
              <a:t>1976-</a:t>
            </a:r>
            <a:r>
              <a:rPr lang="en-US" sz="2800" dirty="0" smtClean="0"/>
              <a:t>KATZENSTEIN,DESCRIBE EL DANO ALVEOLAR DIFUSO ,LESION,HISTOPATOLOGI-</a:t>
            </a:r>
          </a:p>
          <a:p>
            <a:r>
              <a:rPr lang="en-US" sz="2800" dirty="0" smtClean="0"/>
              <a:t> CA CARACTERISTICA DEL DISTRES</a:t>
            </a:r>
          </a:p>
          <a:p>
            <a:r>
              <a:rPr lang="en-US" sz="2800" dirty="0" smtClean="0"/>
              <a:t>      </a:t>
            </a:r>
            <a:r>
              <a:rPr lang="en-US" sz="5400" dirty="0" smtClean="0"/>
              <a:t>1976 </a:t>
            </a:r>
            <a:r>
              <a:rPr lang="en-US" sz="2800" dirty="0" smtClean="0"/>
              <a:t>BONE,UTILIZA POR PRIMERA VEZ </a:t>
            </a:r>
          </a:p>
          <a:p>
            <a:r>
              <a:rPr lang="en-US" sz="2800" dirty="0" smtClean="0"/>
              <a:t> LA RELACION PO2/FIO2</a:t>
            </a:r>
          </a:p>
          <a:p>
            <a:r>
              <a:rPr lang="en-US" sz="2800" dirty="0" smtClean="0"/>
              <a:t>       </a:t>
            </a:r>
            <a:r>
              <a:rPr lang="en-US" sz="4800" dirty="0" smtClean="0"/>
              <a:t>1978 </a:t>
            </a:r>
            <a:r>
              <a:rPr lang="en-US" sz="2800" dirty="0" smtClean="0"/>
              <a:t>CIVETTA,KIRBY,GALLAGHER,ESTABLECEN</a:t>
            </a:r>
          </a:p>
          <a:p>
            <a:r>
              <a:rPr lang="en-US" sz="2800" dirty="0" smtClean="0"/>
              <a:t>          PEEP ELEVADA CON APOYO DE AMINAS</a:t>
            </a:r>
          </a:p>
          <a:p>
            <a:r>
              <a:rPr lang="en-US" sz="2800" dirty="0" smtClean="0"/>
              <a:t>       </a:t>
            </a:r>
            <a:r>
              <a:rPr lang="en-US" sz="5400" dirty="0" smtClean="0"/>
              <a:t>1982</a:t>
            </a:r>
            <a:r>
              <a:rPr lang="en-US" sz="2800" dirty="0" smtClean="0"/>
              <a:t> PEPE,ESTABLECE PO2&lt;75 CON FI02 0.5</a:t>
            </a:r>
          </a:p>
          <a:p>
            <a:r>
              <a:rPr lang="en-US" sz="2800" dirty="0" smtClean="0"/>
              <a:t>INFILTRADOS NUEVOS,Y NO CARDIOGENICO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 smtClean="0"/>
              <a:t>1983 </a:t>
            </a:r>
            <a:r>
              <a:rPr lang="en-US" sz="2800" dirty="0" smtClean="0"/>
              <a:t>FOWLER ESTABLECIO,PARA EL DIAGNOSTICO,INFILTRADOS NUEVOS,</a:t>
            </a:r>
          </a:p>
          <a:p>
            <a:r>
              <a:rPr lang="en-US" sz="2800" dirty="0" smtClean="0"/>
              <a:t>    FIO2&gt;0.5 PARA LOGRAR PO2&gt;50,PCP&lt;12</a:t>
            </a:r>
          </a:p>
          <a:p>
            <a:r>
              <a:rPr lang="en-US" sz="2800" dirty="0" smtClean="0"/>
              <a:t>      PaO2/PAO2&lt;O.25</a:t>
            </a:r>
          </a:p>
          <a:p>
            <a:r>
              <a:rPr lang="en-US" sz="4800" dirty="0" smtClean="0"/>
              <a:t>1984 </a:t>
            </a:r>
            <a:r>
              <a:rPr lang="en-US" sz="2800" dirty="0" smtClean="0"/>
              <a:t>GATTINIONI INTRODUCE LA TAC,PARA ESTUDIO</a:t>
            </a:r>
          </a:p>
          <a:p>
            <a:r>
              <a:rPr lang="en-US" sz="2800" dirty="0" smtClean="0"/>
              <a:t> </a:t>
            </a:r>
            <a:r>
              <a:rPr lang="en-US" sz="4800" dirty="0" smtClean="0"/>
              <a:t>1987 </a:t>
            </a:r>
            <a:r>
              <a:rPr lang="en-US" sz="2800" dirty="0" smtClean="0"/>
              <a:t>GATTINIONI,INTRODUCE EL BUCLE V/P</a:t>
            </a:r>
          </a:p>
          <a:p>
            <a:r>
              <a:rPr lang="en-US" sz="4800" dirty="0" smtClean="0"/>
              <a:t>1987 </a:t>
            </a:r>
            <a:r>
              <a:rPr lang="en-US" sz="2800" dirty="0" smtClean="0"/>
              <a:t> DREYFUS ,DEFINE EL VILI O VALI</a:t>
            </a:r>
            <a:endParaRPr lang="en-US" sz="6900" dirty="0" smtClean="0"/>
          </a:p>
          <a:p>
            <a:r>
              <a:rPr lang="en-US" sz="5400" dirty="0" smtClean="0"/>
              <a:t>1988 </a:t>
            </a:r>
            <a:r>
              <a:rPr lang="en-US" sz="2800" dirty="0" smtClean="0"/>
              <a:t>MURRAY ,ESTABLECE EL L.I.S</a:t>
            </a:r>
          </a:p>
          <a:p>
            <a:r>
              <a:rPr lang="en-US" sz="2800" dirty="0" smtClean="0"/>
              <a:t> PO2/FIO2,INFILTRADOS ,COMPLIANCE,PEEP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 fontScale="90000"/>
          </a:bodyPr>
          <a:lstStyle/>
          <a:p>
            <a:pPr marL="54864" indent="0" algn="just" eaLnBrk="1" fontAlgn="auto" hangingPunct="1">
              <a:spcAft>
                <a:spcPts val="0"/>
              </a:spcAft>
              <a:defRPr/>
            </a:pPr>
            <a:r>
              <a:rPr lang="es-HN" sz="3200" dirty="0" smtClean="0">
                <a:solidFill>
                  <a:schemeClr val="accent6">
                    <a:lumMod val="90000"/>
                  </a:schemeClr>
                </a:solidFill>
              </a:rPr>
              <a:t>EVALUACIÓN DE LA GRAVEDAD LESIONAL(Murray,  </a:t>
            </a:r>
            <a:r>
              <a:rPr lang="es-HN" sz="3200" dirty="0" err="1" smtClean="0">
                <a:solidFill>
                  <a:schemeClr val="accent6">
                    <a:lumMod val="90000"/>
                  </a:schemeClr>
                </a:solidFill>
              </a:rPr>
              <a:t>Matthay</a:t>
            </a:r>
            <a:r>
              <a:rPr lang="es-HN" sz="3200" dirty="0" smtClean="0">
                <a:solidFill>
                  <a:schemeClr val="accent6">
                    <a:lumMod val="90000"/>
                  </a:schemeClr>
                </a:solidFill>
              </a:rPr>
              <a:t> y colaboradores</a:t>
            </a:r>
            <a:r>
              <a:rPr lang="es-HN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</a:t>
            </a:r>
            <a:endParaRPr lang="es-HN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i="1" dirty="0" smtClean="0"/>
              <a:t>Radiografía de tórax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Sin consolidación alveolar                                                                       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Consolidación alveolar en un cuadrante                                             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Consolidación alveolar en dos cuadrantes                                          </a:t>
            </a:r>
            <a:r>
              <a:rPr lang="es-HN" sz="1400" dirty="0" smtClean="0"/>
              <a:t> 2</a:t>
            </a:r>
            <a:endParaRPr lang="es-HN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Consolidación alveolar en tres cuadrantes                                         </a:t>
            </a:r>
            <a:r>
              <a:rPr lang="es-HN" sz="1400" dirty="0" smtClean="0"/>
              <a:t>  </a:t>
            </a:r>
            <a:r>
              <a:rPr lang="es-HN" sz="1400" dirty="0" smtClean="0"/>
              <a:t>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Consolidación alveolar en los cuatro cuadrantes                               </a:t>
            </a:r>
            <a:r>
              <a:rPr lang="es-HN" sz="1400" dirty="0" smtClean="0"/>
              <a:t> 4</a:t>
            </a:r>
            <a:endParaRPr lang="es-HN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i="1" dirty="0" smtClean="0"/>
              <a:t>Magnitud de la </a:t>
            </a:r>
            <a:r>
              <a:rPr lang="es-HN" sz="1400" i="1" dirty="0" err="1" smtClean="0"/>
              <a:t>hipoxemia</a:t>
            </a:r>
            <a:r>
              <a:rPr lang="es-HN" sz="1400" i="1" dirty="0" smtClean="0"/>
              <a:t> (PaO2/FiO2)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&gt;=300                                                                                                            </a:t>
            </a:r>
            <a:r>
              <a:rPr lang="es-HN" sz="1400" dirty="0" smtClean="0"/>
              <a:t> 0</a:t>
            </a:r>
            <a:endParaRPr lang="es-HN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225-299                                                                                                        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175-224                                                                                                        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100-174                                                                                                        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&lt; 99                                                                                                              </a:t>
            </a:r>
            <a:r>
              <a:rPr lang="es-HN" sz="1400" dirty="0" smtClean="0"/>
              <a:t>  </a:t>
            </a:r>
            <a:r>
              <a:rPr lang="es-HN" sz="1400" dirty="0" smtClean="0"/>
              <a:t>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i="1" dirty="0" smtClean="0"/>
              <a:t>Evaluación de la </a:t>
            </a:r>
            <a:r>
              <a:rPr lang="es-HN" sz="1400" i="1" dirty="0" err="1" smtClean="0"/>
              <a:t>compliance</a:t>
            </a:r>
            <a:r>
              <a:rPr lang="es-HN" sz="1400" i="1" dirty="0" smtClean="0"/>
              <a:t> respiratoria en AR 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&gt;=80 ml/cmH20                                                                                        </a:t>
            </a:r>
            <a:r>
              <a:rPr lang="es-HN" sz="1400" dirty="0" smtClean="0"/>
              <a:t>    </a:t>
            </a:r>
            <a:r>
              <a:rPr lang="es-HN" sz="1400" dirty="0" smtClean="0"/>
              <a:t>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60-79                                                                                                             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40-59                                                                                                             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20-39                                                                                                             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&lt; 20                                                                                                               </a:t>
            </a:r>
            <a:r>
              <a:rPr lang="es-HN" sz="1400" dirty="0" smtClean="0"/>
              <a:t>  </a:t>
            </a:r>
            <a:r>
              <a:rPr lang="es-HN" sz="1400" dirty="0" smtClean="0"/>
              <a:t>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i="1" dirty="0" smtClean="0"/>
              <a:t>Valor de PEEP en ARM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&gt;= 5 cm/H2O                                                                                               </a:t>
            </a:r>
            <a:r>
              <a:rPr lang="es-HN" sz="1400" dirty="0" smtClean="0"/>
              <a:t>  0</a:t>
            </a:r>
            <a:endParaRPr lang="es-HN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6-8                                                                                                                 </a:t>
            </a:r>
            <a:r>
              <a:rPr lang="es-HN" sz="1400" dirty="0" smtClean="0"/>
              <a:t>  </a:t>
            </a:r>
            <a:r>
              <a:rPr lang="es-HN" sz="1400" dirty="0" smtClean="0"/>
              <a:t>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9-11                                                                                                                </a:t>
            </a:r>
            <a:r>
              <a:rPr lang="es-HN" sz="1400" dirty="0" smtClean="0"/>
              <a:t> 2</a:t>
            </a:r>
            <a:endParaRPr lang="es-HN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12-14                                                                                                            </a:t>
            </a:r>
            <a:r>
              <a:rPr lang="es-HN" sz="1400" dirty="0" smtClean="0"/>
              <a:t>   </a:t>
            </a:r>
            <a:r>
              <a:rPr lang="es-HN" sz="1400" dirty="0" smtClean="0"/>
              <a:t>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sz="1400" dirty="0" smtClean="0"/>
              <a:t>&lt; 14                                                                                                               </a:t>
            </a:r>
            <a:r>
              <a:rPr lang="es-HN" sz="1400" dirty="0" smtClean="0"/>
              <a:t>  </a:t>
            </a:r>
            <a:r>
              <a:rPr lang="es-HN" sz="1400" dirty="0" smtClean="0"/>
              <a:t>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dirty="0" smtClean="0"/>
              <a:t>El valor final se obtiene dividiendo la suma lograda por el número de componentes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dirty="0" smtClean="0"/>
              <a:t>analizados, y se adjudica la siguiente valoración: 0: sin injuria; 0,1-2,5: injuria leve o moderada; &gt;2,5: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HN" sz="1400" dirty="0" smtClean="0"/>
              <a:t>injuria grave</a:t>
            </a:r>
            <a:endParaRPr lang="es-H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1988 </a:t>
            </a:r>
            <a:r>
              <a:rPr lang="en-US" sz="2800" dirty="0" smtClean="0"/>
              <a:t>GATTINIONI,INTRODUCE EL CONCEPTO DE BABY LUNG</a:t>
            </a:r>
          </a:p>
          <a:p>
            <a:r>
              <a:rPr lang="en-US" sz="4800" dirty="0" smtClean="0"/>
              <a:t>1990</a:t>
            </a:r>
            <a:r>
              <a:rPr lang="en-US" sz="2800" dirty="0" smtClean="0"/>
              <a:t>HICKLING ,INTRODUCE LA HIPERCAPNIA PERMISIVA</a:t>
            </a:r>
          </a:p>
          <a:p>
            <a:r>
              <a:rPr lang="en-US" sz="5400" dirty="0" smtClean="0"/>
              <a:t>1991</a:t>
            </a:r>
            <a:r>
              <a:rPr lang="en-US" sz="2800" dirty="0" smtClean="0"/>
              <a:t> GATTINIONI,AMATO ,LEICHMAN,CO-</a:t>
            </a:r>
          </a:p>
          <a:p>
            <a:r>
              <a:rPr lang="en-US" sz="2800" dirty="0" smtClean="0"/>
              <a:t>         MIENZAN A APLICAR LAS MANIOBRAS DE</a:t>
            </a:r>
          </a:p>
          <a:p>
            <a:r>
              <a:rPr lang="en-US" sz="2800" dirty="0" smtClean="0"/>
              <a:t>           RECLUTAMIENTO ALVEOLAR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4800" dirty="0" smtClean="0"/>
              <a:t>1992 </a:t>
            </a:r>
            <a:r>
              <a:rPr lang="en-US" sz="2800" dirty="0" smtClean="0"/>
              <a:t>MERINI DIFERENCIA EL BAROTRAU-</a:t>
            </a:r>
          </a:p>
          <a:p>
            <a:r>
              <a:rPr lang="en-US" sz="2800" dirty="0" smtClean="0"/>
              <a:t>   MA Y EL VOLUTRAUMA</a:t>
            </a:r>
          </a:p>
          <a:p>
            <a:r>
              <a:rPr lang="en-US" sz="4800" dirty="0" smtClean="0"/>
              <a:t>1992 </a:t>
            </a:r>
            <a:r>
              <a:rPr lang="en-US" sz="2800" dirty="0" smtClean="0"/>
              <a:t>MOSS MODIFICA EL LIS</a:t>
            </a:r>
          </a:p>
          <a:p>
            <a:r>
              <a:rPr lang="en-US" sz="4800" dirty="0" smtClean="0"/>
              <a:t>1992 </a:t>
            </a:r>
            <a:r>
              <a:rPr lang="en-US" sz="2800" dirty="0" smtClean="0"/>
              <a:t>GATTINIONI,DIFERENCIAS ESTRUTURALES Y FUNCIONALES EN DEPENDENCIA DEL ESTADIO DEL DISTRES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CARACTERIZACION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Sindrome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Insuficiencia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Respiratoria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Pulmonar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Aguda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Numerosas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causas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pulmonares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extrapulmonares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Fisiopatologia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muy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compleja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Lesion de la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membrana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alveolo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capilar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naturaleza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Inmunoinflamatoria,microbiana,mecanica,toxica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Aumento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permeabilidad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capilar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</a:t>
            </a:r>
            <a:r>
              <a:rPr lang="en-US" sz="5400" dirty="0" smtClean="0"/>
              <a:t>1992 </a:t>
            </a:r>
            <a:r>
              <a:rPr lang="en-US" sz="2800" dirty="0" smtClean="0"/>
              <a:t>CONFERENCIA DE CONSENSO AECC</a:t>
            </a:r>
            <a:endParaRPr lang="en-US" dirty="0" smtClean="0"/>
          </a:p>
          <a:p>
            <a:r>
              <a:rPr lang="en-US" dirty="0" smtClean="0"/>
              <a:t>RELACION PO2-FIO2-&lt;200 DISTRESS</a:t>
            </a:r>
          </a:p>
          <a:p>
            <a:r>
              <a:rPr lang="en-US" smtClean="0"/>
              <a:t>                                        &lt;300 INJURIA PULMONAR</a:t>
            </a:r>
            <a:endParaRPr lang="en-US" dirty="0" smtClean="0"/>
          </a:p>
          <a:p>
            <a:r>
              <a:rPr lang="en-US" dirty="0" smtClean="0"/>
              <a:t>INFILTRADOS PULMONARES BILATERALES EN RX</a:t>
            </a:r>
          </a:p>
          <a:p>
            <a:endParaRPr lang="en-US" dirty="0" smtClean="0"/>
          </a:p>
          <a:p>
            <a:r>
              <a:rPr lang="en-US" dirty="0" smtClean="0"/>
              <a:t>AUSENCIA DE SIGNOS DE HIPERTENSION DE AURICULA IZQUIERDA  PCP&lt;18CMH20</a:t>
            </a:r>
          </a:p>
          <a:p>
            <a:endParaRPr lang="en-US" dirty="0" smtClean="0"/>
          </a:p>
          <a:p>
            <a:r>
              <a:rPr lang="en-US" dirty="0" smtClean="0"/>
              <a:t>EVENTO AGUDO RECONOCIDO COMO CAUSA O FACTOR PREDISPONENTE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DISTRES RESPIRATORIOAGUDO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1995 </a:t>
            </a:r>
            <a:r>
              <a:rPr lang="en-US" sz="2800" dirty="0" smtClean="0"/>
              <a:t>AMATO ESTABLECE LOS PRINCIPIOS DE LA VENTILACION PROTECTORA</a:t>
            </a:r>
          </a:p>
          <a:p>
            <a:r>
              <a:rPr lang="en-US" sz="4800" dirty="0" smtClean="0"/>
              <a:t>1998</a:t>
            </a:r>
            <a:r>
              <a:rPr lang="en-US" sz="2800" dirty="0" smtClean="0"/>
              <a:t> SHUTSKY,EXPONE EL CONCEPTO DE BIOTRAUMA Y SU RELACION CON EL FMO</a:t>
            </a:r>
          </a:p>
          <a:p>
            <a:r>
              <a:rPr lang="en-US" sz="4800" dirty="0" smtClean="0"/>
              <a:t>1998</a:t>
            </a:r>
            <a:r>
              <a:rPr lang="en-US" sz="2800" dirty="0" smtClean="0"/>
              <a:t>AMATO ESBOZA LA TEORIA DEL OPEN</a:t>
            </a:r>
          </a:p>
          <a:p>
            <a:r>
              <a:rPr lang="en-US" sz="2800" dirty="0" smtClean="0"/>
              <a:t> LUNG Y EL SUSPIRO</a:t>
            </a:r>
          </a:p>
          <a:p>
            <a:r>
              <a:rPr lang="en-US" sz="2800" dirty="0" smtClean="0"/>
              <a:t> </a:t>
            </a:r>
            <a:r>
              <a:rPr lang="en-US" sz="4800" dirty="0" smtClean="0"/>
              <a:t>2000 </a:t>
            </a:r>
            <a:r>
              <a:rPr lang="en-US" sz="2800" dirty="0" smtClean="0"/>
              <a:t>EL GRUPO ARDS NETWORK CONSOLIDA </a:t>
            </a:r>
          </a:p>
          <a:p>
            <a:r>
              <a:rPr lang="en-US" sz="2800" dirty="0" smtClean="0"/>
              <a:t> LA ESTRATEGIA DE VENTILACION PROTECTORA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marL="54864" indent="0" algn="just" eaLnBrk="1" fontAlgn="auto" hangingPunct="1">
              <a:spcAft>
                <a:spcPts val="0"/>
              </a:spcAft>
              <a:defRPr/>
            </a:pPr>
            <a:r>
              <a:rPr lang="es-HN" sz="2800" b="1" dirty="0" smtClean="0">
                <a:solidFill>
                  <a:schemeClr val="accent6">
                    <a:lumMod val="90000"/>
                  </a:schemeClr>
                </a:solidFill>
              </a:rPr>
              <a:t>Recientemente, Ferguson y col. han propuesto nuevos criterios conocidos como los criterios de Delphi:</a:t>
            </a:r>
            <a:endParaRPr lang="es-HN" sz="2800" b="1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31482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1.- PaO2/FiO2 menor de 200 mm Hg (con PEEP mayor o igual a 10 cm H2O)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2.- Comienzo dentro de las 72 horas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3.- Lesión pulmonar en dos o más cuadrantes en la radiografía de tórax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4.- Origen no cardiogénico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5.- Compliance estática pulmonar menor de 50 ml/cm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6.- Factor predisponente reconocido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CAUSAS PULMONARES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CONTUSION PULMONAR</a:t>
            </a:r>
          </a:p>
          <a:p>
            <a:pPr>
              <a:buNone/>
            </a:pPr>
            <a:r>
              <a:rPr lang="en-US" dirty="0" smtClean="0"/>
              <a:t>   BRONCOASPIRACION</a:t>
            </a:r>
          </a:p>
          <a:p>
            <a:pPr>
              <a:buNone/>
            </a:pPr>
            <a:r>
              <a:rPr lang="en-US" dirty="0" smtClean="0"/>
              <a:t>    NEUMONIAS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GASES TOXICOS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AHOGAMIENTO INCOMPLETO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AHORCAMIENTO INCOMPLETO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CAUSAS EXTRAPULMONARES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SCHOK DE CUALQUIER ETIOLOGIA</a:t>
            </a:r>
          </a:p>
          <a:p>
            <a:r>
              <a:rPr lang="en-US" dirty="0" smtClean="0"/>
              <a:t>SEPSIS GRAVE</a:t>
            </a:r>
          </a:p>
          <a:p>
            <a:r>
              <a:rPr lang="en-US" dirty="0" smtClean="0"/>
              <a:t>TRAUMA GRAVE</a:t>
            </a:r>
          </a:p>
          <a:p>
            <a:r>
              <a:rPr lang="en-US" dirty="0" smtClean="0"/>
              <a:t>POLITRANSFUSION</a:t>
            </a:r>
          </a:p>
          <a:p>
            <a:r>
              <a:rPr lang="en-US" dirty="0" smtClean="0"/>
              <a:t>PANCREATITIS AGUDA</a:t>
            </a:r>
          </a:p>
          <a:p>
            <a:r>
              <a:rPr lang="en-US" dirty="0" smtClean="0"/>
              <a:t>PERITONITIS</a:t>
            </a:r>
          </a:p>
          <a:p>
            <a:r>
              <a:rPr lang="en-US" dirty="0" smtClean="0"/>
              <a:t>QUEMADURAS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COAGULACION INTRAVASCULAR DISEMINADA</a:t>
            </a:r>
          </a:p>
          <a:p>
            <a:r>
              <a:rPr lang="en-US" dirty="0" smtClean="0"/>
              <a:t>    ECLAMPSIA</a:t>
            </a:r>
          </a:p>
          <a:p>
            <a:endParaRPr lang="en-US" dirty="0" smtClean="0"/>
          </a:p>
          <a:p>
            <a:r>
              <a:rPr lang="en-US" dirty="0" smtClean="0"/>
              <a:t>POSTRESUCITACION</a:t>
            </a:r>
          </a:p>
          <a:p>
            <a:endParaRPr lang="en-US" dirty="0" smtClean="0"/>
          </a:p>
          <a:p>
            <a:r>
              <a:rPr lang="en-US" dirty="0" smtClean="0"/>
              <a:t>CETOACIDOSIS DIABETICA</a:t>
            </a:r>
          </a:p>
          <a:p>
            <a:endParaRPr lang="en-US" dirty="0" smtClean="0"/>
          </a:p>
          <a:p>
            <a:r>
              <a:rPr lang="en-US" dirty="0" smtClean="0"/>
              <a:t>HIPERTERMIA-HIPOTERMIA</a:t>
            </a:r>
          </a:p>
          <a:p>
            <a:endParaRPr lang="en-US" dirty="0" smtClean="0"/>
          </a:p>
          <a:p>
            <a:r>
              <a:rPr lang="en-US" dirty="0" smtClean="0"/>
              <a:t>BYPASS CARDIOPULMONAR</a:t>
            </a:r>
          </a:p>
          <a:p>
            <a:endParaRPr lang="en-US" dirty="0" smtClean="0"/>
          </a:p>
          <a:p>
            <a:r>
              <a:rPr lang="en-US" dirty="0" smtClean="0"/>
              <a:t>UREMIA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ETIOLOGIAS  QUE AUMENTAN</a:t>
            </a:r>
          </a:p>
          <a:p>
            <a:endParaRPr lang="en-US" dirty="0" smtClean="0"/>
          </a:p>
          <a:p>
            <a:r>
              <a:rPr lang="en-US" dirty="0" smtClean="0"/>
              <a:t>TRALI(ASOCIADO A TRANSFUSION DE HEMODERIVADOS)</a:t>
            </a:r>
          </a:p>
          <a:p>
            <a:r>
              <a:rPr lang="en-US" dirty="0" smtClean="0"/>
              <a:t>TRASPLANTES</a:t>
            </a:r>
          </a:p>
          <a:p>
            <a:r>
              <a:rPr lang="en-US" dirty="0" smtClean="0"/>
              <a:t>SARS Y PANDEMIA HINI</a:t>
            </a:r>
          </a:p>
          <a:p>
            <a:r>
              <a:rPr lang="en-US" dirty="0" smtClean="0"/>
              <a:t>VILI(INDUCIDA POR LA VENTILACION)</a:t>
            </a:r>
          </a:p>
          <a:p>
            <a:r>
              <a:rPr lang="en-US" dirty="0" smtClean="0"/>
              <a:t>FACTORES GENETICOS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TUBERCULOSIS MILIAR</a:t>
            </a:r>
          </a:p>
          <a:p>
            <a:endParaRPr lang="en-US" dirty="0" smtClean="0"/>
          </a:p>
          <a:p>
            <a:r>
              <a:rPr lang="en-US" dirty="0" smtClean="0"/>
              <a:t>EMBOLISMO GRASO</a:t>
            </a:r>
          </a:p>
          <a:p>
            <a:endParaRPr lang="en-US" dirty="0" smtClean="0"/>
          </a:p>
          <a:p>
            <a:r>
              <a:rPr lang="en-US" dirty="0" smtClean="0"/>
              <a:t>MEDICAMENTOS (ASPIRINA,BLEOMICINA,AMIODARONA,ANTIDE-</a:t>
            </a:r>
          </a:p>
          <a:p>
            <a:r>
              <a:rPr lang="en-US" dirty="0" smtClean="0"/>
              <a:t>    PRESIVOS TRICICLICOS,NITROFURANTOINA)</a:t>
            </a:r>
          </a:p>
          <a:p>
            <a:endParaRPr lang="en-US" dirty="0" smtClean="0"/>
          </a:p>
          <a:p>
            <a:r>
              <a:rPr lang="en-US" dirty="0" smtClean="0"/>
              <a:t>SOBREDOSIS DE DROGAS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Distres</a:t>
            </a:r>
            <a:r>
              <a:rPr lang="en-US" dirty="0" smtClean="0"/>
              <a:t> </a:t>
            </a:r>
            <a:r>
              <a:rPr lang="en-US" dirty="0" err="1" smtClean="0"/>
              <a:t>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ETAPAS O FASES </a:t>
            </a:r>
          </a:p>
          <a:p>
            <a:endParaRPr lang="en-US" dirty="0" smtClean="0"/>
          </a:p>
          <a:p>
            <a:r>
              <a:rPr lang="en-US" dirty="0" smtClean="0"/>
              <a:t>1-EXUDATIVA</a:t>
            </a:r>
          </a:p>
          <a:p>
            <a:endParaRPr lang="en-US" dirty="0" smtClean="0"/>
          </a:p>
          <a:p>
            <a:r>
              <a:rPr lang="en-US" dirty="0" smtClean="0"/>
              <a:t>2-PROLIFERATIVA</a:t>
            </a:r>
          </a:p>
          <a:p>
            <a:endParaRPr lang="en-US" dirty="0" smtClean="0"/>
          </a:p>
          <a:p>
            <a:r>
              <a:rPr lang="en-US" dirty="0" smtClean="0"/>
              <a:t>3-FIBROSA</a:t>
            </a:r>
          </a:p>
          <a:p>
            <a:endParaRPr lang="en-US" dirty="0" smtClean="0"/>
          </a:p>
          <a:p>
            <a:r>
              <a:rPr lang="en-US" dirty="0" smtClean="0"/>
              <a:t>4-RESOLUTIVA,REPARACION 0 REMODELACION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0" y="928670"/>
            <a:ext cx="8229600" cy="6715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spc="300" dirty="0" smtClean="0"/>
              <a:t>Edema </a:t>
            </a:r>
            <a:r>
              <a:rPr lang="en-US" sz="2800" spc="300" dirty="0" err="1" smtClean="0"/>
              <a:t>insterticial</a:t>
            </a:r>
            <a:r>
              <a:rPr lang="en-US" sz="2800" spc="300" dirty="0" smtClean="0"/>
              <a:t> y alveolar </a:t>
            </a:r>
          </a:p>
          <a:p>
            <a:endParaRPr lang="en-US" sz="2800" spc="300" dirty="0" smtClean="0"/>
          </a:p>
          <a:p>
            <a:endParaRPr lang="en-US" sz="2800" spc="300" dirty="0" smtClean="0"/>
          </a:p>
          <a:p>
            <a:r>
              <a:rPr lang="en-US" sz="2800" spc="300" dirty="0" err="1" smtClean="0"/>
              <a:t>Aumento</a:t>
            </a:r>
            <a:r>
              <a:rPr lang="en-US" sz="2800" spc="300" dirty="0" smtClean="0"/>
              <a:t> del </a:t>
            </a:r>
            <a:r>
              <a:rPr lang="en-US" sz="2800" spc="300" dirty="0" err="1" smtClean="0"/>
              <a:t>agua</a:t>
            </a:r>
            <a:r>
              <a:rPr lang="en-US" sz="2800" spc="300" dirty="0" smtClean="0"/>
              <a:t> </a:t>
            </a:r>
            <a:r>
              <a:rPr lang="en-US" sz="2800" spc="300" dirty="0" err="1" smtClean="0"/>
              <a:t>extravascular</a:t>
            </a:r>
            <a:r>
              <a:rPr lang="en-US" sz="2800" spc="300" dirty="0" smtClean="0"/>
              <a:t> </a:t>
            </a:r>
            <a:r>
              <a:rPr lang="en-US" sz="2800" spc="300" dirty="0" err="1" smtClean="0"/>
              <a:t>pulmonar</a:t>
            </a:r>
            <a:endParaRPr lang="en-US" sz="2800" spc="300" dirty="0" smtClean="0"/>
          </a:p>
          <a:p>
            <a:endParaRPr lang="en-US" sz="2800" spc="300" dirty="0" smtClean="0"/>
          </a:p>
          <a:p>
            <a:r>
              <a:rPr lang="en-US" sz="2800" spc="300" dirty="0" err="1" smtClean="0"/>
              <a:t>Activacion</a:t>
            </a:r>
            <a:r>
              <a:rPr lang="en-US" sz="2800" spc="300" dirty="0" smtClean="0"/>
              <a:t> de la </a:t>
            </a:r>
            <a:r>
              <a:rPr lang="en-US" sz="2800" spc="300" dirty="0" err="1" smtClean="0"/>
              <a:t>coagulacion</a:t>
            </a:r>
            <a:r>
              <a:rPr lang="en-US" sz="2800" spc="300" dirty="0" smtClean="0"/>
              <a:t> e </a:t>
            </a:r>
            <a:r>
              <a:rPr lang="en-US" sz="2800" spc="300" dirty="0" err="1" smtClean="0"/>
              <a:t>inhibicion</a:t>
            </a:r>
            <a:r>
              <a:rPr lang="en-US" sz="2800" spc="300" dirty="0" smtClean="0"/>
              <a:t> </a:t>
            </a:r>
          </a:p>
          <a:p>
            <a:r>
              <a:rPr lang="en-US" sz="2800" spc="300" dirty="0" smtClean="0"/>
              <a:t>   de la </a:t>
            </a:r>
            <a:r>
              <a:rPr lang="en-US" sz="2800" spc="300" dirty="0" err="1" smtClean="0"/>
              <a:t>fibrinolisis</a:t>
            </a:r>
            <a:endParaRPr lang="en-US" sz="2800" spc="300" dirty="0" smtClean="0"/>
          </a:p>
          <a:p>
            <a:endParaRPr lang="en-US" sz="2800" spc="300" dirty="0" smtClean="0"/>
          </a:p>
          <a:p>
            <a:r>
              <a:rPr lang="en-US" sz="2800" spc="300" dirty="0" err="1" smtClean="0"/>
              <a:t>Deposito</a:t>
            </a:r>
            <a:r>
              <a:rPr lang="en-US" sz="2800" spc="300" dirty="0" smtClean="0"/>
              <a:t> de </a:t>
            </a:r>
            <a:r>
              <a:rPr lang="en-US" sz="2800" spc="300" dirty="0" err="1" smtClean="0"/>
              <a:t>fibrina</a:t>
            </a:r>
            <a:r>
              <a:rPr lang="en-US" sz="2800" spc="300" dirty="0" smtClean="0"/>
              <a:t> intravascular e </a:t>
            </a:r>
            <a:r>
              <a:rPr lang="en-US" sz="2800" spc="300" dirty="0" err="1" smtClean="0"/>
              <a:t>intral</a:t>
            </a:r>
            <a:r>
              <a:rPr lang="en-US" sz="2800" spc="300" dirty="0" smtClean="0"/>
              <a:t>-     </a:t>
            </a:r>
            <a:r>
              <a:rPr lang="en-US" sz="2800" spc="300" dirty="0" err="1" smtClean="0"/>
              <a:t>veolar</a:t>
            </a:r>
            <a:endParaRPr lang="en-US" sz="2800" spc="300" dirty="0" smtClean="0"/>
          </a:p>
          <a:p>
            <a:r>
              <a:rPr lang="en-US" sz="2800" spc="300" dirty="0" smtClean="0"/>
              <a:t> Fibrosis </a:t>
            </a:r>
            <a:r>
              <a:rPr lang="en-US" sz="2800" spc="300" dirty="0" err="1" smtClean="0"/>
              <a:t>pulmonar</a:t>
            </a:r>
            <a:endParaRPr lang="en-US" sz="2800" spc="300" dirty="0" smtClean="0"/>
          </a:p>
          <a:p>
            <a:r>
              <a:rPr lang="en-US" sz="2800" spc="300" dirty="0" smtClean="0"/>
              <a:t>    </a:t>
            </a:r>
          </a:p>
          <a:p>
            <a:endParaRPr lang="en-US" sz="2800" spc="300" dirty="0" smtClean="0"/>
          </a:p>
          <a:p>
            <a:pPr>
              <a:buNone/>
            </a:pPr>
            <a:endParaRPr lang="en-US" sz="2800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FASE  EXUDATIVA</a:t>
            </a:r>
          </a:p>
          <a:p>
            <a:r>
              <a:rPr lang="en-US" dirty="0" smtClean="0"/>
              <a:t>EDEMA INSTERTICIAL Y ALVEOLAR</a:t>
            </a:r>
          </a:p>
          <a:p>
            <a:r>
              <a:rPr lang="en-US" dirty="0" smtClean="0"/>
              <a:t>HEMORRAGIA ALVEOLAR</a:t>
            </a:r>
          </a:p>
          <a:p>
            <a:r>
              <a:rPr lang="en-US" dirty="0" smtClean="0"/>
              <a:t>CANTIDAD VARIABLE DE NEUTROFILOS,MONO-</a:t>
            </a:r>
          </a:p>
          <a:p>
            <a:r>
              <a:rPr lang="en-US" dirty="0" smtClean="0"/>
              <a:t>  CITOS Y LINFOCITOS</a:t>
            </a:r>
          </a:p>
          <a:p>
            <a:r>
              <a:rPr lang="en-US" dirty="0" smtClean="0"/>
              <a:t>NECROSIS DE CELULAS ALVEOLARES TIPO I</a:t>
            </a:r>
          </a:p>
          <a:p>
            <a:r>
              <a:rPr lang="en-US" dirty="0" smtClean="0"/>
              <a:t>NECROSIS DE CELULAS ENDOTELIALES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MEMBRANAS HIALINAS EOSINOFILAS DENSAS</a:t>
            </a:r>
          </a:p>
          <a:p>
            <a:r>
              <a:rPr lang="en-US" dirty="0" smtClean="0"/>
              <a:t>   COMPUESTAS POR FIBRINA,FIBRINOGENO</a:t>
            </a:r>
          </a:p>
          <a:p>
            <a:r>
              <a:rPr lang="en-US" dirty="0" smtClean="0"/>
              <a:t>    FIBRONECTINA,ALBUMINA,INMUNOGLOBULINAS</a:t>
            </a:r>
          </a:p>
          <a:p>
            <a:r>
              <a:rPr lang="en-US" dirty="0" smtClean="0"/>
              <a:t> PROTEINAS CONDENSADAS ,DETRITUS CELULA-</a:t>
            </a:r>
          </a:p>
          <a:p>
            <a:r>
              <a:rPr lang="en-US" dirty="0" smtClean="0"/>
              <a:t>   RES,COMPLEMENTO Y SULFACTANTE</a:t>
            </a:r>
          </a:p>
          <a:p>
            <a:r>
              <a:rPr lang="en-US" dirty="0" smtClean="0"/>
              <a:t>TROMBOS FIBRINOPLAQUETARIOS</a:t>
            </a:r>
          </a:p>
          <a:p>
            <a:r>
              <a:rPr lang="en-US" dirty="0" smtClean="0"/>
              <a:t>INACTIVACION DEL SULFACTANTE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FASE PROLIFERATIVA</a:t>
            </a:r>
          </a:p>
          <a:p>
            <a:r>
              <a:rPr lang="en-US" dirty="0" smtClean="0"/>
              <a:t>ORGANIZACION DE LOS EXUDADOS</a:t>
            </a:r>
          </a:p>
          <a:p>
            <a:r>
              <a:rPr lang="en-US" dirty="0" smtClean="0"/>
              <a:t>PROLIFERACION DE CELULAS ALVEOLARES II</a:t>
            </a:r>
          </a:p>
          <a:p>
            <a:r>
              <a:rPr lang="en-US" dirty="0" smtClean="0"/>
              <a:t>DIFERENCIACION DE CELULAS ALVEOLARES II</a:t>
            </a:r>
          </a:p>
          <a:p>
            <a:r>
              <a:rPr lang="en-US" dirty="0" smtClean="0"/>
              <a:t>PROLIFERACION DE FIBROBLASTOS Y REACCION</a:t>
            </a:r>
          </a:p>
          <a:p>
            <a:r>
              <a:rPr lang="en-US" dirty="0" smtClean="0"/>
              <a:t>  MIOFIBROBLASTICA INSTERTICIAL</a:t>
            </a:r>
          </a:p>
          <a:p>
            <a:r>
              <a:rPr lang="en-US" dirty="0" smtClean="0"/>
              <a:t> NECROSIS DEL PARENQUIMA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DISTRES RESPIRATORIOAGUDO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ENDOARTERITIS OBLITERATIVA</a:t>
            </a:r>
          </a:p>
          <a:p>
            <a:r>
              <a:rPr lang="en-US" dirty="0" smtClean="0"/>
              <a:t>MACROTROMBOSIS</a:t>
            </a:r>
          </a:p>
          <a:p>
            <a:endParaRPr lang="en-US" dirty="0" smtClean="0"/>
          </a:p>
          <a:p>
            <a:r>
              <a:rPr lang="en-US" dirty="0" smtClean="0"/>
              <a:t>DISMINUCION DE LA DISTENSIBILIDAD</a:t>
            </a:r>
          </a:p>
          <a:p>
            <a:endParaRPr lang="en-US" dirty="0" smtClean="0"/>
          </a:p>
          <a:p>
            <a:r>
              <a:rPr lang="en-US" dirty="0" smtClean="0"/>
              <a:t>EL PULMON SE TRANSFORMA EN ORGANO </a:t>
            </a:r>
          </a:p>
          <a:p>
            <a:r>
              <a:rPr lang="en-US" dirty="0" smtClean="0"/>
              <a:t>     SOLIDO.</a:t>
            </a:r>
          </a:p>
          <a:p>
            <a:r>
              <a:rPr lang="en-US" dirty="0" smtClean="0"/>
              <a:t>DURACION ENTRE 7-21 DIAS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FASE FIBROTICA</a:t>
            </a:r>
          </a:p>
          <a:p>
            <a:endParaRPr lang="en-US" dirty="0" smtClean="0"/>
          </a:p>
          <a:p>
            <a:r>
              <a:rPr lang="en-US" dirty="0" smtClean="0"/>
              <a:t>FIBROSIS PULMONAR EXCESIVA</a:t>
            </a:r>
          </a:p>
          <a:p>
            <a:r>
              <a:rPr lang="en-US" dirty="0" smtClean="0"/>
              <a:t>OBLITERACION DE ARQUITECTURA ALVEOLAR</a:t>
            </a:r>
          </a:p>
          <a:p>
            <a:r>
              <a:rPr lang="en-US" dirty="0" smtClean="0"/>
              <a:t>ENFISEMA PULMONAR CON BULAS</a:t>
            </a:r>
          </a:p>
          <a:p>
            <a:r>
              <a:rPr lang="en-US" dirty="0" smtClean="0"/>
              <a:t> MICRO Y MACROQUISTES PULMONARES</a:t>
            </a:r>
          </a:p>
          <a:p>
            <a:r>
              <a:rPr lang="en-US" dirty="0" smtClean="0"/>
              <a:t>BRONQUIECTASIS POR TRACCION</a:t>
            </a:r>
          </a:p>
          <a:p>
            <a:r>
              <a:rPr lang="en-US" dirty="0" smtClean="0"/>
              <a:t>FIBROSIS MURAL E HIPERTROFIA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FASE DE RESOLUCION O REPARACION</a:t>
            </a:r>
          </a:p>
          <a:p>
            <a:pPr>
              <a:buNone/>
            </a:pPr>
            <a:r>
              <a:rPr lang="en-US" dirty="0" smtClean="0"/>
              <a:t>     ACLARAMIENTO DEL FLUIDO ACUMULADO</a:t>
            </a:r>
          </a:p>
          <a:p>
            <a:pPr>
              <a:buNone/>
            </a:pPr>
            <a:r>
              <a:rPr lang="en-US" dirty="0" smtClean="0"/>
              <a:t>     REEPITELIZACION DE LAS BARRERAS AFECTADAS</a:t>
            </a:r>
          </a:p>
          <a:p>
            <a:pPr>
              <a:buNone/>
            </a:pPr>
            <a:r>
              <a:rPr lang="en-US" dirty="0" smtClean="0"/>
              <a:t>     PROLIFERACION DE CELULAS ALVEOLARES II</a:t>
            </a:r>
          </a:p>
          <a:p>
            <a:pPr>
              <a:buNone/>
            </a:pPr>
            <a:r>
              <a:rPr lang="en-US" dirty="0" smtClean="0"/>
              <a:t>     RESINTESIS DE MENBRANAS BASALES</a:t>
            </a:r>
          </a:p>
          <a:p>
            <a:pPr>
              <a:buNone/>
            </a:pPr>
            <a:r>
              <a:rPr lang="en-US" dirty="0" smtClean="0"/>
              <a:t>     DIFERENCIACION CELULAR TIPOII EN TIPO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rim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6327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gu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72739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       FISIOPATOLOGIA</a:t>
            </a:r>
          </a:p>
          <a:p>
            <a:endParaRPr lang="en-US" dirty="0" smtClean="0"/>
          </a:p>
          <a:p>
            <a:r>
              <a:rPr lang="en-US" dirty="0" smtClean="0"/>
              <a:t>LESION EPITELIAL Y  ENDOTELIAL</a:t>
            </a:r>
          </a:p>
          <a:p>
            <a:r>
              <a:rPr lang="en-US" dirty="0" smtClean="0"/>
              <a:t>ACTIVACION CELULAR</a:t>
            </a:r>
          </a:p>
          <a:p>
            <a:r>
              <a:rPr lang="en-US" dirty="0" smtClean="0"/>
              <a:t>DISBALANCE ENTRE CITOCINAS INFLAMATORIAS Y ANTINFLAMATORIAS</a:t>
            </a:r>
          </a:p>
          <a:p>
            <a:r>
              <a:rPr lang="en-US" dirty="0" smtClean="0"/>
              <a:t>DISBALANCE ENTRE COAGULACION-FIBRINO</a:t>
            </a:r>
          </a:p>
          <a:p>
            <a:r>
              <a:rPr lang="en-US" dirty="0" smtClean="0"/>
              <a:t>  LISIS</a:t>
            </a:r>
          </a:p>
          <a:p>
            <a:r>
              <a:rPr lang="en-US" dirty="0" smtClean="0"/>
              <a:t>DISBALANCE ENTRE NECROSIS Y APOPTOSIS</a:t>
            </a:r>
          </a:p>
          <a:p>
            <a:r>
              <a:rPr lang="en-US" dirty="0" smtClean="0"/>
              <a:t>ESTRES MECANICO DE LA VENTILACION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         LESION EPITELIAL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AFECTA EL TRANSPORTE DE FLUIDOS Y EL ACLARAMIENTO DEL EDEMA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 PRODUCCION DEL SULFACTANTE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EXPOSICION DE LA MATRIZ EXTRACELULAR  A LOS MACROFAGOS  ALVEOLARES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LIBERACION DE MEDIADORES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0" y="1928802"/>
            <a:ext cx="8229600" cy="4389437"/>
          </a:xfrm>
        </p:spPr>
        <p:txBody>
          <a:bodyPr/>
          <a:lstStyle/>
          <a:p>
            <a:r>
              <a:rPr lang="en-US" dirty="0" smtClean="0"/>
              <a:t>DISMINUCION O DISFUNCION DEL SULFACTANTE</a:t>
            </a:r>
          </a:p>
          <a:p>
            <a:endParaRPr lang="en-US" dirty="0" smtClean="0"/>
          </a:p>
          <a:p>
            <a:r>
              <a:rPr lang="en-US" dirty="0" smtClean="0"/>
              <a:t>ATELECTASIAS POR COLAPSO,COMPRESION ,U</a:t>
            </a:r>
          </a:p>
          <a:p>
            <a:r>
              <a:rPr lang="en-US" dirty="0" smtClean="0"/>
              <a:t>   OCUPACION ALVEOLAR</a:t>
            </a:r>
          </a:p>
          <a:p>
            <a:r>
              <a:rPr lang="en-US" dirty="0" smtClean="0"/>
              <a:t>DISMINUCION DE LA AEREACION PULMONAR</a:t>
            </a:r>
          </a:p>
          <a:p>
            <a:r>
              <a:rPr lang="en-US" dirty="0" smtClean="0"/>
              <a:t>DISMINUCION DE LA CAPACIDAD RESIDUAL </a:t>
            </a:r>
          </a:p>
          <a:p>
            <a:r>
              <a:rPr lang="en-US" dirty="0" smtClean="0"/>
              <a:t>   PULMONAR</a:t>
            </a:r>
          </a:p>
          <a:p>
            <a:r>
              <a:rPr lang="en-US" dirty="0" smtClean="0"/>
              <a:t> BABY LUNG(PULMON DE INFANTE EN UN ADULTO)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                        MEDIADORES</a:t>
            </a:r>
          </a:p>
          <a:p>
            <a:endParaRPr lang="en-US" dirty="0" smtClean="0"/>
          </a:p>
          <a:p>
            <a:r>
              <a:rPr lang="en-US" dirty="0" smtClean="0"/>
              <a:t>FACTOR DE NECROSIS TUMORAL  ALFA</a:t>
            </a:r>
          </a:p>
          <a:p>
            <a:endParaRPr lang="en-US" dirty="0" smtClean="0"/>
          </a:p>
          <a:p>
            <a:r>
              <a:rPr lang="en-US" dirty="0" smtClean="0"/>
              <a:t>INTERLEUQUINAS (1,2,4,6,8,10,11,12,13)</a:t>
            </a:r>
          </a:p>
          <a:p>
            <a:endParaRPr lang="en-US" dirty="0" smtClean="0"/>
          </a:p>
          <a:p>
            <a:r>
              <a:rPr lang="en-US" dirty="0" smtClean="0"/>
              <a:t>FACTOR ACTIVADOR DE PLAQUETAS</a:t>
            </a:r>
          </a:p>
          <a:p>
            <a:endParaRPr lang="en-US" dirty="0" smtClean="0"/>
          </a:p>
          <a:p>
            <a:r>
              <a:rPr lang="en-US" dirty="0" smtClean="0"/>
              <a:t>METABOLITOS DEL ACIDO ARAQUIDONICOS</a:t>
            </a:r>
          </a:p>
          <a:p>
            <a:r>
              <a:rPr lang="en-US" dirty="0" smtClean="0"/>
              <a:t>(TROMBOXANOS,PROSTAGLANDINAS,LEUCOTRIENOS-</a:t>
            </a:r>
          </a:p>
          <a:p>
            <a:r>
              <a:rPr lang="en-US" dirty="0" smtClean="0"/>
              <a:t>     EICOSANOIDES)</a:t>
            </a:r>
          </a:p>
          <a:p>
            <a:endParaRPr lang="en-US" dirty="0" smtClean="0"/>
          </a:p>
          <a:p>
            <a:r>
              <a:rPr lang="en-US" dirty="0" smtClean="0"/>
              <a:t>HISTAMINA,SEROTONINA,ADP,TROMBINA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FRACCIONES DEL COMPLEMENTO HEMOLITICO</a:t>
            </a:r>
          </a:p>
          <a:p>
            <a:r>
              <a:rPr lang="en-US" dirty="0" smtClean="0"/>
              <a:t>OXIDO NITRICO</a:t>
            </a:r>
          </a:p>
          <a:p>
            <a:r>
              <a:rPr lang="en-US" dirty="0" smtClean="0"/>
              <a:t>RADICALES LIBRES DE OXIGENO</a:t>
            </a:r>
          </a:p>
          <a:p>
            <a:r>
              <a:rPr lang="en-US" dirty="0" smtClean="0"/>
              <a:t>BRADICININA</a:t>
            </a:r>
          </a:p>
          <a:p>
            <a:r>
              <a:rPr lang="en-US" dirty="0" smtClean="0"/>
              <a:t>FACTORES DE CRECIMIENTO(DE FIBROBLASTOS ,</a:t>
            </a:r>
          </a:p>
          <a:p>
            <a:r>
              <a:rPr lang="en-US" dirty="0" smtClean="0"/>
              <a:t>     TRANSFORMANTE BETA)</a:t>
            </a:r>
          </a:p>
          <a:p>
            <a:r>
              <a:rPr lang="en-US" dirty="0" smtClean="0"/>
              <a:t>FACTORES ESTIMULANTES DE COLONIAS G-M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FACTOR INHIBIDOR DE LOS MACROFAGOS</a:t>
            </a:r>
          </a:p>
          <a:p>
            <a:endParaRPr lang="en-US" dirty="0" smtClean="0"/>
          </a:p>
          <a:p>
            <a:r>
              <a:rPr lang="en-US" dirty="0" smtClean="0"/>
              <a:t>INTERFERONES</a:t>
            </a:r>
          </a:p>
          <a:p>
            <a:endParaRPr lang="en-US" dirty="0" smtClean="0"/>
          </a:p>
          <a:p>
            <a:r>
              <a:rPr lang="en-US" dirty="0" smtClean="0"/>
              <a:t>FACTORES QUIMIOTACTICOS O QUIMIOCINAS</a:t>
            </a:r>
          </a:p>
          <a:p>
            <a:endParaRPr lang="en-US" dirty="0" smtClean="0"/>
          </a:p>
          <a:p>
            <a:r>
              <a:rPr lang="en-US" dirty="0" smtClean="0"/>
              <a:t>  CXC-(GRO-A,GRO-B,ENA-78,GCP-2)</a:t>
            </a:r>
          </a:p>
          <a:p>
            <a:endParaRPr lang="en-US" dirty="0" smtClean="0"/>
          </a:p>
          <a:p>
            <a:r>
              <a:rPr lang="en-US" dirty="0" smtClean="0"/>
              <a:t>     CC-(MCP-1,MIP-1A,RANTES)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424862" cy="626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8642350" cy="6048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      LESION ENDOTELIAL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AUMENTO DE LA PERMEABILIDAD VASCULAR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AUMENTO DEL AGUA EXTRAVASCULAR PULMONAR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EDEMA INSTERTICIAL Y ALVEOLAR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LIBERACION DE MEDIADORES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EXPRESION DE MOLECULAS DE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    LESION ENDOTELIAL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EXPRESION DE RECEPTORES</a:t>
            </a:r>
          </a:p>
          <a:p>
            <a:endParaRPr lang="en-US" dirty="0" smtClean="0"/>
          </a:p>
          <a:p>
            <a:r>
              <a:rPr lang="en-US" dirty="0" smtClean="0"/>
              <a:t>LIBERACION DE FACTORES DE CRECIMIENTO</a:t>
            </a:r>
          </a:p>
          <a:p>
            <a:endParaRPr lang="en-US" dirty="0" smtClean="0"/>
          </a:p>
          <a:p>
            <a:r>
              <a:rPr lang="en-US" dirty="0" smtClean="0"/>
              <a:t>LIBERACION DE RADICALES LIBRES DE O2</a:t>
            </a:r>
          </a:p>
          <a:p>
            <a:endParaRPr lang="en-US" dirty="0" smtClean="0"/>
          </a:p>
          <a:p>
            <a:r>
              <a:rPr lang="en-US" dirty="0" smtClean="0"/>
              <a:t>LIBERACION DE METABOLITOS DEL ACIDO ARAQUIDONICO</a:t>
            </a:r>
          </a:p>
          <a:p>
            <a:endParaRPr lang="en-US" dirty="0" smtClean="0"/>
          </a:p>
          <a:p>
            <a:r>
              <a:rPr lang="en-US" dirty="0" smtClean="0"/>
              <a:t>LIBERACION DE FACTORES QUIMIOTACTICOS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                  LESION ENDOTELIAL</a:t>
            </a:r>
          </a:p>
          <a:p>
            <a:endParaRPr lang="en-US" dirty="0" smtClean="0"/>
          </a:p>
          <a:p>
            <a:r>
              <a:rPr lang="en-US" dirty="0" smtClean="0"/>
              <a:t>PRODUCCION DE OXIDO NITRICO SINTETASA</a:t>
            </a:r>
          </a:p>
          <a:p>
            <a:endParaRPr lang="en-US" dirty="0" smtClean="0"/>
          </a:p>
          <a:p>
            <a:r>
              <a:rPr lang="en-US" dirty="0" smtClean="0"/>
              <a:t>PRODUCCION DE ECA</a:t>
            </a:r>
          </a:p>
          <a:p>
            <a:endParaRPr lang="en-US" dirty="0" smtClean="0"/>
          </a:p>
          <a:p>
            <a:r>
              <a:rPr lang="en-US" dirty="0" smtClean="0"/>
              <a:t>PRODUCCION Y LIBERACION DE ENDOTELINA</a:t>
            </a:r>
          </a:p>
          <a:p>
            <a:endParaRPr lang="en-US" dirty="0" smtClean="0"/>
          </a:p>
          <a:p>
            <a:r>
              <a:rPr lang="en-US" dirty="0" smtClean="0"/>
              <a:t>LIBERACION DE FT,APT,IAPT,IPFT</a:t>
            </a:r>
          </a:p>
          <a:p>
            <a:endParaRPr lang="en-US" dirty="0" smtClean="0"/>
          </a:p>
          <a:p>
            <a:r>
              <a:rPr lang="en-US" dirty="0" smtClean="0"/>
              <a:t>FENOTIPO PROTROMBOTICO Y</a:t>
            </a:r>
          </a:p>
          <a:p>
            <a:r>
              <a:rPr lang="en-US" dirty="0" smtClean="0"/>
              <a:t>   ANTIFRINOLITICO</a:t>
            </a:r>
          </a:p>
          <a:p>
            <a:endParaRPr lang="en-US" dirty="0" smtClean="0"/>
          </a:p>
          <a:p>
            <a:r>
              <a:rPr lang="en-US" dirty="0" smtClean="0"/>
              <a:t>ACTIVACION DE VIAS PARA LA APOPTOSIS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ACTIVACION CELULAR</a:t>
            </a:r>
          </a:p>
          <a:p>
            <a:endParaRPr lang="en-US" dirty="0" smtClean="0"/>
          </a:p>
          <a:p>
            <a:r>
              <a:rPr lang="en-US" dirty="0" smtClean="0"/>
              <a:t>POLIMORFONUCLEARES</a:t>
            </a:r>
          </a:p>
          <a:p>
            <a:endParaRPr lang="en-US" dirty="0" smtClean="0"/>
          </a:p>
          <a:p>
            <a:r>
              <a:rPr lang="en-US" dirty="0" smtClean="0"/>
              <a:t>MACROFAGOS ALVEOLARES E INSTERTICIALES</a:t>
            </a:r>
          </a:p>
          <a:p>
            <a:endParaRPr lang="en-US" dirty="0" smtClean="0"/>
          </a:p>
          <a:p>
            <a:r>
              <a:rPr lang="en-US" dirty="0" smtClean="0"/>
              <a:t>MONOCITOS, EOSINOFILOS,BASOFILOS</a:t>
            </a:r>
          </a:p>
          <a:p>
            <a:endParaRPr lang="en-US" dirty="0" smtClean="0"/>
          </a:p>
          <a:p>
            <a:r>
              <a:rPr lang="en-US" dirty="0" smtClean="0"/>
              <a:t>LINFOCITOS,CELULAS ENDOTELIALES</a:t>
            </a:r>
          </a:p>
          <a:p>
            <a:endParaRPr lang="en-US" dirty="0" smtClean="0"/>
          </a:p>
          <a:p>
            <a:r>
              <a:rPr lang="en-US" dirty="0" smtClean="0"/>
              <a:t>FIBROBLASTOS, CELULAS DENDRITICAS</a:t>
            </a:r>
          </a:p>
          <a:p>
            <a:endParaRPr lang="en-US" dirty="0" smtClean="0"/>
          </a:p>
          <a:p>
            <a:r>
              <a:rPr lang="en-US" dirty="0" smtClean="0"/>
              <a:t>CELULAS MUSCULARES LISAS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    ENZIMAS PROTEOLITICAS</a:t>
            </a:r>
          </a:p>
          <a:p>
            <a:endParaRPr lang="en-US" dirty="0" smtClean="0"/>
          </a:p>
          <a:p>
            <a:r>
              <a:rPr lang="en-US" dirty="0" smtClean="0"/>
              <a:t>ELASTASAS</a:t>
            </a:r>
          </a:p>
          <a:p>
            <a:endParaRPr lang="en-US" dirty="0" smtClean="0"/>
          </a:p>
          <a:p>
            <a:r>
              <a:rPr lang="en-US" dirty="0" smtClean="0"/>
              <a:t>COLAGENASAS,</a:t>
            </a:r>
          </a:p>
          <a:p>
            <a:endParaRPr lang="en-US" dirty="0" smtClean="0"/>
          </a:p>
          <a:p>
            <a:r>
              <a:rPr lang="en-US" dirty="0" smtClean="0"/>
              <a:t>GELATINASAS</a:t>
            </a:r>
          </a:p>
          <a:p>
            <a:endParaRPr lang="en-US" dirty="0" smtClean="0"/>
          </a:p>
          <a:p>
            <a:r>
              <a:rPr lang="en-US" dirty="0" smtClean="0"/>
              <a:t>CATEPSINAS</a:t>
            </a:r>
          </a:p>
          <a:p>
            <a:endParaRPr lang="en-US" dirty="0" smtClean="0"/>
          </a:p>
          <a:p>
            <a:r>
              <a:rPr lang="en-US" dirty="0" smtClean="0"/>
              <a:t>MIELOPEROXIDASAS</a:t>
            </a:r>
          </a:p>
          <a:p>
            <a:endParaRPr lang="en-US" dirty="0" smtClean="0"/>
          </a:p>
          <a:p>
            <a:r>
              <a:rPr lang="en-US" dirty="0" smtClean="0"/>
              <a:t>ARILSULFATASAS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TRASTORNOS DEL INTERCAMBIO GASEOSO    </a:t>
            </a:r>
          </a:p>
          <a:p>
            <a:r>
              <a:rPr lang="en-US" dirty="0" smtClean="0"/>
              <a:t> HIPOXEMIA REFRACTARIA</a:t>
            </a:r>
          </a:p>
          <a:p>
            <a:r>
              <a:rPr lang="en-US" dirty="0" smtClean="0"/>
              <a:t> DISMINUCION DE LA COMPLIANCE DEL SISTE-</a:t>
            </a:r>
          </a:p>
          <a:p>
            <a:pPr>
              <a:buNone/>
            </a:pPr>
            <a:r>
              <a:rPr lang="en-US" dirty="0" smtClean="0"/>
              <a:t>          MA RESPIRATORIO</a:t>
            </a:r>
          </a:p>
          <a:p>
            <a:pPr>
              <a:buNone/>
            </a:pPr>
            <a:r>
              <a:rPr lang="en-US" dirty="0" smtClean="0"/>
              <a:t>      ALTERACIONES DE LA PERFUSION PULMONAR</a:t>
            </a:r>
          </a:p>
          <a:p>
            <a:pPr>
              <a:buNone/>
            </a:pPr>
            <a:r>
              <a:rPr lang="en-US" dirty="0" smtClean="0"/>
              <a:t>      HIPERTENSION PULMONAR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     RADICALES LIBRES DE OXIGENO</a:t>
            </a:r>
          </a:p>
          <a:p>
            <a:endParaRPr lang="en-US" dirty="0" smtClean="0"/>
          </a:p>
          <a:p>
            <a:r>
              <a:rPr lang="en-US" dirty="0" smtClean="0"/>
              <a:t> ANION SUPEROXIDO</a:t>
            </a:r>
          </a:p>
          <a:p>
            <a:endParaRPr lang="en-US" dirty="0" smtClean="0"/>
          </a:p>
          <a:p>
            <a:r>
              <a:rPr lang="en-US" dirty="0" smtClean="0"/>
              <a:t>RADICALES  OXIDRILO</a:t>
            </a:r>
          </a:p>
          <a:p>
            <a:endParaRPr lang="en-US" dirty="0" smtClean="0"/>
          </a:p>
          <a:p>
            <a:r>
              <a:rPr lang="en-US" dirty="0" smtClean="0"/>
              <a:t>PEROXIDO DE HIDROGENO</a:t>
            </a:r>
          </a:p>
          <a:p>
            <a:endParaRPr lang="en-US" dirty="0" smtClean="0"/>
          </a:p>
          <a:p>
            <a:r>
              <a:rPr lang="en-US" dirty="0" smtClean="0"/>
              <a:t>PEROXINITRITO</a:t>
            </a:r>
          </a:p>
          <a:p>
            <a:endParaRPr lang="en-US" dirty="0" smtClean="0"/>
          </a:p>
          <a:p>
            <a:r>
              <a:rPr lang="en-US" dirty="0" smtClean="0"/>
              <a:t>OXIGENO SINGLETE</a:t>
            </a:r>
          </a:p>
          <a:p>
            <a:endParaRPr lang="en-US" dirty="0" smtClean="0"/>
          </a:p>
          <a:p>
            <a:r>
              <a:rPr lang="en-US" dirty="0" smtClean="0"/>
              <a:t>ACIDO HIPOCLOROSO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RADICALES DE OXIGENO PROVOCAN</a:t>
            </a:r>
          </a:p>
          <a:p>
            <a:endParaRPr lang="en-US" dirty="0" smtClean="0"/>
          </a:p>
          <a:p>
            <a:r>
              <a:rPr lang="en-US" dirty="0" smtClean="0"/>
              <a:t>DESNATURALIZACION DE PROTEINAS Y DE ACIDOS NUCLEICOS</a:t>
            </a:r>
          </a:p>
          <a:p>
            <a:endParaRPr lang="en-US" dirty="0" smtClean="0"/>
          </a:p>
          <a:p>
            <a:r>
              <a:rPr lang="en-US" dirty="0" smtClean="0"/>
              <a:t>PEROXIDACION LIPIDICA DE LAS MEMBRANAS</a:t>
            </a:r>
          </a:p>
          <a:p>
            <a:endParaRPr lang="en-US" dirty="0" smtClean="0"/>
          </a:p>
          <a:p>
            <a:r>
              <a:rPr lang="en-US" dirty="0" smtClean="0"/>
              <a:t>ACTIVACION DE LA RESPUESTA INFLAMATORIA</a:t>
            </a:r>
          </a:p>
          <a:p>
            <a:endParaRPr lang="en-US" dirty="0" smtClean="0"/>
          </a:p>
          <a:p>
            <a:r>
              <a:rPr lang="en-US" dirty="0" smtClean="0"/>
              <a:t>AUMENTO DE LA PERMEABILIDAD VASCULAR</a:t>
            </a:r>
          </a:p>
          <a:p>
            <a:endParaRPr lang="en-US" dirty="0" smtClean="0"/>
          </a:p>
          <a:p>
            <a:r>
              <a:rPr lang="en-US" dirty="0" smtClean="0"/>
              <a:t>ACTIVACION  DE LA APOPTOSIS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DISTRES RESPIRATORIO AGUDO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OXIDO NITRICO</a:t>
            </a:r>
          </a:p>
          <a:p>
            <a:r>
              <a:rPr lang="en-US" dirty="0" smtClean="0"/>
              <a:t>RELAJACION VASCULAR  DEPENDIENTE DEL</a:t>
            </a:r>
          </a:p>
          <a:p>
            <a:r>
              <a:rPr lang="en-US" dirty="0" smtClean="0"/>
              <a:t>    ENDOTELIO</a:t>
            </a:r>
          </a:p>
          <a:p>
            <a:r>
              <a:rPr lang="en-US" dirty="0" smtClean="0"/>
              <a:t>VASODILATACION CON DISMINUCION DE RVP</a:t>
            </a:r>
          </a:p>
          <a:p>
            <a:r>
              <a:rPr lang="en-US" dirty="0" smtClean="0"/>
              <a:t>INHIBICION DE LA AGREGACION PLAQUETARIA</a:t>
            </a:r>
          </a:p>
          <a:p>
            <a:r>
              <a:rPr lang="en-US" dirty="0" smtClean="0"/>
              <a:t>MEDIA LA CITOTOXICIDAD POR MACROFAGOS</a:t>
            </a:r>
          </a:p>
          <a:p>
            <a:r>
              <a:rPr lang="en-US" dirty="0" smtClean="0"/>
              <a:t>INTERVIENE EN LA RELACION V\Q</a:t>
            </a:r>
          </a:p>
          <a:p>
            <a:r>
              <a:rPr lang="en-US" dirty="0" smtClean="0"/>
              <a:t>REGULA LA MICROCIRCULACION RENAL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DISBALANCE  DE MEDIADORES INFLAMATORIOS Y ANTINFLAMATORIOS</a:t>
            </a:r>
          </a:p>
          <a:p>
            <a:endParaRPr lang="en-US" dirty="0" smtClean="0"/>
          </a:p>
          <a:p>
            <a:r>
              <a:rPr lang="en-US" dirty="0" smtClean="0"/>
              <a:t>          MEDIADORES ANTINFLAMATORIOS</a:t>
            </a:r>
          </a:p>
          <a:p>
            <a:r>
              <a:rPr lang="en-US" dirty="0" smtClean="0"/>
              <a:t>RECEPTORES SOLUBLES DE FACTOR DE NECROSIS TUMORAL</a:t>
            </a:r>
          </a:p>
          <a:p>
            <a:r>
              <a:rPr lang="en-US" dirty="0" smtClean="0"/>
              <a:t>ANTAGONISTAS DE RECEPTORES DE IL-1</a:t>
            </a:r>
          </a:p>
          <a:p>
            <a:r>
              <a:rPr lang="en-US" dirty="0" smtClean="0"/>
              <a:t>ANTICUERPOS ANTI IL-8</a:t>
            </a:r>
          </a:p>
          <a:p>
            <a:r>
              <a:rPr lang="en-US" dirty="0" smtClean="0"/>
              <a:t>PROSTAGLANDINA E2 ,IL-4,IL-10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PREDOMINAN MEDIADORES INFLAMATORIOS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LESION ORGANICA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SI PREDOMINAN MEDIADORES ANTINFLAMA-</a:t>
            </a:r>
          </a:p>
          <a:p>
            <a:r>
              <a:rPr lang="en-US" dirty="0" smtClean="0"/>
              <a:t>          TORIOS</a:t>
            </a:r>
          </a:p>
          <a:p>
            <a:endParaRPr lang="en-US" dirty="0" smtClean="0"/>
          </a:p>
          <a:p>
            <a:r>
              <a:rPr lang="en-US" dirty="0" smtClean="0"/>
              <a:t>                         </a:t>
            </a:r>
            <a:r>
              <a:rPr lang="en-US" dirty="0" smtClean="0">
                <a:solidFill>
                  <a:schemeClr val="tx2"/>
                </a:solidFill>
              </a:rPr>
              <a:t>INMUNOSUPRESION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158" y="1928802"/>
            <a:ext cx="8215370" cy="46434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/>
              <a:t>             RELACION INFLAMACION-COAGULACION-</a:t>
            </a:r>
          </a:p>
          <a:p>
            <a:pPr>
              <a:buNone/>
            </a:pPr>
            <a:r>
              <a:rPr lang="en-US" sz="9600" dirty="0" smtClean="0"/>
              <a:t>           FIBRINOLISIS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8000" dirty="0" smtClean="0"/>
              <a:t>EFECTO AMPLIFICADOR  RECIPROCO</a:t>
            </a:r>
          </a:p>
          <a:p>
            <a:endParaRPr lang="en-US" sz="8000" dirty="0" smtClean="0"/>
          </a:p>
          <a:p>
            <a:r>
              <a:rPr lang="en-US" sz="8000" dirty="0" smtClean="0"/>
              <a:t>ACTIVACION DE LA COAGULACION  VIA EXTRINSECA</a:t>
            </a:r>
          </a:p>
          <a:p>
            <a:endParaRPr lang="en-US" sz="8000" dirty="0" smtClean="0"/>
          </a:p>
          <a:p>
            <a:r>
              <a:rPr lang="en-US" sz="8000" dirty="0" smtClean="0"/>
              <a:t>   A PARTIR DE LA INFLAMACION</a:t>
            </a:r>
          </a:p>
          <a:p>
            <a:endParaRPr lang="en-US" sz="8000" dirty="0" smtClean="0"/>
          </a:p>
          <a:p>
            <a:r>
              <a:rPr lang="en-US" sz="8000" dirty="0" smtClean="0"/>
              <a:t>DEPOSITO DE FIBRINA ,ESTIMULO PARA LA FIBROSIS</a:t>
            </a:r>
          </a:p>
          <a:p>
            <a:r>
              <a:rPr lang="en-US" sz="8000" dirty="0" smtClean="0"/>
              <a:t>INHIBICION DE LA FIBRINOLISIS</a:t>
            </a:r>
          </a:p>
          <a:p>
            <a:endParaRPr lang="en-US" sz="8000" dirty="0" smtClean="0"/>
          </a:p>
          <a:p>
            <a:r>
              <a:rPr lang="en-US" sz="8000" dirty="0" smtClean="0"/>
              <a:t>TROMBINA , PDF  Y  IVFT ,ACTIVAN LA INFLAMACION</a:t>
            </a:r>
          </a:p>
          <a:p>
            <a:r>
              <a:rPr lang="en-US" sz="8000" dirty="0" smtClean="0"/>
              <a:t>DISMINUCION DE INHIBIDORES DE LA COAGULACION</a:t>
            </a:r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13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INHIBICION DE FIBRINOLISIS(&lt;APT &gt;IAPT1,2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pic>
        <p:nvPicPr>
          <p:cNvPr id="4" name="Marcador de Posição de Conteúdo 3" descr="jd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173" y="1935163"/>
            <a:ext cx="572965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NECROSIS –APOPTOSIS</a:t>
            </a:r>
          </a:p>
          <a:p>
            <a:r>
              <a:rPr lang="en-US" dirty="0" smtClean="0"/>
              <a:t>NECROSIS.PERDIDA DE LA INTEGRIDAD DE LAS MEMBRANAS,LESION DE ORGANELOS ,E INTENSA REACCION INFLAMATORIA</a:t>
            </a:r>
          </a:p>
          <a:p>
            <a:endParaRPr lang="en-US" dirty="0" smtClean="0"/>
          </a:p>
          <a:p>
            <a:r>
              <a:rPr lang="en-US" dirty="0" smtClean="0"/>
              <a:t>APOPTOSIS.FENOMENO FISIOLOGICO DE REPA-</a:t>
            </a:r>
          </a:p>
          <a:p>
            <a:r>
              <a:rPr lang="en-US" dirty="0" smtClean="0"/>
              <a:t> RACION TISULAR,,NO IMPLICA FENOMENOS </a:t>
            </a:r>
          </a:p>
          <a:p>
            <a:r>
              <a:rPr lang="en-US" dirty="0" smtClean="0"/>
              <a:t> INFLAMATORIOS,REGULADA Y CONTROLADA</a:t>
            </a:r>
          </a:p>
          <a:p>
            <a:r>
              <a:rPr lang="en-US" dirty="0" smtClean="0"/>
              <a:t> POR MEDIADORES Y ENZIMAS INTRACELULARES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SOBREEXPRESION DE LA APOPTOSIS</a:t>
            </a:r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dirty="0" smtClean="0">
                <a:solidFill>
                  <a:srgbClr val="C00000"/>
                </a:solidFill>
              </a:rPr>
              <a:t>LESION DEL EPITELIO ALVEOLAR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INHIBICION DE LA APOPTOSIS</a:t>
            </a:r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dirty="0" smtClean="0">
                <a:solidFill>
                  <a:srgbClr val="C00000"/>
                </a:solidFill>
              </a:rPr>
              <a:t>PERPETUACION DE LA INFLAMACION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EXTENSION DE LA APOPTOSIS</a:t>
            </a:r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C00000"/>
                </a:solidFill>
              </a:rPr>
              <a:t>RENAL,INTESTINAL,HEPATICA</a:t>
            </a:r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AUMENTO DE LA RESISTENCIA DE VIA AEREA</a:t>
            </a:r>
          </a:p>
          <a:p>
            <a:r>
              <a:rPr lang="en-US" dirty="0" smtClean="0"/>
              <a:t>AUMENTO DEL ESPACIO MUERTO</a:t>
            </a:r>
          </a:p>
          <a:p>
            <a:r>
              <a:rPr lang="en-US" dirty="0" smtClean="0"/>
              <a:t>AUMENTO DEL TRABAJO DE LA RESPIRACION</a:t>
            </a:r>
          </a:p>
          <a:p>
            <a:r>
              <a:rPr lang="en-US" dirty="0" smtClean="0"/>
              <a:t>AUMENTO DEL CONSUMO DE OXIGENO</a:t>
            </a:r>
          </a:p>
          <a:p>
            <a:r>
              <a:rPr lang="en-US" dirty="0" smtClean="0"/>
              <a:t>HETEROGENEIDAD PULMONAR</a:t>
            </a:r>
          </a:p>
          <a:p>
            <a:r>
              <a:rPr lang="en-US" dirty="0" smtClean="0"/>
              <a:t>HETEROGENEIDAD DE LA VENTILACION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 RESPIRATORIO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Causa</a:t>
            </a:r>
            <a:r>
              <a:rPr lang="en-US" sz="3600" dirty="0" smtClean="0"/>
              <a:t> o parte del </a:t>
            </a:r>
            <a:r>
              <a:rPr lang="en-US" sz="3600" dirty="0" err="1" smtClean="0"/>
              <a:t>Sindrome</a:t>
            </a:r>
            <a:r>
              <a:rPr lang="en-US" sz="3600" dirty="0" smtClean="0"/>
              <a:t> de </a:t>
            </a:r>
            <a:r>
              <a:rPr lang="en-US" sz="3600" dirty="0" err="1" smtClean="0"/>
              <a:t>Disfuncion</a:t>
            </a:r>
            <a:r>
              <a:rPr lang="en-US" sz="3600" dirty="0" smtClean="0"/>
              <a:t> </a:t>
            </a:r>
            <a:r>
              <a:rPr lang="en-US" sz="3600" dirty="0" err="1" smtClean="0"/>
              <a:t>Multiorganico</a:t>
            </a:r>
            <a:endParaRPr lang="en-US" sz="3600" dirty="0" smtClean="0"/>
          </a:p>
          <a:p>
            <a:r>
              <a:rPr lang="en-US" sz="3600" dirty="0" err="1" smtClean="0"/>
              <a:t>Requiere</a:t>
            </a:r>
            <a:r>
              <a:rPr lang="en-US" sz="3600" dirty="0" smtClean="0"/>
              <a:t> </a:t>
            </a:r>
            <a:r>
              <a:rPr lang="en-US" sz="3600" dirty="0" err="1" smtClean="0"/>
              <a:t>siempre</a:t>
            </a:r>
            <a:r>
              <a:rPr lang="en-US" sz="3600" dirty="0" smtClean="0"/>
              <a:t> </a:t>
            </a:r>
            <a:r>
              <a:rPr lang="en-US" sz="3600" dirty="0" err="1" smtClean="0"/>
              <a:t>ventilacion</a:t>
            </a:r>
            <a:r>
              <a:rPr lang="en-US" sz="3600" dirty="0" smtClean="0"/>
              <a:t> </a:t>
            </a:r>
            <a:r>
              <a:rPr lang="en-US" sz="3600" dirty="0" err="1" smtClean="0"/>
              <a:t>mecanica</a:t>
            </a:r>
            <a:endParaRPr lang="en-US" sz="3600" dirty="0" smtClean="0"/>
          </a:p>
          <a:p>
            <a:r>
              <a:rPr lang="en-US" sz="3600" dirty="0" err="1" smtClean="0"/>
              <a:t>Estadia</a:t>
            </a:r>
            <a:r>
              <a:rPr lang="en-US" sz="3600" dirty="0" smtClean="0"/>
              <a:t> </a:t>
            </a:r>
            <a:r>
              <a:rPr lang="en-US" sz="3600" dirty="0" err="1" smtClean="0"/>
              <a:t>prolongada</a:t>
            </a:r>
            <a:endParaRPr lang="en-US" sz="3600" dirty="0" smtClean="0"/>
          </a:p>
          <a:p>
            <a:r>
              <a:rPr lang="en-US" sz="3600" dirty="0" err="1" smtClean="0"/>
              <a:t>Secuelas</a:t>
            </a:r>
            <a:r>
              <a:rPr lang="en-US" sz="3600" dirty="0" smtClean="0"/>
              <a:t> </a:t>
            </a:r>
            <a:r>
              <a:rPr lang="en-US" sz="3600" dirty="0" err="1" smtClean="0"/>
              <a:t>respiratorias,fisicas</a:t>
            </a:r>
            <a:r>
              <a:rPr lang="en-US" sz="3600" dirty="0" smtClean="0"/>
              <a:t> y </a:t>
            </a:r>
            <a:r>
              <a:rPr lang="en-US" sz="3600" dirty="0" err="1" smtClean="0"/>
              <a:t>siquicas</a:t>
            </a:r>
            <a:endParaRPr lang="en-US" sz="3600" dirty="0" smtClean="0"/>
          </a:p>
          <a:p>
            <a:r>
              <a:rPr lang="en-US" sz="3600" dirty="0" err="1" smtClean="0"/>
              <a:t>Elevado</a:t>
            </a:r>
            <a:r>
              <a:rPr lang="en-US" sz="3600" dirty="0" smtClean="0"/>
              <a:t> </a:t>
            </a:r>
            <a:r>
              <a:rPr lang="en-US" sz="3600" dirty="0" err="1" smtClean="0"/>
              <a:t>costo</a:t>
            </a:r>
            <a:r>
              <a:rPr lang="en-US" sz="3600" dirty="0" smtClean="0"/>
              <a:t> </a:t>
            </a:r>
            <a:r>
              <a:rPr lang="en-US" sz="3600" dirty="0" err="1" smtClean="0"/>
              <a:t>economico</a:t>
            </a:r>
            <a:endParaRPr lang="en-US" sz="3600" dirty="0" smtClean="0"/>
          </a:p>
          <a:p>
            <a:r>
              <a:rPr lang="en-US" sz="3600" dirty="0" err="1" smtClean="0"/>
              <a:t>Elevada</a:t>
            </a:r>
            <a:r>
              <a:rPr lang="en-US" sz="3600" dirty="0" smtClean="0"/>
              <a:t> </a:t>
            </a:r>
            <a:r>
              <a:rPr lang="en-US" sz="3600" dirty="0" err="1" smtClean="0"/>
              <a:t>mortalidad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             ANTECEDENTES</a:t>
            </a:r>
          </a:p>
          <a:p>
            <a:r>
              <a:rPr lang="en-US" dirty="0" smtClean="0"/>
              <a:t>  </a:t>
            </a:r>
            <a:r>
              <a:rPr lang="en-US" sz="5030" dirty="0" smtClean="0"/>
              <a:t>1895</a:t>
            </a:r>
            <a:r>
              <a:rPr lang="en-US" sz="3000" dirty="0" smtClean="0"/>
              <a:t> STARLING DESCRIBE LOS FACTORES QUE RIGEN,EL INTERCAMBIO DE LIQUIDOS ENTRE PLASMA Y LIQUIDOS</a:t>
            </a:r>
          </a:p>
          <a:p>
            <a:r>
              <a:rPr lang="en-US" sz="3000" dirty="0" smtClean="0"/>
              <a:t> </a:t>
            </a:r>
            <a:r>
              <a:rPr lang="en-US" sz="5400" dirty="0" smtClean="0"/>
              <a:t>1918</a:t>
            </a:r>
            <a:r>
              <a:rPr lang="en-US" sz="2800" dirty="0" smtClean="0"/>
              <a:t> EPIDEMIA DE GRIPE EN ESPANA</a:t>
            </a:r>
          </a:p>
          <a:p>
            <a:r>
              <a:rPr lang="en-US" sz="5400" dirty="0" smtClean="0"/>
              <a:t>1930</a:t>
            </a:r>
            <a:r>
              <a:rPr lang="en-US" sz="2800" dirty="0" smtClean="0"/>
              <a:t> GIERTZ Y WIGGERS,EFECTOS CIRCULATORIOS DE LA VENTILACION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DISTRES RESPIRATORIO AGUDO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                     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sz="5400" dirty="0" smtClean="0"/>
              <a:t> 1935 </a:t>
            </a:r>
            <a:r>
              <a:rPr lang="en-US" sz="2800" dirty="0" smtClean="0"/>
              <a:t>MOORE CONFIRMA EFECTOS HEMODINAMICOS DE LA VENTILACION</a:t>
            </a:r>
          </a:p>
          <a:p>
            <a:r>
              <a:rPr lang="en-US" sz="2800" dirty="0" smtClean="0"/>
              <a:t>     </a:t>
            </a:r>
            <a:r>
              <a:rPr lang="en-US" sz="4400" dirty="0" smtClean="0"/>
              <a:t>1936-</a:t>
            </a:r>
            <a:r>
              <a:rPr lang="en-US" sz="3200" dirty="0" smtClean="0"/>
              <a:t>BARACK  Y BOULTON USAN CPAP</a:t>
            </a:r>
          </a:p>
          <a:p>
            <a:r>
              <a:rPr lang="en-US" sz="3200" dirty="0" smtClean="0"/>
              <a:t>              EN PILOTOS PARA EVITAR EL COMA</a:t>
            </a:r>
          </a:p>
          <a:p>
            <a:r>
              <a:rPr lang="en-US" sz="3200" dirty="0" smtClean="0"/>
              <a:t>    </a:t>
            </a:r>
            <a:r>
              <a:rPr lang="en-US" sz="4800" dirty="0" smtClean="0"/>
              <a:t>1938 </a:t>
            </a:r>
            <a:r>
              <a:rPr lang="en-US" sz="2800" dirty="0" smtClean="0"/>
              <a:t>BARACK,INDICA CPAP EN E.A.P</a:t>
            </a:r>
            <a:r>
              <a:rPr lang="en-US" sz="48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     </a:t>
            </a:r>
            <a:r>
              <a:rPr lang="en-US" sz="4000" dirty="0" smtClean="0"/>
              <a:t>1948-</a:t>
            </a:r>
            <a:r>
              <a:rPr lang="en-US" sz="2800" dirty="0" smtClean="0"/>
              <a:t>MOORE DESCRIBE ATELECTASIAS-</a:t>
            </a:r>
          </a:p>
          <a:p>
            <a:r>
              <a:rPr lang="en-US" sz="2800" dirty="0" smtClean="0"/>
              <a:t>                Y CONGESTION PULMONAR EN –</a:t>
            </a:r>
          </a:p>
          <a:p>
            <a:r>
              <a:rPr lang="en-US" sz="2800" dirty="0" smtClean="0"/>
              <a:t>                    PACIENTES EN SCHOK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852</TotalTime>
  <Words>1742</Words>
  <Application>Microsoft Office PowerPoint</Application>
  <PresentationFormat>Presentación en pantalla (4:3)</PresentationFormat>
  <Paragraphs>526</Paragraphs>
  <Slides>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Fluxo</vt:lpstr>
      <vt:lpstr>DISTRES RESPIRATORIO</vt:lpstr>
      <vt:lpstr>              CARACTERIZACION</vt:lpstr>
      <vt:lpstr>Diapositiva 3</vt:lpstr>
      <vt:lpstr>Diapositiva 4</vt:lpstr>
      <vt:lpstr>   </vt:lpstr>
      <vt:lpstr>    DISTRES RESPIRATORIO AGUDO</vt:lpstr>
      <vt:lpstr>DISTRES RESPIRATORIO</vt:lpstr>
      <vt:lpstr>  DISTRES RESPIRATORIO AGUDO</vt:lpstr>
      <vt:lpstr> DISTRES RESPIRATORIO AGUDO</vt:lpstr>
      <vt:lpstr>  DISTRES RESPIRATORIO AGUDO</vt:lpstr>
      <vt:lpstr>  DISTRES RESPIRATORIO AGUDO</vt:lpstr>
      <vt:lpstr>  DISTRES RESPIRATORIO AGUDO</vt:lpstr>
      <vt:lpstr>   DISTRES RESPIRATORIO AGUDO</vt:lpstr>
      <vt:lpstr>DISTRES RESPIRATORIO AGUDO</vt:lpstr>
      <vt:lpstr>  DISTRES RESPIRATORIO AGUDO</vt:lpstr>
      <vt:lpstr>  DISTRES RESPIRATORIO AGUDO</vt:lpstr>
      <vt:lpstr>EVALUACIÓN DE LA GRAVEDAD LESIONAL(Murray,  Matthay y colaboradores)</vt:lpstr>
      <vt:lpstr>     DISTRES RESPIRATORIO AGUDO</vt:lpstr>
      <vt:lpstr>    DISTRES RESPIRATORIO AGUDO</vt:lpstr>
      <vt:lpstr>DISTRES RESPIRATORIO</vt:lpstr>
      <vt:lpstr>  DISTRES RESPIRATORIOAGUDO</vt:lpstr>
      <vt:lpstr>Diapositiva 22</vt:lpstr>
      <vt:lpstr>Recientemente, Ferguson y col. han propuesto nuevos criterios conocidos como los criterios de Delphi:</vt:lpstr>
      <vt:lpstr>DISTRES RESPIRATORIO</vt:lpstr>
      <vt:lpstr>DISTRES RESPIRATORIO</vt:lpstr>
      <vt:lpstr>  DISTRES RESPIRATORIO AGUDO</vt:lpstr>
      <vt:lpstr>      DISTRES RESPIRATORIO</vt:lpstr>
      <vt:lpstr>   DISTRES RESPIRATORIO AGUDO</vt:lpstr>
      <vt:lpstr>Distres respiratorio</vt:lpstr>
      <vt:lpstr>    DISTRES RESPIRATORIO</vt:lpstr>
      <vt:lpstr>      DISTRES RESPIRATORIO AGUDO</vt:lpstr>
      <vt:lpstr>     DISTRES RESPIRATORIO</vt:lpstr>
      <vt:lpstr>       DISTRES RESPIRATORIOAGUDO </vt:lpstr>
      <vt:lpstr>      DISTRES RESPIRATORIO AGUDO</vt:lpstr>
      <vt:lpstr>     DISTRES RESPIRATORIO AGUDO</vt:lpstr>
      <vt:lpstr>Diapositiva 36</vt:lpstr>
      <vt:lpstr>Diapositiva 37</vt:lpstr>
      <vt:lpstr>DISTRES RESPIRATORIO</vt:lpstr>
      <vt:lpstr>DISTRES RESPIRATORIO</vt:lpstr>
      <vt:lpstr>         DISTRES RESPIRATORIO</vt:lpstr>
      <vt:lpstr>  DISTRES RESPIRATORIO AGUDO</vt:lpstr>
      <vt:lpstr>  DISTRES RESPIRATORIO AGUDO </vt:lpstr>
      <vt:lpstr>Diapositiva 43</vt:lpstr>
      <vt:lpstr>Diapositiva 44</vt:lpstr>
      <vt:lpstr>DISTRES RESPIRATORIO</vt:lpstr>
      <vt:lpstr>DISTRES RESPIRATORIO</vt:lpstr>
      <vt:lpstr>DISTRES RESPIRATORIO</vt:lpstr>
      <vt:lpstr>DISTRES RESPIRATORIO</vt:lpstr>
      <vt:lpstr>        DISTRES RESPIRATORIO</vt:lpstr>
      <vt:lpstr>        DISTRES RESPIRATORIO</vt:lpstr>
      <vt:lpstr>    DISTRES RESPIRATORIO</vt:lpstr>
      <vt:lpstr>      DISTRES RESPIRATORIO AGUDO </vt:lpstr>
      <vt:lpstr>        DISTRES RESPIRATORIO</vt:lpstr>
      <vt:lpstr>  DISTRES RESPIRATORIO AGUDO</vt:lpstr>
      <vt:lpstr>      DISTRES RESPIRATORIO</vt:lpstr>
      <vt:lpstr>  DISTRES RESPIRATORIO AGUDO</vt:lpstr>
      <vt:lpstr>     DISTRES RESPIRATORIO</vt:lpstr>
      <vt:lpstr>  DISTRES RESPIRATORIO AGUDO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abc</dc:creator>
  <cp:lastModifiedBy>polivalente</cp:lastModifiedBy>
  <cp:revision>118</cp:revision>
  <dcterms:created xsi:type="dcterms:W3CDTF">2009-11-15T10:26:36Z</dcterms:created>
  <dcterms:modified xsi:type="dcterms:W3CDTF">2011-01-07T15:10:24Z</dcterms:modified>
</cp:coreProperties>
</file>