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69" r:id="rId3"/>
    <p:sldId id="257" r:id="rId4"/>
    <p:sldId id="259" r:id="rId5"/>
    <p:sldId id="260" r:id="rId6"/>
    <p:sldId id="261" r:id="rId7"/>
    <p:sldId id="262" r:id="rId8"/>
    <p:sldId id="294" r:id="rId9"/>
    <p:sldId id="263" r:id="rId10"/>
    <p:sldId id="295" r:id="rId11"/>
    <p:sldId id="296" r:id="rId12"/>
    <p:sldId id="297" r:id="rId13"/>
    <p:sldId id="266" r:id="rId14"/>
    <p:sldId id="285" r:id="rId15"/>
    <p:sldId id="264" r:id="rId16"/>
    <p:sldId id="283" r:id="rId17"/>
    <p:sldId id="265" r:id="rId18"/>
    <p:sldId id="267" r:id="rId19"/>
    <p:sldId id="286" r:id="rId20"/>
    <p:sldId id="287" r:id="rId21"/>
    <p:sldId id="288" r:id="rId22"/>
    <p:sldId id="289" r:id="rId23"/>
    <p:sldId id="268" r:id="rId24"/>
    <p:sldId id="298" r:id="rId25"/>
    <p:sldId id="291" r:id="rId26"/>
    <p:sldId id="301" r:id="rId27"/>
    <p:sldId id="292" r:id="rId28"/>
    <p:sldId id="293" r:id="rId29"/>
    <p:sldId id="270" r:id="rId30"/>
    <p:sldId id="274" r:id="rId31"/>
    <p:sldId id="300" r:id="rId32"/>
    <p:sldId id="273" r:id="rId33"/>
    <p:sldId id="275" r:id="rId34"/>
    <p:sldId id="303" r:id="rId35"/>
    <p:sldId id="302" r:id="rId36"/>
    <p:sldId id="304" r:id="rId37"/>
    <p:sldId id="309" r:id="rId38"/>
    <p:sldId id="305" r:id="rId39"/>
    <p:sldId id="306" r:id="rId40"/>
    <p:sldId id="307" r:id="rId41"/>
    <p:sldId id="308" r:id="rId42"/>
    <p:sldId id="310" r:id="rId43"/>
    <p:sldId id="311" r:id="rId44"/>
    <p:sldId id="312" r:id="rId4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339933"/>
    <a:srgbClr val="A7F89C"/>
    <a:srgbClr val="9DFE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5165F-D8E0-4081-B8B0-9C895F6DC128}" type="datetimeFigureOut">
              <a:rPr lang="es-ES" smtClean="0"/>
              <a:t>06/04/2020</a:t>
            </a:fld>
            <a:endParaRPr lang="es-ES" dirty="0"/>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70B877-EC1D-4628-BF6C-4B20320B99FC}" type="slidenum">
              <a:rPr lang="es-ES" smtClean="0"/>
              <a:t>‹Nº›</a:t>
            </a:fld>
            <a:endParaRPr lang="es-ES" dirty="0"/>
          </a:p>
        </p:txBody>
      </p:sp>
    </p:spTree>
    <p:extLst>
      <p:ext uri="{BB962C8B-B14F-4D97-AF65-F5344CB8AC3E}">
        <p14:creationId xmlns:p14="http://schemas.microsoft.com/office/powerpoint/2010/main" val="1281956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Marcador de imagen de diapositiva"/>
          <p:cNvSpPr>
            <a:spLocks noGrp="1" noRot="1" noChangeAspect="1" noTextEdit="1"/>
          </p:cNvSpPr>
          <p:nvPr>
            <p:ph type="sldImg"/>
          </p:nvPr>
        </p:nvSpPr>
        <p:spPr>
          <a:ln/>
        </p:spPr>
      </p:sp>
      <p:sp>
        <p:nvSpPr>
          <p:cNvPr id="20483"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s-ES" smtClean="0">
              <a:latin typeface="Arial" panose="020B0604020202020204" pitchFamily="34" charset="0"/>
            </a:endParaRPr>
          </a:p>
        </p:txBody>
      </p:sp>
      <p:sp>
        <p:nvSpPr>
          <p:cNvPr id="20484"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7E395D4-38B4-42CD-8D5B-178EDCD1749D}" type="slidenum">
              <a:rPr lang="es-ES" altLang="es-ES"/>
              <a:pPr>
                <a:spcBef>
                  <a:spcPct val="0"/>
                </a:spcBef>
              </a:pPr>
              <a:t>28</a:t>
            </a:fld>
            <a:endParaRPr lang="es-ES" altLang="es-ES"/>
          </a:p>
        </p:txBody>
      </p:sp>
    </p:spTree>
    <p:extLst>
      <p:ext uri="{BB962C8B-B14F-4D97-AF65-F5344CB8AC3E}">
        <p14:creationId xmlns:p14="http://schemas.microsoft.com/office/powerpoint/2010/main" val="3385555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Marcador de Posição da Imagem do Diapositivo 1"/>
          <p:cNvSpPr>
            <a:spLocks noGrp="1" noRot="1" noChangeAspect="1" noTextEdit="1"/>
          </p:cNvSpPr>
          <p:nvPr>
            <p:ph type="sldImg"/>
          </p:nvPr>
        </p:nvSpPr>
        <p:spPr>
          <a:ln/>
        </p:spPr>
      </p:sp>
      <p:sp>
        <p:nvSpPr>
          <p:cNvPr id="89091" name="Marcador de Posição de Notas 2"/>
          <p:cNvSpPr>
            <a:spLocks noGrp="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s-ES" sz="1200" b="1" dirty="0" smtClean="0">
                <a:effectLst>
                  <a:outerShdw blurRad="38100" dist="38100" dir="2700000" algn="tl">
                    <a:srgbClr val="000000"/>
                  </a:outerShdw>
                </a:effectLst>
                <a:latin typeface="Arial" charset="0"/>
              </a:rPr>
              <a:t>Se denomina así a las diferentes etapas que transcurren para que se produzca la comunicación mediada por hormonas, y este es un proceso cíclico</a:t>
            </a:r>
            <a:r>
              <a:rPr lang="es-ES" sz="1200" b="1" dirty="0" smtClean="0">
                <a:solidFill>
                  <a:srgbClr val="000066"/>
                </a:solidFill>
                <a:effectLst>
                  <a:outerShdw blurRad="38100" dist="38100" dir="2700000" algn="tl">
                    <a:srgbClr val="000000"/>
                  </a:outerShdw>
                </a:effectLst>
                <a:latin typeface="Arial" charset="0"/>
              </a:rPr>
              <a:t>.</a:t>
            </a:r>
          </a:p>
          <a:p>
            <a:pPr eaLnBrk="1" hangingPunct="1"/>
            <a:endParaRPr lang="es-ES" dirty="0" smtClean="0"/>
          </a:p>
        </p:txBody>
      </p:sp>
      <p:sp>
        <p:nvSpPr>
          <p:cNvPr id="89092" name="Marcador de Posição do Número do Diapositivo 3"/>
          <p:cNvSpPr>
            <a:spLocks noGrp="1"/>
          </p:cNvSpPr>
          <p:nvPr>
            <p:ph type="sldNum" sz="quarter" idx="5"/>
          </p:nvPr>
        </p:nvSpPr>
        <p:spPr>
          <a:noFill/>
        </p:spPr>
        <p:txBody>
          <a:bodyPr/>
          <a:lstStyle/>
          <a:p>
            <a:fld id="{1A7BFD3A-9E9F-4424-8A04-B33DD4B0C9D6}" type="slidenum">
              <a:rPr lang="pt-PT" smtClean="0"/>
              <a:pPr/>
              <a:t>34</a:t>
            </a:fld>
            <a:endParaRPr lang="pt-PT" smtClean="0"/>
          </a:p>
        </p:txBody>
      </p:sp>
    </p:spTree>
    <p:extLst>
      <p:ext uri="{BB962C8B-B14F-4D97-AF65-F5344CB8AC3E}">
        <p14:creationId xmlns:p14="http://schemas.microsoft.com/office/powerpoint/2010/main" val="4267377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8FF28D-9F55-482B-BCD1-5CEBA5C48A0D}" type="slidenum">
              <a:rPr lang="es-ES"/>
              <a:pPr/>
              <a:t>35</a:t>
            </a:fld>
            <a:endParaRPr lang="es-ES" dirty="0"/>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s-ES" sz="1400" dirty="0"/>
          </a:p>
          <a:p>
            <a:endParaRPr lang="es-ES" sz="1400" dirty="0"/>
          </a:p>
        </p:txBody>
      </p:sp>
    </p:spTree>
    <p:extLst>
      <p:ext uri="{BB962C8B-B14F-4D97-AF65-F5344CB8AC3E}">
        <p14:creationId xmlns:p14="http://schemas.microsoft.com/office/powerpoint/2010/main" val="2494062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dirty="0" smtClean="0"/>
              <a:t>En el ciclo que acabamos de estudiar se ponen de manifiesto tres tipos de especificidades:</a:t>
            </a:r>
          </a:p>
          <a:p>
            <a:r>
              <a:rPr lang="es-VE" sz="1200" dirty="0" smtClean="0"/>
              <a:t>La primera está dada por la e</a:t>
            </a:r>
            <a:r>
              <a:rPr lang="es-ES" sz="1200" dirty="0" err="1" smtClean="0"/>
              <a:t>specificidad</a:t>
            </a:r>
            <a:r>
              <a:rPr lang="es-ES" sz="1200" dirty="0" smtClean="0"/>
              <a:t> de las células que las sintetizan. Esta consiste en que las hormonas son producidas por células especializadas, que responden a estímulos específicos.</a:t>
            </a:r>
          </a:p>
          <a:p>
            <a:r>
              <a:rPr lang="es-ES" sz="1200" dirty="0" smtClean="0"/>
              <a:t>Existe además especificidad en relación con la célula diana, ya que las hormonas no actúan sobre cualquier tipo de célula, sino sobre las que tienen receptores específicos para ellas, que son las denominadas células diana.</a:t>
            </a:r>
          </a:p>
          <a:p>
            <a:r>
              <a:rPr lang="es-VE" sz="1200" dirty="0" smtClean="0"/>
              <a:t>Y la e</a:t>
            </a:r>
            <a:r>
              <a:rPr lang="es-ES" sz="1200" dirty="0" smtClean="0"/>
              <a:t>especificidad de la respuesta debido a que las hormonas producen respuestas específicas en cada tejido sobre el que actúan, lo que depende de la especialización celular, dada por su dotación enzimática. </a:t>
            </a:r>
            <a:endParaRPr lang="es-ES" dirty="0"/>
          </a:p>
        </p:txBody>
      </p:sp>
      <p:sp>
        <p:nvSpPr>
          <p:cNvPr id="4" name="3 Marcador de número de diapositiva"/>
          <p:cNvSpPr>
            <a:spLocks noGrp="1"/>
          </p:cNvSpPr>
          <p:nvPr>
            <p:ph type="sldNum" sz="quarter" idx="10"/>
          </p:nvPr>
        </p:nvSpPr>
        <p:spPr/>
        <p:txBody>
          <a:bodyPr/>
          <a:lstStyle/>
          <a:p>
            <a:pPr>
              <a:defRPr/>
            </a:pPr>
            <a:fld id="{5CF47EAE-6F78-4400-905D-60520906AB26}" type="slidenum">
              <a:rPr lang="es-ES" smtClean="0"/>
              <a:pPr>
                <a:defRPr/>
              </a:pPr>
              <a:t>36</a:t>
            </a:fld>
            <a:endParaRPr lang="es-ES"/>
          </a:p>
        </p:txBody>
      </p:sp>
    </p:spTree>
    <p:extLst>
      <p:ext uri="{BB962C8B-B14F-4D97-AF65-F5344CB8AC3E}">
        <p14:creationId xmlns:p14="http://schemas.microsoft.com/office/powerpoint/2010/main" val="1506592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12EDF026-19A4-41E3-92FE-7468693EF06B}" type="datetimeFigureOut">
              <a:rPr lang="es-ES" smtClean="0"/>
              <a:t>06/04/2020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0B5626C1-74EC-4E7B-BAEA-182A1B2E1E8F}" type="slidenum">
              <a:rPr lang="es-ES" smtClean="0"/>
              <a:t>‹Nº›</a:t>
            </a:fld>
            <a:endParaRPr lang="es-ES" dirty="0"/>
          </a:p>
        </p:txBody>
      </p:sp>
    </p:spTree>
    <p:extLst>
      <p:ext uri="{BB962C8B-B14F-4D97-AF65-F5344CB8AC3E}">
        <p14:creationId xmlns:p14="http://schemas.microsoft.com/office/powerpoint/2010/main" val="1756296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2EDF026-19A4-41E3-92FE-7468693EF06B}" type="datetimeFigureOut">
              <a:rPr lang="es-ES" smtClean="0"/>
              <a:t>06/04/2020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0B5626C1-74EC-4E7B-BAEA-182A1B2E1E8F}" type="slidenum">
              <a:rPr lang="es-ES" smtClean="0"/>
              <a:t>‹Nº›</a:t>
            </a:fld>
            <a:endParaRPr lang="es-ES" dirty="0"/>
          </a:p>
        </p:txBody>
      </p:sp>
    </p:spTree>
    <p:extLst>
      <p:ext uri="{BB962C8B-B14F-4D97-AF65-F5344CB8AC3E}">
        <p14:creationId xmlns:p14="http://schemas.microsoft.com/office/powerpoint/2010/main" val="1684081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2EDF026-19A4-41E3-92FE-7468693EF06B}" type="datetimeFigureOut">
              <a:rPr lang="es-ES" smtClean="0"/>
              <a:t>06/04/2020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0B5626C1-74EC-4E7B-BAEA-182A1B2E1E8F}" type="slidenum">
              <a:rPr lang="es-ES" smtClean="0"/>
              <a:t>‹Nº›</a:t>
            </a:fld>
            <a:endParaRPr lang="es-ES" dirty="0"/>
          </a:p>
        </p:txBody>
      </p:sp>
    </p:spTree>
    <p:extLst>
      <p:ext uri="{BB962C8B-B14F-4D97-AF65-F5344CB8AC3E}">
        <p14:creationId xmlns:p14="http://schemas.microsoft.com/office/powerpoint/2010/main" val="314699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2EDF026-19A4-41E3-92FE-7468693EF06B}" type="datetimeFigureOut">
              <a:rPr lang="es-ES" smtClean="0"/>
              <a:t>06/04/2020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0B5626C1-74EC-4E7B-BAEA-182A1B2E1E8F}" type="slidenum">
              <a:rPr lang="es-ES" smtClean="0"/>
              <a:t>‹Nº›</a:t>
            </a:fld>
            <a:endParaRPr lang="es-ES" dirty="0"/>
          </a:p>
        </p:txBody>
      </p:sp>
    </p:spTree>
    <p:extLst>
      <p:ext uri="{BB962C8B-B14F-4D97-AF65-F5344CB8AC3E}">
        <p14:creationId xmlns:p14="http://schemas.microsoft.com/office/powerpoint/2010/main" val="261947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12EDF026-19A4-41E3-92FE-7468693EF06B}" type="datetimeFigureOut">
              <a:rPr lang="es-ES" smtClean="0"/>
              <a:t>06/04/2020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0B5626C1-74EC-4E7B-BAEA-182A1B2E1E8F}" type="slidenum">
              <a:rPr lang="es-ES" smtClean="0"/>
              <a:t>‹Nº›</a:t>
            </a:fld>
            <a:endParaRPr lang="es-ES" dirty="0"/>
          </a:p>
        </p:txBody>
      </p:sp>
    </p:spTree>
    <p:extLst>
      <p:ext uri="{BB962C8B-B14F-4D97-AF65-F5344CB8AC3E}">
        <p14:creationId xmlns:p14="http://schemas.microsoft.com/office/powerpoint/2010/main" val="3046986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6286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6291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12EDF026-19A4-41E3-92FE-7468693EF06B}" type="datetimeFigureOut">
              <a:rPr lang="es-ES" smtClean="0"/>
              <a:t>06/04/2020</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0B5626C1-74EC-4E7B-BAEA-182A1B2E1E8F}" type="slidenum">
              <a:rPr lang="es-ES" smtClean="0"/>
              <a:t>‹Nº›</a:t>
            </a:fld>
            <a:endParaRPr lang="es-ES" dirty="0"/>
          </a:p>
        </p:txBody>
      </p:sp>
    </p:spTree>
    <p:extLst>
      <p:ext uri="{BB962C8B-B14F-4D97-AF65-F5344CB8AC3E}">
        <p14:creationId xmlns:p14="http://schemas.microsoft.com/office/powerpoint/2010/main" val="2946960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12EDF026-19A4-41E3-92FE-7468693EF06B}" type="datetimeFigureOut">
              <a:rPr lang="es-ES" smtClean="0"/>
              <a:t>06/04/2020</a:t>
            </a:fld>
            <a:endParaRPr lang="es-ES" dirty="0"/>
          </a:p>
        </p:txBody>
      </p:sp>
      <p:sp>
        <p:nvSpPr>
          <p:cNvPr id="8" name="Marcador de pie de página 7"/>
          <p:cNvSpPr>
            <a:spLocks noGrp="1"/>
          </p:cNvSpPr>
          <p:nvPr>
            <p:ph type="ftr" sz="quarter" idx="11"/>
          </p:nvPr>
        </p:nvSpPr>
        <p:spPr/>
        <p:txBody>
          <a:bodyPr/>
          <a:lstStyle/>
          <a:p>
            <a:endParaRPr lang="es-ES" dirty="0"/>
          </a:p>
        </p:txBody>
      </p:sp>
      <p:sp>
        <p:nvSpPr>
          <p:cNvPr id="9" name="Marcador de número de diapositiva 8"/>
          <p:cNvSpPr>
            <a:spLocks noGrp="1"/>
          </p:cNvSpPr>
          <p:nvPr>
            <p:ph type="sldNum" sz="quarter" idx="12"/>
          </p:nvPr>
        </p:nvSpPr>
        <p:spPr/>
        <p:txBody>
          <a:bodyPr/>
          <a:lstStyle/>
          <a:p>
            <a:fld id="{0B5626C1-74EC-4E7B-BAEA-182A1B2E1E8F}" type="slidenum">
              <a:rPr lang="es-ES" smtClean="0"/>
              <a:t>‹Nº›</a:t>
            </a:fld>
            <a:endParaRPr lang="es-ES" dirty="0"/>
          </a:p>
        </p:txBody>
      </p:sp>
    </p:spTree>
    <p:extLst>
      <p:ext uri="{BB962C8B-B14F-4D97-AF65-F5344CB8AC3E}">
        <p14:creationId xmlns:p14="http://schemas.microsoft.com/office/powerpoint/2010/main" val="908032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12EDF026-19A4-41E3-92FE-7468693EF06B}" type="datetimeFigureOut">
              <a:rPr lang="es-ES" smtClean="0"/>
              <a:t>06/04/2020</a:t>
            </a:fld>
            <a:endParaRPr lang="es-ES" dirty="0"/>
          </a:p>
        </p:txBody>
      </p:sp>
      <p:sp>
        <p:nvSpPr>
          <p:cNvPr id="4" name="Marcador de pie de página 3"/>
          <p:cNvSpPr>
            <a:spLocks noGrp="1"/>
          </p:cNvSpPr>
          <p:nvPr>
            <p:ph type="ftr" sz="quarter" idx="11"/>
          </p:nvPr>
        </p:nvSpPr>
        <p:spPr/>
        <p:txBody>
          <a:bodyPr/>
          <a:lstStyle/>
          <a:p>
            <a:endParaRPr lang="es-ES" dirty="0"/>
          </a:p>
        </p:txBody>
      </p:sp>
      <p:sp>
        <p:nvSpPr>
          <p:cNvPr id="5" name="Marcador de número de diapositiva 4"/>
          <p:cNvSpPr>
            <a:spLocks noGrp="1"/>
          </p:cNvSpPr>
          <p:nvPr>
            <p:ph type="sldNum" sz="quarter" idx="12"/>
          </p:nvPr>
        </p:nvSpPr>
        <p:spPr/>
        <p:txBody>
          <a:bodyPr/>
          <a:lstStyle/>
          <a:p>
            <a:fld id="{0B5626C1-74EC-4E7B-BAEA-182A1B2E1E8F}" type="slidenum">
              <a:rPr lang="es-ES" smtClean="0"/>
              <a:t>‹Nº›</a:t>
            </a:fld>
            <a:endParaRPr lang="es-ES" dirty="0"/>
          </a:p>
        </p:txBody>
      </p:sp>
    </p:spTree>
    <p:extLst>
      <p:ext uri="{BB962C8B-B14F-4D97-AF65-F5344CB8AC3E}">
        <p14:creationId xmlns:p14="http://schemas.microsoft.com/office/powerpoint/2010/main" val="1869740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EDF026-19A4-41E3-92FE-7468693EF06B}" type="datetimeFigureOut">
              <a:rPr lang="es-ES" smtClean="0"/>
              <a:t>06/04/2020</a:t>
            </a:fld>
            <a:endParaRPr lang="es-ES" dirty="0"/>
          </a:p>
        </p:txBody>
      </p:sp>
      <p:sp>
        <p:nvSpPr>
          <p:cNvPr id="3" name="Marcador de pie de página 2"/>
          <p:cNvSpPr>
            <a:spLocks noGrp="1"/>
          </p:cNvSpPr>
          <p:nvPr>
            <p:ph type="ftr" sz="quarter" idx="11"/>
          </p:nvPr>
        </p:nvSpPr>
        <p:spPr/>
        <p:txBody>
          <a:bodyPr/>
          <a:lstStyle/>
          <a:p>
            <a:endParaRPr lang="es-ES" dirty="0"/>
          </a:p>
        </p:txBody>
      </p:sp>
      <p:sp>
        <p:nvSpPr>
          <p:cNvPr id="4" name="Marcador de número de diapositiva 3"/>
          <p:cNvSpPr>
            <a:spLocks noGrp="1"/>
          </p:cNvSpPr>
          <p:nvPr>
            <p:ph type="sldNum" sz="quarter" idx="12"/>
          </p:nvPr>
        </p:nvSpPr>
        <p:spPr/>
        <p:txBody>
          <a:bodyPr/>
          <a:lstStyle/>
          <a:p>
            <a:fld id="{0B5626C1-74EC-4E7B-BAEA-182A1B2E1E8F}" type="slidenum">
              <a:rPr lang="es-ES" smtClean="0"/>
              <a:t>‹Nº›</a:t>
            </a:fld>
            <a:endParaRPr lang="es-ES" dirty="0"/>
          </a:p>
        </p:txBody>
      </p:sp>
    </p:spTree>
    <p:extLst>
      <p:ext uri="{BB962C8B-B14F-4D97-AF65-F5344CB8AC3E}">
        <p14:creationId xmlns:p14="http://schemas.microsoft.com/office/powerpoint/2010/main" val="288038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2EDF026-19A4-41E3-92FE-7468693EF06B}" type="datetimeFigureOut">
              <a:rPr lang="es-ES" smtClean="0"/>
              <a:t>06/04/2020</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0B5626C1-74EC-4E7B-BAEA-182A1B2E1E8F}" type="slidenum">
              <a:rPr lang="es-ES" smtClean="0"/>
              <a:t>‹Nº›</a:t>
            </a:fld>
            <a:endParaRPr lang="es-ES" dirty="0"/>
          </a:p>
        </p:txBody>
      </p:sp>
    </p:spTree>
    <p:extLst>
      <p:ext uri="{BB962C8B-B14F-4D97-AF65-F5344CB8AC3E}">
        <p14:creationId xmlns:p14="http://schemas.microsoft.com/office/powerpoint/2010/main" val="2282989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S" dirty="0"/>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2EDF026-19A4-41E3-92FE-7468693EF06B}" type="datetimeFigureOut">
              <a:rPr lang="es-ES" smtClean="0"/>
              <a:t>06/04/2020</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0B5626C1-74EC-4E7B-BAEA-182A1B2E1E8F}" type="slidenum">
              <a:rPr lang="es-ES" smtClean="0"/>
              <a:t>‹Nº›</a:t>
            </a:fld>
            <a:endParaRPr lang="es-ES" dirty="0"/>
          </a:p>
        </p:txBody>
      </p:sp>
    </p:spTree>
    <p:extLst>
      <p:ext uri="{BB962C8B-B14F-4D97-AF65-F5344CB8AC3E}">
        <p14:creationId xmlns:p14="http://schemas.microsoft.com/office/powerpoint/2010/main" val="3040090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9933"/>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2EDF026-19A4-41E3-92FE-7468693EF06B}" type="datetimeFigureOut">
              <a:rPr lang="es-ES" smtClean="0"/>
              <a:t>06/04/2020</a:t>
            </a:fld>
            <a:endParaRPr lang="es-ES" dirty="0"/>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dirty="0"/>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5626C1-74EC-4E7B-BAEA-182A1B2E1E8F}" type="slidenum">
              <a:rPr lang="es-ES" smtClean="0"/>
              <a:t>‹Nº›</a:t>
            </a:fld>
            <a:endParaRPr lang="es-ES" dirty="0"/>
          </a:p>
        </p:txBody>
      </p:sp>
    </p:spTree>
    <p:extLst>
      <p:ext uri="{BB962C8B-B14F-4D97-AF65-F5344CB8AC3E}">
        <p14:creationId xmlns:p14="http://schemas.microsoft.com/office/powerpoint/2010/main" val="1266525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6.png"/><Relationship Id="rId4" Type="http://schemas.openxmlformats.org/officeDocument/2006/relationships/oleObject" Target="../embeddings/oleObject1.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498909"/>
            <a:ext cx="6858000" cy="2387600"/>
          </a:xfrm>
        </p:spPr>
        <p:txBody>
          <a:bodyPr/>
          <a:lstStyle/>
          <a:p>
            <a:r>
              <a:rPr lang="es-ES" b="1" i="1" dirty="0" smtClean="0">
                <a:latin typeface="Arial" panose="020B0604020202020204" pitchFamily="34" charset="0"/>
                <a:cs typeface="Arial" panose="020B0604020202020204" pitchFamily="34" charset="0"/>
              </a:rPr>
              <a:t>Metabolismo. Nutrición</a:t>
            </a:r>
            <a:endParaRPr lang="es-ES" b="1" i="1"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1004455" y="3449638"/>
            <a:ext cx="6858000" cy="1655762"/>
          </a:xfrm>
        </p:spPr>
        <p:txBody>
          <a:bodyPr>
            <a:normAutofit fontScale="92500"/>
          </a:bodyPr>
          <a:lstStyle/>
          <a:p>
            <a:r>
              <a:rPr lang="es-ES" sz="4400" i="1" dirty="0" smtClean="0">
                <a:latin typeface="Arial" panose="020B0604020202020204" pitchFamily="34" charset="0"/>
                <a:cs typeface="Arial" panose="020B0604020202020204" pitchFamily="34" charset="0"/>
              </a:rPr>
              <a:t>Tema 6. Integración y regulación del metabolismo</a:t>
            </a:r>
            <a:endParaRPr lang="es-E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113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2" name="Rectangle 4"/>
          <p:cNvSpPr>
            <a:spLocks noGrp="1" noChangeArrowheads="1"/>
          </p:cNvSpPr>
          <p:nvPr>
            <p:ph type="title"/>
          </p:nvPr>
        </p:nvSpPr>
        <p:spPr/>
        <p:txBody>
          <a:bodyPr>
            <a:normAutofit/>
          </a:bodyPr>
          <a:lstStyle/>
          <a:p>
            <a:pPr algn="ctr" eaLnBrk="1" hangingPunct="1">
              <a:defRPr/>
            </a:pPr>
            <a:r>
              <a:rPr lang="es-ES" sz="3600" dirty="0" smtClean="0">
                <a:latin typeface="Arial" panose="020B0604020202020204" pitchFamily="34" charset="0"/>
                <a:cs typeface="Arial" panose="020B0604020202020204" pitchFamily="34" charset="0"/>
              </a:rPr>
              <a:t>Confluencia en metabolito</a:t>
            </a:r>
          </a:p>
        </p:txBody>
      </p:sp>
      <p:pic>
        <p:nvPicPr>
          <p:cNvPr id="19459" name="Picture 5"/>
          <p:cNvPicPr>
            <a:picLocks noChangeAspect="1" noChangeArrowheads="1"/>
          </p:cNvPicPr>
          <p:nvPr/>
        </p:nvPicPr>
        <p:blipFill>
          <a:blip r:embed="rId2"/>
          <a:srcRect/>
          <a:stretch>
            <a:fillRect/>
          </a:stretch>
        </p:blipFill>
        <p:spPr bwMode="auto">
          <a:xfrm>
            <a:off x="827088" y="1628775"/>
            <a:ext cx="6913562" cy="4824413"/>
          </a:xfrm>
          <a:prstGeom prst="rect">
            <a:avLst/>
          </a:prstGeom>
          <a:noFill/>
          <a:ln w="9525">
            <a:noFill/>
            <a:miter lim="800000"/>
            <a:headEnd/>
            <a:tailEnd/>
          </a:ln>
        </p:spPr>
      </p:pic>
    </p:spTree>
    <p:extLst>
      <p:ext uri="{BB962C8B-B14F-4D97-AF65-F5344CB8AC3E}">
        <p14:creationId xmlns:p14="http://schemas.microsoft.com/office/powerpoint/2010/main" val="801062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4" name="Rectangle 4"/>
          <p:cNvSpPr>
            <a:spLocks noGrp="1" noChangeArrowheads="1"/>
          </p:cNvSpPr>
          <p:nvPr>
            <p:ph type="title"/>
          </p:nvPr>
        </p:nvSpPr>
        <p:spPr>
          <a:xfrm>
            <a:off x="457200" y="274638"/>
            <a:ext cx="8686800" cy="1143000"/>
          </a:xfrm>
        </p:spPr>
        <p:txBody>
          <a:bodyPr>
            <a:normAutofit/>
          </a:bodyPr>
          <a:lstStyle/>
          <a:p>
            <a:pPr algn="ctr" eaLnBrk="1" hangingPunct="1">
              <a:defRPr/>
            </a:pPr>
            <a:r>
              <a:rPr lang="es-ES" sz="3600" dirty="0" smtClean="0">
                <a:latin typeface="Arial" panose="020B0604020202020204" pitchFamily="34" charset="0"/>
                <a:cs typeface="Arial" panose="020B0604020202020204" pitchFamily="34" charset="0"/>
              </a:rPr>
              <a:t>Confluencia en metabolito</a:t>
            </a:r>
          </a:p>
        </p:txBody>
      </p:sp>
      <p:pic>
        <p:nvPicPr>
          <p:cNvPr id="20483" name="Picture 5"/>
          <p:cNvPicPr>
            <a:picLocks noChangeAspect="1" noChangeArrowheads="1"/>
          </p:cNvPicPr>
          <p:nvPr/>
        </p:nvPicPr>
        <p:blipFill>
          <a:blip r:embed="rId2"/>
          <a:srcRect/>
          <a:stretch>
            <a:fillRect/>
          </a:stretch>
        </p:blipFill>
        <p:spPr bwMode="auto">
          <a:xfrm>
            <a:off x="1835150" y="1628775"/>
            <a:ext cx="5295900" cy="4608513"/>
          </a:xfrm>
          <a:prstGeom prst="rect">
            <a:avLst/>
          </a:prstGeom>
          <a:noFill/>
          <a:ln w="9525">
            <a:noFill/>
            <a:miter lim="800000"/>
            <a:headEnd/>
            <a:tailEnd/>
          </a:ln>
        </p:spPr>
      </p:pic>
    </p:spTree>
    <p:extLst>
      <p:ext uri="{BB962C8B-B14F-4D97-AF65-F5344CB8AC3E}">
        <p14:creationId xmlns:p14="http://schemas.microsoft.com/office/powerpoint/2010/main" val="68812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80" name="Rectangle 4"/>
          <p:cNvSpPr>
            <a:spLocks noGrp="1" noChangeArrowheads="1"/>
          </p:cNvSpPr>
          <p:nvPr>
            <p:ph type="title"/>
          </p:nvPr>
        </p:nvSpPr>
        <p:spPr/>
        <p:txBody>
          <a:bodyPr>
            <a:normAutofit/>
          </a:bodyPr>
          <a:lstStyle/>
          <a:p>
            <a:pPr algn="ctr" eaLnBrk="1" hangingPunct="1">
              <a:defRPr/>
            </a:pPr>
            <a:r>
              <a:rPr lang="es-ES_tradnl" sz="3600" dirty="0" smtClean="0">
                <a:latin typeface="Arial" panose="020B0604020202020204" pitchFamily="34" charset="0"/>
                <a:cs typeface="Arial" panose="020B0604020202020204" pitchFamily="34" charset="0"/>
              </a:rPr>
              <a:t>Metabolito de encrucijada</a:t>
            </a:r>
            <a:br>
              <a:rPr lang="es-ES_tradnl" sz="3600" dirty="0" smtClean="0">
                <a:latin typeface="Arial" panose="020B0604020202020204" pitchFamily="34" charset="0"/>
                <a:cs typeface="Arial" panose="020B0604020202020204" pitchFamily="34" charset="0"/>
              </a:rPr>
            </a:br>
            <a:r>
              <a:rPr lang="es-ES_tradnl" sz="3600" dirty="0" smtClean="0">
                <a:latin typeface="Arial" panose="020B0604020202020204" pitchFamily="34" charset="0"/>
                <a:cs typeface="Arial" panose="020B0604020202020204" pitchFamily="34" charset="0"/>
              </a:rPr>
              <a:t>(Confluencia en metabolito)</a:t>
            </a:r>
            <a:endParaRPr lang="es-ES" sz="3600" dirty="0" smtClean="0">
              <a:latin typeface="Arial" panose="020B0604020202020204" pitchFamily="34" charset="0"/>
              <a:cs typeface="Arial" panose="020B0604020202020204" pitchFamily="34" charset="0"/>
            </a:endParaRPr>
          </a:p>
        </p:txBody>
      </p:sp>
      <p:pic>
        <p:nvPicPr>
          <p:cNvPr id="21507" name="Picture 5"/>
          <p:cNvPicPr>
            <a:picLocks noChangeAspect="1" noChangeArrowheads="1"/>
          </p:cNvPicPr>
          <p:nvPr/>
        </p:nvPicPr>
        <p:blipFill>
          <a:blip r:embed="rId2"/>
          <a:srcRect/>
          <a:stretch>
            <a:fillRect/>
          </a:stretch>
        </p:blipFill>
        <p:spPr bwMode="auto">
          <a:xfrm>
            <a:off x="1116013" y="1916113"/>
            <a:ext cx="6911975" cy="4152900"/>
          </a:xfrm>
          <a:prstGeom prst="rect">
            <a:avLst/>
          </a:prstGeom>
          <a:noFill/>
          <a:ln w="9525">
            <a:noFill/>
            <a:miter lim="800000"/>
            <a:headEnd/>
            <a:tailEnd/>
          </a:ln>
        </p:spPr>
      </p:pic>
    </p:spTree>
    <p:extLst>
      <p:ext uri="{BB962C8B-B14F-4D97-AF65-F5344CB8AC3E}">
        <p14:creationId xmlns:p14="http://schemas.microsoft.com/office/powerpoint/2010/main" val="3721651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4000" dirty="0" smtClean="0">
                <a:latin typeface="Arial" panose="020B0604020202020204" pitchFamily="34" charset="0"/>
                <a:cs typeface="Arial" panose="020B0604020202020204" pitchFamily="34" charset="0"/>
              </a:rPr>
              <a:t>Confluencia en vía metabólica</a:t>
            </a:r>
            <a:endParaRPr lang="es-ES" sz="40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a:buFont typeface="Wingdings" panose="05000000000000000000" pitchFamily="2" charset="2"/>
              <a:buChar char="§"/>
            </a:pPr>
            <a:r>
              <a:rPr lang="es-ES" sz="3200" dirty="0" smtClean="0">
                <a:latin typeface="Arial" panose="020B0604020202020204" pitchFamily="34" charset="0"/>
                <a:cs typeface="Arial" panose="020B0604020202020204" pitchFamily="34" charset="0"/>
              </a:rPr>
              <a:t>Cuando 2 o más vías confluyen</a:t>
            </a:r>
          </a:p>
          <a:p>
            <a:pPr>
              <a:buFont typeface="Wingdings" panose="05000000000000000000" pitchFamily="2" charset="2"/>
              <a:buChar char="§"/>
            </a:pPr>
            <a:r>
              <a:rPr lang="es-ES" sz="3200" dirty="0" smtClean="0">
                <a:latin typeface="Arial" panose="020B0604020202020204" pitchFamily="34" charset="0"/>
                <a:cs typeface="Arial" panose="020B0604020202020204" pitchFamily="34" charset="0"/>
              </a:rPr>
              <a:t>Ejemplos: ciclo de Krebs relaciona con: síntesis de ácidos grasos; síntesis de aminoácidos; síntesis de glucosa; etc.</a:t>
            </a:r>
          </a:p>
          <a:p>
            <a:pPr>
              <a:buFont typeface="Wingdings" panose="05000000000000000000" pitchFamily="2" charset="2"/>
              <a:buChar char="§"/>
            </a:pPr>
            <a:r>
              <a:rPr lang="es-ES" sz="3200" dirty="0" smtClean="0">
                <a:latin typeface="Arial" panose="020B0604020202020204" pitchFamily="34" charset="0"/>
                <a:cs typeface="Arial" panose="020B0604020202020204" pitchFamily="34" charset="0"/>
              </a:rPr>
              <a:t>Busque otros casos </a:t>
            </a:r>
            <a:endParaRPr lang="es-ES" dirty="0"/>
          </a:p>
        </p:txBody>
      </p:sp>
    </p:spTree>
    <p:extLst>
      <p:ext uri="{BB962C8B-B14F-4D97-AF65-F5344CB8AC3E}">
        <p14:creationId xmlns:p14="http://schemas.microsoft.com/office/powerpoint/2010/main" val="3570127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val 4"/>
          <p:cNvSpPr>
            <a:spLocks noChangeArrowheads="1"/>
          </p:cNvSpPr>
          <p:nvPr/>
        </p:nvSpPr>
        <p:spPr bwMode="auto">
          <a:xfrm>
            <a:off x="1979613" y="1196975"/>
            <a:ext cx="5184775" cy="4826000"/>
          </a:xfrm>
          <a:prstGeom prst="ellipse">
            <a:avLst/>
          </a:prstGeom>
          <a:noFill/>
          <a:ln w="5715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s-ES" sz="1800" dirty="0"/>
          </a:p>
        </p:txBody>
      </p:sp>
      <p:grpSp>
        <p:nvGrpSpPr>
          <p:cNvPr id="10243" name="Group 5"/>
          <p:cNvGrpSpPr>
            <a:grpSpLocks/>
          </p:cNvGrpSpPr>
          <p:nvPr/>
        </p:nvGrpSpPr>
        <p:grpSpPr bwMode="auto">
          <a:xfrm>
            <a:off x="3132138" y="957263"/>
            <a:ext cx="3024187" cy="439737"/>
            <a:chOff x="1973" y="603"/>
            <a:chExt cx="1905" cy="277"/>
          </a:xfrm>
        </p:grpSpPr>
        <p:sp>
          <p:nvSpPr>
            <p:cNvPr id="703494" name="AutoShape 6"/>
            <p:cNvSpPr>
              <a:spLocks noChangeArrowheads="1"/>
            </p:cNvSpPr>
            <p:nvPr/>
          </p:nvSpPr>
          <p:spPr bwMode="auto">
            <a:xfrm>
              <a:off x="1973" y="603"/>
              <a:ext cx="1905" cy="273"/>
            </a:xfrm>
            <a:prstGeom prst="cube">
              <a:avLst>
                <a:gd name="adj" fmla="val 25000"/>
              </a:avLst>
            </a:prstGeom>
            <a:gradFill rotWithShape="1">
              <a:gsLst>
                <a:gs pos="0">
                  <a:schemeClr val="bg1"/>
                </a:gs>
                <a:gs pos="50000">
                  <a:srgbClr val="A5F9C1"/>
                </a:gs>
                <a:gs pos="100000">
                  <a:schemeClr val="bg1"/>
                </a:gs>
              </a:gsLst>
              <a:lin ang="2700000" scaled="1"/>
            </a:gradFill>
            <a:ln w="9525">
              <a:solidFill>
                <a:schemeClr val="tx1"/>
              </a:solidFill>
              <a:miter lim="800000"/>
              <a:headEnd/>
              <a:tailEnd/>
            </a:ln>
            <a:effectLst/>
          </p:spPr>
          <p:txBody>
            <a:bodyPr wrap="none" anchor="ctr"/>
            <a:lstStyle/>
            <a:p>
              <a:pPr eaLnBrk="1" hangingPunct="1">
                <a:defRPr/>
              </a:pPr>
              <a:endParaRPr lang="es-ES" dirty="0">
                <a:latin typeface="Arial" charset="0"/>
              </a:endParaRPr>
            </a:p>
          </p:txBody>
        </p:sp>
        <p:sp>
          <p:nvSpPr>
            <p:cNvPr id="703495" name="Text Box 7"/>
            <p:cNvSpPr txBox="1">
              <a:spLocks noChangeArrowheads="1"/>
            </p:cNvSpPr>
            <p:nvPr/>
          </p:nvSpPr>
          <p:spPr bwMode="auto">
            <a:xfrm>
              <a:off x="2109" y="649"/>
              <a:ext cx="1587" cy="231"/>
            </a:xfrm>
            <a:prstGeom prst="rect">
              <a:avLst/>
            </a:prstGeom>
            <a:noFill/>
            <a:ln w="9525">
              <a:noFill/>
              <a:miter lim="800000"/>
              <a:headEnd/>
              <a:tailEnd/>
            </a:ln>
            <a:effectLst/>
          </p:spPr>
          <p:txBody>
            <a:bodyPr>
              <a:spAutoFit/>
            </a:bodyPr>
            <a:lstStyle/>
            <a:p>
              <a:pPr eaLnBrk="1" hangingPunct="1">
                <a:defRPr/>
              </a:pPr>
              <a:r>
                <a:rPr lang="es-ES" b="1" dirty="0">
                  <a:effectLst>
                    <a:outerShdw blurRad="38100" dist="38100" dir="2700000" algn="tl">
                      <a:srgbClr val="FFFFFF"/>
                    </a:outerShdw>
                  </a:effectLst>
                  <a:latin typeface="Arial Black" pitchFamily="34" charset="0"/>
                </a:rPr>
                <a:t>Ácido oxalacético</a:t>
              </a:r>
            </a:p>
          </p:txBody>
        </p:sp>
      </p:grpSp>
      <p:grpSp>
        <p:nvGrpSpPr>
          <p:cNvPr id="10244" name="Group 8"/>
          <p:cNvGrpSpPr>
            <a:grpSpLocks/>
          </p:cNvGrpSpPr>
          <p:nvPr/>
        </p:nvGrpSpPr>
        <p:grpSpPr bwMode="auto">
          <a:xfrm>
            <a:off x="6370638" y="1965325"/>
            <a:ext cx="2089150" cy="504825"/>
            <a:chOff x="3923" y="1238"/>
            <a:chExt cx="1316" cy="318"/>
          </a:xfrm>
        </p:grpSpPr>
        <p:sp>
          <p:nvSpPr>
            <p:cNvPr id="703497" name="AutoShape 9"/>
            <p:cNvSpPr>
              <a:spLocks noChangeArrowheads="1"/>
            </p:cNvSpPr>
            <p:nvPr/>
          </p:nvSpPr>
          <p:spPr bwMode="auto">
            <a:xfrm>
              <a:off x="3923" y="1238"/>
              <a:ext cx="1316" cy="318"/>
            </a:xfrm>
            <a:prstGeom prst="cube">
              <a:avLst>
                <a:gd name="adj" fmla="val 25000"/>
              </a:avLst>
            </a:prstGeom>
            <a:gradFill rotWithShape="1">
              <a:gsLst>
                <a:gs pos="0">
                  <a:schemeClr val="bg1"/>
                </a:gs>
                <a:gs pos="50000">
                  <a:srgbClr val="A7F3F7"/>
                </a:gs>
                <a:gs pos="100000">
                  <a:schemeClr val="bg1"/>
                </a:gs>
              </a:gsLst>
              <a:lin ang="18900000" scaled="1"/>
            </a:gradFill>
            <a:ln w="9525">
              <a:solidFill>
                <a:schemeClr val="tx1"/>
              </a:solidFill>
              <a:miter lim="800000"/>
              <a:headEnd/>
              <a:tailEnd/>
            </a:ln>
            <a:effectLst/>
          </p:spPr>
          <p:txBody>
            <a:bodyPr wrap="none" anchor="ctr"/>
            <a:lstStyle/>
            <a:p>
              <a:pPr eaLnBrk="1" hangingPunct="1">
                <a:defRPr/>
              </a:pPr>
              <a:endParaRPr lang="es-ES" dirty="0">
                <a:latin typeface="Arial" charset="0"/>
              </a:endParaRPr>
            </a:p>
          </p:txBody>
        </p:sp>
        <p:sp>
          <p:nvSpPr>
            <p:cNvPr id="703498" name="Text Box 10"/>
            <p:cNvSpPr txBox="1">
              <a:spLocks noChangeArrowheads="1"/>
            </p:cNvSpPr>
            <p:nvPr/>
          </p:nvSpPr>
          <p:spPr bwMode="auto">
            <a:xfrm>
              <a:off x="3923" y="1284"/>
              <a:ext cx="1124" cy="231"/>
            </a:xfrm>
            <a:prstGeom prst="rect">
              <a:avLst/>
            </a:prstGeom>
            <a:noFill/>
            <a:ln w="9525">
              <a:noFill/>
              <a:miter lim="800000"/>
              <a:headEnd/>
              <a:tailEnd/>
            </a:ln>
            <a:effectLst/>
          </p:spPr>
          <p:txBody>
            <a:bodyPr wrap="none">
              <a:spAutoFit/>
            </a:bodyPr>
            <a:lstStyle/>
            <a:p>
              <a:pPr eaLnBrk="1" hangingPunct="1">
                <a:defRPr/>
              </a:pPr>
              <a:r>
                <a:rPr lang="es-ES" b="1" dirty="0">
                  <a:effectLst>
                    <a:outerShdw blurRad="38100" dist="38100" dir="2700000" algn="tl">
                      <a:srgbClr val="FFFFFF"/>
                    </a:outerShdw>
                  </a:effectLst>
                  <a:latin typeface="Arial Black" pitchFamily="34" charset="0"/>
                </a:rPr>
                <a:t>Ácido cítrico</a:t>
              </a:r>
            </a:p>
          </p:txBody>
        </p:sp>
      </p:grpSp>
      <p:grpSp>
        <p:nvGrpSpPr>
          <p:cNvPr id="10245" name="Group 11"/>
          <p:cNvGrpSpPr>
            <a:grpSpLocks/>
          </p:cNvGrpSpPr>
          <p:nvPr/>
        </p:nvGrpSpPr>
        <p:grpSpPr bwMode="auto">
          <a:xfrm>
            <a:off x="6300788" y="3262313"/>
            <a:ext cx="2519362" cy="511175"/>
            <a:chOff x="3969" y="2055"/>
            <a:chExt cx="1587" cy="322"/>
          </a:xfrm>
        </p:grpSpPr>
        <p:sp>
          <p:nvSpPr>
            <p:cNvPr id="10299" name="AutoShape 12"/>
            <p:cNvSpPr>
              <a:spLocks noChangeArrowheads="1"/>
            </p:cNvSpPr>
            <p:nvPr/>
          </p:nvSpPr>
          <p:spPr bwMode="auto">
            <a:xfrm>
              <a:off x="3969" y="2055"/>
              <a:ext cx="1587" cy="318"/>
            </a:xfrm>
            <a:prstGeom prst="cube">
              <a:avLst>
                <a:gd name="adj" fmla="val 25000"/>
              </a:avLst>
            </a:prstGeom>
            <a:gradFill rotWithShape="1">
              <a:gsLst>
                <a:gs pos="0">
                  <a:schemeClr val="bg1"/>
                </a:gs>
                <a:gs pos="100000">
                  <a:srgbClr val="5310DA"/>
                </a:gs>
              </a:gsLst>
              <a:lin ang="18900000" scaled="1"/>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s-ES" altLang="es-ES" sz="1800" dirty="0"/>
            </a:p>
          </p:txBody>
        </p:sp>
        <p:sp>
          <p:nvSpPr>
            <p:cNvPr id="703501" name="Text Box 13"/>
            <p:cNvSpPr txBox="1">
              <a:spLocks noChangeArrowheads="1"/>
            </p:cNvSpPr>
            <p:nvPr/>
          </p:nvSpPr>
          <p:spPr bwMode="auto">
            <a:xfrm>
              <a:off x="4014" y="2146"/>
              <a:ext cx="1497" cy="231"/>
            </a:xfrm>
            <a:prstGeom prst="rect">
              <a:avLst/>
            </a:prstGeom>
            <a:noFill/>
            <a:ln w="9525">
              <a:noFill/>
              <a:miter lim="800000"/>
              <a:headEnd/>
              <a:tailEnd/>
            </a:ln>
            <a:effectLst/>
          </p:spPr>
          <p:txBody>
            <a:bodyPr>
              <a:spAutoFit/>
            </a:bodyPr>
            <a:lstStyle/>
            <a:p>
              <a:pPr eaLnBrk="1" hangingPunct="1">
                <a:defRPr/>
              </a:pPr>
              <a:r>
                <a:rPr lang="es-ES" b="1" dirty="0">
                  <a:effectLst>
                    <a:outerShdw blurRad="38100" dist="38100" dir="2700000" algn="tl">
                      <a:srgbClr val="FFFFFF"/>
                    </a:outerShdw>
                  </a:effectLst>
                  <a:latin typeface="Arial Black" pitchFamily="34" charset="0"/>
                </a:rPr>
                <a:t>Ácido isocítrico</a:t>
              </a:r>
            </a:p>
          </p:txBody>
        </p:sp>
      </p:grpSp>
      <p:grpSp>
        <p:nvGrpSpPr>
          <p:cNvPr id="10246" name="Group 14"/>
          <p:cNvGrpSpPr>
            <a:grpSpLocks/>
          </p:cNvGrpSpPr>
          <p:nvPr/>
        </p:nvGrpSpPr>
        <p:grpSpPr bwMode="auto">
          <a:xfrm>
            <a:off x="5795963" y="4773613"/>
            <a:ext cx="3348037" cy="511175"/>
            <a:chOff x="3651" y="3007"/>
            <a:chExt cx="2109" cy="322"/>
          </a:xfrm>
        </p:grpSpPr>
        <p:sp>
          <p:nvSpPr>
            <p:cNvPr id="703503" name="AutoShape 15"/>
            <p:cNvSpPr>
              <a:spLocks noChangeArrowheads="1"/>
            </p:cNvSpPr>
            <p:nvPr/>
          </p:nvSpPr>
          <p:spPr bwMode="auto">
            <a:xfrm>
              <a:off x="3651" y="3007"/>
              <a:ext cx="2109" cy="318"/>
            </a:xfrm>
            <a:prstGeom prst="cube">
              <a:avLst>
                <a:gd name="adj" fmla="val 25000"/>
              </a:avLst>
            </a:prstGeom>
            <a:gradFill rotWithShape="1">
              <a:gsLst>
                <a:gs pos="0">
                  <a:schemeClr val="bg1"/>
                </a:gs>
                <a:gs pos="50000">
                  <a:srgbClr val="F4AAF0"/>
                </a:gs>
                <a:gs pos="100000">
                  <a:schemeClr val="bg1"/>
                </a:gs>
              </a:gsLst>
              <a:lin ang="18900000" scaled="1"/>
            </a:gradFill>
            <a:ln w="9525">
              <a:solidFill>
                <a:schemeClr val="tx1"/>
              </a:solidFill>
              <a:miter lim="800000"/>
              <a:headEnd/>
              <a:tailEnd/>
            </a:ln>
            <a:effectLst/>
          </p:spPr>
          <p:txBody>
            <a:bodyPr wrap="none" anchor="ctr"/>
            <a:lstStyle/>
            <a:p>
              <a:pPr eaLnBrk="1" hangingPunct="1">
                <a:defRPr/>
              </a:pPr>
              <a:endParaRPr lang="es-ES" dirty="0">
                <a:latin typeface="Arial" charset="0"/>
              </a:endParaRPr>
            </a:p>
          </p:txBody>
        </p:sp>
        <p:sp>
          <p:nvSpPr>
            <p:cNvPr id="703504" name="Text Box 16"/>
            <p:cNvSpPr txBox="1">
              <a:spLocks noChangeArrowheads="1"/>
            </p:cNvSpPr>
            <p:nvPr/>
          </p:nvSpPr>
          <p:spPr bwMode="auto">
            <a:xfrm>
              <a:off x="3696" y="3098"/>
              <a:ext cx="2041" cy="231"/>
            </a:xfrm>
            <a:prstGeom prst="rect">
              <a:avLst/>
            </a:prstGeom>
            <a:noFill/>
            <a:ln w="9525">
              <a:noFill/>
              <a:miter lim="800000"/>
              <a:headEnd/>
              <a:tailEnd/>
            </a:ln>
            <a:effectLst/>
          </p:spPr>
          <p:txBody>
            <a:bodyPr>
              <a:spAutoFit/>
            </a:bodyPr>
            <a:lstStyle/>
            <a:p>
              <a:pPr eaLnBrk="1" hangingPunct="1">
                <a:defRPr/>
              </a:pPr>
              <a:r>
                <a:rPr lang="es-ES" b="1" dirty="0">
                  <a:effectLst>
                    <a:outerShdw blurRad="38100" dist="38100" dir="2700000" algn="tl">
                      <a:srgbClr val="FFFFFF"/>
                    </a:outerShdw>
                  </a:effectLst>
                  <a:latin typeface="Arial Black" pitchFamily="34" charset="0"/>
                </a:rPr>
                <a:t>Ácido </a:t>
              </a:r>
              <a:r>
                <a:rPr lang="es-ES" b="1" dirty="0" err="1">
                  <a:effectLst>
                    <a:outerShdw blurRad="38100" dist="38100" dir="2700000" algn="tl">
                      <a:srgbClr val="FFFFFF"/>
                    </a:outerShdw>
                  </a:effectLst>
                  <a:latin typeface="Arial Black" pitchFamily="34" charset="0"/>
                </a:rPr>
                <a:t>alfa</a:t>
              </a:r>
              <a:r>
                <a:rPr lang="es-ES" b="1" dirty="0" err="1">
                  <a:effectLst>
                    <a:outerShdw blurRad="38100" dist="38100" dir="2700000" algn="tl">
                      <a:srgbClr val="FFFFFF"/>
                    </a:outerShdw>
                  </a:effectLst>
                  <a:latin typeface="Arial Black" pitchFamily="34" charset="0"/>
                  <a:cs typeface="Arial" charset="0"/>
                </a:rPr>
                <a:t>cetoglutárico</a:t>
              </a:r>
              <a:endParaRPr lang="el-GR" b="1" dirty="0">
                <a:effectLst>
                  <a:outerShdw blurRad="38100" dist="38100" dir="2700000" algn="tl">
                    <a:srgbClr val="FFFFFF"/>
                  </a:outerShdw>
                </a:effectLst>
                <a:latin typeface="Arial Black" pitchFamily="34" charset="0"/>
                <a:cs typeface="Arial" charset="0"/>
              </a:endParaRPr>
            </a:p>
          </p:txBody>
        </p:sp>
      </p:grpSp>
      <p:grpSp>
        <p:nvGrpSpPr>
          <p:cNvPr id="10247" name="Group 17"/>
          <p:cNvGrpSpPr>
            <a:grpSpLocks/>
          </p:cNvGrpSpPr>
          <p:nvPr/>
        </p:nvGrpSpPr>
        <p:grpSpPr bwMode="auto">
          <a:xfrm>
            <a:off x="3708400" y="5638800"/>
            <a:ext cx="2303463" cy="509588"/>
            <a:chOff x="2336" y="3552"/>
            <a:chExt cx="1451" cy="321"/>
          </a:xfrm>
        </p:grpSpPr>
        <p:sp>
          <p:nvSpPr>
            <p:cNvPr id="10295" name="AutoShape 18"/>
            <p:cNvSpPr>
              <a:spLocks noChangeArrowheads="1"/>
            </p:cNvSpPr>
            <p:nvPr/>
          </p:nvSpPr>
          <p:spPr bwMode="auto">
            <a:xfrm>
              <a:off x="2336" y="3552"/>
              <a:ext cx="1451" cy="317"/>
            </a:xfrm>
            <a:prstGeom prst="cube">
              <a:avLst>
                <a:gd name="adj" fmla="val 25000"/>
              </a:avLst>
            </a:prstGeom>
            <a:gradFill rotWithShape="1">
              <a:gsLst>
                <a:gs pos="0">
                  <a:srgbClr val="F395A5"/>
                </a:gs>
                <a:gs pos="100000">
                  <a:schemeClr val="bg1"/>
                </a:gs>
              </a:gsLst>
              <a:lin ang="18900000" scaled="1"/>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s-ES" altLang="es-ES" sz="1800"/>
            </a:p>
          </p:txBody>
        </p:sp>
        <p:sp>
          <p:nvSpPr>
            <p:cNvPr id="703507" name="Text Box 19"/>
            <p:cNvSpPr txBox="1">
              <a:spLocks noChangeArrowheads="1"/>
            </p:cNvSpPr>
            <p:nvPr/>
          </p:nvSpPr>
          <p:spPr bwMode="auto">
            <a:xfrm>
              <a:off x="2381" y="3642"/>
              <a:ext cx="1212" cy="231"/>
            </a:xfrm>
            <a:prstGeom prst="rect">
              <a:avLst/>
            </a:prstGeom>
            <a:noFill/>
            <a:ln w="9525">
              <a:noFill/>
              <a:miter lim="800000"/>
              <a:headEnd/>
              <a:tailEnd/>
            </a:ln>
            <a:effectLst/>
          </p:spPr>
          <p:txBody>
            <a:bodyPr wrap="none">
              <a:spAutoFit/>
            </a:bodyPr>
            <a:lstStyle/>
            <a:p>
              <a:pPr eaLnBrk="1" hangingPunct="1">
                <a:defRPr/>
              </a:pPr>
              <a:r>
                <a:rPr lang="es-ES" b="1">
                  <a:effectLst>
                    <a:outerShdw blurRad="38100" dist="38100" dir="2700000" algn="tl">
                      <a:srgbClr val="FFFFFF"/>
                    </a:outerShdw>
                  </a:effectLst>
                  <a:latin typeface="Arial Black" pitchFamily="34" charset="0"/>
                </a:rPr>
                <a:t>Succinil - CoA</a:t>
              </a:r>
            </a:p>
          </p:txBody>
        </p:sp>
      </p:grpSp>
      <p:grpSp>
        <p:nvGrpSpPr>
          <p:cNvPr id="10248" name="Group 20"/>
          <p:cNvGrpSpPr>
            <a:grpSpLocks/>
          </p:cNvGrpSpPr>
          <p:nvPr/>
        </p:nvGrpSpPr>
        <p:grpSpPr bwMode="auto">
          <a:xfrm>
            <a:off x="682625" y="3290888"/>
            <a:ext cx="2468563" cy="503237"/>
            <a:chOff x="430" y="2073"/>
            <a:chExt cx="1555" cy="317"/>
          </a:xfrm>
        </p:grpSpPr>
        <p:sp>
          <p:nvSpPr>
            <p:cNvPr id="703509" name="AutoShape 21"/>
            <p:cNvSpPr>
              <a:spLocks noChangeArrowheads="1"/>
            </p:cNvSpPr>
            <p:nvPr/>
          </p:nvSpPr>
          <p:spPr bwMode="auto">
            <a:xfrm>
              <a:off x="430" y="2073"/>
              <a:ext cx="1497" cy="317"/>
            </a:xfrm>
            <a:prstGeom prst="cube">
              <a:avLst>
                <a:gd name="adj" fmla="val 25000"/>
              </a:avLst>
            </a:prstGeom>
            <a:gradFill rotWithShape="1">
              <a:gsLst>
                <a:gs pos="0">
                  <a:srgbClr val="EF6B47"/>
                </a:gs>
                <a:gs pos="50000">
                  <a:schemeClr val="bg1"/>
                </a:gs>
                <a:gs pos="100000">
                  <a:srgbClr val="EF6B47"/>
                </a:gs>
              </a:gsLst>
              <a:lin ang="2700000" scaled="1"/>
            </a:gradFill>
            <a:ln w="9525">
              <a:solidFill>
                <a:schemeClr val="tx1"/>
              </a:solidFill>
              <a:miter lim="800000"/>
              <a:headEnd/>
              <a:tailEnd/>
            </a:ln>
            <a:effectLst/>
          </p:spPr>
          <p:txBody>
            <a:bodyPr wrap="none" anchor="ctr"/>
            <a:lstStyle/>
            <a:p>
              <a:pPr eaLnBrk="1" hangingPunct="1">
                <a:defRPr/>
              </a:pPr>
              <a:endParaRPr lang="es-ES">
                <a:latin typeface="Arial" charset="0"/>
              </a:endParaRPr>
            </a:p>
          </p:txBody>
        </p:sp>
        <p:sp>
          <p:nvSpPr>
            <p:cNvPr id="703510" name="Text Box 22"/>
            <p:cNvSpPr txBox="1">
              <a:spLocks noChangeArrowheads="1"/>
            </p:cNvSpPr>
            <p:nvPr/>
          </p:nvSpPr>
          <p:spPr bwMode="auto">
            <a:xfrm>
              <a:off x="476" y="2146"/>
              <a:ext cx="1509" cy="231"/>
            </a:xfrm>
            <a:prstGeom prst="rect">
              <a:avLst/>
            </a:prstGeom>
            <a:noFill/>
            <a:ln w="9525">
              <a:noFill/>
              <a:miter lim="800000"/>
              <a:headEnd/>
              <a:tailEnd/>
            </a:ln>
            <a:effectLst/>
          </p:spPr>
          <p:txBody>
            <a:bodyPr>
              <a:spAutoFit/>
            </a:bodyPr>
            <a:lstStyle/>
            <a:p>
              <a:pPr eaLnBrk="1" hangingPunct="1">
                <a:defRPr/>
              </a:pPr>
              <a:r>
                <a:rPr lang="es-ES" b="1">
                  <a:effectLst>
                    <a:outerShdw blurRad="38100" dist="38100" dir="2700000" algn="tl">
                      <a:srgbClr val="FFFFFF"/>
                    </a:outerShdw>
                  </a:effectLst>
                  <a:latin typeface="Arial Black" pitchFamily="34" charset="0"/>
                </a:rPr>
                <a:t>Ácido</a:t>
              </a:r>
              <a:r>
                <a:rPr lang="es-ES" b="1">
                  <a:effectLst>
                    <a:outerShdw blurRad="38100" dist="38100" dir="2700000" algn="tl">
                      <a:srgbClr val="FFFFFF"/>
                    </a:outerShdw>
                  </a:effectLst>
                  <a:latin typeface="Arial" charset="0"/>
                </a:rPr>
                <a:t> </a:t>
              </a:r>
              <a:r>
                <a:rPr lang="es-ES" b="1">
                  <a:effectLst>
                    <a:outerShdw blurRad="38100" dist="38100" dir="2700000" algn="tl">
                      <a:srgbClr val="FFFFFF"/>
                    </a:outerShdw>
                  </a:effectLst>
                  <a:latin typeface="Arial Black" pitchFamily="34" charset="0"/>
                </a:rPr>
                <a:t>fumárico</a:t>
              </a:r>
            </a:p>
          </p:txBody>
        </p:sp>
      </p:grpSp>
      <p:grpSp>
        <p:nvGrpSpPr>
          <p:cNvPr id="10249" name="Group 23"/>
          <p:cNvGrpSpPr>
            <a:grpSpLocks/>
          </p:cNvGrpSpPr>
          <p:nvPr/>
        </p:nvGrpSpPr>
        <p:grpSpPr bwMode="auto">
          <a:xfrm>
            <a:off x="1274763" y="2420938"/>
            <a:ext cx="2306637" cy="438150"/>
            <a:chOff x="567" y="1511"/>
            <a:chExt cx="1453" cy="276"/>
          </a:xfrm>
        </p:grpSpPr>
        <p:sp>
          <p:nvSpPr>
            <p:cNvPr id="10291" name="AutoShape 24"/>
            <p:cNvSpPr>
              <a:spLocks noChangeArrowheads="1"/>
            </p:cNvSpPr>
            <p:nvPr/>
          </p:nvSpPr>
          <p:spPr bwMode="auto">
            <a:xfrm>
              <a:off x="585" y="1511"/>
              <a:ext cx="1406" cy="272"/>
            </a:xfrm>
            <a:prstGeom prst="cube">
              <a:avLst>
                <a:gd name="adj" fmla="val 25000"/>
              </a:avLst>
            </a:prstGeom>
            <a:gradFill rotWithShape="1">
              <a:gsLst>
                <a:gs pos="0">
                  <a:schemeClr val="bg1"/>
                </a:gs>
                <a:gs pos="100000">
                  <a:srgbClr val="D6E58B"/>
                </a:gs>
              </a:gsLst>
              <a:lin ang="18900000" scaled="1"/>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s-ES" altLang="es-ES" sz="1800"/>
            </a:p>
          </p:txBody>
        </p:sp>
        <p:sp>
          <p:nvSpPr>
            <p:cNvPr id="703513" name="Text Box 25"/>
            <p:cNvSpPr txBox="1">
              <a:spLocks noChangeArrowheads="1"/>
            </p:cNvSpPr>
            <p:nvPr/>
          </p:nvSpPr>
          <p:spPr bwMode="auto">
            <a:xfrm>
              <a:off x="567" y="1556"/>
              <a:ext cx="1453" cy="231"/>
            </a:xfrm>
            <a:prstGeom prst="rect">
              <a:avLst/>
            </a:prstGeom>
            <a:noFill/>
            <a:ln w="9525">
              <a:noFill/>
              <a:miter lim="800000"/>
              <a:headEnd/>
              <a:tailEnd/>
            </a:ln>
            <a:effectLst/>
          </p:spPr>
          <p:txBody>
            <a:bodyPr>
              <a:spAutoFit/>
            </a:bodyPr>
            <a:lstStyle/>
            <a:p>
              <a:pPr eaLnBrk="1" hangingPunct="1">
                <a:defRPr/>
              </a:pPr>
              <a:r>
                <a:rPr lang="es-ES" b="1" dirty="0">
                  <a:effectLst>
                    <a:outerShdw blurRad="38100" dist="38100" dir="2700000" algn="tl">
                      <a:srgbClr val="FFFFFF"/>
                    </a:outerShdw>
                  </a:effectLst>
                  <a:latin typeface="Arial Black" pitchFamily="34" charset="0"/>
                </a:rPr>
                <a:t>  Ácido málico</a:t>
              </a:r>
            </a:p>
          </p:txBody>
        </p:sp>
      </p:grpSp>
      <p:sp>
        <p:nvSpPr>
          <p:cNvPr id="703514" name="Text Box 26"/>
          <p:cNvSpPr txBox="1">
            <a:spLocks noChangeArrowheads="1"/>
          </p:cNvSpPr>
          <p:nvPr/>
        </p:nvSpPr>
        <p:spPr bwMode="auto">
          <a:xfrm>
            <a:off x="6156325" y="969963"/>
            <a:ext cx="1911350" cy="457200"/>
          </a:xfrm>
          <a:prstGeom prst="rect">
            <a:avLst/>
          </a:prstGeom>
          <a:noFill/>
          <a:ln w="9525">
            <a:noFill/>
            <a:miter lim="800000"/>
            <a:headEnd/>
            <a:tailEnd/>
          </a:ln>
          <a:effectLst/>
        </p:spPr>
        <p:txBody>
          <a:bodyPr wrap="none">
            <a:spAutoFit/>
          </a:bodyPr>
          <a:lstStyle/>
          <a:p>
            <a:pPr eaLnBrk="1" hangingPunct="1">
              <a:defRPr/>
            </a:pPr>
            <a:r>
              <a:rPr lang="es-ES" sz="2400" b="1">
                <a:solidFill>
                  <a:srgbClr val="FFFF00"/>
                </a:solidFill>
                <a:effectLst>
                  <a:outerShdw blurRad="38100" dist="38100" dir="2700000" algn="tl">
                    <a:srgbClr val="000000"/>
                  </a:outerShdw>
                </a:effectLst>
                <a:latin typeface="Arial" charset="0"/>
              </a:rPr>
              <a:t>Acetil - CoA</a:t>
            </a:r>
          </a:p>
        </p:txBody>
      </p:sp>
      <p:sp>
        <p:nvSpPr>
          <p:cNvPr id="10251" name="Arc 27"/>
          <p:cNvSpPr>
            <a:spLocks/>
          </p:cNvSpPr>
          <p:nvPr/>
        </p:nvSpPr>
        <p:spPr bwMode="auto">
          <a:xfrm flipH="1">
            <a:off x="6372225" y="1390650"/>
            <a:ext cx="215900" cy="35877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57150">
            <a:solidFill>
              <a:srgbClr val="FFFF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s-ES"/>
          </a:p>
        </p:txBody>
      </p:sp>
      <p:sp>
        <p:nvSpPr>
          <p:cNvPr id="703516" name="Text Box 28"/>
          <p:cNvSpPr txBox="1">
            <a:spLocks noChangeArrowheads="1"/>
          </p:cNvSpPr>
          <p:nvPr/>
        </p:nvSpPr>
        <p:spPr bwMode="auto">
          <a:xfrm>
            <a:off x="4106863" y="3170238"/>
            <a:ext cx="1608137" cy="1554162"/>
          </a:xfrm>
          <a:prstGeom prst="rect">
            <a:avLst/>
          </a:prstGeom>
          <a:noFill/>
          <a:ln w="9525">
            <a:noFill/>
            <a:miter lim="800000"/>
            <a:headEnd/>
            <a:tailEnd/>
          </a:ln>
          <a:effectLst/>
        </p:spPr>
        <p:txBody>
          <a:bodyPr wrap="none">
            <a:spAutoFit/>
          </a:bodyPr>
          <a:lstStyle/>
          <a:p>
            <a:pPr eaLnBrk="1" hangingPunct="1">
              <a:defRPr/>
            </a:pPr>
            <a:r>
              <a:rPr lang="es-ES" b="1" i="1" dirty="0">
                <a:solidFill>
                  <a:srgbClr val="FFFF00"/>
                </a:solidFill>
                <a:effectLst>
                  <a:outerShdw blurRad="38100" dist="38100" dir="2700000" algn="tl">
                    <a:srgbClr val="000000"/>
                  </a:outerShdw>
                </a:effectLst>
                <a:latin typeface="Arial" charset="0"/>
              </a:rPr>
              <a:t>CICLO</a:t>
            </a:r>
          </a:p>
          <a:p>
            <a:pPr eaLnBrk="1" hangingPunct="1">
              <a:defRPr/>
            </a:pPr>
            <a:r>
              <a:rPr lang="es-ES" b="1" i="1" dirty="0">
                <a:solidFill>
                  <a:srgbClr val="FFFF00"/>
                </a:solidFill>
                <a:latin typeface="Arial" charset="0"/>
              </a:rPr>
              <a:t>   DE</a:t>
            </a:r>
          </a:p>
          <a:p>
            <a:pPr eaLnBrk="1" hangingPunct="1">
              <a:defRPr/>
            </a:pPr>
            <a:r>
              <a:rPr lang="es-ES" b="1" i="1" dirty="0">
                <a:solidFill>
                  <a:srgbClr val="FFFF00"/>
                </a:solidFill>
                <a:latin typeface="Arial" charset="0"/>
              </a:rPr>
              <a:t>KREBS</a:t>
            </a:r>
          </a:p>
        </p:txBody>
      </p:sp>
      <p:cxnSp>
        <p:nvCxnSpPr>
          <p:cNvPr id="10253" name="AutoShape 29"/>
          <p:cNvCxnSpPr>
            <a:cxnSpLocks noChangeShapeType="1"/>
          </p:cNvCxnSpPr>
          <p:nvPr/>
        </p:nvCxnSpPr>
        <p:spPr bwMode="auto">
          <a:xfrm>
            <a:off x="6261100" y="1889125"/>
            <a:ext cx="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03519" name="Text Box 31"/>
          <p:cNvSpPr txBox="1">
            <a:spLocks noChangeArrowheads="1"/>
          </p:cNvSpPr>
          <p:nvPr/>
        </p:nvSpPr>
        <p:spPr bwMode="auto">
          <a:xfrm>
            <a:off x="2843213" y="5926138"/>
            <a:ext cx="735012" cy="396875"/>
          </a:xfrm>
          <a:prstGeom prst="rect">
            <a:avLst/>
          </a:prstGeom>
          <a:noFill/>
          <a:ln w="9525" algn="ctr">
            <a:noFill/>
            <a:miter lim="800000"/>
            <a:headEnd/>
            <a:tailEnd/>
          </a:ln>
          <a:effectLst/>
        </p:spPr>
        <p:txBody>
          <a:bodyPr wrap="none">
            <a:spAutoFit/>
          </a:bodyPr>
          <a:lstStyle/>
          <a:p>
            <a:pPr algn="ctr" eaLnBrk="1" hangingPunct="1">
              <a:defRPr/>
            </a:pPr>
            <a:r>
              <a:rPr lang="es-ES" sz="2000" b="1">
                <a:solidFill>
                  <a:srgbClr val="FFFF00"/>
                </a:solidFill>
                <a:effectLst>
                  <a:outerShdw blurRad="38100" dist="38100" dir="2700000" algn="tl">
                    <a:srgbClr val="000000"/>
                  </a:outerShdw>
                </a:effectLst>
                <a:latin typeface="Arial" charset="0"/>
              </a:rPr>
              <a:t>GDP</a:t>
            </a:r>
          </a:p>
        </p:txBody>
      </p:sp>
      <p:sp>
        <p:nvSpPr>
          <p:cNvPr id="703520" name="Text Box 32"/>
          <p:cNvSpPr txBox="1">
            <a:spLocks noChangeArrowheads="1"/>
          </p:cNvSpPr>
          <p:nvPr/>
        </p:nvSpPr>
        <p:spPr bwMode="auto">
          <a:xfrm>
            <a:off x="1403350" y="4354513"/>
            <a:ext cx="708025" cy="396875"/>
          </a:xfrm>
          <a:prstGeom prst="rect">
            <a:avLst/>
          </a:prstGeom>
          <a:noFill/>
          <a:ln w="9525" algn="ctr">
            <a:noFill/>
            <a:miter lim="800000"/>
            <a:headEnd/>
            <a:tailEnd/>
          </a:ln>
          <a:effectLst/>
        </p:spPr>
        <p:txBody>
          <a:bodyPr wrap="none">
            <a:spAutoFit/>
          </a:bodyPr>
          <a:lstStyle/>
          <a:p>
            <a:pPr algn="ctr" eaLnBrk="1" hangingPunct="1">
              <a:defRPr/>
            </a:pPr>
            <a:r>
              <a:rPr lang="es-ES" sz="2000" b="1">
                <a:solidFill>
                  <a:srgbClr val="FFFF00"/>
                </a:solidFill>
                <a:effectLst>
                  <a:outerShdw blurRad="38100" dist="38100" dir="2700000" algn="tl">
                    <a:srgbClr val="000000"/>
                  </a:outerShdw>
                </a:effectLst>
                <a:latin typeface="Arial" charset="0"/>
              </a:rPr>
              <a:t>FAD</a:t>
            </a:r>
          </a:p>
        </p:txBody>
      </p:sp>
      <p:sp>
        <p:nvSpPr>
          <p:cNvPr id="10257" name="Arc 33"/>
          <p:cNvSpPr>
            <a:spLocks/>
          </p:cNvSpPr>
          <p:nvPr/>
        </p:nvSpPr>
        <p:spPr bwMode="auto">
          <a:xfrm flipH="1">
            <a:off x="7092950" y="3933825"/>
            <a:ext cx="215900" cy="598488"/>
          </a:xfrm>
          <a:custGeom>
            <a:avLst/>
            <a:gdLst>
              <a:gd name="T0" fmla="*/ 0 w 21600"/>
              <a:gd name="T1" fmla="*/ 0 h 36073"/>
              <a:gd name="T2" fmla="*/ 2147483646 w 21600"/>
              <a:gd name="T3" fmla="*/ 2147483646 h 36073"/>
              <a:gd name="T4" fmla="*/ 0 w 21600"/>
              <a:gd name="T5" fmla="*/ 2147483646 h 36073"/>
              <a:gd name="T6" fmla="*/ 0 60000 65536"/>
              <a:gd name="T7" fmla="*/ 0 60000 65536"/>
              <a:gd name="T8" fmla="*/ 0 60000 65536"/>
              <a:gd name="T9" fmla="*/ 0 w 21600"/>
              <a:gd name="T10" fmla="*/ 0 h 36073"/>
              <a:gd name="T11" fmla="*/ 21600 w 21600"/>
              <a:gd name="T12" fmla="*/ 36073 h 36073"/>
            </a:gdLst>
            <a:ahLst/>
            <a:cxnLst>
              <a:cxn ang="T6">
                <a:pos x="T0" y="T1"/>
              </a:cxn>
              <a:cxn ang="T7">
                <a:pos x="T2" y="T3"/>
              </a:cxn>
              <a:cxn ang="T8">
                <a:pos x="T4" y="T5"/>
              </a:cxn>
            </a:cxnLst>
            <a:rect l="T9" t="T10" r="T11" b="T12"/>
            <a:pathLst>
              <a:path w="21600" h="36073" fill="none" extrusionOk="0">
                <a:moveTo>
                  <a:pt x="-1" y="0"/>
                </a:moveTo>
                <a:cubicBezTo>
                  <a:pt x="11929" y="0"/>
                  <a:pt x="21600" y="9670"/>
                  <a:pt x="21600" y="21600"/>
                </a:cubicBezTo>
                <a:cubicBezTo>
                  <a:pt x="21600" y="26946"/>
                  <a:pt x="19616" y="32103"/>
                  <a:pt x="16034" y="36073"/>
                </a:cubicBezTo>
              </a:path>
              <a:path w="21600" h="36073" stroke="0" extrusionOk="0">
                <a:moveTo>
                  <a:pt x="-1" y="0"/>
                </a:moveTo>
                <a:cubicBezTo>
                  <a:pt x="11929" y="0"/>
                  <a:pt x="21600" y="9670"/>
                  <a:pt x="21600" y="21600"/>
                </a:cubicBezTo>
                <a:cubicBezTo>
                  <a:pt x="21600" y="26946"/>
                  <a:pt x="19616" y="32103"/>
                  <a:pt x="16034" y="36073"/>
                </a:cubicBezTo>
                <a:lnTo>
                  <a:pt x="0" y="21600"/>
                </a:lnTo>
                <a:lnTo>
                  <a:pt x="-1" y="0"/>
                </a:lnTo>
                <a:close/>
              </a:path>
            </a:pathLst>
          </a:custGeom>
          <a:noFill/>
          <a:ln w="57150">
            <a:solidFill>
              <a:srgbClr val="FFFF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s-ES"/>
          </a:p>
        </p:txBody>
      </p:sp>
      <p:sp>
        <p:nvSpPr>
          <p:cNvPr id="703522" name="Text Box 34"/>
          <p:cNvSpPr txBox="1">
            <a:spLocks noChangeArrowheads="1"/>
          </p:cNvSpPr>
          <p:nvPr/>
        </p:nvSpPr>
        <p:spPr bwMode="auto">
          <a:xfrm>
            <a:off x="7188200" y="3744913"/>
            <a:ext cx="833438" cy="396875"/>
          </a:xfrm>
          <a:prstGeom prst="rect">
            <a:avLst/>
          </a:prstGeom>
          <a:noFill/>
          <a:ln w="9525" algn="ctr">
            <a:noFill/>
            <a:miter lim="800000"/>
            <a:headEnd/>
            <a:tailEnd/>
          </a:ln>
          <a:effectLst/>
        </p:spPr>
        <p:txBody>
          <a:bodyPr wrap="none">
            <a:spAutoFit/>
          </a:bodyPr>
          <a:lstStyle/>
          <a:p>
            <a:pPr algn="ctr" eaLnBrk="1" hangingPunct="1">
              <a:defRPr/>
            </a:pPr>
            <a:r>
              <a:rPr lang="es-ES" sz="2000" b="1">
                <a:solidFill>
                  <a:srgbClr val="FFFF00"/>
                </a:solidFill>
                <a:effectLst>
                  <a:outerShdw blurRad="38100" dist="38100" dir="2700000" algn="tl">
                    <a:srgbClr val="000000"/>
                  </a:outerShdw>
                </a:effectLst>
                <a:latin typeface="Arial" charset="0"/>
              </a:rPr>
              <a:t>NAD</a:t>
            </a:r>
            <a:r>
              <a:rPr lang="es-ES" sz="2000" b="1" baseline="30000">
                <a:solidFill>
                  <a:srgbClr val="FFFF00"/>
                </a:solidFill>
                <a:effectLst>
                  <a:outerShdw blurRad="38100" dist="38100" dir="2700000" algn="tl">
                    <a:srgbClr val="000000"/>
                  </a:outerShdw>
                </a:effectLst>
                <a:latin typeface="Arial" charset="0"/>
              </a:rPr>
              <a:t>+</a:t>
            </a:r>
            <a:endParaRPr lang="es-ES" sz="2000" b="1">
              <a:solidFill>
                <a:srgbClr val="FFFF00"/>
              </a:solidFill>
              <a:effectLst>
                <a:outerShdw blurRad="38100" dist="38100" dir="2700000" algn="tl">
                  <a:srgbClr val="000000"/>
                </a:outerShdw>
              </a:effectLst>
              <a:latin typeface="Arial" charset="0"/>
            </a:endParaRPr>
          </a:p>
        </p:txBody>
      </p:sp>
      <p:sp>
        <p:nvSpPr>
          <p:cNvPr id="703523" name="Text Box 35"/>
          <p:cNvSpPr txBox="1">
            <a:spLocks noChangeArrowheads="1"/>
          </p:cNvSpPr>
          <p:nvPr/>
        </p:nvSpPr>
        <p:spPr bwMode="auto">
          <a:xfrm>
            <a:off x="6918325" y="4292600"/>
            <a:ext cx="1271588" cy="396875"/>
          </a:xfrm>
          <a:prstGeom prst="rect">
            <a:avLst/>
          </a:prstGeom>
          <a:noFill/>
          <a:ln w="9525" algn="ctr">
            <a:noFill/>
            <a:miter lim="800000"/>
            <a:headEnd/>
            <a:tailEnd/>
          </a:ln>
          <a:effectLst/>
        </p:spPr>
        <p:txBody>
          <a:bodyPr wrap="none">
            <a:spAutoFit/>
          </a:bodyPr>
          <a:lstStyle/>
          <a:p>
            <a:pPr algn="ctr" eaLnBrk="1" hangingPunct="1">
              <a:defRPr/>
            </a:pPr>
            <a:r>
              <a:rPr lang="es-ES" sz="2000" b="1">
                <a:solidFill>
                  <a:srgbClr val="FFFF00"/>
                </a:solidFill>
                <a:effectLst>
                  <a:outerShdw blurRad="38100" dist="38100" dir="2700000" algn="tl">
                    <a:srgbClr val="000000"/>
                  </a:outerShdw>
                </a:effectLst>
                <a:latin typeface="Arial" charset="0"/>
              </a:rPr>
              <a:t>NADH.H</a:t>
            </a:r>
            <a:r>
              <a:rPr lang="es-ES" sz="2000" b="1" baseline="30000">
                <a:solidFill>
                  <a:srgbClr val="FFFF00"/>
                </a:solidFill>
                <a:effectLst>
                  <a:outerShdw blurRad="38100" dist="38100" dir="2700000" algn="tl">
                    <a:srgbClr val="000000"/>
                  </a:outerShdw>
                </a:effectLst>
                <a:latin typeface="Arial" charset="0"/>
              </a:rPr>
              <a:t>+</a:t>
            </a:r>
            <a:endParaRPr lang="es-ES" sz="2000" b="1">
              <a:solidFill>
                <a:srgbClr val="FFFF00"/>
              </a:solidFill>
              <a:effectLst>
                <a:outerShdw blurRad="38100" dist="38100" dir="2700000" algn="tl">
                  <a:srgbClr val="000000"/>
                </a:outerShdw>
              </a:effectLst>
              <a:latin typeface="Arial" charset="0"/>
            </a:endParaRPr>
          </a:p>
        </p:txBody>
      </p:sp>
      <p:sp>
        <p:nvSpPr>
          <p:cNvPr id="10260" name="Arc 36"/>
          <p:cNvSpPr>
            <a:spLocks/>
          </p:cNvSpPr>
          <p:nvPr/>
        </p:nvSpPr>
        <p:spPr bwMode="auto">
          <a:xfrm flipH="1">
            <a:off x="6162675" y="5373688"/>
            <a:ext cx="354013" cy="358775"/>
          </a:xfrm>
          <a:custGeom>
            <a:avLst/>
            <a:gdLst>
              <a:gd name="T0" fmla="*/ 0 w 35444"/>
              <a:gd name="T1" fmla="*/ 2147483646 h 21600"/>
              <a:gd name="T2" fmla="*/ 2147483646 w 35444"/>
              <a:gd name="T3" fmla="*/ 2147483646 h 21600"/>
              <a:gd name="T4" fmla="*/ 2147483646 w 35444"/>
              <a:gd name="T5" fmla="*/ 2147483646 h 21600"/>
              <a:gd name="T6" fmla="*/ 0 60000 65536"/>
              <a:gd name="T7" fmla="*/ 0 60000 65536"/>
              <a:gd name="T8" fmla="*/ 0 60000 65536"/>
              <a:gd name="T9" fmla="*/ 0 w 35444"/>
              <a:gd name="T10" fmla="*/ 0 h 21600"/>
              <a:gd name="T11" fmla="*/ 35444 w 35444"/>
              <a:gd name="T12" fmla="*/ 21600 h 21600"/>
            </a:gdLst>
            <a:ahLst/>
            <a:cxnLst>
              <a:cxn ang="T6">
                <a:pos x="T0" y="T1"/>
              </a:cxn>
              <a:cxn ang="T7">
                <a:pos x="T2" y="T3"/>
              </a:cxn>
              <a:cxn ang="T8">
                <a:pos x="T4" y="T5"/>
              </a:cxn>
            </a:cxnLst>
            <a:rect l="T9" t="T10" r="T11" b="T12"/>
            <a:pathLst>
              <a:path w="35444" h="21600" fill="none" extrusionOk="0">
                <a:moveTo>
                  <a:pt x="-1" y="5019"/>
                </a:moveTo>
                <a:cubicBezTo>
                  <a:pt x="3884" y="1776"/>
                  <a:pt x="8783" y="-1"/>
                  <a:pt x="13844" y="0"/>
                </a:cubicBezTo>
                <a:cubicBezTo>
                  <a:pt x="25773" y="0"/>
                  <a:pt x="35444" y="9670"/>
                  <a:pt x="35444" y="21600"/>
                </a:cubicBezTo>
              </a:path>
              <a:path w="35444" h="21600" stroke="0" extrusionOk="0">
                <a:moveTo>
                  <a:pt x="-1" y="5019"/>
                </a:moveTo>
                <a:cubicBezTo>
                  <a:pt x="3884" y="1776"/>
                  <a:pt x="8783" y="-1"/>
                  <a:pt x="13844" y="0"/>
                </a:cubicBezTo>
                <a:cubicBezTo>
                  <a:pt x="25773" y="0"/>
                  <a:pt x="35444" y="9670"/>
                  <a:pt x="35444" y="21600"/>
                </a:cubicBezTo>
                <a:lnTo>
                  <a:pt x="13844" y="21600"/>
                </a:lnTo>
                <a:lnTo>
                  <a:pt x="-1" y="5019"/>
                </a:lnTo>
                <a:close/>
              </a:path>
            </a:pathLst>
          </a:custGeom>
          <a:noFill/>
          <a:ln w="57150">
            <a:solidFill>
              <a:srgbClr val="FFFF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s-ES"/>
          </a:p>
        </p:txBody>
      </p:sp>
      <p:sp>
        <p:nvSpPr>
          <p:cNvPr id="703525" name="Rectangle 37"/>
          <p:cNvSpPr>
            <a:spLocks noChangeArrowheads="1"/>
          </p:cNvSpPr>
          <p:nvPr/>
        </p:nvSpPr>
        <p:spPr bwMode="auto">
          <a:xfrm>
            <a:off x="5940425" y="5661025"/>
            <a:ext cx="1295400" cy="396875"/>
          </a:xfrm>
          <a:prstGeom prst="rect">
            <a:avLst/>
          </a:prstGeom>
          <a:noFill/>
          <a:ln w="9525" algn="ctr">
            <a:noFill/>
            <a:miter lim="800000"/>
            <a:headEnd/>
            <a:tailEnd/>
          </a:ln>
          <a:effectLst/>
        </p:spPr>
        <p:txBody>
          <a:bodyPr>
            <a:spAutoFit/>
          </a:bodyPr>
          <a:lstStyle/>
          <a:p>
            <a:pPr algn="ctr" eaLnBrk="1" hangingPunct="1">
              <a:defRPr/>
            </a:pPr>
            <a:r>
              <a:rPr lang="es-ES" sz="2000" b="1">
                <a:solidFill>
                  <a:srgbClr val="FFFF00"/>
                </a:solidFill>
                <a:effectLst>
                  <a:outerShdw blurRad="38100" dist="38100" dir="2700000" algn="tl">
                    <a:srgbClr val="000000"/>
                  </a:outerShdw>
                </a:effectLst>
                <a:latin typeface="Arial" charset="0"/>
              </a:rPr>
              <a:t>NADH.H</a:t>
            </a:r>
            <a:r>
              <a:rPr lang="es-ES" sz="2000" b="1" baseline="30000">
                <a:solidFill>
                  <a:srgbClr val="FFFF00"/>
                </a:solidFill>
                <a:effectLst>
                  <a:outerShdw blurRad="38100" dist="38100" dir="2700000" algn="tl">
                    <a:srgbClr val="000000"/>
                  </a:outerShdw>
                </a:effectLst>
                <a:latin typeface="Arial" charset="0"/>
              </a:rPr>
              <a:t>+</a:t>
            </a:r>
            <a:r>
              <a:rPr lang="es-ES" sz="2000" b="1">
                <a:solidFill>
                  <a:srgbClr val="FFFF00"/>
                </a:solidFill>
                <a:effectLst>
                  <a:outerShdw blurRad="38100" dist="38100" dir="2700000" algn="tl">
                    <a:srgbClr val="000000"/>
                  </a:outerShdw>
                </a:effectLst>
                <a:latin typeface="Arial" charset="0"/>
              </a:rPr>
              <a:t> </a:t>
            </a:r>
          </a:p>
        </p:txBody>
      </p:sp>
      <p:sp>
        <p:nvSpPr>
          <p:cNvPr id="703526" name="Rectangle 38"/>
          <p:cNvSpPr>
            <a:spLocks noChangeArrowheads="1"/>
          </p:cNvSpPr>
          <p:nvPr/>
        </p:nvSpPr>
        <p:spPr bwMode="auto">
          <a:xfrm>
            <a:off x="6396038" y="5300663"/>
            <a:ext cx="833437" cy="396875"/>
          </a:xfrm>
          <a:prstGeom prst="rect">
            <a:avLst/>
          </a:prstGeom>
          <a:noFill/>
          <a:ln w="9525" algn="ctr">
            <a:noFill/>
            <a:miter lim="800000"/>
            <a:headEnd/>
            <a:tailEnd/>
          </a:ln>
          <a:effectLst/>
        </p:spPr>
        <p:txBody>
          <a:bodyPr wrap="none">
            <a:spAutoFit/>
          </a:bodyPr>
          <a:lstStyle/>
          <a:p>
            <a:pPr algn="ctr" eaLnBrk="1" hangingPunct="1">
              <a:defRPr/>
            </a:pPr>
            <a:r>
              <a:rPr lang="es-ES" sz="2000" b="1">
                <a:solidFill>
                  <a:srgbClr val="FFFF00"/>
                </a:solidFill>
                <a:effectLst>
                  <a:outerShdw blurRad="38100" dist="38100" dir="2700000" algn="tl">
                    <a:srgbClr val="000000"/>
                  </a:outerShdw>
                </a:effectLst>
                <a:latin typeface="Arial" charset="0"/>
              </a:rPr>
              <a:t>NAD</a:t>
            </a:r>
            <a:r>
              <a:rPr lang="es-ES" sz="2000" b="1" baseline="30000">
                <a:solidFill>
                  <a:srgbClr val="FFFF00"/>
                </a:solidFill>
                <a:effectLst>
                  <a:outerShdw blurRad="38100" dist="38100" dir="2700000" algn="tl">
                    <a:srgbClr val="000000"/>
                  </a:outerShdw>
                </a:effectLst>
                <a:latin typeface="Arial" charset="0"/>
              </a:rPr>
              <a:t>+</a:t>
            </a:r>
            <a:endParaRPr lang="es-ES" sz="2000" b="1">
              <a:solidFill>
                <a:srgbClr val="FFFF00"/>
              </a:solidFill>
              <a:effectLst>
                <a:outerShdw blurRad="38100" dist="38100" dir="2700000" algn="tl">
                  <a:srgbClr val="000000"/>
                </a:outerShdw>
              </a:effectLst>
              <a:latin typeface="Arial" charset="0"/>
            </a:endParaRPr>
          </a:p>
        </p:txBody>
      </p:sp>
      <p:sp>
        <p:nvSpPr>
          <p:cNvPr id="10263" name="Arc 39"/>
          <p:cNvSpPr>
            <a:spLocks/>
          </p:cNvSpPr>
          <p:nvPr/>
        </p:nvSpPr>
        <p:spPr bwMode="auto">
          <a:xfrm flipH="1">
            <a:off x="2843213" y="5591175"/>
            <a:ext cx="407987" cy="358775"/>
          </a:xfrm>
          <a:custGeom>
            <a:avLst/>
            <a:gdLst>
              <a:gd name="T0" fmla="*/ 0 w 40901"/>
              <a:gd name="T1" fmla="*/ 2147483646 h 21600"/>
              <a:gd name="T2" fmla="*/ 2147483646 w 40901"/>
              <a:gd name="T3" fmla="*/ 2147483646 h 21600"/>
              <a:gd name="T4" fmla="*/ 2147483646 w 40901"/>
              <a:gd name="T5" fmla="*/ 2147483646 h 21600"/>
              <a:gd name="T6" fmla="*/ 0 60000 65536"/>
              <a:gd name="T7" fmla="*/ 0 60000 65536"/>
              <a:gd name="T8" fmla="*/ 0 60000 65536"/>
              <a:gd name="T9" fmla="*/ 0 w 40901"/>
              <a:gd name="T10" fmla="*/ 0 h 21600"/>
              <a:gd name="T11" fmla="*/ 40901 w 40901"/>
              <a:gd name="T12" fmla="*/ 21600 h 21600"/>
            </a:gdLst>
            <a:ahLst/>
            <a:cxnLst>
              <a:cxn ang="T6">
                <a:pos x="T0" y="T1"/>
              </a:cxn>
              <a:cxn ang="T7">
                <a:pos x="T2" y="T3"/>
              </a:cxn>
              <a:cxn ang="T8">
                <a:pos x="T4" y="T5"/>
              </a:cxn>
            </a:cxnLst>
            <a:rect l="T9" t="T10" r="T11" b="T12"/>
            <a:pathLst>
              <a:path w="40901" h="21600" fill="none" extrusionOk="0">
                <a:moveTo>
                  <a:pt x="0" y="20025"/>
                </a:moveTo>
                <a:cubicBezTo>
                  <a:pt x="825" y="8736"/>
                  <a:pt x="10224" y="-1"/>
                  <a:pt x="21543" y="0"/>
                </a:cubicBezTo>
                <a:cubicBezTo>
                  <a:pt x="29755" y="0"/>
                  <a:pt x="37257" y="4657"/>
                  <a:pt x="40901" y="12017"/>
                </a:cubicBezTo>
              </a:path>
              <a:path w="40901" h="21600" stroke="0" extrusionOk="0">
                <a:moveTo>
                  <a:pt x="0" y="20025"/>
                </a:moveTo>
                <a:cubicBezTo>
                  <a:pt x="825" y="8736"/>
                  <a:pt x="10224" y="-1"/>
                  <a:pt x="21543" y="0"/>
                </a:cubicBezTo>
                <a:cubicBezTo>
                  <a:pt x="29755" y="0"/>
                  <a:pt x="37257" y="4657"/>
                  <a:pt x="40901" y="12017"/>
                </a:cubicBezTo>
                <a:lnTo>
                  <a:pt x="21543" y="21600"/>
                </a:lnTo>
                <a:lnTo>
                  <a:pt x="0" y="20025"/>
                </a:lnTo>
                <a:close/>
              </a:path>
            </a:pathLst>
          </a:custGeom>
          <a:noFill/>
          <a:ln w="57150">
            <a:solidFill>
              <a:srgbClr val="FFFF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s-ES"/>
          </a:p>
        </p:txBody>
      </p:sp>
      <p:sp>
        <p:nvSpPr>
          <p:cNvPr id="703528" name="Text Box 40"/>
          <p:cNvSpPr txBox="1">
            <a:spLocks noChangeArrowheads="1"/>
          </p:cNvSpPr>
          <p:nvPr/>
        </p:nvSpPr>
        <p:spPr bwMode="auto">
          <a:xfrm>
            <a:off x="2124075" y="5573713"/>
            <a:ext cx="706438" cy="396875"/>
          </a:xfrm>
          <a:prstGeom prst="rect">
            <a:avLst/>
          </a:prstGeom>
          <a:noFill/>
          <a:ln w="9525" algn="ctr">
            <a:noFill/>
            <a:miter lim="800000"/>
            <a:headEnd/>
            <a:tailEnd/>
          </a:ln>
          <a:effectLst/>
        </p:spPr>
        <p:txBody>
          <a:bodyPr wrap="none">
            <a:spAutoFit/>
          </a:bodyPr>
          <a:lstStyle/>
          <a:p>
            <a:pPr algn="ctr" eaLnBrk="1" hangingPunct="1">
              <a:defRPr/>
            </a:pPr>
            <a:r>
              <a:rPr lang="es-ES" sz="2000" b="1">
                <a:solidFill>
                  <a:srgbClr val="FFFF00"/>
                </a:solidFill>
                <a:effectLst>
                  <a:outerShdw blurRad="38100" dist="38100" dir="2700000" algn="tl">
                    <a:srgbClr val="000000"/>
                  </a:outerShdw>
                </a:effectLst>
                <a:latin typeface="Arial" charset="0"/>
              </a:rPr>
              <a:t>GTP</a:t>
            </a:r>
          </a:p>
        </p:txBody>
      </p:sp>
      <p:sp>
        <p:nvSpPr>
          <p:cNvPr id="10265" name="Arc 41"/>
          <p:cNvSpPr>
            <a:spLocks/>
          </p:cNvSpPr>
          <p:nvPr/>
        </p:nvSpPr>
        <p:spPr bwMode="auto">
          <a:xfrm flipH="1">
            <a:off x="1763713" y="3981450"/>
            <a:ext cx="327025" cy="650875"/>
          </a:xfrm>
          <a:custGeom>
            <a:avLst/>
            <a:gdLst>
              <a:gd name="T0" fmla="*/ 2147483646 w 32657"/>
              <a:gd name="T1" fmla="*/ 2147483646 h 39269"/>
              <a:gd name="T2" fmla="*/ 2147483646 w 32657"/>
              <a:gd name="T3" fmla="*/ 2147483646 h 39269"/>
              <a:gd name="T4" fmla="*/ 2147483646 w 32657"/>
              <a:gd name="T5" fmla="*/ 2147483646 h 39269"/>
              <a:gd name="T6" fmla="*/ 0 60000 65536"/>
              <a:gd name="T7" fmla="*/ 0 60000 65536"/>
              <a:gd name="T8" fmla="*/ 0 60000 65536"/>
              <a:gd name="T9" fmla="*/ 0 w 32657"/>
              <a:gd name="T10" fmla="*/ 0 h 39269"/>
              <a:gd name="T11" fmla="*/ 32657 w 32657"/>
              <a:gd name="T12" fmla="*/ 39269 h 39269"/>
            </a:gdLst>
            <a:ahLst/>
            <a:cxnLst>
              <a:cxn ang="T6">
                <a:pos x="T0" y="T1"/>
              </a:cxn>
              <a:cxn ang="T7">
                <a:pos x="T2" y="T3"/>
              </a:cxn>
              <a:cxn ang="T8">
                <a:pos x="T4" y="T5"/>
              </a:cxn>
            </a:cxnLst>
            <a:rect l="T9" t="T10" r="T11" b="T12"/>
            <a:pathLst>
              <a:path w="32657" h="39269" fill="none" extrusionOk="0">
                <a:moveTo>
                  <a:pt x="9175" y="39268"/>
                </a:moveTo>
                <a:cubicBezTo>
                  <a:pt x="3423" y="35223"/>
                  <a:pt x="0" y="28631"/>
                  <a:pt x="0" y="21600"/>
                </a:cubicBezTo>
                <a:cubicBezTo>
                  <a:pt x="0" y="9670"/>
                  <a:pt x="9670" y="0"/>
                  <a:pt x="21600" y="0"/>
                </a:cubicBezTo>
                <a:cubicBezTo>
                  <a:pt x="25492" y="-1"/>
                  <a:pt x="29313" y="1051"/>
                  <a:pt x="32657" y="3044"/>
                </a:cubicBezTo>
              </a:path>
              <a:path w="32657" h="39269" stroke="0" extrusionOk="0">
                <a:moveTo>
                  <a:pt x="9175" y="39268"/>
                </a:moveTo>
                <a:cubicBezTo>
                  <a:pt x="3423" y="35223"/>
                  <a:pt x="0" y="28631"/>
                  <a:pt x="0" y="21600"/>
                </a:cubicBezTo>
                <a:cubicBezTo>
                  <a:pt x="0" y="9670"/>
                  <a:pt x="9670" y="0"/>
                  <a:pt x="21600" y="0"/>
                </a:cubicBezTo>
                <a:cubicBezTo>
                  <a:pt x="25492" y="-1"/>
                  <a:pt x="29313" y="1051"/>
                  <a:pt x="32657" y="3044"/>
                </a:cubicBezTo>
                <a:lnTo>
                  <a:pt x="21600" y="21600"/>
                </a:lnTo>
                <a:lnTo>
                  <a:pt x="9175" y="39268"/>
                </a:lnTo>
                <a:close/>
              </a:path>
            </a:pathLst>
          </a:custGeom>
          <a:noFill/>
          <a:ln w="57150">
            <a:solidFill>
              <a:srgbClr val="FFFF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s-ES"/>
          </a:p>
        </p:txBody>
      </p:sp>
      <p:sp>
        <p:nvSpPr>
          <p:cNvPr id="10266" name="Text Box 42"/>
          <p:cNvSpPr txBox="1">
            <a:spLocks noChangeArrowheads="1"/>
          </p:cNvSpPr>
          <p:nvPr/>
        </p:nvSpPr>
        <p:spPr bwMode="auto">
          <a:xfrm>
            <a:off x="1295400" y="3846513"/>
            <a:ext cx="184150" cy="366712"/>
          </a:xfrm>
          <a:prstGeom prst="rect">
            <a:avLst/>
          </a:prstGeom>
          <a:noFill/>
          <a:ln>
            <a:noFill/>
          </a:ln>
          <a:effectLst>
            <a:outerShdw dist="107763" dir="13500000"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s-ES"/>
          </a:p>
        </p:txBody>
      </p:sp>
      <p:sp>
        <p:nvSpPr>
          <p:cNvPr id="703531" name="Text Box 43"/>
          <p:cNvSpPr txBox="1">
            <a:spLocks noChangeArrowheads="1"/>
          </p:cNvSpPr>
          <p:nvPr/>
        </p:nvSpPr>
        <p:spPr bwMode="auto">
          <a:xfrm>
            <a:off x="925513" y="3897313"/>
            <a:ext cx="984250" cy="396875"/>
          </a:xfrm>
          <a:prstGeom prst="rect">
            <a:avLst/>
          </a:prstGeom>
          <a:noFill/>
          <a:ln w="9525" algn="ctr">
            <a:noFill/>
            <a:miter lim="800000"/>
            <a:headEnd/>
            <a:tailEnd/>
          </a:ln>
          <a:effectLst/>
        </p:spPr>
        <p:txBody>
          <a:bodyPr wrap="none">
            <a:spAutoFit/>
          </a:bodyPr>
          <a:lstStyle/>
          <a:p>
            <a:pPr algn="ctr" eaLnBrk="1" hangingPunct="1">
              <a:defRPr/>
            </a:pPr>
            <a:r>
              <a:rPr lang="es-ES" sz="2000" b="1">
                <a:solidFill>
                  <a:srgbClr val="FFFF00"/>
                </a:solidFill>
                <a:effectLst>
                  <a:outerShdw blurRad="38100" dist="38100" dir="2700000" algn="tl">
                    <a:srgbClr val="000000"/>
                  </a:outerShdw>
                </a:effectLst>
                <a:latin typeface="Arial" charset="0"/>
              </a:rPr>
              <a:t>FADH</a:t>
            </a:r>
            <a:r>
              <a:rPr lang="es-ES" sz="2000" b="1" baseline="-25000">
                <a:solidFill>
                  <a:srgbClr val="FFFF00"/>
                </a:solidFill>
                <a:effectLst>
                  <a:outerShdw blurRad="38100" dist="38100" dir="2700000" algn="tl">
                    <a:srgbClr val="000000"/>
                  </a:outerShdw>
                </a:effectLst>
                <a:latin typeface="Arial" charset="0"/>
              </a:rPr>
              <a:t>2</a:t>
            </a:r>
            <a:endParaRPr lang="es-ES" sz="2000" b="1">
              <a:solidFill>
                <a:srgbClr val="FFFF00"/>
              </a:solidFill>
              <a:effectLst>
                <a:outerShdw blurRad="38100" dist="38100" dir="2700000" algn="tl">
                  <a:srgbClr val="000000"/>
                </a:outerShdw>
              </a:effectLst>
              <a:latin typeface="Arial" charset="0"/>
            </a:endParaRPr>
          </a:p>
        </p:txBody>
      </p:sp>
      <p:sp>
        <p:nvSpPr>
          <p:cNvPr id="10268" name="Arc 44"/>
          <p:cNvSpPr>
            <a:spLocks/>
          </p:cNvSpPr>
          <p:nvPr/>
        </p:nvSpPr>
        <p:spPr bwMode="auto">
          <a:xfrm rot="21396232" flipH="1">
            <a:off x="2555875" y="1581150"/>
            <a:ext cx="228600" cy="381000"/>
          </a:xfrm>
          <a:custGeom>
            <a:avLst/>
            <a:gdLst>
              <a:gd name="T0" fmla="*/ 2147483646 w 36622"/>
              <a:gd name="T1" fmla="*/ 2147483646 h 41718"/>
              <a:gd name="T2" fmla="*/ 2147483646 w 36622"/>
              <a:gd name="T3" fmla="*/ 0 h 41718"/>
              <a:gd name="T4" fmla="*/ 2147483646 w 36622"/>
              <a:gd name="T5" fmla="*/ 2147483646 h 41718"/>
              <a:gd name="T6" fmla="*/ 0 60000 65536"/>
              <a:gd name="T7" fmla="*/ 0 60000 65536"/>
              <a:gd name="T8" fmla="*/ 0 60000 65536"/>
              <a:gd name="T9" fmla="*/ 0 w 36622"/>
              <a:gd name="T10" fmla="*/ 0 h 41718"/>
              <a:gd name="T11" fmla="*/ 36622 w 36622"/>
              <a:gd name="T12" fmla="*/ 41718 h 41718"/>
            </a:gdLst>
            <a:ahLst/>
            <a:cxnLst>
              <a:cxn ang="T6">
                <a:pos x="T0" y="T1"/>
              </a:cxn>
              <a:cxn ang="T7">
                <a:pos x="T2" y="T3"/>
              </a:cxn>
              <a:cxn ang="T8">
                <a:pos x="T4" y="T5"/>
              </a:cxn>
            </a:cxnLst>
            <a:rect l="T9" t="T10" r="T11" b="T12"/>
            <a:pathLst>
              <a:path w="36622" h="41718" fill="none" extrusionOk="0">
                <a:moveTo>
                  <a:pt x="36621" y="35638"/>
                </a:moveTo>
                <a:cubicBezTo>
                  <a:pt x="32593" y="39538"/>
                  <a:pt x="27206" y="41717"/>
                  <a:pt x="21600" y="41718"/>
                </a:cubicBezTo>
                <a:cubicBezTo>
                  <a:pt x="9670" y="41718"/>
                  <a:pt x="0" y="32047"/>
                  <a:pt x="0" y="20118"/>
                </a:cubicBezTo>
                <a:cubicBezTo>
                  <a:pt x="-1" y="11223"/>
                  <a:pt x="5452" y="3238"/>
                  <a:pt x="13736" y="0"/>
                </a:cubicBezTo>
              </a:path>
              <a:path w="36622" h="41718" stroke="0" extrusionOk="0">
                <a:moveTo>
                  <a:pt x="36621" y="35638"/>
                </a:moveTo>
                <a:cubicBezTo>
                  <a:pt x="32593" y="39538"/>
                  <a:pt x="27206" y="41717"/>
                  <a:pt x="21600" y="41718"/>
                </a:cubicBezTo>
                <a:cubicBezTo>
                  <a:pt x="9670" y="41718"/>
                  <a:pt x="0" y="32047"/>
                  <a:pt x="0" y="20118"/>
                </a:cubicBezTo>
                <a:cubicBezTo>
                  <a:pt x="-1" y="11223"/>
                  <a:pt x="5452" y="3238"/>
                  <a:pt x="13736" y="0"/>
                </a:cubicBezTo>
                <a:lnTo>
                  <a:pt x="21600" y="20118"/>
                </a:lnTo>
                <a:lnTo>
                  <a:pt x="36621" y="35638"/>
                </a:lnTo>
                <a:close/>
              </a:path>
            </a:pathLst>
          </a:custGeom>
          <a:noFill/>
          <a:ln w="57150">
            <a:solidFill>
              <a:srgbClr val="FFFF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s-ES"/>
          </a:p>
        </p:txBody>
      </p:sp>
      <p:sp>
        <p:nvSpPr>
          <p:cNvPr id="703533" name="Rectangle 45"/>
          <p:cNvSpPr>
            <a:spLocks noChangeArrowheads="1"/>
          </p:cNvSpPr>
          <p:nvPr/>
        </p:nvSpPr>
        <p:spPr bwMode="auto">
          <a:xfrm>
            <a:off x="1787525" y="1773238"/>
            <a:ext cx="833438" cy="396875"/>
          </a:xfrm>
          <a:prstGeom prst="rect">
            <a:avLst/>
          </a:prstGeom>
          <a:noFill/>
          <a:ln w="9525" algn="ctr">
            <a:noFill/>
            <a:miter lim="800000"/>
            <a:headEnd/>
            <a:tailEnd/>
          </a:ln>
          <a:effectLst/>
        </p:spPr>
        <p:txBody>
          <a:bodyPr wrap="none">
            <a:spAutoFit/>
          </a:bodyPr>
          <a:lstStyle/>
          <a:p>
            <a:pPr algn="ctr" eaLnBrk="1" hangingPunct="1">
              <a:defRPr/>
            </a:pPr>
            <a:r>
              <a:rPr lang="es-ES" sz="2000" b="1">
                <a:solidFill>
                  <a:srgbClr val="FFFF00"/>
                </a:solidFill>
                <a:effectLst>
                  <a:outerShdw blurRad="38100" dist="38100" dir="2700000" algn="tl">
                    <a:srgbClr val="000000"/>
                  </a:outerShdw>
                </a:effectLst>
                <a:latin typeface="Arial" charset="0"/>
              </a:rPr>
              <a:t>NAD</a:t>
            </a:r>
            <a:r>
              <a:rPr lang="es-ES" sz="2000" b="1" baseline="30000">
                <a:solidFill>
                  <a:srgbClr val="FFFF00"/>
                </a:solidFill>
                <a:effectLst>
                  <a:outerShdw blurRad="38100" dist="38100" dir="2700000" algn="tl">
                    <a:srgbClr val="000000"/>
                  </a:outerShdw>
                </a:effectLst>
                <a:latin typeface="Arial" charset="0"/>
              </a:rPr>
              <a:t>+</a:t>
            </a:r>
            <a:endParaRPr lang="es-ES" sz="2000" b="1">
              <a:solidFill>
                <a:srgbClr val="FFFF00"/>
              </a:solidFill>
              <a:effectLst>
                <a:outerShdw blurRad="38100" dist="38100" dir="2700000" algn="tl">
                  <a:srgbClr val="000000"/>
                </a:outerShdw>
              </a:effectLst>
              <a:latin typeface="Arial" charset="0"/>
            </a:endParaRPr>
          </a:p>
        </p:txBody>
      </p:sp>
      <p:sp>
        <p:nvSpPr>
          <p:cNvPr id="703534" name="Rectangle 46"/>
          <p:cNvSpPr>
            <a:spLocks noChangeArrowheads="1"/>
          </p:cNvSpPr>
          <p:nvPr/>
        </p:nvSpPr>
        <p:spPr bwMode="auto">
          <a:xfrm>
            <a:off x="1589088" y="1341438"/>
            <a:ext cx="1271587" cy="396875"/>
          </a:xfrm>
          <a:prstGeom prst="rect">
            <a:avLst/>
          </a:prstGeom>
          <a:noFill/>
          <a:ln w="9525" algn="ctr">
            <a:noFill/>
            <a:miter lim="800000"/>
            <a:headEnd/>
            <a:tailEnd/>
          </a:ln>
          <a:effectLst/>
        </p:spPr>
        <p:txBody>
          <a:bodyPr wrap="none">
            <a:spAutoFit/>
          </a:bodyPr>
          <a:lstStyle/>
          <a:p>
            <a:pPr algn="ctr" eaLnBrk="1" hangingPunct="1">
              <a:defRPr/>
            </a:pPr>
            <a:r>
              <a:rPr lang="es-ES" sz="2000" b="1">
                <a:solidFill>
                  <a:srgbClr val="FFFF00"/>
                </a:solidFill>
                <a:effectLst>
                  <a:outerShdw blurRad="38100" dist="38100" dir="2700000" algn="tl">
                    <a:srgbClr val="000000"/>
                  </a:outerShdw>
                </a:effectLst>
                <a:latin typeface="Arial" charset="0"/>
              </a:rPr>
              <a:t>NADH.H</a:t>
            </a:r>
            <a:r>
              <a:rPr lang="es-ES" sz="2000" b="1" baseline="30000">
                <a:solidFill>
                  <a:srgbClr val="FFFF00"/>
                </a:solidFill>
                <a:effectLst>
                  <a:outerShdw blurRad="38100" dist="38100" dir="2700000" algn="tl">
                    <a:srgbClr val="000000"/>
                  </a:outerShdw>
                </a:effectLst>
                <a:latin typeface="Arial" charset="0"/>
              </a:rPr>
              <a:t>+</a:t>
            </a:r>
            <a:endParaRPr lang="es-ES" sz="2000" b="1">
              <a:solidFill>
                <a:srgbClr val="FFFF00"/>
              </a:solidFill>
              <a:effectLst>
                <a:outerShdw blurRad="38100" dist="38100" dir="2700000" algn="tl">
                  <a:srgbClr val="000000"/>
                </a:outerShdw>
              </a:effectLst>
              <a:latin typeface="Arial" charset="0"/>
            </a:endParaRPr>
          </a:p>
        </p:txBody>
      </p:sp>
      <p:sp>
        <p:nvSpPr>
          <p:cNvPr id="703535" name="Text Box 47"/>
          <p:cNvSpPr txBox="1">
            <a:spLocks noChangeArrowheads="1"/>
          </p:cNvSpPr>
          <p:nvPr/>
        </p:nvSpPr>
        <p:spPr bwMode="auto">
          <a:xfrm>
            <a:off x="0" y="0"/>
            <a:ext cx="7058025" cy="584200"/>
          </a:xfrm>
          <a:prstGeom prst="rect">
            <a:avLst/>
          </a:prstGeom>
          <a:noFill/>
          <a:ln w="38100" algn="ctr">
            <a:noFill/>
            <a:miter lim="800000"/>
            <a:headEnd/>
            <a:tailEnd/>
          </a:ln>
          <a:effectLst/>
        </p:spPr>
        <p:txBody>
          <a:bodyPr>
            <a:spAutoFit/>
          </a:bodyPr>
          <a:lstStyle/>
          <a:p>
            <a:pPr algn="ctr" eaLnBrk="1" hangingPunct="1">
              <a:defRPr/>
            </a:pPr>
            <a:r>
              <a:rPr lang="es-ES" sz="3200" dirty="0">
                <a:latin typeface="Arial" charset="0"/>
              </a:rPr>
              <a:t>Confluencia en vía metabólica </a:t>
            </a:r>
          </a:p>
        </p:txBody>
      </p:sp>
      <p:grpSp>
        <p:nvGrpSpPr>
          <p:cNvPr id="10272" name="Group 48"/>
          <p:cNvGrpSpPr>
            <a:grpSpLocks/>
          </p:cNvGrpSpPr>
          <p:nvPr/>
        </p:nvGrpSpPr>
        <p:grpSpPr bwMode="auto">
          <a:xfrm>
            <a:off x="531813" y="4797425"/>
            <a:ext cx="2592387" cy="511175"/>
            <a:chOff x="158" y="3022"/>
            <a:chExt cx="1633" cy="322"/>
          </a:xfrm>
        </p:grpSpPr>
        <p:sp>
          <p:nvSpPr>
            <p:cNvPr id="703537" name="AutoShape 49"/>
            <p:cNvSpPr>
              <a:spLocks noChangeArrowheads="1"/>
            </p:cNvSpPr>
            <p:nvPr/>
          </p:nvSpPr>
          <p:spPr bwMode="auto">
            <a:xfrm>
              <a:off x="158" y="3022"/>
              <a:ext cx="1633" cy="317"/>
            </a:xfrm>
            <a:prstGeom prst="cube">
              <a:avLst>
                <a:gd name="adj" fmla="val 25000"/>
              </a:avLst>
            </a:prstGeom>
            <a:gradFill rotWithShape="1">
              <a:gsLst>
                <a:gs pos="0">
                  <a:srgbClr val="EB6B90"/>
                </a:gs>
                <a:gs pos="50000">
                  <a:schemeClr val="bg1"/>
                </a:gs>
                <a:gs pos="100000">
                  <a:srgbClr val="EB6B90"/>
                </a:gs>
              </a:gsLst>
              <a:lin ang="18900000" scaled="1"/>
            </a:gradFill>
            <a:ln w="9525">
              <a:solidFill>
                <a:schemeClr val="tx1"/>
              </a:solidFill>
              <a:miter lim="800000"/>
              <a:headEnd/>
              <a:tailEnd/>
            </a:ln>
            <a:effectLst/>
          </p:spPr>
          <p:txBody>
            <a:bodyPr wrap="none" anchor="ctr"/>
            <a:lstStyle/>
            <a:p>
              <a:pPr eaLnBrk="1" hangingPunct="1">
                <a:defRPr/>
              </a:pPr>
              <a:endParaRPr lang="es-ES">
                <a:latin typeface="Arial" charset="0"/>
              </a:endParaRPr>
            </a:p>
          </p:txBody>
        </p:sp>
        <p:sp>
          <p:nvSpPr>
            <p:cNvPr id="703538" name="Text Box 50"/>
            <p:cNvSpPr txBox="1">
              <a:spLocks noChangeArrowheads="1"/>
            </p:cNvSpPr>
            <p:nvPr/>
          </p:nvSpPr>
          <p:spPr bwMode="auto">
            <a:xfrm>
              <a:off x="204" y="3113"/>
              <a:ext cx="1542" cy="231"/>
            </a:xfrm>
            <a:prstGeom prst="rect">
              <a:avLst/>
            </a:prstGeom>
            <a:noFill/>
            <a:ln w="9525">
              <a:noFill/>
              <a:miter lim="800000"/>
              <a:headEnd/>
              <a:tailEnd/>
            </a:ln>
            <a:effectLst/>
          </p:spPr>
          <p:txBody>
            <a:bodyPr>
              <a:spAutoFit/>
            </a:bodyPr>
            <a:lstStyle/>
            <a:p>
              <a:pPr eaLnBrk="1" hangingPunct="1">
                <a:defRPr/>
              </a:pPr>
              <a:r>
                <a:rPr lang="es-ES" b="1" dirty="0">
                  <a:effectLst>
                    <a:outerShdw blurRad="38100" dist="38100" dir="2700000" algn="tl">
                      <a:srgbClr val="FFFFFF"/>
                    </a:outerShdw>
                  </a:effectLst>
                  <a:latin typeface="Arial Black" pitchFamily="34" charset="0"/>
                </a:rPr>
                <a:t>Ácido succínico</a:t>
              </a:r>
            </a:p>
          </p:txBody>
        </p:sp>
      </p:grpSp>
      <p:sp>
        <p:nvSpPr>
          <p:cNvPr id="703539" name="Text Box 51"/>
          <p:cNvSpPr txBox="1">
            <a:spLocks noChangeArrowheads="1"/>
          </p:cNvSpPr>
          <p:nvPr/>
        </p:nvSpPr>
        <p:spPr bwMode="auto">
          <a:xfrm>
            <a:off x="7993063" y="885825"/>
            <a:ext cx="1258887" cy="676275"/>
          </a:xfrm>
          <a:prstGeom prst="rect">
            <a:avLst/>
          </a:prstGeom>
          <a:noFill/>
          <a:ln w="9525">
            <a:noFill/>
            <a:miter lim="800000"/>
            <a:headEnd/>
            <a:tailEnd/>
          </a:ln>
          <a:effectLst/>
        </p:spPr>
        <p:txBody>
          <a:bodyPr>
            <a:spAutoFit/>
          </a:bodyPr>
          <a:lstStyle/>
          <a:p>
            <a:pPr eaLnBrk="1" hangingPunct="1">
              <a:lnSpc>
                <a:spcPct val="80000"/>
              </a:lnSpc>
              <a:defRPr/>
            </a:pPr>
            <a:r>
              <a:rPr lang="es-ES" sz="2400" b="1">
                <a:solidFill>
                  <a:srgbClr val="FFCC66"/>
                </a:solidFill>
                <a:effectLst>
                  <a:outerShdw blurRad="38100" dist="38100" dir="2700000" algn="tl">
                    <a:srgbClr val="000000"/>
                  </a:outerShdw>
                </a:effectLst>
                <a:latin typeface="Arial" charset="0"/>
              </a:rPr>
              <a:t>Ácidos grasos</a:t>
            </a:r>
          </a:p>
        </p:txBody>
      </p:sp>
      <p:sp>
        <p:nvSpPr>
          <p:cNvPr id="703540" name="Line 52"/>
          <p:cNvSpPr>
            <a:spLocks noChangeShapeType="1"/>
          </p:cNvSpPr>
          <p:nvPr/>
        </p:nvSpPr>
        <p:spPr bwMode="auto">
          <a:xfrm flipV="1">
            <a:off x="8027988" y="1531938"/>
            <a:ext cx="287337" cy="360362"/>
          </a:xfrm>
          <a:prstGeom prst="line">
            <a:avLst/>
          </a:prstGeom>
          <a:noFill/>
          <a:ln w="5715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03541" name="Text Box 53"/>
          <p:cNvSpPr txBox="1">
            <a:spLocks noChangeArrowheads="1"/>
          </p:cNvSpPr>
          <p:nvPr/>
        </p:nvSpPr>
        <p:spPr bwMode="auto">
          <a:xfrm>
            <a:off x="290513" y="1630363"/>
            <a:ext cx="1385887" cy="457200"/>
          </a:xfrm>
          <a:prstGeom prst="rect">
            <a:avLst/>
          </a:prstGeom>
          <a:noFill/>
          <a:ln w="9525">
            <a:noFill/>
            <a:miter lim="800000"/>
            <a:headEnd/>
            <a:tailEnd/>
          </a:ln>
          <a:effectLst/>
        </p:spPr>
        <p:txBody>
          <a:bodyPr wrap="none">
            <a:spAutoFit/>
          </a:bodyPr>
          <a:lstStyle/>
          <a:p>
            <a:pPr eaLnBrk="1" hangingPunct="1">
              <a:defRPr/>
            </a:pPr>
            <a:r>
              <a:rPr lang="es-ES" sz="2400" b="1" dirty="0">
                <a:solidFill>
                  <a:srgbClr val="FFCC66"/>
                </a:solidFill>
                <a:effectLst>
                  <a:outerShdw blurRad="38100" dist="38100" dir="2700000" algn="tl">
                    <a:srgbClr val="000000"/>
                  </a:outerShdw>
                </a:effectLst>
                <a:latin typeface="Arial" charset="0"/>
              </a:rPr>
              <a:t>Glucosa</a:t>
            </a:r>
          </a:p>
        </p:txBody>
      </p:sp>
      <p:sp>
        <p:nvSpPr>
          <p:cNvPr id="703542" name="Line 54"/>
          <p:cNvSpPr>
            <a:spLocks noChangeShapeType="1"/>
          </p:cNvSpPr>
          <p:nvPr/>
        </p:nvSpPr>
        <p:spPr bwMode="auto">
          <a:xfrm flipH="1" flipV="1">
            <a:off x="5737225" y="6192838"/>
            <a:ext cx="358775" cy="360362"/>
          </a:xfrm>
          <a:prstGeom prst="line">
            <a:avLst/>
          </a:prstGeom>
          <a:noFill/>
          <a:ln w="5715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03543" name="Text Box 55"/>
          <p:cNvSpPr txBox="1">
            <a:spLocks noChangeArrowheads="1"/>
          </p:cNvSpPr>
          <p:nvPr/>
        </p:nvSpPr>
        <p:spPr bwMode="auto">
          <a:xfrm>
            <a:off x="0" y="982663"/>
            <a:ext cx="2097088" cy="457200"/>
          </a:xfrm>
          <a:prstGeom prst="rect">
            <a:avLst/>
          </a:prstGeom>
          <a:noFill/>
          <a:ln w="9525">
            <a:noFill/>
            <a:miter lim="800000"/>
            <a:headEnd/>
            <a:tailEnd/>
          </a:ln>
          <a:effectLst/>
        </p:spPr>
        <p:txBody>
          <a:bodyPr wrap="none">
            <a:spAutoFit/>
          </a:bodyPr>
          <a:lstStyle/>
          <a:p>
            <a:pPr eaLnBrk="1" hangingPunct="1">
              <a:defRPr/>
            </a:pPr>
            <a:r>
              <a:rPr lang="es-ES" sz="2400" b="1">
                <a:solidFill>
                  <a:srgbClr val="FFCC66"/>
                </a:solidFill>
                <a:effectLst>
                  <a:outerShdw blurRad="38100" dist="38100" dir="2700000" algn="tl">
                    <a:srgbClr val="000000"/>
                  </a:outerShdw>
                </a:effectLst>
                <a:latin typeface="Arial" charset="0"/>
              </a:rPr>
              <a:t>Aminoácidos</a:t>
            </a:r>
          </a:p>
        </p:txBody>
      </p:sp>
      <p:sp>
        <p:nvSpPr>
          <p:cNvPr id="703544" name="Line 56"/>
          <p:cNvSpPr>
            <a:spLocks noChangeShapeType="1"/>
          </p:cNvSpPr>
          <p:nvPr/>
        </p:nvSpPr>
        <p:spPr bwMode="auto">
          <a:xfrm flipV="1">
            <a:off x="2051050" y="1196975"/>
            <a:ext cx="1025525" cy="71438"/>
          </a:xfrm>
          <a:prstGeom prst="line">
            <a:avLst/>
          </a:prstGeom>
          <a:noFill/>
          <a:ln w="57150">
            <a:solidFill>
              <a:srgbClr val="FFFF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03545" name="Text Box 57"/>
          <p:cNvSpPr txBox="1">
            <a:spLocks noChangeArrowheads="1"/>
          </p:cNvSpPr>
          <p:nvPr/>
        </p:nvSpPr>
        <p:spPr bwMode="auto">
          <a:xfrm>
            <a:off x="7185025" y="5873750"/>
            <a:ext cx="2097088" cy="457200"/>
          </a:xfrm>
          <a:prstGeom prst="rect">
            <a:avLst/>
          </a:prstGeom>
          <a:noFill/>
          <a:ln w="9525">
            <a:noFill/>
            <a:miter lim="800000"/>
            <a:headEnd/>
            <a:tailEnd/>
          </a:ln>
          <a:effectLst/>
        </p:spPr>
        <p:txBody>
          <a:bodyPr wrap="none">
            <a:spAutoFit/>
          </a:bodyPr>
          <a:lstStyle/>
          <a:p>
            <a:pPr eaLnBrk="1" hangingPunct="1">
              <a:defRPr/>
            </a:pPr>
            <a:r>
              <a:rPr lang="es-ES" sz="2400" b="1" dirty="0">
                <a:solidFill>
                  <a:srgbClr val="FFCC66"/>
                </a:solidFill>
                <a:effectLst>
                  <a:outerShdw blurRad="38100" dist="38100" dir="2700000" algn="tl">
                    <a:srgbClr val="000000"/>
                  </a:outerShdw>
                </a:effectLst>
                <a:latin typeface="Arial" charset="0"/>
              </a:rPr>
              <a:t>Aminoácidos</a:t>
            </a:r>
          </a:p>
        </p:txBody>
      </p:sp>
      <p:sp>
        <p:nvSpPr>
          <p:cNvPr id="703546" name="Line 58"/>
          <p:cNvSpPr>
            <a:spLocks noChangeShapeType="1"/>
          </p:cNvSpPr>
          <p:nvPr/>
        </p:nvSpPr>
        <p:spPr bwMode="auto">
          <a:xfrm>
            <a:off x="7740650" y="5445125"/>
            <a:ext cx="215900" cy="503238"/>
          </a:xfrm>
          <a:prstGeom prst="line">
            <a:avLst/>
          </a:prstGeom>
          <a:noFill/>
          <a:ln w="57150">
            <a:solidFill>
              <a:srgbClr val="FFFF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03547" name="Line 59"/>
          <p:cNvSpPr>
            <a:spLocks noChangeShapeType="1"/>
          </p:cNvSpPr>
          <p:nvPr/>
        </p:nvSpPr>
        <p:spPr bwMode="auto">
          <a:xfrm>
            <a:off x="4572000" y="6165850"/>
            <a:ext cx="0" cy="287338"/>
          </a:xfrm>
          <a:prstGeom prst="line">
            <a:avLst/>
          </a:prstGeom>
          <a:noFill/>
          <a:ln w="38100">
            <a:solidFill>
              <a:srgbClr val="FFFF66"/>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03548" name="Text Box 60"/>
          <p:cNvSpPr txBox="1">
            <a:spLocks noChangeArrowheads="1"/>
          </p:cNvSpPr>
          <p:nvPr/>
        </p:nvSpPr>
        <p:spPr bwMode="auto">
          <a:xfrm>
            <a:off x="4067175" y="6308725"/>
            <a:ext cx="1079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2400" b="1">
                <a:solidFill>
                  <a:srgbClr val="FFCC66"/>
                </a:solidFill>
              </a:rPr>
              <a:t>Hemo</a:t>
            </a:r>
          </a:p>
        </p:txBody>
      </p:sp>
      <p:sp>
        <p:nvSpPr>
          <p:cNvPr id="59" name="Text Box 57"/>
          <p:cNvSpPr txBox="1">
            <a:spLocks noChangeArrowheads="1"/>
          </p:cNvSpPr>
          <p:nvPr/>
        </p:nvSpPr>
        <p:spPr bwMode="auto">
          <a:xfrm>
            <a:off x="7046913" y="152400"/>
            <a:ext cx="2097087" cy="457200"/>
          </a:xfrm>
          <a:prstGeom prst="rect">
            <a:avLst/>
          </a:prstGeom>
          <a:noFill/>
          <a:ln w="9525">
            <a:noFill/>
            <a:miter lim="800000"/>
            <a:headEnd/>
            <a:tailEnd/>
          </a:ln>
          <a:effectLst/>
        </p:spPr>
        <p:txBody>
          <a:bodyPr wrap="none">
            <a:spAutoFit/>
          </a:bodyPr>
          <a:lstStyle/>
          <a:p>
            <a:pPr eaLnBrk="1" hangingPunct="1">
              <a:defRPr/>
            </a:pPr>
            <a:r>
              <a:rPr lang="es-ES" sz="2400" b="1" dirty="0">
                <a:solidFill>
                  <a:srgbClr val="FFCC66"/>
                </a:solidFill>
                <a:effectLst>
                  <a:outerShdw blurRad="38100" dist="38100" dir="2700000" algn="tl">
                    <a:srgbClr val="000000"/>
                  </a:outerShdw>
                </a:effectLst>
                <a:latin typeface="Arial" charset="0"/>
              </a:rPr>
              <a:t>Aminoácidos</a:t>
            </a:r>
          </a:p>
        </p:txBody>
      </p:sp>
      <p:cxnSp>
        <p:nvCxnSpPr>
          <p:cNvPr id="61" name="60 Conector recto de flecha"/>
          <p:cNvCxnSpPr>
            <a:endCxn id="703514" idx="0"/>
          </p:cNvCxnSpPr>
          <p:nvPr/>
        </p:nvCxnSpPr>
        <p:spPr>
          <a:xfrm rot="10800000" flipV="1">
            <a:off x="7112000" y="609600"/>
            <a:ext cx="431800" cy="360363"/>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63" name="Text Box 57"/>
          <p:cNvSpPr txBox="1">
            <a:spLocks noChangeArrowheads="1"/>
          </p:cNvSpPr>
          <p:nvPr/>
        </p:nvSpPr>
        <p:spPr bwMode="auto">
          <a:xfrm>
            <a:off x="5715000" y="6400800"/>
            <a:ext cx="2097088" cy="457200"/>
          </a:xfrm>
          <a:prstGeom prst="rect">
            <a:avLst/>
          </a:prstGeom>
          <a:noFill/>
          <a:ln w="9525">
            <a:noFill/>
            <a:miter lim="800000"/>
            <a:headEnd/>
            <a:tailEnd/>
          </a:ln>
          <a:effectLst/>
        </p:spPr>
        <p:txBody>
          <a:bodyPr wrap="none">
            <a:spAutoFit/>
          </a:bodyPr>
          <a:lstStyle/>
          <a:p>
            <a:pPr eaLnBrk="1" hangingPunct="1">
              <a:defRPr/>
            </a:pPr>
            <a:r>
              <a:rPr lang="es-ES" sz="2400" b="1" dirty="0">
                <a:solidFill>
                  <a:srgbClr val="FFCC66"/>
                </a:solidFill>
                <a:effectLst>
                  <a:outerShdw blurRad="38100" dist="38100" dir="2700000" algn="tl">
                    <a:srgbClr val="000000"/>
                  </a:outerShdw>
                </a:effectLst>
                <a:latin typeface="Arial" charset="0"/>
              </a:rPr>
              <a:t>Aminoácidos</a:t>
            </a:r>
          </a:p>
        </p:txBody>
      </p:sp>
      <p:sp>
        <p:nvSpPr>
          <p:cNvPr id="64" name="Text Box 57"/>
          <p:cNvSpPr txBox="1">
            <a:spLocks noChangeArrowheads="1"/>
          </p:cNvSpPr>
          <p:nvPr/>
        </p:nvSpPr>
        <p:spPr bwMode="auto">
          <a:xfrm>
            <a:off x="-33338" y="2743200"/>
            <a:ext cx="1633538" cy="369888"/>
          </a:xfrm>
          <a:prstGeom prst="rect">
            <a:avLst/>
          </a:prstGeom>
          <a:noFill/>
          <a:ln w="9525">
            <a:noFill/>
            <a:miter lim="800000"/>
            <a:headEnd/>
            <a:tailEnd/>
          </a:ln>
          <a:effectLst/>
        </p:spPr>
        <p:txBody>
          <a:bodyPr wrap="none">
            <a:spAutoFit/>
          </a:bodyPr>
          <a:lstStyle/>
          <a:p>
            <a:pPr eaLnBrk="1" hangingPunct="1">
              <a:defRPr/>
            </a:pPr>
            <a:r>
              <a:rPr lang="es-ES" b="1" dirty="0">
                <a:solidFill>
                  <a:srgbClr val="FFCC66"/>
                </a:solidFill>
                <a:effectLst>
                  <a:outerShdw blurRad="38100" dist="38100" dir="2700000" algn="tl">
                    <a:srgbClr val="000000"/>
                  </a:outerShdw>
                </a:effectLst>
                <a:latin typeface="Arial" charset="0"/>
              </a:rPr>
              <a:t>Aminoácidos</a:t>
            </a:r>
          </a:p>
        </p:txBody>
      </p:sp>
      <p:cxnSp>
        <p:nvCxnSpPr>
          <p:cNvPr id="66" name="65 Conector recto de flecha"/>
          <p:cNvCxnSpPr/>
          <p:nvPr/>
        </p:nvCxnSpPr>
        <p:spPr>
          <a:xfrm rot="16200000" flipH="1">
            <a:off x="457200" y="3048000"/>
            <a:ext cx="381000" cy="381000"/>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8" name="67 Conector recto de flecha"/>
          <p:cNvCxnSpPr/>
          <p:nvPr/>
        </p:nvCxnSpPr>
        <p:spPr>
          <a:xfrm rot="6540000" flipH="1">
            <a:off x="1062793" y="2133728"/>
            <a:ext cx="304800" cy="304800"/>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20364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703535"/>
                                        </p:tgtEl>
                                      </p:cBhvr>
                                    </p:animEffect>
                                    <p:set>
                                      <p:cBhvr>
                                        <p:cTn id="7" dur="1" fill="hold">
                                          <p:stCondLst>
                                            <p:cond delay="1999"/>
                                          </p:stCondLst>
                                        </p:cTn>
                                        <p:tgtEl>
                                          <p:spTgt spid="703535"/>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703540"/>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703539"/>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03541"/>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68"/>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03543"/>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703544"/>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03545"/>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703546"/>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703547"/>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703548"/>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9"/>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61"/>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63"/>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grpId="1" nodeType="clickEffect">
                                  <p:stCondLst>
                                    <p:cond delay="0"/>
                                  </p:stCondLst>
                                  <p:childTnLst>
                                    <p:set>
                                      <p:cBhvr>
                                        <p:cTn id="53" dur="1" fill="hold">
                                          <p:stCondLst>
                                            <p:cond delay="0"/>
                                          </p:stCondLst>
                                        </p:cTn>
                                        <p:tgtEl>
                                          <p:spTgt spid="59"/>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703542"/>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1" nodeType="clickEffect">
                                  <p:stCondLst>
                                    <p:cond delay="0"/>
                                  </p:stCondLst>
                                  <p:childTnLst>
                                    <p:set>
                                      <p:cBhvr>
                                        <p:cTn id="59" dur="1" fill="hold">
                                          <p:stCondLst>
                                            <p:cond delay="0"/>
                                          </p:stCondLst>
                                        </p:cTn>
                                        <p:tgtEl>
                                          <p:spTgt spid="63"/>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64"/>
                                        </p:tgtEl>
                                        <p:attrNameLst>
                                          <p:attrName>style.visibility</p:attrName>
                                        </p:attrNameLst>
                                      </p:cBhvr>
                                      <p:to>
                                        <p:strVal val="visible"/>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1" presetClass="entr" presetSubtype="0" fill="hold" grpId="1" nodeType="clickEffect">
                                  <p:stCondLst>
                                    <p:cond delay="0"/>
                                  </p:stCondLst>
                                  <p:childTnLst>
                                    <p:set>
                                      <p:cBhvr>
                                        <p:cTn id="67" dur="1" fill="hold">
                                          <p:stCondLst>
                                            <p:cond delay="0"/>
                                          </p:stCondLst>
                                        </p:cTn>
                                        <p:tgtEl>
                                          <p:spTgt spid="64"/>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66"/>
                                        </p:tgtEl>
                                        <p:attrNameLst>
                                          <p:attrName>style.visibility</p:attrName>
                                        </p:attrNameLst>
                                      </p:cBhvr>
                                      <p:to>
                                        <p:strVal val="visible"/>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ntr" presetSubtype="0" fill="hold" grpId="2" nodeType="clickEffect">
                                  <p:stCondLst>
                                    <p:cond delay="0"/>
                                  </p:stCondLst>
                                  <p:childTnLst>
                                    <p:set>
                                      <p:cBhvr>
                                        <p:cTn id="73"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3535" grpId="0"/>
      <p:bldP spid="703539" grpId="0"/>
      <p:bldP spid="703541" grpId="0"/>
      <p:bldP spid="703543" grpId="0"/>
      <p:bldP spid="703545" grpId="0"/>
      <p:bldP spid="703548" grpId="0"/>
      <p:bldP spid="59" grpId="0"/>
      <p:bldP spid="59" grpId="1"/>
      <p:bldP spid="63" grpId="0"/>
      <p:bldP spid="63" grpId="1"/>
      <p:bldP spid="64" grpId="0"/>
      <p:bldP spid="64" grpId="1"/>
      <p:bldP spid="64" grpId="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latin typeface="Arial" panose="020B0604020202020204" pitchFamily="34" charset="0"/>
                <a:cs typeface="Arial" panose="020B0604020202020204" pitchFamily="34" charset="0"/>
              </a:rPr>
              <a:t>Ciclo oxidación-reducción de cofactores</a:t>
            </a:r>
            <a:endParaRPr lang="es-ES"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a:buFont typeface="Wingdings" panose="05000000000000000000" pitchFamily="2" charset="2"/>
              <a:buChar char="§"/>
            </a:pPr>
            <a:r>
              <a:rPr lang="es-ES" sz="3200" dirty="0">
                <a:latin typeface="Arial" panose="020B0604020202020204" pitchFamily="34" charset="0"/>
                <a:cs typeface="Arial" panose="020B0604020202020204" pitchFamily="34" charset="0"/>
              </a:rPr>
              <a:t> </a:t>
            </a:r>
            <a:r>
              <a:rPr lang="es-ES" sz="3200" dirty="0" smtClean="0">
                <a:latin typeface="Arial" panose="020B0604020202020204" pitchFamily="34" charset="0"/>
                <a:cs typeface="Arial" panose="020B0604020202020204" pitchFamily="34" charset="0"/>
              </a:rPr>
              <a:t>Cuando un cofactor participa en 2 procesos; reduciéndose en uno y re-oxidándose en otro y viceversa.</a:t>
            </a:r>
          </a:p>
          <a:p>
            <a:pPr>
              <a:buFont typeface="Wingdings" panose="05000000000000000000" pitchFamily="2" charset="2"/>
              <a:buChar char="§"/>
            </a:pPr>
            <a:r>
              <a:rPr lang="es-ES" sz="3200" dirty="0">
                <a:latin typeface="Arial" panose="020B0604020202020204" pitchFamily="34" charset="0"/>
                <a:cs typeface="Arial" panose="020B0604020202020204" pitchFamily="34" charset="0"/>
              </a:rPr>
              <a:t> </a:t>
            </a:r>
            <a:r>
              <a:rPr lang="es-ES" sz="3200" dirty="0" smtClean="0">
                <a:latin typeface="Arial" panose="020B0604020202020204" pitchFamily="34" charset="0"/>
                <a:cs typeface="Arial" panose="020B0604020202020204" pitchFamily="34" charset="0"/>
              </a:rPr>
              <a:t>Verbigracia: Entre ciclo de Krebs y CTE; entre ciclo de las pentosas y síntesis de ácidos grasos o de colesterol.</a:t>
            </a:r>
          </a:p>
          <a:p>
            <a:pPr>
              <a:buFont typeface="Wingdings" panose="05000000000000000000" pitchFamily="2" charset="2"/>
              <a:buChar char="§"/>
            </a:pPr>
            <a:r>
              <a:rPr lang="es-ES" sz="3200" dirty="0">
                <a:latin typeface="Arial" panose="020B0604020202020204" pitchFamily="34" charset="0"/>
                <a:cs typeface="Arial" panose="020B0604020202020204" pitchFamily="34" charset="0"/>
              </a:rPr>
              <a:t> </a:t>
            </a:r>
            <a:r>
              <a:rPr lang="es-ES" sz="3200" dirty="0" smtClean="0">
                <a:latin typeface="Arial" panose="020B0604020202020204" pitchFamily="34" charset="0"/>
                <a:cs typeface="Arial" panose="020B0604020202020204" pitchFamily="34" charset="0"/>
              </a:rPr>
              <a:t>Busque otros casos</a:t>
            </a:r>
            <a:endParaRPr lang="es-E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8127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p:txBody>
          <a:bodyPr>
            <a:normAutofit/>
          </a:bodyPr>
          <a:lstStyle/>
          <a:p>
            <a:pPr algn="ctr"/>
            <a:r>
              <a:rPr lang="es-ES" altLang="es-ES" sz="3600" dirty="0" smtClean="0">
                <a:latin typeface="Arial" panose="020B0604020202020204" pitchFamily="34" charset="0"/>
                <a:cs typeface="Arial" panose="020B0604020202020204" pitchFamily="34" charset="0"/>
              </a:rPr>
              <a:t>Vínculos entre vías metabólicas por</a:t>
            </a:r>
          </a:p>
        </p:txBody>
      </p:sp>
      <p:pic>
        <p:nvPicPr>
          <p:cNvPr id="8195" name="Picture 2" descr="C:\Documents and Settings\Lidia\Escritorio\INtegración y reg meta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752600"/>
            <a:ext cx="4316413"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3 CuadroTexto"/>
          <p:cNvSpPr txBox="1">
            <a:spLocks noChangeArrowheads="1"/>
          </p:cNvSpPr>
          <p:nvPr/>
        </p:nvSpPr>
        <p:spPr bwMode="auto">
          <a:xfrm>
            <a:off x="4876800" y="2819400"/>
            <a:ext cx="38100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457200" indent="-457200" algn="just" eaLnBrk="1" hangingPunct="1">
              <a:spcBef>
                <a:spcPct val="0"/>
              </a:spcBef>
              <a:buFont typeface="Wingdings" panose="05000000000000000000" pitchFamily="2" charset="2"/>
              <a:buChar char="§"/>
            </a:pPr>
            <a:r>
              <a:rPr lang="es-ES" altLang="es-ES" sz="2800" dirty="0" smtClean="0"/>
              <a:t>Cofactores redox</a:t>
            </a:r>
          </a:p>
          <a:p>
            <a:pPr marL="457200" indent="-457200" algn="just" eaLnBrk="1" hangingPunct="1">
              <a:spcBef>
                <a:spcPct val="0"/>
              </a:spcBef>
              <a:buFont typeface="Wingdings" panose="05000000000000000000" pitchFamily="2" charset="2"/>
              <a:buChar char="§"/>
            </a:pPr>
            <a:r>
              <a:rPr lang="es-ES" altLang="es-ES" sz="2800" dirty="0" smtClean="0"/>
              <a:t>Efectores alostéricos</a:t>
            </a:r>
          </a:p>
          <a:p>
            <a:pPr marL="457200" indent="-457200" algn="just" eaLnBrk="1" hangingPunct="1">
              <a:spcBef>
                <a:spcPct val="0"/>
              </a:spcBef>
              <a:buFont typeface="Wingdings" panose="05000000000000000000" pitchFamily="2" charset="2"/>
              <a:buChar char="§"/>
            </a:pPr>
            <a:r>
              <a:rPr lang="es-ES" altLang="es-ES" sz="2800" dirty="0" smtClean="0"/>
              <a:t>Disponibilidad </a:t>
            </a:r>
            <a:r>
              <a:rPr lang="es-ES" altLang="es-ES" sz="2800" dirty="0"/>
              <a:t>energética.</a:t>
            </a:r>
          </a:p>
        </p:txBody>
      </p:sp>
    </p:spTree>
    <p:extLst>
      <p:ext uri="{BB962C8B-B14F-4D97-AF65-F5344CB8AC3E}">
        <p14:creationId xmlns:p14="http://schemas.microsoft.com/office/powerpoint/2010/main" val="3551804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sz="3600" dirty="0">
                <a:latin typeface="Arial" panose="020B0604020202020204" pitchFamily="34" charset="0"/>
                <a:cs typeface="Arial" panose="020B0604020202020204" pitchFamily="34" charset="0"/>
              </a:rPr>
              <a:t/>
            </a:r>
            <a:br>
              <a:rPr lang="es-ES" sz="3600" dirty="0">
                <a:latin typeface="Arial" panose="020B0604020202020204" pitchFamily="34" charset="0"/>
                <a:cs typeface="Arial" panose="020B0604020202020204" pitchFamily="34" charset="0"/>
              </a:rPr>
            </a:br>
            <a:r>
              <a:rPr lang="es-ES" sz="3600" dirty="0">
                <a:latin typeface="Arial" panose="020B0604020202020204" pitchFamily="34" charset="0"/>
                <a:cs typeface="Arial" panose="020B0604020202020204" pitchFamily="34" charset="0"/>
              </a:rPr>
              <a:t>Por efectores alostéricos con acción en varios procesos</a:t>
            </a:r>
            <a:br>
              <a:rPr lang="es-ES" sz="3600" dirty="0">
                <a:latin typeface="Arial" panose="020B0604020202020204" pitchFamily="34" charset="0"/>
                <a:cs typeface="Arial" panose="020B0604020202020204" pitchFamily="34" charset="0"/>
              </a:rPr>
            </a:br>
            <a:endParaRPr lang="es-ES" sz="36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a:buFont typeface="Wingdings" panose="05000000000000000000" pitchFamily="2" charset="2"/>
              <a:buChar char="§"/>
            </a:pPr>
            <a:r>
              <a:rPr lang="es-ES" sz="3200" dirty="0" smtClean="0">
                <a:latin typeface="Arial" panose="020B0604020202020204" pitchFamily="34" charset="0"/>
                <a:cs typeface="Arial" panose="020B0604020202020204" pitchFamily="34" charset="0"/>
              </a:rPr>
              <a:t> Cuando el mismo efector alostérico actúa en más de una vía; relacionándolas de esta forma.</a:t>
            </a:r>
          </a:p>
          <a:p>
            <a:pPr>
              <a:buFont typeface="Wingdings" panose="05000000000000000000" pitchFamily="2" charset="2"/>
              <a:buChar char="§"/>
            </a:pPr>
            <a:r>
              <a:rPr lang="es-ES" sz="3200" dirty="0">
                <a:latin typeface="Arial" panose="020B0604020202020204" pitchFamily="34" charset="0"/>
                <a:cs typeface="Arial" panose="020B0604020202020204" pitchFamily="34" charset="0"/>
              </a:rPr>
              <a:t> </a:t>
            </a:r>
            <a:r>
              <a:rPr lang="es-ES" sz="3200" dirty="0" smtClean="0">
                <a:latin typeface="Arial" panose="020B0604020202020204" pitchFamily="34" charset="0"/>
                <a:cs typeface="Arial" panose="020B0604020202020204" pitchFamily="34" charset="0"/>
              </a:rPr>
              <a:t>Ejemplos: ATP relaciona glucolisis y gluconeogénesis, entre otros. Cítrico relaciona ciclo de Krebs-síntesis de ácidos grasos-inhibición de glucolisis</a:t>
            </a:r>
          </a:p>
          <a:p>
            <a:pPr>
              <a:buFont typeface="Wingdings" panose="05000000000000000000" pitchFamily="2" charset="2"/>
              <a:buChar char="§"/>
            </a:pPr>
            <a:r>
              <a:rPr lang="es-ES" sz="3200" dirty="0">
                <a:latin typeface="Arial" panose="020B0604020202020204" pitchFamily="34" charset="0"/>
                <a:cs typeface="Arial" panose="020B0604020202020204" pitchFamily="34" charset="0"/>
              </a:rPr>
              <a:t> </a:t>
            </a:r>
            <a:r>
              <a:rPr lang="es-ES" sz="3200" dirty="0" smtClean="0">
                <a:latin typeface="Arial" panose="020B0604020202020204" pitchFamily="34" charset="0"/>
                <a:cs typeface="Arial" panose="020B0604020202020204" pitchFamily="34" charset="0"/>
              </a:rPr>
              <a:t>Busque otros casos</a:t>
            </a:r>
            <a:endParaRPr lang="es-E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39601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600" dirty="0" smtClean="0">
                <a:latin typeface="Arial" panose="020B0604020202020204" pitchFamily="34" charset="0"/>
                <a:cs typeface="Arial" panose="020B0604020202020204" pitchFamily="34" charset="0"/>
              </a:rPr>
              <a:t>Relaciones interorgánicas: comunicación intercelular</a:t>
            </a:r>
            <a:endParaRPr lang="es-ES" sz="36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a:buFont typeface="Wingdings" panose="05000000000000000000" pitchFamily="2" charset="2"/>
              <a:buChar char="§"/>
            </a:pPr>
            <a:r>
              <a:rPr lang="es-ES" sz="3200" dirty="0" smtClean="0">
                <a:latin typeface="Arial" panose="020B0604020202020204" pitchFamily="34" charset="0"/>
                <a:cs typeface="Arial" panose="020B0604020202020204" pitchFamily="34" charset="0"/>
              </a:rPr>
              <a:t> A través de hormonas</a:t>
            </a:r>
          </a:p>
          <a:p>
            <a:pPr>
              <a:buFont typeface="Wingdings" panose="05000000000000000000" pitchFamily="2" charset="2"/>
              <a:buChar char="§"/>
            </a:pPr>
            <a:r>
              <a:rPr lang="es-ES" sz="3200" dirty="0">
                <a:latin typeface="Arial" panose="020B0604020202020204" pitchFamily="34" charset="0"/>
                <a:cs typeface="Arial" panose="020B0604020202020204" pitchFamily="34" charset="0"/>
              </a:rPr>
              <a:t> </a:t>
            </a:r>
            <a:r>
              <a:rPr lang="es-ES" sz="3200" dirty="0" smtClean="0">
                <a:latin typeface="Arial" panose="020B0604020202020204" pitchFamily="34" charset="0"/>
                <a:cs typeface="Arial" panose="020B0604020202020204" pitchFamily="34" charset="0"/>
              </a:rPr>
              <a:t>Por medio de neurotransmisores</a:t>
            </a:r>
          </a:p>
          <a:p>
            <a:pPr>
              <a:buFont typeface="Wingdings" panose="05000000000000000000" pitchFamily="2" charset="2"/>
              <a:buChar char="§"/>
            </a:pPr>
            <a:r>
              <a:rPr lang="es-ES" sz="3200" dirty="0">
                <a:latin typeface="Arial" panose="020B0604020202020204" pitchFamily="34" charset="0"/>
                <a:cs typeface="Arial" panose="020B0604020202020204" pitchFamily="34" charset="0"/>
              </a:rPr>
              <a:t> </a:t>
            </a:r>
            <a:r>
              <a:rPr lang="es-ES" sz="3200" dirty="0" smtClean="0">
                <a:latin typeface="Arial" panose="020B0604020202020204" pitchFamily="34" charset="0"/>
                <a:cs typeface="Arial" panose="020B0604020202020204" pitchFamily="34" charset="0"/>
              </a:rPr>
              <a:t>Por señales moleculares procedentes de unas células que estimulan a otras</a:t>
            </a:r>
            <a:endParaRPr lang="es-E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40533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9" name="Oval 7"/>
          <p:cNvSpPr>
            <a:spLocks noChangeArrowheads="1"/>
          </p:cNvSpPr>
          <p:nvPr/>
        </p:nvSpPr>
        <p:spPr bwMode="auto">
          <a:xfrm>
            <a:off x="3708400" y="836613"/>
            <a:ext cx="3816350" cy="1223962"/>
          </a:xfrm>
          <a:prstGeom prst="ellipse">
            <a:avLst/>
          </a:prstGeom>
          <a:solidFill>
            <a:srgbClr val="CC3300"/>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4000">
                <a:solidFill>
                  <a:schemeClr val="bg1"/>
                </a:solidFill>
              </a:rPr>
              <a:t>Hígado</a:t>
            </a:r>
          </a:p>
        </p:txBody>
      </p:sp>
      <p:grpSp>
        <p:nvGrpSpPr>
          <p:cNvPr id="2" name="Group 11"/>
          <p:cNvGrpSpPr>
            <a:grpSpLocks/>
          </p:cNvGrpSpPr>
          <p:nvPr/>
        </p:nvGrpSpPr>
        <p:grpSpPr bwMode="auto">
          <a:xfrm>
            <a:off x="5795963" y="4895850"/>
            <a:ext cx="2892425" cy="1962150"/>
            <a:chOff x="3334" y="2795"/>
            <a:chExt cx="2158" cy="1616"/>
          </a:xfrm>
        </p:grpSpPr>
        <p:sp>
          <p:nvSpPr>
            <p:cNvPr id="11301" name="Oval 9" descr="90%"/>
            <p:cNvSpPr>
              <a:spLocks noChangeArrowheads="1"/>
            </p:cNvSpPr>
            <p:nvPr/>
          </p:nvSpPr>
          <p:spPr bwMode="auto">
            <a:xfrm>
              <a:off x="3334" y="2795"/>
              <a:ext cx="1860" cy="1224"/>
            </a:xfrm>
            <a:prstGeom prst="ellipse">
              <a:avLst/>
            </a:prstGeom>
            <a:blipFill dpi="0" rotWithShape="0">
              <a:blip r:embed="rId2"/>
              <a:srcRect/>
              <a:tile tx="0" ty="0" sx="100000" sy="100000" flip="none" algn="tl"/>
            </a:blip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s-ES" altLang="es-ES" sz="1800"/>
            </a:p>
          </p:txBody>
        </p:sp>
        <p:sp>
          <p:nvSpPr>
            <p:cNvPr id="11302" name="Text Box 10" descr="90%"/>
            <p:cNvSpPr txBox="1">
              <a:spLocks noChangeArrowheads="1"/>
            </p:cNvSpPr>
            <p:nvPr/>
          </p:nvSpPr>
          <p:spPr bwMode="auto">
            <a:xfrm>
              <a:off x="3334" y="4034"/>
              <a:ext cx="2158" cy="377"/>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_tradnl" altLang="es-ES" sz="2400"/>
                <a:t>Tejidos periféricos</a:t>
              </a:r>
            </a:p>
          </p:txBody>
        </p:sp>
      </p:grpSp>
      <p:sp>
        <p:nvSpPr>
          <p:cNvPr id="64525" name="Oval 13" descr="Enrejado"/>
          <p:cNvSpPr>
            <a:spLocks noChangeArrowheads="1"/>
          </p:cNvSpPr>
          <p:nvPr/>
        </p:nvSpPr>
        <p:spPr bwMode="auto">
          <a:xfrm>
            <a:off x="0" y="3357563"/>
            <a:ext cx="1368425" cy="792162"/>
          </a:xfrm>
          <a:prstGeom prst="ellipse">
            <a:avLst/>
          </a:prstGeom>
          <a:blipFill dpi="0" rotWithShape="0">
            <a:blip r:embed="rId3"/>
            <a:srcRect/>
            <a:tile tx="0" ty="0" sx="100000" sy="100000" flip="none" algn="tl"/>
          </a:blip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a:t>Q</a:t>
            </a:r>
          </a:p>
        </p:txBody>
      </p:sp>
      <p:grpSp>
        <p:nvGrpSpPr>
          <p:cNvPr id="3" name="Group 53"/>
          <p:cNvGrpSpPr>
            <a:grpSpLocks/>
          </p:cNvGrpSpPr>
          <p:nvPr/>
        </p:nvGrpSpPr>
        <p:grpSpPr bwMode="auto">
          <a:xfrm>
            <a:off x="684213" y="836613"/>
            <a:ext cx="1668462" cy="2232025"/>
            <a:chOff x="431" y="527"/>
            <a:chExt cx="1051" cy="1406"/>
          </a:xfrm>
        </p:grpSpPr>
        <p:sp>
          <p:nvSpPr>
            <p:cNvPr id="11299" name="AutoShape 12"/>
            <p:cNvSpPr>
              <a:spLocks noChangeArrowheads="1"/>
            </p:cNvSpPr>
            <p:nvPr/>
          </p:nvSpPr>
          <p:spPr bwMode="auto">
            <a:xfrm>
              <a:off x="431" y="527"/>
              <a:ext cx="1043" cy="1406"/>
            </a:xfrm>
            <a:prstGeom prst="flowChartMagneticDisk">
              <a:avLst/>
            </a:prstGeom>
            <a:solidFill>
              <a:srgbClr val="FF6600"/>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s-ES" altLang="es-ES" sz="1800"/>
            </a:p>
          </p:txBody>
        </p:sp>
        <p:sp>
          <p:nvSpPr>
            <p:cNvPr id="11300" name="Text Box 15"/>
            <p:cNvSpPr txBox="1">
              <a:spLocks noChangeArrowheads="1"/>
            </p:cNvSpPr>
            <p:nvPr/>
          </p:nvSpPr>
          <p:spPr bwMode="auto">
            <a:xfrm>
              <a:off x="431" y="1175"/>
              <a:ext cx="105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_tradnl" altLang="es-ES" sz="2800">
                  <a:solidFill>
                    <a:schemeClr val="bg1"/>
                  </a:solidFill>
                </a:rPr>
                <a:t>Intestino</a:t>
              </a:r>
            </a:p>
          </p:txBody>
        </p:sp>
      </p:grpSp>
      <p:sp>
        <p:nvSpPr>
          <p:cNvPr id="64528" name="Line 16"/>
          <p:cNvSpPr>
            <a:spLocks noChangeShapeType="1"/>
          </p:cNvSpPr>
          <p:nvPr/>
        </p:nvSpPr>
        <p:spPr bwMode="auto">
          <a:xfrm flipH="1">
            <a:off x="971550" y="2997200"/>
            <a:ext cx="287338" cy="504825"/>
          </a:xfrm>
          <a:prstGeom prst="line">
            <a:avLst/>
          </a:prstGeom>
          <a:noFill/>
          <a:ln w="7620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64529" name="Oval 17"/>
          <p:cNvSpPr>
            <a:spLocks noChangeArrowheads="1"/>
          </p:cNvSpPr>
          <p:nvPr/>
        </p:nvSpPr>
        <p:spPr bwMode="auto">
          <a:xfrm>
            <a:off x="2843213" y="1916113"/>
            <a:ext cx="936625" cy="719137"/>
          </a:xfrm>
          <a:prstGeom prst="ellipse">
            <a:avLst/>
          </a:prstGeom>
          <a:solidFill>
            <a:srgbClr val="FFFFCC"/>
          </a:solidFill>
          <a:ln w="9525">
            <a:solidFill>
              <a:srgbClr val="FFFFCC"/>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2400"/>
              <a:t>VLDL</a:t>
            </a:r>
          </a:p>
        </p:txBody>
      </p:sp>
      <p:sp>
        <p:nvSpPr>
          <p:cNvPr id="64531" name="Oval 19"/>
          <p:cNvSpPr>
            <a:spLocks noChangeArrowheads="1"/>
          </p:cNvSpPr>
          <p:nvPr/>
        </p:nvSpPr>
        <p:spPr bwMode="auto">
          <a:xfrm>
            <a:off x="4932363" y="2924175"/>
            <a:ext cx="649287" cy="647700"/>
          </a:xfrm>
          <a:prstGeom prst="ellipse">
            <a:avLst/>
          </a:prstGeom>
          <a:solidFill>
            <a:srgbClr val="FFFF00"/>
          </a:solidFill>
          <a:ln w="9525">
            <a:solidFill>
              <a:srgbClr val="FFFFCC"/>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2400"/>
              <a:t>LDL</a:t>
            </a:r>
          </a:p>
        </p:txBody>
      </p:sp>
      <p:sp>
        <p:nvSpPr>
          <p:cNvPr id="64532" name="Oval 20"/>
          <p:cNvSpPr>
            <a:spLocks noChangeArrowheads="1"/>
          </p:cNvSpPr>
          <p:nvPr/>
        </p:nvSpPr>
        <p:spPr bwMode="auto">
          <a:xfrm>
            <a:off x="4643438" y="4292600"/>
            <a:ext cx="719137" cy="720725"/>
          </a:xfrm>
          <a:prstGeom prst="ellipse">
            <a:avLst/>
          </a:prstGeom>
          <a:solidFill>
            <a:srgbClr val="FFFF99"/>
          </a:solidFill>
          <a:ln w="9525">
            <a:solidFill>
              <a:srgbClr val="FFFFCC"/>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2400"/>
              <a:t>IDL</a:t>
            </a:r>
          </a:p>
        </p:txBody>
      </p:sp>
      <p:sp>
        <p:nvSpPr>
          <p:cNvPr id="64535" name="Line 23"/>
          <p:cNvSpPr>
            <a:spLocks noChangeShapeType="1"/>
          </p:cNvSpPr>
          <p:nvPr/>
        </p:nvSpPr>
        <p:spPr bwMode="auto">
          <a:xfrm flipH="1">
            <a:off x="3492500" y="1484313"/>
            <a:ext cx="287338" cy="504825"/>
          </a:xfrm>
          <a:prstGeom prst="line">
            <a:avLst/>
          </a:prstGeom>
          <a:noFill/>
          <a:ln w="7620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64536" name="Oval 24" descr="Horizontal oscura"/>
          <p:cNvSpPr>
            <a:spLocks noChangeArrowheads="1"/>
          </p:cNvSpPr>
          <p:nvPr/>
        </p:nvSpPr>
        <p:spPr bwMode="auto">
          <a:xfrm>
            <a:off x="900113" y="5634038"/>
            <a:ext cx="2520950" cy="1223962"/>
          </a:xfrm>
          <a:prstGeom prst="ellipse">
            <a:avLst/>
          </a:prstGeom>
          <a:blipFill dpi="0" rotWithShape="0">
            <a:blip r:embed="rId4"/>
            <a:srcRect/>
            <a:tile tx="0" ty="0" sx="100000" sy="100000" flip="none" algn="tl"/>
          </a:blip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2800"/>
              <a:t>Tej. Adiposo</a:t>
            </a:r>
          </a:p>
          <a:p>
            <a:pPr algn="ctr" eaLnBrk="1" hangingPunct="1">
              <a:spcBef>
                <a:spcPct val="0"/>
              </a:spcBef>
              <a:buFontTx/>
              <a:buNone/>
            </a:pPr>
            <a:r>
              <a:rPr lang="es-ES_tradnl" altLang="es-ES" sz="2800"/>
              <a:t>Músculo</a:t>
            </a:r>
          </a:p>
        </p:txBody>
      </p:sp>
      <p:grpSp>
        <p:nvGrpSpPr>
          <p:cNvPr id="4" name="Group 32"/>
          <p:cNvGrpSpPr>
            <a:grpSpLocks/>
          </p:cNvGrpSpPr>
          <p:nvPr/>
        </p:nvGrpSpPr>
        <p:grpSpPr bwMode="auto">
          <a:xfrm>
            <a:off x="1042988" y="5157788"/>
            <a:ext cx="1585912" cy="544512"/>
            <a:chOff x="2381" y="3385"/>
            <a:chExt cx="953" cy="272"/>
          </a:xfrm>
        </p:grpSpPr>
        <p:sp>
          <p:nvSpPr>
            <p:cNvPr id="11297" name="AutoShape 31"/>
            <p:cNvSpPr>
              <a:spLocks noChangeArrowheads="1"/>
            </p:cNvSpPr>
            <p:nvPr/>
          </p:nvSpPr>
          <p:spPr bwMode="auto">
            <a:xfrm rot="-5400000">
              <a:off x="2722" y="3044"/>
              <a:ext cx="272" cy="953"/>
            </a:xfrm>
            <a:prstGeom prst="can">
              <a:avLst>
                <a:gd name="adj" fmla="val 87592"/>
              </a:avLst>
            </a:prstGeom>
            <a:solidFill>
              <a:srgbClr val="FF3300"/>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s-ES" altLang="es-ES" sz="1800"/>
            </a:p>
          </p:txBody>
        </p:sp>
        <p:sp>
          <p:nvSpPr>
            <p:cNvPr id="11298" name="Text Box 30"/>
            <p:cNvSpPr txBox="1">
              <a:spLocks noChangeArrowheads="1"/>
            </p:cNvSpPr>
            <p:nvPr/>
          </p:nvSpPr>
          <p:spPr bwMode="auto">
            <a:xfrm>
              <a:off x="2653" y="3385"/>
              <a:ext cx="456" cy="228"/>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_tradnl" altLang="es-ES" sz="2400">
                  <a:solidFill>
                    <a:schemeClr val="bg1"/>
                  </a:solidFill>
                </a:rPr>
                <a:t>LLP</a:t>
              </a:r>
            </a:p>
          </p:txBody>
        </p:sp>
      </p:grpSp>
      <p:cxnSp>
        <p:nvCxnSpPr>
          <p:cNvPr id="64546" name="AutoShape 34"/>
          <p:cNvCxnSpPr>
            <a:cxnSpLocks noChangeShapeType="1"/>
          </p:cNvCxnSpPr>
          <p:nvPr/>
        </p:nvCxnSpPr>
        <p:spPr bwMode="auto">
          <a:xfrm>
            <a:off x="684213" y="4005263"/>
            <a:ext cx="2305050" cy="1368425"/>
          </a:xfrm>
          <a:prstGeom prst="curvedConnector3">
            <a:avLst>
              <a:gd name="adj1" fmla="val 50000"/>
            </a:avLst>
          </a:prstGeom>
          <a:noFill/>
          <a:ln w="57150">
            <a:solidFill>
              <a:srgbClr val="FFFF00"/>
            </a:solidFill>
            <a:round/>
            <a:headEnd/>
            <a:tailEnd type="triangle" w="med" len="med"/>
          </a:ln>
          <a:extLst>
            <a:ext uri="{909E8E84-426E-40DD-AFC4-6F175D3DCCD1}">
              <a14:hiddenFill xmlns:a14="http://schemas.microsoft.com/office/drawing/2010/main">
                <a:noFill/>
              </a14:hiddenFill>
            </a:ext>
          </a:extLst>
        </p:spPr>
      </p:cxnSp>
      <p:sp>
        <p:nvSpPr>
          <p:cNvPr id="64547" name="Oval 35" descr="Enrejado"/>
          <p:cNvSpPr>
            <a:spLocks noChangeArrowheads="1"/>
          </p:cNvSpPr>
          <p:nvPr/>
        </p:nvSpPr>
        <p:spPr bwMode="auto">
          <a:xfrm>
            <a:off x="2916238" y="5013325"/>
            <a:ext cx="1150937" cy="647700"/>
          </a:xfrm>
          <a:prstGeom prst="ellipse">
            <a:avLst/>
          </a:prstGeom>
          <a:blipFill dpi="0" rotWithShape="0">
            <a:blip r:embed="rId3"/>
            <a:srcRect/>
            <a:tile tx="0" ty="0" sx="100000" sy="100000" flip="none" algn="tl"/>
          </a:blip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a:t>RQ</a:t>
            </a:r>
          </a:p>
        </p:txBody>
      </p:sp>
      <p:sp>
        <p:nvSpPr>
          <p:cNvPr id="64552" name="Arc 40"/>
          <p:cNvSpPr>
            <a:spLocks/>
          </p:cNvSpPr>
          <p:nvPr/>
        </p:nvSpPr>
        <p:spPr bwMode="auto">
          <a:xfrm rot="16200000" flipH="1">
            <a:off x="1658937" y="2890838"/>
            <a:ext cx="3541713" cy="2605088"/>
          </a:xfrm>
          <a:custGeom>
            <a:avLst/>
            <a:gdLst>
              <a:gd name="T0" fmla="*/ 0 w 41961"/>
              <a:gd name="T1" fmla="*/ 2147483646 h 41153"/>
              <a:gd name="T2" fmla="*/ 2147483646 w 41961"/>
              <a:gd name="T3" fmla="*/ 2147483646 h 41153"/>
              <a:gd name="T4" fmla="*/ 2147483646 w 41961"/>
              <a:gd name="T5" fmla="*/ 2147483646 h 41153"/>
              <a:gd name="T6" fmla="*/ 0 60000 65536"/>
              <a:gd name="T7" fmla="*/ 0 60000 65536"/>
              <a:gd name="T8" fmla="*/ 0 60000 65536"/>
              <a:gd name="T9" fmla="*/ 0 w 41961"/>
              <a:gd name="T10" fmla="*/ 0 h 41153"/>
              <a:gd name="T11" fmla="*/ 41961 w 41961"/>
              <a:gd name="T12" fmla="*/ 41153 h 41153"/>
            </a:gdLst>
            <a:ahLst/>
            <a:cxnLst>
              <a:cxn ang="T6">
                <a:pos x="T0" y="T1"/>
              </a:cxn>
              <a:cxn ang="T7">
                <a:pos x="T2" y="T3"/>
              </a:cxn>
              <a:cxn ang="T8">
                <a:pos x="T4" y="T5"/>
              </a:cxn>
            </a:cxnLst>
            <a:rect l="T9" t="T10" r="T11" b="T12"/>
            <a:pathLst>
              <a:path w="41961" h="41153" fill="none" extrusionOk="0">
                <a:moveTo>
                  <a:pt x="0" y="14389"/>
                </a:moveTo>
                <a:cubicBezTo>
                  <a:pt x="3054" y="5764"/>
                  <a:pt x="11211" y="-1"/>
                  <a:pt x="20361" y="0"/>
                </a:cubicBezTo>
                <a:cubicBezTo>
                  <a:pt x="32290" y="0"/>
                  <a:pt x="41961" y="9670"/>
                  <a:pt x="41961" y="21600"/>
                </a:cubicBezTo>
                <a:cubicBezTo>
                  <a:pt x="41961" y="29974"/>
                  <a:pt x="37120" y="37594"/>
                  <a:pt x="29539" y="41153"/>
                </a:cubicBezTo>
              </a:path>
              <a:path w="41961" h="41153" stroke="0" extrusionOk="0">
                <a:moveTo>
                  <a:pt x="0" y="14389"/>
                </a:moveTo>
                <a:cubicBezTo>
                  <a:pt x="3054" y="5764"/>
                  <a:pt x="11211" y="-1"/>
                  <a:pt x="20361" y="0"/>
                </a:cubicBezTo>
                <a:cubicBezTo>
                  <a:pt x="32290" y="0"/>
                  <a:pt x="41961" y="9670"/>
                  <a:pt x="41961" y="21600"/>
                </a:cubicBezTo>
                <a:cubicBezTo>
                  <a:pt x="41961" y="29974"/>
                  <a:pt x="37120" y="37594"/>
                  <a:pt x="29539" y="41153"/>
                </a:cubicBezTo>
                <a:lnTo>
                  <a:pt x="20361" y="21600"/>
                </a:lnTo>
                <a:lnTo>
                  <a:pt x="0" y="14389"/>
                </a:lnTo>
                <a:close/>
              </a:path>
            </a:pathLst>
          </a:custGeom>
          <a:noFill/>
          <a:ln w="57150">
            <a:solidFill>
              <a:srgbClr val="FFFF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s-ES"/>
          </a:p>
        </p:txBody>
      </p:sp>
      <p:sp>
        <p:nvSpPr>
          <p:cNvPr id="64553" name="Line 41"/>
          <p:cNvSpPr>
            <a:spLocks noChangeShapeType="1"/>
          </p:cNvSpPr>
          <p:nvPr/>
        </p:nvSpPr>
        <p:spPr bwMode="auto">
          <a:xfrm flipV="1">
            <a:off x="4932363" y="3573463"/>
            <a:ext cx="215900" cy="719137"/>
          </a:xfrm>
          <a:prstGeom prst="line">
            <a:avLst/>
          </a:prstGeom>
          <a:noFill/>
          <a:ln w="5715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64554" name="Line 42"/>
          <p:cNvSpPr>
            <a:spLocks noChangeShapeType="1"/>
          </p:cNvSpPr>
          <p:nvPr/>
        </p:nvSpPr>
        <p:spPr bwMode="auto">
          <a:xfrm>
            <a:off x="5435600" y="3500438"/>
            <a:ext cx="1008063" cy="1512887"/>
          </a:xfrm>
          <a:prstGeom prst="line">
            <a:avLst/>
          </a:prstGeom>
          <a:noFill/>
          <a:ln w="5715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64556" name="Line 44"/>
          <p:cNvSpPr>
            <a:spLocks noChangeShapeType="1"/>
          </p:cNvSpPr>
          <p:nvPr/>
        </p:nvSpPr>
        <p:spPr bwMode="auto">
          <a:xfrm flipH="1" flipV="1">
            <a:off x="6732588" y="1844675"/>
            <a:ext cx="647700" cy="2736850"/>
          </a:xfrm>
          <a:prstGeom prst="line">
            <a:avLst/>
          </a:prstGeom>
          <a:noFill/>
          <a:ln w="5715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64557" name="Line 45"/>
          <p:cNvSpPr>
            <a:spLocks noChangeShapeType="1"/>
          </p:cNvSpPr>
          <p:nvPr/>
        </p:nvSpPr>
        <p:spPr bwMode="auto">
          <a:xfrm flipV="1">
            <a:off x="3635375" y="1916113"/>
            <a:ext cx="792163" cy="3170237"/>
          </a:xfrm>
          <a:prstGeom prst="line">
            <a:avLst/>
          </a:prstGeom>
          <a:noFill/>
          <a:ln w="5715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64558" name="Text Box 46"/>
          <p:cNvSpPr txBox="1">
            <a:spLocks noChangeArrowheads="1"/>
          </p:cNvSpPr>
          <p:nvPr/>
        </p:nvSpPr>
        <p:spPr bwMode="auto">
          <a:xfrm>
            <a:off x="447675" y="157163"/>
            <a:ext cx="23796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_tradnl" altLang="es-ES" sz="2800">
                <a:solidFill>
                  <a:schemeClr val="bg1"/>
                </a:solidFill>
              </a:rPr>
              <a:t>Lípidos dieta</a:t>
            </a:r>
          </a:p>
        </p:txBody>
      </p:sp>
      <p:sp>
        <p:nvSpPr>
          <p:cNvPr id="64559" name="Line 47"/>
          <p:cNvSpPr>
            <a:spLocks noChangeShapeType="1"/>
          </p:cNvSpPr>
          <p:nvPr/>
        </p:nvSpPr>
        <p:spPr bwMode="auto">
          <a:xfrm>
            <a:off x="1547813" y="549275"/>
            <a:ext cx="0" cy="647700"/>
          </a:xfrm>
          <a:prstGeom prst="line">
            <a:avLst/>
          </a:prstGeom>
          <a:noFill/>
          <a:ln w="5715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64533" name="Oval 21"/>
          <p:cNvSpPr>
            <a:spLocks noChangeArrowheads="1"/>
          </p:cNvSpPr>
          <p:nvPr/>
        </p:nvSpPr>
        <p:spPr bwMode="auto">
          <a:xfrm>
            <a:off x="7019925" y="4581525"/>
            <a:ext cx="720725" cy="504825"/>
          </a:xfrm>
          <a:prstGeom prst="ellipse">
            <a:avLst/>
          </a:prstGeom>
          <a:solidFill>
            <a:srgbClr val="FFFFCC"/>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2400"/>
              <a:t>HDL</a:t>
            </a:r>
          </a:p>
        </p:txBody>
      </p:sp>
      <p:sp>
        <p:nvSpPr>
          <p:cNvPr id="64566" name="Oval 54"/>
          <p:cNvSpPr>
            <a:spLocks noChangeArrowheads="1"/>
          </p:cNvSpPr>
          <p:nvPr/>
        </p:nvSpPr>
        <p:spPr bwMode="auto">
          <a:xfrm>
            <a:off x="6084888" y="4797425"/>
            <a:ext cx="720725" cy="647700"/>
          </a:xfrm>
          <a:prstGeom prst="ellipse">
            <a:avLst/>
          </a:prstGeom>
          <a:solidFill>
            <a:srgbClr val="FFFF00"/>
          </a:solidFill>
          <a:ln w="9525">
            <a:solidFill>
              <a:srgbClr val="FFFFCC"/>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2400"/>
              <a:t>LDL</a:t>
            </a:r>
          </a:p>
        </p:txBody>
      </p:sp>
      <p:sp>
        <p:nvSpPr>
          <p:cNvPr id="64567" name="Oval 55"/>
          <p:cNvSpPr>
            <a:spLocks noChangeArrowheads="1"/>
          </p:cNvSpPr>
          <p:nvPr/>
        </p:nvSpPr>
        <p:spPr bwMode="auto">
          <a:xfrm>
            <a:off x="1763713" y="765175"/>
            <a:ext cx="504825" cy="360363"/>
          </a:xfrm>
          <a:prstGeom prst="ellipse">
            <a:avLst/>
          </a:prstGeom>
          <a:solidFill>
            <a:srgbClr val="FFFFCC"/>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1800"/>
              <a:t>HDL</a:t>
            </a:r>
          </a:p>
        </p:txBody>
      </p:sp>
      <p:sp>
        <p:nvSpPr>
          <p:cNvPr id="64568" name="Oval 56"/>
          <p:cNvSpPr>
            <a:spLocks noChangeArrowheads="1"/>
          </p:cNvSpPr>
          <p:nvPr/>
        </p:nvSpPr>
        <p:spPr bwMode="auto">
          <a:xfrm>
            <a:off x="6227763" y="836613"/>
            <a:ext cx="504825" cy="360362"/>
          </a:xfrm>
          <a:prstGeom prst="ellipse">
            <a:avLst/>
          </a:prstGeom>
          <a:solidFill>
            <a:srgbClr val="FFFFCC"/>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1800"/>
              <a:t>HDL</a:t>
            </a:r>
          </a:p>
        </p:txBody>
      </p:sp>
      <p:sp>
        <p:nvSpPr>
          <p:cNvPr id="64569" name="AutoShape 57"/>
          <p:cNvSpPr>
            <a:spLocks noChangeArrowheads="1"/>
          </p:cNvSpPr>
          <p:nvPr/>
        </p:nvSpPr>
        <p:spPr bwMode="auto">
          <a:xfrm>
            <a:off x="6300788" y="5084763"/>
            <a:ext cx="914400" cy="914400"/>
          </a:xfrm>
          <a:prstGeom prst="irregularSeal2">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s-ES" altLang="es-ES" sz="1800"/>
          </a:p>
        </p:txBody>
      </p:sp>
      <p:sp>
        <p:nvSpPr>
          <p:cNvPr id="64570" name="AutoShape 58"/>
          <p:cNvSpPr>
            <a:spLocks noChangeArrowheads="1"/>
          </p:cNvSpPr>
          <p:nvPr/>
        </p:nvSpPr>
        <p:spPr bwMode="auto">
          <a:xfrm>
            <a:off x="7092950" y="4724400"/>
            <a:ext cx="769938" cy="649288"/>
          </a:xfrm>
          <a:prstGeom prst="irregularSeal2">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s-ES" altLang="es-ES" sz="1800"/>
          </a:p>
        </p:txBody>
      </p:sp>
      <p:sp>
        <p:nvSpPr>
          <p:cNvPr id="64571" name="Oval 59"/>
          <p:cNvSpPr>
            <a:spLocks noChangeArrowheads="1"/>
          </p:cNvSpPr>
          <p:nvPr/>
        </p:nvSpPr>
        <p:spPr bwMode="auto">
          <a:xfrm>
            <a:off x="7524750" y="5661025"/>
            <a:ext cx="504825" cy="360363"/>
          </a:xfrm>
          <a:prstGeom prst="ellipse">
            <a:avLst/>
          </a:prstGeom>
          <a:solidFill>
            <a:srgbClr val="FFFFCC"/>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1800"/>
              <a:t>HDL</a:t>
            </a:r>
          </a:p>
        </p:txBody>
      </p:sp>
      <p:sp>
        <p:nvSpPr>
          <p:cNvPr id="64572" name="Oval 60"/>
          <p:cNvSpPr>
            <a:spLocks noChangeArrowheads="1"/>
          </p:cNvSpPr>
          <p:nvPr/>
        </p:nvSpPr>
        <p:spPr bwMode="auto">
          <a:xfrm>
            <a:off x="7308850" y="5300663"/>
            <a:ext cx="504825" cy="360362"/>
          </a:xfrm>
          <a:prstGeom prst="ellipse">
            <a:avLst/>
          </a:prstGeom>
          <a:solidFill>
            <a:srgbClr val="FFFFCC"/>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1800"/>
              <a:t>HDL</a:t>
            </a:r>
          </a:p>
        </p:txBody>
      </p:sp>
      <p:sp>
        <p:nvSpPr>
          <p:cNvPr id="64576" name="AutoShape 64"/>
          <p:cNvSpPr>
            <a:spLocks noChangeArrowheads="1"/>
          </p:cNvSpPr>
          <p:nvPr/>
        </p:nvSpPr>
        <p:spPr bwMode="auto">
          <a:xfrm>
            <a:off x="6516688" y="1196975"/>
            <a:ext cx="431800" cy="792163"/>
          </a:xfrm>
          <a:prstGeom prst="irregularSeal1">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s-ES" altLang="es-ES" sz="1800"/>
          </a:p>
        </p:txBody>
      </p:sp>
      <p:sp>
        <p:nvSpPr>
          <p:cNvPr id="27687" name="Text Box 39"/>
          <p:cNvSpPr txBox="1">
            <a:spLocks noChangeArrowheads="1"/>
          </p:cNvSpPr>
          <p:nvPr/>
        </p:nvSpPr>
        <p:spPr bwMode="auto">
          <a:xfrm>
            <a:off x="1475074" y="-167857"/>
            <a:ext cx="713047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_tradnl" altLang="es-ES" dirty="0">
                <a:latin typeface="Calibri" panose="020F0502020204030204" pitchFamily="34" charset="0"/>
              </a:rPr>
              <a:t>Relaciones </a:t>
            </a:r>
            <a:r>
              <a:rPr lang="es-ES_tradnl" altLang="es-ES" dirty="0" smtClean="0">
                <a:cs typeface="Arial" panose="020B0604020202020204" pitchFamily="34" charset="0"/>
              </a:rPr>
              <a:t>interorgánicas</a:t>
            </a:r>
            <a:r>
              <a:rPr lang="es-ES_tradnl" altLang="es-ES" dirty="0" smtClean="0">
                <a:latin typeface="Calibri" panose="020F0502020204030204" pitchFamily="34" charset="0"/>
              </a:rPr>
              <a:t>: lipoproteínas</a:t>
            </a:r>
            <a:endParaRPr lang="es-ES" altLang="es-ES" dirty="0">
              <a:latin typeface="Calibri" panose="020F0502020204030204" pitchFamily="34" charset="0"/>
            </a:endParaRPr>
          </a:p>
        </p:txBody>
      </p:sp>
      <p:sp>
        <p:nvSpPr>
          <p:cNvPr id="27688" name="Line 40"/>
          <p:cNvSpPr>
            <a:spLocks noChangeShapeType="1"/>
          </p:cNvSpPr>
          <p:nvPr/>
        </p:nvSpPr>
        <p:spPr bwMode="auto">
          <a:xfrm flipV="1">
            <a:off x="5292725" y="2133600"/>
            <a:ext cx="287338" cy="574675"/>
          </a:xfrm>
          <a:prstGeom prst="line">
            <a:avLst/>
          </a:prstGeom>
          <a:noFill/>
          <a:ln w="5715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Tree>
    <p:extLst>
      <p:ext uri="{BB962C8B-B14F-4D97-AF65-F5344CB8AC3E}">
        <p14:creationId xmlns:p14="http://schemas.microsoft.com/office/powerpoint/2010/main" val="9059992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8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xit" presetSubtype="1" fill="hold" grpId="1" nodeType="clickEffect">
                                  <p:stCondLst>
                                    <p:cond delay="0"/>
                                  </p:stCondLst>
                                  <p:childTnLst>
                                    <p:animEffect transition="out" filter="slide(fromTop)">
                                      <p:cBhvr>
                                        <p:cTn id="10" dur="500"/>
                                        <p:tgtEl>
                                          <p:spTgt spid="27687"/>
                                        </p:tgtEl>
                                      </p:cBhvr>
                                    </p:animEffect>
                                    <p:set>
                                      <p:cBhvr>
                                        <p:cTn id="11" dur="1" fill="hold">
                                          <p:stCondLst>
                                            <p:cond delay="499"/>
                                          </p:stCondLst>
                                        </p:cTn>
                                        <p:tgtEl>
                                          <p:spTgt spid="27687"/>
                                        </p:tgtEl>
                                        <p:attrNameLst>
                                          <p:attrName>style.visibility</p:attrName>
                                        </p:attrNameLst>
                                      </p:cBhvr>
                                      <p:to>
                                        <p:strVal val="hidden"/>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4519"/>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64536"/>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64558"/>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64559"/>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nodeType="clickEffect">
                                  <p:stCondLst>
                                    <p:cond delay="0"/>
                                  </p:stCondLst>
                                  <p:childTnLst>
                                    <p:set>
                                      <p:cBhvr>
                                        <p:cTn id="35" dur="1" fill="hold">
                                          <p:stCondLst>
                                            <p:cond delay="0"/>
                                          </p:stCondLst>
                                        </p:cTn>
                                        <p:tgtEl>
                                          <p:spTgt spid="6452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64525"/>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64546"/>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4547"/>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4" fill="hold" nodeType="clickEffect">
                                  <p:stCondLst>
                                    <p:cond delay="0"/>
                                  </p:stCondLst>
                                  <p:childTnLst>
                                    <p:set>
                                      <p:cBhvr>
                                        <p:cTn id="47" dur="1" fill="hold">
                                          <p:stCondLst>
                                            <p:cond delay="0"/>
                                          </p:stCondLst>
                                        </p:cTn>
                                        <p:tgtEl>
                                          <p:spTgt spid="64557"/>
                                        </p:tgtEl>
                                        <p:attrNameLst>
                                          <p:attrName>style.visibility</p:attrName>
                                        </p:attrNameLst>
                                      </p:cBhvr>
                                      <p:to>
                                        <p:strVal val="visible"/>
                                      </p:to>
                                    </p:set>
                                    <p:animEffect transition="in" filter="slide(fromBottom)">
                                      <p:cBhvr>
                                        <p:cTn id="48" dur="500"/>
                                        <p:tgtEl>
                                          <p:spTgt spid="6455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452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4535"/>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64552"/>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4532"/>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6455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4531"/>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9" presetClass="entr" presetSubtype="0" fill="hold" nodeType="clickEffect">
                                  <p:stCondLst>
                                    <p:cond delay="0"/>
                                  </p:stCondLst>
                                  <p:childTnLst>
                                    <p:set>
                                      <p:cBhvr>
                                        <p:cTn id="72" dur="1" fill="hold">
                                          <p:stCondLst>
                                            <p:cond delay="0"/>
                                          </p:stCondLst>
                                        </p:cTn>
                                        <p:tgtEl>
                                          <p:spTgt spid="27688"/>
                                        </p:tgtEl>
                                        <p:attrNameLst>
                                          <p:attrName>style.visibility</p:attrName>
                                        </p:attrNameLst>
                                      </p:cBhvr>
                                      <p:to>
                                        <p:strVal val="visible"/>
                                      </p:to>
                                    </p:set>
                                    <p:animEffect transition="in" filter="dissolve">
                                      <p:cBhvr>
                                        <p:cTn id="73" dur="500"/>
                                        <p:tgtEl>
                                          <p:spTgt spid="27688"/>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 presetClass="entr" presetSubtype="0" fill="hold" nodeType="clickEffect">
                                  <p:stCondLst>
                                    <p:cond delay="0"/>
                                  </p:stCondLst>
                                  <p:childTnLst>
                                    <p:set>
                                      <p:cBhvr>
                                        <p:cTn id="77" dur="1" fill="hold">
                                          <p:stCondLst>
                                            <p:cond delay="0"/>
                                          </p:stCondLst>
                                        </p:cTn>
                                        <p:tgtEl>
                                          <p:spTgt spid="64554"/>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64566"/>
                                        </p:tgtEl>
                                        <p:attrNameLst>
                                          <p:attrName>style.visibility</p:attrName>
                                        </p:attrNameLst>
                                      </p:cBhvr>
                                      <p:to>
                                        <p:strVal val="visible"/>
                                      </p:to>
                                    </p:set>
                                  </p:childTnLst>
                                </p:cTn>
                              </p:par>
                            </p:childTnLst>
                          </p:cTn>
                        </p:par>
                      </p:childTnLst>
                    </p:cTn>
                  </p:par>
                  <p:par>
                    <p:cTn id="80" fill="hold" nodeType="clickPar">
                      <p:stCondLst>
                        <p:cond delay="indefinite"/>
                      </p:stCondLst>
                      <p:childTnLst>
                        <p:par>
                          <p:cTn id="81" fill="hold" nodeType="withGroup">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64569"/>
                                        </p:tgtEl>
                                        <p:attrNameLst>
                                          <p:attrName>style.visibility</p:attrName>
                                        </p:attrNameLst>
                                      </p:cBhvr>
                                      <p:to>
                                        <p:strVal val="visible"/>
                                      </p:to>
                                    </p:set>
                                    <p:anim calcmode="lin" valueType="num">
                                      <p:cBhvr>
                                        <p:cTn id="84" dur="1000" fill="hold"/>
                                        <p:tgtEl>
                                          <p:spTgt spid="64569"/>
                                        </p:tgtEl>
                                        <p:attrNameLst>
                                          <p:attrName>ppt_w</p:attrName>
                                        </p:attrNameLst>
                                      </p:cBhvr>
                                      <p:tavLst>
                                        <p:tav tm="0">
                                          <p:val>
                                            <p:strVal val="#ppt_w*0.70"/>
                                          </p:val>
                                        </p:tav>
                                        <p:tav tm="100000">
                                          <p:val>
                                            <p:strVal val="#ppt_w"/>
                                          </p:val>
                                        </p:tav>
                                      </p:tavLst>
                                    </p:anim>
                                    <p:anim calcmode="lin" valueType="num">
                                      <p:cBhvr>
                                        <p:cTn id="85" dur="1000" fill="hold"/>
                                        <p:tgtEl>
                                          <p:spTgt spid="64569"/>
                                        </p:tgtEl>
                                        <p:attrNameLst>
                                          <p:attrName>ppt_h</p:attrName>
                                        </p:attrNameLst>
                                      </p:cBhvr>
                                      <p:tavLst>
                                        <p:tav tm="0">
                                          <p:val>
                                            <p:strVal val="#ppt_h"/>
                                          </p:val>
                                        </p:tav>
                                        <p:tav tm="100000">
                                          <p:val>
                                            <p:strVal val="#ppt_h"/>
                                          </p:val>
                                        </p:tav>
                                      </p:tavLst>
                                    </p:anim>
                                    <p:animEffect transition="in" filter="fade">
                                      <p:cBhvr>
                                        <p:cTn id="86" dur="1000"/>
                                        <p:tgtEl>
                                          <p:spTgt spid="64569"/>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0" presetClass="exit" presetSubtype="0" fill="hold" grpId="1" nodeType="clickEffect">
                                  <p:stCondLst>
                                    <p:cond delay="0"/>
                                  </p:stCondLst>
                                  <p:childTnLst>
                                    <p:animEffect transition="out" filter="fade">
                                      <p:cBhvr>
                                        <p:cTn id="90" dur="2000"/>
                                        <p:tgtEl>
                                          <p:spTgt spid="64566"/>
                                        </p:tgtEl>
                                      </p:cBhvr>
                                    </p:animEffect>
                                    <p:set>
                                      <p:cBhvr>
                                        <p:cTn id="91" dur="1" fill="hold">
                                          <p:stCondLst>
                                            <p:cond delay="1999"/>
                                          </p:stCondLst>
                                        </p:cTn>
                                        <p:tgtEl>
                                          <p:spTgt spid="64566"/>
                                        </p:tgtEl>
                                        <p:attrNameLst>
                                          <p:attrName>style.visibility</p:attrName>
                                        </p:attrNameLst>
                                      </p:cBhvr>
                                      <p:to>
                                        <p:strVal val="hidden"/>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9" presetClass="entr" presetSubtype="0" fill="hold" grpId="0" nodeType="clickEffect">
                                  <p:stCondLst>
                                    <p:cond delay="0"/>
                                  </p:stCondLst>
                                  <p:childTnLst>
                                    <p:set>
                                      <p:cBhvr>
                                        <p:cTn id="95" dur="1" fill="hold">
                                          <p:stCondLst>
                                            <p:cond delay="0"/>
                                          </p:stCondLst>
                                        </p:cTn>
                                        <p:tgtEl>
                                          <p:spTgt spid="64568"/>
                                        </p:tgtEl>
                                        <p:attrNameLst>
                                          <p:attrName>style.visibility</p:attrName>
                                        </p:attrNameLst>
                                      </p:cBhvr>
                                      <p:to>
                                        <p:strVal val="visible"/>
                                      </p:to>
                                    </p:set>
                                    <p:animEffect transition="in" filter="dissolve">
                                      <p:cBhvr>
                                        <p:cTn id="96" dur="500"/>
                                        <p:tgtEl>
                                          <p:spTgt spid="64568"/>
                                        </p:tgtEl>
                                      </p:cBhvr>
                                    </p:animEffect>
                                  </p:childTnLst>
                                </p:cTn>
                              </p:par>
                              <p:par>
                                <p:cTn id="97" presetID="9" presetClass="entr" presetSubtype="0" fill="hold" grpId="0" nodeType="withEffect">
                                  <p:stCondLst>
                                    <p:cond delay="0"/>
                                  </p:stCondLst>
                                  <p:childTnLst>
                                    <p:set>
                                      <p:cBhvr>
                                        <p:cTn id="98" dur="1" fill="hold">
                                          <p:stCondLst>
                                            <p:cond delay="0"/>
                                          </p:stCondLst>
                                        </p:cTn>
                                        <p:tgtEl>
                                          <p:spTgt spid="64567"/>
                                        </p:tgtEl>
                                        <p:attrNameLst>
                                          <p:attrName>style.visibility</p:attrName>
                                        </p:attrNameLst>
                                      </p:cBhvr>
                                      <p:to>
                                        <p:strVal val="visible"/>
                                      </p:to>
                                    </p:set>
                                    <p:animEffect transition="in" filter="dissolve">
                                      <p:cBhvr>
                                        <p:cTn id="99" dur="500"/>
                                        <p:tgtEl>
                                          <p:spTgt spid="64567"/>
                                        </p:tgtEl>
                                      </p:cBhvr>
                                    </p:animEffect>
                                  </p:childTnLst>
                                </p:cTn>
                              </p:par>
                              <p:par>
                                <p:cTn id="100" presetID="0" presetClass="path" presetSubtype="0" accel="50000" decel="50000" fill="hold" grpId="2" nodeType="withEffect">
                                  <p:stCondLst>
                                    <p:cond delay="0"/>
                                  </p:stCondLst>
                                  <p:childTnLst>
                                    <p:animMotion origin="layout" path="M 0 0 C 0.00781 0.00416 0.0125 0.00855 0.02066 0.01063 C 0.02847 0.01572 0.03628 0.01549 0.04444 0.01896 C 0.05868 0.02474 0.07083 0.02959 0.08576 0.03167 C 0.09097 0.03537 0.09635 0.03884 0.10156 0.04231 C 0.10989 0.04763 0.1033 0.04023 0.11267 0.04855 C 0.11719 0.05248 0.12552 0.06127 0.12552 0.06127 C 0.13333 0.07745 0.14305 0.08462 0.15399 0.09526 C 0.1592 0.10034 0.16319 0.10982 0.16667 0.1163 C 0.175 0.13225 0.16823 0.11167 0.17621 0.13109 C 0.1776 0.13433 0.17812 0.13826 0.17934 0.14173 C 0.18455 0.15537 0.19132 0.16624 0.19687 0.17965 C 0.19913 0.1852 0.2033 0.19653 0.2033 0.19653 C 0.2066 0.21849 0.20955 0.24 0.21111 0.26219 C 0.21059 0.37433 0.24722 0.50566 0.2 0.59838 C 0.19757 0.60786 0.19305 0.61526 0.18889 0.62358 C 0.18698 0.62751 0.18646 0.6326 0.1842 0.6363 C 0.18298 0.63838 0.1809 0.63884 0.17934 0.64046 C 0.17812 0.64161 0.17708 0.64323 0.17621 0.64485 C 0.16857 0.65872 0.1618 0.67052 0.15243 0.68277 C 0.15035 0.68554 0.14705 0.68531 0.14444 0.68716 " pathEditMode="relative" ptsTypes="ffffffffffffffffffffA">
                                      <p:cBhvr>
                                        <p:cTn id="101" dur="2000" fill="hold"/>
                                        <p:tgtEl>
                                          <p:spTgt spid="64568"/>
                                        </p:tgtEl>
                                        <p:attrNameLst>
                                          <p:attrName>ppt_x</p:attrName>
                                          <p:attrName>ppt_y</p:attrName>
                                        </p:attrNameLst>
                                      </p:cBhvr>
                                    </p:animMotion>
                                  </p:childTnLst>
                                </p:cTn>
                              </p:par>
                              <p:par>
                                <p:cTn id="102" presetID="0" presetClass="path" presetSubtype="0" accel="50000" decel="50000" fill="hold" grpId="2" nodeType="withEffect">
                                  <p:stCondLst>
                                    <p:cond delay="1000"/>
                                  </p:stCondLst>
                                  <p:childTnLst>
                                    <p:animMotion origin="layout" path="M -1.66667E-6 -3.46821E-7 C 0.01111 -0.00254 0.0191 -0.00855 0.03004 -0.01064 C 0.05018 -0.01919 0.01858 -0.00509 0.03959 -0.01688 C 0.04809 -0.02173 0.05799 -0.0252 0.06667 -0.0296 C 0.07795 -0.03538 0.09028 -0.03861 0.10156 -0.04462 C 0.11007 -0.04971 0.11962 -0.05457 0.12847 -0.05734 C 0.13872 -0.06081 0.13594 -0.05803 0.14757 -0.06335 C 0.1566 -0.06775 0.1507 -0.06705 0.15868 -0.07006 C 0.17396 -0.07538 0.1908 -0.07491 0.20625 -0.0763 C 0.21441 -0.07977 0.22309 -0.08069 0.2316 -0.08231 C 0.25018 -0.09064 0.26788 -0.09734 0.28715 -0.1015 C 0.30087 -0.11075 0.30816 -0.11422 0.32379 -0.11653 C 0.39948 -0.16578 0.49271 -0.14012 0.57136 -0.11422 C 0.57778 -0.10844 0.58264 -0.10566 0.59045 -0.10358 C 0.6007 -0.09295 0.61545 -0.08763 0.62379 -0.07399 C 0.63125 -0.06266 0.63559 -0.04855 0.64271 -0.03584 C 0.64549 -0.02613 0.64757 -0.01665 0.64913 -0.00624 C 0.64965 0.04254 0.64879 0.09249 0.6507 0.14173 C 0.65104 0.15237 0.65486 0.16301 0.65712 0.17341 C 0.65799 0.17734 0.66024 0.1859 0.66024 0.18613 C 0.66511 0.30312 0.69219 0.43607 0.65712 0.54104 C 0.65365 0.55168 0.65191 0.56231 0.64601 0.5704 C 0.64549 0.57272 0.64531 0.57526 0.64445 0.57665 C 0.64358 0.57873 0.64184 0.57942 0.64115 0.58081 C 0.63959 0.5852 0.63906 0.58983 0.63802 0.59399 C 0.63768 0.59468 0.63212 0.60116 0.6316 0.60208 C 0.62431 0.61503 0.62344 0.61965 0.61111 0.62567 C 0.60712 0.63052 0.60382 0.63353 0.59827 0.6363 C 0.5967 0.63723 0.59497 0.63884 0.59358 0.64 C 0.59236 0.64185 0.59045 0.64439 0.59045 0.64462 " pathEditMode="relative" rAng="0" ptsTypes="fffffffffffffffffffffffffffffA">
                                      <p:cBhvr>
                                        <p:cTn id="103" dur="2000" fill="hold"/>
                                        <p:tgtEl>
                                          <p:spTgt spid="64567"/>
                                        </p:tgtEl>
                                        <p:attrNameLst>
                                          <p:attrName>ppt_x</p:attrName>
                                          <p:attrName>ppt_y</p:attrName>
                                        </p:attrNameLst>
                                      </p:cBhvr>
                                      <p:rCtr x="34601" y="23931"/>
                                    </p:animMotion>
                                  </p:childTnLst>
                                </p:cTn>
                              </p:par>
                            </p:childTnLst>
                          </p:cTn>
                        </p:par>
                        <p:par>
                          <p:cTn id="104" fill="hold" nodeType="afterGroup">
                            <p:stCondLst>
                              <p:cond delay="3000"/>
                            </p:stCondLst>
                            <p:childTnLst>
                              <p:par>
                                <p:cTn id="105" presetID="10" presetClass="exit" presetSubtype="0" fill="hold" grpId="1" nodeType="afterEffect">
                                  <p:stCondLst>
                                    <p:cond delay="0"/>
                                  </p:stCondLst>
                                  <p:childTnLst>
                                    <p:animEffect transition="out" filter="fade">
                                      <p:cBhvr>
                                        <p:cTn id="106" dur="2000"/>
                                        <p:tgtEl>
                                          <p:spTgt spid="64567"/>
                                        </p:tgtEl>
                                      </p:cBhvr>
                                    </p:animEffect>
                                    <p:set>
                                      <p:cBhvr>
                                        <p:cTn id="107" dur="1" fill="hold">
                                          <p:stCondLst>
                                            <p:cond delay="1999"/>
                                          </p:stCondLst>
                                        </p:cTn>
                                        <p:tgtEl>
                                          <p:spTgt spid="64567"/>
                                        </p:tgtEl>
                                        <p:attrNameLst>
                                          <p:attrName>style.visibility</p:attrName>
                                        </p:attrNameLst>
                                      </p:cBhvr>
                                      <p:to>
                                        <p:strVal val="hidden"/>
                                      </p:to>
                                    </p:set>
                                  </p:childTnLst>
                                </p:cTn>
                              </p:par>
                              <p:par>
                                <p:cTn id="108" presetID="10" presetClass="exit" presetSubtype="0" fill="hold" grpId="1" nodeType="withEffect">
                                  <p:stCondLst>
                                    <p:cond delay="1000"/>
                                  </p:stCondLst>
                                  <p:childTnLst>
                                    <p:animEffect transition="out" filter="fade">
                                      <p:cBhvr>
                                        <p:cTn id="109" dur="2000"/>
                                        <p:tgtEl>
                                          <p:spTgt spid="64568"/>
                                        </p:tgtEl>
                                      </p:cBhvr>
                                    </p:animEffect>
                                    <p:set>
                                      <p:cBhvr>
                                        <p:cTn id="110" dur="1" fill="hold">
                                          <p:stCondLst>
                                            <p:cond delay="1999"/>
                                          </p:stCondLst>
                                        </p:cTn>
                                        <p:tgtEl>
                                          <p:spTgt spid="64568"/>
                                        </p:tgtEl>
                                        <p:attrNameLst>
                                          <p:attrName>style.visibility</p:attrName>
                                        </p:attrNameLst>
                                      </p:cBhvr>
                                      <p:to>
                                        <p:strVal val="hidden"/>
                                      </p:to>
                                    </p:set>
                                  </p:childTnLst>
                                </p:cTn>
                              </p:par>
                            </p:childTnLst>
                          </p:cTn>
                        </p:par>
                        <p:par>
                          <p:cTn id="111" fill="hold" nodeType="afterGroup">
                            <p:stCondLst>
                              <p:cond delay="6000"/>
                            </p:stCondLst>
                            <p:childTnLst>
                              <p:par>
                                <p:cTn id="112" presetID="9" presetClass="entr" presetSubtype="0" fill="hold" grpId="0" nodeType="afterEffect">
                                  <p:stCondLst>
                                    <p:cond delay="0"/>
                                  </p:stCondLst>
                                  <p:childTnLst>
                                    <p:set>
                                      <p:cBhvr>
                                        <p:cTn id="113" dur="1" fill="hold">
                                          <p:stCondLst>
                                            <p:cond delay="0"/>
                                          </p:stCondLst>
                                        </p:cTn>
                                        <p:tgtEl>
                                          <p:spTgt spid="64572"/>
                                        </p:tgtEl>
                                        <p:attrNameLst>
                                          <p:attrName>style.visibility</p:attrName>
                                        </p:attrNameLst>
                                      </p:cBhvr>
                                      <p:to>
                                        <p:strVal val="visible"/>
                                      </p:to>
                                    </p:set>
                                    <p:animEffect transition="in" filter="dissolve">
                                      <p:cBhvr>
                                        <p:cTn id="114" dur="500"/>
                                        <p:tgtEl>
                                          <p:spTgt spid="64572"/>
                                        </p:tgtEl>
                                      </p:cBhvr>
                                    </p:animEffect>
                                  </p:childTnLst>
                                </p:cTn>
                              </p:par>
                              <p:par>
                                <p:cTn id="115" presetID="9" presetClass="entr" presetSubtype="0" fill="hold" grpId="0" nodeType="withEffect">
                                  <p:stCondLst>
                                    <p:cond delay="1000"/>
                                  </p:stCondLst>
                                  <p:childTnLst>
                                    <p:set>
                                      <p:cBhvr>
                                        <p:cTn id="116" dur="1" fill="hold">
                                          <p:stCondLst>
                                            <p:cond delay="0"/>
                                          </p:stCondLst>
                                        </p:cTn>
                                        <p:tgtEl>
                                          <p:spTgt spid="64571"/>
                                        </p:tgtEl>
                                        <p:attrNameLst>
                                          <p:attrName>style.visibility</p:attrName>
                                        </p:attrNameLst>
                                      </p:cBhvr>
                                      <p:to>
                                        <p:strVal val="visible"/>
                                      </p:to>
                                    </p:set>
                                    <p:animEffect transition="in" filter="dissolve">
                                      <p:cBhvr>
                                        <p:cTn id="117" dur="500"/>
                                        <p:tgtEl>
                                          <p:spTgt spid="64571"/>
                                        </p:tgtEl>
                                      </p:cBhvr>
                                    </p:animEffect>
                                  </p:childTnLst>
                                </p:cTn>
                              </p:par>
                            </p:childTnLst>
                          </p:cTn>
                        </p:par>
                        <p:par>
                          <p:cTn id="118" fill="hold" nodeType="afterGroup">
                            <p:stCondLst>
                              <p:cond delay="7500"/>
                            </p:stCondLst>
                            <p:childTnLst>
                              <p:par>
                                <p:cTn id="119" presetID="10" presetClass="exit" presetSubtype="0" fill="hold" grpId="1" nodeType="afterEffect">
                                  <p:stCondLst>
                                    <p:cond delay="1000"/>
                                  </p:stCondLst>
                                  <p:childTnLst>
                                    <p:animEffect transition="out" filter="fade">
                                      <p:cBhvr>
                                        <p:cTn id="120" dur="2000"/>
                                        <p:tgtEl>
                                          <p:spTgt spid="64571"/>
                                        </p:tgtEl>
                                      </p:cBhvr>
                                    </p:animEffect>
                                    <p:set>
                                      <p:cBhvr>
                                        <p:cTn id="121" dur="1" fill="hold">
                                          <p:stCondLst>
                                            <p:cond delay="1999"/>
                                          </p:stCondLst>
                                        </p:cTn>
                                        <p:tgtEl>
                                          <p:spTgt spid="64571"/>
                                        </p:tgtEl>
                                        <p:attrNameLst>
                                          <p:attrName>style.visibility</p:attrName>
                                        </p:attrNameLst>
                                      </p:cBhvr>
                                      <p:to>
                                        <p:strVal val="hidden"/>
                                      </p:to>
                                    </p:set>
                                  </p:childTnLst>
                                </p:cTn>
                              </p:par>
                              <p:par>
                                <p:cTn id="122" presetID="10" presetClass="exit" presetSubtype="0" fill="hold" grpId="1" nodeType="withEffect">
                                  <p:stCondLst>
                                    <p:cond delay="1000"/>
                                  </p:stCondLst>
                                  <p:childTnLst>
                                    <p:animEffect transition="out" filter="fade">
                                      <p:cBhvr>
                                        <p:cTn id="123" dur="2000"/>
                                        <p:tgtEl>
                                          <p:spTgt spid="64572"/>
                                        </p:tgtEl>
                                      </p:cBhvr>
                                    </p:animEffect>
                                    <p:set>
                                      <p:cBhvr>
                                        <p:cTn id="124" dur="1" fill="hold">
                                          <p:stCondLst>
                                            <p:cond delay="1999"/>
                                          </p:stCondLst>
                                        </p:cTn>
                                        <p:tgtEl>
                                          <p:spTgt spid="64572"/>
                                        </p:tgtEl>
                                        <p:attrNameLst>
                                          <p:attrName>style.visibility</p:attrName>
                                        </p:attrNameLst>
                                      </p:cBhvr>
                                      <p:to>
                                        <p:strVal val="hidden"/>
                                      </p:to>
                                    </p:se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9" presetClass="entr" presetSubtype="0" fill="hold" grpId="0" nodeType="clickEffect">
                                  <p:stCondLst>
                                    <p:cond delay="0"/>
                                  </p:stCondLst>
                                  <p:childTnLst>
                                    <p:set>
                                      <p:cBhvr>
                                        <p:cTn id="128" dur="1" fill="hold">
                                          <p:stCondLst>
                                            <p:cond delay="0"/>
                                          </p:stCondLst>
                                        </p:cTn>
                                        <p:tgtEl>
                                          <p:spTgt spid="64533"/>
                                        </p:tgtEl>
                                        <p:attrNameLst>
                                          <p:attrName>style.visibility</p:attrName>
                                        </p:attrNameLst>
                                      </p:cBhvr>
                                      <p:to>
                                        <p:strVal val="visible"/>
                                      </p:to>
                                    </p:set>
                                    <p:animEffect transition="in" filter="dissolve">
                                      <p:cBhvr>
                                        <p:cTn id="129" dur="500"/>
                                        <p:tgtEl>
                                          <p:spTgt spid="64533"/>
                                        </p:tgtEl>
                                      </p:cBhvr>
                                    </p:animEffect>
                                  </p:childTnLst>
                                </p:cTn>
                              </p:par>
                            </p:childTnLst>
                          </p:cTn>
                        </p:par>
                        <p:par>
                          <p:cTn id="130" fill="hold" nodeType="afterGroup">
                            <p:stCondLst>
                              <p:cond delay="500"/>
                            </p:stCondLst>
                            <p:childTnLst>
                              <p:par>
                                <p:cTn id="131" presetID="9" presetClass="entr" presetSubtype="0" fill="hold" grpId="0" nodeType="afterEffect">
                                  <p:stCondLst>
                                    <p:cond delay="1000"/>
                                  </p:stCondLst>
                                  <p:childTnLst>
                                    <p:set>
                                      <p:cBhvr>
                                        <p:cTn id="132" dur="1" fill="hold">
                                          <p:stCondLst>
                                            <p:cond delay="0"/>
                                          </p:stCondLst>
                                        </p:cTn>
                                        <p:tgtEl>
                                          <p:spTgt spid="64570"/>
                                        </p:tgtEl>
                                        <p:attrNameLst>
                                          <p:attrName>style.visibility</p:attrName>
                                        </p:attrNameLst>
                                      </p:cBhvr>
                                      <p:to>
                                        <p:strVal val="visible"/>
                                      </p:to>
                                    </p:set>
                                    <p:animEffect transition="in" filter="dissolve">
                                      <p:cBhvr>
                                        <p:cTn id="133" dur="500"/>
                                        <p:tgtEl>
                                          <p:spTgt spid="64570"/>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0" presetClass="exit" presetSubtype="0" fill="hold" grpId="1" nodeType="clickEffect">
                                  <p:stCondLst>
                                    <p:cond delay="0"/>
                                  </p:stCondLst>
                                  <p:childTnLst>
                                    <p:animEffect transition="out" filter="fade">
                                      <p:cBhvr>
                                        <p:cTn id="137" dur="2000"/>
                                        <p:tgtEl>
                                          <p:spTgt spid="64570"/>
                                        </p:tgtEl>
                                      </p:cBhvr>
                                    </p:animEffect>
                                    <p:set>
                                      <p:cBhvr>
                                        <p:cTn id="138" dur="1" fill="hold">
                                          <p:stCondLst>
                                            <p:cond delay="1999"/>
                                          </p:stCondLst>
                                        </p:cTn>
                                        <p:tgtEl>
                                          <p:spTgt spid="64570"/>
                                        </p:tgtEl>
                                        <p:attrNameLst>
                                          <p:attrName>style.visibility</p:attrName>
                                        </p:attrNameLst>
                                      </p:cBhvr>
                                      <p:to>
                                        <p:strVal val="hidden"/>
                                      </p:to>
                                    </p:se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 presetClass="entr" presetSubtype="0" fill="hold" nodeType="clickEffect">
                                  <p:stCondLst>
                                    <p:cond delay="0"/>
                                  </p:stCondLst>
                                  <p:childTnLst>
                                    <p:set>
                                      <p:cBhvr>
                                        <p:cTn id="142" dur="1" fill="hold">
                                          <p:stCondLst>
                                            <p:cond delay="0"/>
                                          </p:stCondLst>
                                        </p:cTn>
                                        <p:tgtEl>
                                          <p:spTgt spid="64556"/>
                                        </p:tgtEl>
                                        <p:attrNameLst>
                                          <p:attrName>style.visibility</p:attrName>
                                        </p:attrNameLst>
                                      </p:cBhvr>
                                      <p:to>
                                        <p:strVal val="visible"/>
                                      </p:to>
                                    </p:se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55" presetClass="entr" presetSubtype="0" fill="hold" grpId="0" nodeType="clickEffect">
                                  <p:stCondLst>
                                    <p:cond delay="0"/>
                                  </p:stCondLst>
                                  <p:childTnLst>
                                    <p:set>
                                      <p:cBhvr>
                                        <p:cTn id="146" dur="1" fill="hold">
                                          <p:stCondLst>
                                            <p:cond delay="0"/>
                                          </p:stCondLst>
                                        </p:cTn>
                                        <p:tgtEl>
                                          <p:spTgt spid="64576"/>
                                        </p:tgtEl>
                                        <p:attrNameLst>
                                          <p:attrName>style.visibility</p:attrName>
                                        </p:attrNameLst>
                                      </p:cBhvr>
                                      <p:to>
                                        <p:strVal val="visible"/>
                                      </p:to>
                                    </p:set>
                                    <p:anim calcmode="lin" valueType="num">
                                      <p:cBhvr>
                                        <p:cTn id="147" dur="1000" fill="hold"/>
                                        <p:tgtEl>
                                          <p:spTgt spid="64576"/>
                                        </p:tgtEl>
                                        <p:attrNameLst>
                                          <p:attrName>ppt_w</p:attrName>
                                        </p:attrNameLst>
                                      </p:cBhvr>
                                      <p:tavLst>
                                        <p:tav tm="0">
                                          <p:val>
                                            <p:strVal val="#ppt_w*0.70"/>
                                          </p:val>
                                        </p:tav>
                                        <p:tav tm="100000">
                                          <p:val>
                                            <p:strVal val="#ppt_w"/>
                                          </p:val>
                                        </p:tav>
                                      </p:tavLst>
                                    </p:anim>
                                    <p:anim calcmode="lin" valueType="num">
                                      <p:cBhvr>
                                        <p:cTn id="148" dur="1000" fill="hold"/>
                                        <p:tgtEl>
                                          <p:spTgt spid="64576"/>
                                        </p:tgtEl>
                                        <p:attrNameLst>
                                          <p:attrName>ppt_h</p:attrName>
                                        </p:attrNameLst>
                                      </p:cBhvr>
                                      <p:tavLst>
                                        <p:tav tm="0">
                                          <p:val>
                                            <p:strVal val="#ppt_h"/>
                                          </p:val>
                                        </p:tav>
                                        <p:tav tm="100000">
                                          <p:val>
                                            <p:strVal val="#ppt_h"/>
                                          </p:val>
                                        </p:tav>
                                      </p:tavLst>
                                    </p:anim>
                                    <p:animEffect transition="in" filter="fade">
                                      <p:cBhvr>
                                        <p:cTn id="149" dur="1000"/>
                                        <p:tgtEl>
                                          <p:spTgt spid="645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9" grpId="0" animBg="1"/>
      <p:bldP spid="64525" grpId="0" animBg="1"/>
      <p:bldP spid="64529" grpId="0" animBg="1"/>
      <p:bldP spid="64531" grpId="0" animBg="1"/>
      <p:bldP spid="64532" grpId="0" animBg="1"/>
      <p:bldP spid="64536" grpId="0" animBg="1"/>
      <p:bldP spid="64547" grpId="0" animBg="1"/>
      <p:bldP spid="64558" grpId="0"/>
      <p:bldP spid="64533" grpId="0" animBg="1"/>
      <p:bldP spid="64566" grpId="0" animBg="1"/>
      <p:bldP spid="64566" grpId="1" animBg="1"/>
      <p:bldP spid="64567" grpId="0" animBg="1"/>
      <p:bldP spid="64567" grpId="1" animBg="1"/>
      <p:bldP spid="64567" grpId="2" animBg="1"/>
      <p:bldP spid="64568" grpId="0" animBg="1"/>
      <p:bldP spid="64568" grpId="1" animBg="1"/>
      <p:bldP spid="64568" grpId="2" animBg="1"/>
      <p:bldP spid="64569" grpId="0" animBg="1"/>
      <p:bldP spid="64570" grpId="0" animBg="1"/>
      <p:bldP spid="64570" grpId="1" animBg="1"/>
      <p:bldP spid="64571" grpId="0" animBg="1"/>
      <p:bldP spid="64571" grpId="1" animBg="1"/>
      <p:bldP spid="64572" grpId="0" animBg="1"/>
      <p:bldP spid="64572" grpId="1" animBg="1"/>
      <p:bldP spid="64576" grpId="0" animBg="1"/>
      <p:bldP spid="27687" grpId="0"/>
      <p:bldP spid="27687"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ln>
            <a:solidFill>
              <a:schemeClr val="tx1"/>
            </a:solidFill>
          </a:ln>
        </p:spPr>
        <p:txBody>
          <a:bodyPr>
            <a:normAutofit/>
          </a:bodyPr>
          <a:lstStyle/>
          <a:p>
            <a:pPr algn="l"/>
            <a:r>
              <a:rPr lang="es-ES" sz="3200" dirty="0" smtClean="0">
                <a:latin typeface="Arial" panose="020B0604020202020204" pitchFamily="34" charset="0"/>
                <a:cs typeface="Arial" panose="020B0604020202020204" pitchFamily="34" charset="0"/>
              </a:rPr>
              <a:t>En este tema se re-analizan aspectos ya estudiados a lo largo del curso; sistematizando los conocimientos sobre la integración y control del metabolismo</a:t>
            </a:r>
            <a:endParaRPr lang="es-ES" sz="32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1034715" y="3938922"/>
            <a:ext cx="6858000" cy="1655762"/>
          </a:xfrm>
          <a:ln>
            <a:solidFill>
              <a:schemeClr val="tx1"/>
            </a:solidFill>
          </a:ln>
        </p:spPr>
        <p:txBody>
          <a:bodyPr>
            <a:normAutofit/>
          </a:bodyPr>
          <a:lstStyle/>
          <a:p>
            <a:pPr algn="l"/>
            <a:r>
              <a:rPr lang="es-ES" sz="3200" dirty="0" smtClean="0">
                <a:latin typeface="Arial" panose="020B0604020202020204" pitchFamily="34" charset="0"/>
                <a:cs typeface="Arial" panose="020B0604020202020204" pitchFamily="34" charset="0"/>
              </a:rPr>
              <a:t>Por ello, el estudiante debe utilizar los esquemas ya conocidos de las vías metabólicas</a:t>
            </a:r>
            <a:endParaRPr lang="es-E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95581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28600" y="228600"/>
            <a:ext cx="8686800" cy="1143000"/>
          </a:xfrm>
          <a:prstGeom prst="rect">
            <a:avLst/>
          </a:prstGeom>
          <a:noFill/>
          <a:ln w="38100">
            <a:noFill/>
            <a:miter lim="800000"/>
            <a:headEnd/>
            <a:tailEnd/>
          </a:ln>
        </p:spPr>
        <p:txBody>
          <a:bodyPr anchor="ctr"/>
          <a:lstStyle/>
          <a:p>
            <a:pPr algn="ctr" eaLnBrk="1" hangingPunct="1">
              <a:defRPr/>
            </a:pPr>
            <a:r>
              <a:rPr lang="es-ES" sz="3600" i="1" dirty="0" smtClean="0">
                <a:latin typeface="Arial" charset="0"/>
              </a:rPr>
              <a:t>Relación interorgánica mediante cuerpos cetónicos</a:t>
            </a:r>
            <a:endParaRPr lang="es-ES" sz="3600" i="1" dirty="0">
              <a:latin typeface="Arial" charset="0"/>
            </a:endParaRPr>
          </a:p>
        </p:txBody>
      </p:sp>
      <p:sp>
        <p:nvSpPr>
          <p:cNvPr id="14339" name="Text Box 4"/>
          <p:cNvSpPr txBox="1">
            <a:spLocks noChangeArrowheads="1"/>
          </p:cNvSpPr>
          <p:nvPr/>
        </p:nvSpPr>
        <p:spPr bwMode="auto">
          <a:xfrm>
            <a:off x="468313" y="2514600"/>
            <a:ext cx="36734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3600">
                <a:solidFill>
                  <a:srgbClr val="00CCFF"/>
                </a:solidFill>
              </a:rPr>
              <a:t>CETO</a:t>
            </a:r>
            <a:r>
              <a:rPr lang="es-ES" altLang="es-ES" sz="3600">
                <a:solidFill>
                  <a:srgbClr val="FFFF00"/>
                </a:solidFill>
              </a:rPr>
              <a:t>GÉNESIS</a:t>
            </a:r>
          </a:p>
        </p:txBody>
      </p:sp>
      <p:sp>
        <p:nvSpPr>
          <p:cNvPr id="14340" name="Text Box 5"/>
          <p:cNvSpPr txBox="1">
            <a:spLocks noChangeArrowheads="1"/>
          </p:cNvSpPr>
          <p:nvPr/>
        </p:nvSpPr>
        <p:spPr bwMode="auto">
          <a:xfrm>
            <a:off x="5938838" y="2514600"/>
            <a:ext cx="2736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3600">
                <a:solidFill>
                  <a:srgbClr val="00CCFF"/>
                </a:solidFill>
              </a:rPr>
              <a:t>CETÓ</a:t>
            </a:r>
            <a:r>
              <a:rPr lang="es-ES" altLang="es-ES" sz="3600">
                <a:solidFill>
                  <a:srgbClr val="FFFF00"/>
                </a:solidFill>
              </a:rPr>
              <a:t>LISIS</a:t>
            </a:r>
          </a:p>
        </p:txBody>
      </p:sp>
      <p:sp>
        <p:nvSpPr>
          <p:cNvPr id="14341" name="Line 6"/>
          <p:cNvSpPr>
            <a:spLocks noChangeShapeType="1"/>
          </p:cNvSpPr>
          <p:nvPr/>
        </p:nvSpPr>
        <p:spPr bwMode="auto">
          <a:xfrm flipH="1">
            <a:off x="2268538" y="1557338"/>
            <a:ext cx="1655762" cy="1008062"/>
          </a:xfrm>
          <a:prstGeom prst="line">
            <a:avLst/>
          </a:prstGeom>
          <a:noFill/>
          <a:ln w="57150">
            <a:solidFill>
              <a:srgbClr val="D1CC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4342" name="Line 7"/>
          <p:cNvSpPr>
            <a:spLocks noChangeShapeType="1"/>
          </p:cNvSpPr>
          <p:nvPr/>
        </p:nvSpPr>
        <p:spPr bwMode="auto">
          <a:xfrm>
            <a:off x="5435600" y="1555750"/>
            <a:ext cx="1439863" cy="1081088"/>
          </a:xfrm>
          <a:prstGeom prst="line">
            <a:avLst/>
          </a:prstGeom>
          <a:noFill/>
          <a:ln w="57150">
            <a:solidFill>
              <a:srgbClr val="D1CC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4343" name="Text Box 10"/>
          <p:cNvSpPr txBox="1">
            <a:spLocks noChangeArrowheads="1"/>
          </p:cNvSpPr>
          <p:nvPr/>
        </p:nvSpPr>
        <p:spPr bwMode="auto">
          <a:xfrm>
            <a:off x="5508625" y="3886200"/>
            <a:ext cx="36353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a:solidFill>
                  <a:srgbClr val="FFFF00"/>
                </a:solidFill>
              </a:rPr>
              <a:t>DEGRADACIÓN</a:t>
            </a:r>
          </a:p>
        </p:txBody>
      </p:sp>
      <p:sp>
        <p:nvSpPr>
          <p:cNvPr id="14344" name="Line 11"/>
          <p:cNvSpPr>
            <a:spLocks noChangeShapeType="1"/>
          </p:cNvSpPr>
          <p:nvPr/>
        </p:nvSpPr>
        <p:spPr bwMode="auto">
          <a:xfrm>
            <a:off x="7164388" y="3048000"/>
            <a:ext cx="0" cy="1008063"/>
          </a:xfrm>
          <a:prstGeom prst="line">
            <a:avLst/>
          </a:prstGeom>
          <a:noFill/>
          <a:ln w="57150">
            <a:solidFill>
              <a:srgbClr val="D1CC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4345" name="AutoShape 12"/>
          <p:cNvSpPr>
            <a:spLocks noChangeArrowheads="1"/>
          </p:cNvSpPr>
          <p:nvPr/>
        </p:nvSpPr>
        <p:spPr bwMode="auto">
          <a:xfrm>
            <a:off x="3995738" y="2743200"/>
            <a:ext cx="1944687" cy="215900"/>
          </a:xfrm>
          <a:prstGeom prst="leftRightArrow">
            <a:avLst>
              <a:gd name="adj1" fmla="val 50000"/>
              <a:gd name="adj2" fmla="val 18014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s-ES_tradnl" altLang="es-ES" sz="1800"/>
          </a:p>
        </p:txBody>
      </p:sp>
      <p:sp>
        <p:nvSpPr>
          <p:cNvPr id="19469" name="Text Box 13"/>
          <p:cNvSpPr txBox="1">
            <a:spLocks noChangeArrowheads="1"/>
          </p:cNvSpPr>
          <p:nvPr/>
        </p:nvSpPr>
        <p:spPr bwMode="auto">
          <a:xfrm>
            <a:off x="990600" y="4572000"/>
            <a:ext cx="2105025" cy="588963"/>
          </a:xfrm>
          <a:prstGeom prst="rect">
            <a:avLst/>
          </a:prstGeom>
          <a:solidFill>
            <a:schemeClr val="bg1"/>
          </a:solidFill>
          <a:ln w="9525">
            <a:solidFill>
              <a:schemeClr val="bg1"/>
            </a:solidFill>
            <a:miter lim="800000"/>
            <a:headEnd/>
            <a:tailEnd/>
          </a:ln>
          <a:effectLst/>
        </p:spPr>
        <p:txBody>
          <a:bodyPr>
            <a:spAutoFit/>
          </a:bodyPr>
          <a:lstStyle/>
          <a:p>
            <a:pPr algn="ctr" eaLnBrk="1" hangingPunct="1">
              <a:spcBef>
                <a:spcPct val="50000"/>
              </a:spcBef>
              <a:defRPr/>
            </a:pPr>
            <a:r>
              <a:rPr lang="es-ES" sz="3200">
                <a:effectLst>
                  <a:outerShdw blurRad="38100" dist="38100" dir="2700000" algn="tl">
                    <a:srgbClr val="000000"/>
                  </a:outerShdw>
                </a:effectLst>
                <a:latin typeface="Arial" charset="0"/>
              </a:rPr>
              <a:t>HÍGADO</a:t>
            </a:r>
          </a:p>
        </p:txBody>
      </p:sp>
      <p:sp>
        <p:nvSpPr>
          <p:cNvPr id="19470" name="Text Box 14"/>
          <p:cNvSpPr txBox="1">
            <a:spLocks noChangeArrowheads="1"/>
          </p:cNvSpPr>
          <p:nvPr/>
        </p:nvSpPr>
        <p:spPr bwMode="auto">
          <a:xfrm>
            <a:off x="5651500" y="4486275"/>
            <a:ext cx="3097213" cy="1076325"/>
          </a:xfrm>
          <a:prstGeom prst="rect">
            <a:avLst/>
          </a:prstGeom>
          <a:solidFill>
            <a:schemeClr val="bg1"/>
          </a:solidFill>
          <a:ln w="9525">
            <a:solidFill>
              <a:schemeClr val="bg1"/>
            </a:solidFill>
            <a:miter lim="800000"/>
            <a:headEnd/>
            <a:tailEnd/>
          </a:ln>
          <a:effectLst/>
        </p:spPr>
        <p:txBody>
          <a:bodyPr>
            <a:spAutoFit/>
          </a:bodyPr>
          <a:lstStyle/>
          <a:p>
            <a:pPr algn="ctr" eaLnBrk="1" hangingPunct="1">
              <a:spcBef>
                <a:spcPct val="50000"/>
              </a:spcBef>
              <a:defRPr/>
            </a:pPr>
            <a:r>
              <a:rPr lang="es-ES" sz="3200">
                <a:effectLst>
                  <a:outerShdw blurRad="38100" dist="38100" dir="2700000" algn="tl">
                    <a:srgbClr val="000000"/>
                  </a:outerShdw>
                </a:effectLst>
                <a:latin typeface="Arial" charset="0"/>
              </a:rPr>
              <a:t>TÉJ. EXTRA-HEPÁTICOS</a:t>
            </a:r>
          </a:p>
        </p:txBody>
      </p:sp>
      <p:sp>
        <p:nvSpPr>
          <p:cNvPr id="14348" name="Line 15"/>
          <p:cNvSpPr>
            <a:spLocks noChangeShapeType="1"/>
          </p:cNvSpPr>
          <p:nvPr/>
        </p:nvSpPr>
        <p:spPr bwMode="auto">
          <a:xfrm>
            <a:off x="3352800" y="4953000"/>
            <a:ext cx="2057400" cy="0"/>
          </a:xfrm>
          <a:prstGeom prst="line">
            <a:avLst/>
          </a:prstGeom>
          <a:noFill/>
          <a:ln w="76200">
            <a:solidFill>
              <a:srgbClr val="D1CC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4350" name="Line 8"/>
          <p:cNvSpPr>
            <a:spLocks noChangeShapeType="1"/>
          </p:cNvSpPr>
          <p:nvPr/>
        </p:nvSpPr>
        <p:spPr bwMode="auto">
          <a:xfrm>
            <a:off x="2051050" y="3048000"/>
            <a:ext cx="0" cy="1008063"/>
          </a:xfrm>
          <a:prstGeom prst="line">
            <a:avLst/>
          </a:prstGeom>
          <a:noFill/>
          <a:ln w="57150">
            <a:solidFill>
              <a:srgbClr val="D1CC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4351" name="Text Box 9"/>
          <p:cNvSpPr txBox="1">
            <a:spLocks noChangeArrowheads="1"/>
          </p:cNvSpPr>
          <p:nvPr/>
        </p:nvSpPr>
        <p:spPr bwMode="auto">
          <a:xfrm>
            <a:off x="1116013" y="3962400"/>
            <a:ext cx="21605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a:solidFill>
                  <a:srgbClr val="FFFF00"/>
                </a:solidFill>
              </a:rPr>
              <a:t>SÍNTESIS</a:t>
            </a:r>
          </a:p>
        </p:txBody>
      </p:sp>
      <p:sp>
        <p:nvSpPr>
          <p:cNvPr id="16" name="15 CuadroTexto"/>
          <p:cNvSpPr txBox="1">
            <a:spLocks noChangeArrowheads="1"/>
          </p:cNvSpPr>
          <p:nvPr/>
        </p:nvSpPr>
        <p:spPr bwMode="auto">
          <a:xfrm>
            <a:off x="457200" y="5791200"/>
            <a:ext cx="8189913"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ES" b="1">
                <a:solidFill>
                  <a:srgbClr val="FFFF00"/>
                </a:solidFill>
              </a:rPr>
              <a:t>Se transporta Acetil CoA desde el hígado</a:t>
            </a:r>
          </a:p>
          <a:p>
            <a:pPr algn="ctr" eaLnBrk="1" hangingPunct="1">
              <a:spcBef>
                <a:spcPct val="0"/>
              </a:spcBef>
              <a:buFontTx/>
              <a:buNone/>
            </a:pPr>
            <a:r>
              <a:rPr lang="es-ES" altLang="es-ES" b="1">
                <a:solidFill>
                  <a:srgbClr val="FFFF00"/>
                </a:solidFill>
              </a:rPr>
              <a:t>hacia los  tejidos  extrahepáticos.</a:t>
            </a:r>
          </a:p>
        </p:txBody>
      </p:sp>
    </p:spTree>
    <p:extLst>
      <p:ext uri="{BB962C8B-B14F-4D97-AF65-F5344CB8AC3E}">
        <p14:creationId xmlns:p14="http://schemas.microsoft.com/office/powerpoint/2010/main" val="24812421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4338"/>
                                        </p:tgtEl>
                                        <p:attrNameLst>
                                          <p:attrName>ppt_y</p:attrName>
                                        </p:attrNameLst>
                                      </p:cBhvr>
                                      <p:tavLst>
                                        <p:tav tm="0">
                                          <p:val>
                                            <p:strVal val="#ppt_y"/>
                                          </p:val>
                                        </p:tav>
                                        <p:tav tm="100000">
                                          <p:val>
                                            <p:strVal val="#ppt_y"/>
                                          </p:val>
                                        </p:tav>
                                      </p:tavLst>
                                    </p:anim>
                                    <p:anim calcmode="lin" valueType="num">
                                      <p:cBhvr>
                                        <p:cTn id="9" dur="500" fill="hold"/>
                                        <p:tgtEl>
                                          <p:spTgt spid="1433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433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433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14341"/>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4339"/>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14350"/>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351"/>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9469"/>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14342"/>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4340"/>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14344"/>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4343"/>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9470"/>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4345"/>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26" presetClass="emph" presetSubtype="0" repeatCount="2000" fill="hold" grpId="1" nodeType="clickEffect">
                                  <p:stCondLst>
                                    <p:cond delay="0"/>
                                  </p:stCondLst>
                                  <p:childTnLst>
                                    <p:animEffect transition="out" filter="fade">
                                      <p:cBhvr>
                                        <p:cTn id="51" dur="500" tmFilter="0, 0; .2, .5; .8, .5; 1, 0"/>
                                        <p:tgtEl>
                                          <p:spTgt spid="14345"/>
                                        </p:tgtEl>
                                      </p:cBhvr>
                                    </p:animEffect>
                                    <p:animScale>
                                      <p:cBhvr>
                                        <p:cTn id="52" dur="250" autoRev="1" fill="hold"/>
                                        <p:tgtEl>
                                          <p:spTgt spid="14345"/>
                                        </p:tgtEl>
                                      </p:cBhvr>
                                      <p:by x="105000" y="105000"/>
                                    </p:animScale>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8" fill="hold" nodeType="clickEffect">
                                  <p:stCondLst>
                                    <p:cond delay="0"/>
                                  </p:stCondLst>
                                  <p:childTnLst>
                                    <p:set>
                                      <p:cBhvr>
                                        <p:cTn id="56" dur="1" fill="hold">
                                          <p:stCondLst>
                                            <p:cond delay="0"/>
                                          </p:stCondLst>
                                        </p:cTn>
                                        <p:tgtEl>
                                          <p:spTgt spid="14348"/>
                                        </p:tgtEl>
                                        <p:attrNameLst>
                                          <p:attrName>style.visibility</p:attrName>
                                        </p:attrNameLst>
                                      </p:cBhvr>
                                      <p:to>
                                        <p:strVal val="visible"/>
                                      </p:to>
                                    </p:set>
                                    <p:animEffect transition="in" filter="slide(fromLeft)">
                                      <p:cBhvr>
                                        <p:cTn id="57" dur="500"/>
                                        <p:tgtEl>
                                          <p:spTgt spid="1434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p:bldP spid="14340" grpId="0"/>
      <p:bldP spid="14343" grpId="0"/>
      <p:bldP spid="14345" grpId="0" animBg="1"/>
      <p:bldP spid="14345" grpId="1" animBg="1"/>
      <p:bldP spid="19469" grpId="0" animBg="1"/>
      <p:bldP spid="19470" grpId="0" animBg="1"/>
      <p:bldP spid="14351"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p:txBody>
          <a:bodyPr>
            <a:normAutofit/>
          </a:bodyPr>
          <a:lstStyle/>
          <a:p>
            <a:r>
              <a:rPr lang="es-ES" altLang="es-ES" sz="2800" i="1" dirty="0" smtClean="0">
                <a:latin typeface="Arial" panose="020B0604020202020204" pitchFamily="34" charset="0"/>
                <a:cs typeface="Arial" panose="020B0604020202020204" pitchFamily="34" charset="0"/>
              </a:rPr>
              <a:t>Relaciones interorgánicas en hiperglucemia</a:t>
            </a:r>
          </a:p>
        </p:txBody>
      </p:sp>
      <p:pic>
        <p:nvPicPr>
          <p:cNvPr id="12291" name="Picture 3" descr="C:\Documents and Settings\Lidia\Escritorio\Relaciones interorgánicas en hiperglucemi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447800"/>
            <a:ext cx="7086600" cy="530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48929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457200" y="76200"/>
            <a:ext cx="8229600" cy="1143000"/>
          </a:xfrm>
        </p:spPr>
        <p:txBody>
          <a:bodyPr>
            <a:normAutofit/>
          </a:bodyPr>
          <a:lstStyle/>
          <a:p>
            <a:pPr algn="ctr"/>
            <a:r>
              <a:rPr lang="es-ES" altLang="es-ES" sz="2800" i="1" dirty="0" smtClean="0">
                <a:latin typeface="Arial" panose="020B0604020202020204" pitchFamily="34" charset="0"/>
                <a:cs typeface="Arial" panose="020B0604020202020204" pitchFamily="34" charset="0"/>
              </a:rPr>
              <a:t>Relaciones interorgánicas en hipoglucemia</a:t>
            </a:r>
          </a:p>
        </p:txBody>
      </p:sp>
      <p:pic>
        <p:nvPicPr>
          <p:cNvPr id="13315" name="Picture 2" descr="C:\Documents and Settings\Lidia\Escritorio\relaciones interorhánic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441450"/>
            <a:ext cx="7086600"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0419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4587" y="2242053"/>
            <a:ext cx="7886700" cy="1325563"/>
          </a:xfrm>
        </p:spPr>
        <p:txBody>
          <a:bodyPr>
            <a:normAutofit/>
          </a:bodyPr>
          <a:lstStyle/>
          <a:p>
            <a:pPr algn="ctr"/>
            <a:r>
              <a:rPr lang="es-ES" sz="4400" dirty="0" smtClean="0">
                <a:latin typeface="Arial" panose="020B0604020202020204" pitchFamily="34" charset="0"/>
                <a:cs typeface="Arial" panose="020B0604020202020204" pitchFamily="34" charset="0"/>
              </a:rPr>
              <a:t>Regulación y control del metabolismo</a:t>
            </a:r>
            <a:endParaRPr lang="es-E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87409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285750" y="549275"/>
            <a:ext cx="8858250" cy="4493538"/>
          </a:xfrm>
          <a:prstGeom prst="rect">
            <a:avLst/>
          </a:prstGeom>
          <a:noFill/>
          <a:ln w="9525">
            <a:noFill/>
            <a:miter lim="800000"/>
            <a:headEnd/>
            <a:tailEnd/>
          </a:ln>
        </p:spPr>
        <p:txBody>
          <a:bodyPr>
            <a:spAutoFit/>
          </a:bodyPr>
          <a:lstStyle/>
          <a:p>
            <a:pPr algn="ctr">
              <a:defRPr/>
            </a:pPr>
            <a:r>
              <a:rPr lang="es-ES" sz="3600" dirty="0" smtClean="0">
                <a:latin typeface="Arial" panose="020B0604020202020204" pitchFamily="34" charset="0"/>
                <a:cs typeface="Arial" panose="020B0604020202020204" pitchFamily="34" charset="0"/>
              </a:rPr>
              <a:t>Mecanismos de regulación metabólica</a:t>
            </a:r>
          </a:p>
          <a:p>
            <a:pPr algn="ctr">
              <a:defRPr/>
            </a:pPr>
            <a:endParaRPr lang="es-ES" sz="3600" dirty="0" smtClean="0">
              <a:latin typeface="Arial" panose="020B0604020202020204" pitchFamily="34" charset="0"/>
              <a:cs typeface="Arial" panose="020B0604020202020204" pitchFamily="34" charset="0"/>
            </a:endParaRPr>
          </a:p>
          <a:p>
            <a:pPr>
              <a:buFontTx/>
              <a:buAutoNum type="arabicPeriod"/>
              <a:defRPr/>
            </a:pPr>
            <a:r>
              <a:rPr lang="es-ES" sz="2800" dirty="0" smtClean="0">
                <a:latin typeface="Arial" panose="020B0604020202020204" pitchFamily="34" charset="0"/>
                <a:cs typeface="Arial" panose="020B0604020202020204" pitchFamily="34" charset="0"/>
              </a:rPr>
              <a:t> Disponibilidad de sustrato.</a:t>
            </a:r>
          </a:p>
          <a:p>
            <a:pPr>
              <a:defRPr/>
            </a:pPr>
            <a:r>
              <a:rPr lang="es-ES" sz="2800" dirty="0" smtClean="0">
                <a:latin typeface="Arial" panose="020B0604020202020204" pitchFamily="34" charset="0"/>
                <a:cs typeface="Arial" panose="020B0604020202020204" pitchFamily="34" charset="0"/>
              </a:rPr>
              <a:t>2. Compartimentación celular.</a:t>
            </a:r>
          </a:p>
          <a:p>
            <a:pPr>
              <a:defRPr/>
            </a:pPr>
            <a:r>
              <a:rPr lang="es-ES" sz="2800" dirty="0" smtClean="0">
                <a:latin typeface="Arial" panose="020B0604020202020204" pitchFamily="34" charset="0"/>
                <a:cs typeface="Arial" panose="020B0604020202020204" pitchFamily="34" charset="0"/>
              </a:rPr>
              <a:t>3. Modificación covalente.</a:t>
            </a:r>
          </a:p>
          <a:p>
            <a:pPr>
              <a:defRPr/>
            </a:pPr>
            <a:r>
              <a:rPr lang="es-ES" sz="2800" dirty="0" smtClean="0">
                <a:latin typeface="Arial" panose="020B0604020202020204" pitchFamily="34" charset="0"/>
                <a:cs typeface="Arial" panose="020B0604020202020204" pitchFamily="34" charset="0"/>
              </a:rPr>
              <a:t>4. Modificación alostérica.</a:t>
            </a:r>
          </a:p>
          <a:p>
            <a:pPr>
              <a:defRPr/>
            </a:pPr>
            <a:r>
              <a:rPr lang="es-ES" sz="2800" i="1" dirty="0" smtClean="0">
                <a:latin typeface="Arial" panose="020B0604020202020204" pitchFamily="34" charset="0"/>
                <a:cs typeface="Arial" panose="020B0604020202020204" pitchFamily="34" charset="0"/>
              </a:rPr>
              <a:t>5. </a:t>
            </a:r>
            <a:r>
              <a:rPr lang="es-ES" sz="2800" dirty="0" smtClean="0">
                <a:latin typeface="Arial" panose="020B0604020202020204" pitchFamily="34" charset="0"/>
                <a:cs typeface="Arial" panose="020B0604020202020204" pitchFamily="34" charset="0"/>
              </a:rPr>
              <a:t>Inducción y represión</a:t>
            </a:r>
          </a:p>
          <a:p>
            <a:pPr>
              <a:defRPr/>
            </a:pPr>
            <a:r>
              <a:rPr lang="es-ES" sz="2800" dirty="0">
                <a:latin typeface="Arial" panose="020B0604020202020204" pitchFamily="34" charset="0"/>
                <a:cs typeface="Arial" panose="020B0604020202020204" pitchFamily="34" charset="0"/>
              </a:rPr>
              <a:t> </a:t>
            </a:r>
            <a:r>
              <a:rPr lang="es-ES" sz="2800" dirty="0" smtClean="0">
                <a:latin typeface="Arial" panose="020B0604020202020204" pitchFamily="34" charset="0"/>
                <a:cs typeface="Arial" panose="020B0604020202020204" pitchFamily="34" charset="0"/>
              </a:rPr>
              <a:t>   enzimáticas.</a:t>
            </a:r>
          </a:p>
          <a:p>
            <a:pPr>
              <a:defRPr/>
            </a:pPr>
            <a:r>
              <a:rPr lang="es-ES" sz="2800" dirty="0" smtClean="0">
                <a:latin typeface="Arial" panose="020B0604020202020204" pitchFamily="34" charset="0"/>
                <a:cs typeface="Arial" panose="020B0604020202020204" pitchFamily="34" charset="0"/>
              </a:rPr>
              <a:t>6. Especialización celular. </a:t>
            </a:r>
            <a:endParaRPr lang="es-ES" sz="3600" dirty="0">
              <a:latin typeface="Arial" panose="020B0604020202020204" pitchFamily="34" charset="0"/>
              <a:cs typeface="Arial" panose="020B0604020202020204" pitchFamily="34" charset="0"/>
            </a:endParaRPr>
          </a:p>
          <a:p>
            <a:pPr algn="l">
              <a:defRPr/>
            </a:pPr>
            <a:endParaRPr lang="es-ES" b="0" dirty="0">
              <a:solidFill>
                <a:srgbClr val="000066"/>
              </a:solidFill>
              <a:effectLst>
                <a:outerShdw blurRad="38100" dist="38100" dir="2700000" algn="tl">
                  <a:srgbClr val="000000"/>
                </a:outerShdw>
              </a:effectLst>
            </a:endParaRPr>
          </a:p>
        </p:txBody>
      </p:sp>
      <p:pic>
        <p:nvPicPr>
          <p:cNvPr id="5" name="Picture 2" descr="C:\Documents and Settings\Lidia\Escritorio\Diferentes mec. re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1625" y="1267691"/>
            <a:ext cx="3762375" cy="511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60875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normAutofit/>
          </a:bodyPr>
          <a:lstStyle/>
          <a:p>
            <a:r>
              <a:rPr lang="es-ES" altLang="es-ES" sz="3600" dirty="0" smtClean="0">
                <a:latin typeface="Arial" panose="020B0604020202020204" pitchFamily="34" charset="0"/>
                <a:cs typeface="Arial" panose="020B0604020202020204" pitchFamily="34" charset="0"/>
              </a:rPr>
              <a:t>Otros mecanismos de regulación:</a:t>
            </a:r>
          </a:p>
        </p:txBody>
      </p:sp>
      <p:pic>
        <p:nvPicPr>
          <p:cNvPr id="13315" name="Picture 2" descr="C:\Documents and Settings\Lidia\Escritorio\isoenzimas LD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4538663"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Documents and Settings\Lidia\Escritorio\NUEVO LIBRO-RHF\GENETICA\CAPITULO-20\FIGURAS CON NUMERO\FIGURA-17-0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925763"/>
            <a:ext cx="3987800" cy="252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6 CuadroTexto"/>
          <p:cNvSpPr txBox="1">
            <a:spLocks noChangeArrowheads="1"/>
          </p:cNvSpPr>
          <p:nvPr/>
        </p:nvSpPr>
        <p:spPr bwMode="auto">
          <a:xfrm>
            <a:off x="5562600" y="1752600"/>
            <a:ext cx="22573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dirty="0"/>
              <a:t>Isoenzimas</a:t>
            </a:r>
          </a:p>
        </p:txBody>
      </p:sp>
      <p:sp>
        <p:nvSpPr>
          <p:cNvPr id="9" name="8 CuadroTexto"/>
          <p:cNvSpPr txBox="1">
            <a:spLocks noChangeArrowheads="1"/>
          </p:cNvSpPr>
          <p:nvPr/>
        </p:nvSpPr>
        <p:spPr bwMode="auto">
          <a:xfrm>
            <a:off x="4628850" y="3569135"/>
            <a:ext cx="412484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None/>
            </a:pPr>
            <a:r>
              <a:rPr lang="es-ES" altLang="es-ES" sz="2800" dirty="0"/>
              <a:t>Mecanismo </a:t>
            </a:r>
            <a:r>
              <a:rPr lang="es-ES" altLang="es-ES" sz="2800" dirty="0" smtClean="0"/>
              <a:t>epigenético</a:t>
            </a:r>
            <a:r>
              <a:rPr lang="es-ES" altLang="es-ES" sz="2800" dirty="0"/>
              <a:t>:</a:t>
            </a:r>
          </a:p>
          <a:p>
            <a:pPr algn="ctr" eaLnBrk="1" hangingPunct="1">
              <a:spcBef>
                <a:spcPct val="0"/>
              </a:spcBef>
              <a:buFontTx/>
              <a:buNone/>
            </a:pPr>
            <a:r>
              <a:rPr lang="es-ES" altLang="es-ES" sz="2800" dirty="0" smtClean="0"/>
              <a:t>Modificación </a:t>
            </a:r>
            <a:r>
              <a:rPr lang="es-ES" altLang="es-ES" sz="2800" dirty="0"/>
              <a:t>de </a:t>
            </a:r>
            <a:r>
              <a:rPr lang="es-ES" altLang="es-ES" sz="2800" dirty="0" smtClean="0"/>
              <a:t>histonas</a:t>
            </a:r>
            <a:endParaRPr lang="es-ES" altLang="es-ES" sz="2800" dirty="0"/>
          </a:p>
        </p:txBody>
      </p:sp>
    </p:spTree>
    <p:extLst>
      <p:ext uri="{BB962C8B-B14F-4D97-AF65-F5344CB8AC3E}">
        <p14:creationId xmlns:p14="http://schemas.microsoft.com/office/powerpoint/2010/main" val="1589639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1 Título"/>
          <p:cNvSpPr>
            <a:spLocks noGrp="1"/>
          </p:cNvSpPr>
          <p:nvPr>
            <p:ph type="title" idx="4294967295"/>
          </p:nvPr>
        </p:nvSpPr>
        <p:spPr/>
        <p:txBody>
          <a:bodyPr>
            <a:normAutofit/>
          </a:bodyPr>
          <a:lstStyle/>
          <a:p>
            <a:pPr algn="ctr" eaLnBrk="1" hangingPunct="1">
              <a:defRPr/>
            </a:pPr>
            <a:r>
              <a:rPr lang="es-ES" sz="2800" dirty="0" smtClean="0">
                <a:latin typeface="Arial" panose="020B0604020202020204" pitchFamily="34" charset="0"/>
                <a:cs typeface="Arial" panose="020B0604020202020204" pitchFamily="34" charset="0"/>
              </a:rPr>
              <a:t>Otros mecanismo: Especialización celular</a:t>
            </a:r>
          </a:p>
        </p:txBody>
      </p:sp>
      <p:pic>
        <p:nvPicPr>
          <p:cNvPr id="14339" name="Picture 5"/>
          <p:cNvPicPr>
            <a:picLocks noGrp="1" noChangeAspect="1" noChangeArrowheads="1"/>
          </p:cNvPicPr>
          <p:nvPr>
            <p:ph idx="4294967295"/>
          </p:nvPr>
        </p:nvPicPr>
        <p:blipFill>
          <a:blip r:embed="rId2"/>
          <a:srcRect/>
          <a:stretch>
            <a:fillRect/>
          </a:stretch>
        </p:blipFill>
        <p:spPr>
          <a:xfrm>
            <a:off x="900113" y="1643050"/>
            <a:ext cx="7100911" cy="4738700"/>
          </a:xfrm>
          <a:noFill/>
          <a:ln w="57150">
            <a:solidFill>
              <a:schemeClr val="bg1"/>
            </a:solidFill>
          </a:ln>
        </p:spPr>
      </p:pic>
    </p:spTree>
    <p:extLst>
      <p:ext uri="{BB962C8B-B14F-4D97-AF65-F5344CB8AC3E}">
        <p14:creationId xmlns:p14="http://schemas.microsoft.com/office/powerpoint/2010/main" val="12841729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a:xfrm>
            <a:off x="457200" y="0"/>
            <a:ext cx="8229600" cy="1143000"/>
          </a:xfrm>
        </p:spPr>
        <p:txBody>
          <a:bodyPr/>
          <a:lstStyle/>
          <a:p>
            <a:r>
              <a:rPr lang="es-ES" altLang="es-ES" sz="3200" dirty="0" smtClean="0">
                <a:latin typeface="Arial" panose="020B0604020202020204" pitchFamily="34" charset="0"/>
                <a:cs typeface="Arial" panose="020B0604020202020204" pitchFamily="34" charset="0"/>
              </a:rPr>
              <a:t>Otros mecanismos: nivel energético; plétora de metabolitos:</a:t>
            </a:r>
          </a:p>
        </p:txBody>
      </p:sp>
      <p:sp>
        <p:nvSpPr>
          <p:cNvPr id="3" name="2 CuadroTexto"/>
          <p:cNvSpPr txBox="1">
            <a:spLocks noChangeArrowheads="1"/>
          </p:cNvSpPr>
          <p:nvPr/>
        </p:nvSpPr>
        <p:spPr bwMode="auto">
          <a:xfrm>
            <a:off x="266700" y="1219200"/>
            <a:ext cx="818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2800" dirty="0" smtClean="0">
                <a:latin typeface="Arial Narrow" panose="020B0606020202030204" pitchFamily="34" charset="0"/>
                <a:cs typeface="Times New Roman" panose="02020603050405020304" pitchFamily="18" charset="0"/>
              </a:rPr>
              <a:t>ATP:</a:t>
            </a:r>
            <a:endParaRPr lang="es-ES" altLang="es-ES" sz="2800" dirty="0">
              <a:latin typeface="Arial Narrow" panose="020B0606020202030204" pitchFamily="34" charset="0"/>
              <a:cs typeface="Times New Roman" panose="02020603050405020304" pitchFamily="18" charset="0"/>
            </a:endParaRPr>
          </a:p>
        </p:txBody>
      </p:sp>
      <p:sp>
        <p:nvSpPr>
          <p:cNvPr id="8" name="7 CuadroTexto"/>
          <p:cNvSpPr txBox="1">
            <a:spLocks noChangeArrowheads="1"/>
          </p:cNvSpPr>
          <p:nvPr/>
        </p:nvSpPr>
        <p:spPr bwMode="auto">
          <a:xfrm>
            <a:off x="1003697" y="1200477"/>
            <a:ext cx="4586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2800" dirty="0" smtClean="0">
                <a:latin typeface="Arial Narrow" panose="020B0606020202030204" pitchFamily="34" charset="0"/>
              </a:rPr>
              <a:t>Activa a </a:t>
            </a:r>
            <a:r>
              <a:rPr lang="es-ES" altLang="es-ES" sz="2800" dirty="0">
                <a:latin typeface="Arial Narrow" panose="020B0606020202030204" pitchFamily="34" charset="0"/>
                <a:cs typeface="Times New Roman" panose="02020603050405020304" pitchFamily="18" charset="0"/>
              </a:rPr>
              <a:t>b</a:t>
            </a:r>
            <a:r>
              <a:rPr lang="es-ES" altLang="es-ES" sz="2800" dirty="0" smtClean="0">
                <a:latin typeface="Arial Narrow" panose="020B0606020202030204" pitchFamily="34" charset="0"/>
                <a:cs typeface="Times New Roman" panose="02020603050405020304" pitchFamily="18" charset="0"/>
              </a:rPr>
              <a:t>isfosfofructofosfatasa 1:</a:t>
            </a:r>
            <a:endParaRPr lang="es-ES" altLang="es-ES" sz="2800" dirty="0">
              <a:latin typeface="Arial Narrow" panose="020B0606020202030204" pitchFamily="34" charset="0"/>
              <a:cs typeface="Times New Roman" panose="02020603050405020304" pitchFamily="18" charset="0"/>
            </a:endParaRPr>
          </a:p>
        </p:txBody>
      </p:sp>
      <p:sp>
        <p:nvSpPr>
          <p:cNvPr id="9" name="8 CuadroTexto"/>
          <p:cNvSpPr txBox="1">
            <a:spLocks noChangeArrowheads="1"/>
          </p:cNvSpPr>
          <p:nvPr/>
        </p:nvSpPr>
        <p:spPr bwMode="auto">
          <a:xfrm>
            <a:off x="5480996" y="1229380"/>
            <a:ext cx="27540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2400" dirty="0">
                <a:latin typeface="Arial Narrow" panose="020B0606020202030204" pitchFamily="34" charset="0"/>
                <a:cs typeface="Times New Roman" panose="02020603050405020304" pitchFamily="18" charset="0"/>
              </a:rPr>
              <a:t>+</a:t>
            </a:r>
            <a:r>
              <a:rPr lang="es-ES" altLang="es-ES" sz="2400" dirty="0" smtClean="0">
                <a:solidFill>
                  <a:schemeClr val="bg1"/>
                </a:solidFill>
                <a:latin typeface="Arial Narrow" panose="020B0606020202030204" pitchFamily="34" charset="0"/>
                <a:cs typeface="Times New Roman" panose="02020603050405020304" pitchFamily="18" charset="0"/>
              </a:rPr>
              <a:t> </a:t>
            </a:r>
            <a:r>
              <a:rPr lang="es-ES" altLang="es-ES" sz="2800" dirty="0" smtClean="0">
                <a:latin typeface="Arial Narrow" panose="020B0606020202030204" pitchFamily="34" charset="0"/>
                <a:cs typeface="Times New Roman" panose="02020603050405020304" pitchFamily="18" charset="0"/>
              </a:rPr>
              <a:t>Gluconeogénesis</a:t>
            </a:r>
            <a:endParaRPr lang="es-ES" altLang="es-ES" sz="2800" dirty="0">
              <a:latin typeface="Arial Narrow" panose="020B0606020202030204" pitchFamily="34" charset="0"/>
              <a:cs typeface="Times New Roman" panose="02020603050405020304" pitchFamily="18" charset="0"/>
            </a:endParaRPr>
          </a:p>
        </p:txBody>
      </p:sp>
      <p:sp>
        <p:nvSpPr>
          <p:cNvPr id="10" name="9 CuadroTexto"/>
          <p:cNvSpPr txBox="1">
            <a:spLocks noChangeArrowheads="1"/>
          </p:cNvSpPr>
          <p:nvPr/>
        </p:nvSpPr>
        <p:spPr bwMode="auto">
          <a:xfrm>
            <a:off x="1219200" y="2362200"/>
            <a:ext cx="65101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2800" dirty="0" smtClean="0">
                <a:latin typeface="Arial Narrow" panose="020B0606020202030204" pitchFamily="34" charset="0"/>
                <a:cs typeface="Times New Roman" panose="02020603050405020304" pitchFamily="18" charset="0"/>
              </a:rPr>
              <a:t>Activa a </a:t>
            </a:r>
            <a:r>
              <a:rPr lang="es-ES" altLang="es-ES" sz="2800" dirty="0">
                <a:latin typeface="Arial Narrow" panose="020B0606020202030204" pitchFamily="34" charset="0"/>
                <a:cs typeface="Times New Roman" panose="02020603050405020304" pitchFamily="18" charset="0"/>
              </a:rPr>
              <a:t>glucógeno </a:t>
            </a:r>
            <a:r>
              <a:rPr lang="es-ES" altLang="es-ES" sz="2800" dirty="0" smtClean="0">
                <a:latin typeface="Arial Narrow" panose="020B0606020202030204" pitchFamily="34" charset="0"/>
                <a:cs typeface="Times New Roman" panose="02020603050405020304" pitchFamily="18" charset="0"/>
              </a:rPr>
              <a:t>fosforilasa:  + Glucogenólisis</a:t>
            </a:r>
            <a:endParaRPr lang="es-ES" altLang="es-ES" sz="2800" dirty="0">
              <a:latin typeface="Arial Narrow" panose="020B0606020202030204" pitchFamily="34" charset="0"/>
              <a:cs typeface="Times New Roman" panose="02020603050405020304" pitchFamily="18" charset="0"/>
            </a:endParaRPr>
          </a:p>
        </p:txBody>
      </p:sp>
      <p:sp>
        <p:nvSpPr>
          <p:cNvPr id="12" name="11 CuadroTexto"/>
          <p:cNvSpPr txBox="1">
            <a:spLocks noChangeArrowheads="1"/>
          </p:cNvSpPr>
          <p:nvPr/>
        </p:nvSpPr>
        <p:spPr bwMode="auto">
          <a:xfrm>
            <a:off x="304800" y="1828800"/>
            <a:ext cx="9060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2800" dirty="0" smtClean="0">
                <a:latin typeface="Arial Narrow" panose="020B0606020202030204" pitchFamily="34" charset="0"/>
                <a:cs typeface="Times New Roman" panose="02020603050405020304" pitchFamily="18" charset="0"/>
              </a:rPr>
              <a:t>AMP:</a:t>
            </a:r>
            <a:endParaRPr lang="es-ES" altLang="es-ES" sz="2800" dirty="0">
              <a:latin typeface="Arial Narrow" panose="020B0606020202030204" pitchFamily="34" charset="0"/>
              <a:cs typeface="Times New Roman" panose="02020603050405020304" pitchFamily="18" charset="0"/>
            </a:endParaRPr>
          </a:p>
        </p:txBody>
      </p:sp>
      <p:sp>
        <p:nvSpPr>
          <p:cNvPr id="14" name="13 CuadroTexto"/>
          <p:cNvSpPr txBox="1">
            <a:spLocks noChangeArrowheads="1"/>
          </p:cNvSpPr>
          <p:nvPr/>
        </p:nvSpPr>
        <p:spPr bwMode="auto">
          <a:xfrm>
            <a:off x="1219199" y="1828800"/>
            <a:ext cx="48609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2800" dirty="0" smtClean="0">
                <a:latin typeface="Times New Roman" panose="02020603050405020304" pitchFamily="18" charset="0"/>
                <a:cs typeface="Times New Roman" panose="02020603050405020304" pitchFamily="18" charset="0"/>
              </a:rPr>
              <a:t>Activa a </a:t>
            </a:r>
            <a:r>
              <a:rPr lang="es-ES" altLang="es-ES" sz="2800" dirty="0">
                <a:latin typeface="Times New Roman" panose="02020603050405020304" pitchFamily="18" charset="0"/>
                <a:cs typeface="Times New Roman" panose="02020603050405020304" pitchFamily="18" charset="0"/>
              </a:rPr>
              <a:t>fosfofructoquinasa </a:t>
            </a:r>
            <a:r>
              <a:rPr lang="es-ES" altLang="es-ES" sz="2800" dirty="0" smtClean="0">
                <a:latin typeface="Times New Roman" panose="02020603050405020304" pitchFamily="18" charset="0"/>
                <a:cs typeface="Times New Roman" panose="02020603050405020304" pitchFamily="18" charset="0"/>
              </a:rPr>
              <a:t>1:</a:t>
            </a:r>
            <a:r>
              <a:rPr lang="es-ES" altLang="es-ES" sz="2800" dirty="0" smtClean="0">
                <a:latin typeface="Arial Narrow" panose="020B0606020202030204" pitchFamily="34" charset="0"/>
                <a:cs typeface="Times New Roman" panose="02020603050405020304" pitchFamily="18" charset="0"/>
              </a:rPr>
              <a:t>+</a:t>
            </a:r>
            <a:endParaRPr lang="es-ES" altLang="es-ES" sz="2800" dirty="0">
              <a:latin typeface="Arial Narrow" panose="020B0606020202030204" pitchFamily="34" charset="0"/>
              <a:cs typeface="Times New Roman" panose="02020603050405020304" pitchFamily="18" charset="0"/>
            </a:endParaRPr>
          </a:p>
        </p:txBody>
      </p:sp>
      <p:sp>
        <p:nvSpPr>
          <p:cNvPr id="15" name="14 CuadroTexto"/>
          <p:cNvSpPr txBox="1">
            <a:spLocks noChangeArrowheads="1"/>
          </p:cNvSpPr>
          <p:nvPr/>
        </p:nvSpPr>
        <p:spPr bwMode="auto">
          <a:xfrm>
            <a:off x="5761904" y="1828800"/>
            <a:ext cx="23955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2800" dirty="0">
                <a:latin typeface="Arial Narrow" panose="020B0606020202030204" pitchFamily="34" charset="0"/>
                <a:cs typeface="Times New Roman" panose="02020603050405020304" pitchFamily="18" charset="0"/>
              </a:rPr>
              <a:t>Glucólisis</a:t>
            </a:r>
          </a:p>
        </p:txBody>
      </p:sp>
      <p:sp>
        <p:nvSpPr>
          <p:cNvPr id="16" name="15 CuadroTexto"/>
          <p:cNvSpPr txBox="1">
            <a:spLocks noChangeArrowheads="1"/>
          </p:cNvSpPr>
          <p:nvPr/>
        </p:nvSpPr>
        <p:spPr bwMode="auto">
          <a:xfrm>
            <a:off x="304800" y="4572000"/>
            <a:ext cx="8563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2800" dirty="0" smtClean="0">
                <a:latin typeface="Arial Narrow" panose="020B0606020202030204" pitchFamily="34" charset="0"/>
                <a:cs typeface="Times New Roman" panose="02020603050405020304" pitchFamily="18" charset="0"/>
              </a:rPr>
              <a:t>G6P:</a:t>
            </a:r>
            <a:endParaRPr lang="es-ES" altLang="es-ES" sz="2800" dirty="0">
              <a:latin typeface="Arial Narrow" panose="020B0606020202030204" pitchFamily="34" charset="0"/>
              <a:cs typeface="Times New Roman" panose="02020603050405020304" pitchFamily="18" charset="0"/>
            </a:endParaRPr>
          </a:p>
        </p:txBody>
      </p:sp>
      <p:sp>
        <p:nvSpPr>
          <p:cNvPr id="17" name="16 CuadroTexto"/>
          <p:cNvSpPr txBox="1">
            <a:spLocks noChangeArrowheads="1"/>
          </p:cNvSpPr>
          <p:nvPr/>
        </p:nvSpPr>
        <p:spPr bwMode="auto">
          <a:xfrm>
            <a:off x="1155571" y="4567238"/>
            <a:ext cx="60516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2800" dirty="0" smtClean="0">
                <a:latin typeface="Arial Narrow" panose="020B0606020202030204" pitchFamily="34" charset="0"/>
                <a:cs typeface="Times New Roman" panose="02020603050405020304" pitchFamily="18" charset="0"/>
              </a:rPr>
              <a:t>Activa a glucógeno </a:t>
            </a:r>
            <a:r>
              <a:rPr lang="es-ES" altLang="es-ES" sz="2800" dirty="0">
                <a:latin typeface="Arial Narrow" panose="020B0606020202030204" pitchFamily="34" charset="0"/>
                <a:cs typeface="Times New Roman" panose="02020603050405020304" pitchFamily="18" charset="0"/>
              </a:rPr>
              <a:t>sintasa </a:t>
            </a:r>
            <a:r>
              <a:rPr lang="es-ES" altLang="es-ES" sz="2800" dirty="0" smtClean="0">
                <a:latin typeface="Arial Narrow" panose="020B0606020202030204" pitchFamily="34" charset="0"/>
                <a:cs typeface="Times New Roman" panose="02020603050405020304" pitchFamily="18" charset="0"/>
              </a:rPr>
              <a:t>b: +Glucogénesis</a:t>
            </a:r>
            <a:endParaRPr lang="es-ES" altLang="es-ES" sz="2800" dirty="0">
              <a:latin typeface="Arial Narrow" panose="020B0606020202030204" pitchFamily="34" charset="0"/>
              <a:cs typeface="Times New Roman" panose="02020603050405020304" pitchFamily="18" charset="0"/>
            </a:endParaRPr>
          </a:p>
        </p:txBody>
      </p:sp>
      <p:sp>
        <p:nvSpPr>
          <p:cNvPr id="19" name="18 CuadroTexto"/>
          <p:cNvSpPr txBox="1">
            <a:spLocks noChangeArrowheads="1"/>
          </p:cNvSpPr>
          <p:nvPr/>
        </p:nvSpPr>
        <p:spPr bwMode="auto">
          <a:xfrm>
            <a:off x="320675" y="5038725"/>
            <a:ext cx="11176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2800" dirty="0" smtClean="0">
                <a:latin typeface="Arial Narrow" panose="020B0606020202030204" pitchFamily="34" charset="0"/>
              </a:rPr>
              <a:t>Cítrico:</a:t>
            </a:r>
            <a:endParaRPr lang="es-ES" altLang="es-ES" sz="2800" dirty="0">
              <a:latin typeface="Arial Narrow" panose="020B0606020202030204" pitchFamily="34" charset="0"/>
            </a:endParaRPr>
          </a:p>
        </p:txBody>
      </p:sp>
      <p:sp>
        <p:nvSpPr>
          <p:cNvPr id="22" name="21 CuadroTexto"/>
          <p:cNvSpPr txBox="1">
            <a:spLocks noChangeArrowheads="1"/>
          </p:cNvSpPr>
          <p:nvPr/>
        </p:nvSpPr>
        <p:spPr bwMode="auto">
          <a:xfrm>
            <a:off x="1319875" y="5053668"/>
            <a:ext cx="629037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2800" dirty="0" smtClean="0">
                <a:latin typeface="Arial Narrow" panose="020B0606020202030204" pitchFamily="34" charset="0"/>
                <a:cs typeface="Times New Roman" panose="02020603050405020304" pitchFamily="18" charset="0"/>
              </a:rPr>
              <a:t>+ a ACC: + Lipogénesis/ - a PFK1: - Glucolisis</a:t>
            </a:r>
            <a:endParaRPr lang="es-ES" altLang="es-ES" sz="2800" dirty="0">
              <a:latin typeface="Arial Narrow" panose="020B0606020202030204" pitchFamily="34" charset="0"/>
              <a:cs typeface="Times New Roman" panose="02020603050405020304" pitchFamily="18" charset="0"/>
            </a:endParaRPr>
          </a:p>
        </p:txBody>
      </p:sp>
      <p:sp>
        <p:nvSpPr>
          <p:cNvPr id="24" name="23 CuadroTexto"/>
          <p:cNvSpPr txBox="1">
            <a:spLocks noChangeArrowheads="1"/>
          </p:cNvSpPr>
          <p:nvPr/>
        </p:nvSpPr>
        <p:spPr bwMode="auto">
          <a:xfrm>
            <a:off x="161925" y="5419725"/>
            <a:ext cx="82524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2800" dirty="0" smtClean="0">
                <a:latin typeface="Arial Narrow" panose="020B0606020202030204" pitchFamily="34" charset="0"/>
                <a:cs typeface="Times New Roman" panose="02020603050405020304" pitchFamily="18" charset="0"/>
              </a:rPr>
              <a:t> Colesterol: + a HMG CoA reductasa: + Síntesis de colesterol </a:t>
            </a:r>
            <a:endParaRPr lang="es-ES" altLang="es-ES" sz="2800" b="1" dirty="0">
              <a:solidFill>
                <a:schemeClr val="bg1"/>
              </a:solidFill>
              <a:latin typeface="Times New Roman" panose="02020603050405020304" pitchFamily="18" charset="0"/>
              <a:cs typeface="Times New Roman" panose="02020603050405020304" pitchFamily="18" charset="0"/>
            </a:endParaRPr>
          </a:p>
        </p:txBody>
      </p:sp>
      <p:sp>
        <p:nvSpPr>
          <p:cNvPr id="30" name="29 CuadroTexto"/>
          <p:cNvSpPr txBox="1">
            <a:spLocks noChangeArrowheads="1"/>
          </p:cNvSpPr>
          <p:nvPr/>
        </p:nvSpPr>
        <p:spPr bwMode="auto">
          <a:xfrm>
            <a:off x="152400" y="5800725"/>
            <a:ext cx="8382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2800" dirty="0" smtClean="0">
                <a:latin typeface="Arial Narrow" panose="020B0606020202030204" pitchFamily="34" charset="0"/>
                <a:cs typeface="Times New Roman" panose="02020603050405020304" pitchFamily="18" charset="0"/>
              </a:rPr>
              <a:t> Malonil CoA: - </a:t>
            </a:r>
            <a:r>
              <a:rPr lang="el-GR" altLang="es-ES" sz="2800" dirty="0" smtClean="0">
                <a:latin typeface="Arial Narrow" panose="020B0606020202030204" pitchFamily="34" charset="0"/>
                <a:cs typeface="Times New Roman" panose="02020603050405020304" pitchFamily="18" charset="0"/>
              </a:rPr>
              <a:t>β</a:t>
            </a:r>
            <a:r>
              <a:rPr lang="es-ES" altLang="es-ES" sz="2800" dirty="0" smtClean="0">
                <a:latin typeface="Arial Narrow" panose="020B0606020202030204" pitchFamily="34" charset="0"/>
                <a:cs typeface="Times New Roman" panose="02020603050405020304" pitchFamily="18" charset="0"/>
              </a:rPr>
              <a:t> oxidación de ácidos grasos</a:t>
            </a:r>
          </a:p>
          <a:p>
            <a:pPr eaLnBrk="1" hangingPunct="1">
              <a:spcBef>
                <a:spcPct val="0"/>
              </a:spcBef>
              <a:buFontTx/>
              <a:buNone/>
            </a:pPr>
            <a:r>
              <a:rPr lang="es-ES" altLang="es-ES" sz="2800" dirty="0">
                <a:latin typeface="Arial Narrow" panose="020B0606020202030204" pitchFamily="34" charset="0"/>
                <a:cs typeface="Times New Roman" panose="02020603050405020304" pitchFamily="18" charset="0"/>
              </a:rPr>
              <a:t> </a:t>
            </a:r>
            <a:r>
              <a:rPr lang="es-ES" altLang="es-ES" sz="2800" dirty="0" smtClean="0">
                <a:latin typeface="Arial Narrow" panose="020B0606020202030204" pitchFamily="34" charset="0"/>
                <a:cs typeface="Times New Roman" panose="02020603050405020304" pitchFamily="18" charset="0"/>
              </a:rPr>
              <a:t>                     (- Carnitina acil CoA transferasa 1)</a:t>
            </a:r>
            <a:endParaRPr lang="es-ES" altLang="es-ES" sz="2800" dirty="0">
              <a:latin typeface="Arial Narrow" panose="020B0606020202030204" pitchFamily="34" charset="0"/>
              <a:cs typeface="Times New Roman" panose="02020603050405020304" pitchFamily="18" charset="0"/>
            </a:endParaRPr>
          </a:p>
        </p:txBody>
      </p:sp>
      <p:sp>
        <p:nvSpPr>
          <p:cNvPr id="34" name="33 CuadroTexto"/>
          <p:cNvSpPr txBox="1">
            <a:spLocks noChangeArrowheads="1"/>
          </p:cNvSpPr>
          <p:nvPr/>
        </p:nvSpPr>
        <p:spPr bwMode="auto">
          <a:xfrm>
            <a:off x="457200" y="2895600"/>
            <a:ext cx="737061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2800" dirty="0" smtClean="0">
                <a:latin typeface="Arial Narrow" panose="020B0606020202030204" pitchFamily="34" charset="0"/>
                <a:cs typeface="Times New Roman" panose="02020603050405020304" pitchFamily="18" charset="0"/>
              </a:rPr>
              <a:t>          Activa a AMPKK: </a:t>
            </a:r>
            <a:r>
              <a:rPr lang="es-ES" altLang="es-ES" sz="2800" dirty="0">
                <a:latin typeface="Arial Narrow" panose="020B0606020202030204" pitchFamily="34" charset="0"/>
                <a:cs typeface="Times New Roman" panose="02020603050405020304" pitchFamily="18" charset="0"/>
              </a:rPr>
              <a:t>fosforila y activa </a:t>
            </a:r>
            <a:r>
              <a:rPr lang="es-ES" altLang="es-ES" sz="2800" dirty="0" smtClean="0">
                <a:latin typeface="Arial Narrow" panose="020B0606020202030204" pitchFamily="34" charset="0"/>
                <a:cs typeface="Times New Roman" panose="02020603050405020304" pitchFamily="18" charset="0"/>
              </a:rPr>
              <a:t> a AMPK: </a:t>
            </a:r>
            <a:endParaRPr lang="es-ES" altLang="es-ES" sz="2800" dirty="0">
              <a:latin typeface="Arial Narrow" panose="020B0606020202030204" pitchFamily="34" charset="0"/>
              <a:cs typeface="Times New Roman" panose="02020603050405020304" pitchFamily="18" charset="0"/>
            </a:endParaRPr>
          </a:p>
          <a:p>
            <a:pPr eaLnBrk="1" hangingPunct="1">
              <a:spcBef>
                <a:spcPct val="0"/>
              </a:spcBef>
              <a:buNone/>
            </a:pPr>
            <a:r>
              <a:rPr lang="es-ES" altLang="es-ES" sz="2800" dirty="0" smtClean="0">
                <a:latin typeface="Arial Narrow" panose="020B0606020202030204" pitchFamily="34" charset="0"/>
                <a:cs typeface="Times New Roman" panose="02020603050405020304" pitchFamily="18" charset="0"/>
              </a:rPr>
              <a:t>            a) Fosforila </a:t>
            </a:r>
            <a:r>
              <a:rPr lang="es-ES" altLang="es-ES" sz="2800" dirty="0">
                <a:latin typeface="Arial Narrow" panose="020B0606020202030204" pitchFamily="34" charset="0"/>
                <a:cs typeface="Times New Roman" panose="02020603050405020304" pitchFamily="18" charset="0"/>
              </a:rPr>
              <a:t>y </a:t>
            </a:r>
            <a:r>
              <a:rPr lang="es-ES" altLang="es-ES" sz="2800" dirty="0" smtClean="0">
                <a:latin typeface="Arial Narrow" panose="020B0606020202030204" pitchFamily="34" charset="0"/>
                <a:cs typeface="Times New Roman" panose="02020603050405020304" pitchFamily="18" charset="0"/>
              </a:rPr>
              <a:t>activa a  LSH: + Lipólisis</a:t>
            </a:r>
            <a:endParaRPr lang="es-ES" altLang="es-ES" sz="2800" dirty="0">
              <a:latin typeface="Arial Narrow" panose="020B0606020202030204" pitchFamily="34" charset="0"/>
              <a:cs typeface="Times New Roman" panose="02020603050405020304" pitchFamily="18" charset="0"/>
            </a:endParaRPr>
          </a:p>
          <a:p>
            <a:pPr eaLnBrk="1" hangingPunct="1">
              <a:spcBef>
                <a:spcPct val="0"/>
              </a:spcBef>
              <a:buNone/>
            </a:pPr>
            <a:r>
              <a:rPr lang="es-ES" altLang="es-ES" sz="2800" dirty="0" smtClean="0">
                <a:latin typeface="Arial Narrow" panose="020B0606020202030204" pitchFamily="34" charset="0"/>
                <a:cs typeface="Times New Roman" panose="02020603050405020304" pitchFamily="18" charset="0"/>
              </a:rPr>
              <a:t>            b) Fosforila </a:t>
            </a:r>
            <a:r>
              <a:rPr lang="es-ES" altLang="es-ES" sz="2800" dirty="0">
                <a:latin typeface="Arial Narrow" panose="020B0606020202030204" pitchFamily="34" charset="0"/>
                <a:cs typeface="Times New Roman" panose="02020603050405020304" pitchFamily="18" charset="0"/>
              </a:rPr>
              <a:t>e </a:t>
            </a:r>
            <a:r>
              <a:rPr lang="es-ES" altLang="es-ES" sz="2800" dirty="0" smtClean="0">
                <a:latin typeface="Arial Narrow" panose="020B0606020202030204" pitchFamily="34" charset="0"/>
                <a:cs typeface="Times New Roman" panose="02020603050405020304" pitchFamily="18" charset="0"/>
              </a:rPr>
              <a:t>inactiva a ACC: - </a:t>
            </a:r>
            <a:r>
              <a:rPr lang="es-ES" altLang="es-ES" sz="2800" dirty="0">
                <a:latin typeface="Arial Narrow" panose="020B0606020202030204" pitchFamily="34" charset="0"/>
                <a:cs typeface="Times New Roman" panose="02020603050405020304" pitchFamily="18" charset="0"/>
              </a:rPr>
              <a:t>Lipogénesis</a:t>
            </a:r>
          </a:p>
        </p:txBody>
      </p:sp>
      <p:cxnSp>
        <p:nvCxnSpPr>
          <p:cNvPr id="4" name="Conector recto de flecha 3"/>
          <p:cNvCxnSpPr/>
          <p:nvPr/>
        </p:nvCxnSpPr>
        <p:spPr>
          <a:xfrm flipV="1">
            <a:off x="173182" y="5561945"/>
            <a:ext cx="0" cy="229255"/>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ector recto de flecha 38"/>
          <p:cNvCxnSpPr/>
          <p:nvPr/>
        </p:nvCxnSpPr>
        <p:spPr>
          <a:xfrm flipV="1">
            <a:off x="304800" y="5190470"/>
            <a:ext cx="0" cy="229255"/>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ector recto de flecha 39"/>
          <p:cNvCxnSpPr/>
          <p:nvPr/>
        </p:nvCxnSpPr>
        <p:spPr>
          <a:xfrm flipV="1">
            <a:off x="304800" y="4705561"/>
            <a:ext cx="0" cy="229255"/>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Conector recto de flecha 40"/>
          <p:cNvCxnSpPr/>
          <p:nvPr/>
        </p:nvCxnSpPr>
        <p:spPr>
          <a:xfrm flipV="1">
            <a:off x="256310" y="1962361"/>
            <a:ext cx="0" cy="229255"/>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ector recto de flecha 41"/>
          <p:cNvCxnSpPr/>
          <p:nvPr/>
        </p:nvCxnSpPr>
        <p:spPr>
          <a:xfrm flipV="1">
            <a:off x="266700" y="1369751"/>
            <a:ext cx="0" cy="229255"/>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ector recto de flecha 42"/>
          <p:cNvCxnSpPr/>
          <p:nvPr/>
        </p:nvCxnSpPr>
        <p:spPr>
          <a:xfrm flipV="1">
            <a:off x="173182" y="5942945"/>
            <a:ext cx="0" cy="229255"/>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97204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P spid="12" grpId="0"/>
      <p:bldP spid="14" grpId="0"/>
      <p:bldP spid="15" grpId="0"/>
      <p:bldP spid="16" grpId="0"/>
      <p:bldP spid="17" grpId="0"/>
      <p:bldP spid="19" grpId="0"/>
      <p:bldP spid="22" grpId="0"/>
      <p:bldP spid="24" grpId="0"/>
      <p:bldP spid="30" grpId="0"/>
      <p:bldP spid="3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3"/>
          <p:cNvSpPr txBox="1">
            <a:spLocks noChangeArrowheads="1"/>
          </p:cNvSpPr>
          <p:nvPr/>
        </p:nvSpPr>
        <p:spPr bwMode="auto">
          <a:xfrm>
            <a:off x="282323" y="2526854"/>
            <a:ext cx="329590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3600" b="1" baseline="-25000" dirty="0" smtClean="0">
                <a:solidFill>
                  <a:srgbClr val="FF0000"/>
                </a:solidFill>
              </a:rPr>
              <a:t>HMG CoA</a:t>
            </a:r>
            <a:r>
              <a:rPr lang="es-ES" altLang="es-ES" sz="3600" b="1" dirty="0" smtClean="0">
                <a:solidFill>
                  <a:srgbClr val="FF0000"/>
                </a:solidFill>
              </a:rPr>
              <a:t> </a:t>
            </a:r>
            <a:r>
              <a:rPr lang="es-ES" altLang="es-ES" sz="3600" b="1" baseline="-25000" dirty="0" smtClean="0">
                <a:solidFill>
                  <a:srgbClr val="FF0000"/>
                </a:solidFill>
              </a:rPr>
              <a:t>Reductasa</a:t>
            </a:r>
          </a:p>
          <a:p>
            <a:pPr eaLnBrk="1" hangingPunct="1">
              <a:spcBef>
                <a:spcPct val="0"/>
              </a:spcBef>
              <a:buFontTx/>
              <a:buNone/>
            </a:pPr>
            <a:r>
              <a:rPr lang="es-ES" altLang="es-ES" sz="3600" b="1" baseline="-25000" dirty="0">
                <a:solidFill>
                  <a:srgbClr val="FF0000"/>
                </a:solidFill>
              </a:rPr>
              <a:t> </a:t>
            </a:r>
            <a:r>
              <a:rPr lang="es-ES" altLang="es-ES" sz="3600" b="1" baseline="-25000" dirty="0" smtClean="0">
                <a:solidFill>
                  <a:srgbClr val="FF0000"/>
                </a:solidFill>
              </a:rPr>
              <a:t>         (ACTIVA)</a:t>
            </a:r>
            <a:endParaRPr lang="es-ES" altLang="es-ES" sz="3600" b="1" baseline="-25000" dirty="0">
              <a:solidFill>
                <a:srgbClr val="FF0000"/>
              </a:solidFill>
            </a:endParaRPr>
          </a:p>
        </p:txBody>
      </p:sp>
      <p:sp>
        <p:nvSpPr>
          <p:cNvPr id="74755" name="AutoShape 4"/>
          <p:cNvSpPr>
            <a:spLocks noChangeArrowheads="1"/>
          </p:cNvSpPr>
          <p:nvPr/>
        </p:nvSpPr>
        <p:spPr bwMode="auto">
          <a:xfrm>
            <a:off x="3508494" y="2058070"/>
            <a:ext cx="2735262" cy="733425"/>
          </a:xfrm>
          <a:prstGeom prst="curvedDownArrow">
            <a:avLst>
              <a:gd name="adj1" fmla="val 74589"/>
              <a:gd name="adj2" fmla="val 149177"/>
              <a:gd name="adj3" fmla="val 33333"/>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s-ES" altLang="es-ES" sz="1800"/>
          </a:p>
        </p:txBody>
      </p:sp>
      <p:sp>
        <p:nvSpPr>
          <p:cNvPr id="74756" name="AutoShape 5"/>
          <p:cNvSpPr>
            <a:spLocks noChangeArrowheads="1"/>
          </p:cNvSpPr>
          <p:nvPr/>
        </p:nvSpPr>
        <p:spPr bwMode="auto">
          <a:xfrm rot="10673093">
            <a:off x="3260492" y="3327859"/>
            <a:ext cx="2952750" cy="841375"/>
          </a:xfrm>
          <a:prstGeom prst="curvedDownArrow">
            <a:avLst>
              <a:gd name="adj1" fmla="val 70189"/>
              <a:gd name="adj2" fmla="val 140377"/>
              <a:gd name="adj3" fmla="val 33333"/>
            </a:avLst>
          </a:prstGeom>
          <a:solidFill>
            <a:schemeClr val="tx1"/>
          </a:solidFill>
          <a:ln w="9525">
            <a:solidFill>
              <a:schemeClr val="tx1"/>
            </a:solidFill>
            <a:miter lim="800000"/>
            <a:headEnd/>
            <a:tailEnd/>
          </a:ln>
        </p:spPr>
        <p:txBody>
          <a:bodyPr rot="10800000"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s-ES" altLang="es-ES" sz="1800"/>
          </a:p>
        </p:txBody>
      </p:sp>
      <p:sp>
        <p:nvSpPr>
          <p:cNvPr id="74758" name="Text Box 7"/>
          <p:cNvSpPr txBox="1">
            <a:spLocks noChangeArrowheads="1"/>
          </p:cNvSpPr>
          <p:nvPr/>
        </p:nvSpPr>
        <p:spPr bwMode="auto">
          <a:xfrm>
            <a:off x="7235825" y="4267200"/>
            <a:ext cx="1483098" cy="543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4400" baseline="-25000" dirty="0"/>
              <a:t>Insulina</a:t>
            </a:r>
          </a:p>
        </p:txBody>
      </p:sp>
      <p:grpSp>
        <p:nvGrpSpPr>
          <p:cNvPr id="2" name="Group 8"/>
          <p:cNvGrpSpPr>
            <a:grpSpLocks/>
          </p:cNvGrpSpPr>
          <p:nvPr/>
        </p:nvGrpSpPr>
        <p:grpSpPr bwMode="auto">
          <a:xfrm>
            <a:off x="5581652" y="2044701"/>
            <a:ext cx="3295651" cy="1855788"/>
            <a:chOff x="3516" y="1288"/>
            <a:chExt cx="2076" cy="1169"/>
          </a:xfrm>
        </p:grpSpPr>
        <p:grpSp>
          <p:nvGrpSpPr>
            <p:cNvPr id="19479" name="Group 9"/>
            <p:cNvGrpSpPr>
              <a:grpSpLocks/>
            </p:cNvGrpSpPr>
            <p:nvPr/>
          </p:nvGrpSpPr>
          <p:grpSpPr bwMode="auto">
            <a:xfrm>
              <a:off x="4921" y="1288"/>
              <a:ext cx="362" cy="486"/>
              <a:chOff x="4921" y="1288"/>
              <a:chExt cx="362" cy="486"/>
            </a:xfrm>
          </p:grpSpPr>
          <p:sp>
            <p:nvSpPr>
              <p:cNvPr id="19484" name="Oval 10"/>
              <p:cNvSpPr>
                <a:spLocks noChangeArrowheads="1"/>
              </p:cNvSpPr>
              <p:nvPr/>
            </p:nvSpPr>
            <p:spPr bwMode="auto">
              <a:xfrm rot="-5400000">
                <a:off x="4921" y="1288"/>
                <a:ext cx="362" cy="362"/>
              </a:xfrm>
              <a:prstGeom prst="ellipse">
                <a:avLst/>
              </a:prstGeom>
              <a:solidFill>
                <a:schemeClr val="accent1"/>
              </a:solidFill>
              <a:ln w="9525">
                <a:solidFill>
                  <a:schemeClr val="tx1"/>
                </a:solidFill>
                <a:round/>
                <a:headEnd/>
                <a:tailEnd/>
              </a:ln>
            </p:spPr>
            <p:txBody>
              <a:bodyPr rot="10800000"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s-ES" altLang="es-ES" sz="4000" baseline="-25000"/>
              </a:p>
            </p:txBody>
          </p:sp>
          <p:sp>
            <p:nvSpPr>
              <p:cNvPr id="19485" name="Line 11"/>
              <p:cNvSpPr>
                <a:spLocks noChangeShapeType="1"/>
              </p:cNvSpPr>
              <p:nvPr/>
            </p:nvSpPr>
            <p:spPr bwMode="auto">
              <a:xfrm rot="-5400000">
                <a:off x="5034" y="1706"/>
                <a:ext cx="136" cy="0"/>
              </a:xfrm>
              <a:prstGeom prst="line">
                <a:avLst/>
              </a:prstGeom>
              <a:noFill/>
              <a:ln w="57150">
                <a:solidFill>
                  <a:schemeClr val="bg1"/>
                </a:solidFill>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19480" name="Group 12"/>
            <p:cNvGrpSpPr>
              <a:grpSpLocks/>
            </p:cNvGrpSpPr>
            <p:nvPr/>
          </p:nvGrpSpPr>
          <p:grpSpPr bwMode="auto">
            <a:xfrm>
              <a:off x="3516" y="1314"/>
              <a:ext cx="2076" cy="1143"/>
              <a:chOff x="3516" y="1314"/>
              <a:chExt cx="2076" cy="1143"/>
            </a:xfrm>
          </p:grpSpPr>
          <p:sp>
            <p:nvSpPr>
              <p:cNvPr id="19481" name="Text Box 2"/>
              <p:cNvSpPr txBox="1">
                <a:spLocks noChangeArrowheads="1"/>
              </p:cNvSpPr>
              <p:nvPr/>
            </p:nvSpPr>
            <p:spPr bwMode="auto">
              <a:xfrm>
                <a:off x="3516" y="1585"/>
                <a:ext cx="2076" cy="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3600" b="1" baseline="-25000" dirty="0" smtClean="0">
                    <a:solidFill>
                      <a:srgbClr val="FF0000"/>
                    </a:solidFill>
                  </a:rPr>
                  <a:t>HMG CoA</a:t>
                </a:r>
                <a:r>
                  <a:rPr lang="es-ES" altLang="es-ES" sz="3600" b="1" dirty="0" smtClean="0">
                    <a:solidFill>
                      <a:srgbClr val="FF0000"/>
                    </a:solidFill>
                  </a:rPr>
                  <a:t> </a:t>
                </a:r>
                <a:r>
                  <a:rPr lang="es-ES" altLang="es-ES" sz="3600" b="1" baseline="-25000" dirty="0" smtClean="0">
                    <a:solidFill>
                      <a:srgbClr val="FF0000"/>
                    </a:solidFill>
                  </a:rPr>
                  <a:t>Reductasa</a:t>
                </a:r>
              </a:p>
              <a:p>
                <a:pPr eaLnBrk="1" hangingPunct="1">
                  <a:spcBef>
                    <a:spcPct val="0"/>
                  </a:spcBef>
                  <a:buFontTx/>
                  <a:buNone/>
                </a:pPr>
                <a:r>
                  <a:rPr lang="es-ES" altLang="es-ES" sz="3600" b="1" baseline="-25000" dirty="0">
                    <a:solidFill>
                      <a:srgbClr val="FF0000"/>
                    </a:solidFill>
                  </a:rPr>
                  <a:t> </a:t>
                </a:r>
                <a:r>
                  <a:rPr lang="es-ES" altLang="es-ES" sz="3600" b="1" baseline="-25000" dirty="0" smtClean="0">
                    <a:solidFill>
                      <a:srgbClr val="FF0000"/>
                    </a:solidFill>
                  </a:rPr>
                  <a:t>         (INACTIVA)</a:t>
                </a:r>
                <a:endParaRPr lang="es-ES" altLang="es-ES" sz="3600" b="1" baseline="-25000" dirty="0">
                  <a:solidFill>
                    <a:srgbClr val="FF0000"/>
                  </a:solidFill>
                </a:endParaRPr>
              </a:p>
              <a:p>
                <a:pPr eaLnBrk="1" hangingPunct="1">
                  <a:spcBef>
                    <a:spcPct val="0"/>
                  </a:spcBef>
                  <a:buFontTx/>
                  <a:buNone/>
                </a:pPr>
                <a:endParaRPr lang="es-ES" altLang="es-ES" sz="3600" b="1" baseline="-25000" dirty="0">
                  <a:solidFill>
                    <a:schemeClr val="bg1"/>
                  </a:solidFill>
                </a:endParaRPr>
              </a:p>
            </p:txBody>
          </p:sp>
          <p:sp>
            <p:nvSpPr>
              <p:cNvPr id="19482" name="Text Box 9"/>
              <p:cNvSpPr txBox="1">
                <a:spLocks noChangeArrowheads="1"/>
              </p:cNvSpPr>
              <p:nvPr/>
            </p:nvSpPr>
            <p:spPr bwMode="auto">
              <a:xfrm>
                <a:off x="4422" y="1979"/>
                <a:ext cx="11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s-ES" altLang="es-ES" sz="4000" baseline="-25000" dirty="0"/>
              </a:p>
            </p:txBody>
          </p:sp>
          <p:sp>
            <p:nvSpPr>
              <p:cNvPr id="19483" name="Text Box 12"/>
              <p:cNvSpPr txBox="1">
                <a:spLocks noChangeArrowheads="1"/>
              </p:cNvSpPr>
              <p:nvPr/>
            </p:nvSpPr>
            <p:spPr bwMode="auto">
              <a:xfrm>
                <a:off x="4999" y="1314"/>
                <a:ext cx="22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2000"/>
                  <a:t>P</a:t>
                </a:r>
              </a:p>
            </p:txBody>
          </p:sp>
        </p:grpSp>
      </p:grpSp>
      <p:sp>
        <p:nvSpPr>
          <p:cNvPr id="74768" name="Text Box 13"/>
          <p:cNvSpPr txBox="1">
            <a:spLocks noChangeArrowheads="1"/>
          </p:cNvSpPr>
          <p:nvPr/>
        </p:nvSpPr>
        <p:spPr bwMode="auto">
          <a:xfrm>
            <a:off x="344442" y="4467438"/>
            <a:ext cx="22413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2400" dirty="0" smtClean="0"/>
              <a:t>Colesterol</a:t>
            </a:r>
            <a:r>
              <a:rPr lang="es-ES" altLang="es-ES" sz="2400" b="1" dirty="0" smtClean="0">
                <a:solidFill>
                  <a:srgbClr val="FFFF00"/>
                </a:solidFill>
              </a:rPr>
              <a:t> </a:t>
            </a:r>
            <a:r>
              <a:rPr lang="es-ES" altLang="es-ES" sz="2400" dirty="0" smtClean="0"/>
              <a:t>libre</a:t>
            </a:r>
            <a:endParaRPr lang="es-ES" altLang="es-ES" sz="2400" dirty="0"/>
          </a:p>
        </p:txBody>
      </p:sp>
      <p:sp>
        <p:nvSpPr>
          <p:cNvPr id="74769" name="Line 14"/>
          <p:cNvSpPr>
            <a:spLocks noChangeShapeType="1"/>
          </p:cNvSpPr>
          <p:nvPr/>
        </p:nvSpPr>
        <p:spPr bwMode="auto">
          <a:xfrm flipV="1">
            <a:off x="1619250" y="3716338"/>
            <a:ext cx="0" cy="649287"/>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9477" name="Text Box 15"/>
          <p:cNvSpPr txBox="1">
            <a:spLocks noChangeArrowheads="1"/>
          </p:cNvSpPr>
          <p:nvPr/>
        </p:nvSpPr>
        <p:spPr bwMode="auto">
          <a:xfrm>
            <a:off x="1736680" y="3670528"/>
            <a:ext cx="38718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4400" dirty="0" smtClean="0"/>
              <a:t>-</a:t>
            </a:r>
            <a:endParaRPr lang="es-ES" altLang="es-ES" sz="4400" dirty="0"/>
          </a:p>
        </p:txBody>
      </p:sp>
      <p:sp>
        <p:nvSpPr>
          <p:cNvPr id="74773" name="Text Box 21"/>
          <p:cNvSpPr txBox="1">
            <a:spLocks noChangeArrowheads="1"/>
          </p:cNvSpPr>
          <p:nvPr/>
        </p:nvSpPr>
        <p:spPr bwMode="auto">
          <a:xfrm>
            <a:off x="4170363" y="1311466"/>
            <a:ext cx="152477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_tradnl" altLang="es-ES" sz="2800" dirty="0" smtClean="0"/>
              <a:t>Quinasa</a:t>
            </a:r>
            <a:endParaRPr lang="es-ES_tradnl" altLang="es-ES" sz="2800" dirty="0"/>
          </a:p>
        </p:txBody>
      </p:sp>
      <p:sp>
        <p:nvSpPr>
          <p:cNvPr id="74774" name="Line 22"/>
          <p:cNvSpPr>
            <a:spLocks noChangeShapeType="1"/>
          </p:cNvSpPr>
          <p:nvPr/>
        </p:nvSpPr>
        <p:spPr bwMode="auto">
          <a:xfrm>
            <a:off x="2544763" y="1603375"/>
            <a:ext cx="12954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4775" name="Text Box 23"/>
          <p:cNvSpPr txBox="1">
            <a:spLocks noChangeArrowheads="1"/>
          </p:cNvSpPr>
          <p:nvPr/>
        </p:nvSpPr>
        <p:spPr bwMode="auto">
          <a:xfrm>
            <a:off x="2916238" y="981075"/>
            <a:ext cx="719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2400" dirty="0"/>
              <a:t>(+)</a:t>
            </a:r>
          </a:p>
        </p:txBody>
      </p:sp>
      <p:sp>
        <p:nvSpPr>
          <p:cNvPr id="74776" name="Text Box 24"/>
          <p:cNvSpPr txBox="1">
            <a:spLocks noChangeArrowheads="1"/>
          </p:cNvSpPr>
          <p:nvPr/>
        </p:nvSpPr>
        <p:spPr bwMode="auto">
          <a:xfrm>
            <a:off x="3508494" y="4365625"/>
            <a:ext cx="240482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2800" dirty="0"/>
              <a:t>Fosfoproteína</a:t>
            </a:r>
          </a:p>
          <a:p>
            <a:pPr algn="ctr" eaLnBrk="1" hangingPunct="1">
              <a:spcBef>
                <a:spcPct val="0"/>
              </a:spcBef>
              <a:buFontTx/>
              <a:buNone/>
            </a:pPr>
            <a:r>
              <a:rPr lang="es-ES_tradnl" altLang="es-ES" sz="2800" dirty="0"/>
              <a:t>fosfatasa</a:t>
            </a:r>
          </a:p>
        </p:txBody>
      </p:sp>
      <p:sp>
        <p:nvSpPr>
          <p:cNvPr id="74777" name="Text Box 25"/>
          <p:cNvSpPr txBox="1">
            <a:spLocks noChangeArrowheads="1"/>
          </p:cNvSpPr>
          <p:nvPr/>
        </p:nvSpPr>
        <p:spPr bwMode="auto">
          <a:xfrm>
            <a:off x="6588848" y="4743688"/>
            <a:ext cx="5699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_tradnl" altLang="es-ES" sz="2400" dirty="0"/>
              <a:t>(+)</a:t>
            </a:r>
          </a:p>
        </p:txBody>
      </p:sp>
      <p:sp>
        <p:nvSpPr>
          <p:cNvPr id="74778" name="Line 26"/>
          <p:cNvSpPr>
            <a:spLocks noChangeShapeType="1"/>
          </p:cNvSpPr>
          <p:nvPr/>
        </p:nvSpPr>
        <p:spPr bwMode="auto">
          <a:xfrm flipH="1">
            <a:off x="6227763" y="4652963"/>
            <a:ext cx="100806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4779" name="Text Box 27"/>
          <p:cNvSpPr txBox="1">
            <a:spLocks noChangeArrowheads="1"/>
          </p:cNvSpPr>
          <p:nvPr/>
        </p:nvSpPr>
        <p:spPr bwMode="auto">
          <a:xfrm>
            <a:off x="703249" y="200680"/>
            <a:ext cx="76835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2800" dirty="0" smtClean="0">
                <a:cs typeface="Arial" panose="020B0604020202020204" pitchFamily="34" charset="0"/>
              </a:rPr>
              <a:t>Enzimas con varios </a:t>
            </a:r>
            <a:r>
              <a:rPr lang="es-ES_tradnl" altLang="es-ES" sz="2800" dirty="0">
                <a:cs typeface="Arial" panose="020B0604020202020204" pitchFamily="34" charset="0"/>
              </a:rPr>
              <a:t>mecanismos de regulación</a:t>
            </a:r>
          </a:p>
        </p:txBody>
      </p:sp>
      <p:sp>
        <p:nvSpPr>
          <p:cNvPr id="28" name="27 CuadroTexto"/>
          <p:cNvSpPr txBox="1">
            <a:spLocks noChangeArrowheads="1"/>
          </p:cNvSpPr>
          <p:nvPr/>
        </p:nvSpPr>
        <p:spPr bwMode="auto">
          <a:xfrm>
            <a:off x="984707" y="5749793"/>
            <a:ext cx="73068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2800" dirty="0"/>
              <a:t>Inducida por la insulina y hormonas tiroideas</a:t>
            </a:r>
          </a:p>
        </p:txBody>
      </p:sp>
      <p:sp>
        <p:nvSpPr>
          <p:cNvPr id="3" name="CuadroTexto 2"/>
          <p:cNvSpPr txBox="1"/>
          <p:nvPr/>
        </p:nvSpPr>
        <p:spPr>
          <a:xfrm>
            <a:off x="381000" y="1293213"/>
            <a:ext cx="1833563" cy="523220"/>
          </a:xfrm>
          <a:prstGeom prst="rect">
            <a:avLst/>
          </a:prstGeom>
          <a:noFill/>
        </p:spPr>
        <p:txBody>
          <a:bodyPr wrap="square" rtlCol="0">
            <a:spAutoFit/>
          </a:bodyPr>
          <a:lstStyle/>
          <a:p>
            <a:r>
              <a:rPr lang="es-ES" sz="2800" dirty="0" smtClean="0">
                <a:latin typeface="Arial" panose="020B0604020202020204" pitchFamily="34" charset="0"/>
                <a:cs typeface="Arial" panose="020B0604020202020204" pitchFamily="34" charset="0"/>
              </a:rPr>
              <a:t>Glucagón</a:t>
            </a: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70411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75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77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477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477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4756"/>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475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477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477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477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476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4769"/>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animBg="1"/>
      <p:bldP spid="74756" grpId="0" animBg="1"/>
      <p:bldP spid="74758" grpId="0"/>
      <p:bldP spid="74768" grpId="0"/>
      <p:bldP spid="74773" grpId="0"/>
      <p:bldP spid="74775" grpId="0"/>
      <p:bldP spid="74776" grpId="0"/>
      <p:bldP spid="74777" grpId="0"/>
      <p:bldP spid="74779" grpId="0"/>
      <p:bldP spid="2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latin typeface="Arial" panose="020B0604020202020204" pitchFamily="34" charset="0"/>
                <a:cs typeface="Arial" panose="020B0604020202020204" pitchFamily="34" charset="0"/>
              </a:rPr>
              <a:t>Compartimentación</a:t>
            </a:r>
            <a:endParaRPr lang="es-ES"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a:buFont typeface="Wingdings" panose="05000000000000000000" pitchFamily="2" charset="2"/>
              <a:buChar char="§"/>
            </a:pPr>
            <a:r>
              <a:rPr lang="es-ES" sz="3200" dirty="0" smtClean="0">
                <a:latin typeface="Arial" panose="020B0604020202020204" pitchFamily="34" charset="0"/>
                <a:cs typeface="Arial" panose="020B0604020202020204" pitchFamily="34" charset="0"/>
              </a:rPr>
              <a:t> Cuando un metabolito posible participante en un proceso, se encuentra en un compartimento celular y el proceso ocurre en otro, por lo que el paso a este se convierte en limitante de que pueda ocurrir o no</a:t>
            </a:r>
          </a:p>
          <a:p>
            <a:pPr>
              <a:buFont typeface="Wingdings" panose="05000000000000000000" pitchFamily="2" charset="2"/>
              <a:buChar char="§"/>
            </a:pPr>
            <a:r>
              <a:rPr lang="es-ES" sz="3200" dirty="0">
                <a:latin typeface="Arial" panose="020B0604020202020204" pitchFamily="34" charset="0"/>
                <a:cs typeface="Arial" panose="020B0604020202020204" pitchFamily="34" charset="0"/>
              </a:rPr>
              <a:t> </a:t>
            </a:r>
            <a:r>
              <a:rPr lang="es-ES" sz="3200" dirty="0" smtClean="0">
                <a:latin typeface="Arial" panose="020B0604020202020204" pitchFamily="34" charset="0"/>
                <a:cs typeface="Arial" panose="020B0604020202020204" pitchFamily="34" charset="0"/>
              </a:rPr>
              <a:t>Verbigracia: acil-CoA en citoplasma y </a:t>
            </a:r>
            <a:r>
              <a:rPr lang="el-GR" sz="3200" dirty="0" smtClean="0">
                <a:latin typeface="Arial" panose="020B0604020202020204" pitchFamily="34" charset="0"/>
                <a:cs typeface="Arial" panose="020B0604020202020204" pitchFamily="34" charset="0"/>
              </a:rPr>
              <a:t>β</a:t>
            </a:r>
            <a:r>
              <a:rPr lang="es-ES" sz="3200" dirty="0" smtClean="0">
                <a:latin typeface="Arial" panose="020B0604020202020204" pitchFamily="34" charset="0"/>
                <a:cs typeface="Arial" panose="020B0604020202020204" pitchFamily="34" charset="0"/>
              </a:rPr>
              <a:t>-oxidación en otro. </a:t>
            </a:r>
            <a:endParaRPr lang="es-ES" sz="3200" dirty="0">
              <a:latin typeface="Arial" panose="020B0604020202020204" pitchFamily="34" charset="0"/>
              <a:cs typeface="Arial" panose="020B0604020202020204" pitchFamily="34" charset="0"/>
            </a:endParaRPr>
          </a:p>
          <a:p>
            <a:pPr>
              <a:buFont typeface="Wingdings" panose="05000000000000000000" pitchFamily="2" charset="2"/>
              <a:buChar char="§"/>
            </a:pPr>
            <a:r>
              <a:rPr lang="es-ES" sz="3200" dirty="0" smtClean="0">
                <a:latin typeface="Arial" panose="020B0604020202020204" pitchFamily="34" charset="0"/>
                <a:cs typeface="Arial" panose="020B0604020202020204" pitchFamily="34" charset="0"/>
              </a:rPr>
              <a:t> Busque otros casos</a:t>
            </a:r>
            <a:endParaRPr lang="es-E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4320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4400" i="1" dirty="0" smtClean="0">
                <a:latin typeface="Arial" panose="020B0604020202020204" pitchFamily="34" charset="0"/>
                <a:cs typeface="Arial" panose="020B0604020202020204" pitchFamily="34" charset="0"/>
              </a:rPr>
              <a:t>Bibliografía básica</a:t>
            </a:r>
            <a:endParaRPr lang="es-ES" sz="4400" i="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lnSpcReduction="10000"/>
          </a:bodyPr>
          <a:lstStyle/>
          <a:p>
            <a:pPr>
              <a:buFont typeface="Wingdings" panose="05000000000000000000" pitchFamily="2" charset="2"/>
              <a:buChar char="§"/>
            </a:pPr>
            <a:r>
              <a:rPr lang="es-ES" sz="3200" dirty="0" smtClean="0">
                <a:latin typeface="Arial" panose="020B0604020202020204" pitchFamily="34" charset="0"/>
                <a:cs typeface="Arial" panose="020B0604020202020204" pitchFamily="34" charset="0"/>
              </a:rPr>
              <a:t> </a:t>
            </a:r>
            <a:r>
              <a:rPr lang="es-ES" sz="3200" i="1" dirty="0" smtClean="0">
                <a:latin typeface="Arial" panose="020B0604020202020204" pitchFamily="34" charset="0"/>
                <a:cs typeface="Arial" panose="020B0604020202020204" pitchFamily="34" charset="0"/>
              </a:rPr>
              <a:t>Cardellá-Hernández-Pita, et al. Metabolismo. Nutrición. ECIMED 2018. Sección V. Capítulo 14: Integración y control del metabolismo. </a:t>
            </a:r>
            <a:r>
              <a:rPr lang="es-ES" sz="3200" b="1" i="1" dirty="0" smtClean="0">
                <a:latin typeface="Arial" panose="020B0604020202020204" pitchFamily="34" charset="0"/>
                <a:cs typeface="Arial" panose="020B0604020202020204" pitchFamily="34" charset="0"/>
              </a:rPr>
              <a:t>Texto básico</a:t>
            </a:r>
          </a:p>
          <a:p>
            <a:pPr marL="0" indent="0">
              <a:buNone/>
            </a:pPr>
            <a:endParaRPr lang="es-ES" sz="3200" b="1" i="1"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s-ES" sz="3200" i="1" dirty="0" smtClean="0">
                <a:latin typeface="Arial" panose="020B0604020202020204" pitchFamily="34" charset="0"/>
                <a:cs typeface="Arial" panose="020B0604020202020204" pitchFamily="34" charset="0"/>
              </a:rPr>
              <a:t>Cardellá-Hernández-Ortiz-Gómez, et al. </a:t>
            </a:r>
            <a:r>
              <a:rPr lang="es-ES" sz="3200" i="1" u="sng" dirty="0" smtClean="0">
                <a:latin typeface="Arial" panose="020B0604020202020204" pitchFamily="34" charset="0"/>
                <a:cs typeface="Arial" panose="020B0604020202020204" pitchFamily="34" charset="0"/>
              </a:rPr>
              <a:t>Programa de la asignatura</a:t>
            </a:r>
            <a:r>
              <a:rPr lang="es-ES" sz="3200" i="1" dirty="0" smtClean="0">
                <a:latin typeface="Arial" panose="020B0604020202020204" pitchFamily="34" charset="0"/>
                <a:cs typeface="Arial" panose="020B0604020202020204" pitchFamily="34" charset="0"/>
              </a:rPr>
              <a:t>: Metabolismo. Nutrición. Plan E. Edición digital. 2019. Tema 6: Integración y regulación metabólica.</a:t>
            </a:r>
            <a:endParaRPr lang="es-E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89832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600" dirty="0" smtClean="0">
                <a:latin typeface="Arial" panose="020B0604020202020204" pitchFamily="34" charset="0"/>
                <a:cs typeface="Arial" panose="020B0604020202020204" pitchFamily="34" charset="0"/>
              </a:rPr>
              <a:t>Inducción y represión enzimática</a:t>
            </a:r>
            <a:endParaRPr lang="es-ES" sz="36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a:buFont typeface="Wingdings" panose="05000000000000000000" pitchFamily="2" charset="2"/>
              <a:buChar char="§"/>
            </a:pPr>
            <a:r>
              <a:rPr lang="es-ES" sz="2800" dirty="0" smtClean="0">
                <a:latin typeface="Arial" panose="020B0604020202020204" pitchFamily="34" charset="0"/>
                <a:cs typeface="Arial" panose="020B0604020202020204" pitchFamily="34" charset="0"/>
              </a:rPr>
              <a:t> Cuando la enzima reguladora principal de una vía puede ser regulada en su síntesis por proteínas inductoras o represoras</a:t>
            </a:r>
          </a:p>
          <a:p>
            <a:pPr>
              <a:buFont typeface="Wingdings" panose="05000000000000000000" pitchFamily="2" charset="2"/>
              <a:buChar char="§"/>
            </a:pPr>
            <a:r>
              <a:rPr lang="es-ES" sz="2800" dirty="0">
                <a:latin typeface="Arial" panose="020B0604020202020204" pitchFamily="34" charset="0"/>
                <a:cs typeface="Arial" panose="020B0604020202020204" pitchFamily="34" charset="0"/>
              </a:rPr>
              <a:t> </a:t>
            </a:r>
            <a:r>
              <a:rPr lang="es-ES" sz="2800" dirty="0" smtClean="0">
                <a:latin typeface="Arial" panose="020B0604020202020204" pitchFamily="34" charset="0"/>
                <a:cs typeface="Arial" panose="020B0604020202020204" pitchFamily="34" charset="0"/>
              </a:rPr>
              <a:t>Verbigracia: todas las acciones reguladoras de las hormonas esteroides ocurren por este mecanismo; como ocurre con el cortisol</a:t>
            </a: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6875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1 Título"/>
          <p:cNvSpPr>
            <a:spLocks noGrp="1"/>
          </p:cNvSpPr>
          <p:nvPr>
            <p:ph type="title" idx="4294967295"/>
          </p:nvPr>
        </p:nvSpPr>
        <p:spPr>
          <a:xfrm>
            <a:off x="628650" y="365126"/>
            <a:ext cx="7886700" cy="1013401"/>
          </a:xfrm>
        </p:spPr>
        <p:txBody>
          <a:bodyPr>
            <a:normAutofit/>
          </a:bodyPr>
          <a:lstStyle/>
          <a:p>
            <a:pPr algn="ctr" eaLnBrk="1" hangingPunct="1">
              <a:defRPr/>
            </a:pPr>
            <a:r>
              <a:rPr lang="es-ES" sz="2800" dirty="0" smtClean="0">
                <a:latin typeface="Arial" panose="020B0604020202020204" pitchFamily="34" charset="0"/>
                <a:cs typeface="Arial" panose="020B0604020202020204" pitchFamily="34" charset="0"/>
              </a:rPr>
              <a:t>Inducción y represión enzimáticas</a:t>
            </a:r>
          </a:p>
        </p:txBody>
      </p:sp>
      <p:pic>
        <p:nvPicPr>
          <p:cNvPr id="13315" name="Picture 4" descr="H:\Diago\500px-Diagrama%20Regulaci%C3%B3n%20colesterol.png"/>
          <p:cNvPicPr>
            <a:picLocks noGrp="1" noChangeAspect="1" noChangeArrowheads="1"/>
          </p:cNvPicPr>
          <p:nvPr>
            <p:ph idx="4294967295"/>
          </p:nvPr>
        </p:nvPicPr>
        <p:blipFill>
          <a:blip r:embed="rId2"/>
          <a:srcRect/>
          <a:stretch>
            <a:fillRect/>
          </a:stretch>
        </p:blipFill>
        <p:spPr>
          <a:xfrm>
            <a:off x="1007269" y="1378527"/>
            <a:ext cx="7129462" cy="5257800"/>
          </a:xfrm>
          <a:noFill/>
          <a:ln w="57150">
            <a:solidFill>
              <a:srgbClr val="339933"/>
            </a:solidFill>
          </a:ln>
        </p:spPr>
      </p:pic>
    </p:spTree>
    <p:extLst>
      <p:ext uri="{BB962C8B-B14F-4D97-AF65-F5344CB8AC3E}">
        <p14:creationId xmlns:p14="http://schemas.microsoft.com/office/powerpoint/2010/main" val="18584603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latin typeface="Arial" panose="020B0604020202020204" pitchFamily="34" charset="0"/>
                <a:cs typeface="Arial" panose="020B0604020202020204" pitchFamily="34" charset="0"/>
              </a:rPr>
              <a:t>Proteolisis parcial</a:t>
            </a:r>
            <a:endParaRPr lang="es-ES"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lnSpcReduction="10000"/>
          </a:bodyPr>
          <a:lstStyle/>
          <a:p>
            <a:pPr>
              <a:buFont typeface="Wingdings" panose="05000000000000000000" pitchFamily="2" charset="2"/>
              <a:buChar char="§"/>
            </a:pPr>
            <a:r>
              <a:rPr lang="es-ES" sz="2800" dirty="0" smtClean="0">
                <a:latin typeface="Arial" panose="020B0604020202020204" pitchFamily="34" charset="0"/>
                <a:cs typeface="Arial" panose="020B0604020202020204" pitchFamily="34" charset="0"/>
              </a:rPr>
              <a:t> Cuando la enzima es producida de forma inactiva (zimógeno) y posteriormente es activada mediante la proteolisis parcial, es decir, es escindida una parte de su cadena de aminoácidos.</a:t>
            </a:r>
          </a:p>
          <a:p>
            <a:pPr>
              <a:buFont typeface="Wingdings" panose="05000000000000000000" pitchFamily="2" charset="2"/>
              <a:buChar char="§"/>
            </a:pPr>
            <a:r>
              <a:rPr lang="es-ES" sz="2800" dirty="0">
                <a:latin typeface="Arial" panose="020B0604020202020204" pitchFamily="34" charset="0"/>
                <a:cs typeface="Arial" panose="020B0604020202020204" pitchFamily="34" charset="0"/>
              </a:rPr>
              <a:t> </a:t>
            </a:r>
            <a:r>
              <a:rPr lang="es-ES" sz="2800" dirty="0" smtClean="0">
                <a:latin typeface="Arial" panose="020B0604020202020204" pitchFamily="34" charset="0"/>
                <a:cs typeface="Arial" panose="020B0604020202020204" pitchFamily="34" charset="0"/>
              </a:rPr>
              <a:t>Ejemplos: La enzima digestivas quimiotripsinógeno, producida en el páncreas exocrino, es inactiva. En el intestino delgado es escindida enzimáticamente y así activada a quimiotripsina</a:t>
            </a:r>
          </a:p>
          <a:p>
            <a:pPr>
              <a:buFont typeface="Wingdings" panose="05000000000000000000" pitchFamily="2" charset="2"/>
              <a:buChar char="§"/>
            </a:pPr>
            <a:r>
              <a:rPr lang="es-ES" sz="2800" dirty="0" smtClean="0">
                <a:latin typeface="Arial" panose="020B0604020202020204" pitchFamily="34" charset="0"/>
                <a:cs typeface="Arial" panose="020B0604020202020204" pitchFamily="34" charset="0"/>
              </a:rPr>
              <a:t>Busque otros ejemplos</a:t>
            </a: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13858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600" dirty="0" smtClean="0">
                <a:latin typeface="Arial" panose="020B0604020202020204" pitchFamily="34" charset="0"/>
                <a:cs typeface="Arial" panose="020B0604020202020204" pitchFamily="34" charset="0"/>
              </a:rPr>
              <a:t>Hormonas; integración y regulación del metabolismo</a:t>
            </a:r>
            <a:endParaRPr lang="es-ES" sz="36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lnSpcReduction="10000"/>
          </a:bodyPr>
          <a:lstStyle/>
          <a:p>
            <a:pPr>
              <a:buFont typeface="Wingdings" panose="05000000000000000000" pitchFamily="2" charset="2"/>
              <a:buChar char="§"/>
            </a:pPr>
            <a:r>
              <a:rPr lang="es-ES" dirty="0" smtClean="0"/>
              <a:t> </a:t>
            </a:r>
            <a:r>
              <a:rPr lang="es-ES" dirty="0" smtClean="0">
                <a:latin typeface="Arial Narrow" panose="020B0606020202030204" pitchFamily="34" charset="0"/>
              </a:rPr>
              <a:t>Las hormonas </a:t>
            </a:r>
            <a:r>
              <a:rPr lang="es-ES" b="1" dirty="0" smtClean="0">
                <a:latin typeface="Arial Narrow" panose="020B0606020202030204" pitchFamily="34" charset="0"/>
              </a:rPr>
              <a:t>se secretan ante estímulos específicos </a:t>
            </a:r>
            <a:r>
              <a:rPr lang="es-ES" dirty="0" smtClean="0">
                <a:latin typeface="Arial Narrow" panose="020B0606020202030204" pitchFamily="34" charset="0"/>
              </a:rPr>
              <a:t>referidos a diversos estados del organismo</a:t>
            </a:r>
          </a:p>
          <a:p>
            <a:pPr>
              <a:buFont typeface="Wingdings" panose="05000000000000000000" pitchFamily="2" charset="2"/>
              <a:buChar char="§"/>
            </a:pPr>
            <a:r>
              <a:rPr lang="es-ES" dirty="0">
                <a:latin typeface="Arial Narrow" panose="020B0606020202030204" pitchFamily="34" charset="0"/>
              </a:rPr>
              <a:t> </a:t>
            </a:r>
            <a:r>
              <a:rPr lang="es-ES" dirty="0" smtClean="0">
                <a:latin typeface="Arial Narrow" panose="020B0606020202030204" pitchFamily="34" charset="0"/>
              </a:rPr>
              <a:t>Viajan a través de la sangre y </a:t>
            </a:r>
            <a:r>
              <a:rPr lang="es-ES" b="1" dirty="0" smtClean="0">
                <a:latin typeface="Arial Narrow" panose="020B0606020202030204" pitchFamily="34" charset="0"/>
              </a:rPr>
              <a:t>se unen a receptores en células diana </a:t>
            </a:r>
            <a:r>
              <a:rPr lang="es-ES" dirty="0" smtClean="0">
                <a:latin typeface="Arial Narrow" panose="020B0606020202030204" pitchFamily="34" charset="0"/>
              </a:rPr>
              <a:t>de tejidos y órganos</a:t>
            </a:r>
          </a:p>
          <a:p>
            <a:pPr>
              <a:buFont typeface="Wingdings" panose="05000000000000000000" pitchFamily="2" charset="2"/>
              <a:buChar char="§"/>
            </a:pPr>
            <a:r>
              <a:rPr lang="es-ES" dirty="0" smtClean="0">
                <a:latin typeface="Arial Narrow" panose="020B0606020202030204" pitchFamily="34" charset="0"/>
              </a:rPr>
              <a:t> En esas células diana se producen cambios metabólicos, es decir, las hormonas </a:t>
            </a:r>
            <a:r>
              <a:rPr lang="es-ES" b="1" dirty="0" smtClean="0">
                <a:latin typeface="Arial Narrow" panose="020B0606020202030204" pitchFamily="34" charset="0"/>
              </a:rPr>
              <a:t>regulan y controlan al metabolismo</a:t>
            </a:r>
            <a:r>
              <a:rPr lang="es-ES" dirty="0" smtClean="0">
                <a:latin typeface="Arial Narrow" panose="020B0606020202030204" pitchFamily="34" charset="0"/>
              </a:rPr>
              <a:t>. El conjunto de los cambios metabólicos de las células diana de diversos tejidos y órganos, es la </a:t>
            </a:r>
            <a:r>
              <a:rPr lang="es-ES" b="1" dirty="0" smtClean="0">
                <a:latin typeface="Arial Narrow" panose="020B0606020202030204" pitchFamily="34" charset="0"/>
              </a:rPr>
              <a:t>respuesta integrada del organismo </a:t>
            </a:r>
            <a:r>
              <a:rPr lang="es-ES" dirty="0" smtClean="0">
                <a:latin typeface="Arial Narrow" panose="020B0606020202030204" pitchFamily="34" charset="0"/>
              </a:rPr>
              <a:t>a la situación que determinó la secreción de la hormona: en la mayoría de los casos, hace que el estímulo cese</a:t>
            </a:r>
          </a:p>
          <a:p>
            <a:pPr>
              <a:buFont typeface="Wingdings" panose="05000000000000000000" pitchFamily="2" charset="2"/>
              <a:buChar char="§"/>
            </a:pPr>
            <a:r>
              <a:rPr lang="es-ES" dirty="0">
                <a:latin typeface="Arial Narrow" panose="020B0606020202030204" pitchFamily="34" charset="0"/>
              </a:rPr>
              <a:t> </a:t>
            </a:r>
            <a:r>
              <a:rPr lang="es-ES" b="1" dirty="0" smtClean="0">
                <a:latin typeface="Arial Narrow" panose="020B0606020202030204" pitchFamily="34" charset="0"/>
              </a:rPr>
              <a:t>Las hormonas son inactivadas, eliminadas o degradadas inmediatamente</a:t>
            </a:r>
            <a:r>
              <a:rPr lang="es-ES" dirty="0" smtClean="0">
                <a:latin typeface="Arial Narrow" panose="020B0606020202030204" pitchFamily="34" charset="0"/>
              </a:rPr>
              <a:t> después de ejercer sus efectos metabólicos</a:t>
            </a:r>
          </a:p>
          <a:p>
            <a:pPr>
              <a:buFont typeface="Wingdings" panose="05000000000000000000" pitchFamily="2" charset="2"/>
              <a:buChar char="§"/>
            </a:pPr>
            <a:r>
              <a:rPr lang="es-ES" dirty="0">
                <a:latin typeface="Arial Narrow" panose="020B0606020202030204" pitchFamily="34" charset="0"/>
              </a:rPr>
              <a:t> </a:t>
            </a:r>
            <a:r>
              <a:rPr lang="es-ES" dirty="0" smtClean="0">
                <a:latin typeface="Arial Narrow" panose="020B0606020202030204" pitchFamily="34" charset="0"/>
              </a:rPr>
              <a:t>Las células diana generan respuestas a la acción hormonal, dependientes de sus posibilidades metabólicas; es decir, </a:t>
            </a:r>
            <a:r>
              <a:rPr lang="es-ES" b="1" dirty="0" smtClean="0">
                <a:latin typeface="Arial Narrow" panose="020B0606020202030204" pitchFamily="34" charset="0"/>
              </a:rPr>
              <a:t>cada tipo de célula diana tiene su forma específica de respuesta a la hormona </a:t>
            </a:r>
            <a:endParaRPr lang="es-ES" b="1" dirty="0"/>
          </a:p>
        </p:txBody>
      </p:sp>
    </p:spTree>
    <p:extLst>
      <p:ext uri="{BB962C8B-B14F-4D97-AF65-F5344CB8AC3E}">
        <p14:creationId xmlns:p14="http://schemas.microsoft.com/office/powerpoint/2010/main" val="22601081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95288" y="0"/>
            <a:ext cx="8229600" cy="785813"/>
          </a:xfrm>
        </p:spPr>
        <p:txBody>
          <a:bodyPr/>
          <a:lstStyle/>
          <a:p>
            <a:pPr algn="ctr" eaLnBrk="1" hangingPunct="1">
              <a:defRPr/>
            </a:pPr>
            <a:r>
              <a:rPr lang="pt-PT" sz="3200" b="1" dirty="0" smtClean="0">
                <a:solidFill>
                  <a:schemeClr val="accent4">
                    <a:lumMod val="10000"/>
                  </a:schemeClr>
                </a:solidFill>
                <a:effectLst/>
              </a:rPr>
              <a:t>CICLO DE ACCIÓN HORMONAL</a:t>
            </a:r>
          </a:p>
        </p:txBody>
      </p:sp>
      <p:sp>
        <p:nvSpPr>
          <p:cNvPr id="25603" name="Rectangle 4"/>
          <p:cNvSpPr>
            <a:spLocks noChangeArrowheads="1"/>
          </p:cNvSpPr>
          <p:nvPr/>
        </p:nvSpPr>
        <p:spPr bwMode="auto">
          <a:xfrm>
            <a:off x="3786188" y="857231"/>
            <a:ext cx="1439862" cy="504843"/>
          </a:xfrm>
          <a:prstGeom prst="rect">
            <a:avLst/>
          </a:prstGeom>
          <a:noFill/>
          <a:ln w="9525">
            <a:solidFill>
              <a:schemeClr val="bg2">
                <a:lumMod val="10000"/>
              </a:schemeClr>
            </a:solidFill>
            <a:miter lim="800000"/>
            <a:headEnd/>
            <a:tailEnd/>
          </a:ln>
        </p:spPr>
        <p:txBody>
          <a:bodyPr wrap="none" anchor="ctr"/>
          <a:lstStyle/>
          <a:p>
            <a:pPr algn="ctr"/>
            <a:r>
              <a:rPr lang="es-ES_tradnl" sz="2800" dirty="0" smtClean="0">
                <a:latin typeface="Arial" panose="020B0604020202020204" pitchFamily="34" charset="0"/>
                <a:cs typeface="Arial" panose="020B0604020202020204" pitchFamily="34" charset="0"/>
              </a:rPr>
              <a:t>Señal</a:t>
            </a:r>
            <a:endParaRPr lang="es-ES_tradnl" sz="2800" dirty="0">
              <a:latin typeface="Arial" panose="020B0604020202020204" pitchFamily="34" charset="0"/>
              <a:cs typeface="Arial" panose="020B0604020202020204" pitchFamily="34" charset="0"/>
            </a:endParaRPr>
          </a:p>
        </p:txBody>
      </p:sp>
      <p:sp>
        <p:nvSpPr>
          <p:cNvPr id="25604" name="Line 5"/>
          <p:cNvSpPr>
            <a:spLocks noChangeShapeType="1"/>
          </p:cNvSpPr>
          <p:nvPr/>
        </p:nvSpPr>
        <p:spPr bwMode="auto">
          <a:xfrm>
            <a:off x="4500563" y="1428750"/>
            <a:ext cx="0" cy="217488"/>
          </a:xfrm>
          <a:prstGeom prst="line">
            <a:avLst/>
          </a:prstGeom>
          <a:noFill/>
          <a:ln w="9525">
            <a:solidFill>
              <a:schemeClr val="tx1"/>
            </a:solidFill>
            <a:round/>
            <a:headEnd/>
            <a:tailEnd type="triangle" w="med" len="med"/>
          </a:ln>
        </p:spPr>
        <p:txBody>
          <a:bodyPr/>
          <a:lstStyle/>
          <a:p>
            <a:endParaRPr lang="es-ES" dirty="0"/>
          </a:p>
        </p:txBody>
      </p:sp>
      <p:sp>
        <p:nvSpPr>
          <p:cNvPr id="25605" name="Rectangle 6"/>
          <p:cNvSpPr>
            <a:spLocks noChangeArrowheads="1"/>
          </p:cNvSpPr>
          <p:nvPr/>
        </p:nvSpPr>
        <p:spPr bwMode="auto">
          <a:xfrm>
            <a:off x="3786188" y="1714500"/>
            <a:ext cx="1512887" cy="504825"/>
          </a:xfrm>
          <a:prstGeom prst="rect">
            <a:avLst/>
          </a:prstGeom>
          <a:noFill/>
          <a:ln w="9525">
            <a:solidFill>
              <a:schemeClr val="tx1"/>
            </a:solidFill>
            <a:miter lim="800000"/>
            <a:headEnd/>
            <a:tailEnd/>
          </a:ln>
        </p:spPr>
        <p:txBody>
          <a:bodyPr wrap="none" anchor="ctr"/>
          <a:lstStyle/>
          <a:p>
            <a:pPr algn="ctr"/>
            <a:r>
              <a:rPr lang="pt-PT" sz="2800" b="1" dirty="0"/>
              <a:t>Estímulo</a:t>
            </a:r>
          </a:p>
        </p:txBody>
      </p:sp>
      <p:sp>
        <p:nvSpPr>
          <p:cNvPr id="25606" name="AutoShape 7"/>
          <p:cNvSpPr>
            <a:spLocks noChangeArrowheads="1"/>
          </p:cNvSpPr>
          <p:nvPr/>
        </p:nvSpPr>
        <p:spPr bwMode="auto">
          <a:xfrm>
            <a:off x="6643688" y="1785938"/>
            <a:ext cx="1857375" cy="1860550"/>
          </a:xfrm>
          <a:prstGeom prst="cloudCallout">
            <a:avLst>
              <a:gd name="adj1" fmla="val -19519"/>
              <a:gd name="adj2" fmla="val 31852"/>
            </a:avLst>
          </a:prstGeom>
          <a:solidFill>
            <a:srgbClr val="FF99FF"/>
          </a:solidFill>
          <a:ln w="9525">
            <a:solidFill>
              <a:schemeClr val="tx1"/>
            </a:solidFill>
            <a:round/>
            <a:headEnd/>
            <a:tailEnd/>
          </a:ln>
        </p:spPr>
        <p:txBody>
          <a:bodyPr/>
          <a:lstStyle/>
          <a:p>
            <a:pPr algn="ctr"/>
            <a:r>
              <a:rPr lang="pt-PT" sz="2000" b="1" dirty="0">
                <a:solidFill>
                  <a:srgbClr val="000000"/>
                </a:solidFill>
                <a:latin typeface="Arial Narrow" panose="020B0606020202030204" pitchFamily="34" charset="0"/>
              </a:rPr>
              <a:t>Célula</a:t>
            </a:r>
            <a:r>
              <a:rPr lang="pt-PT" sz="2000" b="1" dirty="0">
                <a:solidFill>
                  <a:srgbClr val="000000"/>
                </a:solidFill>
              </a:rPr>
              <a:t> </a:t>
            </a:r>
            <a:r>
              <a:rPr lang="pt-PT" sz="2000" b="1" dirty="0" smtClean="0">
                <a:solidFill>
                  <a:srgbClr val="000000"/>
                </a:solidFill>
                <a:latin typeface="Arial Narrow" panose="020B0606020202030204" pitchFamily="34" charset="0"/>
              </a:rPr>
              <a:t>Endocrina</a:t>
            </a:r>
            <a:endParaRPr lang="pt-PT" sz="2000" b="1" dirty="0">
              <a:solidFill>
                <a:srgbClr val="000000"/>
              </a:solidFill>
              <a:latin typeface="Arial Narrow" panose="020B0606020202030204" pitchFamily="34" charset="0"/>
            </a:endParaRPr>
          </a:p>
        </p:txBody>
      </p:sp>
      <p:sp>
        <p:nvSpPr>
          <p:cNvPr id="25607" name="AutoShape 9"/>
          <p:cNvSpPr>
            <a:spLocks noChangeArrowheads="1"/>
          </p:cNvSpPr>
          <p:nvPr/>
        </p:nvSpPr>
        <p:spPr bwMode="auto">
          <a:xfrm>
            <a:off x="5867400" y="4581525"/>
            <a:ext cx="1728788" cy="576263"/>
          </a:xfrm>
          <a:prstGeom prst="roundRect">
            <a:avLst>
              <a:gd name="adj" fmla="val 16667"/>
            </a:avLst>
          </a:prstGeom>
          <a:noFill/>
          <a:ln w="31750">
            <a:solidFill>
              <a:schemeClr val="tx1"/>
            </a:solidFill>
            <a:round/>
            <a:headEnd/>
            <a:tailEnd/>
          </a:ln>
        </p:spPr>
        <p:txBody>
          <a:bodyPr wrap="none" anchor="ctr"/>
          <a:lstStyle/>
          <a:p>
            <a:pPr algn="ctr"/>
            <a:r>
              <a:rPr lang="pt-PT" sz="3200" dirty="0"/>
              <a:t>Hormona</a:t>
            </a:r>
          </a:p>
        </p:txBody>
      </p:sp>
      <p:sp>
        <p:nvSpPr>
          <p:cNvPr id="25608" name="AutoShape 10"/>
          <p:cNvSpPr>
            <a:spLocks noChangeArrowheads="1"/>
          </p:cNvSpPr>
          <p:nvPr/>
        </p:nvSpPr>
        <p:spPr bwMode="auto">
          <a:xfrm>
            <a:off x="3500438" y="3786188"/>
            <a:ext cx="2160587" cy="2016125"/>
          </a:xfrm>
          <a:prstGeom prst="sun">
            <a:avLst>
              <a:gd name="adj" fmla="val 25000"/>
            </a:avLst>
          </a:prstGeom>
          <a:solidFill>
            <a:srgbClr val="FFCC99"/>
          </a:solidFill>
          <a:ln w="9525">
            <a:solidFill>
              <a:srgbClr val="C00000"/>
            </a:solidFill>
            <a:miter lim="800000"/>
            <a:headEnd/>
            <a:tailEnd/>
          </a:ln>
        </p:spPr>
        <p:txBody>
          <a:bodyPr wrap="none" anchor="ctr"/>
          <a:lstStyle/>
          <a:p>
            <a:pPr algn="ctr"/>
            <a:r>
              <a:rPr lang="pt-PT" sz="2400" b="1">
                <a:solidFill>
                  <a:srgbClr val="333300"/>
                </a:solidFill>
              </a:rPr>
              <a:t>Célula </a:t>
            </a:r>
          </a:p>
          <a:p>
            <a:pPr algn="ctr"/>
            <a:r>
              <a:rPr lang="pt-PT" sz="2400" b="1">
                <a:solidFill>
                  <a:srgbClr val="333300"/>
                </a:solidFill>
              </a:rPr>
              <a:t>Diana</a:t>
            </a:r>
            <a:r>
              <a:rPr lang="pt-PT" b="1">
                <a:solidFill>
                  <a:srgbClr val="333300"/>
                </a:solidFill>
              </a:rPr>
              <a:t> </a:t>
            </a:r>
          </a:p>
        </p:txBody>
      </p:sp>
      <p:sp>
        <p:nvSpPr>
          <p:cNvPr id="25609" name="Line 12"/>
          <p:cNvSpPr>
            <a:spLocks noChangeShapeType="1"/>
          </p:cNvSpPr>
          <p:nvPr/>
        </p:nvSpPr>
        <p:spPr bwMode="auto">
          <a:xfrm flipH="1" flipV="1">
            <a:off x="5580063" y="4652963"/>
            <a:ext cx="287337" cy="144462"/>
          </a:xfrm>
          <a:prstGeom prst="line">
            <a:avLst/>
          </a:prstGeom>
          <a:noFill/>
          <a:ln w="9525">
            <a:solidFill>
              <a:schemeClr val="tx1"/>
            </a:solidFill>
            <a:round/>
            <a:headEnd/>
            <a:tailEnd/>
          </a:ln>
        </p:spPr>
        <p:txBody>
          <a:bodyPr/>
          <a:lstStyle/>
          <a:p>
            <a:endParaRPr lang="es-ES" dirty="0"/>
          </a:p>
        </p:txBody>
      </p:sp>
      <p:sp>
        <p:nvSpPr>
          <p:cNvPr id="25610" name="Line 13"/>
          <p:cNvSpPr>
            <a:spLocks noChangeShapeType="1"/>
          </p:cNvSpPr>
          <p:nvPr/>
        </p:nvSpPr>
        <p:spPr bwMode="auto">
          <a:xfrm flipH="1">
            <a:off x="5580063" y="4868863"/>
            <a:ext cx="287337" cy="144462"/>
          </a:xfrm>
          <a:prstGeom prst="line">
            <a:avLst/>
          </a:prstGeom>
          <a:noFill/>
          <a:ln w="9525">
            <a:solidFill>
              <a:schemeClr val="tx1"/>
            </a:solidFill>
            <a:round/>
            <a:headEnd/>
            <a:tailEnd/>
          </a:ln>
        </p:spPr>
        <p:txBody>
          <a:bodyPr/>
          <a:lstStyle/>
          <a:p>
            <a:endParaRPr lang="es-ES" dirty="0"/>
          </a:p>
        </p:txBody>
      </p:sp>
      <p:sp>
        <p:nvSpPr>
          <p:cNvPr id="25611" name="Line 14"/>
          <p:cNvSpPr>
            <a:spLocks noChangeShapeType="1"/>
          </p:cNvSpPr>
          <p:nvPr/>
        </p:nvSpPr>
        <p:spPr bwMode="auto">
          <a:xfrm>
            <a:off x="5580063" y="5013325"/>
            <a:ext cx="287337" cy="0"/>
          </a:xfrm>
          <a:prstGeom prst="line">
            <a:avLst/>
          </a:prstGeom>
          <a:noFill/>
          <a:ln w="9525">
            <a:solidFill>
              <a:schemeClr val="tx1"/>
            </a:solidFill>
            <a:round/>
            <a:headEnd/>
            <a:tailEnd/>
          </a:ln>
        </p:spPr>
        <p:txBody>
          <a:bodyPr/>
          <a:lstStyle/>
          <a:p>
            <a:endParaRPr lang="es-ES" dirty="0"/>
          </a:p>
        </p:txBody>
      </p:sp>
      <p:sp>
        <p:nvSpPr>
          <p:cNvPr id="25612" name="Line 15"/>
          <p:cNvSpPr>
            <a:spLocks noChangeShapeType="1"/>
          </p:cNvSpPr>
          <p:nvPr/>
        </p:nvSpPr>
        <p:spPr bwMode="auto">
          <a:xfrm>
            <a:off x="5580063" y="4652963"/>
            <a:ext cx="287337" cy="0"/>
          </a:xfrm>
          <a:prstGeom prst="line">
            <a:avLst/>
          </a:prstGeom>
          <a:noFill/>
          <a:ln w="9525">
            <a:solidFill>
              <a:schemeClr val="tx1"/>
            </a:solidFill>
            <a:round/>
            <a:headEnd/>
            <a:tailEnd/>
          </a:ln>
        </p:spPr>
        <p:txBody>
          <a:bodyPr/>
          <a:lstStyle/>
          <a:p>
            <a:endParaRPr lang="es-ES" dirty="0"/>
          </a:p>
        </p:txBody>
      </p:sp>
      <p:sp>
        <p:nvSpPr>
          <p:cNvPr id="25613" name="Rectangle 16"/>
          <p:cNvSpPr>
            <a:spLocks noChangeArrowheads="1"/>
          </p:cNvSpPr>
          <p:nvPr/>
        </p:nvSpPr>
        <p:spPr bwMode="auto">
          <a:xfrm>
            <a:off x="0" y="4357688"/>
            <a:ext cx="4071938" cy="1928812"/>
          </a:xfrm>
          <a:prstGeom prst="rect">
            <a:avLst/>
          </a:prstGeom>
          <a:noFill/>
          <a:ln w="9525">
            <a:noFill/>
            <a:miter lim="800000"/>
            <a:headEnd/>
            <a:tailEnd/>
          </a:ln>
        </p:spPr>
        <p:txBody>
          <a:bodyPr wrap="none" anchor="ctr"/>
          <a:lstStyle/>
          <a:p>
            <a:pPr algn="ctr"/>
            <a:endParaRPr lang="pt-PT" dirty="0">
              <a:solidFill>
                <a:srgbClr val="FFFF00"/>
              </a:solidFill>
            </a:endParaRPr>
          </a:p>
          <a:p>
            <a:pPr algn="ctr"/>
            <a:endParaRPr lang="pt-PT" dirty="0">
              <a:solidFill>
                <a:srgbClr val="FFFF00"/>
              </a:solidFill>
            </a:endParaRPr>
          </a:p>
          <a:p>
            <a:pPr algn="ctr"/>
            <a:r>
              <a:rPr lang="pt-PT" b="1" dirty="0"/>
              <a:t>PROCESOS MODIFICADOS</a:t>
            </a:r>
          </a:p>
          <a:p>
            <a:pPr algn="ctr"/>
            <a:endParaRPr lang="pt-PT" dirty="0"/>
          </a:p>
          <a:p>
            <a:pPr algn="ctr"/>
            <a:r>
              <a:rPr lang="pt-PT" b="1" dirty="0"/>
              <a:t>Modificación de la Actividad </a:t>
            </a:r>
          </a:p>
          <a:p>
            <a:pPr algn="ctr"/>
            <a:r>
              <a:rPr lang="pt-PT" b="1" dirty="0"/>
              <a:t>Enzimática (Alostérica  o Covalente) </a:t>
            </a:r>
          </a:p>
          <a:p>
            <a:pPr algn="ctr"/>
            <a:r>
              <a:rPr lang="pt-PT" b="1" dirty="0"/>
              <a:t>o de la Concentración de la Enzima</a:t>
            </a:r>
          </a:p>
          <a:p>
            <a:pPr algn="ctr"/>
            <a:r>
              <a:rPr lang="pt-PT" b="1" dirty="0"/>
              <a:t>(Inducción y Represión)</a:t>
            </a:r>
          </a:p>
          <a:p>
            <a:pPr algn="ctr"/>
            <a:endParaRPr lang="pt-PT" dirty="0">
              <a:solidFill>
                <a:srgbClr val="FFFF00"/>
              </a:solidFill>
            </a:endParaRPr>
          </a:p>
        </p:txBody>
      </p:sp>
      <p:sp>
        <p:nvSpPr>
          <p:cNvPr id="25614" name="Rectangle 18"/>
          <p:cNvSpPr>
            <a:spLocks noChangeArrowheads="1"/>
          </p:cNvSpPr>
          <p:nvPr/>
        </p:nvSpPr>
        <p:spPr bwMode="auto">
          <a:xfrm>
            <a:off x="928688" y="2714625"/>
            <a:ext cx="1800225" cy="720725"/>
          </a:xfrm>
          <a:prstGeom prst="rect">
            <a:avLst/>
          </a:prstGeom>
          <a:noFill/>
          <a:ln w="25400">
            <a:solidFill>
              <a:schemeClr val="bg2">
                <a:lumMod val="10000"/>
              </a:schemeClr>
            </a:solidFill>
            <a:miter lim="800000"/>
            <a:headEnd/>
            <a:tailEnd/>
          </a:ln>
        </p:spPr>
        <p:txBody>
          <a:bodyPr wrap="none" anchor="ctr"/>
          <a:lstStyle/>
          <a:p>
            <a:pPr algn="ctr"/>
            <a:r>
              <a:rPr lang="pt-PT" sz="2800" b="1" dirty="0"/>
              <a:t>Respuesta</a:t>
            </a:r>
          </a:p>
        </p:txBody>
      </p:sp>
      <p:sp>
        <p:nvSpPr>
          <p:cNvPr id="25615" name="AutoShape 19"/>
          <p:cNvSpPr>
            <a:spLocks noChangeArrowheads="1"/>
          </p:cNvSpPr>
          <p:nvPr/>
        </p:nvSpPr>
        <p:spPr bwMode="auto">
          <a:xfrm rot="511780">
            <a:off x="5453063" y="1824038"/>
            <a:ext cx="1512887" cy="431800"/>
          </a:xfrm>
          <a:prstGeom prst="curvedDownArrow">
            <a:avLst>
              <a:gd name="adj1" fmla="val 70074"/>
              <a:gd name="adj2" fmla="val 140147"/>
              <a:gd name="adj3" fmla="val 33333"/>
            </a:avLst>
          </a:prstGeom>
          <a:solidFill>
            <a:schemeClr val="tx1"/>
          </a:solidFill>
          <a:ln w="9525">
            <a:solidFill>
              <a:schemeClr val="tx1"/>
            </a:solidFill>
            <a:miter lim="800000"/>
            <a:headEnd/>
            <a:tailEnd/>
          </a:ln>
        </p:spPr>
        <p:txBody>
          <a:bodyPr wrap="none" anchor="ctr"/>
          <a:lstStyle/>
          <a:p>
            <a:endParaRPr lang="es-ES" dirty="0"/>
          </a:p>
        </p:txBody>
      </p:sp>
      <p:sp>
        <p:nvSpPr>
          <p:cNvPr id="25616" name="AutoShape 20"/>
          <p:cNvSpPr>
            <a:spLocks noChangeArrowheads="1"/>
          </p:cNvSpPr>
          <p:nvPr/>
        </p:nvSpPr>
        <p:spPr bwMode="auto">
          <a:xfrm rot="5583309">
            <a:off x="7142956" y="4052094"/>
            <a:ext cx="1512888" cy="431800"/>
          </a:xfrm>
          <a:prstGeom prst="curvedDownArrow">
            <a:avLst>
              <a:gd name="adj1" fmla="val 70074"/>
              <a:gd name="adj2" fmla="val 140147"/>
              <a:gd name="adj3" fmla="val 33333"/>
            </a:avLst>
          </a:prstGeom>
          <a:solidFill>
            <a:schemeClr val="tx1"/>
          </a:solidFill>
          <a:ln w="9525">
            <a:solidFill>
              <a:schemeClr val="tx1"/>
            </a:solidFill>
            <a:miter lim="800000"/>
            <a:headEnd/>
            <a:tailEnd/>
          </a:ln>
        </p:spPr>
        <p:txBody>
          <a:bodyPr wrap="none" anchor="ctr"/>
          <a:lstStyle/>
          <a:p>
            <a:endParaRPr lang="es-ES" dirty="0"/>
          </a:p>
        </p:txBody>
      </p:sp>
      <p:sp>
        <p:nvSpPr>
          <p:cNvPr id="25617" name="AutoShape 21"/>
          <p:cNvSpPr>
            <a:spLocks noChangeArrowheads="1"/>
          </p:cNvSpPr>
          <p:nvPr/>
        </p:nvSpPr>
        <p:spPr bwMode="auto">
          <a:xfrm rot="9991893">
            <a:off x="5175250" y="5346700"/>
            <a:ext cx="1808163" cy="484188"/>
          </a:xfrm>
          <a:prstGeom prst="curvedDownArrow">
            <a:avLst>
              <a:gd name="adj1" fmla="val 69934"/>
              <a:gd name="adj2" fmla="val 139885"/>
              <a:gd name="adj3" fmla="val 33333"/>
            </a:avLst>
          </a:prstGeom>
          <a:solidFill>
            <a:schemeClr val="tx1"/>
          </a:solidFill>
          <a:ln w="9525">
            <a:solidFill>
              <a:schemeClr val="tx1"/>
            </a:solidFill>
            <a:miter lim="800000"/>
            <a:headEnd/>
            <a:tailEnd/>
          </a:ln>
        </p:spPr>
        <p:txBody>
          <a:bodyPr wrap="none" anchor="ctr"/>
          <a:lstStyle/>
          <a:p>
            <a:endParaRPr lang="es-ES" dirty="0"/>
          </a:p>
        </p:txBody>
      </p:sp>
      <p:sp>
        <p:nvSpPr>
          <p:cNvPr id="25618" name="AutoShape 22"/>
          <p:cNvSpPr>
            <a:spLocks noChangeArrowheads="1"/>
          </p:cNvSpPr>
          <p:nvPr/>
        </p:nvSpPr>
        <p:spPr bwMode="auto">
          <a:xfrm rot="-7767877">
            <a:off x="2157413" y="3905250"/>
            <a:ext cx="1543050" cy="393700"/>
          </a:xfrm>
          <a:prstGeom prst="curvedDownArrow">
            <a:avLst>
              <a:gd name="adj1" fmla="val 70349"/>
              <a:gd name="adj2" fmla="val 140716"/>
              <a:gd name="adj3" fmla="val 33333"/>
            </a:avLst>
          </a:prstGeom>
          <a:solidFill>
            <a:schemeClr val="tx1"/>
          </a:solidFill>
          <a:ln w="9525">
            <a:solidFill>
              <a:schemeClr val="tx1"/>
            </a:solidFill>
            <a:miter lim="800000"/>
            <a:headEnd/>
            <a:tailEnd/>
          </a:ln>
        </p:spPr>
        <p:txBody>
          <a:bodyPr wrap="none" anchor="ctr"/>
          <a:lstStyle/>
          <a:p>
            <a:endParaRPr lang="es-ES" dirty="0"/>
          </a:p>
        </p:txBody>
      </p:sp>
      <p:sp>
        <p:nvSpPr>
          <p:cNvPr id="25619" name="AutoShape 23"/>
          <p:cNvSpPr>
            <a:spLocks noChangeArrowheads="1"/>
          </p:cNvSpPr>
          <p:nvPr/>
        </p:nvSpPr>
        <p:spPr bwMode="auto">
          <a:xfrm rot="-1934810">
            <a:off x="2355850" y="1870075"/>
            <a:ext cx="1512888" cy="431800"/>
          </a:xfrm>
          <a:prstGeom prst="curvedDownArrow">
            <a:avLst>
              <a:gd name="adj1" fmla="val 70074"/>
              <a:gd name="adj2" fmla="val 140147"/>
              <a:gd name="adj3" fmla="val 33333"/>
            </a:avLst>
          </a:prstGeom>
          <a:solidFill>
            <a:schemeClr val="tx1"/>
          </a:solidFill>
          <a:ln w="9525">
            <a:solidFill>
              <a:schemeClr val="tx1"/>
            </a:solidFill>
            <a:miter lim="800000"/>
            <a:headEnd/>
            <a:tailEnd/>
          </a:ln>
        </p:spPr>
        <p:txBody>
          <a:bodyPr wrap="none" anchor="ctr"/>
          <a:lstStyle/>
          <a:p>
            <a:endParaRPr lang="es-ES" dirty="0"/>
          </a:p>
        </p:txBody>
      </p:sp>
      <p:sp>
        <p:nvSpPr>
          <p:cNvPr id="25620" name="AutoShape 26"/>
          <p:cNvSpPr>
            <a:spLocks noChangeArrowheads="1"/>
          </p:cNvSpPr>
          <p:nvPr/>
        </p:nvSpPr>
        <p:spPr bwMode="auto">
          <a:xfrm rot="10800000">
            <a:off x="1428750" y="1928813"/>
            <a:ext cx="1368425" cy="288925"/>
          </a:xfrm>
          <a:prstGeom prst="leftArrowCallout">
            <a:avLst>
              <a:gd name="adj1" fmla="val 25000"/>
              <a:gd name="adj2" fmla="val 25000"/>
              <a:gd name="adj3" fmla="val 78938"/>
              <a:gd name="adj4" fmla="val 66667"/>
            </a:avLst>
          </a:prstGeom>
          <a:solidFill>
            <a:schemeClr val="accent1"/>
          </a:solidFill>
          <a:ln w="25400">
            <a:solidFill>
              <a:srgbClr val="000000"/>
            </a:solidFill>
            <a:miter lim="800000"/>
            <a:headEnd/>
            <a:tailEnd/>
          </a:ln>
        </p:spPr>
        <p:txBody>
          <a:bodyPr rot="10800000" wrap="none" anchor="ctr"/>
          <a:lstStyle/>
          <a:p>
            <a:pPr algn="ctr"/>
            <a:r>
              <a:rPr lang="pt-PT" b="1">
                <a:solidFill>
                  <a:srgbClr val="000000"/>
                </a:solidFill>
              </a:rPr>
              <a:t>Inactiva</a:t>
            </a:r>
          </a:p>
        </p:txBody>
      </p:sp>
      <p:cxnSp>
        <p:nvCxnSpPr>
          <p:cNvPr id="24" name="Conexão recta unidireccional 23"/>
          <p:cNvCxnSpPr/>
          <p:nvPr/>
        </p:nvCxnSpPr>
        <p:spPr>
          <a:xfrm rot="5400000" flipH="1" flipV="1">
            <a:off x="1785144" y="5071279"/>
            <a:ext cx="28575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26434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Rectangle 3"/>
          <p:cNvSpPr>
            <a:spLocks noGrp="1" noRot="1" noChangeArrowheads="1"/>
          </p:cNvSpPr>
          <p:nvPr>
            <p:ph type="title"/>
          </p:nvPr>
        </p:nvSpPr>
        <p:spPr>
          <a:xfrm>
            <a:off x="0" y="428604"/>
            <a:ext cx="9144000" cy="1081088"/>
          </a:xfrm>
        </p:spPr>
        <p:txBody>
          <a:bodyPr>
            <a:normAutofit/>
          </a:bodyPr>
          <a:lstStyle/>
          <a:p>
            <a:pPr algn="ctr"/>
            <a:r>
              <a:rPr lang="es-ES" sz="4000" dirty="0">
                <a:latin typeface="Arial" panose="020B0604020202020204" pitchFamily="34" charset="0"/>
                <a:cs typeface="Arial" panose="020B0604020202020204" pitchFamily="34" charset="0"/>
              </a:rPr>
              <a:t>S</a:t>
            </a:r>
            <a:r>
              <a:rPr lang="es-ES" sz="4000" dirty="0" smtClean="0">
                <a:latin typeface="Arial" panose="020B0604020202020204" pitchFamily="34" charset="0"/>
                <a:cs typeface="Arial" panose="020B0604020202020204" pitchFamily="34" charset="0"/>
              </a:rPr>
              <a:t>istema endocrino</a:t>
            </a:r>
            <a:endParaRPr lang="es-ES" sz="4000" dirty="0">
              <a:latin typeface="Arial" panose="020B0604020202020204" pitchFamily="34" charset="0"/>
              <a:cs typeface="Arial" panose="020B0604020202020204" pitchFamily="34" charset="0"/>
            </a:endParaRPr>
          </a:p>
        </p:txBody>
      </p:sp>
      <p:sp>
        <p:nvSpPr>
          <p:cNvPr id="167941" name="Text Box 5"/>
          <p:cNvSpPr txBox="1">
            <a:spLocks noChangeArrowheads="1"/>
          </p:cNvSpPr>
          <p:nvPr/>
        </p:nvSpPr>
        <p:spPr bwMode="auto">
          <a:xfrm>
            <a:off x="-124689" y="1509692"/>
            <a:ext cx="6286512" cy="2246769"/>
          </a:xfrm>
          <a:prstGeom prst="rect">
            <a:avLst/>
          </a:prstGeom>
          <a:noFill/>
          <a:ln w="9525">
            <a:noFill/>
            <a:miter lim="800000"/>
            <a:headEnd/>
            <a:tailEnd/>
          </a:ln>
          <a:effectLst/>
        </p:spPr>
        <p:txBody>
          <a:bodyPr wrap="square">
            <a:spAutoFit/>
          </a:bodyPr>
          <a:lstStyle/>
          <a:p>
            <a:pPr marL="441325">
              <a:spcBef>
                <a:spcPct val="50000"/>
              </a:spcBef>
            </a:pPr>
            <a:r>
              <a:rPr lang="es-ES" sz="2800" dirty="0" smtClean="0">
                <a:latin typeface="Arial" charset="0"/>
              </a:rPr>
              <a:t>Conjunto </a:t>
            </a:r>
            <a:r>
              <a:rPr lang="es-ES" sz="2800" dirty="0">
                <a:latin typeface="Arial" charset="0"/>
              </a:rPr>
              <a:t>de </a:t>
            </a:r>
            <a:r>
              <a:rPr lang="es-ES" sz="2800" dirty="0" smtClean="0">
                <a:latin typeface="Arial" charset="0"/>
              </a:rPr>
              <a:t>glándulas </a:t>
            </a:r>
            <a:r>
              <a:rPr lang="es-ES" sz="2800" dirty="0">
                <a:latin typeface="Arial" charset="0"/>
              </a:rPr>
              <a:t>o células especializadas en la elaboración de  mediadores o mensajeros químicos que </a:t>
            </a:r>
            <a:r>
              <a:rPr lang="es-ES" sz="2800" dirty="0" smtClean="0">
                <a:latin typeface="Arial" charset="0"/>
              </a:rPr>
              <a:t>regulan el metabolismo de </a:t>
            </a:r>
            <a:r>
              <a:rPr lang="es-ES" sz="2800" dirty="0">
                <a:latin typeface="Arial" charset="0"/>
              </a:rPr>
              <a:t>otros órganos o tejidos.</a:t>
            </a:r>
          </a:p>
        </p:txBody>
      </p:sp>
      <p:graphicFrame>
        <p:nvGraphicFramePr>
          <p:cNvPr id="270337" name="Object 2"/>
          <p:cNvGraphicFramePr>
            <a:graphicFrameLocks noChangeAspect="1"/>
          </p:cNvGraphicFramePr>
          <p:nvPr>
            <p:extLst>
              <p:ext uri="{D42A27DB-BD31-4B8C-83A1-F6EECF244321}">
                <p14:modId xmlns:p14="http://schemas.microsoft.com/office/powerpoint/2010/main" val="1263729212"/>
              </p:ext>
            </p:extLst>
          </p:nvPr>
        </p:nvGraphicFramePr>
        <p:xfrm>
          <a:off x="6161823" y="1571612"/>
          <a:ext cx="2982178" cy="4786346"/>
        </p:xfrm>
        <a:graphic>
          <a:graphicData uri="http://schemas.openxmlformats.org/presentationml/2006/ole">
            <mc:AlternateContent xmlns:mc="http://schemas.openxmlformats.org/markup-compatibility/2006">
              <mc:Choice xmlns:v="urn:schemas-microsoft-com:vml" Requires="v">
                <p:oleObj spid="_x0000_s1036" name="Foto de Photo Editor" r:id="rId4" imgW="4229690" imgH="3352381" progId="">
                  <p:embed/>
                </p:oleObj>
              </mc:Choice>
              <mc:Fallback>
                <p:oleObj name="Foto de Photo Editor" r:id="rId4" imgW="4229690" imgH="3352381" progId="">
                  <p:embed/>
                  <p:pic>
                    <p:nvPicPr>
                      <p:cNvPr id="270337"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61823" y="1571612"/>
                        <a:ext cx="2982178" cy="4786346"/>
                      </a:xfrm>
                      <a:prstGeom prst="rect">
                        <a:avLst/>
                      </a:prstGeom>
                      <a:noFill/>
                      <a:ln>
                        <a:noFill/>
                      </a:ln>
                      <a:effectLst/>
                    </p:spPr>
                  </p:pic>
                </p:oleObj>
              </mc:Fallback>
            </mc:AlternateContent>
          </a:graphicData>
        </a:graphic>
      </p:graphicFrame>
      <p:sp>
        <p:nvSpPr>
          <p:cNvPr id="3" name="CuadroTexto 2"/>
          <p:cNvSpPr txBox="1"/>
          <p:nvPr/>
        </p:nvSpPr>
        <p:spPr>
          <a:xfrm>
            <a:off x="374073" y="4876800"/>
            <a:ext cx="5256567" cy="523220"/>
          </a:xfrm>
          <a:prstGeom prst="rect">
            <a:avLst/>
          </a:prstGeom>
          <a:noFill/>
        </p:spPr>
        <p:txBody>
          <a:bodyPr wrap="none" rtlCol="0">
            <a:spAutoFit/>
          </a:bodyPr>
          <a:lstStyle/>
          <a:p>
            <a:r>
              <a:rPr lang="es-ES" sz="2800" dirty="0" smtClean="0">
                <a:latin typeface="Arial" panose="020B0604020202020204" pitchFamily="34" charset="0"/>
                <a:cs typeface="Arial" panose="020B0604020202020204" pitchFamily="34" charset="0"/>
              </a:rPr>
              <a:t>Glándulas endocrinas                </a:t>
            </a:r>
            <a:endParaRPr lang="es-ES" sz="2800" dirty="0">
              <a:latin typeface="Arial" panose="020B0604020202020204" pitchFamily="34" charset="0"/>
              <a:cs typeface="Arial" panose="020B0604020202020204" pitchFamily="34" charset="0"/>
            </a:endParaRPr>
          </a:p>
        </p:txBody>
      </p:sp>
      <p:sp>
        <p:nvSpPr>
          <p:cNvPr id="6" name="Flecha derecha 5"/>
          <p:cNvSpPr/>
          <p:nvPr/>
        </p:nvSpPr>
        <p:spPr>
          <a:xfrm>
            <a:off x="4082796" y="4915388"/>
            <a:ext cx="1700244"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1357774131"/>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14364"/>
            <a:ext cx="7239000" cy="1143000"/>
          </a:xfrm>
        </p:spPr>
        <p:txBody>
          <a:bodyPr>
            <a:normAutofit/>
          </a:bodyPr>
          <a:lstStyle/>
          <a:p>
            <a:pPr algn="ctr"/>
            <a:r>
              <a:rPr lang="es-ES" sz="3100" dirty="0" smtClean="0">
                <a:latin typeface="Arial" charset="0"/>
              </a:rPr>
              <a:t>Especificidades de las hormonas</a:t>
            </a:r>
            <a:r>
              <a:rPr lang="es-ES" sz="4000" dirty="0" smtClean="0">
                <a:solidFill>
                  <a:srgbClr val="000066"/>
                </a:solidFill>
                <a:effectLst>
                  <a:outerShdw blurRad="38100" dist="38100" dir="2700000" algn="tl">
                    <a:srgbClr val="000000"/>
                  </a:outerShdw>
                </a:effectLst>
                <a:latin typeface="Arial" charset="0"/>
              </a:rPr>
              <a:t/>
            </a:r>
            <a:br>
              <a:rPr lang="es-ES" sz="4000" dirty="0" smtClean="0">
                <a:solidFill>
                  <a:srgbClr val="000066"/>
                </a:solidFill>
                <a:effectLst>
                  <a:outerShdw blurRad="38100" dist="38100" dir="2700000" algn="tl">
                    <a:srgbClr val="000000"/>
                  </a:outerShdw>
                </a:effectLst>
                <a:latin typeface="Arial" charset="0"/>
              </a:rPr>
            </a:br>
            <a:endParaRPr lang="es-ES" dirty="0"/>
          </a:p>
        </p:txBody>
      </p:sp>
      <p:sp>
        <p:nvSpPr>
          <p:cNvPr id="3" name="2 Marcador de contenido"/>
          <p:cNvSpPr>
            <a:spLocks noGrp="1"/>
          </p:cNvSpPr>
          <p:nvPr>
            <p:ph idx="1"/>
          </p:nvPr>
        </p:nvSpPr>
        <p:spPr/>
        <p:txBody>
          <a:bodyPr>
            <a:normAutofit lnSpcReduction="10000"/>
          </a:bodyPr>
          <a:lstStyle/>
          <a:p>
            <a:pPr>
              <a:buFont typeface="Wingdings" panose="05000000000000000000" pitchFamily="2" charset="2"/>
              <a:buChar char="§"/>
            </a:pPr>
            <a:r>
              <a:rPr lang="es-ES" sz="2800" b="1" dirty="0" smtClean="0">
                <a:latin typeface="Arial Narrow" panose="020B0606020202030204" pitchFamily="34" charset="0"/>
              </a:rPr>
              <a:t>Especificidad de las células que las sintetizan</a:t>
            </a:r>
            <a:r>
              <a:rPr lang="es-ES" sz="2800" dirty="0" smtClean="0">
                <a:latin typeface="Arial Narrow" panose="020B0606020202030204" pitchFamily="34" charset="0"/>
              </a:rPr>
              <a:t>: producidas por células especializadas, que responden a estímulos específicos.</a:t>
            </a:r>
          </a:p>
          <a:p>
            <a:pPr marL="0" indent="0">
              <a:buNone/>
            </a:pPr>
            <a:endParaRPr lang="es-ES" sz="2800" dirty="0" smtClean="0">
              <a:latin typeface="Arial Narrow" panose="020B0606020202030204" pitchFamily="34" charset="0"/>
            </a:endParaRPr>
          </a:p>
          <a:p>
            <a:pPr>
              <a:buFont typeface="Wingdings" panose="05000000000000000000" pitchFamily="2" charset="2"/>
              <a:buChar char="§"/>
            </a:pPr>
            <a:r>
              <a:rPr lang="es-ES" sz="2800" b="1" dirty="0" smtClean="0">
                <a:latin typeface="Arial Narrow" panose="020B0606020202030204" pitchFamily="34" charset="0"/>
              </a:rPr>
              <a:t>Especificidad en la célula diana:  </a:t>
            </a:r>
            <a:r>
              <a:rPr lang="es-ES" sz="2800" dirty="0" smtClean="0">
                <a:latin typeface="Arial Narrow" panose="020B0606020202030204" pitchFamily="34" charset="0"/>
              </a:rPr>
              <a:t>actúan sobre las que tienen receptores específicos para ellas.</a:t>
            </a:r>
          </a:p>
          <a:p>
            <a:pPr marL="0" indent="0">
              <a:buNone/>
            </a:pPr>
            <a:endParaRPr lang="es-ES" sz="2800" dirty="0" smtClean="0">
              <a:latin typeface="Arial Narrow" panose="020B0606020202030204" pitchFamily="34" charset="0"/>
            </a:endParaRPr>
          </a:p>
          <a:p>
            <a:pPr>
              <a:buFont typeface="Wingdings" panose="05000000000000000000" pitchFamily="2" charset="2"/>
              <a:buChar char="§"/>
            </a:pPr>
            <a:r>
              <a:rPr lang="es-ES" sz="2800" b="1" dirty="0" smtClean="0">
                <a:latin typeface="Arial Narrow" panose="020B0606020202030204" pitchFamily="34" charset="0"/>
              </a:rPr>
              <a:t>Especificidad de la respuesta</a:t>
            </a:r>
            <a:r>
              <a:rPr lang="es-ES" sz="2800" dirty="0" smtClean="0">
                <a:latin typeface="Arial Narrow" panose="020B0606020202030204" pitchFamily="34" charset="0"/>
              </a:rPr>
              <a:t>: producen respuestas específicas en cada tejido sobre el que actúan, lo que depende de la especialización celular, dada por su dotación enzimática. </a:t>
            </a:r>
          </a:p>
          <a:p>
            <a:pPr>
              <a:buFont typeface="Wingdings" panose="05000000000000000000" pitchFamily="2" charset="2"/>
              <a:buChar char="§"/>
            </a:pPr>
            <a:endParaRPr lang="es-ES" sz="2800" dirty="0" smtClean="0">
              <a:latin typeface="Arial Narrow" panose="020B0606020202030204" pitchFamily="34" charset="0"/>
            </a:endParaRPr>
          </a:p>
          <a:p>
            <a:pPr>
              <a:buFont typeface="Wingdings" panose="05000000000000000000" pitchFamily="2" charset="2"/>
              <a:buChar char="§"/>
            </a:pPr>
            <a:endParaRPr lang="es-ES" sz="2800" dirty="0" smtClean="0">
              <a:latin typeface="Arial Narrow" panose="020B0606020202030204" pitchFamily="34" charset="0"/>
            </a:endParaRPr>
          </a:p>
          <a:p>
            <a:pPr>
              <a:buFont typeface="Wingdings" panose="05000000000000000000" pitchFamily="2" charset="2"/>
              <a:buChar char="§"/>
            </a:pPr>
            <a:endParaRPr lang="es-ES" dirty="0">
              <a:latin typeface="Arial Narrow" panose="020B0606020202030204" pitchFamily="34" charset="0"/>
            </a:endParaRPr>
          </a:p>
        </p:txBody>
      </p:sp>
    </p:spTree>
    <p:extLst>
      <p:ext uri="{BB962C8B-B14F-4D97-AF65-F5344CB8AC3E}">
        <p14:creationId xmlns:p14="http://schemas.microsoft.com/office/powerpoint/2010/main" val="9185713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latin typeface="Arial" panose="020B0604020202020204" pitchFamily="34" charset="0"/>
                <a:cs typeface="Arial" panose="020B0604020202020204" pitchFamily="34" charset="0"/>
              </a:rPr>
              <a:t>Estudio del sistema endocrino será en SNER</a:t>
            </a:r>
            <a:endParaRPr lang="es-ES"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marL="0" indent="0">
              <a:buNone/>
            </a:pPr>
            <a:r>
              <a:rPr lang="es-ES" sz="3200" dirty="0" smtClean="0">
                <a:latin typeface="Arial" panose="020B0604020202020204" pitchFamily="34" charset="0"/>
                <a:cs typeface="Arial" panose="020B0604020202020204" pitchFamily="34" charset="0"/>
              </a:rPr>
              <a:t>Hormonas de interés en programa de MN, solamente en algunos efectos sobre el metabolismo:</a:t>
            </a:r>
          </a:p>
          <a:p>
            <a:pPr>
              <a:buFont typeface="Wingdings" panose="05000000000000000000" pitchFamily="2" charset="2"/>
              <a:buChar char="§"/>
            </a:pPr>
            <a:r>
              <a:rPr lang="es-ES" sz="3200" dirty="0">
                <a:latin typeface="Arial" panose="020B0604020202020204" pitchFamily="34" charset="0"/>
                <a:cs typeface="Arial" panose="020B0604020202020204" pitchFamily="34" charset="0"/>
              </a:rPr>
              <a:t> </a:t>
            </a:r>
            <a:r>
              <a:rPr lang="es-ES" sz="3200" dirty="0" smtClean="0">
                <a:latin typeface="Arial" panose="020B0604020202020204" pitchFamily="34" charset="0"/>
                <a:cs typeface="Arial" panose="020B0604020202020204" pitchFamily="34" charset="0"/>
              </a:rPr>
              <a:t>Glucagón</a:t>
            </a:r>
          </a:p>
          <a:p>
            <a:pPr>
              <a:buFont typeface="Wingdings" panose="05000000000000000000" pitchFamily="2" charset="2"/>
              <a:buChar char="§"/>
            </a:pPr>
            <a:r>
              <a:rPr lang="es-ES" sz="3200" dirty="0">
                <a:latin typeface="Arial" panose="020B0604020202020204" pitchFamily="34" charset="0"/>
                <a:cs typeface="Arial" panose="020B0604020202020204" pitchFamily="34" charset="0"/>
              </a:rPr>
              <a:t> </a:t>
            </a:r>
            <a:r>
              <a:rPr lang="es-ES" sz="3200" dirty="0" smtClean="0">
                <a:latin typeface="Arial" panose="020B0604020202020204" pitchFamily="34" charset="0"/>
                <a:cs typeface="Arial" panose="020B0604020202020204" pitchFamily="34" charset="0"/>
              </a:rPr>
              <a:t>Insulina</a:t>
            </a:r>
          </a:p>
          <a:p>
            <a:pPr>
              <a:buFont typeface="Wingdings" panose="05000000000000000000" pitchFamily="2" charset="2"/>
              <a:buChar char="§"/>
            </a:pPr>
            <a:r>
              <a:rPr lang="es-ES" sz="3200" dirty="0">
                <a:latin typeface="Arial" panose="020B0604020202020204" pitchFamily="34" charset="0"/>
                <a:cs typeface="Arial" panose="020B0604020202020204" pitchFamily="34" charset="0"/>
              </a:rPr>
              <a:t> </a:t>
            </a:r>
            <a:r>
              <a:rPr lang="es-ES" sz="3200" dirty="0" smtClean="0">
                <a:latin typeface="Arial" panose="020B0604020202020204" pitchFamily="34" charset="0"/>
                <a:cs typeface="Arial" panose="020B0604020202020204" pitchFamily="34" charset="0"/>
              </a:rPr>
              <a:t>Cortisol</a:t>
            </a:r>
          </a:p>
          <a:p>
            <a:pPr>
              <a:buFont typeface="Wingdings" panose="05000000000000000000" pitchFamily="2" charset="2"/>
              <a:buChar char="§"/>
            </a:pPr>
            <a:r>
              <a:rPr lang="es-ES" sz="3200" dirty="0" smtClean="0">
                <a:latin typeface="Arial" panose="020B0604020202020204" pitchFamily="34" charset="0"/>
                <a:cs typeface="Arial" panose="020B0604020202020204" pitchFamily="34" charset="0"/>
              </a:rPr>
              <a:t> Adrenalina</a:t>
            </a:r>
          </a:p>
          <a:p>
            <a:pPr>
              <a:buFont typeface="Wingdings" panose="05000000000000000000" pitchFamily="2" charset="2"/>
              <a:buChar char="§"/>
            </a:pPr>
            <a:endParaRPr lang="es-E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0911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241180419"/>
              </p:ext>
            </p:extLst>
          </p:nvPr>
        </p:nvGraphicFramePr>
        <p:xfrm>
          <a:off x="241992" y="1705827"/>
          <a:ext cx="8715434" cy="4714908"/>
        </p:xfrm>
        <a:graphic>
          <a:graphicData uri="http://schemas.openxmlformats.org/drawingml/2006/table">
            <a:tbl>
              <a:tblPr firstRow="1" bandRow="1">
                <a:tableStyleId>{5C22544A-7EE6-4342-B048-85BDC9FD1C3A}</a:tableStyleId>
              </a:tblPr>
              <a:tblGrid>
                <a:gridCol w="3214709">
                  <a:extLst>
                    <a:ext uri="{9D8B030D-6E8A-4147-A177-3AD203B41FA5}">
                      <a16:colId xmlns:a16="http://schemas.microsoft.com/office/drawing/2014/main" val="20000"/>
                    </a:ext>
                  </a:extLst>
                </a:gridCol>
                <a:gridCol w="3143272">
                  <a:extLst>
                    <a:ext uri="{9D8B030D-6E8A-4147-A177-3AD203B41FA5}">
                      <a16:colId xmlns:a16="http://schemas.microsoft.com/office/drawing/2014/main" val="20001"/>
                    </a:ext>
                  </a:extLst>
                </a:gridCol>
                <a:gridCol w="2357453">
                  <a:extLst>
                    <a:ext uri="{9D8B030D-6E8A-4147-A177-3AD203B41FA5}">
                      <a16:colId xmlns:a16="http://schemas.microsoft.com/office/drawing/2014/main" val="20002"/>
                    </a:ext>
                  </a:extLst>
                </a:gridCol>
              </a:tblGrid>
              <a:tr h="1269398">
                <a:tc>
                  <a:txBody>
                    <a:bodyPr/>
                    <a:lstStyle/>
                    <a:p>
                      <a:pPr algn="ctr"/>
                      <a:r>
                        <a:rPr lang="pt-PT" sz="2400" b="0" dirty="0" smtClean="0">
                          <a:solidFill>
                            <a:schemeClr val="accent4">
                              <a:lumMod val="10000"/>
                            </a:schemeClr>
                          </a:solidFill>
                          <a:effectLst/>
                          <a:latin typeface="Arial Narrow" panose="020B0606020202030204" pitchFamily="34" charset="0"/>
                        </a:rPr>
                        <a:t>ESTÍMULO PARA LA SECRECIÓN</a:t>
                      </a:r>
                      <a:endParaRPr lang="es-ES" sz="2400" b="0" dirty="0">
                        <a:latin typeface="Arial Narrow" panose="020B0606020202030204" pitchFamily="34" charset="0"/>
                      </a:endParaRPr>
                    </a:p>
                  </a:txBody>
                  <a:tcP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2400" b="0" dirty="0" smtClean="0">
                          <a:solidFill>
                            <a:schemeClr val="accent4">
                              <a:lumMod val="10000"/>
                            </a:schemeClr>
                          </a:solidFill>
                          <a:effectLst/>
                          <a:latin typeface="Arial Narrow" panose="020B0606020202030204" pitchFamily="34" charset="0"/>
                        </a:rPr>
                        <a:t>RESPUESTA METABÓLICA </a:t>
                      </a:r>
                      <a:endParaRPr lang="es-ES" sz="2400" b="0" dirty="0" smtClean="0">
                        <a:latin typeface="Arial Narrow" panose="020B0606020202030204" pitchFamily="34" charset="0"/>
                      </a:endParaRPr>
                    </a:p>
                  </a:txBody>
                  <a:tcP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2400" b="0" dirty="0" smtClean="0">
                          <a:solidFill>
                            <a:schemeClr val="accent4">
                              <a:lumMod val="10000"/>
                            </a:schemeClr>
                          </a:solidFill>
                          <a:effectLst/>
                          <a:latin typeface="Arial Narrow" panose="020B0606020202030204" pitchFamily="34" charset="0"/>
                        </a:rPr>
                        <a:t>DEGRAGACIÓN </a:t>
                      </a:r>
                      <a:endParaRPr lang="es-ES" sz="2400" b="0" dirty="0" smtClean="0">
                        <a:latin typeface="Arial Narrow" panose="020B0606020202030204" pitchFamily="34" charset="0"/>
                      </a:endParaRPr>
                    </a:p>
                    <a:p>
                      <a:pPr algn="ctr"/>
                      <a:endParaRPr lang="es-ES" sz="2400" b="0" dirty="0">
                        <a:latin typeface="Arial Narrow" panose="020B0606020202030204" pitchFamily="34" charset="0"/>
                      </a:endParaRPr>
                    </a:p>
                  </a:txBody>
                  <a:tcPr>
                    <a:solidFill>
                      <a:schemeClr val="accent6">
                        <a:lumMod val="40000"/>
                        <a:lumOff val="60000"/>
                      </a:schemeClr>
                    </a:solidFill>
                  </a:tcPr>
                </a:tc>
                <a:extLst>
                  <a:ext uri="{0D108BD9-81ED-4DB2-BD59-A6C34878D82A}">
                    <a16:rowId xmlns:a16="http://schemas.microsoft.com/office/drawing/2014/main" val="10000"/>
                  </a:ext>
                </a:extLst>
              </a:tr>
              <a:tr h="3445510">
                <a:tc>
                  <a:txBody>
                    <a:bodyPr/>
                    <a:lstStyle/>
                    <a:p>
                      <a:pPr eaLnBrk="1" hangingPunct="1">
                        <a:defRPr/>
                      </a:pPr>
                      <a:r>
                        <a:rPr lang="pt-PT" sz="2400" b="0" dirty="0" smtClean="0">
                          <a:solidFill>
                            <a:schemeClr val="accent4">
                              <a:lumMod val="10000"/>
                            </a:schemeClr>
                          </a:solidFill>
                          <a:effectLst/>
                          <a:latin typeface="Arial Narrow" panose="020B0606020202030204" pitchFamily="34" charset="0"/>
                        </a:rPr>
                        <a:t>Concentración de     Glucosa</a:t>
                      </a:r>
                    </a:p>
                    <a:p>
                      <a:pPr eaLnBrk="1" hangingPunct="1">
                        <a:defRPr/>
                      </a:pPr>
                      <a:r>
                        <a:rPr lang="pt-PT" sz="2400" b="0" dirty="0" smtClean="0">
                          <a:solidFill>
                            <a:schemeClr val="accent4">
                              <a:lumMod val="10000"/>
                            </a:schemeClr>
                          </a:solidFill>
                          <a:effectLst/>
                          <a:latin typeface="Arial Narrow" panose="020B0606020202030204" pitchFamily="34" charset="0"/>
                        </a:rPr>
                        <a:t>Ácidos grasos</a:t>
                      </a:r>
                    </a:p>
                    <a:p>
                      <a:pPr eaLnBrk="1" hangingPunct="1">
                        <a:defRPr/>
                      </a:pPr>
                      <a:r>
                        <a:rPr lang="pt-PT" sz="2400" b="0" dirty="0" smtClean="0">
                          <a:solidFill>
                            <a:schemeClr val="accent4">
                              <a:lumMod val="10000"/>
                            </a:schemeClr>
                          </a:solidFill>
                          <a:effectLst/>
                          <a:latin typeface="Arial Narrow" panose="020B0606020202030204" pitchFamily="34" charset="0"/>
                        </a:rPr>
                        <a:t>Aminoácidos</a:t>
                      </a:r>
                    </a:p>
                    <a:p>
                      <a:pPr eaLnBrk="1" hangingPunct="1">
                        <a:defRPr/>
                      </a:pPr>
                      <a:r>
                        <a:rPr lang="pt-PT" sz="2400" b="0" dirty="0" smtClean="0">
                          <a:solidFill>
                            <a:schemeClr val="accent4">
                              <a:lumMod val="10000"/>
                            </a:schemeClr>
                          </a:solidFill>
                          <a:effectLst/>
                          <a:latin typeface="Arial Narrow" panose="020B0606020202030204" pitchFamily="34" charset="0"/>
                        </a:rPr>
                        <a:t>Cuerpos  </a:t>
                      </a:r>
                    </a:p>
                    <a:p>
                      <a:pPr eaLnBrk="1" hangingPunct="1">
                        <a:buFont typeface="Wingdings" pitchFamily="2" charset="2"/>
                        <a:buNone/>
                        <a:defRPr/>
                      </a:pPr>
                      <a:r>
                        <a:rPr lang="pt-PT" sz="2400" b="0" dirty="0" smtClean="0">
                          <a:solidFill>
                            <a:schemeClr val="accent4">
                              <a:lumMod val="10000"/>
                            </a:schemeClr>
                          </a:solidFill>
                          <a:effectLst/>
                          <a:latin typeface="Arial Narrow" panose="020B0606020202030204" pitchFamily="34" charset="0"/>
                        </a:rPr>
                        <a:t> cetónicos</a:t>
                      </a:r>
                      <a:endParaRPr lang="es-ES" sz="2400" b="0" dirty="0">
                        <a:latin typeface="Arial Narrow" panose="020B0606020202030204" pitchFamily="34" charset="0"/>
                      </a:endParaRPr>
                    </a:p>
                  </a:txBody>
                  <a:tcPr>
                    <a:solidFill>
                      <a:srgbClr val="00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2400" b="0" dirty="0" smtClean="0">
                          <a:solidFill>
                            <a:schemeClr val="accent4">
                              <a:lumMod val="10000"/>
                            </a:schemeClr>
                          </a:solidFill>
                          <a:effectLst/>
                          <a:latin typeface="Arial Narrow" panose="020B0606020202030204" pitchFamily="34" charset="0"/>
                        </a:rPr>
                        <a:t>Hiperglucemiante</a:t>
                      </a:r>
                    </a:p>
                    <a:p>
                      <a:endParaRPr lang="es-ES" sz="2400" b="0" dirty="0">
                        <a:latin typeface="Arial Narrow" panose="020B0606020202030204" pitchFamily="34" charset="0"/>
                      </a:endParaRPr>
                    </a:p>
                  </a:txBody>
                  <a:tcPr>
                    <a:solidFill>
                      <a:srgbClr val="00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2400" b="0" dirty="0" smtClean="0">
                          <a:solidFill>
                            <a:schemeClr val="accent4">
                              <a:lumMod val="10000"/>
                            </a:schemeClr>
                          </a:solidFill>
                          <a:effectLst/>
                          <a:latin typeface="Arial Narrow" panose="020B0606020202030204" pitchFamily="34" charset="0"/>
                        </a:rPr>
                        <a:t>Hepática por enzimas proteolíticas</a:t>
                      </a:r>
                      <a:endParaRPr lang="es-ES" sz="2400" b="0" dirty="0" smtClean="0">
                        <a:latin typeface="Arial Narrow" panose="020B0606020202030204" pitchFamily="34" charset="0"/>
                      </a:endParaRPr>
                    </a:p>
                    <a:p>
                      <a:endParaRPr lang="es-ES" sz="2400" b="0" dirty="0">
                        <a:latin typeface="Arial Narrow" panose="020B0606020202030204" pitchFamily="34" charset="0"/>
                      </a:endParaRPr>
                    </a:p>
                  </a:txBody>
                  <a:tcPr>
                    <a:solidFill>
                      <a:srgbClr val="00FF00"/>
                    </a:solidFill>
                  </a:tcPr>
                </a:tc>
                <a:extLst>
                  <a:ext uri="{0D108BD9-81ED-4DB2-BD59-A6C34878D82A}">
                    <a16:rowId xmlns:a16="http://schemas.microsoft.com/office/drawing/2014/main" val="10001"/>
                  </a:ext>
                </a:extLst>
              </a:tr>
            </a:tbl>
          </a:graphicData>
        </a:graphic>
      </p:graphicFrame>
      <p:sp>
        <p:nvSpPr>
          <p:cNvPr id="5" name="AutoShape 5"/>
          <p:cNvSpPr>
            <a:spLocks noChangeArrowheads="1"/>
          </p:cNvSpPr>
          <p:nvPr/>
        </p:nvSpPr>
        <p:spPr bwMode="auto">
          <a:xfrm>
            <a:off x="2571736" y="3500438"/>
            <a:ext cx="485775" cy="2071702"/>
          </a:xfrm>
          <a:prstGeom prst="downArrow">
            <a:avLst>
              <a:gd name="adj1" fmla="val 50000"/>
              <a:gd name="adj2" fmla="val 151879"/>
            </a:avLst>
          </a:prstGeom>
          <a:solidFill>
            <a:srgbClr val="000000"/>
          </a:solidFill>
          <a:ln w="9525">
            <a:solidFill>
              <a:schemeClr val="tx1"/>
            </a:solidFill>
            <a:miter lim="800000"/>
            <a:headEnd/>
            <a:tailEnd/>
          </a:ln>
        </p:spPr>
        <p:txBody>
          <a:bodyPr wrap="none" anchor="ctr"/>
          <a:lstStyle/>
          <a:p>
            <a:endParaRPr lang="es-ES"/>
          </a:p>
        </p:txBody>
      </p:sp>
      <p:sp>
        <p:nvSpPr>
          <p:cNvPr id="6" name="5 Título"/>
          <p:cNvSpPr>
            <a:spLocks noGrp="1"/>
          </p:cNvSpPr>
          <p:nvPr>
            <p:ph type="title"/>
          </p:nvPr>
        </p:nvSpPr>
        <p:spPr>
          <a:xfrm>
            <a:off x="628650" y="365126"/>
            <a:ext cx="7886700" cy="923347"/>
          </a:xfrm>
        </p:spPr>
        <p:txBody>
          <a:bodyPr>
            <a:normAutofit fontScale="90000"/>
          </a:bodyPr>
          <a:lstStyle/>
          <a:p>
            <a:pPr algn="ctr"/>
            <a:r>
              <a:rPr lang="es-ES" sz="4000" dirty="0" smtClean="0">
                <a:solidFill>
                  <a:srgbClr val="000066"/>
                </a:solidFill>
                <a:effectLst>
                  <a:outerShdw blurRad="38100" dist="38100" dir="2700000" algn="tl">
                    <a:srgbClr val="000000"/>
                  </a:outerShdw>
                </a:effectLst>
                <a:latin typeface="Arial" charset="0"/>
              </a:rPr>
              <a:t/>
            </a:r>
            <a:br>
              <a:rPr lang="es-ES" sz="4000" dirty="0" smtClean="0">
                <a:solidFill>
                  <a:srgbClr val="000066"/>
                </a:solidFill>
                <a:effectLst>
                  <a:outerShdw blurRad="38100" dist="38100" dir="2700000" algn="tl">
                    <a:srgbClr val="000000"/>
                  </a:outerShdw>
                </a:effectLst>
                <a:latin typeface="Arial" charset="0"/>
              </a:rPr>
            </a:br>
            <a:r>
              <a:rPr lang="es-ES" sz="3600" dirty="0">
                <a:latin typeface="Arial" charset="0"/>
              </a:rPr>
              <a:t>Hormona Glucagón</a:t>
            </a:r>
            <a:endParaRPr lang="es-ES" dirty="0"/>
          </a:p>
        </p:txBody>
      </p:sp>
    </p:spTree>
    <p:extLst>
      <p:ext uri="{BB962C8B-B14F-4D97-AF65-F5344CB8AC3E}">
        <p14:creationId xmlns:p14="http://schemas.microsoft.com/office/powerpoint/2010/main" val="8812876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392469778"/>
              </p:ext>
            </p:extLst>
          </p:nvPr>
        </p:nvGraphicFramePr>
        <p:xfrm>
          <a:off x="214283" y="1643050"/>
          <a:ext cx="8715434" cy="4500594"/>
        </p:xfrm>
        <a:graphic>
          <a:graphicData uri="http://schemas.openxmlformats.org/drawingml/2006/table">
            <a:tbl>
              <a:tblPr firstRow="1" bandRow="1">
                <a:tableStyleId>{5C22544A-7EE6-4342-B048-85BDC9FD1C3A}</a:tableStyleId>
              </a:tblPr>
              <a:tblGrid>
                <a:gridCol w="2786081">
                  <a:extLst>
                    <a:ext uri="{9D8B030D-6E8A-4147-A177-3AD203B41FA5}">
                      <a16:colId xmlns:a16="http://schemas.microsoft.com/office/drawing/2014/main" val="20000"/>
                    </a:ext>
                  </a:extLst>
                </a:gridCol>
                <a:gridCol w="3000396">
                  <a:extLst>
                    <a:ext uri="{9D8B030D-6E8A-4147-A177-3AD203B41FA5}">
                      <a16:colId xmlns:a16="http://schemas.microsoft.com/office/drawing/2014/main" val="20001"/>
                    </a:ext>
                  </a:extLst>
                </a:gridCol>
                <a:gridCol w="2928957">
                  <a:extLst>
                    <a:ext uri="{9D8B030D-6E8A-4147-A177-3AD203B41FA5}">
                      <a16:colId xmlns:a16="http://schemas.microsoft.com/office/drawing/2014/main" val="20002"/>
                    </a:ext>
                  </a:extLst>
                </a:gridCol>
              </a:tblGrid>
              <a:tr h="1211698">
                <a:tc>
                  <a:txBody>
                    <a:bodyPr/>
                    <a:lstStyle/>
                    <a:p>
                      <a:pPr algn="ctr"/>
                      <a:r>
                        <a:rPr lang="pt-PT" sz="2400" b="0" dirty="0" smtClean="0">
                          <a:solidFill>
                            <a:schemeClr val="accent4">
                              <a:lumMod val="10000"/>
                            </a:schemeClr>
                          </a:solidFill>
                          <a:effectLst/>
                          <a:latin typeface="Arial Narrow" panose="020B0606020202030204" pitchFamily="34" charset="0"/>
                        </a:rPr>
                        <a:t>ESTÍMULO PARA LA SECRECIÓN</a:t>
                      </a:r>
                      <a:endParaRPr lang="es-ES" sz="2400" b="0" dirty="0">
                        <a:latin typeface="Arial Narrow" panose="020B0606020202030204" pitchFamily="34" charset="0"/>
                      </a:endParaRPr>
                    </a:p>
                  </a:txBody>
                  <a:tcP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2400" b="0" dirty="0" smtClean="0">
                          <a:solidFill>
                            <a:schemeClr val="accent4">
                              <a:lumMod val="10000"/>
                            </a:schemeClr>
                          </a:solidFill>
                          <a:effectLst/>
                          <a:latin typeface="Arial Narrow" panose="020B0606020202030204" pitchFamily="34" charset="0"/>
                        </a:rPr>
                        <a:t>RESPUESTA METABÓLICA </a:t>
                      </a:r>
                      <a:endParaRPr lang="es-ES" sz="2400" b="0" dirty="0" smtClean="0">
                        <a:latin typeface="Arial Narrow" panose="020B0606020202030204" pitchFamily="34" charset="0"/>
                      </a:endParaRPr>
                    </a:p>
                  </a:txBody>
                  <a:tcP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2400" b="0" dirty="0" smtClean="0">
                          <a:solidFill>
                            <a:schemeClr val="accent4">
                              <a:lumMod val="10000"/>
                            </a:schemeClr>
                          </a:solidFill>
                          <a:effectLst/>
                          <a:latin typeface="Arial Narrow" panose="020B0606020202030204" pitchFamily="34" charset="0"/>
                        </a:rPr>
                        <a:t>DEGRAGACIÓN </a:t>
                      </a:r>
                      <a:endParaRPr lang="es-ES" sz="2400" b="0" dirty="0" smtClean="0">
                        <a:latin typeface="Arial Narrow" panose="020B0606020202030204" pitchFamily="34" charset="0"/>
                      </a:endParaRPr>
                    </a:p>
                    <a:p>
                      <a:pPr algn="ctr"/>
                      <a:endParaRPr lang="es-ES" sz="2400" b="0" dirty="0">
                        <a:latin typeface="Arial Narrow" panose="020B0606020202030204" pitchFamily="34" charset="0"/>
                      </a:endParaRPr>
                    </a:p>
                  </a:txBody>
                  <a:tcPr>
                    <a:solidFill>
                      <a:schemeClr val="accent6">
                        <a:lumMod val="40000"/>
                        <a:lumOff val="60000"/>
                      </a:schemeClr>
                    </a:solidFill>
                  </a:tcPr>
                </a:tc>
                <a:extLst>
                  <a:ext uri="{0D108BD9-81ED-4DB2-BD59-A6C34878D82A}">
                    <a16:rowId xmlns:a16="http://schemas.microsoft.com/office/drawing/2014/main" val="10000"/>
                  </a:ext>
                </a:extLst>
              </a:tr>
              <a:tr h="3288896">
                <a:tc>
                  <a:txBody>
                    <a:bodyPr/>
                    <a:lstStyle/>
                    <a:p>
                      <a:pPr algn="ctr" eaLnBrk="1" hangingPunct="1">
                        <a:defRPr/>
                      </a:pPr>
                      <a:r>
                        <a:rPr lang="pt-PT" sz="2800" b="0" dirty="0" smtClean="0">
                          <a:solidFill>
                            <a:schemeClr val="accent4">
                              <a:lumMod val="10000"/>
                            </a:schemeClr>
                          </a:solidFill>
                          <a:effectLst/>
                          <a:latin typeface="Arial Narrow" panose="020B0606020202030204" pitchFamily="34" charset="0"/>
                        </a:rPr>
                        <a:t>Hiperglucemia </a:t>
                      </a:r>
                    </a:p>
                    <a:p>
                      <a:pPr algn="ctr" eaLnBrk="1" hangingPunct="1">
                        <a:buFont typeface="Wingdings" pitchFamily="2" charset="2"/>
                        <a:buNone/>
                        <a:defRPr/>
                      </a:pPr>
                      <a:r>
                        <a:rPr lang="pt-PT" sz="2800" b="0" dirty="0" smtClean="0">
                          <a:solidFill>
                            <a:schemeClr val="accent4">
                              <a:lumMod val="10000"/>
                            </a:schemeClr>
                          </a:solidFill>
                          <a:effectLst/>
                          <a:latin typeface="Arial Narrow" panose="020B0606020202030204" pitchFamily="34" charset="0"/>
                        </a:rPr>
                        <a:t>(Períodos posprandiales)</a:t>
                      </a:r>
                    </a:p>
                    <a:p>
                      <a:pPr algn="ctr" eaLnBrk="1" hangingPunct="1">
                        <a:defRPr/>
                      </a:pPr>
                      <a:endParaRPr lang="es-ES" sz="2800" b="0" dirty="0">
                        <a:latin typeface="Arial Narrow" panose="020B0606020202030204" pitchFamily="34" charset="0"/>
                      </a:endParaRPr>
                    </a:p>
                  </a:txBody>
                  <a:tcPr>
                    <a:solidFill>
                      <a:srgbClr val="00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2800" b="0" dirty="0" smtClean="0">
                          <a:solidFill>
                            <a:schemeClr val="accent4">
                              <a:lumMod val="10000"/>
                            </a:schemeClr>
                          </a:solidFill>
                          <a:effectLst/>
                          <a:latin typeface="Arial Narrow" panose="020B0606020202030204" pitchFamily="34" charset="0"/>
                        </a:rPr>
                        <a:t>Hipoglucemiante</a:t>
                      </a:r>
                    </a:p>
                    <a:p>
                      <a:endParaRPr lang="es-ES" sz="2800" b="0" dirty="0">
                        <a:latin typeface="Arial Narrow" panose="020B0606020202030204" pitchFamily="34" charset="0"/>
                      </a:endParaRPr>
                    </a:p>
                  </a:txBody>
                  <a:tcPr>
                    <a:solidFill>
                      <a:srgbClr val="00FF00"/>
                    </a:solidFill>
                  </a:tcPr>
                </a:tc>
                <a:tc>
                  <a:txBody>
                    <a:bodyPr/>
                    <a:lstStyle/>
                    <a:p>
                      <a:r>
                        <a:rPr lang="pt-PT" sz="2800" b="0" dirty="0" smtClean="0">
                          <a:solidFill>
                            <a:schemeClr val="accent4">
                              <a:lumMod val="10000"/>
                            </a:schemeClr>
                          </a:solidFill>
                          <a:effectLst/>
                          <a:latin typeface="Arial Narrow" panose="020B0606020202030204" pitchFamily="34" charset="0"/>
                        </a:rPr>
                        <a:t>La inactivación es en hígado por: transdeshidrogenasa e</a:t>
                      </a:r>
                      <a:r>
                        <a:rPr lang="pt-PT" sz="2800" b="0" baseline="0" dirty="0" smtClean="0">
                          <a:solidFill>
                            <a:schemeClr val="accent4">
                              <a:lumMod val="10000"/>
                            </a:schemeClr>
                          </a:solidFill>
                          <a:effectLst/>
                          <a:latin typeface="Arial Narrow" panose="020B0606020202030204" pitchFamily="34" charset="0"/>
                        </a:rPr>
                        <a:t> </a:t>
                      </a:r>
                      <a:r>
                        <a:rPr lang="pt-PT" sz="2800" b="0" dirty="0" smtClean="0">
                          <a:solidFill>
                            <a:schemeClr val="accent4">
                              <a:lumMod val="10000"/>
                            </a:schemeClr>
                          </a:solidFill>
                          <a:effectLst/>
                          <a:latin typeface="Arial Narrow" panose="020B0606020202030204" pitchFamily="34" charset="0"/>
                        </a:rPr>
                        <a:t>insulinasa</a:t>
                      </a:r>
                      <a:endParaRPr lang="es-ES" sz="2800" b="0" dirty="0">
                        <a:latin typeface="Arial Narrow" panose="020B0606020202030204" pitchFamily="34" charset="0"/>
                      </a:endParaRPr>
                    </a:p>
                  </a:txBody>
                  <a:tcPr>
                    <a:solidFill>
                      <a:srgbClr val="00FF00"/>
                    </a:solidFill>
                  </a:tcPr>
                </a:tc>
                <a:extLst>
                  <a:ext uri="{0D108BD9-81ED-4DB2-BD59-A6C34878D82A}">
                    <a16:rowId xmlns:a16="http://schemas.microsoft.com/office/drawing/2014/main" val="10001"/>
                  </a:ext>
                </a:extLst>
              </a:tr>
            </a:tbl>
          </a:graphicData>
        </a:graphic>
      </p:graphicFrame>
      <p:sp>
        <p:nvSpPr>
          <p:cNvPr id="3" name="2 Título"/>
          <p:cNvSpPr>
            <a:spLocks noGrp="1"/>
          </p:cNvSpPr>
          <p:nvPr>
            <p:ph type="title"/>
          </p:nvPr>
        </p:nvSpPr>
        <p:spPr/>
        <p:txBody>
          <a:bodyPr/>
          <a:lstStyle/>
          <a:p>
            <a:pPr algn="ctr"/>
            <a:r>
              <a:rPr lang="es-ES" dirty="0" smtClean="0">
                <a:latin typeface="Arial" panose="020B0604020202020204" pitchFamily="34" charset="0"/>
                <a:cs typeface="Arial" panose="020B0604020202020204" pitchFamily="34" charset="0"/>
              </a:rPr>
              <a:t>Hormona Insulina</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8931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6"/>
            <a:ext cx="7886700" cy="978765"/>
          </a:xfrm>
        </p:spPr>
        <p:txBody>
          <a:bodyPr>
            <a:normAutofit/>
          </a:bodyPr>
          <a:lstStyle/>
          <a:p>
            <a:pPr algn="ctr"/>
            <a:r>
              <a:rPr lang="es-ES" sz="4400" i="1" dirty="0" smtClean="0">
                <a:latin typeface="Arial" panose="020B0604020202020204" pitchFamily="34" charset="0"/>
                <a:cs typeface="Arial" panose="020B0604020202020204" pitchFamily="34" charset="0"/>
              </a:rPr>
              <a:t>Sumario</a:t>
            </a:r>
            <a:endParaRPr lang="es-ES" sz="4400" i="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28650" y="1479261"/>
            <a:ext cx="7886700" cy="4351338"/>
          </a:xfrm>
        </p:spPr>
        <p:txBody>
          <a:bodyPr>
            <a:normAutofit fontScale="77500" lnSpcReduction="20000"/>
          </a:bodyPr>
          <a:lstStyle/>
          <a:p>
            <a:pPr marL="514350" indent="-514350">
              <a:buFont typeface="+mj-lt"/>
              <a:buAutoNum type="arabicPeriod"/>
            </a:pPr>
            <a:r>
              <a:rPr lang="es-ES" sz="3200" i="1" dirty="0" smtClean="0">
                <a:latin typeface="Arial" panose="020B0604020202020204" pitchFamily="34" charset="0"/>
                <a:cs typeface="Arial" panose="020B0604020202020204" pitchFamily="34" charset="0"/>
              </a:rPr>
              <a:t>Integración del metabolismo:</a:t>
            </a:r>
          </a:p>
          <a:p>
            <a:pPr marL="0" indent="0">
              <a:buNone/>
            </a:pPr>
            <a:r>
              <a:rPr lang="es-ES" sz="2800" i="1" dirty="0" smtClean="0">
                <a:latin typeface="Arial" panose="020B0604020202020204" pitchFamily="34" charset="0"/>
                <a:cs typeface="Arial" panose="020B0604020202020204" pitchFamily="34" charset="0"/>
              </a:rPr>
              <a:t>           Confluencia en metabolito</a:t>
            </a:r>
          </a:p>
          <a:p>
            <a:pPr marL="0" indent="0">
              <a:buNone/>
            </a:pPr>
            <a:r>
              <a:rPr lang="es-ES" sz="2800" i="1" dirty="0" smtClean="0">
                <a:latin typeface="Arial" panose="020B0604020202020204" pitchFamily="34" charset="0"/>
                <a:cs typeface="Arial" panose="020B0604020202020204" pitchFamily="34" charset="0"/>
              </a:rPr>
              <a:t>           Confluencia en secuencia o vía metabólica</a:t>
            </a:r>
          </a:p>
          <a:p>
            <a:pPr marL="0" indent="0">
              <a:buNone/>
            </a:pPr>
            <a:r>
              <a:rPr lang="es-ES" sz="2800" i="1" dirty="0" smtClean="0">
                <a:latin typeface="Arial" panose="020B0604020202020204" pitchFamily="34" charset="0"/>
                <a:cs typeface="Arial" panose="020B0604020202020204" pitchFamily="34" charset="0"/>
              </a:rPr>
              <a:t>           Relaciones interorgánicas</a:t>
            </a:r>
          </a:p>
          <a:p>
            <a:pPr marL="514350" indent="-514350">
              <a:buAutoNum type="arabicPeriod" startAt="2"/>
            </a:pPr>
            <a:r>
              <a:rPr lang="es-ES" sz="2800" i="1" dirty="0" smtClean="0">
                <a:latin typeface="Arial" panose="020B0604020202020204" pitchFamily="34" charset="0"/>
                <a:cs typeface="Arial" panose="020B0604020202020204" pitchFamily="34" charset="0"/>
              </a:rPr>
              <a:t>Regulación del metabolismo:</a:t>
            </a:r>
          </a:p>
          <a:p>
            <a:pPr marL="0" indent="0">
              <a:buNone/>
            </a:pPr>
            <a:r>
              <a:rPr lang="es-ES" sz="2800" i="1" dirty="0">
                <a:latin typeface="Arial" panose="020B0604020202020204" pitchFamily="34" charset="0"/>
                <a:cs typeface="Arial" panose="020B0604020202020204" pitchFamily="34" charset="0"/>
              </a:rPr>
              <a:t> </a:t>
            </a:r>
            <a:r>
              <a:rPr lang="es-ES" sz="2800" i="1" dirty="0" smtClean="0">
                <a:latin typeface="Arial" panose="020B0604020202020204" pitchFamily="34" charset="0"/>
                <a:cs typeface="Arial" panose="020B0604020202020204" pitchFamily="34" charset="0"/>
              </a:rPr>
              <a:t>          Compartimentación</a:t>
            </a:r>
          </a:p>
          <a:p>
            <a:pPr marL="0" indent="0">
              <a:buNone/>
            </a:pPr>
            <a:r>
              <a:rPr lang="es-ES" sz="2800" i="1" dirty="0">
                <a:latin typeface="Arial" panose="020B0604020202020204" pitchFamily="34" charset="0"/>
                <a:cs typeface="Arial" panose="020B0604020202020204" pitchFamily="34" charset="0"/>
              </a:rPr>
              <a:t> </a:t>
            </a:r>
            <a:r>
              <a:rPr lang="es-ES" sz="2800" i="1" dirty="0" smtClean="0">
                <a:latin typeface="Arial" panose="020B0604020202020204" pitchFamily="34" charset="0"/>
                <a:cs typeface="Arial" panose="020B0604020202020204" pitchFamily="34" charset="0"/>
              </a:rPr>
              <a:t>          Regulación alostérica</a:t>
            </a:r>
          </a:p>
          <a:p>
            <a:pPr marL="0" indent="0">
              <a:buNone/>
            </a:pPr>
            <a:r>
              <a:rPr lang="es-ES" sz="2800" i="1" dirty="0">
                <a:latin typeface="Arial" panose="020B0604020202020204" pitchFamily="34" charset="0"/>
                <a:cs typeface="Arial" panose="020B0604020202020204" pitchFamily="34" charset="0"/>
              </a:rPr>
              <a:t> </a:t>
            </a:r>
            <a:r>
              <a:rPr lang="es-ES" sz="2800" i="1" dirty="0" smtClean="0">
                <a:latin typeface="Arial" panose="020B0604020202020204" pitchFamily="34" charset="0"/>
                <a:cs typeface="Arial" panose="020B0604020202020204" pitchFamily="34" charset="0"/>
              </a:rPr>
              <a:t>          Modulación covalente</a:t>
            </a:r>
          </a:p>
          <a:p>
            <a:pPr marL="0" indent="0">
              <a:buNone/>
            </a:pPr>
            <a:r>
              <a:rPr lang="es-ES" sz="2800" i="1" dirty="0">
                <a:latin typeface="Arial" panose="020B0604020202020204" pitchFamily="34" charset="0"/>
                <a:cs typeface="Arial" panose="020B0604020202020204" pitchFamily="34" charset="0"/>
              </a:rPr>
              <a:t> </a:t>
            </a:r>
            <a:r>
              <a:rPr lang="es-ES" sz="2800" i="1" dirty="0" smtClean="0">
                <a:latin typeface="Arial" panose="020B0604020202020204" pitchFamily="34" charset="0"/>
                <a:cs typeface="Arial" panose="020B0604020202020204" pitchFamily="34" charset="0"/>
              </a:rPr>
              <a:t>          Inducción y represión enzimática</a:t>
            </a:r>
          </a:p>
          <a:p>
            <a:pPr marL="0" indent="0">
              <a:buNone/>
            </a:pPr>
            <a:r>
              <a:rPr lang="es-ES" sz="2800" i="1" dirty="0">
                <a:latin typeface="Arial" panose="020B0604020202020204" pitchFamily="34" charset="0"/>
                <a:cs typeface="Arial" panose="020B0604020202020204" pitchFamily="34" charset="0"/>
              </a:rPr>
              <a:t> </a:t>
            </a:r>
            <a:r>
              <a:rPr lang="es-ES" sz="2800" i="1" dirty="0" smtClean="0">
                <a:latin typeface="Arial" panose="020B0604020202020204" pitchFamily="34" charset="0"/>
                <a:cs typeface="Arial" panose="020B0604020202020204" pitchFamily="34" charset="0"/>
              </a:rPr>
              <a:t>          Proteolisis parcial</a:t>
            </a:r>
          </a:p>
          <a:p>
            <a:pPr marL="0" indent="0">
              <a:buNone/>
            </a:pPr>
            <a:r>
              <a:rPr lang="es-ES" sz="2800" i="1" dirty="0">
                <a:latin typeface="Arial" panose="020B0604020202020204" pitchFamily="34" charset="0"/>
                <a:cs typeface="Arial" panose="020B0604020202020204" pitchFamily="34" charset="0"/>
              </a:rPr>
              <a:t> </a:t>
            </a:r>
            <a:r>
              <a:rPr lang="es-ES" sz="2800" i="1" dirty="0" smtClean="0">
                <a:latin typeface="Arial" panose="020B0604020202020204" pitchFamily="34" charset="0"/>
                <a:cs typeface="Arial" panose="020B0604020202020204" pitchFamily="34" charset="0"/>
              </a:rPr>
              <a:t>          Otros</a:t>
            </a:r>
          </a:p>
          <a:p>
            <a:pPr marL="514350" indent="-514350">
              <a:buFont typeface="+mj-lt"/>
              <a:buAutoNum type="arabicPeriod"/>
            </a:pPr>
            <a:r>
              <a:rPr lang="es-ES" sz="2800" i="1" dirty="0" smtClean="0">
                <a:latin typeface="Arial" panose="020B0604020202020204" pitchFamily="34" charset="0"/>
                <a:cs typeface="Arial" panose="020B0604020202020204" pitchFamily="34" charset="0"/>
              </a:rPr>
              <a:t>Hormonas e integración y regulación del metabolismo</a:t>
            </a:r>
            <a:endParaRPr lang="es-ES" sz="2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2230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647583897"/>
              </p:ext>
            </p:extLst>
          </p:nvPr>
        </p:nvGraphicFramePr>
        <p:xfrm>
          <a:off x="357158" y="1857364"/>
          <a:ext cx="8429684" cy="4643470"/>
        </p:xfrm>
        <a:graphic>
          <a:graphicData uri="http://schemas.openxmlformats.org/drawingml/2006/table">
            <a:tbl>
              <a:tblPr firstRow="1" bandRow="1">
                <a:tableStyleId>{5C22544A-7EE6-4342-B048-85BDC9FD1C3A}</a:tableStyleId>
              </a:tblPr>
              <a:tblGrid>
                <a:gridCol w="2571768">
                  <a:extLst>
                    <a:ext uri="{9D8B030D-6E8A-4147-A177-3AD203B41FA5}">
                      <a16:colId xmlns:a16="http://schemas.microsoft.com/office/drawing/2014/main" val="20000"/>
                    </a:ext>
                  </a:extLst>
                </a:gridCol>
                <a:gridCol w="3232277">
                  <a:extLst>
                    <a:ext uri="{9D8B030D-6E8A-4147-A177-3AD203B41FA5}">
                      <a16:colId xmlns:a16="http://schemas.microsoft.com/office/drawing/2014/main" val="20001"/>
                    </a:ext>
                  </a:extLst>
                </a:gridCol>
                <a:gridCol w="2625639">
                  <a:extLst>
                    <a:ext uri="{9D8B030D-6E8A-4147-A177-3AD203B41FA5}">
                      <a16:colId xmlns:a16="http://schemas.microsoft.com/office/drawing/2014/main" val="20002"/>
                    </a:ext>
                  </a:extLst>
                </a:gridCol>
              </a:tblGrid>
              <a:tr h="1250165">
                <a:tc>
                  <a:txBody>
                    <a:bodyPr/>
                    <a:lstStyle/>
                    <a:p>
                      <a:pPr algn="ctr"/>
                      <a:r>
                        <a:rPr lang="pt-PT" sz="2800" b="0" dirty="0" smtClean="0">
                          <a:solidFill>
                            <a:schemeClr val="accent4">
                              <a:lumMod val="10000"/>
                            </a:schemeClr>
                          </a:solidFill>
                          <a:effectLst/>
                          <a:latin typeface="Arial Narrow" panose="020B0606020202030204" pitchFamily="34" charset="0"/>
                        </a:rPr>
                        <a:t>Estimulo para la secrecion</a:t>
                      </a:r>
                      <a:endParaRPr lang="es-ES" sz="2800" b="0" dirty="0">
                        <a:latin typeface="Arial Narrow" panose="020B0606020202030204" pitchFamily="34" charset="0"/>
                      </a:endParaRPr>
                    </a:p>
                  </a:txBody>
                  <a:tcP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2800" b="0" dirty="0" smtClean="0">
                          <a:solidFill>
                            <a:schemeClr val="accent4">
                              <a:lumMod val="10000"/>
                            </a:schemeClr>
                          </a:solidFill>
                          <a:effectLst/>
                          <a:latin typeface="Arial Narrow" panose="020B0606020202030204" pitchFamily="34" charset="0"/>
                        </a:rPr>
                        <a:t>Respuesta metabólica </a:t>
                      </a:r>
                      <a:endParaRPr lang="es-ES" sz="2800" b="0" dirty="0" smtClean="0">
                        <a:latin typeface="Arial Narrow" panose="020B0606020202030204" pitchFamily="34" charset="0"/>
                      </a:endParaRPr>
                    </a:p>
                  </a:txBody>
                  <a:tcP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2800" b="0" dirty="0" smtClean="0">
                          <a:solidFill>
                            <a:schemeClr val="accent4">
                              <a:lumMod val="10000"/>
                            </a:schemeClr>
                          </a:solidFill>
                          <a:effectLst/>
                          <a:latin typeface="Arial Narrow" panose="020B0606020202030204" pitchFamily="34" charset="0"/>
                        </a:rPr>
                        <a:t>Degragación </a:t>
                      </a:r>
                      <a:endParaRPr lang="es-ES" sz="2800" b="0" dirty="0" smtClean="0">
                        <a:latin typeface="Arial Narrow" panose="020B0606020202030204" pitchFamily="34" charset="0"/>
                      </a:endParaRPr>
                    </a:p>
                    <a:p>
                      <a:pPr algn="ctr"/>
                      <a:endParaRPr lang="es-ES" sz="2800" b="0" dirty="0">
                        <a:latin typeface="Arial Narrow" panose="020B0606020202030204" pitchFamily="34" charset="0"/>
                      </a:endParaRPr>
                    </a:p>
                  </a:txBody>
                  <a:tcPr>
                    <a:solidFill>
                      <a:schemeClr val="accent6">
                        <a:lumMod val="40000"/>
                        <a:lumOff val="60000"/>
                      </a:schemeClr>
                    </a:solidFill>
                  </a:tcPr>
                </a:tc>
                <a:extLst>
                  <a:ext uri="{0D108BD9-81ED-4DB2-BD59-A6C34878D82A}">
                    <a16:rowId xmlns:a16="http://schemas.microsoft.com/office/drawing/2014/main" val="10000"/>
                  </a:ext>
                </a:extLst>
              </a:tr>
              <a:tr h="3393305">
                <a:tc>
                  <a:txBody>
                    <a:bodyPr/>
                    <a:lstStyle/>
                    <a:p>
                      <a:pPr eaLnBrk="1" hangingPunct="1">
                        <a:defRPr/>
                      </a:pPr>
                      <a:r>
                        <a:rPr lang="pt-PT" sz="2800" b="0" dirty="0" smtClean="0">
                          <a:solidFill>
                            <a:schemeClr val="accent4">
                              <a:lumMod val="10000"/>
                            </a:schemeClr>
                          </a:solidFill>
                          <a:effectLst/>
                          <a:latin typeface="Arial Narrow" panose="020B0606020202030204" pitchFamily="34" charset="0"/>
                        </a:rPr>
                        <a:t>Hipoglucemia</a:t>
                      </a:r>
                    </a:p>
                    <a:p>
                      <a:pPr eaLnBrk="1" hangingPunct="1">
                        <a:defRPr/>
                      </a:pPr>
                      <a:r>
                        <a:rPr lang="pt-PT" sz="2800" b="0" dirty="0" smtClean="0">
                          <a:solidFill>
                            <a:schemeClr val="accent4">
                              <a:lumMod val="10000"/>
                            </a:schemeClr>
                          </a:solidFill>
                          <a:effectLst/>
                          <a:latin typeface="Arial Narrow" panose="020B0606020202030204" pitchFamily="34" charset="0"/>
                        </a:rPr>
                        <a:t>Estrés </a:t>
                      </a:r>
                    </a:p>
                    <a:p>
                      <a:pPr eaLnBrk="1" hangingPunct="1">
                        <a:defRPr/>
                      </a:pPr>
                      <a:r>
                        <a:rPr lang="pt-PT" sz="2800" b="0" dirty="0" smtClean="0">
                          <a:solidFill>
                            <a:schemeClr val="accent4">
                              <a:lumMod val="10000"/>
                            </a:schemeClr>
                          </a:solidFill>
                          <a:effectLst/>
                          <a:latin typeface="Arial Narrow" panose="020B0606020202030204" pitchFamily="34" charset="0"/>
                        </a:rPr>
                        <a:t>(Ej.Fracturas, quemaduras, emociones)</a:t>
                      </a:r>
                    </a:p>
                    <a:p>
                      <a:pPr algn="ctr" eaLnBrk="1" hangingPunct="1">
                        <a:defRPr/>
                      </a:pPr>
                      <a:endParaRPr lang="es-ES" sz="2800" b="0" dirty="0">
                        <a:latin typeface="Arial Narrow" panose="020B0606020202030204" pitchFamily="34" charset="0"/>
                      </a:endParaRPr>
                    </a:p>
                  </a:txBody>
                  <a:tcPr>
                    <a:solidFill>
                      <a:srgbClr val="00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2800" b="0" dirty="0" smtClean="0">
                          <a:solidFill>
                            <a:schemeClr val="accent4">
                              <a:lumMod val="10000"/>
                            </a:schemeClr>
                          </a:solidFill>
                          <a:effectLst/>
                          <a:latin typeface="Arial Narrow" panose="020B0606020202030204" pitchFamily="34" charset="0"/>
                        </a:rPr>
                        <a:t>Hiperglucemiante</a:t>
                      </a:r>
                    </a:p>
                    <a:p>
                      <a:endParaRPr lang="es-ES" sz="2800" b="0" dirty="0">
                        <a:latin typeface="Arial Narrow" panose="020B0606020202030204" pitchFamily="34" charset="0"/>
                      </a:endParaRPr>
                    </a:p>
                  </a:txBody>
                  <a:tcPr>
                    <a:solidFill>
                      <a:srgbClr val="00FF00"/>
                    </a:solidFill>
                  </a:tcPr>
                </a:tc>
                <a:tc>
                  <a:txBody>
                    <a:bodyPr/>
                    <a:lstStyle/>
                    <a:p>
                      <a:r>
                        <a:rPr lang="pt-PT" sz="2800" b="0" dirty="0" smtClean="0">
                          <a:solidFill>
                            <a:schemeClr val="accent4">
                              <a:lumMod val="10000"/>
                            </a:schemeClr>
                          </a:solidFill>
                          <a:effectLst/>
                          <a:latin typeface="Arial Narrow" panose="020B0606020202030204" pitchFamily="34" charset="0"/>
                        </a:rPr>
                        <a:t>Cortisol + ácido glucurónico,se excreta por las heces fecales y la orina. </a:t>
                      </a:r>
                      <a:endParaRPr lang="es-ES" sz="2800" b="0" dirty="0">
                        <a:latin typeface="Arial Narrow" panose="020B0606020202030204" pitchFamily="34" charset="0"/>
                      </a:endParaRPr>
                    </a:p>
                  </a:txBody>
                  <a:tcPr>
                    <a:solidFill>
                      <a:srgbClr val="00FF00"/>
                    </a:solidFill>
                  </a:tcPr>
                </a:tc>
                <a:extLst>
                  <a:ext uri="{0D108BD9-81ED-4DB2-BD59-A6C34878D82A}">
                    <a16:rowId xmlns:a16="http://schemas.microsoft.com/office/drawing/2014/main" val="10001"/>
                  </a:ext>
                </a:extLst>
              </a:tr>
            </a:tbl>
          </a:graphicData>
        </a:graphic>
      </p:graphicFrame>
      <p:sp>
        <p:nvSpPr>
          <p:cNvPr id="3" name="2 Título"/>
          <p:cNvSpPr>
            <a:spLocks noGrp="1"/>
          </p:cNvSpPr>
          <p:nvPr>
            <p:ph type="title"/>
          </p:nvPr>
        </p:nvSpPr>
        <p:spPr/>
        <p:txBody>
          <a:bodyPr>
            <a:normAutofit/>
          </a:bodyPr>
          <a:lstStyle/>
          <a:p>
            <a:pPr algn="ctr"/>
            <a:r>
              <a:rPr lang="es-ES" sz="3600" dirty="0" smtClean="0">
                <a:latin typeface="Arial" panose="020B0604020202020204" pitchFamily="34" charset="0"/>
                <a:cs typeface="Arial" panose="020B0604020202020204" pitchFamily="34" charset="0"/>
              </a:rPr>
              <a:t>Hormona cortisol</a:t>
            </a:r>
            <a:endParaRPr lang="es-E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43394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448475391"/>
              </p:ext>
            </p:extLst>
          </p:nvPr>
        </p:nvGraphicFramePr>
        <p:xfrm>
          <a:off x="357158" y="1857364"/>
          <a:ext cx="8429684" cy="4643470"/>
        </p:xfrm>
        <a:graphic>
          <a:graphicData uri="http://schemas.openxmlformats.org/drawingml/2006/table">
            <a:tbl>
              <a:tblPr firstRow="1" bandRow="1">
                <a:tableStyleId>{5C22544A-7EE6-4342-B048-85BDC9FD1C3A}</a:tableStyleId>
              </a:tblPr>
              <a:tblGrid>
                <a:gridCol w="2571768">
                  <a:extLst>
                    <a:ext uri="{9D8B030D-6E8A-4147-A177-3AD203B41FA5}">
                      <a16:colId xmlns:a16="http://schemas.microsoft.com/office/drawing/2014/main" val="20000"/>
                    </a:ext>
                  </a:extLst>
                </a:gridCol>
                <a:gridCol w="3232277">
                  <a:extLst>
                    <a:ext uri="{9D8B030D-6E8A-4147-A177-3AD203B41FA5}">
                      <a16:colId xmlns:a16="http://schemas.microsoft.com/office/drawing/2014/main" val="20001"/>
                    </a:ext>
                  </a:extLst>
                </a:gridCol>
                <a:gridCol w="2625639">
                  <a:extLst>
                    <a:ext uri="{9D8B030D-6E8A-4147-A177-3AD203B41FA5}">
                      <a16:colId xmlns:a16="http://schemas.microsoft.com/office/drawing/2014/main" val="20002"/>
                    </a:ext>
                  </a:extLst>
                </a:gridCol>
              </a:tblGrid>
              <a:tr h="1250165">
                <a:tc>
                  <a:txBody>
                    <a:bodyPr/>
                    <a:lstStyle/>
                    <a:p>
                      <a:pPr algn="ctr"/>
                      <a:r>
                        <a:rPr lang="pt-PT" sz="2800" b="0" dirty="0" smtClean="0">
                          <a:solidFill>
                            <a:schemeClr val="accent4">
                              <a:lumMod val="10000"/>
                            </a:schemeClr>
                          </a:solidFill>
                          <a:effectLst/>
                          <a:latin typeface="Arial Narrow" panose="020B0606020202030204" pitchFamily="34" charset="0"/>
                        </a:rPr>
                        <a:t>Estimulo para la secrecion</a:t>
                      </a:r>
                      <a:endParaRPr lang="es-ES" sz="2800" b="0" dirty="0">
                        <a:latin typeface="Arial Narrow" panose="020B0606020202030204" pitchFamily="34" charset="0"/>
                      </a:endParaRPr>
                    </a:p>
                  </a:txBody>
                  <a:tcP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2800" b="0" dirty="0" smtClean="0">
                          <a:solidFill>
                            <a:schemeClr val="accent4">
                              <a:lumMod val="10000"/>
                            </a:schemeClr>
                          </a:solidFill>
                          <a:effectLst/>
                          <a:latin typeface="Arial Narrow" panose="020B0606020202030204" pitchFamily="34" charset="0"/>
                        </a:rPr>
                        <a:t>Respuesta metabólica </a:t>
                      </a:r>
                      <a:endParaRPr lang="es-ES" sz="2800" b="0" dirty="0" smtClean="0">
                        <a:latin typeface="Arial Narrow" panose="020B0606020202030204" pitchFamily="34" charset="0"/>
                      </a:endParaRPr>
                    </a:p>
                  </a:txBody>
                  <a:tcP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2800" b="0" dirty="0" smtClean="0">
                          <a:solidFill>
                            <a:schemeClr val="accent4">
                              <a:lumMod val="10000"/>
                            </a:schemeClr>
                          </a:solidFill>
                          <a:effectLst/>
                          <a:latin typeface="Arial Narrow" panose="020B0606020202030204" pitchFamily="34" charset="0"/>
                        </a:rPr>
                        <a:t>Degragación </a:t>
                      </a:r>
                      <a:endParaRPr lang="es-ES" sz="2800" b="0" dirty="0" smtClean="0">
                        <a:latin typeface="Arial Narrow" panose="020B0606020202030204" pitchFamily="34" charset="0"/>
                      </a:endParaRPr>
                    </a:p>
                    <a:p>
                      <a:pPr algn="ctr"/>
                      <a:endParaRPr lang="es-ES" sz="2800" b="0" dirty="0">
                        <a:latin typeface="Arial Narrow" panose="020B0606020202030204" pitchFamily="34" charset="0"/>
                      </a:endParaRPr>
                    </a:p>
                  </a:txBody>
                  <a:tcPr>
                    <a:solidFill>
                      <a:schemeClr val="accent6">
                        <a:lumMod val="40000"/>
                        <a:lumOff val="60000"/>
                      </a:schemeClr>
                    </a:solidFill>
                  </a:tcPr>
                </a:tc>
                <a:extLst>
                  <a:ext uri="{0D108BD9-81ED-4DB2-BD59-A6C34878D82A}">
                    <a16:rowId xmlns:a16="http://schemas.microsoft.com/office/drawing/2014/main" val="10000"/>
                  </a:ext>
                </a:extLst>
              </a:tr>
              <a:tr h="3393305">
                <a:tc>
                  <a:txBody>
                    <a:bodyPr/>
                    <a:lstStyle/>
                    <a:p>
                      <a:pPr eaLnBrk="1" hangingPunct="1">
                        <a:defRPr/>
                      </a:pPr>
                      <a:r>
                        <a:rPr lang="pt-PT" sz="2800" b="0" dirty="0" smtClean="0">
                          <a:solidFill>
                            <a:schemeClr val="accent4">
                              <a:lumMod val="10000"/>
                            </a:schemeClr>
                          </a:solidFill>
                          <a:effectLst/>
                          <a:latin typeface="Arial Narrow" panose="020B0606020202030204" pitchFamily="34" charset="0"/>
                        </a:rPr>
                        <a:t>Ejercicio</a:t>
                      </a:r>
                      <a:r>
                        <a:rPr lang="pt-PT" sz="2800" b="0" baseline="0" dirty="0" smtClean="0">
                          <a:solidFill>
                            <a:schemeClr val="accent4">
                              <a:lumMod val="10000"/>
                            </a:schemeClr>
                          </a:solidFill>
                          <a:effectLst/>
                          <a:latin typeface="Arial Narrow" panose="020B0606020202030204" pitchFamily="34" charset="0"/>
                        </a:rPr>
                        <a:t> físico</a:t>
                      </a:r>
                      <a:endParaRPr lang="pt-PT" sz="2800" b="0" dirty="0" smtClean="0">
                        <a:solidFill>
                          <a:schemeClr val="accent4">
                            <a:lumMod val="10000"/>
                          </a:schemeClr>
                        </a:solidFill>
                        <a:effectLst/>
                        <a:latin typeface="Arial Narrow" panose="020B0606020202030204" pitchFamily="34" charset="0"/>
                      </a:endParaRPr>
                    </a:p>
                    <a:p>
                      <a:pPr algn="ctr" eaLnBrk="1" hangingPunct="1">
                        <a:defRPr/>
                      </a:pPr>
                      <a:endParaRPr lang="es-ES" sz="2800" b="0" dirty="0">
                        <a:latin typeface="Arial Narrow" panose="020B0606020202030204" pitchFamily="34" charset="0"/>
                      </a:endParaRPr>
                    </a:p>
                  </a:txBody>
                  <a:tcPr>
                    <a:solidFill>
                      <a:srgbClr val="00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2800" b="0" dirty="0" smtClean="0">
                          <a:solidFill>
                            <a:schemeClr val="accent4">
                              <a:lumMod val="10000"/>
                            </a:schemeClr>
                          </a:solidFill>
                          <a:effectLst/>
                          <a:latin typeface="Arial Narrow" panose="020B0606020202030204" pitchFamily="34" charset="0"/>
                        </a:rPr>
                        <a:t>Hiperglucemiante</a:t>
                      </a:r>
                    </a:p>
                    <a:p>
                      <a:endParaRPr lang="es-ES" sz="2800" b="0" dirty="0">
                        <a:latin typeface="Arial Narrow" panose="020B0606020202030204" pitchFamily="34" charset="0"/>
                      </a:endParaRPr>
                    </a:p>
                  </a:txBody>
                  <a:tcPr>
                    <a:solidFill>
                      <a:srgbClr val="00FF00"/>
                    </a:solidFill>
                  </a:tcPr>
                </a:tc>
                <a:tc>
                  <a:txBody>
                    <a:bodyPr/>
                    <a:lstStyle/>
                    <a:p>
                      <a:pPr algn="l"/>
                      <a:r>
                        <a:rPr lang="pt-PT" sz="2800" b="0" dirty="0" smtClean="0">
                          <a:solidFill>
                            <a:schemeClr val="accent4">
                              <a:lumMod val="10000"/>
                            </a:schemeClr>
                          </a:solidFill>
                          <a:effectLst/>
                          <a:latin typeface="Arial Narrow" panose="020B0606020202030204" pitchFamily="34" charset="0"/>
                        </a:rPr>
                        <a:t>Eliminación</a:t>
                      </a:r>
                      <a:endParaRPr lang="es-ES" sz="2800" b="0" dirty="0">
                        <a:latin typeface="Arial Narrow" panose="020B0606020202030204" pitchFamily="34" charset="0"/>
                      </a:endParaRPr>
                    </a:p>
                  </a:txBody>
                  <a:tcPr>
                    <a:solidFill>
                      <a:srgbClr val="00FF00"/>
                    </a:solidFill>
                  </a:tcPr>
                </a:tc>
                <a:extLst>
                  <a:ext uri="{0D108BD9-81ED-4DB2-BD59-A6C34878D82A}">
                    <a16:rowId xmlns:a16="http://schemas.microsoft.com/office/drawing/2014/main" val="10001"/>
                  </a:ext>
                </a:extLst>
              </a:tr>
            </a:tbl>
          </a:graphicData>
        </a:graphic>
      </p:graphicFrame>
      <p:sp>
        <p:nvSpPr>
          <p:cNvPr id="3" name="2 Título"/>
          <p:cNvSpPr>
            <a:spLocks noGrp="1"/>
          </p:cNvSpPr>
          <p:nvPr>
            <p:ph type="title"/>
          </p:nvPr>
        </p:nvSpPr>
        <p:spPr/>
        <p:txBody>
          <a:bodyPr>
            <a:normAutofit/>
          </a:bodyPr>
          <a:lstStyle/>
          <a:p>
            <a:pPr algn="ctr"/>
            <a:r>
              <a:rPr lang="es-ES" sz="3600" dirty="0" smtClean="0">
                <a:latin typeface="Arial" panose="020B0604020202020204" pitchFamily="34" charset="0"/>
                <a:cs typeface="Arial" panose="020B0604020202020204" pitchFamily="34" charset="0"/>
              </a:rPr>
              <a:t>Hormona adrenalina</a:t>
            </a:r>
            <a:endParaRPr lang="es-E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02203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latin typeface="Arial" panose="020B0604020202020204" pitchFamily="34" charset="0"/>
                <a:cs typeface="Arial" panose="020B0604020202020204" pitchFamily="34" charset="0"/>
              </a:rPr>
              <a:t>Tarea</a:t>
            </a:r>
            <a:endParaRPr lang="es-ES"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marL="0" indent="0">
              <a:buNone/>
            </a:pPr>
            <a:r>
              <a:rPr lang="es-ES" sz="2800" dirty="0" smtClean="0">
                <a:latin typeface="Arial" panose="020B0604020202020204" pitchFamily="34" charset="0"/>
                <a:cs typeface="Arial" panose="020B0604020202020204" pitchFamily="34" charset="0"/>
              </a:rPr>
              <a:t> Resumir los efectos metabólicos estudiados de las hormonas:</a:t>
            </a:r>
          </a:p>
          <a:p>
            <a:pPr>
              <a:buFont typeface="Wingdings" panose="05000000000000000000" pitchFamily="2" charset="2"/>
              <a:buChar char="§"/>
            </a:pPr>
            <a:r>
              <a:rPr lang="es-ES" sz="2800" dirty="0">
                <a:latin typeface="Arial" panose="020B0604020202020204" pitchFamily="34" charset="0"/>
                <a:cs typeface="Arial" panose="020B0604020202020204" pitchFamily="34" charset="0"/>
              </a:rPr>
              <a:t> </a:t>
            </a:r>
            <a:r>
              <a:rPr lang="es-ES" sz="2800" dirty="0" smtClean="0">
                <a:latin typeface="Arial" panose="020B0604020202020204" pitchFamily="34" charset="0"/>
                <a:cs typeface="Arial" panose="020B0604020202020204" pitchFamily="34" charset="0"/>
              </a:rPr>
              <a:t>Glucagón</a:t>
            </a:r>
          </a:p>
          <a:p>
            <a:pPr>
              <a:buFont typeface="Wingdings" panose="05000000000000000000" pitchFamily="2" charset="2"/>
              <a:buChar char="§"/>
            </a:pPr>
            <a:r>
              <a:rPr lang="es-ES" sz="2800" dirty="0">
                <a:latin typeface="Arial" panose="020B0604020202020204" pitchFamily="34" charset="0"/>
                <a:cs typeface="Arial" panose="020B0604020202020204" pitchFamily="34" charset="0"/>
              </a:rPr>
              <a:t> </a:t>
            </a:r>
            <a:r>
              <a:rPr lang="es-ES" sz="2800" dirty="0" smtClean="0">
                <a:latin typeface="Arial" panose="020B0604020202020204" pitchFamily="34" charset="0"/>
                <a:cs typeface="Arial" panose="020B0604020202020204" pitchFamily="34" charset="0"/>
              </a:rPr>
              <a:t>Insulina</a:t>
            </a:r>
          </a:p>
          <a:p>
            <a:pPr>
              <a:buFont typeface="Wingdings" panose="05000000000000000000" pitchFamily="2" charset="2"/>
              <a:buChar char="§"/>
            </a:pPr>
            <a:r>
              <a:rPr lang="es-ES" sz="2800" dirty="0">
                <a:latin typeface="Arial" panose="020B0604020202020204" pitchFamily="34" charset="0"/>
                <a:cs typeface="Arial" panose="020B0604020202020204" pitchFamily="34" charset="0"/>
              </a:rPr>
              <a:t> </a:t>
            </a:r>
            <a:r>
              <a:rPr lang="es-ES" sz="2800" dirty="0" smtClean="0">
                <a:latin typeface="Arial" panose="020B0604020202020204" pitchFamily="34" charset="0"/>
                <a:cs typeface="Arial" panose="020B0604020202020204" pitchFamily="34" charset="0"/>
              </a:rPr>
              <a:t>Cortisol</a:t>
            </a:r>
          </a:p>
          <a:p>
            <a:pPr>
              <a:buFont typeface="Wingdings" panose="05000000000000000000" pitchFamily="2" charset="2"/>
              <a:buChar char="§"/>
            </a:pPr>
            <a:r>
              <a:rPr lang="es-ES" sz="2800" dirty="0">
                <a:latin typeface="Arial" panose="020B0604020202020204" pitchFamily="34" charset="0"/>
                <a:cs typeface="Arial" panose="020B0604020202020204" pitchFamily="34" charset="0"/>
              </a:rPr>
              <a:t> </a:t>
            </a:r>
            <a:r>
              <a:rPr lang="es-ES" sz="2800" dirty="0" smtClean="0">
                <a:latin typeface="Arial" panose="020B0604020202020204" pitchFamily="34" charset="0"/>
                <a:cs typeface="Arial" panose="020B0604020202020204" pitchFamily="34" charset="0"/>
              </a:rPr>
              <a:t>Adrenalina</a:t>
            </a: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0139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lgn="ctr" eaLnBrk="1" hangingPunct="1">
              <a:defRPr/>
            </a:pPr>
            <a:r>
              <a:rPr lang="pt-PT" dirty="0" smtClean="0">
                <a:effectLst/>
                <a:latin typeface="Arial" panose="020B0604020202020204" pitchFamily="34" charset="0"/>
                <a:cs typeface="Arial" panose="020B0604020202020204" pitchFamily="34" charset="0"/>
              </a:rPr>
              <a:t>CONCLUSIONES</a:t>
            </a:r>
          </a:p>
        </p:txBody>
      </p:sp>
      <p:sp>
        <p:nvSpPr>
          <p:cNvPr id="129027" name="Rectangle 3"/>
          <p:cNvSpPr>
            <a:spLocks noGrp="1" noChangeArrowheads="1"/>
          </p:cNvSpPr>
          <p:nvPr>
            <p:ph type="body" idx="1"/>
          </p:nvPr>
        </p:nvSpPr>
        <p:spPr/>
        <p:txBody>
          <a:bodyPr/>
          <a:lstStyle/>
          <a:p>
            <a:pPr marL="0" indent="0">
              <a:lnSpc>
                <a:spcPct val="90000"/>
              </a:lnSpc>
              <a:buNone/>
              <a:defRPr/>
            </a:pPr>
            <a:r>
              <a:rPr lang="es-ES" sz="3600" dirty="0" smtClean="0">
                <a:latin typeface="Arial" panose="020B0604020202020204" pitchFamily="34" charset="0"/>
                <a:cs typeface="Arial" panose="020B0604020202020204" pitchFamily="34" charset="0"/>
              </a:rPr>
              <a:t>1. La integración del metabolismo se manifiesta en tres formas fundamentales que:</a:t>
            </a:r>
          </a:p>
          <a:p>
            <a:pPr>
              <a:lnSpc>
                <a:spcPct val="90000"/>
              </a:lnSpc>
              <a:buFont typeface="Wingdings" panose="05000000000000000000" pitchFamily="2" charset="2"/>
              <a:buChar char="§"/>
              <a:defRPr/>
            </a:pPr>
            <a:r>
              <a:rPr lang="es-ES" sz="3600" dirty="0" smtClean="0">
                <a:latin typeface="Arial" panose="020B0604020202020204" pitchFamily="34" charset="0"/>
                <a:cs typeface="Arial" panose="020B0604020202020204" pitchFamily="34" charset="0"/>
              </a:rPr>
              <a:t> Metabolitos de encrucijada</a:t>
            </a:r>
          </a:p>
          <a:p>
            <a:pPr>
              <a:lnSpc>
                <a:spcPct val="90000"/>
              </a:lnSpc>
              <a:buFont typeface="Wingdings" panose="05000000000000000000" pitchFamily="2" charset="2"/>
              <a:buChar char="§"/>
              <a:defRPr/>
            </a:pPr>
            <a:r>
              <a:rPr lang="es-ES" sz="3600" dirty="0" smtClean="0">
                <a:latin typeface="Arial" panose="020B0604020202020204" pitchFamily="34" charset="0"/>
                <a:cs typeface="Arial" panose="020B0604020202020204" pitchFamily="34" charset="0"/>
              </a:rPr>
              <a:t> Metabolito de confluencia</a:t>
            </a:r>
          </a:p>
          <a:p>
            <a:pPr>
              <a:lnSpc>
                <a:spcPct val="90000"/>
              </a:lnSpc>
              <a:buFont typeface="Wingdings" panose="05000000000000000000" pitchFamily="2" charset="2"/>
              <a:buChar char="§"/>
              <a:defRPr/>
            </a:pPr>
            <a:r>
              <a:rPr lang="es-ES" sz="3600" dirty="0" smtClean="0">
                <a:latin typeface="Arial" panose="020B0604020202020204" pitchFamily="34" charset="0"/>
                <a:cs typeface="Arial" panose="020B0604020202020204" pitchFamily="34" charset="0"/>
              </a:rPr>
              <a:t> Confluencia en vías metabólicas</a:t>
            </a:r>
            <a:endParaRPr lang="en-US" sz="3600" dirty="0" smtClean="0">
              <a:latin typeface="Arial" panose="020B0604020202020204" pitchFamily="34" charset="0"/>
              <a:cs typeface="Arial" panose="020B0604020202020204" pitchFamily="34" charset="0"/>
            </a:endParaRPr>
          </a:p>
          <a:p>
            <a:pPr eaLnBrk="1" hangingPunct="1">
              <a:lnSpc>
                <a:spcPct val="90000"/>
              </a:lnSpc>
              <a:defRPr/>
            </a:pPr>
            <a:endParaRPr lang="en-US" sz="3600" b="1" dirty="0" smtClean="0">
              <a:effectLst/>
            </a:endParaRPr>
          </a:p>
        </p:txBody>
      </p:sp>
    </p:spTree>
    <p:extLst>
      <p:ext uri="{BB962C8B-B14F-4D97-AF65-F5344CB8AC3E}">
        <p14:creationId xmlns:p14="http://schemas.microsoft.com/office/powerpoint/2010/main" val="5092648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lgn="ctr" eaLnBrk="1" hangingPunct="1">
              <a:defRPr/>
            </a:pPr>
            <a:r>
              <a:rPr lang="pt-PT" dirty="0" smtClean="0">
                <a:effectLst/>
                <a:latin typeface="Arial" panose="020B0604020202020204" pitchFamily="34" charset="0"/>
                <a:cs typeface="Arial" panose="020B0604020202020204" pitchFamily="34" charset="0"/>
              </a:rPr>
              <a:t>CONCLUSIONES</a:t>
            </a:r>
          </a:p>
        </p:txBody>
      </p:sp>
      <p:sp>
        <p:nvSpPr>
          <p:cNvPr id="129027" name="Rectangle 3"/>
          <p:cNvSpPr>
            <a:spLocks noGrp="1" noChangeArrowheads="1"/>
          </p:cNvSpPr>
          <p:nvPr>
            <p:ph type="body" idx="1"/>
          </p:nvPr>
        </p:nvSpPr>
        <p:spPr/>
        <p:txBody>
          <a:bodyPr>
            <a:normAutofit/>
          </a:bodyPr>
          <a:lstStyle/>
          <a:p>
            <a:pPr marL="0" indent="0" algn="just" eaLnBrk="1" hangingPunct="1">
              <a:lnSpc>
                <a:spcPct val="90000"/>
              </a:lnSpc>
              <a:buNone/>
              <a:defRPr/>
            </a:pPr>
            <a:r>
              <a:rPr lang="es-ES_tradnl" sz="3200" dirty="0" smtClean="0">
                <a:effectLst/>
                <a:latin typeface="Arial" panose="020B0604020202020204" pitchFamily="34" charset="0"/>
                <a:cs typeface="Arial" panose="020B0604020202020204" pitchFamily="34" charset="0"/>
              </a:rPr>
              <a:t>2. Todas</a:t>
            </a:r>
            <a:r>
              <a:rPr lang="en-US" sz="3200" dirty="0" smtClean="0">
                <a:effectLst/>
                <a:latin typeface="Arial" panose="020B0604020202020204" pitchFamily="34" charset="0"/>
                <a:cs typeface="Arial" panose="020B0604020202020204" pitchFamily="34" charset="0"/>
              </a:rPr>
              <a:t> las </a:t>
            </a:r>
            <a:r>
              <a:rPr lang="es-ES_tradnl" sz="3200" dirty="0" smtClean="0">
                <a:effectLst/>
                <a:latin typeface="Arial" panose="020B0604020202020204" pitchFamily="34" charset="0"/>
                <a:cs typeface="Arial" panose="020B0604020202020204" pitchFamily="34" charset="0"/>
              </a:rPr>
              <a:t>hormonas</a:t>
            </a:r>
            <a:r>
              <a:rPr lang="en-US" sz="3200" dirty="0" smtClean="0">
                <a:effectLst/>
                <a:latin typeface="Arial" panose="020B0604020202020204" pitchFamily="34" charset="0"/>
                <a:cs typeface="Arial" panose="020B0604020202020204" pitchFamily="34" charset="0"/>
              </a:rPr>
              <a:t> </a:t>
            </a:r>
            <a:r>
              <a:rPr lang="es-ES_tradnl" sz="3200" dirty="0" smtClean="0">
                <a:effectLst/>
                <a:latin typeface="Arial" panose="020B0604020202020204" pitchFamily="34" charset="0"/>
                <a:cs typeface="Arial" panose="020B0604020202020204" pitchFamily="34" charset="0"/>
              </a:rPr>
              <a:t>presentan</a:t>
            </a:r>
            <a:r>
              <a:rPr lang="en-US" sz="3200" dirty="0" smtClean="0">
                <a:effectLst/>
                <a:latin typeface="Arial" panose="020B0604020202020204" pitchFamily="34" charset="0"/>
                <a:cs typeface="Arial" panose="020B0604020202020204" pitchFamily="34" charset="0"/>
              </a:rPr>
              <a:t> un </a:t>
            </a:r>
            <a:r>
              <a:rPr lang="es-ES_tradnl" sz="3200" dirty="0" smtClean="0">
                <a:latin typeface="Arial" panose="020B0604020202020204" pitchFamily="34" charset="0"/>
                <a:cs typeface="Arial" panose="020B0604020202020204" pitchFamily="34" charset="0"/>
              </a:rPr>
              <a:t>c</a:t>
            </a:r>
            <a:r>
              <a:rPr lang="es-ES_tradnl" sz="3200" dirty="0" smtClean="0">
                <a:effectLst/>
                <a:latin typeface="Arial" panose="020B0604020202020204" pitchFamily="34" charset="0"/>
                <a:cs typeface="Arial" panose="020B0604020202020204" pitchFamily="34" charset="0"/>
              </a:rPr>
              <a:t>iclo</a:t>
            </a:r>
            <a:r>
              <a:rPr lang="en-US" sz="3200" dirty="0" smtClean="0">
                <a:effectLst/>
                <a:latin typeface="Arial" panose="020B0604020202020204" pitchFamily="34" charset="0"/>
                <a:cs typeface="Arial" panose="020B0604020202020204" pitchFamily="34" charset="0"/>
              </a:rPr>
              <a:t> de </a:t>
            </a:r>
            <a:r>
              <a:rPr lang="es-ES_tradnl" sz="3200" dirty="0" smtClean="0">
                <a:latin typeface="Arial" panose="020B0604020202020204" pitchFamily="34" charset="0"/>
                <a:cs typeface="Arial" panose="020B0604020202020204" pitchFamily="34" charset="0"/>
              </a:rPr>
              <a:t>a</a:t>
            </a:r>
            <a:r>
              <a:rPr lang="es-ES_tradnl" sz="3200" dirty="0" smtClean="0">
                <a:effectLst/>
                <a:latin typeface="Arial" panose="020B0604020202020204" pitchFamily="34" charset="0"/>
                <a:cs typeface="Arial" panose="020B0604020202020204" pitchFamily="34" charset="0"/>
              </a:rPr>
              <a:t>cción</a:t>
            </a:r>
            <a:r>
              <a:rPr lang="en-US" sz="3200" dirty="0" smtClean="0">
                <a:effectLst/>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h</a:t>
            </a:r>
            <a:r>
              <a:rPr lang="en-US" sz="3200" dirty="0" smtClean="0">
                <a:effectLst/>
                <a:latin typeface="Arial" panose="020B0604020202020204" pitchFamily="34" charset="0"/>
                <a:cs typeface="Arial" panose="020B0604020202020204" pitchFamily="34" charset="0"/>
              </a:rPr>
              <a:t>ormonal.</a:t>
            </a:r>
          </a:p>
          <a:p>
            <a:pPr marL="0" indent="0" eaLnBrk="1" hangingPunct="1">
              <a:lnSpc>
                <a:spcPct val="90000"/>
              </a:lnSpc>
              <a:buNone/>
              <a:defRPr/>
            </a:pPr>
            <a:r>
              <a:rPr lang="en-US" sz="3200" dirty="0" smtClean="0">
                <a:effectLst/>
                <a:latin typeface="Arial" panose="020B0604020202020204" pitchFamily="34" charset="0"/>
                <a:cs typeface="Arial" panose="020B0604020202020204" pitchFamily="34" charset="0"/>
              </a:rPr>
              <a:t>3. Las </a:t>
            </a:r>
            <a:r>
              <a:rPr lang="es-ES_tradnl" sz="3200" dirty="0" smtClean="0">
                <a:effectLst/>
                <a:latin typeface="Arial" panose="020B0604020202020204" pitchFamily="34" charset="0"/>
                <a:cs typeface="Arial" panose="020B0604020202020204" pitchFamily="34" charset="0"/>
              </a:rPr>
              <a:t>hormonas</a:t>
            </a:r>
            <a:r>
              <a:rPr lang="en-US" sz="3200" dirty="0" smtClean="0">
                <a:effectLst/>
                <a:latin typeface="Arial" panose="020B0604020202020204" pitchFamily="34" charset="0"/>
                <a:cs typeface="Arial" panose="020B0604020202020204" pitchFamily="34" charset="0"/>
              </a:rPr>
              <a:t> </a:t>
            </a:r>
            <a:r>
              <a:rPr lang="es-ES_tradnl" sz="3200" dirty="0" smtClean="0">
                <a:effectLst/>
                <a:latin typeface="Arial" panose="020B0604020202020204" pitchFamily="34" charset="0"/>
                <a:cs typeface="Arial" panose="020B0604020202020204" pitchFamily="34" charset="0"/>
              </a:rPr>
              <a:t>modifican</a:t>
            </a:r>
            <a:r>
              <a:rPr lang="en-US" sz="3200" dirty="0" smtClean="0">
                <a:effectLst/>
                <a:latin typeface="Arial" panose="020B0604020202020204" pitchFamily="34" charset="0"/>
                <a:cs typeface="Arial" panose="020B0604020202020204" pitchFamily="34" charset="0"/>
              </a:rPr>
              <a:t> </a:t>
            </a:r>
            <a:r>
              <a:rPr lang="es-ES_tradnl" sz="3200" dirty="0" smtClean="0">
                <a:effectLst/>
                <a:latin typeface="Arial" panose="020B0604020202020204" pitchFamily="34" charset="0"/>
                <a:cs typeface="Arial" panose="020B0604020202020204" pitchFamily="34" charset="0"/>
              </a:rPr>
              <a:t>procesos</a:t>
            </a:r>
            <a:r>
              <a:rPr lang="en-US" sz="3200" dirty="0" smtClean="0">
                <a:effectLst/>
                <a:latin typeface="Arial" panose="020B0604020202020204" pitchFamily="34" charset="0"/>
                <a:cs typeface="Arial" panose="020B0604020202020204" pitchFamily="34" charset="0"/>
              </a:rPr>
              <a:t> </a:t>
            </a:r>
            <a:r>
              <a:rPr lang="es-ES_tradnl" sz="3200" dirty="0" smtClean="0">
                <a:effectLst/>
                <a:latin typeface="Arial" panose="020B0604020202020204" pitchFamily="34" charset="0"/>
                <a:cs typeface="Arial" panose="020B0604020202020204" pitchFamily="34" charset="0"/>
              </a:rPr>
              <a:t>metabólicos</a:t>
            </a:r>
            <a:r>
              <a:rPr lang="en-US" sz="3200" dirty="0" smtClean="0">
                <a:effectLst/>
                <a:latin typeface="Arial" panose="020B0604020202020204" pitchFamily="34" charset="0"/>
                <a:cs typeface="Arial" panose="020B0604020202020204" pitchFamily="34" charset="0"/>
              </a:rPr>
              <a:t>, </a:t>
            </a:r>
            <a:r>
              <a:rPr lang="es-VE" sz="3200" dirty="0" smtClean="0">
                <a:effectLst/>
                <a:latin typeface="Arial" panose="020B0604020202020204" pitchFamily="34" charset="0"/>
                <a:cs typeface="Arial" panose="020B0604020202020204" pitchFamily="34" charset="0"/>
              </a:rPr>
              <a:t>actuando</a:t>
            </a:r>
            <a:r>
              <a:rPr lang="en-US" sz="3200" dirty="0" smtClean="0">
                <a:effectLst/>
                <a:latin typeface="Arial" panose="020B0604020202020204" pitchFamily="34" charset="0"/>
                <a:cs typeface="Arial" panose="020B0604020202020204" pitchFamily="34" charset="0"/>
              </a:rPr>
              <a:t> </a:t>
            </a:r>
            <a:r>
              <a:rPr lang="es-VE" sz="3200" dirty="0" smtClean="0">
                <a:effectLst/>
                <a:latin typeface="Arial" panose="020B0604020202020204" pitchFamily="34" charset="0"/>
                <a:cs typeface="Arial" panose="020B0604020202020204" pitchFamily="34" charset="0"/>
              </a:rPr>
              <a:t>sobre</a:t>
            </a:r>
            <a:r>
              <a:rPr lang="en-US" sz="3200" dirty="0" smtClean="0">
                <a:effectLst/>
                <a:latin typeface="Arial" panose="020B0604020202020204" pitchFamily="34" charset="0"/>
                <a:cs typeface="Arial" panose="020B0604020202020204" pitchFamily="34" charset="0"/>
              </a:rPr>
              <a:t> </a:t>
            </a:r>
            <a:r>
              <a:rPr lang="es-VE" sz="3200" dirty="0" smtClean="0">
                <a:effectLst/>
                <a:latin typeface="Arial" panose="020B0604020202020204" pitchFamily="34" charset="0"/>
                <a:cs typeface="Arial" panose="020B0604020202020204" pitchFamily="34" charset="0"/>
              </a:rPr>
              <a:t>enzimas</a:t>
            </a:r>
            <a:r>
              <a:rPr lang="en-US" sz="3200" dirty="0" smtClean="0">
                <a:effectLst/>
                <a:latin typeface="Arial" panose="020B0604020202020204" pitchFamily="34" charset="0"/>
                <a:cs typeface="Arial" panose="020B0604020202020204" pitchFamily="34" charset="0"/>
              </a:rPr>
              <a:t> </a:t>
            </a:r>
            <a:r>
              <a:rPr lang="es-VE" sz="3200" dirty="0" smtClean="0">
                <a:effectLst/>
                <a:latin typeface="Arial" panose="020B0604020202020204" pitchFamily="34" charset="0"/>
                <a:cs typeface="Arial" panose="020B0604020202020204" pitchFamily="34" charset="0"/>
              </a:rPr>
              <a:t>reguladoras</a:t>
            </a:r>
            <a:r>
              <a:rPr lang="en-US" sz="3200" dirty="0" smtClean="0">
                <a:effectLst/>
                <a:latin typeface="Arial" panose="020B0604020202020204" pitchFamily="34" charset="0"/>
                <a:cs typeface="Arial" panose="020B0604020202020204" pitchFamily="34" charset="0"/>
              </a:rPr>
              <a:t>, </a:t>
            </a:r>
            <a:r>
              <a:rPr lang="es-VE" sz="3200" dirty="0" smtClean="0">
                <a:effectLst/>
                <a:latin typeface="Arial" panose="020B0604020202020204" pitchFamily="34" charset="0"/>
                <a:cs typeface="Arial" panose="020B0604020202020204" pitchFamily="34" charset="0"/>
              </a:rPr>
              <a:t>modificando</a:t>
            </a:r>
            <a:r>
              <a:rPr lang="en-US" sz="3200" dirty="0" smtClean="0">
                <a:effectLst/>
                <a:latin typeface="Arial" panose="020B0604020202020204" pitchFamily="34" charset="0"/>
                <a:cs typeface="Arial" panose="020B0604020202020204" pitchFamily="34" charset="0"/>
              </a:rPr>
              <a:t> </a:t>
            </a:r>
            <a:r>
              <a:rPr lang="es-VE" sz="3200" dirty="0" smtClean="0">
                <a:effectLst/>
                <a:latin typeface="Arial" panose="020B0604020202020204" pitchFamily="34" charset="0"/>
                <a:cs typeface="Arial" panose="020B0604020202020204" pitchFamily="34" charset="0"/>
              </a:rPr>
              <a:t>su</a:t>
            </a:r>
            <a:r>
              <a:rPr lang="en-US" sz="3200" dirty="0" smtClean="0">
                <a:effectLst/>
                <a:latin typeface="Arial" panose="020B0604020202020204" pitchFamily="34" charset="0"/>
                <a:cs typeface="Arial" panose="020B0604020202020204" pitchFamily="34" charset="0"/>
              </a:rPr>
              <a:t> </a:t>
            </a:r>
            <a:r>
              <a:rPr lang="es-VE" sz="3200" dirty="0" smtClean="0">
                <a:effectLst/>
                <a:latin typeface="Arial" panose="020B0604020202020204" pitchFamily="34" charset="0"/>
                <a:cs typeface="Arial" panose="020B0604020202020204" pitchFamily="34" charset="0"/>
              </a:rPr>
              <a:t>actividad</a:t>
            </a:r>
            <a:r>
              <a:rPr lang="en-US" sz="3200" dirty="0" smtClean="0">
                <a:effectLst/>
                <a:latin typeface="Arial" panose="020B0604020202020204" pitchFamily="34" charset="0"/>
                <a:cs typeface="Arial" panose="020B0604020202020204" pitchFamily="34" charset="0"/>
              </a:rPr>
              <a:t> o </a:t>
            </a:r>
            <a:r>
              <a:rPr lang="es-VE" sz="3200" dirty="0" smtClean="0">
                <a:effectLst/>
                <a:latin typeface="Arial" panose="020B0604020202020204" pitchFamily="34" charset="0"/>
                <a:cs typeface="Arial" panose="020B0604020202020204" pitchFamily="34" charset="0"/>
              </a:rPr>
              <a:t>su</a:t>
            </a:r>
            <a:r>
              <a:rPr lang="en-US" sz="3200" dirty="0" smtClean="0">
                <a:effectLst/>
                <a:latin typeface="Arial" panose="020B0604020202020204" pitchFamily="34" charset="0"/>
                <a:cs typeface="Arial" panose="020B0604020202020204" pitchFamily="34" charset="0"/>
              </a:rPr>
              <a:t> </a:t>
            </a:r>
            <a:r>
              <a:rPr lang="es-VE" sz="3200" dirty="0" smtClean="0">
                <a:effectLst/>
                <a:latin typeface="Arial" panose="020B0604020202020204" pitchFamily="34" charset="0"/>
                <a:cs typeface="Arial" panose="020B0604020202020204" pitchFamily="34" charset="0"/>
              </a:rPr>
              <a:t>concentración</a:t>
            </a:r>
            <a:r>
              <a:rPr lang="en-US" sz="3200" dirty="0" smtClean="0">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18759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7"/>
            <a:ext cx="7886700" cy="909492"/>
          </a:xfrm>
        </p:spPr>
        <p:txBody>
          <a:bodyPr>
            <a:normAutofit/>
          </a:bodyPr>
          <a:lstStyle/>
          <a:p>
            <a:pPr algn="ctr"/>
            <a:r>
              <a:rPr lang="es-ES" sz="4000" i="1" dirty="0" smtClean="0">
                <a:latin typeface="Arial" panose="020B0604020202020204" pitchFamily="34" charset="0"/>
                <a:cs typeface="Arial" panose="020B0604020202020204" pitchFamily="34" charset="0"/>
              </a:rPr>
              <a:t>Objetivos del estudiante en clase</a:t>
            </a:r>
            <a:endParaRPr lang="es-ES" sz="4000" i="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marL="514350" indent="-514350">
              <a:buFont typeface="+mj-lt"/>
              <a:buAutoNum type="arabicPeriod"/>
            </a:pPr>
            <a:r>
              <a:rPr lang="es-ES" sz="3200" i="1" dirty="0" smtClean="0">
                <a:latin typeface="Arial" panose="020B0604020202020204" pitchFamily="34" charset="0"/>
                <a:cs typeface="Arial" panose="020B0604020202020204" pitchFamily="34" charset="0"/>
              </a:rPr>
              <a:t>Captar en esencia, las formas generales de integración metabólica</a:t>
            </a:r>
          </a:p>
          <a:p>
            <a:pPr marL="514350" indent="-514350">
              <a:buFont typeface="+mj-lt"/>
              <a:buAutoNum type="arabicPeriod"/>
            </a:pPr>
            <a:r>
              <a:rPr lang="es-ES" sz="3200" i="1" dirty="0" smtClean="0">
                <a:latin typeface="Arial" panose="020B0604020202020204" pitchFamily="34" charset="0"/>
                <a:cs typeface="Arial" panose="020B0604020202020204" pitchFamily="34" charset="0"/>
              </a:rPr>
              <a:t>Comprender las formas generales de regulación y control del metabolismo</a:t>
            </a:r>
          </a:p>
          <a:p>
            <a:pPr marL="514350" indent="-514350">
              <a:buFont typeface="+mj-lt"/>
              <a:buAutoNum type="arabicPeriod"/>
            </a:pPr>
            <a:r>
              <a:rPr lang="es-ES" sz="3200" i="1" dirty="0" smtClean="0">
                <a:latin typeface="Arial" panose="020B0604020202020204" pitchFamily="34" charset="0"/>
                <a:cs typeface="Arial" panose="020B0604020202020204" pitchFamily="34" charset="0"/>
              </a:rPr>
              <a:t>Comprender el rol general de las hormonas en la integración y regulación metabólica</a:t>
            </a:r>
          </a:p>
          <a:p>
            <a:pPr marL="514350" indent="-514350">
              <a:buFont typeface="+mj-lt"/>
              <a:buAutoNum type="arabicPeriod"/>
            </a:pPr>
            <a:endParaRPr lang="es-ES" sz="3200" i="1" dirty="0" smtClean="0">
              <a:latin typeface="Arial" panose="020B0604020202020204" pitchFamily="34" charset="0"/>
              <a:cs typeface="Arial" panose="020B0604020202020204" pitchFamily="34" charset="0"/>
            </a:endParaRPr>
          </a:p>
          <a:p>
            <a:pPr marL="514350" indent="-514350">
              <a:buFont typeface="+mj-lt"/>
              <a:buAutoNum type="arabicPeriod"/>
            </a:pPr>
            <a:endParaRPr lang="es-ES" sz="32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2224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0"/>
            <a:ext cx="6858000" cy="2387600"/>
          </a:xfrm>
        </p:spPr>
        <p:txBody>
          <a:bodyPr>
            <a:normAutofit/>
          </a:bodyPr>
          <a:lstStyle/>
          <a:p>
            <a:r>
              <a:rPr lang="es-ES" sz="4000" i="1" dirty="0" smtClean="0">
                <a:latin typeface="Arial" panose="020B0604020202020204" pitchFamily="34" charset="0"/>
                <a:cs typeface="Arial" panose="020B0604020202020204" pitchFamily="34" charset="0"/>
              </a:rPr>
              <a:t>Integración del metabolismo</a:t>
            </a:r>
            <a:endParaRPr lang="es-ES" sz="4000" i="1"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ln w="38100">
            <a:solidFill>
              <a:schemeClr val="accent6">
                <a:lumMod val="50000"/>
              </a:schemeClr>
            </a:solidFill>
          </a:ln>
        </p:spPr>
        <p:txBody>
          <a:bodyPr>
            <a:noAutofit/>
          </a:bodyPr>
          <a:lstStyle/>
          <a:p>
            <a:pPr algn="l"/>
            <a:r>
              <a:rPr lang="es-ES" sz="2400" b="1" i="1" dirty="0" smtClean="0">
                <a:latin typeface="Arial" panose="020B0604020202020204" pitchFamily="34" charset="0"/>
                <a:cs typeface="Arial" panose="020B0604020202020204" pitchFamily="34" charset="0"/>
              </a:rPr>
              <a:t>El organismo existe integrado; para su estudio se desintegra artificialmente. Por lo que es imprescindible su análisis integrado, una vez estudiados los procesos individualizados de interés</a:t>
            </a:r>
            <a:endParaRPr lang="es-ES"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2995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i="1" dirty="0" smtClean="0">
                <a:latin typeface="Arial" panose="020B0604020202020204" pitchFamily="34" charset="0"/>
                <a:cs typeface="Arial" panose="020B0604020202020204" pitchFamily="34" charset="0"/>
              </a:rPr>
              <a:t>Formas principales de integración</a:t>
            </a:r>
            <a:endParaRPr lang="es-ES" i="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lnSpcReduction="10000"/>
          </a:bodyPr>
          <a:lstStyle/>
          <a:p>
            <a:pPr>
              <a:buFont typeface="Wingdings" panose="05000000000000000000" pitchFamily="2" charset="2"/>
              <a:buChar char="§"/>
            </a:pPr>
            <a:r>
              <a:rPr lang="es-ES" sz="2800" dirty="0" smtClean="0">
                <a:latin typeface="Arial" panose="020B0604020202020204" pitchFamily="34" charset="0"/>
                <a:cs typeface="Arial" panose="020B0604020202020204" pitchFamily="34" charset="0"/>
              </a:rPr>
              <a:t> Por sustrato común = sustrato iniciador de más de un proceso</a:t>
            </a:r>
          </a:p>
          <a:p>
            <a:pPr>
              <a:buFont typeface="Wingdings" panose="05000000000000000000" pitchFamily="2" charset="2"/>
              <a:buChar char="§"/>
            </a:pPr>
            <a:r>
              <a:rPr lang="es-ES" sz="2800" dirty="0">
                <a:latin typeface="Arial" panose="020B0604020202020204" pitchFamily="34" charset="0"/>
                <a:cs typeface="Arial" panose="020B0604020202020204" pitchFamily="34" charset="0"/>
              </a:rPr>
              <a:t> </a:t>
            </a:r>
            <a:r>
              <a:rPr lang="es-ES" sz="2800" dirty="0" smtClean="0">
                <a:latin typeface="Arial" panose="020B0604020202020204" pitchFamily="34" charset="0"/>
                <a:cs typeface="Arial" panose="020B0604020202020204" pitchFamily="34" charset="0"/>
              </a:rPr>
              <a:t>Intermediario común = metabolito de encrucijada o confluencia. Confluencia en vía metabólica</a:t>
            </a:r>
          </a:p>
          <a:p>
            <a:pPr>
              <a:buFont typeface="Wingdings" panose="05000000000000000000" pitchFamily="2" charset="2"/>
              <a:buChar char="§"/>
            </a:pPr>
            <a:r>
              <a:rPr lang="es-ES" sz="2800" dirty="0">
                <a:latin typeface="Arial" panose="020B0604020202020204" pitchFamily="34" charset="0"/>
                <a:cs typeface="Arial" panose="020B0604020202020204" pitchFamily="34" charset="0"/>
              </a:rPr>
              <a:t> </a:t>
            </a:r>
            <a:r>
              <a:rPr lang="es-ES" sz="2800" dirty="0" smtClean="0">
                <a:latin typeface="Arial" panose="020B0604020202020204" pitchFamily="34" charset="0"/>
                <a:cs typeface="Arial" panose="020B0604020202020204" pitchFamily="34" charset="0"/>
              </a:rPr>
              <a:t>Por ciclo oxidación-reducción de cofactores</a:t>
            </a:r>
          </a:p>
          <a:p>
            <a:pPr>
              <a:buFont typeface="Wingdings" panose="05000000000000000000" pitchFamily="2" charset="2"/>
              <a:buChar char="§"/>
            </a:pPr>
            <a:r>
              <a:rPr lang="es-ES" sz="2800" dirty="0">
                <a:latin typeface="Arial" panose="020B0604020202020204" pitchFamily="34" charset="0"/>
                <a:cs typeface="Arial" panose="020B0604020202020204" pitchFamily="34" charset="0"/>
              </a:rPr>
              <a:t> </a:t>
            </a:r>
            <a:r>
              <a:rPr lang="es-ES" sz="2800" dirty="0" smtClean="0">
                <a:latin typeface="Arial" panose="020B0604020202020204" pitchFamily="34" charset="0"/>
                <a:cs typeface="Arial" panose="020B0604020202020204" pitchFamily="34" charset="0"/>
              </a:rPr>
              <a:t>Por efectores alostéricos con acción en varios procesos</a:t>
            </a:r>
          </a:p>
          <a:p>
            <a:pPr>
              <a:buFont typeface="Wingdings" panose="05000000000000000000" pitchFamily="2" charset="2"/>
              <a:buChar char="§"/>
            </a:pPr>
            <a:r>
              <a:rPr lang="es-ES" sz="2800" dirty="0">
                <a:latin typeface="Arial" panose="020B0604020202020204" pitchFamily="34" charset="0"/>
                <a:cs typeface="Arial" panose="020B0604020202020204" pitchFamily="34" charset="0"/>
              </a:rPr>
              <a:t> </a:t>
            </a:r>
            <a:r>
              <a:rPr lang="es-ES" sz="2800" dirty="0" smtClean="0">
                <a:latin typeface="Arial" panose="020B0604020202020204" pitchFamily="34" charset="0"/>
                <a:cs typeface="Arial" panose="020B0604020202020204" pitchFamily="34" charset="0"/>
              </a:rPr>
              <a:t>A través de comunicación intercelular integrando todo el organismo. Relaciones interorgánicas </a:t>
            </a:r>
          </a:p>
          <a:p>
            <a:pPr>
              <a:buFont typeface="Wingdings" panose="05000000000000000000" pitchFamily="2" charset="2"/>
              <a:buChar char="§"/>
            </a:pP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8658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1 Título"/>
          <p:cNvSpPr>
            <a:spLocks noGrp="1"/>
          </p:cNvSpPr>
          <p:nvPr>
            <p:ph type="title" idx="4294967295"/>
          </p:nvPr>
        </p:nvSpPr>
        <p:spPr>
          <a:xfrm>
            <a:off x="206375" y="274638"/>
            <a:ext cx="8686800" cy="1143000"/>
          </a:xfrm>
        </p:spPr>
        <p:txBody>
          <a:bodyPr/>
          <a:lstStyle/>
          <a:p>
            <a:pPr algn="ctr" eaLnBrk="1" hangingPunct="1">
              <a:defRPr/>
            </a:pPr>
            <a:r>
              <a:rPr lang="es-ES" dirty="0" smtClean="0">
                <a:latin typeface="Arial" panose="020B0604020202020204" pitchFamily="34" charset="0"/>
                <a:cs typeface="Arial" panose="020B0604020202020204" pitchFamily="34" charset="0"/>
              </a:rPr>
              <a:t>INTEGRACIÓN    METABÓLICA</a:t>
            </a:r>
          </a:p>
        </p:txBody>
      </p:sp>
      <p:sp>
        <p:nvSpPr>
          <p:cNvPr id="17411" name="2 Marcador de contenido"/>
          <p:cNvSpPr>
            <a:spLocks noGrp="1"/>
          </p:cNvSpPr>
          <p:nvPr>
            <p:ph idx="4294967295"/>
          </p:nvPr>
        </p:nvSpPr>
        <p:spPr>
          <a:xfrm>
            <a:off x="457200" y="981075"/>
            <a:ext cx="7758138" cy="5145088"/>
          </a:xfrm>
        </p:spPr>
        <p:txBody>
          <a:bodyPr/>
          <a:lstStyle/>
          <a:p>
            <a:pPr algn="just" eaLnBrk="1" hangingPunct="1">
              <a:buFontTx/>
              <a:buNone/>
            </a:pPr>
            <a:r>
              <a:rPr lang="es-ES" sz="3600" b="1" dirty="0" smtClean="0"/>
              <a:t>   </a:t>
            </a:r>
          </a:p>
          <a:p>
            <a:pPr algn="ctr" eaLnBrk="1" hangingPunct="1">
              <a:buFontTx/>
              <a:buNone/>
            </a:pPr>
            <a:r>
              <a:rPr lang="es-ES" b="1" dirty="0" smtClean="0"/>
              <a:t>Referido a las relaciones que se establecen entre vías metabólicas</a:t>
            </a:r>
          </a:p>
        </p:txBody>
      </p:sp>
      <p:pic>
        <p:nvPicPr>
          <p:cNvPr id="17412" name="Picture 2" descr="Carta Metabólica"/>
          <p:cNvPicPr>
            <a:picLocks noChangeAspect="1" noChangeArrowheads="1"/>
          </p:cNvPicPr>
          <p:nvPr/>
        </p:nvPicPr>
        <p:blipFill>
          <a:blip r:embed="rId2"/>
          <a:srcRect/>
          <a:stretch>
            <a:fillRect/>
          </a:stretch>
        </p:blipFill>
        <p:spPr bwMode="auto">
          <a:xfrm>
            <a:off x="949325" y="2448791"/>
            <a:ext cx="7200900" cy="4076700"/>
          </a:xfrm>
          <a:prstGeom prst="rect">
            <a:avLst/>
          </a:prstGeom>
          <a:noFill/>
          <a:ln w="57150">
            <a:solidFill>
              <a:schemeClr val="bg1"/>
            </a:solidFill>
            <a:miter lim="800000"/>
            <a:headEnd/>
            <a:tailEnd/>
          </a:ln>
          <a:effectLst/>
        </p:spPr>
      </p:pic>
    </p:spTree>
    <p:extLst>
      <p:ext uri="{BB962C8B-B14F-4D97-AF65-F5344CB8AC3E}">
        <p14:creationId xmlns:p14="http://schemas.microsoft.com/office/powerpoint/2010/main" val="4219241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4000" i="1" dirty="0" smtClean="0">
                <a:latin typeface="Arial" panose="020B0604020202020204" pitchFamily="34" charset="0"/>
                <a:cs typeface="Arial" panose="020B0604020202020204" pitchFamily="34" charset="0"/>
              </a:rPr>
              <a:t>Confluencia en metabolito </a:t>
            </a:r>
            <a:endParaRPr lang="es-ES" sz="4000" i="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a:buFont typeface="Wingdings" panose="05000000000000000000" pitchFamily="2" charset="2"/>
              <a:buChar char="§"/>
            </a:pPr>
            <a:r>
              <a:rPr lang="es-ES" dirty="0" smtClean="0">
                <a:latin typeface="Arial" panose="020B0604020202020204" pitchFamily="34" charset="0"/>
                <a:cs typeface="Arial" panose="020B0604020202020204" pitchFamily="34" charset="0"/>
              </a:rPr>
              <a:t> </a:t>
            </a:r>
            <a:r>
              <a:rPr lang="es-ES" sz="2400" dirty="0" smtClean="0">
                <a:latin typeface="Arial" panose="020B0604020202020204" pitchFamily="34" charset="0"/>
                <a:cs typeface="Arial" panose="020B0604020202020204" pitchFamily="34" charset="0"/>
              </a:rPr>
              <a:t>Cuando un metabolito participa en varias vías metabólicas: </a:t>
            </a:r>
          </a:p>
          <a:p>
            <a:pPr>
              <a:buFont typeface="Wingdings" panose="05000000000000000000" pitchFamily="2" charset="2"/>
              <a:buChar char="§"/>
            </a:pPr>
            <a:r>
              <a:rPr lang="es-ES" sz="2400" dirty="0">
                <a:latin typeface="Arial" panose="020B0604020202020204" pitchFamily="34" charset="0"/>
                <a:cs typeface="Arial" panose="020B0604020202020204" pitchFamily="34" charset="0"/>
              </a:rPr>
              <a:t> </a:t>
            </a:r>
            <a:r>
              <a:rPr lang="es-ES" sz="2400" dirty="0" smtClean="0">
                <a:latin typeface="Arial" panose="020B0604020202020204" pitchFamily="34" charset="0"/>
                <a:cs typeface="Arial" panose="020B0604020202020204" pitchFamily="34" charset="0"/>
              </a:rPr>
              <a:t>Ejemplos: G6P; acetil-CoA; acil-CoA; cítrico.</a:t>
            </a:r>
          </a:p>
          <a:p>
            <a:pPr>
              <a:buFont typeface="Wingdings" panose="05000000000000000000" pitchFamily="2" charset="2"/>
              <a:buChar char="§"/>
            </a:pPr>
            <a:r>
              <a:rPr lang="es-ES" sz="2400" dirty="0">
                <a:latin typeface="Arial" panose="020B0604020202020204" pitchFamily="34" charset="0"/>
                <a:cs typeface="Arial" panose="020B0604020202020204" pitchFamily="34" charset="0"/>
              </a:rPr>
              <a:t> </a:t>
            </a:r>
            <a:r>
              <a:rPr lang="es-ES" sz="2400" dirty="0" smtClean="0">
                <a:latin typeface="Arial" panose="020B0604020202020204" pitchFamily="34" charset="0"/>
                <a:cs typeface="Arial" panose="020B0604020202020204" pitchFamily="34" charset="0"/>
              </a:rPr>
              <a:t>Busque otros casos</a:t>
            </a:r>
          </a:p>
          <a:p>
            <a:pPr marL="0" indent="0">
              <a:buNone/>
            </a:pPr>
            <a:r>
              <a:rPr lang="es-ES" sz="2400" dirty="0">
                <a:latin typeface="Arial" panose="020B0604020202020204" pitchFamily="34" charset="0"/>
                <a:cs typeface="Arial" panose="020B0604020202020204" pitchFamily="34" charset="0"/>
              </a:rPr>
              <a:t> </a:t>
            </a:r>
            <a:r>
              <a:rPr lang="es-ES" sz="2400" dirty="0" smtClean="0">
                <a:latin typeface="Arial" panose="020B0604020202020204" pitchFamily="34" charset="0"/>
                <a:cs typeface="Arial" panose="020B0604020202020204" pitchFamily="34" charset="0"/>
              </a:rPr>
              <a:t>   </a:t>
            </a:r>
          </a:p>
          <a:p>
            <a:pPr marL="0" indent="0">
              <a:buNone/>
            </a:pP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7778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1159</TotalTime>
  <Words>1660</Words>
  <Application>Microsoft Office PowerPoint</Application>
  <PresentationFormat>Presentación en pantalla (4:3)</PresentationFormat>
  <Paragraphs>283</Paragraphs>
  <Slides>44</Slides>
  <Notes>4</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44</vt:i4>
      </vt:variant>
    </vt:vector>
  </HeadingPairs>
  <TitlesOfParts>
    <vt:vector size="53" baseType="lpstr">
      <vt:lpstr>Arial</vt:lpstr>
      <vt:lpstr>Arial Black</vt:lpstr>
      <vt:lpstr>Arial Narrow</vt:lpstr>
      <vt:lpstr>Calibri</vt:lpstr>
      <vt:lpstr>Calibri Light</vt:lpstr>
      <vt:lpstr>Times New Roman</vt:lpstr>
      <vt:lpstr>Wingdings</vt:lpstr>
      <vt:lpstr>Tema de Office</vt:lpstr>
      <vt:lpstr>Foto de Photo Editor</vt:lpstr>
      <vt:lpstr>Metabolismo. Nutrición</vt:lpstr>
      <vt:lpstr>En este tema se re-analizan aspectos ya estudiados a lo largo del curso; sistematizando los conocimientos sobre la integración y control del metabolismo</vt:lpstr>
      <vt:lpstr>Bibliografía básica</vt:lpstr>
      <vt:lpstr>Sumario</vt:lpstr>
      <vt:lpstr>Objetivos del estudiante en clase</vt:lpstr>
      <vt:lpstr>Integración del metabolismo</vt:lpstr>
      <vt:lpstr>Formas principales de integración</vt:lpstr>
      <vt:lpstr>INTEGRACIÓN    METABÓLICA</vt:lpstr>
      <vt:lpstr>Confluencia en metabolito </vt:lpstr>
      <vt:lpstr>Confluencia en metabolito</vt:lpstr>
      <vt:lpstr>Confluencia en metabolito</vt:lpstr>
      <vt:lpstr>Metabolito de encrucijada (Confluencia en metabolito)</vt:lpstr>
      <vt:lpstr>Confluencia en vía metabólica</vt:lpstr>
      <vt:lpstr>Presentación de PowerPoint</vt:lpstr>
      <vt:lpstr>Ciclo oxidación-reducción de cofactores</vt:lpstr>
      <vt:lpstr>Vínculos entre vías metabólicas por</vt:lpstr>
      <vt:lpstr> Por efectores alostéricos con acción en varios procesos </vt:lpstr>
      <vt:lpstr>Relaciones interorgánicas: comunicación intercelular</vt:lpstr>
      <vt:lpstr>Presentación de PowerPoint</vt:lpstr>
      <vt:lpstr>Presentación de PowerPoint</vt:lpstr>
      <vt:lpstr>Relaciones interorgánicas en hiperglucemia</vt:lpstr>
      <vt:lpstr>Relaciones interorgánicas en hipoglucemia</vt:lpstr>
      <vt:lpstr>Regulación y control del metabolismo</vt:lpstr>
      <vt:lpstr>Presentación de PowerPoint</vt:lpstr>
      <vt:lpstr>Otros mecanismos de regulación:</vt:lpstr>
      <vt:lpstr>Otros mecanismo: Especialización celular</vt:lpstr>
      <vt:lpstr>Otros mecanismos: nivel energético; plétora de metabolitos:</vt:lpstr>
      <vt:lpstr>Presentación de PowerPoint</vt:lpstr>
      <vt:lpstr>Compartimentación</vt:lpstr>
      <vt:lpstr>Inducción y represión enzimática</vt:lpstr>
      <vt:lpstr>Inducción y represión enzimáticas</vt:lpstr>
      <vt:lpstr>Proteolisis parcial</vt:lpstr>
      <vt:lpstr>Hormonas; integración y regulación del metabolismo</vt:lpstr>
      <vt:lpstr>CICLO DE ACCIÓN HORMONAL</vt:lpstr>
      <vt:lpstr>Sistema endocrino</vt:lpstr>
      <vt:lpstr>Especificidades de las hormonas </vt:lpstr>
      <vt:lpstr>Estudio del sistema endocrino será en SNER</vt:lpstr>
      <vt:lpstr> Hormona Glucagón</vt:lpstr>
      <vt:lpstr>Hormona Insulina</vt:lpstr>
      <vt:lpstr>Hormona cortisol</vt:lpstr>
      <vt:lpstr>Hormona adrenalina</vt:lpstr>
      <vt:lpstr>Tarea</vt:lpstr>
      <vt:lpstr>CONCLUSIONES</vt:lpstr>
      <vt:lpstr>CONCLUSIONES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Metabolismo y nutrición</dc:title>
  <dc:creator>Dr</dc:creator>
  <cp:lastModifiedBy>Dr</cp:lastModifiedBy>
  <cp:revision>58</cp:revision>
  <cp:lastPrinted>2020-03-30T06:09:43Z</cp:lastPrinted>
  <dcterms:created xsi:type="dcterms:W3CDTF">2020-03-30T01:08:20Z</dcterms:created>
  <dcterms:modified xsi:type="dcterms:W3CDTF">2020-04-06T05:35:49Z</dcterms:modified>
</cp:coreProperties>
</file>