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278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90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109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282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102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32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83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771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063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0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51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0310-71F1-49AE-A693-276D495C7A47}" type="datetimeFigureOut">
              <a:rPr lang="es-ES_tradnl" smtClean="0"/>
              <a:t>06/03/2016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492B-7A1E-4E1D-9F33-E668F740CC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06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UNIDAD TEMÁTICA I.  COMUNIDAD,  FAMILIA Y PROMOCIÓN DE SALUD.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070904"/>
              </p:ext>
            </p:extLst>
          </p:nvPr>
        </p:nvGraphicFramePr>
        <p:xfrm>
          <a:off x="383309" y="2011980"/>
          <a:ext cx="866371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0400"/>
                <a:gridCol w="2923310"/>
              </a:tblGrid>
              <a:tr h="900000">
                <a:tc rowSpan="4">
                  <a:txBody>
                    <a:bodyPr/>
                    <a:lstStyle/>
                    <a:p>
                      <a:pPr algn="l"/>
                      <a:r>
                        <a:rPr lang="es-ES" sz="4800" dirty="0" smtClean="0">
                          <a:solidFill>
                            <a:schemeClr val="tx1"/>
                          </a:solidFill>
                        </a:rPr>
                        <a:t>Etapas del ciclo vital </a:t>
                      </a:r>
                    </a:p>
                    <a:p>
                      <a:pPr algn="l"/>
                      <a:r>
                        <a:rPr lang="es-ES" sz="4800" dirty="0" smtClean="0">
                          <a:solidFill>
                            <a:schemeClr val="tx1"/>
                          </a:solidFill>
                        </a:rPr>
                        <a:t>de la familia</a:t>
                      </a:r>
                      <a:endParaRPr lang="es-ES_tradnl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Formación</a:t>
                      </a:r>
                      <a:endParaRPr lang="es-ES_tradnl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Extensión </a:t>
                      </a:r>
                      <a:endParaRPr lang="es-ES_tradnl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Contracción </a:t>
                      </a:r>
                      <a:endParaRPr lang="es-ES_tradnl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00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Disolución</a:t>
                      </a:r>
                      <a:endParaRPr lang="es-ES_tradnl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172" y="3986645"/>
            <a:ext cx="19050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283" y="2279073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528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35527" y="958382"/>
            <a:ext cx="1144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IMPORTANCIA DEL CONOCIMIENTO DEL CICLO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VITAL PARA </a:t>
            </a: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PROFESIONAL DE LA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SALUD.</a:t>
            </a:r>
            <a:endParaRPr lang="es-ES_tradn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ángulo 2"/>
          <p:cNvSpPr/>
          <p:nvPr/>
        </p:nvSpPr>
        <p:spPr>
          <a:xfrm>
            <a:off x="235527" y="2551791"/>
            <a:ext cx="10252364" cy="308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s-ES" sz="3200" dirty="0"/>
              <a:t>El profesional de la salud puede orientarse en el estudio y atención de </a:t>
            </a:r>
            <a:r>
              <a:rPr lang="es-ES" sz="3200" dirty="0" smtClean="0"/>
              <a:t>sus pacientes </a:t>
            </a:r>
            <a:r>
              <a:rPr lang="es-ES" sz="3200" dirty="0"/>
              <a:t>desde el punto de vista de sus necesidades respecto a la etapa </a:t>
            </a:r>
            <a:r>
              <a:rPr lang="es-ES" sz="3200" dirty="0" smtClean="0"/>
              <a:t>del ciclo </a:t>
            </a:r>
            <a:r>
              <a:rPr lang="es-ES" sz="3200" dirty="0"/>
              <a:t>de vida que transita y la naturaleza de las crisis que vive.</a:t>
            </a:r>
            <a:endParaRPr lang="es-ES_tradnl" sz="32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17161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28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35527" y="958382"/>
            <a:ext cx="1144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IMPORTANCIA DEL CONOCIMIENTO DEL CICLO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VITAL PARA </a:t>
            </a: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PROFESIONAL DE LA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SALUD.</a:t>
            </a:r>
            <a:endParaRPr lang="es-ES_tradn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ángulo 2"/>
          <p:cNvSpPr/>
          <p:nvPr/>
        </p:nvSpPr>
        <p:spPr>
          <a:xfrm>
            <a:off x="235527" y="2551791"/>
            <a:ext cx="102523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s-ES" sz="3200" dirty="0"/>
              <a:t>P</a:t>
            </a:r>
            <a:r>
              <a:rPr lang="es-ES" sz="3200" dirty="0" smtClean="0"/>
              <a:t>uede </a:t>
            </a:r>
            <a:r>
              <a:rPr lang="es-ES" sz="3200" dirty="0"/>
              <a:t>orientar profilácticamente a la familia respecto a </a:t>
            </a:r>
            <a:r>
              <a:rPr lang="es-ES" sz="3200" dirty="0" smtClean="0"/>
              <a:t>los procesos </a:t>
            </a:r>
            <a:r>
              <a:rPr lang="es-ES" sz="3200" dirty="0"/>
              <a:t>que vive, a los que está por vivir y cómo prever las crisis. </a:t>
            </a:r>
            <a:endParaRPr lang="es-ES_tradnl" sz="32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17161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1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35527" y="958382"/>
            <a:ext cx="1144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IMPORTANCIA DEL CONOCIMIENTO DEL CICLO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VITAL PARA </a:t>
            </a: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PROFESIONAL DE LA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SALUD.</a:t>
            </a:r>
            <a:endParaRPr lang="es-ES_tradn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ángulo 2"/>
          <p:cNvSpPr/>
          <p:nvPr/>
        </p:nvSpPr>
        <p:spPr>
          <a:xfrm>
            <a:off x="235527" y="2551791"/>
            <a:ext cx="10252364" cy="154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s-ES" sz="3200" dirty="0"/>
              <a:t>P</a:t>
            </a:r>
            <a:r>
              <a:rPr lang="es-ES" sz="3200" dirty="0" smtClean="0"/>
              <a:t>uede </a:t>
            </a:r>
            <a:r>
              <a:rPr lang="es-ES" sz="3200" dirty="0"/>
              <a:t>orientarse en la temática necesaria a tratar en las intervenciones </a:t>
            </a:r>
            <a:r>
              <a:rPr lang="es-ES" sz="3200" dirty="0" smtClean="0"/>
              <a:t>grupales y </a:t>
            </a:r>
            <a:r>
              <a:rPr lang="es-ES" sz="3200" dirty="0"/>
              <a:t>comunitarias.</a:t>
            </a:r>
            <a:endParaRPr lang="es-ES_tradnl" sz="32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17161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5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35527" y="958382"/>
            <a:ext cx="1144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IMPORTANCIA DEL CONOCIMIENTO DEL CICLO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VITAL PARA </a:t>
            </a:r>
            <a:r>
              <a:rPr lang="es-ES" sz="3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PROFESIONAL DE LA </a:t>
            </a:r>
            <a:r>
              <a:rPr lang="es-E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SALUD.</a:t>
            </a:r>
            <a:endParaRPr lang="es-ES_tradn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ángulo 2"/>
          <p:cNvSpPr/>
          <p:nvPr/>
        </p:nvSpPr>
        <p:spPr>
          <a:xfrm>
            <a:off x="235527" y="2551791"/>
            <a:ext cx="10252364" cy="366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es-ES" sz="3200" dirty="0"/>
              <a:t>Las tareas, los problemas y conflictos del desarrollo normativo se </a:t>
            </a:r>
            <a:r>
              <a:rPr lang="es-ES" sz="3200" dirty="0" smtClean="0"/>
              <a:t>entrecruzan y </a:t>
            </a:r>
            <a:r>
              <a:rPr lang="es-ES" sz="3200" dirty="0"/>
              <a:t>afectan por otros procesos que puede vivir la familia derivados de la </a:t>
            </a:r>
            <a:r>
              <a:rPr lang="es-ES" sz="3200" dirty="0" smtClean="0"/>
              <a:t>vivencia de </a:t>
            </a:r>
            <a:r>
              <a:rPr lang="es-ES" sz="3200" dirty="0"/>
              <a:t>los llamados acontecimientos situacionales y accidentales que dado el </a:t>
            </a:r>
            <a:r>
              <a:rPr lang="es-ES" sz="3200" dirty="0" smtClean="0"/>
              <a:t>significado </a:t>
            </a:r>
            <a:r>
              <a:rPr lang="es-ES" sz="3200" dirty="0"/>
              <a:t>y la repercusión que tienen para la vida familiar, también producen </a:t>
            </a:r>
            <a:r>
              <a:rPr lang="es-ES" sz="3200" dirty="0" smtClean="0"/>
              <a:t>nuevos </a:t>
            </a:r>
            <a:r>
              <a:rPr lang="es-ES" sz="3200" dirty="0"/>
              <a:t>problemas, exigen de cambios y ajustes en la familia.</a:t>
            </a:r>
            <a:endParaRPr lang="es-ES_tradnl" sz="32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17161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4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FORMACIÓN. </a:t>
            </a: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Tareas.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09" y="1519537"/>
            <a:ext cx="10141527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/>
              <a:t>Construcción conjunta del proyecto futuro de vida.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 smtClean="0"/>
              <a:t>Acople </a:t>
            </a:r>
            <a:r>
              <a:rPr lang="es-ES_tradnl" sz="3200" dirty="0"/>
              <a:t>funcional de actividades cotidianas.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 smtClean="0"/>
              <a:t>Ajuste </a:t>
            </a:r>
            <a:r>
              <a:rPr lang="es-ES_tradnl" sz="3200" dirty="0"/>
              <a:t>con la familia de origen e hijos anteriores.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 smtClean="0"/>
              <a:t>Establecimiento </a:t>
            </a:r>
            <a:r>
              <a:rPr lang="es-ES_tradnl" sz="3200" dirty="0"/>
              <a:t>de límites de roles entre los cónyuges.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 smtClean="0"/>
              <a:t>Planificación </a:t>
            </a:r>
            <a:r>
              <a:rPr lang="es-ES_tradnl" sz="3200" dirty="0"/>
              <a:t>conceptiva.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_tradnl" sz="3200" dirty="0" smtClean="0"/>
              <a:t>Ajuste sexual.</a:t>
            </a:r>
            <a:endParaRPr lang="es-ES_tradnl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6009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6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FORMACIÓN. Problemas.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09" y="1519537"/>
            <a:ext cx="1054330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/>
              <a:t>Frustración de expectativas respecto a la vida matrimonial.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Desacuerdos </a:t>
            </a:r>
            <a:r>
              <a:rPr lang="es-ES" sz="3200" dirty="0"/>
              <a:t>en la proyección  futura del proyecto de vida.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Dependencia </a:t>
            </a:r>
            <a:r>
              <a:rPr lang="es-ES" sz="3200" dirty="0"/>
              <a:t>excesiva de la familia de origen.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Lucha </a:t>
            </a:r>
            <a:r>
              <a:rPr lang="es-ES" sz="3200" dirty="0"/>
              <a:t>de poder entre los cónyuges.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err="1" smtClean="0"/>
              <a:t>Disfuncionabilidad</a:t>
            </a:r>
            <a:r>
              <a:rPr lang="es-ES" sz="3200" dirty="0" smtClean="0"/>
              <a:t> </a:t>
            </a:r>
            <a:r>
              <a:rPr lang="es-ES" sz="3200" dirty="0"/>
              <a:t>sexual.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Problemas </a:t>
            </a:r>
            <a:r>
              <a:rPr lang="es-ES" sz="3200" dirty="0"/>
              <a:t>conceptivos y de planificación familiar.</a:t>
            </a:r>
            <a:endParaRPr lang="es-ES_tradnl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EXTENSIÓN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Tareas.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09" y="1519537"/>
            <a:ext cx="1144385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/>
              <a:t>Aprendizaje del rol de padre y madre.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Ajuste </a:t>
            </a:r>
            <a:r>
              <a:rPr lang="es-ES" sz="3200" dirty="0"/>
              <a:t>de roles, entre rol de padre/madre y esposo/esposa.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Crianza </a:t>
            </a:r>
            <a:r>
              <a:rPr lang="es-ES" sz="3200" dirty="0"/>
              <a:t>y educación de la descendencia.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Ajuste </a:t>
            </a:r>
            <a:r>
              <a:rPr lang="es-ES" sz="3200" dirty="0"/>
              <a:t>a instituciones infantiles.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Planificación </a:t>
            </a:r>
            <a:r>
              <a:rPr lang="es-ES" sz="3200" dirty="0" err="1"/>
              <a:t>concepcional</a:t>
            </a:r>
            <a:r>
              <a:rPr lang="es-ES" sz="3200" dirty="0"/>
              <a:t>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Cambio </a:t>
            </a:r>
            <a:r>
              <a:rPr lang="es-ES" sz="3200" dirty="0"/>
              <a:t>de rol frente a la adolescencia.</a:t>
            </a:r>
            <a:endParaRPr lang="es-ES_tradnl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3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EXTENSIÓN. 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10" y="1519537"/>
            <a:ext cx="10210800" cy="4131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/>
              <a:t>Dificultad en la delimitación de roles y funciones entre los padres, con </a:t>
            </a:r>
            <a:r>
              <a:rPr lang="es-ES" sz="3200" dirty="0" smtClean="0"/>
              <a:t>los hijos </a:t>
            </a:r>
            <a:r>
              <a:rPr lang="es-ES" sz="3200" dirty="0"/>
              <a:t>y con los abuelos</a:t>
            </a:r>
            <a:r>
              <a:rPr lang="es-ES" sz="3200" dirty="0" smtClean="0"/>
              <a:t>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/>
              <a:t>Dificultad en el desempeño de rol de padre / madre con más de un hijo.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Afrontamiento </a:t>
            </a:r>
            <a:r>
              <a:rPr lang="es-ES" sz="3200" dirty="0"/>
              <a:t>inadecuado a las regularidades del desarrollo y </a:t>
            </a:r>
            <a:r>
              <a:rPr lang="es-ES" sz="3200" dirty="0" smtClean="0"/>
              <a:t>enfermedades </a:t>
            </a:r>
            <a:r>
              <a:rPr lang="es-ES" sz="3200" dirty="0"/>
              <a:t>de la infancia.</a:t>
            </a:r>
          </a:p>
          <a:p>
            <a:pPr marL="457200" indent="-457200" algn="just">
              <a:lnSpc>
                <a:spcPts val="4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Manejo </a:t>
            </a:r>
            <a:r>
              <a:rPr lang="es-ES" sz="3200" dirty="0"/>
              <a:t>inadecuado de posibles celos fraternos.</a:t>
            </a:r>
            <a:endParaRPr lang="es-ES_tradnl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8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CONTRACCIÓN. Tareas.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09" y="1519537"/>
            <a:ext cx="10141527" cy="3550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5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/>
              <a:t>Cese de la tutela de al menos un hijo.</a:t>
            </a:r>
          </a:p>
          <a:p>
            <a:pPr marL="457200" indent="-457200" algn="just">
              <a:lnSpc>
                <a:spcPts val="5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Nuevo </a:t>
            </a:r>
            <a:r>
              <a:rPr lang="es-ES" sz="3200" dirty="0"/>
              <a:t>rol frente a los hijos.</a:t>
            </a:r>
          </a:p>
          <a:p>
            <a:pPr marL="457200" indent="-457200" algn="just">
              <a:lnSpc>
                <a:spcPts val="5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Reencuentro </a:t>
            </a:r>
            <a:r>
              <a:rPr lang="es-ES" sz="3200" dirty="0"/>
              <a:t>de la pareja, nueva comunicación.</a:t>
            </a:r>
          </a:p>
          <a:p>
            <a:pPr marL="457200" indent="-457200" algn="just">
              <a:lnSpc>
                <a:spcPts val="5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Transformación </a:t>
            </a:r>
            <a:r>
              <a:rPr lang="es-ES" sz="3200" dirty="0"/>
              <a:t>de metas en la pareja.</a:t>
            </a:r>
          </a:p>
          <a:p>
            <a:pPr marL="457200" indent="-457200" algn="just">
              <a:lnSpc>
                <a:spcPts val="5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Ajuste </a:t>
            </a:r>
            <a:r>
              <a:rPr lang="es-ES" sz="3200" dirty="0"/>
              <a:t>a problemas de salud y a la jubilación.</a:t>
            </a:r>
            <a:endParaRPr lang="es-ES_tradnl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4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CONTRACCIÓN. 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10" y="1519537"/>
            <a:ext cx="9869978" cy="4689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/>
              <a:t>Disfunción en los roles padres / hijos adultos.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Trasgresión </a:t>
            </a:r>
            <a:r>
              <a:rPr lang="es-ES" sz="3200" dirty="0"/>
              <a:t>de límites en deberes y responsabilidades como esposos</a:t>
            </a:r>
            <a:r>
              <a:rPr lang="es-ES" sz="3200" dirty="0" smtClean="0"/>
              <a:t>, padres </a:t>
            </a:r>
            <a:r>
              <a:rPr lang="es-ES" sz="3200" dirty="0"/>
              <a:t>y abuelos.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Dificultades </a:t>
            </a:r>
            <a:r>
              <a:rPr lang="es-ES" sz="3200" dirty="0"/>
              <a:t>en la asimilación del llamado “nido vacío” del hogar.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No-aceptación </a:t>
            </a:r>
            <a:r>
              <a:rPr lang="es-ES" sz="3200" dirty="0"/>
              <a:t>de cierta discapacidad o </a:t>
            </a:r>
            <a:r>
              <a:rPr lang="es-ES" sz="3200" dirty="0" err="1"/>
              <a:t>disfuncionabilidad</a:t>
            </a:r>
            <a:r>
              <a:rPr lang="es-ES" sz="3200" dirty="0"/>
              <a:t> producto de </a:t>
            </a:r>
            <a:r>
              <a:rPr lang="es-ES" sz="3200" dirty="0" smtClean="0"/>
              <a:t>la declinación </a:t>
            </a:r>
            <a:r>
              <a:rPr lang="es-ES" sz="3200" dirty="0"/>
              <a:t>del ciclo de vida individual.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Frustración </a:t>
            </a:r>
            <a:r>
              <a:rPr lang="es-ES" sz="3200" dirty="0"/>
              <a:t>frente al balance de vida.</a:t>
            </a:r>
            <a:endParaRPr lang="es-ES_tradnl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5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DISOLUCIÓN. </a:t>
            </a:r>
            <a:r>
              <a:rPr lang="es-ES_tradnl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Problemas.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10" y="1519537"/>
            <a:ext cx="9869978" cy="332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6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/>
              <a:t>Insuficiente apoyo familiar y social frente a la </a:t>
            </a:r>
            <a:r>
              <a:rPr lang="es-ES" sz="3200" dirty="0" smtClean="0"/>
              <a:t>pérdida.</a:t>
            </a:r>
            <a:endParaRPr lang="es-ES" sz="3200" dirty="0"/>
          </a:p>
          <a:p>
            <a:pPr marL="457200" indent="-457200" algn="just">
              <a:lnSpc>
                <a:spcPts val="6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Relativos </a:t>
            </a:r>
            <a:r>
              <a:rPr lang="es-ES" sz="3200" dirty="0"/>
              <a:t>al afrontamiento inadecuado al </a:t>
            </a:r>
            <a:r>
              <a:rPr lang="es-ES" sz="3200" dirty="0" smtClean="0"/>
              <a:t>duelo.</a:t>
            </a:r>
            <a:endParaRPr lang="es-ES" sz="3200" dirty="0"/>
          </a:p>
          <a:p>
            <a:pPr marL="457200" indent="-457200" algn="just">
              <a:lnSpc>
                <a:spcPts val="65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es-ES" sz="3200" dirty="0" smtClean="0"/>
              <a:t>Transferencia </a:t>
            </a:r>
            <a:r>
              <a:rPr lang="es-ES" sz="3200" dirty="0"/>
              <a:t>de afectos y necesidades hacia los hijos o </a:t>
            </a:r>
            <a:r>
              <a:rPr lang="es-ES" sz="3200" dirty="0" smtClean="0"/>
              <a:t>nietos.</a:t>
            </a:r>
            <a:endParaRPr lang="es-ES_tradnl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Carrera de Medicina. Primer año. Promoción de salud. </a:t>
            </a:r>
            <a:r>
              <a:rPr lang="es-ES" dirty="0" smtClean="0">
                <a:solidFill>
                  <a:srgbClr val="FFFF00"/>
                </a:solidFill>
              </a:rPr>
              <a:t>                                                                                     </a:t>
            </a:r>
            <a:r>
              <a:rPr lang="es-ES" sz="2000" b="1" dirty="0" smtClean="0">
                <a:solidFill>
                  <a:srgbClr val="FFFF00"/>
                </a:solidFill>
              </a:rPr>
              <a:t>Ciclo </a:t>
            </a:r>
            <a:r>
              <a:rPr lang="es-ES" sz="2000" b="1" dirty="0">
                <a:solidFill>
                  <a:srgbClr val="FFFF00"/>
                </a:solidFill>
              </a:rPr>
              <a:t>vital de la familia</a:t>
            </a:r>
            <a:endParaRPr lang="es-ES_tradnl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2477"/>
              </p:ext>
            </p:extLst>
          </p:nvPr>
        </p:nvGraphicFramePr>
        <p:xfrm>
          <a:off x="8876145" y="6569825"/>
          <a:ext cx="3302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</a:tblGrid>
              <a:tr h="252000"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FCM “Mariana Grajales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Coello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” / Departamento de MGI </a:t>
                      </a:r>
                      <a:endParaRPr lang="es-ES_tradnl" sz="12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180109" y="667436"/>
            <a:ext cx="1144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ETAPA DE DISOLUCIÓN. Tareas. </a:t>
            </a:r>
            <a:endParaRPr lang="es-ES_trad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0109" y="1519537"/>
            <a:ext cx="10806546" cy="417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/>
              <a:t>Integración de la pérdida, elaboración del duelo psicológico frente a </a:t>
            </a:r>
            <a:r>
              <a:rPr lang="es-ES" sz="3200" dirty="0" smtClean="0"/>
              <a:t>la muerte </a:t>
            </a:r>
            <a:r>
              <a:rPr lang="es-ES" sz="3200" dirty="0"/>
              <a:t>del cónyuge o del padre / madre.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Ajuste </a:t>
            </a:r>
            <a:r>
              <a:rPr lang="es-ES" sz="3200" dirty="0"/>
              <a:t>al envejecimiento y a la viudez.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Reorganización </a:t>
            </a:r>
            <a:r>
              <a:rPr lang="es-ES" sz="3200" dirty="0"/>
              <a:t>de la vida familiar y ajuste de roles debido a la </a:t>
            </a:r>
            <a:r>
              <a:rPr lang="es-ES" sz="3200" dirty="0" smtClean="0"/>
              <a:t>ausencia definitiva </a:t>
            </a:r>
            <a:r>
              <a:rPr lang="es-ES" sz="3200" dirty="0"/>
              <a:t>de uno de los miembros de la pareja.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Hijos </a:t>
            </a:r>
            <a:r>
              <a:rPr lang="es-ES" sz="3200" dirty="0"/>
              <a:t>adultos asumen responsabilidades por los padres.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Reajuste </a:t>
            </a:r>
            <a:r>
              <a:rPr lang="es-ES" sz="3200" dirty="0"/>
              <a:t>del proyecto de vida frente a la viudez.</a:t>
            </a:r>
          </a:p>
          <a:p>
            <a:pPr marL="457200" indent="-457200" algn="just">
              <a:lnSpc>
                <a:spcPts val="4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J"/>
            </a:pPr>
            <a:r>
              <a:rPr lang="es-ES" sz="3200" dirty="0" smtClean="0"/>
              <a:t>Transformación </a:t>
            </a:r>
            <a:r>
              <a:rPr lang="es-ES" sz="3200" dirty="0"/>
              <a:t>de metas, necesidades e intereses.</a:t>
            </a:r>
            <a:endParaRPr lang="es-ES_tradnl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88" y="3429000"/>
            <a:ext cx="2011680" cy="3044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50497"/>
              </p:ext>
            </p:extLst>
          </p:nvPr>
        </p:nvGraphicFramePr>
        <p:xfrm>
          <a:off x="521855" y="6288532"/>
          <a:ext cx="568498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98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Colectivo de autores. Enfermería familiar y social. Editorial ECIMED. 2004.</a:t>
                      </a:r>
                      <a:endParaRPr lang="es-ES_tradnl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1160</Words>
  <Application>Microsoft Office PowerPoint</Application>
  <PresentationFormat>Panorámica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Prof. Juan Carlos Baster Moro</dc:creator>
  <cp:lastModifiedBy>Prof. Juan Carlos Baster Moro</cp:lastModifiedBy>
  <cp:revision>70</cp:revision>
  <dcterms:created xsi:type="dcterms:W3CDTF">2016-02-21T12:32:38Z</dcterms:created>
  <dcterms:modified xsi:type="dcterms:W3CDTF">2016-03-06T22:33:21Z</dcterms:modified>
</cp:coreProperties>
</file>