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0F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72E91-C360-4FC8-A472-522DAF4B8C2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F0D88-DFFB-4568-8024-331B885E9B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F1C779-700F-47DD-AE7E-AABB64B14F38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2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676C0D-4CAA-4A32-8505-8E3ECAA088E0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11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676C0D-4CAA-4A32-8505-8E3ECAA088E0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12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889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03541F-F07C-4778-A897-873448373AD4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13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9EE00A-A245-45BF-B65A-A611ED40118B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14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645AFD-3C3D-49C7-BCF5-94CAAA238340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15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7C82F6-C620-47F8-A046-5EE20CE26E44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16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C0622C-8F90-4224-BBEB-18EAA0CF9A27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3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119CA9-ED14-4AD4-9762-279EC827F000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4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CE4BD5-03AC-46C9-8603-0990EC11A297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5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8BD3AF-BAA9-4453-934F-781BE157756F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6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38852E-94D2-4727-8F56-A735B946A568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7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533A4-2267-489D-B6E5-86740CCE89EB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8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E6C46F-CCBB-4B62-9725-EE2255E55A39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9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37B6F3-3148-4984-95F3-D55B4A0A9D6C}" type="slidenum">
              <a:rPr lang="es-ES" altLang="es-ES" smtClean="0">
                <a:latin typeface="Arial" pitchFamily="34" charset="0"/>
                <a:ea typeface="DejaVu Sans"/>
                <a:cs typeface="DejaVu Sans"/>
              </a:rPr>
              <a:pPr/>
              <a:t>10</a:t>
            </a:fld>
            <a:endParaRPr lang="es-ES" altLang="es-ES">
              <a:latin typeface="Arial" pitchFamily="34" charset="0"/>
              <a:ea typeface="DejaVu Sans"/>
              <a:cs typeface="DejaVu Sans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7013" algn="just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67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8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5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0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06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47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30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00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2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1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FF38-D45D-4C7D-861E-E188BAB4CA8E}" type="datetimeFigureOut">
              <a:rPr lang="es-ES" smtClean="0"/>
              <a:pPr/>
              <a:t>01/03/2021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C29A2A-82EF-479C-9121-6AD261F77B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0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vscuba.sld.cu/libro/obstetricia-y-ginecologia-3ra-e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ccessmedicina.mhmedical.com/content.aspx?bookid=1511&amp;sectionid=98620385" TargetMode="External"/><Relationship Id="rId5" Type="http://schemas.openxmlformats.org/officeDocument/2006/relationships/hyperlink" Target="http://accessmedicina.mhmedical.com/book.aspx?bookID=1525" TargetMode="External"/><Relationship Id="rId4" Type="http://schemas.openxmlformats.org/officeDocument/2006/relationships/hyperlink" Target="http://www.bvscuba.sld.cu/clasificacion-de-libro/libros-de-autores-cubanos/page/11/?l=M%20-%20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oelrondon@infomed.sld.c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8 Rectángulo"/>
          <p:cNvSpPr>
            <a:spLocks noChangeArrowheads="1"/>
          </p:cNvSpPr>
          <p:nvPr/>
        </p:nvSpPr>
        <p:spPr bwMode="auto">
          <a:xfrm>
            <a:off x="1" y="908720"/>
            <a:ext cx="4666068" cy="33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9338" tIns="84669" rIns="169338" bIns="84669">
            <a:spAutoFit/>
          </a:bodyPr>
          <a:lstStyle/>
          <a:p>
            <a:pPr algn="ctr"/>
            <a:r>
              <a:rPr lang="en-US" sz="4400" b="1" dirty="0">
                <a:latin typeface="Arial Narrow" pitchFamily="34" charset="0"/>
              </a:rPr>
              <a:t>WebQuest</a:t>
            </a:r>
          </a:p>
          <a:p>
            <a:pPr algn="ctr"/>
            <a:endParaRPr lang="es-ES" sz="2400" b="1" dirty="0">
              <a:latin typeface="Arial Narrow" pitchFamily="34" charset="0"/>
            </a:endParaRPr>
          </a:p>
          <a:p>
            <a:pPr algn="ctr"/>
            <a:r>
              <a:rPr lang="es-ES" sz="2400" b="1" dirty="0">
                <a:latin typeface="Arial Narrow" pitchFamily="34" charset="0"/>
              </a:rPr>
              <a:t>Asignatura</a:t>
            </a:r>
            <a:r>
              <a:rPr lang="es-ES" sz="1400" b="1" dirty="0">
                <a:latin typeface="Arial Narrow" pitchFamily="34" charset="0"/>
              </a:rPr>
              <a:t>. Ginecología y Obstetricia</a:t>
            </a:r>
          </a:p>
          <a:p>
            <a:pPr algn="ctr"/>
            <a:endParaRPr lang="es-ES" b="1" dirty="0">
              <a:latin typeface="Arial Narrow" pitchFamily="34" charset="0"/>
            </a:endParaRPr>
          </a:p>
          <a:p>
            <a:pPr algn="just"/>
            <a:r>
              <a:rPr lang="es-MX" b="1" dirty="0">
                <a:latin typeface="Arial Narrow" pitchFamily="34" charset="0"/>
              </a:rPr>
              <a:t>Tema IV: El ciclo menstrual en la adolescencia y sus alteraciones.</a:t>
            </a:r>
          </a:p>
          <a:p>
            <a:pPr algn="just"/>
            <a:endParaRPr lang="es-ES" b="1" dirty="0">
              <a:latin typeface="Arial Narrow" pitchFamily="34" charset="0"/>
            </a:endParaRPr>
          </a:p>
          <a:p>
            <a:pPr algn="ctr"/>
            <a:r>
              <a:rPr lang="es-ES" sz="1400" b="1" dirty="0">
                <a:latin typeface="Arial Narrow" pitchFamily="34" charset="0"/>
              </a:rPr>
              <a:t> Dr Joel Rondón Carrasco. </a:t>
            </a:r>
          </a:p>
          <a:p>
            <a:pPr algn="ctr"/>
            <a:r>
              <a:rPr lang="es-ES" sz="1400" b="1" dirty="0">
                <a:latin typeface="Arial Narrow" pitchFamily="34" charset="0"/>
              </a:rPr>
              <a:t>                           Especialista en Medicina General Integral.</a:t>
            </a:r>
          </a:p>
          <a:p>
            <a:r>
              <a:rPr lang="es-ES" sz="1400" b="1" dirty="0">
                <a:latin typeface="Arial Narrow" pitchFamily="34" charset="0"/>
              </a:rPr>
              <a:t>                               </a:t>
            </a:r>
            <a:r>
              <a:rPr lang="es-ES" sz="1400" b="1">
                <a:latin typeface="Arial Narrow" pitchFamily="34" charset="0"/>
              </a:rPr>
              <a:t>Profesor Asistente</a:t>
            </a:r>
            <a:endParaRPr lang="es-ES" sz="1400" dirty="0">
              <a:latin typeface="Arial Narrow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E030312-AFB0-4147-A849-EF7846652110}"/>
              </a:ext>
            </a:extLst>
          </p:cNvPr>
          <p:cNvSpPr/>
          <p:nvPr/>
        </p:nvSpPr>
        <p:spPr>
          <a:xfrm>
            <a:off x="107504" y="3429000"/>
            <a:ext cx="1224136" cy="432048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Arial Narrow" pitchFamily="34" charset="0"/>
              </a:rPr>
              <a:t>Autor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5" name="9 Rectángulo">
            <a:extLst>
              <a:ext uri="{FF2B5EF4-FFF2-40B4-BE49-F238E27FC236}">
                <a16:creationId xmlns:a16="http://schemas.microsoft.com/office/drawing/2014/main" id="{3F69CB78-0E7F-4BF1-999E-5E3E0959D170}"/>
              </a:ext>
            </a:extLst>
          </p:cNvPr>
          <p:cNvSpPr/>
          <p:nvPr/>
        </p:nvSpPr>
        <p:spPr>
          <a:xfrm>
            <a:off x="4692316" y="12364"/>
            <a:ext cx="4451683" cy="607179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s-MX" sz="1800" dirty="0">
              <a:solidFill>
                <a:prstClr val="white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33AF65-D19C-40D9-B179-0702C051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188640"/>
            <a:ext cx="4176464" cy="576063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7CB2C8E-7007-4191-9A0D-EC18A02FF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16" y="4869160"/>
            <a:ext cx="292023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0445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17513" y="1244601"/>
            <a:ext cx="8374062" cy="420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000" b="1" dirty="0">
                <a:latin typeface="Arial Narrow" pitchFamily="34" charset="0"/>
              </a:rPr>
              <a:t>2da, 3ra y 4ta diapositivas: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Breve reseña de los antecedentes históricos y marco teórico en el que se sustenta la revisión. 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Problema científico y justificación del mismo.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Objetivo</a:t>
            </a:r>
          </a:p>
          <a:p>
            <a:endParaRPr lang="es-ES" sz="2000" dirty="0">
              <a:latin typeface="Arial Narrow" pitchFamily="34" charset="0"/>
            </a:endParaRPr>
          </a:p>
          <a:p>
            <a:r>
              <a:rPr lang="es-MX" sz="2000" b="1" dirty="0">
                <a:latin typeface="Arial Narrow" pitchFamily="34" charset="0"/>
              </a:rPr>
              <a:t>Desde la 5ta hasta la 9na diapositiva: 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Aspectos fundamentales del análisis, comparación y valoración de lo encontrado sobre el tema en las fuentes consultadas.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Opiniones y sugerencias de los autores.</a:t>
            </a:r>
          </a:p>
          <a:p>
            <a:endParaRPr lang="es-ES" sz="2000" dirty="0">
              <a:latin typeface="Arial Narrow" pitchFamily="34" charset="0"/>
            </a:endParaRPr>
          </a:p>
          <a:p>
            <a:r>
              <a:rPr lang="es-MX" sz="2000" b="1" dirty="0">
                <a:latin typeface="Arial Narrow" pitchFamily="34" charset="0"/>
              </a:rPr>
              <a:t>10ma diapositiva: </a:t>
            </a:r>
            <a:r>
              <a:rPr lang="es-MX" sz="2000" dirty="0">
                <a:latin typeface="Arial Narrow" pitchFamily="34" charset="0"/>
              </a:rPr>
              <a:t>Conclusiones.</a:t>
            </a:r>
            <a:endParaRPr lang="es-ES" sz="2000" dirty="0">
              <a:latin typeface="Arial Narrow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0" y="957263"/>
            <a:ext cx="9036496" cy="497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2000" b="1" dirty="0">
                <a:latin typeface="Arial Narrow" pitchFamily="34" charset="0"/>
              </a:rPr>
              <a:t>URL.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  <a:hlinkClick r:id="rId3"/>
              </a:rPr>
              <a:t>http://www.bvscuba.sld.cu/libro/obstetricia-y-ginecologia-3ra-ed/</a:t>
            </a:r>
            <a:endParaRPr lang="es-ES" sz="2000" dirty="0">
              <a:latin typeface="Arial Narrow" pitchFamily="34" charset="0"/>
            </a:endParaRP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  <a:hlinkClick r:id="rId4"/>
              </a:rPr>
              <a:t>http://www.bvscuba.sld.cu/clasificacion-de-libro/libros-de-autores-cubanos/page/11/?l=M%20-%20O</a:t>
            </a:r>
            <a:endParaRPr lang="es-ES" sz="2000" dirty="0">
              <a:latin typeface="Arial Narrow" pitchFamily="34" charset="0"/>
            </a:endParaRP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  <a:hlinkClick r:id="rId5"/>
              </a:rPr>
              <a:t>http://accessmedicina.mhmedical.com/book.aspx?bookID=1525</a:t>
            </a:r>
            <a:endParaRPr lang="es-ES" sz="2000" dirty="0">
              <a:latin typeface="Arial Narrow" pitchFamily="34" charset="0"/>
            </a:endParaRP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  <a:hlinkClick r:id="rId6"/>
              </a:rPr>
              <a:t>http://accessmedicina.mhmedical.com/content.aspx?bookid=1511&amp;sectionid=98620385</a:t>
            </a:r>
            <a:endParaRPr lang="es-ES" sz="2000" dirty="0">
              <a:latin typeface="Arial Narrow" pitchFamily="34" charset="0"/>
            </a:endParaRPr>
          </a:p>
          <a:p>
            <a:pPr algn="just"/>
            <a:endParaRPr lang="es-ES" sz="2000" b="1" dirty="0">
              <a:latin typeface="Arial Narrow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92113" y="957263"/>
            <a:ext cx="8372475" cy="441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000" b="1" dirty="0">
                <a:latin typeface="Arial Narrow" pitchFamily="34" charset="0"/>
              </a:rPr>
              <a:t>Recursos.</a:t>
            </a:r>
          </a:p>
          <a:p>
            <a:pPr algn="ctr"/>
            <a:endParaRPr lang="es-ES" sz="2000" b="1" dirty="0">
              <a:latin typeface="Arial Narrow" pitchFamily="34" charset="0"/>
            </a:endParaRPr>
          </a:p>
          <a:p>
            <a:pPr algn="ctr"/>
            <a:endParaRPr lang="es-ES" sz="2000" b="1" dirty="0">
              <a:latin typeface="Arial Narrow" pitchFamily="34" charset="0"/>
            </a:endParaRPr>
          </a:p>
          <a:p>
            <a:pPr algn="ctr"/>
            <a:r>
              <a:rPr lang="es-ES" sz="2000" b="1" dirty="0">
                <a:latin typeface="Arial Narrow" pitchFamily="34" charset="0"/>
              </a:rPr>
              <a:t>Entrega, discusión y debate.</a:t>
            </a:r>
          </a:p>
          <a:p>
            <a:pPr algn="ctr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MX" sz="2000" dirty="0">
                <a:latin typeface="Arial Narrow" pitchFamily="34" charset="0"/>
              </a:rPr>
              <a:t>En la Actividad 43/51. Semana 6, entrega el escrito. </a:t>
            </a:r>
          </a:p>
          <a:p>
            <a:pPr algn="just"/>
            <a:r>
              <a:rPr lang="es-ES" sz="2000" dirty="0">
                <a:latin typeface="Arial Narrow" pitchFamily="34" charset="0"/>
              </a:rPr>
              <a:t>En la Actv.52/58 Semana 7  (del 23  al 28 de abril 2020.) Discusión y debate, 10 minutos de exposición.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47141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98513" y="2127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41798"/>
              </p:ext>
            </p:extLst>
          </p:nvPr>
        </p:nvGraphicFramePr>
        <p:xfrm>
          <a:off x="215516" y="979693"/>
          <a:ext cx="8712968" cy="48986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6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ASPECTOS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EVALUAR</a:t>
                      </a:r>
                      <a:endParaRPr lang="es-ES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ESCALA DE CALIFICACIÓN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8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kern="120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noProof="0" dirty="0">
                          <a:latin typeface="Arial Narrow" panose="020B0606020202030204" pitchFamily="34" charset="0"/>
                        </a:rPr>
                        <a:t>CALIDAD</a:t>
                      </a:r>
                      <a:r>
                        <a:rPr lang="es-ES" sz="1600" b="1" kern="1200" baseline="0" noProof="0" dirty="0">
                          <a:latin typeface="Arial Narrow" panose="020B0606020202030204" pitchFamily="34" charset="0"/>
                        </a:rPr>
                        <a:t> DEL DOCUEMENTO </a:t>
                      </a:r>
                      <a:endParaRPr lang="es-ES" sz="1600" b="1" kern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noProof="0" dirty="0"/>
                        <a:t>0</a:t>
                      </a:r>
                      <a:endParaRPr lang="es-ES" sz="1200" b="1" kern="1200" noProof="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noProof="0" dirty="0"/>
                        <a:t>1</a:t>
                      </a:r>
                      <a:endParaRPr lang="es-ES" sz="1200" b="1" kern="1200" noProof="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 cumple con las orientaciones establecidas para su elaboración.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Está organizado y cumple la intención del tipo de texto requerido.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noProof="0" dirty="0">
                          <a:latin typeface="Arial Narrow" panose="020B0606020202030204" pitchFamily="34" charset="0"/>
                        </a:rPr>
                        <a:t>USO DE LA INFORMACIÓN</a:t>
                      </a:r>
                      <a:endParaRPr lang="es-ES" sz="16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Cuando el evaluado extrae directamente la información de  las fuentes consultada   y no crea una clara frontera entre las ideas de los autores, las fuentes y las suyas propias.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 comprenden las ideas expuestas en el texto, se selecciona lo más importante de cada una de las fuentes consultadas, sintetiza y aporta  ideas  de un modo coherente. 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baseline="0" noProof="0" dirty="0">
                          <a:latin typeface="Arial Narrow" panose="020B0606020202030204" pitchFamily="34" charset="0"/>
                        </a:rPr>
                        <a:t>CALIDAD DE LAS DIAPOSITIVAS</a:t>
                      </a:r>
                      <a:endParaRPr lang="es-ES" sz="16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 cumple con las orientaciones establecidas para su elaboración.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 cumple con las orientaciones establecidas para su elaboración.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noProof="0" dirty="0">
                          <a:latin typeface="Arial Narrow" panose="020B0606020202030204" pitchFamily="34" charset="0"/>
                        </a:rPr>
                        <a:t>PRESENTACIÓN DE LAS DIAPOSITIVAS</a:t>
                      </a:r>
                    </a:p>
                    <a:p>
                      <a:pPr algn="ctr"/>
                      <a:endParaRPr lang="es-ES" sz="16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Las diapositivas contienen mucha información (excede las 9 líneas).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Las diapositivas no están saturadas de información y esta presenta una organización lógica.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noProof="0" dirty="0">
                          <a:latin typeface="Arial Narrow" panose="020B0606020202030204" pitchFamily="34" charset="0"/>
                        </a:rPr>
                        <a:t>COLOR, DISEÑO Y TRANSICIÓN DE LAS DIAPOSITIVAS</a:t>
                      </a:r>
                    </a:p>
                    <a:p>
                      <a:pPr algn="ctr"/>
                      <a:endParaRPr lang="es-ES" sz="16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 es buena la elección de colores.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 emplean: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_ imágenes  que no se ajustan al tema, 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_ efectos de transición y  sonidos que distraen la atención. 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Existe balance  en el contraste de colores`.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 emplean: 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_imágenes y sonidos alusivos al tema y de buena calidad ,</a:t>
                      </a:r>
                    </a:p>
                    <a:p>
                      <a:r>
                        <a:rPr lang="es-ES" sz="1400" kern="1200" noProof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_no se emplean efectos de transición. 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98513" y="2127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0186"/>
              </p:ext>
            </p:extLst>
          </p:nvPr>
        </p:nvGraphicFramePr>
        <p:xfrm>
          <a:off x="346778" y="1510552"/>
          <a:ext cx="8450443" cy="3752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6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ASPECTOS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EVALUAR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ESCALA DE CALIFICACIÓN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noProof="0" dirty="0">
                          <a:latin typeface="Arial Narrow" panose="020B0606020202030204" pitchFamily="34" charset="0"/>
                        </a:rPr>
                        <a:t>0</a:t>
                      </a:r>
                      <a:endParaRPr lang="es-ES" sz="1400" b="1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noProof="0" dirty="0">
                          <a:latin typeface="Arial Narrow" panose="020B0606020202030204" pitchFamily="34" charset="0"/>
                        </a:rPr>
                        <a:t>1</a:t>
                      </a:r>
                      <a:endParaRPr lang="es-ES" sz="1400" b="1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ORTOGRAFÍA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La gramática, ortografía y  puntuación no son</a:t>
                      </a:r>
                      <a:r>
                        <a:rPr lang="es-ES" sz="1400" kern="1200" baseline="0" noProof="0" dirty="0">
                          <a:latin typeface="Arial Narrow" panose="020B0606020202030204" pitchFamily="34" charset="0"/>
                        </a:rPr>
                        <a:t> los adecuados.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El uso de la gramática,  ortografía</a:t>
                      </a:r>
                      <a:r>
                        <a:rPr lang="es-ES" sz="1400" kern="1200" baseline="0" noProof="0" dirty="0">
                          <a:latin typeface="Arial Narrow" panose="020B0606020202030204" pitchFamily="34" charset="0"/>
                        </a:rPr>
                        <a:t> y puntuación es adecuado.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8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DOMINIO DEL TEMA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No demuestra claridad y constancia en sus ideas.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baseline="0" noProof="0" dirty="0">
                          <a:latin typeface="Arial Narrow" panose="020B0606020202030204" pitchFamily="34" charset="0"/>
                        </a:rPr>
                        <a:t>Expresa con claridad y fluidez  las ideas y detalles del tema.</a:t>
                      </a:r>
                      <a:endParaRPr lang="es-ES" sz="1400" b="0" kern="1200" baseline="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6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INDEPENDENCIA DEL MEDIO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No presenta la información de manera sencilla, concreta y dinámica y es dependiente</a:t>
                      </a:r>
                      <a:r>
                        <a:rPr lang="es-ES" sz="1400" kern="1200" baseline="0" noProof="0" dirty="0">
                          <a:latin typeface="Arial Narrow" panose="020B0606020202030204" pitchFamily="34" charset="0"/>
                        </a:rPr>
                        <a:t> del medio.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Presenta la información de manera sencilla, concreta y dinámica, demostrando independencia</a:t>
                      </a:r>
                      <a:r>
                        <a:rPr lang="es-ES" sz="1400" kern="1200" baseline="0" noProof="0" dirty="0">
                          <a:latin typeface="Arial Narrow" panose="020B0606020202030204" pitchFamily="34" charset="0"/>
                        </a:rPr>
                        <a:t> del medio.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16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VOCABULARIO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Utiliza un vocabulario limitado.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Es capaz de utilizar un vocabulario amplio, coherente y dinámico.</a:t>
                      </a:r>
                      <a:endParaRPr lang="es-ES" sz="1400" b="0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98513" y="2127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49186"/>
              </p:ext>
            </p:extLst>
          </p:nvPr>
        </p:nvGraphicFramePr>
        <p:xfrm>
          <a:off x="354013" y="1179513"/>
          <a:ext cx="8450443" cy="3271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6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ASPECTOS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EVALUAR</a:t>
                      </a:r>
                      <a:endParaRPr lang="es-ES" sz="1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ESCALA DE CALIFICACIÓN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noProof="0" dirty="0">
                          <a:latin typeface="Arial Narrow" panose="020B0606020202030204" pitchFamily="34" charset="0"/>
                        </a:rPr>
                        <a:t>0</a:t>
                      </a:r>
                      <a:endParaRPr lang="es-ES" sz="1400" b="1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kern="1200" noProof="0" dirty="0">
                          <a:latin typeface="Arial Narrow" panose="020B0606020202030204" pitchFamily="34" charset="0"/>
                        </a:rPr>
                        <a:t>1</a:t>
                      </a:r>
                      <a:endParaRPr lang="es-ES" sz="1400" b="1" kern="1200" noProof="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TRABAJO EN EQUIPO Y  MANEJO DEL TIEMPO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El equipo se organiza en el momento, se pierde tiempo para iniciar la presentación y no cumple con el tiempo asignado.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El equipo se muestra organizado, se ajusta a los aspectos que le han sido asignados, programa turnos de exposición y no se excede del tiempo.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VALOR DE LAS CONCLUSIONES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Plantea una conclusión pobre,  con poca correspondencia con la temática. 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Plantea una conclusión de la temática relevante y precisa. 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baseline="0" noProof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noProof="0" dirty="0">
                          <a:latin typeface="Arial Narrow" panose="020B0606020202030204" pitchFamily="34" charset="0"/>
                        </a:rPr>
                        <a:t>FUNDAMENTO PERSONAL</a:t>
                      </a:r>
                      <a:endParaRPr lang="es-ES" sz="1400" b="1" kern="1200" baseline="0" noProof="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noProof="0" dirty="0">
                          <a:latin typeface="Arial Narrow" panose="020B0606020202030204" pitchFamily="34" charset="0"/>
                        </a:rPr>
                        <a:t>Durante la exposición no ac</a:t>
                      </a:r>
                      <a:r>
                        <a:rPr lang="es-ES" sz="1400" kern="1200" dirty="0" err="1">
                          <a:latin typeface="Arial Narrow" panose="020B0606020202030204" pitchFamily="34" charset="0"/>
                        </a:rPr>
                        <a:t>túa</a:t>
                      </a: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 con seguridad en la exposición;  así como no  responde con claridad y fluidez las preguntas formuladas por el tribunal.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latin typeface="Arial Narrow" panose="020B0606020202030204" pitchFamily="34" charset="0"/>
                        </a:rPr>
                        <a:t>Actúa con seguridad en la exposición; responde con claridad y fluidez las preguntas formuladas por el tribunal.</a:t>
                      </a:r>
                      <a:endParaRPr lang="es-ES" sz="14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813" y="357188"/>
          <a:ext cx="7715303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Tareas</a:t>
                      </a:r>
                    </a:p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67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84969" y="953102"/>
            <a:ext cx="8374062" cy="25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2000" dirty="0">
                <a:latin typeface="Arial Narrow" pitchFamily="34" charset="0"/>
              </a:rPr>
              <a:t>Reflexión del estudiante sobre la importancia del tema para su formación integral como futuro médico general integral.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</a:rPr>
              <a:t>Destacar, con precisión y concisión aquellos aspectos que los integrantes consideraron de suma importancia.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dirty="0">
                <a:latin typeface="Arial Narrow" pitchFamily="34" charset="0"/>
              </a:rPr>
              <a:t>Ofrecer un comentario final sobre los resultados de la actividad que se realizó, hacer sugerencias que permitan mejorar el proceso de realización de la WebQuest.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467C0E64-DDD3-46BF-8D82-3F90BE8A5973}"/>
              </a:ext>
            </a:extLst>
          </p:cNvPr>
          <p:cNvSpPr txBox="1">
            <a:spLocks/>
          </p:cNvSpPr>
          <p:nvPr/>
        </p:nvSpPr>
        <p:spPr bwMode="auto">
          <a:xfrm>
            <a:off x="384970" y="3564771"/>
            <a:ext cx="8374062" cy="209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Dr. Joel Rondón Carrasco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Calle General García No 172 A, Guisa, Granma.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Policlínico Guillermo González Polanco.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Profesor Asistente. Imparto docencia a estudiantes de 4to y 6to año carrera de Medicina.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Médico de asistencia Hogar Materno Luz Vázquez Y Moreno. Departamento de Asistencia Médica.</a:t>
            </a:r>
          </a:p>
          <a:p>
            <a:pPr algn="just" defTabSz="914400"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13276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E-mail: </a:t>
            </a:r>
            <a:r>
              <a:rPr lang="es-MX" sz="1400" b="1" dirty="0">
                <a:solidFill>
                  <a:srgbClr val="132767">
                    <a:lumMod val="60000"/>
                    <a:lumOff val="40000"/>
                  </a:srgb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joelrondon@infomed.sld.cu</a:t>
            </a:r>
            <a:r>
              <a:rPr lang="es-MX" sz="1400" b="1" dirty="0">
                <a:solidFill>
                  <a:srgbClr val="132767">
                    <a:lumMod val="60000"/>
                    <a:lumOff val="40000"/>
                  </a:srgbClr>
                </a:solidFill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132767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ORCID: https://orcid.org/0000-0003-3352-2860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s-MX" sz="1400" b="1" i="0" u="none" strike="noStrike" kern="1200" cap="none" spc="0" normalizeH="0" baseline="0" noProof="0" dirty="0">
              <a:ln>
                <a:noFill/>
              </a:ln>
              <a:solidFill>
                <a:srgbClr val="132767">
                  <a:lumMod val="60000"/>
                  <a:lumOff val="4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1" i="0" u="none" strike="noStrike" kern="1200" cap="none" spc="0" normalizeH="0" baseline="0" noProof="0" dirty="0">
              <a:ln>
                <a:noFill/>
              </a:ln>
              <a:solidFill>
                <a:srgbClr val="13276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74865"/>
              </p:ext>
            </p:extLst>
          </p:nvPr>
        </p:nvGraphicFramePr>
        <p:xfrm>
          <a:off x="827584" y="265703"/>
          <a:ext cx="7786740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Tareas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75240" y="967731"/>
            <a:ext cx="8892480" cy="2245245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MX" sz="1600" dirty="0">
              <a:latin typeface="Arial Narrow" pitchFamily="34" charset="0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77375" y="4393515"/>
            <a:ext cx="8789249" cy="144016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2000" b="1" dirty="0">
                <a:latin typeface="Arial Narrow" panose="020B0606020202030204" pitchFamily="34" charset="0"/>
              </a:rPr>
              <a:t>OBJETIVO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Demostrar a un nivel reproductivo el conocimiento del ciclo menstrual: interrelación hipotálamo-hipófisis-ovario, ciclo ovárico, ciclo endometrial, ciclo cervical y ciclo vaginal.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Definir las alteraciones del ciclo menstrual normal.</a:t>
            </a:r>
          </a:p>
          <a:p>
            <a:pPr algn="just">
              <a:defRPr/>
            </a:pPr>
            <a:endParaRPr lang="es-MX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E41419-C9F8-47AD-A95B-426E0FD01572}"/>
              </a:ext>
            </a:extLst>
          </p:cNvPr>
          <p:cNvSpPr/>
          <p:nvPr/>
        </p:nvSpPr>
        <p:spPr>
          <a:xfrm>
            <a:off x="175240" y="837207"/>
            <a:ext cx="85732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La hemorragia uterina disfuncional se define como un excesivo, prolongado y frecuente sangramiento, de origen uterino, de causa no orgánica, el cual aparece como resultado de una disfunción del eje Hipotálamo-Hipófisis-Ovario, siempre asociado a ciclos anovulatorios.</a:t>
            </a: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 Aproximadamente la mitad de todas las adolescentes tienen períodos irregulares durante el primer año después de la menarquia. Estos periodos irregulares pueden persistir hasta 5 años después de la menarquia en el 20% de estas adolescentes.</a:t>
            </a:r>
            <a:endParaRPr lang="es-ES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La principal complicación es la ANEMIA que puede ser severa. En las adolescentes, la HUD se debe a ciclos anovulatorios, por inmadurez del eje hipotálamo-hipófisis-ovario (HHO) </a:t>
            </a:r>
            <a:endParaRPr lang="es-ES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84968" y="1124744"/>
            <a:ext cx="85795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2000" dirty="0">
                <a:latin typeface="Arial Narrow" panose="020B0606020202030204" pitchFamily="34" charset="0"/>
                <a:cs typeface="Arial" panose="020B0604020202020204" pitchFamily="34" charset="0"/>
              </a:rPr>
              <a:t>Realizar una Revisión Bibliográfica sobre el tema de investigación: 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Salud sexual y reproductiva en las diferentes etapas de la vida.</a:t>
            </a:r>
          </a:p>
          <a:p>
            <a:pPr algn="just"/>
            <a:endParaRPr lang="es-MX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Tema IV: El ciclo menstrual en la adolescencia y sus alteraciones.</a:t>
            </a:r>
          </a:p>
          <a:p>
            <a:pPr algn="just"/>
            <a:endParaRPr lang="es-MX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Hemorragias genitales en la infancia y en la pre menarquía. Principales causas.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El ciclo menstrual en la adolescencia y sus alteraciones.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Fisiología menstrual normal.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Trastornos menstruales en la adolescencia. Clasificación y fisiopatología de los trastornos menstruales más frecuentes en la adolescencia.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Amenorreas primarias y secundarias. Hemorragia uterina disfuncional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Dismenorrea. Endometriosis y adolescencia.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Síndrome de ovarios poliquísticos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2000" dirty="0">
                <a:latin typeface="Arial Narrow" panose="020B0606020202030204" pitchFamily="34" charset="0"/>
                <a:cs typeface="Arial" panose="020B0604020202020204" pitchFamily="34" charset="0"/>
              </a:rPr>
              <a:t>Conducta con la adolescente que presenta trastornos menstruales. Genitorragias en la niña y la adolescente.</a:t>
            </a:r>
          </a:p>
          <a:p>
            <a:pPr marL="514350" indent="-514350" algn="just">
              <a:buFont typeface="+mj-lt"/>
              <a:buAutoNum type="alphaLcParenR"/>
            </a:pPr>
            <a:endParaRPr lang="es-ES" sz="2000" dirty="0">
              <a:latin typeface="Arial Narrow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88" y="4286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56433" y="936309"/>
            <a:ext cx="8374062" cy="515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000" u="sng" dirty="0">
                <a:latin typeface="Arial Narrow" pitchFamily="34" charset="0"/>
              </a:rPr>
              <a:t>Organización del trabajo</a:t>
            </a:r>
          </a:p>
          <a:p>
            <a:pPr algn="just"/>
            <a:r>
              <a:rPr lang="es-ES" sz="2000" dirty="0">
                <a:latin typeface="Arial Narrow" pitchFamily="34" charset="0"/>
              </a:rPr>
              <a:t>Se conformarán 2 equipos. Los equipos, constarán de 3 integrantes. A cada estudiante dentro del equipo se le otorga una responsabilidad (asignación de roles). 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u="sng" dirty="0">
                <a:latin typeface="Arial Narrow" pitchFamily="34" charset="0"/>
              </a:rPr>
              <a:t>Líder:</a:t>
            </a:r>
            <a:r>
              <a:rPr lang="es-ES" sz="2000" dirty="0">
                <a:latin typeface="Arial Narrow" pitchFamily="34" charset="0"/>
              </a:rPr>
              <a:t> dinamizador del proceso. Se preocupa por verificar, al interior del equipo, que se estén asumiendo las responsabilidades individuales y de grupo.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u="sng" dirty="0">
                <a:latin typeface="Arial Narrow" pitchFamily="34" charset="0"/>
              </a:rPr>
              <a:t>Vigía del Tiempo:</a:t>
            </a:r>
            <a:r>
              <a:rPr lang="es-ES" sz="2000" dirty="0">
                <a:latin typeface="Arial Narrow" pitchFamily="34" charset="0"/>
              </a:rPr>
              <a:t> controla el cronograma de tiempo establecido y es responsable porque el equipo desarrolle las diferentes actividades dentro del tiempo pactado.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u="sng" dirty="0">
                <a:latin typeface="Arial Narrow" pitchFamily="34" charset="0"/>
              </a:rPr>
              <a:t>Información complementaria:</a:t>
            </a:r>
            <a:r>
              <a:rPr lang="es-ES" sz="2000" dirty="0">
                <a:latin typeface="Arial Narrow" pitchFamily="34" charset="0"/>
              </a:rPr>
              <a:t> a cada miembro del equipo se le entrega parte de la información que se requiere para llevar a cabo la actividad, y los miembros deben complementarse, adecuadamente, para el logro de los objetivos. 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u="sng" dirty="0">
                <a:latin typeface="Arial Narrow" pitchFamily="34" charset="0"/>
              </a:rPr>
              <a:t>Responsabilidad compartida:</a:t>
            </a:r>
            <a:r>
              <a:rPr lang="es-ES" sz="2000" dirty="0">
                <a:latin typeface="Arial Narrow" pitchFamily="34" charset="0"/>
              </a:rPr>
              <a:t> todos los integrantes son responsables del conocimiento del equipo. Se debe procurar que cualquier miembro esté en capacidad de responder.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56433" y="967111"/>
            <a:ext cx="8374062" cy="440610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2000" u="sng" dirty="0">
                <a:latin typeface="Arial Narrow" pitchFamily="34" charset="0"/>
              </a:rPr>
              <a:t>Organización del trabajo escrito</a:t>
            </a:r>
          </a:p>
          <a:p>
            <a:pPr algn="ctr">
              <a:defRPr/>
            </a:pPr>
            <a:endParaRPr lang="es-ES" sz="200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Escrito</a:t>
            </a:r>
            <a:r>
              <a:rPr lang="es-ES" sz="2000" dirty="0">
                <a:latin typeface="Arial Narrow" pitchFamily="34" charset="0"/>
              </a:rPr>
              <a:t>: documento impreso, </a:t>
            </a:r>
          </a:p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Software a utilizar</a:t>
            </a:r>
            <a:r>
              <a:rPr lang="es-ES" sz="2000" dirty="0">
                <a:latin typeface="Arial Narrow" pitchFamily="34" charset="0"/>
              </a:rPr>
              <a:t>: Microsoft Word, </a:t>
            </a:r>
          </a:p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Tipo de letra</a:t>
            </a:r>
            <a:r>
              <a:rPr lang="es-ES" sz="2000" dirty="0">
                <a:latin typeface="Arial Narrow" pitchFamily="34" charset="0"/>
              </a:rPr>
              <a:t>: arial, tamaño 12, párrafo justificado, interlineado a 1.5 y papel carta.</a:t>
            </a:r>
          </a:p>
          <a:p>
            <a:pPr algn="ctr">
              <a:defRPr/>
            </a:pPr>
            <a:endParaRPr lang="es-ES" sz="2000" u="sng" dirty="0">
              <a:latin typeface="Arial Narrow" pitchFamily="34" charset="0"/>
            </a:endParaRPr>
          </a:p>
          <a:p>
            <a:pPr algn="ctr">
              <a:defRPr/>
            </a:pPr>
            <a:r>
              <a:rPr lang="es-ES" sz="2000" u="sng" dirty="0">
                <a:latin typeface="Arial Narrow" pitchFamily="34" charset="0"/>
              </a:rPr>
              <a:t>Organización de la información</a:t>
            </a:r>
          </a:p>
          <a:p>
            <a:pPr algn="just">
              <a:defRPr/>
            </a:pPr>
            <a:endParaRPr lang="es-ES" sz="2000" dirty="0">
              <a:latin typeface="Arial Narrow" pitchFamily="34" charset="0"/>
            </a:endParaRPr>
          </a:p>
          <a:p>
            <a:pPr>
              <a:defRPr/>
            </a:pPr>
            <a:r>
              <a:rPr lang="es-ES" sz="2000" b="1" dirty="0">
                <a:latin typeface="Arial Narrow" pitchFamily="34" charset="0"/>
              </a:rPr>
              <a:t>Presentación: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Nombre de la institución.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Nombre y apellido de cada uno de los autores, grupo o brigada, así como de los tutores o asesores de existir estos.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Título: Contiene hasta 15 palabras. Sin abreviaturas, ni siglas, ordenado de lo general a lo particular.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44500" y="1139825"/>
            <a:ext cx="8372475" cy="4881463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Resumen:</a:t>
            </a:r>
            <a:endParaRPr lang="es-ES" sz="2000" dirty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Menor de 150 palabras.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Contiene el objetivo general del trabajo.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Contiene el total de referencias bibliográficas según tipo de fuentes de información revisadas. 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Menciona las conclusiones más relevantes.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Ofrece la idea central del trabajo.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Está redactado de forma impersonal y en tiempo pretérito.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Plantea las palabras claves.</a:t>
            </a:r>
          </a:p>
          <a:p>
            <a:pPr marL="457200" indent="-457200" algn="just">
              <a:defRPr/>
            </a:pPr>
            <a:endParaRPr lang="es-ES" sz="200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Introducción:</a:t>
            </a:r>
            <a:endParaRPr lang="es-ES" sz="2000" dirty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Expone los antecedentes históricos del problema.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Expone el marco teórico en el que se sustenta la revisión.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Justifica la investigación acorde a su importancia.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Explica el problema fundamental.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67544" y="695325"/>
            <a:ext cx="8349431" cy="482190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 sz="2000" b="1" dirty="0">
              <a:latin typeface="Arial Narrow" pitchFamily="34" charset="0"/>
            </a:endParaRPr>
          </a:p>
          <a:p>
            <a:pPr>
              <a:defRPr/>
            </a:pPr>
            <a:r>
              <a:rPr lang="es-ES" sz="2000" b="1" dirty="0">
                <a:latin typeface="Arial Narrow" pitchFamily="34" charset="0"/>
              </a:rPr>
              <a:t>Objetivos:</a:t>
            </a:r>
            <a:endParaRPr lang="es-ES" sz="2000" dirty="0">
              <a:latin typeface="Arial Narrow" pitchFamily="34" charset="0"/>
            </a:endParaRPr>
          </a:p>
          <a:p>
            <a:pPr marL="457200" indent="-457200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Utilización de los verbos, redactados en infinitivo, de forma clara y precisa.</a:t>
            </a:r>
          </a:p>
          <a:p>
            <a:pPr>
              <a:defRPr/>
            </a:pPr>
            <a:endParaRPr lang="es-ES" sz="2000" b="1" dirty="0">
              <a:latin typeface="Arial Narrow" pitchFamily="34" charset="0"/>
            </a:endParaRPr>
          </a:p>
          <a:p>
            <a:pPr>
              <a:defRPr/>
            </a:pPr>
            <a:r>
              <a:rPr lang="es-ES" sz="2000" b="1" dirty="0">
                <a:latin typeface="Arial Narrow" pitchFamily="34" charset="0"/>
              </a:rPr>
              <a:t>Desarrollo:</a:t>
            </a:r>
            <a:endParaRPr lang="es-ES" sz="2000" dirty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Va de lo general a lo particular (se puede dividir en capítulos o temas)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Con la estructura de los objetivos planteados.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Se comparan, comentan y discuten las diversas fuentes.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Se redactan en un lenguaje claro y sencillo sin perder el contexto científico.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Se emiten criterios personales (plasmado en el informe de forma impersonal) correctos de acuerdo a los conocimientos actuales de la ciencia.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Cada referencia o criterio no personal es acotado.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Conclusiones implícitas en el análisis.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Las discusiones, comparaciones y opiniones personales se sustentan en un contexto ético e ideológico adecuado.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25500" y="1746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68287" y="1196752"/>
            <a:ext cx="8607425" cy="3271192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Conclusiones:</a:t>
            </a:r>
            <a:endParaRPr lang="es-ES" sz="2000" dirty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No repite textualmente una cita o criterio ajeno.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Se fundamenta en el desarrollo del trabajo.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Son integradoras y consecuente con el objetivo planteado.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es-ES" sz="2000" dirty="0">
              <a:latin typeface="Arial Narrow" pitchFamily="34" charset="0"/>
            </a:endParaRPr>
          </a:p>
          <a:p>
            <a:pPr algn="just">
              <a:defRPr/>
            </a:pPr>
            <a:r>
              <a:rPr lang="es-ES" sz="2000" b="1" dirty="0">
                <a:latin typeface="Arial Narrow" pitchFamily="34" charset="0"/>
              </a:rPr>
              <a:t>Referencias Bibliográficas:</a:t>
            </a:r>
            <a:endParaRPr lang="es-ES" sz="2000" dirty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Cumple con los criterios de Vancouver.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Son suficiente para el tema abordado:(Aproximadamente 10-15)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s-ES" sz="2000" dirty="0">
                <a:latin typeface="Arial Narrow" pitchFamily="34" charset="0"/>
              </a:rPr>
              <a:t>Más del 50% es menor de 5 años de actualización. (desde 2016-2020) partiendo de que la fecha actual es Abril de 2020.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25500" y="200025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17513" y="1244601"/>
            <a:ext cx="8374062" cy="434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000" u="sng" dirty="0">
                <a:latin typeface="Arial Narrow" pitchFamily="34" charset="0"/>
              </a:rPr>
              <a:t>Organización del trabajo oral</a:t>
            </a:r>
          </a:p>
          <a:p>
            <a:pPr algn="ctr"/>
            <a:endParaRPr lang="es-ES" sz="2000" dirty="0">
              <a:latin typeface="Arial Narrow" pitchFamily="34" charset="0"/>
            </a:endParaRPr>
          </a:p>
          <a:p>
            <a:pPr algn="just"/>
            <a:r>
              <a:rPr lang="es-ES" sz="2000" b="1" dirty="0">
                <a:latin typeface="Arial Narrow" pitchFamily="34" charset="0"/>
              </a:rPr>
              <a:t>Oral</a:t>
            </a:r>
            <a:r>
              <a:rPr lang="es-ES" sz="2000" dirty="0">
                <a:latin typeface="Arial Narrow" pitchFamily="34" charset="0"/>
              </a:rPr>
              <a:t>: exposición oral o defensa, </a:t>
            </a:r>
          </a:p>
          <a:p>
            <a:pPr algn="just"/>
            <a:r>
              <a:rPr lang="es-ES" sz="2000" b="1" dirty="0">
                <a:latin typeface="Arial Narrow" pitchFamily="34" charset="0"/>
              </a:rPr>
              <a:t>Software a utilizar</a:t>
            </a:r>
            <a:r>
              <a:rPr lang="es-ES" sz="2000" dirty="0">
                <a:latin typeface="Arial Narrow" pitchFamily="34" charset="0"/>
              </a:rPr>
              <a:t>: Microsoft Power Point, total de diapositivas: 10 diapositivas, tamaño de letra: fuente Tahoma, tamaño 44 para los títulos y 24 para el resto del contenido, interlineado sencillo y color negro. No debe sobrepasar las 9 líneas por diapositivas. Se recomiendan 6 palabras por línea.</a:t>
            </a:r>
          </a:p>
          <a:p>
            <a:pPr algn="just"/>
            <a:endParaRPr lang="es-ES" sz="2000" dirty="0">
              <a:latin typeface="Arial Narrow" pitchFamily="34" charset="0"/>
            </a:endParaRPr>
          </a:p>
          <a:p>
            <a:pPr algn="ctr"/>
            <a:r>
              <a:rPr lang="es-ES" sz="2000" dirty="0">
                <a:latin typeface="Arial Narrow" pitchFamily="34" charset="0"/>
              </a:rPr>
              <a:t> </a:t>
            </a:r>
            <a:r>
              <a:rPr lang="es-ES" sz="2000" u="sng" dirty="0">
                <a:latin typeface="Arial Narrow" pitchFamily="34" charset="0"/>
              </a:rPr>
              <a:t>Organización de la información</a:t>
            </a:r>
          </a:p>
          <a:p>
            <a:r>
              <a:rPr lang="es-MX" sz="2000" b="1" dirty="0">
                <a:latin typeface="Arial Narrow" pitchFamily="34" charset="0"/>
              </a:rPr>
              <a:t>1ra diapositiva: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Nombre de la institución o departamento a los que se debe atribuir el trabajo.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Título del trabajo</a:t>
            </a:r>
            <a:endParaRPr lang="es-ES" sz="2000" dirty="0">
              <a:latin typeface="Arial Narrow" pitchFamily="34" charset="0"/>
            </a:endParaRPr>
          </a:p>
          <a:p>
            <a:r>
              <a:rPr lang="es-MX" sz="2000" dirty="0">
                <a:latin typeface="Arial Narrow" pitchFamily="34" charset="0"/>
              </a:rPr>
              <a:t>Nombre y apellido de cada uno de los autores, grupo o brigada así como de los tutores o asesores de existir estos</a:t>
            </a:r>
            <a:r>
              <a:rPr lang="es-MX" sz="2400" dirty="0">
                <a:latin typeface="Arial Narrow" pitchFamily="34" charset="0"/>
              </a:rPr>
              <a:t>.</a:t>
            </a:r>
            <a:endParaRPr lang="es-ES" sz="2400" dirty="0">
              <a:latin typeface="Arial Narrow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85813" y="357188"/>
          <a:ext cx="771530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Introducción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Tareas</a:t>
                      </a:r>
                    </a:p>
                    <a:p>
                      <a:pPr algn="ctr"/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Proceso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Evaluación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Conclusiones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419</TotalTime>
  <Words>1830</Words>
  <Application>Microsoft Office PowerPoint</Application>
  <PresentationFormat>Presentación en pantalla (4:3)</PresentationFormat>
  <Paragraphs>285</Paragraphs>
  <Slides>16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Gill Sans MT</vt:lpstr>
      <vt:lpstr>Wingdings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Nancy</dc:creator>
  <cp:lastModifiedBy>JOEL</cp:lastModifiedBy>
  <cp:revision>96</cp:revision>
  <dcterms:created xsi:type="dcterms:W3CDTF">2019-12-02T15:37:18Z</dcterms:created>
  <dcterms:modified xsi:type="dcterms:W3CDTF">2021-03-02T02:15:57Z</dcterms:modified>
</cp:coreProperties>
</file>