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409" r:id="rId3"/>
    <p:sldId id="546" r:id="rId4"/>
    <p:sldId id="547" r:id="rId5"/>
    <p:sldId id="548" r:id="rId6"/>
    <p:sldId id="549" r:id="rId7"/>
    <p:sldId id="550" r:id="rId8"/>
    <p:sldId id="551" r:id="rId9"/>
    <p:sldId id="552" r:id="rId10"/>
    <p:sldId id="553" r:id="rId11"/>
    <p:sldId id="554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C5"/>
    <a:srgbClr val="FFCC99"/>
    <a:srgbClr val="CC0000"/>
    <a:srgbClr val="080808"/>
    <a:srgbClr val="FFCC66"/>
    <a:srgbClr val="777777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91281" autoAdjust="0"/>
  </p:normalViewPr>
  <p:slideViewPr>
    <p:cSldViewPr>
      <p:cViewPr varScale="1">
        <p:scale>
          <a:sx n="66" d="100"/>
          <a:sy n="66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807D-ACAA-4742-B382-4EE3E2BAD3D2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7D98A-01DF-4BE1-9463-1D27CC413B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16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>
            <a:extLst>
              <a:ext uri="{FF2B5EF4-FFF2-40B4-BE49-F238E27FC236}">
                <a16:creationId xmlns:a16="http://schemas.microsoft.com/office/drawing/2014/main" id="{52D1C1E7-E4F0-4903-8495-6C77C60C8A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2 Marcador de notas">
            <a:extLst>
              <a:ext uri="{FF2B5EF4-FFF2-40B4-BE49-F238E27FC236}">
                <a16:creationId xmlns:a16="http://schemas.microsoft.com/office/drawing/2014/main" id="{41CDF657-13D7-461A-B902-187C08AD1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altLang="es-MX"/>
          </a:p>
        </p:txBody>
      </p:sp>
      <p:sp>
        <p:nvSpPr>
          <p:cNvPr id="14340" name="3 Marcador de número de diapositiva">
            <a:extLst>
              <a:ext uri="{FF2B5EF4-FFF2-40B4-BE49-F238E27FC236}">
                <a16:creationId xmlns:a16="http://schemas.microsoft.com/office/drawing/2014/main" id="{637900C2-4AB2-4788-BD14-FAE128F68A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6E826C-747E-441F-B361-117CAD38B21E}" type="slidenum">
              <a:rPr kumimoji="0" lang="es-ES" altLang="es-MX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altLang="es-MX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68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61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891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6B62855-7AAE-4BAF-8A21-66211798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533E1E-C4E2-4E2E-B99E-7931743E5A88}" type="datetimeFigureOut">
              <a:rPr lang="en-US"/>
              <a:pPr>
                <a:defRPr/>
              </a:pPr>
              <a:t>3/1/2021</a:t>
            </a:fld>
            <a:endParaRPr lang="en-US" sz="1200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B2B4AB3-DF18-4805-AC8C-9BD7D155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DC56B37-073C-4866-9529-FF3DCB467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CCB5-B461-4A80-9800-5722860D488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2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47AACF9-6A6B-410C-AD61-144039C6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82F3127-DB6F-4E26-926E-FE940D8F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3910115-7036-4DC0-A366-5B1EFE1E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F753-98F6-4BB4-91D6-458B5F42F16F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44698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170CDF4-2048-4DE6-A4BC-0433C036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F6087B9-4393-4FCF-AD6D-3298E8600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6889763-7552-47BC-8DCC-EF4C46E7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3286-0B59-4146-8BC5-1AE9D24E4DD5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48254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4F8F2945-37D6-4F6F-A7C9-4F45AA61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E1195541-FB51-4D14-A280-17163058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EC70CCAA-30C4-49F2-AA0E-743822DB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9D7B-3A95-429D-83A8-6990EB065AD6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098110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6F0D5522-3F8E-4F3B-B93E-F738B04B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4EA2FFB8-4963-40E9-89F2-C26460814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C1433C33-8B12-443F-AC26-CAE1417B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39C8-7584-4A11-8CE3-EB6420D99FAD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796148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A661624C-A6B1-48E0-90B1-197125F5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D24D360D-5F2D-4B58-A13F-54D7A529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21F62D86-891E-457D-AA54-7266E640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66848-CEA7-4FD4-997B-A9016BC7070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083935951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085C8EB0-633D-444A-A166-99257C38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072FD06D-97BB-42EC-B96B-F6B8652A9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539ECC03-4A10-4475-B6D2-C5367035D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3CE70-4A01-41D6-B86E-2883D78C6E8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607431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E649C276-8330-469D-B158-302967B1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4DF6D8AD-CDA1-40FD-97FA-3ACA4D2B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0F0ABEE1-E90A-4FA5-97DE-A101BB26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7E92-D14A-423E-BE7B-E2AAB97C328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97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884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6831CBD-4D31-4B17-BE98-0DDA2F74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C9891862-5246-4218-B4D8-0AE2A75B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10284213-C9B2-4C45-B35B-51AA8AD7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48EA-C477-4FE5-9C16-6C5B0CD4116D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821142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7200836-1584-4578-BC78-5329AEDB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274AA1C-700B-463B-B246-4FC9717F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E79BF6E6-49DB-461D-A751-61E04601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3537D-0080-4AD1-B4F8-F59BA75C52D6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93569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FE1DBB1-FCB3-463C-91CB-E7F2D6B5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F357EEC-B425-4CEF-8641-6160DA494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0D2CE8F-9775-4920-A3C3-3098FE8E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89DDD-EE20-4216-AE86-308DAF30D165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588355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58B6AB-5B08-4159-89E2-EB255687AE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D86357-0E14-4747-9C12-0B90B09F6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2B3107-E249-4230-B9F1-13920751E6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07F1F-0F1D-4B4A-BB91-A1717E1D3D41}" type="slidenum">
              <a:rPr lang="es-ES" altLang="pt-BR"/>
              <a:pPr>
                <a:defRPr/>
              </a:pPr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58088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17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58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5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45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04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51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88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7301-5B5E-49CD-B7B9-6305778AC264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06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>
            <a:extLst>
              <a:ext uri="{FF2B5EF4-FFF2-40B4-BE49-F238E27FC236}">
                <a16:creationId xmlns:a16="http://schemas.microsoft.com/office/drawing/2014/main" id="{82093066-B21F-48BF-9A66-A98625353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s-MX" altLang="es-MX"/>
          </a:p>
        </p:txBody>
      </p:sp>
      <p:sp>
        <p:nvSpPr>
          <p:cNvPr id="3075" name="2 Marcador de texto">
            <a:extLst>
              <a:ext uri="{FF2B5EF4-FFF2-40B4-BE49-F238E27FC236}">
                <a16:creationId xmlns:a16="http://schemas.microsoft.com/office/drawing/2014/main" id="{8BA84E98-4954-4EB1-8198-55B490B51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s-MX" alt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F22AE58B-A36B-41C4-A4C0-748EB5C21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s-ES"/>
              <a:t>www.themegallery.com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5719C24-1650-46C0-8F67-F825B4A6C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s-ES"/>
              <a:t>Company Logo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E223BF5-7F7C-4B7C-B292-3F1DBE107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B29164-5C76-466A-B827-1C166624C7A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33997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ctr" defTabSz="6858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joelrondon@Infomed.sld.cu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elrondon@infomed.sld.c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>
            <a:extLst>
              <a:ext uri="{FF2B5EF4-FFF2-40B4-BE49-F238E27FC236}">
                <a16:creationId xmlns:a16="http://schemas.microsoft.com/office/drawing/2014/main" id="{AAE5FD08-8A75-4276-A8DB-46D9238DD509}"/>
              </a:ext>
            </a:extLst>
          </p:cNvPr>
          <p:cNvSpPr/>
          <p:nvPr/>
        </p:nvSpPr>
        <p:spPr>
          <a:xfrm>
            <a:off x="280988" y="254000"/>
            <a:ext cx="8666162" cy="6259513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315" name="7 Rectángulo">
            <a:extLst>
              <a:ext uri="{FF2B5EF4-FFF2-40B4-BE49-F238E27FC236}">
                <a16:creationId xmlns:a16="http://schemas.microsoft.com/office/drawing/2014/main" id="{2A2817EF-A0E1-4093-85EE-607A35A09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828" y="1721531"/>
            <a:ext cx="84674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RECURSO EDUCATIVO ABIERTO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MX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s-MX" sz="24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Tema: Estructura metodológica de la Clase Práctica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MX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pic>
        <p:nvPicPr>
          <p:cNvPr id="13316" name="Imagen 2">
            <a:extLst>
              <a:ext uri="{FF2B5EF4-FFF2-40B4-BE49-F238E27FC236}">
                <a16:creationId xmlns:a16="http://schemas.microsoft.com/office/drawing/2014/main" id="{DCC8566F-D60F-4ECF-8564-D45CFB31E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344905"/>
            <a:ext cx="1944687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D3DBF8E7-699A-49A1-959E-6F917728CA4A}"/>
              </a:ext>
            </a:extLst>
          </p:cNvPr>
          <p:cNvSpPr/>
          <p:nvPr/>
        </p:nvSpPr>
        <p:spPr>
          <a:xfrm>
            <a:off x="792163" y="5240338"/>
            <a:ext cx="1543050" cy="68580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318" name="Imagen 6">
            <a:extLst>
              <a:ext uri="{FF2B5EF4-FFF2-40B4-BE49-F238E27FC236}">
                <a16:creationId xmlns:a16="http://schemas.microsoft.com/office/drawing/2014/main" id="{F3513564-23AC-403D-A5AC-DAF7D0BDA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3776663"/>
            <a:ext cx="1543050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Marcador de pie de página 3">
            <a:extLst>
              <a:ext uri="{FF2B5EF4-FFF2-40B4-BE49-F238E27FC236}">
                <a16:creationId xmlns:a16="http://schemas.microsoft.com/office/drawing/2014/main" id="{561E7CD8-511D-4DA3-85A7-9637923A7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408238" y="5364162"/>
            <a:ext cx="6223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Dr. Joel Rondón Carrasco. Especialista de primer grado en Medicina General Integral. Profesor Asistente. Policlínico Guillermo González Polanco. Guisa, Granma. E-mail. </a:t>
            </a:r>
            <a:r>
              <a:rPr kumimoji="0" lang="es-MX" alt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  <a:hlinkClick r:id="rId5"/>
              </a:rPr>
              <a:t>joelrondon@Infomed.sld.cu</a:t>
            </a:r>
            <a:endParaRPr kumimoji="0" lang="es-MX" altLang="es-ES" sz="14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99792" y="476672"/>
            <a:ext cx="4464074" cy="769441"/>
          </a:xfrm>
          <a:prstGeom prst="rect">
            <a:avLst/>
          </a:prstGeom>
          <a:solidFill>
            <a:schemeClr val="bg2"/>
          </a:solidFill>
          <a:ln w="762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Créditos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67C0E64-DDD3-46BF-8D82-3F90BE8A597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 bwMode="auto">
          <a:xfrm>
            <a:off x="431800" y="1700808"/>
            <a:ext cx="8280400" cy="314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13276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Dr. Joel Rondón Carrasco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13276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Calle General García No 172 A, Guisa, Granma.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13276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Policlínico Guillermo González Polanco.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13276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Profesor Asistente. Imparto docencia a estudiantes de 4to y 6to año carrera de Medicina.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13276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Médico de asistencia Hogar Materno Luz Vázquez Y Moreno. Departamento de Asistencia Médica.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13276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E-mail: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132767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/>
              </a:rPr>
              <a:t>joelrondon@infomed.sld.cu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132767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132767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ORCID: https://orcid.org/0000-0003-3352-2860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s-MX" sz="2000" b="1" i="0" u="none" strike="noStrike" kern="1200" cap="none" spc="0" normalizeH="0" baseline="0" noProof="0" dirty="0">
              <a:ln>
                <a:noFill/>
              </a:ln>
              <a:solidFill>
                <a:srgbClr val="132767">
                  <a:lumMod val="60000"/>
                  <a:lumOff val="4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000" b="1" i="0" u="none" strike="noStrike" kern="1200" cap="none" spc="0" normalizeH="0" baseline="0" noProof="0" dirty="0">
              <a:ln>
                <a:noFill/>
              </a:ln>
              <a:solidFill>
                <a:srgbClr val="13276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774825"/>
            <a:ext cx="8247261" cy="3785652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MX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forma colectiva de desarrollo de las habilidades adquiridas que se apoya en el trabajo individual de cada estudiante.</a:t>
            </a: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MX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autopreparación depende la efectividad  de la actividad.</a:t>
            </a: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MX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Constituye el marco idóneo para realizar la retroalimentación de la enseñanza.</a:t>
            </a: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MX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 de una fase organizativa, una fase introductoria, una fase de ejercitación práctica y fase final.</a:t>
            </a:r>
            <a:endParaRPr lang="es-ES" sz="24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547" name="2 CuadroTexto"/>
          <p:cNvSpPr txBox="1">
            <a:spLocks noChangeArrowheads="1"/>
          </p:cNvSpPr>
          <p:nvPr/>
        </p:nvSpPr>
        <p:spPr bwMode="auto">
          <a:xfrm>
            <a:off x="357188" y="1346200"/>
            <a:ext cx="3214687" cy="461665"/>
          </a:xfrm>
          <a:prstGeom prst="rect">
            <a:avLst/>
          </a:prstGeom>
          <a:solidFill>
            <a:schemeClr val="bg2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2400" dirty="0">
                <a:solidFill>
                  <a:srgbClr val="002060"/>
                </a:solidFill>
              </a:rPr>
              <a:t>Clase práctica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071563" y="214313"/>
            <a:ext cx="7143750" cy="769441"/>
          </a:xfrm>
          <a:prstGeom prst="rect">
            <a:avLst/>
          </a:prstGeom>
          <a:solidFill>
            <a:schemeClr val="bg2"/>
          </a:solidFill>
          <a:ln w="63500">
            <a:solidFill>
              <a:srgbClr val="30309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4400" dirty="0">
                <a:solidFill>
                  <a:srgbClr val="002060"/>
                </a:solidFill>
              </a:rPr>
              <a:t>Estructura metodológica</a:t>
            </a:r>
          </a:p>
        </p:txBody>
      </p:sp>
    </p:spTree>
    <p:extLst>
      <p:ext uri="{BB962C8B-B14F-4D97-AF65-F5344CB8AC3E}">
        <p14:creationId xmlns:p14="http://schemas.microsoft.com/office/powerpoint/2010/main" val="30623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1258888" y="1820863"/>
            <a:ext cx="68421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ES" sz="2400" b="0" kern="0" dirty="0">
                <a:solidFill>
                  <a:srgbClr val="002060"/>
                </a:solidFill>
              </a:rPr>
              <a:t>En esta el profesor organiza la brigada, controla la asistencia y el porte y aspecto personal de estudiantes.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endParaRPr lang="es-ES" sz="2400" b="0" kern="0" dirty="0">
              <a:solidFill>
                <a:srgbClr val="00206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ES" sz="2400" b="0" kern="0" dirty="0">
                <a:solidFill>
                  <a:srgbClr val="002060"/>
                </a:solidFill>
              </a:rPr>
              <a:t>Se crea la base material y psicológica para el desarrollo de la actividad, además de verificarse las condiciones de protección e higiene del trabajo necesario.</a:t>
            </a:r>
          </a:p>
        </p:txBody>
      </p:sp>
      <p:sp>
        <p:nvSpPr>
          <p:cNvPr id="3" name="CuadroTexto 4"/>
          <p:cNvSpPr txBox="1">
            <a:spLocks noChangeArrowheads="1"/>
          </p:cNvSpPr>
          <p:nvPr/>
        </p:nvSpPr>
        <p:spPr bwMode="auto">
          <a:xfrm>
            <a:off x="3059113" y="908050"/>
            <a:ext cx="3816350" cy="461665"/>
          </a:xfrm>
          <a:prstGeom prst="rect">
            <a:avLst/>
          </a:prstGeom>
          <a:solidFill>
            <a:schemeClr val="bg2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Fase organizativa</a:t>
            </a:r>
          </a:p>
        </p:txBody>
      </p:sp>
      <p:sp>
        <p:nvSpPr>
          <p:cNvPr id="4" name="Llamada con línea 3 5"/>
          <p:cNvSpPr/>
          <p:nvPr/>
        </p:nvSpPr>
        <p:spPr>
          <a:xfrm>
            <a:off x="1177925" y="1674813"/>
            <a:ext cx="7065963" cy="3841750"/>
          </a:xfrm>
          <a:prstGeom prst="borderCallout3">
            <a:avLst>
              <a:gd name="adj1" fmla="val 49184"/>
              <a:gd name="adj2" fmla="val -78"/>
              <a:gd name="adj3" fmla="val 49184"/>
              <a:gd name="adj4" fmla="val -9082"/>
              <a:gd name="adj5" fmla="val -12316"/>
              <a:gd name="adj6" fmla="val -8859"/>
              <a:gd name="adj7" fmla="val -12472"/>
              <a:gd name="adj8" fmla="val 26786"/>
            </a:avLst>
          </a:prstGeom>
          <a:noFill/>
          <a:ln w="635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 sz="2400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0988" y="1052513"/>
            <a:ext cx="546100" cy="430212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7332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1146968" y="871468"/>
            <a:ext cx="752948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Su objetivo es preparar a los alumnos para cumplir conscientemente los trabajos; podrá revisarse parte de tareas orientadas, exponer contenidos, realizar preguntas que  propicien relacionar los contenidos recibidos con las actividades a desarrollar.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Se explica los procedimientos y métodos a seguir que va unido a una demostración práctica.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La demostración se realiza por pasos a ritmo que el alumno pueda asimilar los procedimientos y los métodos de trabajo. </a:t>
            </a:r>
            <a:endParaRPr lang="es-ES" sz="2400" b="0" kern="0" dirty="0">
              <a:solidFill>
                <a:srgbClr val="002060"/>
              </a:solidFill>
            </a:endParaRPr>
          </a:p>
        </p:txBody>
      </p:sp>
      <p:sp>
        <p:nvSpPr>
          <p:cNvPr id="3" name="CuadroTexto 4"/>
          <p:cNvSpPr txBox="1">
            <a:spLocks noChangeArrowheads="1"/>
          </p:cNvSpPr>
          <p:nvPr/>
        </p:nvSpPr>
        <p:spPr bwMode="auto">
          <a:xfrm>
            <a:off x="3059832" y="229961"/>
            <a:ext cx="3816350" cy="461665"/>
          </a:xfrm>
          <a:prstGeom prst="rect">
            <a:avLst/>
          </a:prstGeom>
          <a:solidFill>
            <a:schemeClr val="bg2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Fase introductoria</a:t>
            </a:r>
          </a:p>
        </p:txBody>
      </p:sp>
      <p:sp>
        <p:nvSpPr>
          <p:cNvPr id="4" name="Llamada con línea 3 5"/>
          <p:cNvSpPr/>
          <p:nvPr/>
        </p:nvSpPr>
        <p:spPr>
          <a:xfrm>
            <a:off x="1146968" y="841697"/>
            <a:ext cx="7716044" cy="3815423"/>
          </a:xfrm>
          <a:prstGeom prst="borderCallout3">
            <a:avLst>
              <a:gd name="adj1" fmla="val 49184"/>
              <a:gd name="adj2" fmla="val -78"/>
              <a:gd name="adj3" fmla="val 49184"/>
              <a:gd name="adj4" fmla="val -9082"/>
              <a:gd name="adj5" fmla="val -12316"/>
              <a:gd name="adj6" fmla="val -8859"/>
              <a:gd name="adj7" fmla="val -12472"/>
              <a:gd name="adj8" fmla="val 26786"/>
            </a:avLst>
          </a:prstGeom>
          <a:noFill/>
          <a:ln w="635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0988" y="765175"/>
            <a:ext cx="546100" cy="430213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id="{9B626D75-52CA-4C43-91AD-93CE37734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988" y="6356354"/>
            <a:ext cx="8582024" cy="365125"/>
          </a:xfrm>
        </p:spPr>
        <p:txBody>
          <a:bodyPr/>
          <a:lstStyle/>
          <a:p>
            <a:pPr algn="just"/>
            <a:r>
              <a:rPr lang="es-MX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organiza, teniendo en cuenta los objetivos que se persiguen, las características del tema los conocimientos de los alumnos, las condiciones de la base material de estudio u otros factores que puedan incidir.</a:t>
            </a:r>
            <a:endParaRPr lang="es-E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1258888" y="1597025"/>
            <a:ext cx="756158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Los estudiantes dan cumplimiento a los trabajos previstos para la clase práctica, desarrollan hábitos y habilidades profesionales.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Se ponen en práctica las diferentes acciones y operaciones para la ejecución de la actividad.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Es la fase de mayor duración y donde se cumplen los objetivos de la actividad. El profesor debe observar atentamente el trabajo de cada estudiante y lo irá evaluando, solo </a:t>
            </a:r>
            <a:r>
              <a:rPr lang="es-MX" sz="2400" kern="0" dirty="0">
                <a:solidFill>
                  <a:srgbClr val="002060"/>
                </a:solidFill>
              </a:rPr>
              <a:t>se interrumpe </a:t>
            </a:r>
            <a:r>
              <a:rPr lang="es-MX" sz="2400" b="0" kern="0" dirty="0">
                <a:solidFill>
                  <a:srgbClr val="002060"/>
                </a:solidFill>
              </a:rPr>
              <a:t>al estudiante en </a:t>
            </a:r>
            <a:r>
              <a:rPr lang="es-MX" sz="2400" kern="0" dirty="0">
                <a:solidFill>
                  <a:srgbClr val="002060"/>
                </a:solidFill>
              </a:rPr>
              <a:t>caso de cometer errores.</a:t>
            </a:r>
            <a:endParaRPr lang="es-ES" sz="2400" kern="0" dirty="0">
              <a:solidFill>
                <a:srgbClr val="002060"/>
              </a:solidFill>
            </a:endParaRPr>
          </a:p>
        </p:txBody>
      </p:sp>
      <p:sp>
        <p:nvSpPr>
          <p:cNvPr id="3" name="CuadroTexto 4"/>
          <p:cNvSpPr txBox="1">
            <a:spLocks noChangeArrowheads="1"/>
          </p:cNvSpPr>
          <p:nvPr/>
        </p:nvSpPr>
        <p:spPr bwMode="auto">
          <a:xfrm>
            <a:off x="2339975" y="620713"/>
            <a:ext cx="5184775" cy="461665"/>
          </a:xfrm>
          <a:prstGeom prst="rect">
            <a:avLst/>
          </a:prstGeom>
          <a:solidFill>
            <a:schemeClr val="bg2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Fase de ejercitación práctica</a:t>
            </a:r>
          </a:p>
        </p:txBody>
      </p:sp>
      <p:sp>
        <p:nvSpPr>
          <p:cNvPr id="4" name="Llamada con línea 3 5"/>
          <p:cNvSpPr/>
          <p:nvPr/>
        </p:nvSpPr>
        <p:spPr>
          <a:xfrm>
            <a:off x="1177925" y="1387475"/>
            <a:ext cx="7642547" cy="4202113"/>
          </a:xfrm>
          <a:prstGeom prst="borderCallout3">
            <a:avLst>
              <a:gd name="adj1" fmla="val 49184"/>
              <a:gd name="adj2" fmla="val -78"/>
              <a:gd name="adj3" fmla="val 49184"/>
              <a:gd name="adj4" fmla="val -9082"/>
              <a:gd name="adj5" fmla="val -12316"/>
              <a:gd name="adj6" fmla="val -8859"/>
              <a:gd name="adj7" fmla="val -13341"/>
              <a:gd name="adj8" fmla="val 16523"/>
            </a:avLst>
          </a:prstGeom>
          <a:noFill/>
          <a:ln w="635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0988" y="765175"/>
            <a:ext cx="546100" cy="430213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7949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1258888" y="1885950"/>
            <a:ext cx="68421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El profesor hace un análisis con los estudiantes del trabajo realizado, en el que se incluyen los logros colectivos e individuales, en ellos se incluye la calidad del trabajo realizado, el aprovechamiento del tiempo, ahorro de materiales y disciplina laboral.</a:t>
            </a:r>
            <a:endParaRPr lang="es-ES" sz="2400" kern="0" dirty="0">
              <a:solidFill>
                <a:srgbClr val="002060"/>
              </a:solidFill>
            </a:endParaRPr>
          </a:p>
        </p:txBody>
      </p:sp>
      <p:sp>
        <p:nvSpPr>
          <p:cNvPr id="3" name="CuadroTexto 4"/>
          <p:cNvSpPr txBox="1">
            <a:spLocks noChangeArrowheads="1"/>
          </p:cNvSpPr>
          <p:nvPr/>
        </p:nvSpPr>
        <p:spPr bwMode="auto">
          <a:xfrm>
            <a:off x="2342542" y="1033463"/>
            <a:ext cx="5184775" cy="461665"/>
          </a:xfrm>
          <a:prstGeom prst="rect">
            <a:avLst/>
          </a:prstGeom>
          <a:solidFill>
            <a:schemeClr val="bg2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Fase final</a:t>
            </a:r>
          </a:p>
        </p:txBody>
      </p:sp>
      <p:sp>
        <p:nvSpPr>
          <p:cNvPr id="4" name="Llamada con línea 3 5"/>
          <p:cNvSpPr/>
          <p:nvPr/>
        </p:nvSpPr>
        <p:spPr>
          <a:xfrm>
            <a:off x="1177925" y="1819275"/>
            <a:ext cx="7065963" cy="2689845"/>
          </a:xfrm>
          <a:prstGeom prst="borderCallout3">
            <a:avLst>
              <a:gd name="adj1" fmla="val 49184"/>
              <a:gd name="adj2" fmla="val -78"/>
              <a:gd name="adj3" fmla="val 49184"/>
              <a:gd name="adj4" fmla="val -9082"/>
              <a:gd name="adj5" fmla="val -12316"/>
              <a:gd name="adj6" fmla="val -8859"/>
              <a:gd name="adj7" fmla="val -13341"/>
              <a:gd name="adj8" fmla="val 16523"/>
            </a:avLst>
          </a:prstGeom>
          <a:noFill/>
          <a:ln w="635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80988" y="1054100"/>
            <a:ext cx="546100" cy="430213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8961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5 Subtítulo"/>
          <p:cNvSpPr>
            <a:spLocks noGrp="1"/>
          </p:cNvSpPr>
          <p:nvPr>
            <p:ph type="subTitle" idx="1"/>
          </p:nvPr>
        </p:nvSpPr>
        <p:spPr>
          <a:xfrm>
            <a:off x="684213" y="1628775"/>
            <a:ext cx="7848600" cy="2664321"/>
          </a:xfrm>
          <a:ln w="635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Aspectos organizativos comunes a los tipos de clase.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Rememorar aspectos fundamentales del contenido trabajado en clases anteriores que serán objeto de trabajo en la clase práctica.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Enunciar el objetivo de la actividad. </a:t>
            </a:r>
            <a:endParaRPr lang="es-E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916238" y="476250"/>
            <a:ext cx="3600450" cy="769441"/>
          </a:xfrm>
          <a:prstGeom prst="rect">
            <a:avLst/>
          </a:prstGeom>
          <a:solidFill>
            <a:schemeClr val="bg2"/>
          </a:solidFill>
          <a:ln w="76200"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90630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5 Subtítulo"/>
          <p:cNvSpPr>
            <a:spLocks noGrp="1"/>
          </p:cNvSpPr>
          <p:nvPr>
            <p:ph type="subTitle" idx="1"/>
          </p:nvPr>
        </p:nvSpPr>
        <p:spPr>
          <a:xfrm>
            <a:off x="323528" y="1134268"/>
            <a:ext cx="8568952" cy="4959027"/>
          </a:xfrm>
          <a:ln w="635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Explicar la dinámica con la cual se desarrollará la misma, apoyándose en la guía de autopreparación y destacando el método de trabajo a desarrollar en la misma.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Comprobar la autopreparación de los estudiantes.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Llevar preseleccionados los estudiantes que intencionalmente se necesita evaluar (control del trabajo individual).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Hacer aclaraciones individuales o colectivas sobre dudas o errores que se perciban en el proceso de trabajo.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Evaluar y otorgar calificaciones priorizando los estudiantes preseleccionados. No es necesario evaluar a todos los estudiantes.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844006" y="116632"/>
            <a:ext cx="3600450" cy="769441"/>
          </a:xfrm>
          <a:prstGeom prst="rect">
            <a:avLst/>
          </a:prstGeom>
          <a:solidFill>
            <a:schemeClr val="bg2"/>
          </a:solidFill>
          <a:ln w="76200"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610885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5 Subtítulo"/>
          <p:cNvSpPr>
            <a:spLocks noGrp="1"/>
          </p:cNvSpPr>
          <p:nvPr>
            <p:ph type="subTitle" idx="1"/>
          </p:nvPr>
        </p:nvSpPr>
        <p:spPr>
          <a:xfrm>
            <a:off x="395288" y="1503363"/>
            <a:ext cx="8280400" cy="3077765"/>
          </a:xfrm>
          <a:ln w="635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Generalización sobre el contenido tratado.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Valoración integral de lo positivo y lo negativo de la actividad.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Orientar la profundización y consolidación de aquellos aspectos deficitarios que afloraron durante el desarrollo de la actividad.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Motivar la próxima clase práctica.</a:t>
            </a:r>
            <a:endParaRPr lang="es-E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99792" y="188640"/>
            <a:ext cx="4464074" cy="769441"/>
          </a:xfrm>
          <a:prstGeom prst="rect">
            <a:avLst/>
          </a:prstGeom>
          <a:solidFill>
            <a:schemeClr val="bg2"/>
          </a:solidFill>
          <a:ln w="762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170511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7756</TotalTime>
  <Words>647</Words>
  <Application>Microsoft Office PowerPoint</Application>
  <PresentationFormat>Presentación en pantalla 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Wingdings</vt:lpstr>
      <vt:lpstr>Office Theme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Fundamentación teórica</dc:title>
  <dc:creator>Luis</dc:creator>
  <cp:lastModifiedBy>JOEL</cp:lastModifiedBy>
  <cp:revision>456</cp:revision>
  <dcterms:created xsi:type="dcterms:W3CDTF">2015-02-28T18:30:52Z</dcterms:created>
  <dcterms:modified xsi:type="dcterms:W3CDTF">2021-03-02T02:22:05Z</dcterms:modified>
</cp:coreProperties>
</file>