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57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72E91-C360-4FC8-A472-522DAF4B8C2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F0D88-DFFB-4568-8024-331B885E9B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F1C779-700F-47DD-AE7E-AABB64B14F38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2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676C0D-4CAA-4A32-8505-8E3ECAA088E0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11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676C0D-4CAA-4A32-8505-8E3ECAA088E0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12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6889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03541F-F07C-4778-A897-873448373AD4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13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EE00A-A245-45BF-B65A-A611ED40118B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14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645AFD-3C3D-49C7-BCF5-94CAAA238340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15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7C82F6-C620-47F8-A046-5EE20CE26E44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16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C0622C-8F90-4224-BBEB-18EAA0CF9A27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3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119CA9-ED14-4AD4-9762-279EC827F000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4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CE4BD5-03AC-46C9-8603-0990EC11A297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5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8BD3AF-BAA9-4453-934F-781BE157756F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6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38852E-94D2-4727-8F56-A735B946A568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7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4533A4-2267-489D-B6E5-86740CCE89EB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8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E6C46F-CCBB-4B62-9725-EE2255E55A39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9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37B6F3-3148-4984-95F3-D55B4A0A9D6C}" type="slidenum">
              <a:rPr lang="es-ES" altLang="es-ES" smtClean="0">
                <a:latin typeface="Arial" pitchFamily="34" charset="0"/>
                <a:ea typeface="DejaVu Sans"/>
                <a:cs typeface="DejaVu Sans"/>
              </a:rPr>
              <a:pPr/>
              <a:t>10</a:t>
            </a:fld>
            <a:endParaRPr lang="es-ES" altLang="es-ES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7013" algn="just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s-ES" alt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67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785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5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1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6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7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93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5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900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2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FF38-D45D-4C7D-861E-E188BAB4CA8E}" type="datetimeFigureOut">
              <a:rPr lang="es-ES" smtClean="0"/>
              <a:pPr/>
              <a:t>01/03/2021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C29A2A-82EF-479C-9121-6AD261F77BF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04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vs.sld.cu/libros/guias_actuacion_afecciones_obstetricas/cap16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vs.sld.cu/libros/manual_procedimientos_hogaresmaternos/manual_procedimientos_hogaresmaternos.pdf" TargetMode="External"/><Relationship Id="rId5" Type="http://schemas.openxmlformats.org/officeDocument/2006/relationships/hyperlink" Target="http://www.bvscuba.sld.cu/clasificacion-de-libro/libros-de-autores-cubanos/page/11/?l=M%20-%20O" TargetMode="External"/><Relationship Id="rId4" Type="http://schemas.openxmlformats.org/officeDocument/2006/relationships/hyperlink" Target="http://www.bvscuba.sld.cu/libro/temas-de-obstetricia-para-la-atencion-primaria-de-salu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elrondon@infomed.sld.c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8 Rectángulo"/>
          <p:cNvSpPr>
            <a:spLocks noChangeArrowheads="1"/>
          </p:cNvSpPr>
          <p:nvPr/>
        </p:nvSpPr>
        <p:spPr bwMode="auto">
          <a:xfrm>
            <a:off x="4572000" y="1124744"/>
            <a:ext cx="4572000" cy="340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9338" tIns="84669" rIns="169338" bIns="84669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WebQuest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Asignatura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Ginecología y Obstetricia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TEMA. DIABETES Y EMBARAZO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Dr Joel Rondón Carrasco.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Especialista en Medicina General Integral.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Profesor Asistente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E030312-AFB0-4147-A849-EF7846652110}"/>
              </a:ext>
            </a:extLst>
          </p:cNvPr>
          <p:cNvSpPr/>
          <p:nvPr/>
        </p:nvSpPr>
        <p:spPr>
          <a:xfrm>
            <a:off x="4427984" y="3861048"/>
            <a:ext cx="1224136" cy="432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Autor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F69E26-0220-4CFC-955F-E568DDDD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83967" cy="6093296"/>
          </a:xfrm>
          <a:prstGeom prst="rect">
            <a:avLst/>
          </a:prstGeom>
        </p:spPr>
      </p:pic>
      <p:sp>
        <p:nvSpPr>
          <p:cNvPr id="5" name="9 Rectángulo">
            <a:extLst>
              <a:ext uri="{FF2B5EF4-FFF2-40B4-BE49-F238E27FC236}">
                <a16:creationId xmlns:a16="http://schemas.microsoft.com/office/drawing/2014/main" id="{3F69CB78-0E7F-4BF1-999E-5E3E0959D170}"/>
              </a:ext>
            </a:extLst>
          </p:cNvPr>
          <p:cNvSpPr/>
          <p:nvPr/>
        </p:nvSpPr>
        <p:spPr>
          <a:xfrm>
            <a:off x="4265385" y="21497"/>
            <a:ext cx="4878614" cy="6071799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s-MX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044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17513" y="1244601"/>
            <a:ext cx="8374062" cy="42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000" b="1" dirty="0">
                <a:latin typeface="Arial Narrow" pitchFamily="34" charset="0"/>
              </a:rPr>
              <a:t>2da, 3ra y 4ta diapositivas:</a:t>
            </a:r>
            <a:endParaRPr lang="es-ES" sz="2000" dirty="0">
              <a:latin typeface="Arial Narrow" pitchFamily="34" charset="0"/>
            </a:endParaRPr>
          </a:p>
          <a:p>
            <a:r>
              <a:rPr lang="es-MX" sz="2000" dirty="0">
                <a:latin typeface="Arial Narrow" pitchFamily="34" charset="0"/>
              </a:rPr>
              <a:t>Breve reseña de los antecedentes históricos y marco teórico en el que se sustenta la revisión. </a:t>
            </a:r>
            <a:endParaRPr lang="es-ES" sz="2000" dirty="0">
              <a:latin typeface="Arial Narrow" pitchFamily="34" charset="0"/>
            </a:endParaRPr>
          </a:p>
          <a:p>
            <a:r>
              <a:rPr lang="es-MX" sz="2000" dirty="0">
                <a:latin typeface="Arial Narrow" pitchFamily="34" charset="0"/>
              </a:rPr>
              <a:t>Problema científico y justificación del mismo.</a:t>
            </a:r>
            <a:endParaRPr lang="es-ES" sz="2000" dirty="0">
              <a:latin typeface="Arial Narrow" pitchFamily="34" charset="0"/>
            </a:endParaRPr>
          </a:p>
          <a:p>
            <a:r>
              <a:rPr lang="es-MX" sz="2000" dirty="0">
                <a:latin typeface="Arial Narrow" pitchFamily="34" charset="0"/>
              </a:rPr>
              <a:t>Objetivo</a:t>
            </a:r>
          </a:p>
          <a:p>
            <a:endParaRPr lang="es-ES" sz="2000" dirty="0">
              <a:latin typeface="Arial Narrow" pitchFamily="34" charset="0"/>
            </a:endParaRPr>
          </a:p>
          <a:p>
            <a:r>
              <a:rPr lang="es-MX" sz="2000" b="1" dirty="0">
                <a:latin typeface="Arial Narrow" pitchFamily="34" charset="0"/>
              </a:rPr>
              <a:t>Desde la 5ta hasta la 9na diapositiva: </a:t>
            </a:r>
            <a:endParaRPr lang="es-ES" sz="2000" dirty="0">
              <a:latin typeface="Arial Narrow" pitchFamily="34" charset="0"/>
            </a:endParaRPr>
          </a:p>
          <a:p>
            <a:r>
              <a:rPr lang="es-MX" sz="2000" dirty="0">
                <a:latin typeface="Arial Narrow" pitchFamily="34" charset="0"/>
              </a:rPr>
              <a:t>Aspectos fundamentales del análisis, comparación y valoración de lo encontrado sobre el tema en las fuentes consultadas.</a:t>
            </a:r>
            <a:endParaRPr lang="es-ES" sz="2000" dirty="0">
              <a:latin typeface="Arial Narrow" pitchFamily="34" charset="0"/>
            </a:endParaRPr>
          </a:p>
          <a:p>
            <a:r>
              <a:rPr lang="es-MX" sz="2000" dirty="0">
                <a:latin typeface="Arial Narrow" pitchFamily="34" charset="0"/>
              </a:rPr>
              <a:t>Opiniones y sugerencias de los autores.</a:t>
            </a:r>
          </a:p>
          <a:p>
            <a:endParaRPr lang="es-ES" sz="2000" dirty="0">
              <a:latin typeface="Arial Narrow" pitchFamily="34" charset="0"/>
            </a:endParaRPr>
          </a:p>
          <a:p>
            <a:r>
              <a:rPr lang="es-MX" sz="2000" b="1" dirty="0">
                <a:latin typeface="Arial Narrow" pitchFamily="34" charset="0"/>
              </a:rPr>
              <a:t>10ma diapositiva: </a:t>
            </a:r>
            <a:r>
              <a:rPr lang="es-MX" sz="2000" dirty="0">
                <a:latin typeface="Arial Narrow" pitchFamily="34" charset="0"/>
              </a:rPr>
              <a:t>Conclusiones.</a:t>
            </a:r>
            <a:endParaRPr lang="es-ES" sz="2000" dirty="0">
              <a:latin typeface="Arial Narrow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85813" y="357188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79512" y="957263"/>
            <a:ext cx="8964487" cy="49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000" b="1" dirty="0">
                <a:latin typeface="Arial Narrow" pitchFamily="34" charset="0"/>
              </a:rPr>
              <a:t>Recursos</a:t>
            </a:r>
            <a:endParaRPr lang="es-ES" sz="2000" dirty="0">
              <a:latin typeface="Arial Narrow" pitchFamily="34" charset="0"/>
            </a:endParaRPr>
          </a:p>
          <a:p>
            <a:pPr algn="just"/>
            <a:r>
              <a:rPr lang="es-MX" sz="2000" dirty="0">
                <a:latin typeface="Arial Narrow" pitchFamily="34" charset="0"/>
              </a:rPr>
              <a:t>Diabetes Pregestacional . Concepto y criterios diagnóstico según la OMS. Atención preconcepcional. Condiciones que desaconsejan la búsqueda del embarazo. Repercusión de la DM sobre la madre y el feto</a:t>
            </a:r>
          </a:p>
          <a:p>
            <a:pPr algn="just"/>
            <a:r>
              <a:rPr lang="es-MX" sz="2000" dirty="0">
                <a:latin typeface="Arial Narrow" pitchFamily="34" charset="0"/>
              </a:rPr>
              <a:t>URL: </a:t>
            </a:r>
            <a:r>
              <a:rPr lang="es-MX" sz="2000" dirty="0">
                <a:latin typeface="Arial Narrow" pitchFamily="34" charset="0"/>
                <a:hlinkClick r:id="rId3"/>
              </a:rPr>
              <a:t>http://www.bvs.sld.cu/libros/guias_actuacion_afecciones_obstetricas/cap16.pdf</a:t>
            </a:r>
            <a:endParaRPr lang="es-MX" sz="2000" dirty="0">
              <a:latin typeface="Arial Narrow" pitchFamily="34" charset="0"/>
            </a:endParaRPr>
          </a:p>
          <a:p>
            <a:pPr algn="just"/>
            <a:r>
              <a:rPr lang="es-MX" sz="2000" dirty="0">
                <a:latin typeface="Arial Narrow" pitchFamily="34" charset="0"/>
                <a:hlinkClick r:id="rId4"/>
              </a:rPr>
              <a:t>http://www.bvscuba.sld.cu/libro/temas-de-obstetricia-para-la-atencion-primaria-de-salud/</a:t>
            </a:r>
            <a:endParaRPr lang="es-MX" sz="2000" dirty="0">
              <a:latin typeface="Arial Narrow" pitchFamily="34" charset="0"/>
            </a:endParaRPr>
          </a:p>
          <a:p>
            <a:pPr algn="just"/>
            <a:r>
              <a:rPr lang="es-MX" sz="2000" dirty="0">
                <a:latin typeface="Arial Narrow" pitchFamily="34" charset="0"/>
                <a:hlinkClick r:id="rId5"/>
              </a:rPr>
              <a:t>http://www.bvscuba.sld.cu/clasificacion-de-libro/libros-de-autores-cubanos/page/11/?l=M%20-%20O</a:t>
            </a:r>
            <a:endParaRPr lang="es-MX" sz="2000" dirty="0">
              <a:latin typeface="Arial Narrow" pitchFamily="34" charset="0"/>
            </a:endParaRPr>
          </a:p>
          <a:p>
            <a:pPr algn="just"/>
            <a:endParaRPr lang="es-MX" sz="2000" dirty="0">
              <a:latin typeface="Arial Narrow" pitchFamily="34" charset="0"/>
            </a:endParaRPr>
          </a:p>
          <a:p>
            <a:pPr algn="just"/>
            <a:r>
              <a:rPr lang="es-MX" sz="2000" dirty="0">
                <a:latin typeface="Arial Narrow" pitchFamily="34" charset="0"/>
              </a:rPr>
              <a:t>Diabetes Gestacional. Concepto y criterios diagnóstico según la OMS, factores de riesgo, tamizaje, tratamiento, metas de control glucémico, criterios de ingreso y terminación del embarazo. Manejo durante el parto y postparto. Repercusión de la DM sobre la madre y el feto. Manejo obstétrico de la mujer embarazada con diabetes mellitus</a:t>
            </a:r>
          </a:p>
          <a:p>
            <a:pPr algn="just"/>
            <a:r>
              <a:rPr lang="es-MX" sz="2000" dirty="0">
                <a:latin typeface="Arial Narrow" pitchFamily="34" charset="0"/>
              </a:rPr>
              <a:t>URL:</a:t>
            </a:r>
            <a:r>
              <a:rPr lang="en-US" sz="2000" dirty="0">
                <a:latin typeface="Arial Narrow" pitchFamily="34" charset="0"/>
                <a:hlinkClick r:id="rId6"/>
              </a:rPr>
              <a:t>http://www.bvs.sld.cu/libros/manual_procedimientos_hogaresmaternos/manual_procedimientos_hogaresmaternos.pdf</a:t>
            </a:r>
            <a:endParaRPr lang="en-US" sz="2000" dirty="0">
              <a:latin typeface="Arial Narrow" pitchFamily="34" charset="0"/>
            </a:endParaRPr>
          </a:p>
          <a:p>
            <a:pPr algn="just"/>
            <a:r>
              <a:rPr lang="en-US" sz="2000" dirty="0">
                <a:latin typeface="Arial Narrow" pitchFamily="34" charset="0"/>
                <a:hlinkClick r:id="rId3"/>
              </a:rPr>
              <a:t>http://www.bvs.sld.cu/libros/guias_actuacion_afecciones_obstetricas/cap16.pdf</a:t>
            </a:r>
            <a:endParaRPr lang="en-US" sz="2000" dirty="0">
              <a:latin typeface="Arial Narrow" pitchFamily="34" charset="0"/>
            </a:endParaRPr>
          </a:p>
          <a:p>
            <a:pPr algn="just"/>
            <a:endParaRPr lang="en-US" sz="2000" dirty="0">
              <a:latin typeface="Arial Narrow" pitchFamily="34" charset="0"/>
            </a:endParaRPr>
          </a:p>
          <a:p>
            <a:pPr algn="just"/>
            <a:endParaRPr lang="en-US" sz="2000" dirty="0">
              <a:latin typeface="Arial Narrow" pitchFamily="34" charset="0"/>
            </a:endParaRPr>
          </a:p>
          <a:p>
            <a:pPr algn="just"/>
            <a:endParaRPr lang="en-US" sz="2000" dirty="0">
              <a:latin typeface="Arial Narrow" pitchFamily="34" charset="0"/>
            </a:endParaRPr>
          </a:p>
          <a:p>
            <a:pPr algn="just"/>
            <a:endParaRPr lang="en-US" sz="2000" dirty="0">
              <a:latin typeface="Arial Narrow" pitchFamily="34" charset="0"/>
            </a:endParaRPr>
          </a:p>
          <a:p>
            <a:pPr algn="just"/>
            <a:r>
              <a:rPr lang="en-US" sz="2000" dirty="0">
                <a:latin typeface="Arial Narrow" pitchFamily="34" charset="0"/>
              </a:rPr>
              <a:t>URL. </a:t>
            </a:r>
          </a:p>
          <a:p>
            <a:pPr algn="just"/>
            <a:endParaRPr lang="en-US" sz="2000" dirty="0">
              <a:latin typeface="Arial Narrow" pitchFamily="34" charset="0"/>
            </a:endParaRPr>
          </a:p>
          <a:p>
            <a:pPr algn="just"/>
            <a:endParaRPr lang="en-US" sz="2000" dirty="0">
              <a:latin typeface="Arial Narrow" pitchFamily="34" charset="0"/>
            </a:endParaRP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algn="ctr"/>
            <a:endParaRPr lang="es-ES" sz="2000" b="1" dirty="0">
              <a:latin typeface="Arial Narrow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85813" y="357188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92113" y="957263"/>
            <a:ext cx="8372475" cy="441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000" b="1" dirty="0">
                <a:latin typeface="Arial Narrow" pitchFamily="34" charset="0"/>
              </a:rPr>
              <a:t>Recursos.</a:t>
            </a:r>
          </a:p>
          <a:p>
            <a:pPr algn="ctr"/>
            <a:endParaRPr lang="es-ES" sz="2000" b="1" dirty="0">
              <a:latin typeface="Arial Narrow" pitchFamily="34" charset="0"/>
            </a:endParaRPr>
          </a:p>
          <a:p>
            <a:pPr algn="ctr"/>
            <a:endParaRPr lang="es-ES" sz="2000" b="1" dirty="0">
              <a:latin typeface="Arial Narrow" pitchFamily="34" charset="0"/>
            </a:endParaRPr>
          </a:p>
          <a:p>
            <a:pPr algn="ctr"/>
            <a:r>
              <a:rPr lang="es-ES" sz="2000" b="1" dirty="0">
                <a:latin typeface="Arial Narrow" pitchFamily="34" charset="0"/>
              </a:rPr>
              <a:t>Entrega, discusión y debate.</a:t>
            </a:r>
          </a:p>
          <a:p>
            <a:pPr algn="ctr"/>
            <a:endParaRPr lang="es-ES" sz="2000" dirty="0">
              <a:latin typeface="Arial Narrow" pitchFamily="34" charset="0"/>
            </a:endParaRPr>
          </a:p>
          <a:p>
            <a:pPr algn="just"/>
            <a:r>
              <a:rPr lang="es-MX" sz="2000" b="1" dirty="0">
                <a:latin typeface="Arial Narrow" pitchFamily="34" charset="0"/>
              </a:rPr>
              <a:t>Entrega</a:t>
            </a:r>
            <a:r>
              <a:rPr lang="es-MX" sz="2000" dirty="0">
                <a:latin typeface="Arial Narrow" pitchFamily="34" charset="0"/>
              </a:rPr>
              <a:t>: en la actividad 35/42. Semana 5, se entrega el escrito. </a:t>
            </a:r>
          </a:p>
          <a:p>
            <a:pPr algn="just"/>
            <a:endParaRPr lang="es-MX" sz="2000" dirty="0">
              <a:latin typeface="Arial Narrow" pitchFamily="34" charset="0"/>
            </a:endParaRPr>
          </a:p>
          <a:p>
            <a:pPr algn="just"/>
            <a:r>
              <a:rPr lang="es-ES" sz="2000" b="1" dirty="0">
                <a:latin typeface="Arial Narrow" pitchFamily="34" charset="0"/>
              </a:rPr>
              <a:t>Discusión y debate</a:t>
            </a:r>
            <a:r>
              <a:rPr lang="es-ES" sz="2000" dirty="0">
                <a:latin typeface="Arial Narrow" pitchFamily="34" charset="0"/>
              </a:rPr>
              <a:t>: en la actividad 43/51, Semana 6  (del 16 al 20 de marzo 2020), 10 minutos de exposición.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85813" y="357188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4714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98513" y="212725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41798"/>
              </p:ext>
            </p:extLst>
          </p:nvPr>
        </p:nvGraphicFramePr>
        <p:xfrm>
          <a:off x="215516" y="979693"/>
          <a:ext cx="8712968" cy="48986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ASPECTOS</a:t>
                      </a:r>
                      <a:r>
                        <a:rPr lang="es-ES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 EVALUAR</a:t>
                      </a:r>
                      <a:endParaRPr lang="es-ES" sz="16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ESCALA DE CALIFICACIÓN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kern="1200" noProof="0" dirty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noProof="0" dirty="0">
                          <a:latin typeface="Arial Narrow" panose="020B0606020202030204" pitchFamily="34" charset="0"/>
                        </a:rPr>
                        <a:t>CALIDAD</a:t>
                      </a:r>
                      <a:r>
                        <a:rPr lang="es-ES" sz="1600" b="1" kern="1200" baseline="0" noProof="0" dirty="0">
                          <a:latin typeface="Arial Narrow" panose="020B0606020202030204" pitchFamily="34" charset="0"/>
                        </a:rPr>
                        <a:t> DEL DOCUEMENTO </a:t>
                      </a:r>
                      <a:endParaRPr lang="es-ES" sz="1600" b="1" kern="12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noProof="0" dirty="0"/>
                        <a:t>0</a:t>
                      </a:r>
                      <a:endParaRPr lang="es-ES" sz="1200" b="1" kern="1200" noProof="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noProof="0" dirty="0"/>
                        <a:t>1</a:t>
                      </a:r>
                      <a:endParaRPr lang="es-ES" sz="1200" b="1" kern="1200" noProof="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2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 cumple con las orientaciones establecidas para su elaboración.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Está organizado y cumple la intención del tipo de texto requerido.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kern="1200" baseline="0" noProof="0" dirty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noProof="0" dirty="0">
                          <a:latin typeface="Arial Narrow" panose="020B0606020202030204" pitchFamily="34" charset="0"/>
                        </a:rPr>
                        <a:t>USO DE LA INFORMACIÓN</a:t>
                      </a:r>
                      <a:endParaRPr lang="es-ES" sz="16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Cuando el evaluado extrae directamente la información de  las fuentes consultada   y no crea una clara frontera entre las ideas de los autores, las fuentes y las suyas propias.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 comprenden las ideas expuestas en el texto, se selecciona lo más importante de cada una de las fuentes consultadas, sintetiza y aporta  ideas  de un modo coherente. 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baseline="0" noProof="0" dirty="0">
                          <a:latin typeface="Arial Narrow" panose="020B0606020202030204" pitchFamily="34" charset="0"/>
                        </a:rPr>
                        <a:t>CALIDAD DE LAS DIAPOSITIVAS</a:t>
                      </a:r>
                      <a:endParaRPr lang="es-ES" sz="16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 cumple con las orientaciones establecidas para su elaboración.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 cumple con las orientaciones establecidas para su elaboración.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noProof="0" dirty="0">
                          <a:latin typeface="Arial Narrow" panose="020B0606020202030204" pitchFamily="34" charset="0"/>
                        </a:rPr>
                        <a:t>PRESENTACIÓN DE LAS DIAPOSITIVAS</a:t>
                      </a:r>
                    </a:p>
                    <a:p>
                      <a:pPr algn="ctr"/>
                      <a:endParaRPr lang="es-ES" sz="16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Las diapositivas contienen mucha información (excede las 9 líneas).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Las diapositivas no están saturadas de información y esta presenta una organización lógica.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noProof="0" dirty="0">
                          <a:latin typeface="Arial Narrow" panose="020B0606020202030204" pitchFamily="34" charset="0"/>
                        </a:rPr>
                        <a:t>COLOR, DISEÑO Y TRANSICIÓN DE LAS DIAPOSITIVAS</a:t>
                      </a:r>
                    </a:p>
                    <a:p>
                      <a:pPr algn="ctr"/>
                      <a:endParaRPr lang="es-ES" sz="16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 es buena la elección de colores.</a:t>
                      </a:r>
                    </a:p>
                    <a:p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 emplean:</a:t>
                      </a:r>
                    </a:p>
                    <a:p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_ imágenes  que no se ajustan al tema, </a:t>
                      </a:r>
                    </a:p>
                    <a:p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_ efectos de transición y  sonidos que distraen la atención. 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Existe balance  en el contraste de colores`.</a:t>
                      </a:r>
                    </a:p>
                    <a:p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 emplean: </a:t>
                      </a:r>
                    </a:p>
                    <a:p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_imágenes y sonidos alusivos al tema y de buena calidad ,</a:t>
                      </a:r>
                    </a:p>
                    <a:p>
                      <a:r>
                        <a:rPr lang="es-ES" sz="1400" kern="1200" noProof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_no se emplean efectos de transición. 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98513" y="212725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0186"/>
              </p:ext>
            </p:extLst>
          </p:nvPr>
        </p:nvGraphicFramePr>
        <p:xfrm>
          <a:off x="346778" y="1510552"/>
          <a:ext cx="8450443" cy="37529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8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ASPECTOS</a:t>
                      </a:r>
                      <a:r>
                        <a:rPr lang="es-ES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 EVALUAR</a:t>
                      </a:r>
                      <a:endParaRPr lang="es-ES" sz="14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ESCALA DE CALIFICACIÓN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noProof="0" dirty="0">
                          <a:latin typeface="Arial Narrow" panose="020B0606020202030204" pitchFamily="34" charset="0"/>
                        </a:rPr>
                        <a:t>0</a:t>
                      </a:r>
                      <a:endParaRPr lang="es-ES" sz="1400" b="1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noProof="0" dirty="0">
                          <a:latin typeface="Arial Narrow" panose="020B0606020202030204" pitchFamily="34" charset="0"/>
                        </a:rPr>
                        <a:t>1</a:t>
                      </a:r>
                      <a:endParaRPr lang="es-ES" sz="1400" b="1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baseline="0" noProof="0" dirty="0">
                          <a:latin typeface="Arial Narrow" panose="020B0606020202030204" pitchFamily="34" charset="0"/>
                        </a:rPr>
                        <a:t>ORTOGRAFÍA</a:t>
                      </a:r>
                      <a:endParaRPr lang="es-ES" sz="14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</a:rPr>
                        <a:t>La gramática, ortografía y  puntuación no son</a:t>
                      </a:r>
                      <a:r>
                        <a:rPr lang="es-ES" sz="1400" kern="1200" baseline="0" noProof="0" dirty="0">
                          <a:latin typeface="Arial Narrow" panose="020B0606020202030204" pitchFamily="34" charset="0"/>
                        </a:rPr>
                        <a:t> los adecuados.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</a:rPr>
                        <a:t>El uso de la gramática,  ortografía</a:t>
                      </a:r>
                      <a:r>
                        <a:rPr lang="es-ES" sz="1400" kern="1200" baseline="0" noProof="0" dirty="0">
                          <a:latin typeface="Arial Narrow" panose="020B0606020202030204" pitchFamily="34" charset="0"/>
                        </a:rPr>
                        <a:t> y puntuación es adecuado.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8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baseline="0" noProof="0" dirty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baseline="0" noProof="0" dirty="0">
                          <a:latin typeface="Arial Narrow" panose="020B0606020202030204" pitchFamily="34" charset="0"/>
                        </a:rPr>
                        <a:t>DOMINIO DEL TEMA</a:t>
                      </a:r>
                      <a:endParaRPr lang="es-ES" sz="14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</a:rPr>
                        <a:t>No demuestra claridad y constancia en sus ideas.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noProof="0" dirty="0">
                          <a:latin typeface="Arial Narrow" panose="020B0606020202030204" pitchFamily="34" charset="0"/>
                        </a:rPr>
                        <a:t>Expresa con claridad y fluidez  las ideas y detalles del tema.</a:t>
                      </a:r>
                      <a:endParaRPr lang="es-ES" sz="1400" b="0" kern="1200" baseline="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baseline="0" noProof="0" dirty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baseline="0" noProof="0" dirty="0">
                          <a:latin typeface="Arial Narrow" panose="020B0606020202030204" pitchFamily="34" charset="0"/>
                        </a:rPr>
                        <a:t>INDEPENDENCIA DEL MEDIO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</a:rPr>
                        <a:t>No presenta la información de manera sencilla, concreta y dinámica y es dependiente</a:t>
                      </a:r>
                      <a:r>
                        <a:rPr lang="es-ES" sz="1400" kern="1200" baseline="0" noProof="0" dirty="0">
                          <a:latin typeface="Arial Narrow" panose="020B0606020202030204" pitchFamily="34" charset="0"/>
                        </a:rPr>
                        <a:t> del medio.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</a:rPr>
                        <a:t>Presenta la información de manera sencilla, concreta y dinámica, demostrando independencia</a:t>
                      </a:r>
                      <a:r>
                        <a:rPr lang="es-ES" sz="1400" kern="1200" baseline="0" noProof="0" dirty="0">
                          <a:latin typeface="Arial Narrow" panose="020B0606020202030204" pitchFamily="34" charset="0"/>
                        </a:rPr>
                        <a:t> del medio.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1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baseline="0" noProof="0" dirty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baseline="0" noProof="0" dirty="0">
                          <a:latin typeface="Arial Narrow" panose="020B0606020202030204" pitchFamily="34" charset="0"/>
                        </a:rPr>
                        <a:t>VOCABULARIO</a:t>
                      </a:r>
                      <a:endParaRPr lang="es-ES" sz="14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</a:rPr>
                        <a:t>Utiliza un vocabulario limitado.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</a:rPr>
                        <a:t>Es capaz de utilizar un vocabulario amplio, coherente y dinámico.</a:t>
                      </a:r>
                      <a:endParaRPr lang="es-ES" sz="1400" b="0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98513" y="212725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77768"/>
              </p:ext>
            </p:extLst>
          </p:nvPr>
        </p:nvGraphicFramePr>
        <p:xfrm>
          <a:off x="354013" y="1179513"/>
          <a:ext cx="8450443" cy="3271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ASPECTOS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 EVALUAR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ESCALA DE CALIFICACIÓN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noProof="0" dirty="0">
                          <a:latin typeface="Arial Narrow" panose="020B0606020202030204" pitchFamily="34" charset="0"/>
                        </a:rPr>
                        <a:t>0</a:t>
                      </a:r>
                      <a:endParaRPr lang="es-ES" sz="1400" b="1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noProof="0" dirty="0">
                          <a:latin typeface="Arial Narrow" panose="020B0606020202030204" pitchFamily="34" charset="0"/>
                        </a:rPr>
                        <a:t>1</a:t>
                      </a:r>
                      <a:endParaRPr lang="es-ES" sz="1400" b="1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baseline="0" noProof="0" dirty="0">
                          <a:latin typeface="Arial Narrow" panose="020B0606020202030204" pitchFamily="34" charset="0"/>
                        </a:rPr>
                        <a:t>TRABAJO EN EQUIPO Y  MANEJO DEL TIEMPO</a:t>
                      </a:r>
                      <a:endParaRPr lang="es-ES" sz="14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Arial Narrow" panose="020B0606020202030204" pitchFamily="34" charset="0"/>
                        </a:rPr>
                        <a:t>El equipo se organiza en el momento, se pierde tiempo para iniciar la presentación y no cumple con el tiempo asignado.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Arial Narrow" panose="020B0606020202030204" pitchFamily="34" charset="0"/>
                        </a:rPr>
                        <a:t>El equipo se muestra organizado, se ajusta a los aspectos que le han sido asignados, programa turnos de exposición y no se excede del tiempo.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baseline="0" noProof="0" dirty="0">
                          <a:latin typeface="Arial Narrow" panose="020B0606020202030204" pitchFamily="34" charset="0"/>
                        </a:rPr>
                        <a:t>VALOR DE LAS CONCLUSIONES</a:t>
                      </a:r>
                      <a:endParaRPr lang="es-ES" sz="14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Arial Narrow" panose="020B0606020202030204" pitchFamily="34" charset="0"/>
                        </a:rPr>
                        <a:t>Plantea una conclusión pobre,  con poca correspondencia con la temática. 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Arial Narrow" panose="020B0606020202030204" pitchFamily="34" charset="0"/>
                        </a:rPr>
                        <a:t>Plantea una conclusión de la temática relevante y precisa. 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baseline="0" noProof="0" dirty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baseline="0" noProof="0" dirty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baseline="0" noProof="0" dirty="0">
                          <a:latin typeface="Arial Narrow" panose="020B0606020202030204" pitchFamily="34" charset="0"/>
                        </a:rPr>
                        <a:t>FUNDAMENTO PERSONAL</a:t>
                      </a:r>
                      <a:endParaRPr lang="es-ES" sz="1400" b="1" kern="1200" baseline="0" noProof="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>
                          <a:latin typeface="Arial Narrow" panose="020B0606020202030204" pitchFamily="34" charset="0"/>
                        </a:rPr>
                        <a:t>Durante la exposición no actúa </a:t>
                      </a:r>
                      <a:r>
                        <a:rPr lang="es-ES" sz="1400" kern="1200" dirty="0">
                          <a:latin typeface="Arial Narrow" panose="020B0606020202030204" pitchFamily="34" charset="0"/>
                        </a:rPr>
                        <a:t>con seguridad en la exposición;  así como no  responde con claridad y fluidez las preguntas formuladas por el tribunal.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latin typeface="Arial Narrow" panose="020B0606020202030204" pitchFamily="34" charset="0"/>
                        </a:rPr>
                        <a:t>Actúa con seguridad en la exposición; responde con claridad y fluidez las preguntas formuladas por el tribunal.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813" y="357188"/>
          <a:ext cx="7715303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Tareas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67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84969" y="924680"/>
            <a:ext cx="8374062" cy="25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" sz="2000" dirty="0">
                <a:latin typeface="Arial Narrow" pitchFamily="34" charset="0"/>
              </a:rPr>
              <a:t>Reflexión del estudiante sobre la importancia del tema para su formación integral como futuro médico general integral.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algn="just"/>
            <a:r>
              <a:rPr lang="es-ES" sz="2000" dirty="0">
                <a:latin typeface="Arial Narrow" pitchFamily="34" charset="0"/>
              </a:rPr>
              <a:t>Destacar, con precisión y concisión aquellos aspectos que los integrantes consideraron de suma importancia.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algn="just"/>
            <a:r>
              <a:rPr lang="es-ES" sz="2000" dirty="0">
                <a:latin typeface="Arial Narrow" pitchFamily="34" charset="0"/>
              </a:rPr>
              <a:t>Ofrecer un comentario final sobre los resultados de la actividad que se realizó, hacer sugerencias que permitan mejorar el proceso de realización de la WebQuest.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67C0E64-DDD3-46BF-8D82-3F90BE8A5973}"/>
              </a:ext>
            </a:extLst>
          </p:cNvPr>
          <p:cNvSpPr txBox="1">
            <a:spLocks/>
          </p:cNvSpPr>
          <p:nvPr/>
        </p:nvSpPr>
        <p:spPr bwMode="auto">
          <a:xfrm>
            <a:off x="1547813" y="3557056"/>
            <a:ext cx="759618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132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 Joel Rondón Carrasco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132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Calle General García No 172 A, Guisa, Granma.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132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Policlínico Guillermo González Polanco.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132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Profesor Asistente. Imparto docencia a estudiantes de 4to y 6to año carrera de Medicina.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132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Médico de asistencia Hogar Materno Luz Vázquez Y Moreno. Departamento de Asistencia Médica.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132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E-mail: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3920F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joelrondon@infomed.sld.cu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3920F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13276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ORCID: https://orcid.org/0000-0003-3352-2860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132767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132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A6C358-3B83-4136-B5D5-98F02E9EF0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681149"/>
            <a:ext cx="148590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74865"/>
              </p:ext>
            </p:extLst>
          </p:nvPr>
        </p:nvGraphicFramePr>
        <p:xfrm>
          <a:off x="827584" y="265703"/>
          <a:ext cx="778674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Tareas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17380" y="887336"/>
            <a:ext cx="8909240" cy="3189736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s-MX" sz="2000" b="1" dirty="0">
                <a:latin typeface="Arial Narrow" pitchFamily="34" charset="0"/>
              </a:rPr>
              <a:t>Introducción</a:t>
            </a:r>
            <a:r>
              <a:rPr lang="es-MX" sz="2000" dirty="0">
                <a:latin typeface="Arial Narrow" pitchFamily="34" charset="0"/>
              </a:rPr>
              <a:t>. La diabetes mellitus (DM) en la mujer en edad fértil y durante el embarazo representa un importante problema de salud actual en Cuba y el mundo, dado el riesgo reproductivo que acompaña a estas circunstancias. En Cuba, existe un Programa Nacional de Diabetes y Embarazo (PCDE), que fue creado en el año 2001 y el último Consenso Cubano de Diabetes y Embarazo (CCDE) se efectuó en abril de 2017 con el objetivo de actualizar los aspectos más importantes vinculados con la Actividad Nacional de Diabetes y Embarazo (ANDE). Todos los proveedores de salud encargados de asistir a la mujer con DM, ya sea en edad fértil o embarazada, deben trabajar en conjunto para lograr que esta reciba una atención de óptima calidad, lo cual constituye una de las actividades prioritarias del Programa de Atención Materno Infantil (PAMI) Cubano.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51520" y="4072324"/>
            <a:ext cx="8775100" cy="202097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2000" b="1" dirty="0">
                <a:latin typeface="Arial Narrow" pitchFamily="34" charset="0"/>
                <a:cs typeface="+mn-cs"/>
              </a:rPr>
              <a:t>OBJETIVO</a:t>
            </a:r>
          </a:p>
          <a:p>
            <a:pPr algn="just">
              <a:defRPr/>
            </a:pPr>
            <a:r>
              <a:rPr lang="es-MX" sz="2000" dirty="0">
                <a:latin typeface="Arial Narrow" pitchFamily="34" charset="0"/>
              </a:rPr>
              <a:t>Diagnosticar aquellas enfermedades crónicas más frecuentes que pueden producir complicaciones durante el embarazo, proponer e interpretar los exámenes complementarios que se utilizan en el estudio del riesgo obstétrico y el embarazo complicado y realizar las acciones de promoción, prevención y curación del riesgo obstétrico y la gestación complicada en la atención primaria de salud (APS)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69928" y="1311610"/>
            <a:ext cx="8374063" cy="42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000" dirty="0">
                <a:latin typeface="Arial Narrow" pitchFamily="34" charset="0"/>
              </a:rPr>
              <a:t>Realizar una Revisión Bibliográfica sobre el tema de investigación: 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marL="514350" indent="-514350" algn="just">
              <a:buAutoNum type="arabicPeriod"/>
            </a:pPr>
            <a:r>
              <a:rPr lang="es-ES" sz="2000" dirty="0">
                <a:latin typeface="Arial Narrow" pitchFamily="34" charset="0"/>
              </a:rPr>
              <a:t>Diabetes y Embarazo .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ES" sz="2000" dirty="0">
                <a:latin typeface="Arial Narrow" pitchFamily="34" charset="0"/>
              </a:rPr>
              <a:t>Diabetes Pregestacional . Concepto y criterios diagnóstico según la OMS.</a:t>
            </a:r>
            <a:r>
              <a:rPr lang="es-MX" sz="2000" dirty="0">
                <a:latin typeface="Arial Narrow" pitchFamily="34" charset="0"/>
              </a:rPr>
              <a:t> Atención preconcepcional. Condiciones que desaconsejan la búsqueda del embarazo. Repercusión de la DM sobre la madre y el feto</a:t>
            </a:r>
            <a:endParaRPr lang="es-ES" sz="2000" dirty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es-ES" sz="2000" dirty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s-ES" sz="2000" dirty="0">
                <a:latin typeface="Arial Narrow" pitchFamily="34" charset="0"/>
              </a:rPr>
              <a:t>Diabetes Gestacional. </a:t>
            </a:r>
            <a:r>
              <a:rPr lang="es-MX" sz="2000" dirty="0">
                <a:latin typeface="Arial Narrow" pitchFamily="34" charset="0"/>
              </a:rPr>
              <a:t>Concepto y criterios diagnóstico según la OMS, factores de riesgo, tamizaje, tratamiento, metas de control glucémico, criterios de ingreso y terminación del embarazo. Manejo durante el parto y postparto. Repercusión de la DM sobre la madre y el feto. Manejo obstétrico de la mujer embarazada con diabetes mellitus</a:t>
            </a:r>
          </a:p>
          <a:p>
            <a:pPr marL="514350" indent="-514350" algn="just">
              <a:buFont typeface="+mj-lt"/>
              <a:buAutoNum type="alphaLcParenR"/>
            </a:pPr>
            <a:endParaRPr lang="es-ES" sz="2000" dirty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es-MX" sz="2000" dirty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es-MX" sz="2000" dirty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es-MX" sz="2000" dirty="0"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es-ES" sz="2000" dirty="0">
              <a:latin typeface="Arial Narrow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28688" y="428625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56433" y="936309"/>
            <a:ext cx="8374062" cy="515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000" u="sng" dirty="0">
                <a:latin typeface="Arial Narrow" pitchFamily="34" charset="0"/>
              </a:rPr>
              <a:t>Organización del trabajo</a:t>
            </a:r>
          </a:p>
          <a:p>
            <a:pPr algn="just"/>
            <a:r>
              <a:rPr lang="es-ES" sz="2000" dirty="0">
                <a:latin typeface="Arial Narrow" pitchFamily="34" charset="0"/>
              </a:rPr>
              <a:t>Se conformarán 2 equipos. Los equipos, constarán de 3 integrantes. A cada estudiante dentro del equipo se le otorga una responsabilidad (asignación de roles). 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algn="just"/>
            <a:r>
              <a:rPr lang="es-ES" sz="2000" u="sng" dirty="0">
                <a:latin typeface="Arial Narrow" pitchFamily="34" charset="0"/>
              </a:rPr>
              <a:t>Líder:</a:t>
            </a:r>
            <a:r>
              <a:rPr lang="es-ES" sz="2000" dirty="0">
                <a:latin typeface="Arial Narrow" pitchFamily="34" charset="0"/>
              </a:rPr>
              <a:t> dinamizador del proceso. Se preocupa por verificar, al interior del equipo, que se estén asumiendo las responsabilidades individuales y de grupo.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algn="just"/>
            <a:r>
              <a:rPr lang="es-ES" sz="2000" u="sng" dirty="0">
                <a:latin typeface="Arial Narrow" pitchFamily="34" charset="0"/>
              </a:rPr>
              <a:t>Vigía del Tiempo:</a:t>
            </a:r>
            <a:r>
              <a:rPr lang="es-ES" sz="2000" dirty="0">
                <a:latin typeface="Arial Narrow" pitchFamily="34" charset="0"/>
              </a:rPr>
              <a:t> controla el cronograma de tiempo establecido y es responsable porque el equipo desarrolle las diferentes actividades dentro del tiempo pactado.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algn="just"/>
            <a:r>
              <a:rPr lang="es-ES" sz="2000" u="sng" dirty="0">
                <a:latin typeface="Arial Narrow" pitchFamily="34" charset="0"/>
              </a:rPr>
              <a:t>Información complementaria:</a:t>
            </a:r>
            <a:r>
              <a:rPr lang="es-ES" sz="2000" dirty="0">
                <a:latin typeface="Arial Narrow" pitchFamily="34" charset="0"/>
              </a:rPr>
              <a:t> a cada miembro del equipo se le entrega parte de la información que se requiere para llevar a cabo la actividad, y los miembros deben complementarse, adecuadamente, para el logro de los objetivos. 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algn="just"/>
            <a:r>
              <a:rPr lang="es-ES" sz="2000" u="sng" dirty="0">
                <a:latin typeface="Arial Narrow" pitchFamily="34" charset="0"/>
              </a:rPr>
              <a:t>Responsabilidad compartida:</a:t>
            </a:r>
            <a:r>
              <a:rPr lang="es-ES" sz="2000" dirty="0">
                <a:latin typeface="Arial Narrow" pitchFamily="34" charset="0"/>
              </a:rPr>
              <a:t> todos los integrantes son responsables del conocimiento del equipo. Se debe procurar que cualquier miembro esté en capacidad de responder.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85813" y="357188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56433" y="967111"/>
            <a:ext cx="8374062" cy="440610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000" u="sng" dirty="0">
                <a:latin typeface="Arial Narrow" pitchFamily="34" charset="0"/>
              </a:rPr>
              <a:t>Organización del trabajo escrito</a:t>
            </a:r>
          </a:p>
          <a:p>
            <a:pPr algn="ctr">
              <a:defRPr/>
            </a:pPr>
            <a:endParaRPr lang="es-ES" sz="2000" dirty="0">
              <a:latin typeface="Arial Narrow" pitchFamily="34" charset="0"/>
            </a:endParaRPr>
          </a:p>
          <a:p>
            <a:pPr algn="just">
              <a:defRPr/>
            </a:pPr>
            <a:r>
              <a:rPr lang="es-ES" sz="2000" b="1" dirty="0">
                <a:latin typeface="Arial Narrow" pitchFamily="34" charset="0"/>
              </a:rPr>
              <a:t>Escrito</a:t>
            </a:r>
            <a:r>
              <a:rPr lang="es-ES" sz="2000" dirty="0">
                <a:latin typeface="Arial Narrow" pitchFamily="34" charset="0"/>
              </a:rPr>
              <a:t>: documento impreso, </a:t>
            </a:r>
          </a:p>
          <a:p>
            <a:pPr algn="just">
              <a:defRPr/>
            </a:pPr>
            <a:r>
              <a:rPr lang="es-ES" sz="2000" b="1" dirty="0">
                <a:latin typeface="Arial Narrow" pitchFamily="34" charset="0"/>
              </a:rPr>
              <a:t>Software a utilizar</a:t>
            </a:r>
            <a:r>
              <a:rPr lang="es-ES" sz="2000" dirty="0">
                <a:latin typeface="Arial Narrow" pitchFamily="34" charset="0"/>
              </a:rPr>
              <a:t>: Microsoft Word, </a:t>
            </a:r>
          </a:p>
          <a:p>
            <a:pPr algn="just">
              <a:defRPr/>
            </a:pPr>
            <a:r>
              <a:rPr lang="es-ES" sz="2000" b="1" dirty="0">
                <a:latin typeface="Arial Narrow" pitchFamily="34" charset="0"/>
              </a:rPr>
              <a:t>Tipo de letra</a:t>
            </a:r>
            <a:r>
              <a:rPr lang="es-ES" sz="2000" dirty="0">
                <a:latin typeface="Arial Narrow" pitchFamily="34" charset="0"/>
              </a:rPr>
              <a:t>: arial, tamaño 12, párrafo justificado, interlineado a 1.5 y papel carta.</a:t>
            </a:r>
          </a:p>
          <a:p>
            <a:pPr algn="ctr">
              <a:defRPr/>
            </a:pPr>
            <a:endParaRPr lang="es-ES" sz="2000" u="sng" dirty="0">
              <a:latin typeface="Arial Narrow" pitchFamily="34" charset="0"/>
            </a:endParaRPr>
          </a:p>
          <a:p>
            <a:pPr algn="ctr">
              <a:defRPr/>
            </a:pPr>
            <a:r>
              <a:rPr lang="es-ES" sz="2000" u="sng" dirty="0">
                <a:latin typeface="Arial Narrow" pitchFamily="34" charset="0"/>
              </a:rPr>
              <a:t>Organización de la información</a:t>
            </a:r>
          </a:p>
          <a:p>
            <a:pPr algn="just">
              <a:defRPr/>
            </a:pPr>
            <a:endParaRPr lang="es-ES" sz="2000" dirty="0">
              <a:latin typeface="Arial Narrow" pitchFamily="34" charset="0"/>
            </a:endParaRPr>
          </a:p>
          <a:p>
            <a:pPr>
              <a:defRPr/>
            </a:pPr>
            <a:r>
              <a:rPr lang="es-ES" sz="2000" b="1" dirty="0">
                <a:latin typeface="Arial Narrow" pitchFamily="34" charset="0"/>
              </a:rPr>
              <a:t>Presentación: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Nombre de la institución.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Nombre y apellido de cada uno de los autores, grupo o brigada, así como de los tutores o asesores de existir estos.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Título: Contiene hasta 15 palabras. Sin abreviaturas, ni siglas, ordenado de lo general a lo particular.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85813" y="357188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44500" y="1139825"/>
            <a:ext cx="8372475" cy="4881463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s-ES" sz="2000" b="1" dirty="0">
                <a:latin typeface="Arial Narrow" pitchFamily="34" charset="0"/>
              </a:rPr>
              <a:t>Resumen:</a:t>
            </a:r>
            <a:endParaRPr lang="es-ES" sz="2000" dirty="0"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Menor de 150 palabras.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Contiene el objetivo general del trabajo.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Contiene el total de referencias bibliográficas según tipo de fuentes de información revisadas. 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Menciona las conclusiones más relevantes.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Ofrece la idea central del trabajo.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Está redactado de forma impersonal y en tiempo pretérito.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Plantea las palabras claves.</a:t>
            </a:r>
          </a:p>
          <a:p>
            <a:pPr marL="457200" indent="-457200" algn="just">
              <a:defRPr/>
            </a:pPr>
            <a:endParaRPr lang="es-ES" sz="2000" dirty="0">
              <a:latin typeface="Arial Narrow" pitchFamily="34" charset="0"/>
            </a:endParaRPr>
          </a:p>
          <a:p>
            <a:pPr algn="just">
              <a:defRPr/>
            </a:pPr>
            <a:r>
              <a:rPr lang="es-ES" sz="2000" b="1" dirty="0">
                <a:latin typeface="Arial Narrow" pitchFamily="34" charset="0"/>
              </a:rPr>
              <a:t>Introducción:</a:t>
            </a:r>
            <a:endParaRPr lang="es-ES" sz="2000" dirty="0"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Expone los antecedentes históricos del problema.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Expone el marco teórico en el que se sustenta la revisión.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Justifica la investigación acorde a su importancia.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Explica el problema fundamental.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85813" y="357188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67544" y="695325"/>
            <a:ext cx="8349431" cy="48219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 sz="2000" b="1" dirty="0">
              <a:latin typeface="Arial Narrow" pitchFamily="34" charset="0"/>
            </a:endParaRPr>
          </a:p>
          <a:p>
            <a:pPr>
              <a:defRPr/>
            </a:pPr>
            <a:r>
              <a:rPr lang="es-ES" sz="2000" b="1" dirty="0">
                <a:latin typeface="Arial Narrow" pitchFamily="34" charset="0"/>
              </a:rPr>
              <a:t>Objetivos:</a:t>
            </a:r>
            <a:endParaRPr lang="es-ES" sz="2000" dirty="0">
              <a:latin typeface="Arial Narrow" pitchFamily="34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Utilización de los verbos, redactados en infinitivo, de forma clara y precisa.</a:t>
            </a:r>
          </a:p>
          <a:p>
            <a:pPr>
              <a:defRPr/>
            </a:pPr>
            <a:endParaRPr lang="es-ES" sz="2000" b="1" dirty="0">
              <a:latin typeface="Arial Narrow" pitchFamily="34" charset="0"/>
            </a:endParaRPr>
          </a:p>
          <a:p>
            <a:pPr>
              <a:defRPr/>
            </a:pPr>
            <a:r>
              <a:rPr lang="es-ES" sz="2000" b="1" dirty="0">
                <a:latin typeface="Arial Narrow" pitchFamily="34" charset="0"/>
              </a:rPr>
              <a:t>Desarrollo:</a:t>
            </a:r>
            <a:endParaRPr lang="es-ES" sz="2000" dirty="0"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Va de lo general a lo particular (se puede dividir en capítulos o temas)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Con la estructura de los objetivos planteados.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Se comparan, comentan y discuten las diversas fuentes.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Se redactan en un lenguaje claro y sencillo sin perder el contexto científico.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Se emiten criterios personales (plasmado en el informe de forma impersonal) correctos de acuerdo a los conocimientos actuales de la ciencia.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Cada referencia o criterio no personal es acotado.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Conclusiones implícitas en el análisis.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Las discusiones, comparaciones y opiniones personales se sustentan en un contexto ético e ideológico adecuado.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25500" y="174625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68287" y="1196752"/>
            <a:ext cx="8607425" cy="3271192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es-ES" sz="2000" b="1" dirty="0">
                <a:latin typeface="Arial Narrow" pitchFamily="34" charset="0"/>
              </a:rPr>
              <a:t>Conclusiones:</a:t>
            </a:r>
            <a:endParaRPr lang="es-ES" sz="2000" dirty="0"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No repite textualmente una cita o criterio ajeno.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Se fundamenta en el desarrollo del trabajo.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Son integradoras y consecuente con el objetivo planteado.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endParaRPr lang="es-ES" sz="2000" dirty="0">
              <a:latin typeface="Arial Narrow" pitchFamily="34" charset="0"/>
            </a:endParaRPr>
          </a:p>
          <a:p>
            <a:pPr algn="just">
              <a:defRPr/>
            </a:pPr>
            <a:r>
              <a:rPr lang="es-ES" sz="2000" b="1" dirty="0">
                <a:latin typeface="Arial Narrow" pitchFamily="34" charset="0"/>
              </a:rPr>
              <a:t>Referencias Bibliográficas:</a:t>
            </a:r>
            <a:endParaRPr lang="es-ES" sz="2000" dirty="0">
              <a:latin typeface="Arial Narrow" pitchFamily="34" charset="0"/>
            </a:endParaRP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Cumple con los criterios de Vancouver.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Son suficiente para el tema abordado:(Aproximadamente 10-15)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es-ES" sz="2000" dirty="0">
                <a:latin typeface="Arial Narrow" pitchFamily="34" charset="0"/>
              </a:rPr>
              <a:t>Más del 50% es menor de 5 años de actualización. (desde 2016-2020) partiendo de que la fecha actual es Abril de 2020.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25500" y="200025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17513" y="1244601"/>
            <a:ext cx="8374062" cy="43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000" u="sng" dirty="0">
                <a:latin typeface="Arial Narrow" pitchFamily="34" charset="0"/>
              </a:rPr>
              <a:t>Organización del trabajo oral</a:t>
            </a:r>
          </a:p>
          <a:p>
            <a:pPr algn="ctr"/>
            <a:endParaRPr lang="es-ES" sz="2000" dirty="0">
              <a:latin typeface="Arial Narrow" pitchFamily="34" charset="0"/>
            </a:endParaRPr>
          </a:p>
          <a:p>
            <a:pPr algn="just"/>
            <a:r>
              <a:rPr lang="es-ES" sz="2000" b="1" dirty="0">
                <a:latin typeface="Arial Narrow" pitchFamily="34" charset="0"/>
              </a:rPr>
              <a:t>Oral</a:t>
            </a:r>
            <a:r>
              <a:rPr lang="es-ES" sz="2000" dirty="0">
                <a:latin typeface="Arial Narrow" pitchFamily="34" charset="0"/>
              </a:rPr>
              <a:t>: exposición oral o defensa, </a:t>
            </a:r>
          </a:p>
          <a:p>
            <a:pPr algn="just"/>
            <a:r>
              <a:rPr lang="es-ES" sz="2000" b="1" dirty="0">
                <a:latin typeface="Arial Narrow" pitchFamily="34" charset="0"/>
              </a:rPr>
              <a:t>Software a utilizar</a:t>
            </a:r>
            <a:r>
              <a:rPr lang="es-ES" sz="2000" dirty="0">
                <a:latin typeface="Arial Narrow" pitchFamily="34" charset="0"/>
              </a:rPr>
              <a:t>: Microsoft Power Point, total de diapositivas: 10 diapositivas, tamaño de letra: fuente Tahoma, tamaño 44 para los títulos y 24 para el resto del contenido, interlineado sencillo y color negro. No debe sobrepasar las 9 líneas por diapositivas. Se recomiendan 6 palabras por línea.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  <a:p>
            <a:pPr algn="ctr"/>
            <a:r>
              <a:rPr lang="es-ES" sz="2000" dirty="0">
                <a:latin typeface="Arial Narrow" pitchFamily="34" charset="0"/>
              </a:rPr>
              <a:t> </a:t>
            </a:r>
            <a:r>
              <a:rPr lang="es-ES" sz="2000" u="sng" dirty="0">
                <a:latin typeface="Arial Narrow" pitchFamily="34" charset="0"/>
              </a:rPr>
              <a:t>Organización de la información</a:t>
            </a:r>
          </a:p>
          <a:p>
            <a:r>
              <a:rPr lang="es-MX" sz="2000" b="1" dirty="0">
                <a:latin typeface="Arial Narrow" pitchFamily="34" charset="0"/>
              </a:rPr>
              <a:t>1ra diapositiva:</a:t>
            </a:r>
            <a:endParaRPr lang="es-ES" sz="2000" dirty="0">
              <a:latin typeface="Arial Narrow" pitchFamily="34" charset="0"/>
            </a:endParaRPr>
          </a:p>
          <a:p>
            <a:r>
              <a:rPr lang="es-MX" sz="2000" dirty="0">
                <a:latin typeface="Arial Narrow" pitchFamily="34" charset="0"/>
              </a:rPr>
              <a:t>Nombre de la institución o departamento a los que se debe atribuir el trabajo.</a:t>
            </a:r>
            <a:endParaRPr lang="es-ES" sz="2000" dirty="0">
              <a:latin typeface="Arial Narrow" pitchFamily="34" charset="0"/>
            </a:endParaRPr>
          </a:p>
          <a:p>
            <a:r>
              <a:rPr lang="es-MX" sz="2000" dirty="0">
                <a:latin typeface="Arial Narrow" pitchFamily="34" charset="0"/>
              </a:rPr>
              <a:t>Título del trabajo</a:t>
            </a:r>
            <a:endParaRPr lang="es-ES" sz="2000" dirty="0">
              <a:latin typeface="Arial Narrow" pitchFamily="34" charset="0"/>
            </a:endParaRPr>
          </a:p>
          <a:p>
            <a:r>
              <a:rPr lang="es-MX" sz="2000" dirty="0">
                <a:latin typeface="Arial Narrow" pitchFamily="34" charset="0"/>
              </a:rPr>
              <a:t>Nombre y apellido de cada uno de los autores, grupo o brigada así como de los tutores o asesores de existir estos</a:t>
            </a:r>
            <a:r>
              <a:rPr lang="es-MX" sz="2400" dirty="0">
                <a:latin typeface="Arial Narrow" pitchFamily="34" charset="0"/>
              </a:rPr>
              <a:t>.</a:t>
            </a:r>
            <a:endParaRPr lang="es-ES" sz="2400" dirty="0">
              <a:latin typeface="Arial Narrow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85813" y="357188"/>
          <a:ext cx="77153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Tareas</a:t>
                      </a:r>
                    </a:p>
                    <a:p>
                      <a:pPr algn="ctr"/>
                      <a:endParaRPr lang="es-E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Proceso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Evaluación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Conclusiones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347</TotalTime>
  <Words>2018</Words>
  <Application>Microsoft Office PowerPoint</Application>
  <PresentationFormat>Presentación en pantalla (4:3)</PresentationFormat>
  <Paragraphs>290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Gill Sans MT</vt:lpstr>
      <vt:lpstr>Wingdings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Nancy</dc:creator>
  <cp:lastModifiedBy>JOEL</cp:lastModifiedBy>
  <cp:revision>70</cp:revision>
  <dcterms:created xsi:type="dcterms:W3CDTF">2019-12-02T15:37:18Z</dcterms:created>
  <dcterms:modified xsi:type="dcterms:W3CDTF">2021-03-02T02:28:46Z</dcterms:modified>
</cp:coreProperties>
</file>