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301" r:id="rId4"/>
    <p:sldId id="259" r:id="rId5"/>
    <p:sldId id="258" r:id="rId6"/>
    <p:sldId id="282" r:id="rId7"/>
    <p:sldId id="283" r:id="rId8"/>
    <p:sldId id="284" r:id="rId9"/>
    <p:sldId id="285" r:id="rId10"/>
    <p:sldId id="286" r:id="rId11"/>
    <p:sldId id="287" r:id="rId12"/>
    <p:sldId id="288" r:id="rId13"/>
    <p:sldId id="280" r:id="rId14"/>
    <p:sldId id="289" r:id="rId15"/>
    <p:sldId id="261" r:id="rId16"/>
    <p:sldId id="290" r:id="rId17"/>
    <p:sldId id="291" r:id="rId18"/>
    <p:sldId id="292" r:id="rId19"/>
    <p:sldId id="293" r:id="rId20"/>
    <p:sldId id="294" r:id="rId21"/>
    <p:sldId id="262" r:id="rId22"/>
    <p:sldId id="265" r:id="rId23"/>
    <p:sldId id="295" r:id="rId24"/>
    <p:sldId id="296" r:id="rId25"/>
    <p:sldId id="297" r:id="rId26"/>
    <p:sldId id="299" r:id="rId27"/>
    <p:sldId id="264" r:id="rId28"/>
    <p:sldId id="300" r:id="rId29"/>
    <p:sldId id="302" r:id="rId30"/>
    <p:sldId id="303" r:id="rId31"/>
    <p:sldId id="304" r:id="rId32"/>
    <p:sldId id="305"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0" autoAdjust="0"/>
    <p:restoredTop sz="94660"/>
  </p:normalViewPr>
  <p:slideViewPr>
    <p:cSldViewPr>
      <p:cViewPr varScale="1">
        <p:scale>
          <a:sx n="45" d="100"/>
          <a:sy n="45" d="100"/>
        </p:scale>
        <p:origin x="4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863C4-C0E5-4CAE-971D-A7F764BE58FB}" type="datetimeFigureOut">
              <a:rPr lang="es-ES_tradnl" smtClean="0"/>
              <a:t>01/03/2021</a:t>
            </a:fld>
            <a:endParaRPr lang="es-ES_tradn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DBBD56-4A85-4AE3-8D93-2D1D9CA20C37}" type="slidenum">
              <a:rPr lang="es-ES_tradnl" smtClean="0"/>
              <a:t>‹Nº›</a:t>
            </a:fld>
            <a:endParaRPr lang="es-ES_tradnl"/>
          </a:p>
        </p:txBody>
      </p:sp>
    </p:spTree>
    <p:extLst>
      <p:ext uri="{BB962C8B-B14F-4D97-AF65-F5344CB8AC3E}">
        <p14:creationId xmlns:p14="http://schemas.microsoft.com/office/powerpoint/2010/main" val="2887936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92" name="Rectangle 20">
            <a:extLst>
              <a:ext uri="{FF2B5EF4-FFF2-40B4-BE49-F238E27FC236}">
                <a16:creationId xmlns:a16="http://schemas.microsoft.com/office/drawing/2014/main" id="{7DCA7BC5-DC3D-41C9-8EB4-FA828B4F2D99}"/>
              </a:ext>
            </a:extLst>
          </p:cNvPr>
          <p:cNvSpPr>
            <a:spLocks noChangeArrowheads="1"/>
          </p:cNvSpPr>
          <p:nvPr/>
        </p:nvSpPr>
        <p:spPr bwMode="gray">
          <a:xfrm>
            <a:off x="0" y="6562725"/>
            <a:ext cx="9144000" cy="304800"/>
          </a:xfrm>
          <a:prstGeom prst="rect">
            <a:avLst/>
          </a:prstGeom>
          <a:gradFill rotWithShape="1">
            <a:gsLst>
              <a:gs pos="0">
                <a:schemeClr val="tx2"/>
              </a:gs>
              <a:gs pos="100000">
                <a:schemeClr val="tx2">
                  <a:gamma/>
                  <a:shade val="38039"/>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093" name="Line 21">
            <a:extLst>
              <a:ext uri="{FF2B5EF4-FFF2-40B4-BE49-F238E27FC236}">
                <a16:creationId xmlns:a16="http://schemas.microsoft.com/office/drawing/2014/main" id="{325A9F78-0644-4A20-BA70-B0B7323F7BFA}"/>
              </a:ext>
            </a:extLst>
          </p:cNvPr>
          <p:cNvSpPr>
            <a:spLocks noChangeShapeType="1"/>
          </p:cNvSpPr>
          <p:nvPr/>
        </p:nvSpPr>
        <p:spPr bwMode="auto">
          <a:xfrm>
            <a:off x="0" y="6553200"/>
            <a:ext cx="91440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3076" name="Rectangle 4">
            <a:extLst>
              <a:ext uri="{FF2B5EF4-FFF2-40B4-BE49-F238E27FC236}">
                <a16:creationId xmlns:a16="http://schemas.microsoft.com/office/drawing/2014/main" id="{824D20B2-34F9-416D-932F-F8BC04CE74F0}"/>
              </a:ext>
            </a:extLst>
          </p:cNvPr>
          <p:cNvSpPr>
            <a:spLocks noGrp="1" noChangeArrowheads="1"/>
          </p:cNvSpPr>
          <p:nvPr>
            <p:ph type="dt" sz="half" idx="2"/>
          </p:nvPr>
        </p:nvSpPr>
        <p:spPr>
          <a:xfrm>
            <a:off x="457200" y="6534156"/>
            <a:ext cx="2133600" cy="244475"/>
          </a:xfrm>
        </p:spPr>
        <p:txBody>
          <a:bodyPr/>
          <a:lstStyle>
            <a:lvl1pPr>
              <a:defRPr sz="1200">
                <a:solidFill>
                  <a:schemeClr val="bg1"/>
                </a:solidFill>
              </a:defRPr>
            </a:lvl1pPr>
          </a:lstStyle>
          <a:p>
            <a:endParaRPr lang="en-US" altLang="es-MX"/>
          </a:p>
        </p:txBody>
      </p:sp>
      <p:sp>
        <p:nvSpPr>
          <p:cNvPr id="3077" name="Rectangle 5">
            <a:extLst>
              <a:ext uri="{FF2B5EF4-FFF2-40B4-BE49-F238E27FC236}">
                <a16:creationId xmlns:a16="http://schemas.microsoft.com/office/drawing/2014/main" id="{98EC2E82-2153-4314-B2CB-C72A84871896}"/>
              </a:ext>
            </a:extLst>
          </p:cNvPr>
          <p:cNvSpPr>
            <a:spLocks noGrp="1" noChangeArrowheads="1"/>
          </p:cNvSpPr>
          <p:nvPr>
            <p:ph type="ftr" sz="quarter" idx="3"/>
          </p:nvPr>
        </p:nvSpPr>
        <p:spPr>
          <a:xfrm>
            <a:off x="3124200" y="6534156"/>
            <a:ext cx="2895600" cy="244475"/>
          </a:xfrm>
        </p:spPr>
        <p:txBody>
          <a:bodyPr/>
          <a:lstStyle>
            <a:lvl1pPr>
              <a:defRPr sz="1200">
                <a:solidFill>
                  <a:schemeClr val="bg1"/>
                </a:solidFill>
              </a:defRPr>
            </a:lvl1pPr>
          </a:lstStyle>
          <a:p>
            <a:endParaRPr lang="en-US" altLang="es-MX"/>
          </a:p>
        </p:txBody>
      </p:sp>
      <p:sp>
        <p:nvSpPr>
          <p:cNvPr id="3078" name="Rectangle 6">
            <a:extLst>
              <a:ext uri="{FF2B5EF4-FFF2-40B4-BE49-F238E27FC236}">
                <a16:creationId xmlns:a16="http://schemas.microsoft.com/office/drawing/2014/main" id="{D5B5C4B8-FE8C-4FC0-A44B-474C5601E83F}"/>
              </a:ext>
            </a:extLst>
          </p:cNvPr>
          <p:cNvSpPr>
            <a:spLocks noGrp="1" noChangeArrowheads="1"/>
          </p:cNvSpPr>
          <p:nvPr>
            <p:ph type="sldNum" sz="quarter" idx="4"/>
          </p:nvPr>
        </p:nvSpPr>
        <p:spPr>
          <a:xfrm>
            <a:off x="6553200" y="6534156"/>
            <a:ext cx="2133600" cy="244475"/>
          </a:xfrm>
        </p:spPr>
        <p:txBody>
          <a:bodyPr/>
          <a:lstStyle>
            <a:lvl1pPr>
              <a:defRPr sz="1200">
                <a:solidFill>
                  <a:schemeClr val="bg1"/>
                </a:solidFill>
              </a:defRPr>
            </a:lvl1pPr>
          </a:lstStyle>
          <a:p>
            <a:fld id="{78C2134A-C47F-4D8C-9C6C-9D4DE27C9ED1}" type="slidenum">
              <a:rPr lang="en-US" altLang="es-MX"/>
              <a:pPr/>
              <a:t>‹Nº›</a:t>
            </a:fld>
            <a:endParaRPr lang="en-US" altLang="es-MX"/>
          </a:p>
        </p:txBody>
      </p:sp>
      <p:grpSp>
        <p:nvGrpSpPr>
          <p:cNvPr id="3088" name="Group 16">
            <a:extLst>
              <a:ext uri="{FF2B5EF4-FFF2-40B4-BE49-F238E27FC236}">
                <a16:creationId xmlns:a16="http://schemas.microsoft.com/office/drawing/2014/main" id="{3E5CBDC7-3666-448B-B2AC-0EC1DDB21AB8}"/>
              </a:ext>
            </a:extLst>
          </p:cNvPr>
          <p:cNvGrpSpPr>
            <a:grpSpLocks/>
          </p:cNvGrpSpPr>
          <p:nvPr/>
        </p:nvGrpSpPr>
        <p:grpSpPr bwMode="auto">
          <a:xfrm>
            <a:off x="228600" y="304801"/>
            <a:ext cx="1079500" cy="638175"/>
            <a:chOff x="2680" y="3678"/>
            <a:chExt cx="680" cy="402"/>
          </a:xfrm>
        </p:grpSpPr>
        <p:sp>
          <p:nvSpPr>
            <p:cNvPr id="3086" name="Text Box 14">
              <a:extLst>
                <a:ext uri="{FF2B5EF4-FFF2-40B4-BE49-F238E27FC236}">
                  <a16:creationId xmlns:a16="http://schemas.microsoft.com/office/drawing/2014/main" id="{BFBC6BCE-7F05-4678-B795-CAEB565CEEC1}"/>
                </a:ext>
              </a:extLst>
            </p:cNvPr>
            <p:cNvSpPr txBox="1">
              <a:spLocks noChangeArrowheads="1"/>
            </p:cNvSpPr>
            <p:nvPr/>
          </p:nvSpPr>
          <p:spPr bwMode="gray">
            <a:xfrm>
              <a:off x="2680" y="3789"/>
              <a:ext cx="6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400" b="1"/>
                <a:t>LOGO</a:t>
              </a:r>
            </a:p>
          </p:txBody>
        </p:sp>
        <p:sp>
          <p:nvSpPr>
            <p:cNvPr id="3087" name="AutoShape 15">
              <a:extLst>
                <a:ext uri="{FF2B5EF4-FFF2-40B4-BE49-F238E27FC236}">
                  <a16:creationId xmlns:a16="http://schemas.microsoft.com/office/drawing/2014/main" id="{F4C81657-9C3B-43A4-9305-30807198355D}"/>
                </a:ext>
              </a:extLst>
            </p:cNvPr>
            <p:cNvSpPr>
              <a:spLocks noChangeArrowheads="1"/>
            </p:cNvSpPr>
            <p:nvPr/>
          </p:nvSpPr>
          <p:spPr bwMode="gray">
            <a:xfrm rot="5400000">
              <a:off x="2928" y="3493"/>
              <a:ext cx="172" cy="542"/>
            </a:xfrm>
            <a:prstGeom prst="moon">
              <a:avLst>
                <a:gd name="adj" fmla="val 2120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grpSp>
      <p:sp>
        <p:nvSpPr>
          <p:cNvPr id="3075" name="Rectangle 3">
            <a:extLst>
              <a:ext uri="{FF2B5EF4-FFF2-40B4-BE49-F238E27FC236}">
                <a16:creationId xmlns:a16="http://schemas.microsoft.com/office/drawing/2014/main" id="{7AD07B76-E4B0-4A0D-B010-A6D7F09781A8}"/>
              </a:ext>
            </a:extLst>
          </p:cNvPr>
          <p:cNvSpPr>
            <a:spLocks noGrp="1" noChangeArrowheads="1"/>
          </p:cNvSpPr>
          <p:nvPr>
            <p:ph type="subTitle" idx="1"/>
          </p:nvPr>
        </p:nvSpPr>
        <p:spPr bwMode="gray">
          <a:xfrm>
            <a:off x="914400" y="2286000"/>
            <a:ext cx="7304088" cy="381000"/>
          </a:xfrm>
        </p:spPr>
        <p:txBody>
          <a:bodyPr/>
          <a:lstStyle>
            <a:lvl1pPr marL="0" indent="0" algn="ctr">
              <a:buFont typeface="Wingdings" panose="05000000000000000000" pitchFamily="2" charset="2"/>
              <a:buNone/>
              <a:defRPr sz="2400">
                <a:solidFill>
                  <a:schemeClr val="tx2"/>
                </a:solidFill>
              </a:defRPr>
            </a:lvl1pPr>
          </a:lstStyle>
          <a:p>
            <a:pPr lvl="0"/>
            <a:r>
              <a:rPr lang="es-ES" altLang="es-MX" noProof="0"/>
              <a:t>Haga clic para modificar el estilo de subtítulo del patrón</a:t>
            </a:r>
            <a:endParaRPr lang="en-US" altLang="es-MX" noProof="0"/>
          </a:p>
        </p:txBody>
      </p:sp>
      <p:sp>
        <p:nvSpPr>
          <p:cNvPr id="3074" name="Rectangle 2">
            <a:extLst>
              <a:ext uri="{FF2B5EF4-FFF2-40B4-BE49-F238E27FC236}">
                <a16:creationId xmlns:a16="http://schemas.microsoft.com/office/drawing/2014/main" id="{C2FB5D25-28FD-4D82-AA4B-1698F399EDBD}"/>
              </a:ext>
            </a:extLst>
          </p:cNvPr>
          <p:cNvSpPr>
            <a:spLocks noGrp="1" noChangeArrowheads="1"/>
          </p:cNvSpPr>
          <p:nvPr>
            <p:ph type="ctrTitle"/>
          </p:nvPr>
        </p:nvSpPr>
        <p:spPr bwMode="gray">
          <a:xfrm>
            <a:off x="762000" y="1600204"/>
            <a:ext cx="7620000" cy="682625"/>
          </a:xfrm>
          <a:extLst>
            <a:ext uri="{91240B29-F687-4F45-9708-019B960494DF}">
              <a14:hiddenLine xmlns:a14="http://schemas.microsoft.com/office/drawing/2010/main" w="9525">
                <a:solidFill>
                  <a:schemeClr val="tx1"/>
                </a:solidFill>
                <a:miter lim="800000"/>
                <a:headEnd/>
                <a:tailEnd/>
              </a14:hiddenLine>
            </a:ext>
          </a:extLst>
        </p:spPr>
        <p:txBody>
          <a:bodyPr/>
          <a:lstStyle>
            <a:lvl1pPr>
              <a:defRPr sz="4400" b="1">
                <a:solidFill>
                  <a:schemeClr val="tx1"/>
                </a:solidFill>
              </a:defRPr>
            </a:lvl1pPr>
          </a:lstStyle>
          <a:p>
            <a:pPr lvl="0"/>
            <a:r>
              <a:rPr lang="es-ES" altLang="es-MX" noProof="0"/>
              <a:t>Haga clic para modificar el estilo de título del patrón</a:t>
            </a:r>
            <a:endParaRPr lang="en-US" altLang="es-MX"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6CD590-56EE-43A3-AB1B-458FA3DEF819}"/>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id="{0A0528A4-D7BF-4A09-8983-9D5686424F3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0763633F-C6CC-4CB9-99A7-574FAF60F369}"/>
              </a:ext>
            </a:extLst>
          </p:cNvPr>
          <p:cNvSpPr>
            <a:spLocks noGrp="1"/>
          </p:cNvSpPr>
          <p:nvPr>
            <p:ph type="dt" sz="half" idx="10"/>
          </p:nvPr>
        </p:nvSpPr>
        <p:spPr/>
        <p:txBody>
          <a:bodyPr/>
          <a:lstStyle>
            <a:lvl1pPr>
              <a:defRPr/>
            </a:lvl1pPr>
          </a:lstStyle>
          <a:p>
            <a:endParaRPr lang="en-US" altLang="es-MX"/>
          </a:p>
        </p:txBody>
      </p:sp>
      <p:sp>
        <p:nvSpPr>
          <p:cNvPr id="5" name="Marcador de pie de página 4">
            <a:extLst>
              <a:ext uri="{FF2B5EF4-FFF2-40B4-BE49-F238E27FC236}">
                <a16:creationId xmlns:a16="http://schemas.microsoft.com/office/drawing/2014/main" id="{7A6341EA-4406-472B-8739-51DDE6EE683D}"/>
              </a:ext>
            </a:extLst>
          </p:cNvPr>
          <p:cNvSpPr>
            <a:spLocks noGrp="1"/>
          </p:cNvSpPr>
          <p:nvPr>
            <p:ph type="ftr" sz="quarter" idx="11"/>
          </p:nvPr>
        </p:nvSpPr>
        <p:spPr/>
        <p:txBody>
          <a:bodyPr/>
          <a:lstStyle>
            <a:lvl1pPr>
              <a:defRPr/>
            </a:lvl1pPr>
          </a:lstStyle>
          <a:p>
            <a:endParaRPr lang="en-US" altLang="es-MX"/>
          </a:p>
        </p:txBody>
      </p:sp>
      <p:sp>
        <p:nvSpPr>
          <p:cNvPr id="6" name="Marcador de número de diapositiva 5">
            <a:extLst>
              <a:ext uri="{FF2B5EF4-FFF2-40B4-BE49-F238E27FC236}">
                <a16:creationId xmlns:a16="http://schemas.microsoft.com/office/drawing/2014/main" id="{6497D0EF-62E8-4F5E-BC1B-0FE1A11D303E}"/>
              </a:ext>
            </a:extLst>
          </p:cNvPr>
          <p:cNvSpPr>
            <a:spLocks noGrp="1"/>
          </p:cNvSpPr>
          <p:nvPr>
            <p:ph type="sldNum" sz="quarter" idx="12"/>
          </p:nvPr>
        </p:nvSpPr>
        <p:spPr/>
        <p:txBody>
          <a:bodyPr/>
          <a:lstStyle>
            <a:lvl1pPr>
              <a:defRPr/>
            </a:lvl1pPr>
          </a:lstStyle>
          <a:p>
            <a:fld id="{5EDAC4A9-88F5-450D-9289-78B479560A46}" type="slidenum">
              <a:rPr lang="en-US" altLang="es-MX"/>
              <a:pPr/>
              <a:t>‹Nº›</a:t>
            </a:fld>
            <a:endParaRPr lang="en-US" altLang="es-MX"/>
          </a:p>
        </p:txBody>
      </p:sp>
    </p:spTree>
    <p:extLst>
      <p:ext uri="{BB962C8B-B14F-4D97-AF65-F5344CB8AC3E}">
        <p14:creationId xmlns:p14="http://schemas.microsoft.com/office/powerpoint/2010/main" val="384984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9A8E38-7A8B-4287-BE29-0AFB986AA2CE}"/>
              </a:ext>
            </a:extLst>
          </p:cNvPr>
          <p:cNvSpPr>
            <a:spLocks noGrp="1"/>
          </p:cNvSpPr>
          <p:nvPr>
            <p:ph type="title" orient="vert"/>
          </p:nvPr>
        </p:nvSpPr>
        <p:spPr>
          <a:xfrm>
            <a:off x="6629400" y="609600"/>
            <a:ext cx="2057400" cy="5715000"/>
          </a:xfrm>
        </p:spPr>
        <p:txBody>
          <a:bodyPr vert="eaVert"/>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id="{C8DC40C7-34ED-493F-8340-C347118CD47F}"/>
              </a:ext>
            </a:extLst>
          </p:cNvPr>
          <p:cNvSpPr>
            <a:spLocks noGrp="1"/>
          </p:cNvSpPr>
          <p:nvPr>
            <p:ph type="body" orient="vert" idx="1"/>
          </p:nvPr>
        </p:nvSpPr>
        <p:spPr>
          <a:xfrm>
            <a:off x="457200" y="609600"/>
            <a:ext cx="6019800" cy="57150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F3EF5E28-91DC-45F8-8A01-4B31860D1C3F}"/>
              </a:ext>
            </a:extLst>
          </p:cNvPr>
          <p:cNvSpPr>
            <a:spLocks noGrp="1"/>
          </p:cNvSpPr>
          <p:nvPr>
            <p:ph type="dt" sz="half" idx="10"/>
          </p:nvPr>
        </p:nvSpPr>
        <p:spPr/>
        <p:txBody>
          <a:bodyPr/>
          <a:lstStyle>
            <a:lvl1pPr>
              <a:defRPr/>
            </a:lvl1pPr>
          </a:lstStyle>
          <a:p>
            <a:endParaRPr lang="en-US" altLang="es-MX"/>
          </a:p>
        </p:txBody>
      </p:sp>
      <p:sp>
        <p:nvSpPr>
          <p:cNvPr id="5" name="Marcador de pie de página 4">
            <a:extLst>
              <a:ext uri="{FF2B5EF4-FFF2-40B4-BE49-F238E27FC236}">
                <a16:creationId xmlns:a16="http://schemas.microsoft.com/office/drawing/2014/main" id="{E5E2CA17-3BB9-4F92-B8D3-6B7E83B58B18}"/>
              </a:ext>
            </a:extLst>
          </p:cNvPr>
          <p:cNvSpPr>
            <a:spLocks noGrp="1"/>
          </p:cNvSpPr>
          <p:nvPr>
            <p:ph type="ftr" sz="quarter" idx="11"/>
          </p:nvPr>
        </p:nvSpPr>
        <p:spPr/>
        <p:txBody>
          <a:bodyPr/>
          <a:lstStyle>
            <a:lvl1pPr>
              <a:defRPr/>
            </a:lvl1pPr>
          </a:lstStyle>
          <a:p>
            <a:endParaRPr lang="en-US" altLang="es-MX"/>
          </a:p>
        </p:txBody>
      </p:sp>
      <p:sp>
        <p:nvSpPr>
          <p:cNvPr id="6" name="Marcador de número de diapositiva 5">
            <a:extLst>
              <a:ext uri="{FF2B5EF4-FFF2-40B4-BE49-F238E27FC236}">
                <a16:creationId xmlns:a16="http://schemas.microsoft.com/office/drawing/2014/main" id="{6D8B70C6-0B84-4FD3-8DA6-9BF3BA47AB32}"/>
              </a:ext>
            </a:extLst>
          </p:cNvPr>
          <p:cNvSpPr>
            <a:spLocks noGrp="1"/>
          </p:cNvSpPr>
          <p:nvPr>
            <p:ph type="sldNum" sz="quarter" idx="12"/>
          </p:nvPr>
        </p:nvSpPr>
        <p:spPr/>
        <p:txBody>
          <a:bodyPr/>
          <a:lstStyle>
            <a:lvl1pPr>
              <a:defRPr/>
            </a:lvl1pPr>
          </a:lstStyle>
          <a:p>
            <a:fld id="{002DBA17-E8CF-4F59-9F70-3F12BEFFBA2E}" type="slidenum">
              <a:rPr lang="en-US" altLang="es-MX"/>
              <a:pPr/>
              <a:t>‹Nº›</a:t>
            </a:fld>
            <a:endParaRPr lang="en-US" altLang="es-MX"/>
          </a:p>
        </p:txBody>
      </p:sp>
    </p:spTree>
    <p:extLst>
      <p:ext uri="{BB962C8B-B14F-4D97-AF65-F5344CB8AC3E}">
        <p14:creationId xmlns:p14="http://schemas.microsoft.com/office/powerpoint/2010/main" val="2130158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C4C5A5-F7FD-4FDB-A6DA-DD4E5733EF43}"/>
              </a:ext>
            </a:extLst>
          </p:cNvPr>
          <p:cNvSpPr>
            <a:spLocks noGrp="1"/>
          </p:cNvSpPr>
          <p:nvPr>
            <p:ph type="title"/>
          </p:nvPr>
        </p:nvSpPr>
        <p:spPr>
          <a:xfrm>
            <a:off x="2438400" y="609606"/>
            <a:ext cx="6248400" cy="487363"/>
          </a:xfrm>
        </p:spPr>
        <p:txBody>
          <a:bodyPr/>
          <a:lstStyle/>
          <a:p>
            <a:r>
              <a:rPr lang="es-ES"/>
              <a:t>Haga clic para modificar el estilo de título del patrón</a:t>
            </a:r>
            <a:endParaRPr lang="es-ES_tradnl"/>
          </a:p>
        </p:txBody>
      </p:sp>
      <p:sp>
        <p:nvSpPr>
          <p:cNvPr id="3" name="Marcador de tabla 2">
            <a:extLst>
              <a:ext uri="{FF2B5EF4-FFF2-40B4-BE49-F238E27FC236}">
                <a16:creationId xmlns:a16="http://schemas.microsoft.com/office/drawing/2014/main" id="{F46731B3-385B-4D03-8D71-DF2127BC0E17}"/>
              </a:ext>
            </a:extLst>
          </p:cNvPr>
          <p:cNvSpPr>
            <a:spLocks noGrp="1"/>
          </p:cNvSpPr>
          <p:nvPr>
            <p:ph type="tbl" idx="1"/>
          </p:nvPr>
        </p:nvSpPr>
        <p:spPr>
          <a:xfrm>
            <a:off x="457200" y="1219200"/>
            <a:ext cx="8229600" cy="5105400"/>
          </a:xfrm>
        </p:spPr>
        <p:txBody>
          <a:bodyPr/>
          <a:lstStyle/>
          <a:p>
            <a:r>
              <a:rPr lang="es-ES"/>
              <a:t>Haga clic en el icono para agregar una tabla</a:t>
            </a:r>
            <a:endParaRPr lang="es-ES_tradnl"/>
          </a:p>
        </p:txBody>
      </p:sp>
      <p:sp>
        <p:nvSpPr>
          <p:cNvPr id="4" name="Marcador de fecha 3">
            <a:extLst>
              <a:ext uri="{FF2B5EF4-FFF2-40B4-BE49-F238E27FC236}">
                <a16:creationId xmlns:a16="http://schemas.microsoft.com/office/drawing/2014/main" id="{AD2F0F01-44FB-427F-81C9-B0AE5F49D30A}"/>
              </a:ext>
            </a:extLst>
          </p:cNvPr>
          <p:cNvSpPr>
            <a:spLocks noGrp="1"/>
          </p:cNvSpPr>
          <p:nvPr>
            <p:ph type="dt" sz="half" idx="10"/>
          </p:nvPr>
        </p:nvSpPr>
        <p:spPr>
          <a:xfrm>
            <a:off x="457200" y="6400806"/>
            <a:ext cx="2133600" cy="320675"/>
          </a:xfrm>
        </p:spPr>
        <p:txBody>
          <a:bodyPr/>
          <a:lstStyle>
            <a:lvl1pPr>
              <a:defRPr/>
            </a:lvl1pPr>
          </a:lstStyle>
          <a:p>
            <a:endParaRPr lang="en-US" altLang="es-MX"/>
          </a:p>
        </p:txBody>
      </p:sp>
      <p:sp>
        <p:nvSpPr>
          <p:cNvPr id="5" name="Marcador de pie de página 4">
            <a:extLst>
              <a:ext uri="{FF2B5EF4-FFF2-40B4-BE49-F238E27FC236}">
                <a16:creationId xmlns:a16="http://schemas.microsoft.com/office/drawing/2014/main" id="{2541AEFF-7542-45C0-A2E2-EBD7D7B3BEFC}"/>
              </a:ext>
            </a:extLst>
          </p:cNvPr>
          <p:cNvSpPr>
            <a:spLocks noGrp="1"/>
          </p:cNvSpPr>
          <p:nvPr>
            <p:ph type="ftr" sz="quarter" idx="11"/>
          </p:nvPr>
        </p:nvSpPr>
        <p:spPr>
          <a:xfrm>
            <a:off x="3124200" y="6400806"/>
            <a:ext cx="2895600" cy="320675"/>
          </a:xfrm>
        </p:spPr>
        <p:txBody>
          <a:bodyPr/>
          <a:lstStyle>
            <a:lvl1pPr>
              <a:defRPr/>
            </a:lvl1pPr>
          </a:lstStyle>
          <a:p>
            <a:endParaRPr lang="en-US" altLang="es-MX"/>
          </a:p>
        </p:txBody>
      </p:sp>
      <p:sp>
        <p:nvSpPr>
          <p:cNvPr id="6" name="Marcador de número de diapositiva 5">
            <a:extLst>
              <a:ext uri="{FF2B5EF4-FFF2-40B4-BE49-F238E27FC236}">
                <a16:creationId xmlns:a16="http://schemas.microsoft.com/office/drawing/2014/main" id="{E908DCC4-4FBC-40A3-AD45-749F33F67D73}"/>
              </a:ext>
            </a:extLst>
          </p:cNvPr>
          <p:cNvSpPr>
            <a:spLocks noGrp="1"/>
          </p:cNvSpPr>
          <p:nvPr>
            <p:ph type="sldNum" sz="quarter" idx="12"/>
          </p:nvPr>
        </p:nvSpPr>
        <p:spPr>
          <a:xfrm>
            <a:off x="6553200" y="6400806"/>
            <a:ext cx="2133600" cy="320675"/>
          </a:xfrm>
        </p:spPr>
        <p:txBody>
          <a:bodyPr/>
          <a:lstStyle>
            <a:lvl1pPr>
              <a:defRPr/>
            </a:lvl1pPr>
          </a:lstStyle>
          <a:p>
            <a:fld id="{94F1DAAB-7CD9-44FB-A9C2-6E4A228C0FCE}" type="slidenum">
              <a:rPr lang="en-US" altLang="es-MX"/>
              <a:pPr/>
              <a:t>‹Nº›</a:t>
            </a:fld>
            <a:endParaRPr lang="en-US" altLang="es-MX"/>
          </a:p>
        </p:txBody>
      </p:sp>
    </p:spTree>
    <p:extLst>
      <p:ext uri="{BB962C8B-B14F-4D97-AF65-F5344CB8AC3E}">
        <p14:creationId xmlns:p14="http://schemas.microsoft.com/office/powerpoint/2010/main" val="293482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74484C-1F34-4803-B9C0-1706B597A331}"/>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C0AB8F2F-688D-435A-B275-27D172088F5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64C90035-B727-4A1F-8D48-CBB9429FD3A9}"/>
              </a:ext>
            </a:extLst>
          </p:cNvPr>
          <p:cNvSpPr>
            <a:spLocks noGrp="1"/>
          </p:cNvSpPr>
          <p:nvPr>
            <p:ph type="dt" sz="half" idx="10"/>
          </p:nvPr>
        </p:nvSpPr>
        <p:spPr/>
        <p:txBody>
          <a:bodyPr/>
          <a:lstStyle>
            <a:lvl1pPr>
              <a:defRPr/>
            </a:lvl1pPr>
          </a:lstStyle>
          <a:p>
            <a:endParaRPr lang="en-US" altLang="es-MX"/>
          </a:p>
        </p:txBody>
      </p:sp>
      <p:sp>
        <p:nvSpPr>
          <p:cNvPr id="5" name="Marcador de pie de página 4">
            <a:extLst>
              <a:ext uri="{FF2B5EF4-FFF2-40B4-BE49-F238E27FC236}">
                <a16:creationId xmlns:a16="http://schemas.microsoft.com/office/drawing/2014/main" id="{1B37E2BE-3C92-4E15-BE87-2A3EC6C11EFB}"/>
              </a:ext>
            </a:extLst>
          </p:cNvPr>
          <p:cNvSpPr>
            <a:spLocks noGrp="1"/>
          </p:cNvSpPr>
          <p:nvPr>
            <p:ph type="ftr" sz="quarter" idx="11"/>
          </p:nvPr>
        </p:nvSpPr>
        <p:spPr/>
        <p:txBody>
          <a:bodyPr/>
          <a:lstStyle>
            <a:lvl1pPr>
              <a:defRPr/>
            </a:lvl1pPr>
          </a:lstStyle>
          <a:p>
            <a:endParaRPr lang="en-US" altLang="es-MX"/>
          </a:p>
        </p:txBody>
      </p:sp>
      <p:sp>
        <p:nvSpPr>
          <p:cNvPr id="6" name="Marcador de número de diapositiva 5">
            <a:extLst>
              <a:ext uri="{FF2B5EF4-FFF2-40B4-BE49-F238E27FC236}">
                <a16:creationId xmlns:a16="http://schemas.microsoft.com/office/drawing/2014/main" id="{893A1375-D05D-4E9E-A29D-1F21BAF05440}"/>
              </a:ext>
            </a:extLst>
          </p:cNvPr>
          <p:cNvSpPr>
            <a:spLocks noGrp="1"/>
          </p:cNvSpPr>
          <p:nvPr>
            <p:ph type="sldNum" sz="quarter" idx="12"/>
          </p:nvPr>
        </p:nvSpPr>
        <p:spPr/>
        <p:txBody>
          <a:bodyPr/>
          <a:lstStyle>
            <a:lvl1pPr>
              <a:defRPr/>
            </a:lvl1pPr>
          </a:lstStyle>
          <a:p>
            <a:fld id="{E114A86D-B22D-4500-B23D-81DE51DE440C}" type="slidenum">
              <a:rPr lang="en-US" altLang="es-MX"/>
              <a:pPr/>
              <a:t>‹Nº›</a:t>
            </a:fld>
            <a:endParaRPr lang="en-US" altLang="es-MX"/>
          </a:p>
        </p:txBody>
      </p:sp>
    </p:spTree>
    <p:extLst>
      <p:ext uri="{BB962C8B-B14F-4D97-AF65-F5344CB8AC3E}">
        <p14:creationId xmlns:p14="http://schemas.microsoft.com/office/powerpoint/2010/main" val="93271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754CA4-9C96-4EAC-B790-D5AC2EB49EE2}"/>
              </a:ext>
            </a:extLst>
          </p:cNvPr>
          <p:cNvSpPr>
            <a:spLocks noGrp="1"/>
          </p:cNvSpPr>
          <p:nvPr>
            <p:ph type="title"/>
          </p:nvPr>
        </p:nvSpPr>
        <p:spPr>
          <a:xfrm>
            <a:off x="623889" y="1709744"/>
            <a:ext cx="7886700" cy="2852737"/>
          </a:xfrm>
        </p:spPr>
        <p:txBody>
          <a:bodyPr anchor="b"/>
          <a:lstStyle>
            <a:lvl1pPr>
              <a:defRPr sz="6000"/>
            </a:lvl1p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25492876-428B-4E6A-82A8-3461104F0E02}"/>
              </a:ext>
            </a:extLst>
          </p:cNvPr>
          <p:cNvSpPr>
            <a:spLocks noGrp="1"/>
          </p:cNvSpPr>
          <p:nvPr>
            <p:ph type="body" idx="1"/>
          </p:nvPr>
        </p:nvSpPr>
        <p:spPr>
          <a:xfrm>
            <a:off x="623889" y="4589469"/>
            <a:ext cx="7886700" cy="1500187"/>
          </a:xfrm>
        </p:spPr>
        <p:txBody>
          <a:bodyPr/>
          <a:lstStyle>
            <a:lvl1pPr marL="0" indent="0">
              <a:buNone/>
              <a:defRPr sz="2400"/>
            </a:lvl1pPr>
            <a:lvl2pPr marL="457198" indent="0">
              <a:buNone/>
              <a:defRPr sz="2000"/>
            </a:lvl2pPr>
            <a:lvl3pPr marL="914395" indent="0">
              <a:buNone/>
              <a:defRPr sz="1800"/>
            </a:lvl3pPr>
            <a:lvl4pPr marL="1371592" indent="0">
              <a:buNone/>
              <a:defRPr sz="1600"/>
            </a:lvl4pPr>
            <a:lvl5pPr marL="1828789" indent="0">
              <a:buNone/>
              <a:defRPr sz="1600"/>
            </a:lvl5pPr>
            <a:lvl6pPr marL="2285987" indent="0">
              <a:buNone/>
              <a:defRPr sz="1600"/>
            </a:lvl6pPr>
            <a:lvl7pPr marL="2743185" indent="0">
              <a:buNone/>
              <a:defRPr sz="1600"/>
            </a:lvl7pPr>
            <a:lvl8pPr marL="3200381" indent="0">
              <a:buNone/>
              <a:defRPr sz="1600"/>
            </a:lvl8pPr>
            <a:lvl9pPr marL="3657579" indent="0">
              <a:buNone/>
              <a:defRPr sz="1600"/>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943C93C-09CB-405D-8683-7297DE34673D}"/>
              </a:ext>
            </a:extLst>
          </p:cNvPr>
          <p:cNvSpPr>
            <a:spLocks noGrp="1"/>
          </p:cNvSpPr>
          <p:nvPr>
            <p:ph type="dt" sz="half" idx="10"/>
          </p:nvPr>
        </p:nvSpPr>
        <p:spPr/>
        <p:txBody>
          <a:bodyPr/>
          <a:lstStyle>
            <a:lvl1pPr>
              <a:defRPr/>
            </a:lvl1pPr>
          </a:lstStyle>
          <a:p>
            <a:endParaRPr lang="en-US" altLang="es-MX"/>
          </a:p>
        </p:txBody>
      </p:sp>
      <p:sp>
        <p:nvSpPr>
          <p:cNvPr id="5" name="Marcador de pie de página 4">
            <a:extLst>
              <a:ext uri="{FF2B5EF4-FFF2-40B4-BE49-F238E27FC236}">
                <a16:creationId xmlns:a16="http://schemas.microsoft.com/office/drawing/2014/main" id="{A7BB0170-7C7C-4E86-9E03-780AA986116F}"/>
              </a:ext>
            </a:extLst>
          </p:cNvPr>
          <p:cNvSpPr>
            <a:spLocks noGrp="1"/>
          </p:cNvSpPr>
          <p:nvPr>
            <p:ph type="ftr" sz="quarter" idx="11"/>
          </p:nvPr>
        </p:nvSpPr>
        <p:spPr/>
        <p:txBody>
          <a:bodyPr/>
          <a:lstStyle>
            <a:lvl1pPr>
              <a:defRPr/>
            </a:lvl1pPr>
          </a:lstStyle>
          <a:p>
            <a:endParaRPr lang="en-US" altLang="es-MX"/>
          </a:p>
        </p:txBody>
      </p:sp>
      <p:sp>
        <p:nvSpPr>
          <p:cNvPr id="6" name="Marcador de número de diapositiva 5">
            <a:extLst>
              <a:ext uri="{FF2B5EF4-FFF2-40B4-BE49-F238E27FC236}">
                <a16:creationId xmlns:a16="http://schemas.microsoft.com/office/drawing/2014/main" id="{5CB4D01F-138C-40EB-8E4D-7A6169D5835F}"/>
              </a:ext>
            </a:extLst>
          </p:cNvPr>
          <p:cNvSpPr>
            <a:spLocks noGrp="1"/>
          </p:cNvSpPr>
          <p:nvPr>
            <p:ph type="sldNum" sz="quarter" idx="12"/>
          </p:nvPr>
        </p:nvSpPr>
        <p:spPr/>
        <p:txBody>
          <a:bodyPr/>
          <a:lstStyle>
            <a:lvl1pPr>
              <a:defRPr/>
            </a:lvl1pPr>
          </a:lstStyle>
          <a:p>
            <a:fld id="{D7407C7E-EBE0-4DDC-AD9A-6A9DD9049DCD}" type="slidenum">
              <a:rPr lang="en-US" altLang="es-MX"/>
              <a:pPr/>
              <a:t>‹Nº›</a:t>
            </a:fld>
            <a:endParaRPr lang="en-US" altLang="es-MX"/>
          </a:p>
        </p:txBody>
      </p:sp>
    </p:spTree>
    <p:extLst>
      <p:ext uri="{BB962C8B-B14F-4D97-AF65-F5344CB8AC3E}">
        <p14:creationId xmlns:p14="http://schemas.microsoft.com/office/powerpoint/2010/main" val="399559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F371F6-95BE-4140-A958-7358C4E57D0F}"/>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B4DF0010-64AA-4591-B9A3-59FE2055556F}"/>
              </a:ext>
            </a:extLst>
          </p:cNvPr>
          <p:cNvSpPr>
            <a:spLocks noGrp="1"/>
          </p:cNvSpPr>
          <p:nvPr>
            <p:ph sz="half" idx="1"/>
          </p:nvPr>
        </p:nvSpPr>
        <p:spPr>
          <a:xfrm>
            <a:off x="457200" y="1219200"/>
            <a:ext cx="4038600" cy="51054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a:extLst>
              <a:ext uri="{FF2B5EF4-FFF2-40B4-BE49-F238E27FC236}">
                <a16:creationId xmlns:a16="http://schemas.microsoft.com/office/drawing/2014/main" id="{310E11C5-127E-40D9-93CD-F70243E12B29}"/>
              </a:ext>
            </a:extLst>
          </p:cNvPr>
          <p:cNvSpPr>
            <a:spLocks noGrp="1"/>
          </p:cNvSpPr>
          <p:nvPr>
            <p:ph sz="half" idx="2"/>
          </p:nvPr>
        </p:nvSpPr>
        <p:spPr>
          <a:xfrm>
            <a:off x="4648200" y="1219200"/>
            <a:ext cx="4038600" cy="51054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a:extLst>
              <a:ext uri="{FF2B5EF4-FFF2-40B4-BE49-F238E27FC236}">
                <a16:creationId xmlns:a16="http://schemas.microsoft.com/office/drawing/2014/main" id="{6ACB544D-9865-47C5-AF5E-0CBD3E0703BD}"/>
              </a:ext>
            </a:extLst>
          </p:cNvPr>
          <p:cNvSpPr>
            <a:spLocks noGrp="1"/>
          </p:cNvSpPr>
          <p:nvPr>
            <p:ph type="dt" sz="half" idx="10"/>
          </p:nvPr>
        </p:nvSpPr>
        <p:spPr/>
        <p:txBody>
          <a:bodyPr/>
          <a:lstStyle>
            <a:lvl1pPr>
              <a:defRPr/>
            </a:lvl1pPr>
          </a:lstStyle>
          <a:p>
            <a:endParaRPr lang="en-US" altLang="es-MX"/>
          </a:p>
        </p:txBody>
      </p:sp>
      <p:sp>
        <p:nvSpPr>
          <p:cNvPr id="6" name="Marcador de pie de página 5">
            <a:extLst>
              <a:ext uri="{FF2B5EF4-FFF2-40B4-BE49-F238E27FC236}">
                <a16:creationId xmlns:a16="http://schemas.microsoft.com/office/drawing/2014/main" id="{5AC4090A-8B51-4479-A23C-D7DB3E3E4C0A}"/>
              </a:ext>
            </a:extLst>
          </p:cNvPr>
          <p:cNvSpPr>
            <a:spLocks noGrp="1"/>
          </p:cNvSpPr>
          <p:nvPr>
            <p:ph type="ftr" sz="quarter" idx="11"/>
          </p:nvPr>
        </p:nvSpPr>
        <p:spPr/>
        <p:txBody>
          <a:bodyPr/>
          <a:lstStyle>
            <a:lvl1pPr>
              <a:defRPr/>
            </a:lvl1pPr>
          </a:lstStyle>
          <a:p>
            <a:endParaRPr lang="en-US" altLang="es-MX"/>
          </a:p>
        </p:txBody>
      </p:sp>
      <p:sp>
        <p:nvSpPr>
          <p:cNvPr id="7" name="Marcador de número de diapositiva 6">
            <a:extLst>
              <a:ext uri="{FF2B5EF4-FFF2-40B4-BE49-F238E27FC236}">
                <a16:creationId xmlns:a16="http://schemas.microsoft.com/office/drawing/2014/main" id="{B65BB058-8443-4799-9C78-09FFEF87CC3A}"/>
              </a:ext>
            </a:extLst>
          </p:cNvPr>
          <p:cNvSpPr>
            <a:spLocks noGrp="1"/>
          </p:cNvSpPr>
          <p:nvPr>
            <p:ph type="sldNum" sz="quarter" idx="12"/>
          </p:nvPr>
        </p:nvSpPr>
        <p:spPr/>
        <p:txBody>
          <a:bodyPr/>
          <a:lstStyle>
            <a:lvl1pPr>
              <a:defRPr/>
            </a:lvl1pPr>
          </a:lstStyle>
          <a:p>
            <a:fld id="{47DB7944-89F1-4A80-B8FB-BE1278EDA7C3}" type="slidenum">
              <a:rPr lang="en-US" altLang="es-MX"/>
              <a:pPr/>
              <a:t>‹Nº›</a:t>
            </a:fld>
            <a:endParaRPr lang="en-US" altLang="es-MX"/>
          </a:p>
        </p:txBody>
      </p:sp>
    </p:spTree>
    <p:extLst>
      <p:ext uri="{BB962C8B-B14F-4D97-AF65-F5344CB8AC3E}">
        <p14:creationId xmlns:p14="http://schemas.microsoft.com/office/powerpoint/2010/main" val="305093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EF683F-1304-4F06-B0A5-7962B0442341}"/>
              </a:ext>
            </a:extLst>
          </p:cNvPr>
          <p:cNvSpPr>
            <a:spLocks noGrp="1"/>
          </p:cNvSpPr>
          <p:nvPr>
            <p:ph type="title"/>
          </p:nvPr>
        </p:nvSpPr>
        <p:spPr>
          <a:xfrm>
            <a:off x="630239" y="365129"/>
            <a:ext cx="7886700" cy="1325563"/>
          </a:xfrm>
        </p:spPr>
        <p:txBody>
          <a:body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22F645D7-CC00-42C0-B31A-C859F66C79F7}"/>
              </a:ext>
            </a:extLst>
          </p:cNvPr>
          <p:cNvSpPr>
            <a:spLocks noGrp="1"/>
          </p:cNvSpPr>
          <p:nvPr>
            <p:ph type="body" idx="1"/>
          </p:nvPr>
        </p:nvSpPr>
        <p:spPr>
          <a:xfrm>
            <a:off x="630239" y="1681163"/>
            <a:ext cx="3868737" cy="82391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D8F4F64-D72B-4547-BD30-B9C763AACF13}"/>
              </a:ext>
            </a:extLst>
          </p:cNvPr>
          <p:cNvSpPr>
            <a:spLocks noGrp="1"/>
          </p:cNvSpPr>
          <p:nvPr>
            <p:ph sz="half" idx="2"/>
          </p:nvPr>
        </p:nvSpPr>
        <p:spPr>
          <a:xfrm>
            <a:off x="630239"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a:extLst>
              <a:ext uri="{FF2B5EF4-FFF2-40B4-BE49-F238E27FC236}">
                <a16:creationId xmlns:a16="http://schemas.microsoft.com/office/drawing/2014/main" id="{2B9C34FE-C742-4765-8E4D-B8B2683D27E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22954C7-0841-4353-9DB9-71ECBAABAE41}"/>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a:extLst>
              <a:ext uri="{FF2B5EF4-FFF2-40B4-BE49-F238E27FC236}">
                <a16:creationId xmlns:a16="http://schemas.microsoft.com/office/drawing/2014/main" id="{7507CE06-3322-49DE-B119-CDA6DE2BC82B}"/>
              </a:ext>
            </a:extLst>
          </p:cNvPr>
          <p:cNvSpPr>
            <a:spLocks noGrp="1"/>
          </p:cNvSpPr>
          <p:nvPr>
            <p:ph type="dt" sz="half" idx="10"/>
          </p:nvPr>
        </p:nvSpPr>
        <p:spPr/>
        <p:txBody>
          <a:bodyPr/>
          <a:lstStyle>
            <a:lvl1pPr>
              <a:defRPr/>
            </a:lvl1pPr>
          </a:lstStyle>
          <a:p>
            <a:endParaRPr lang="en-US" altLang="es-MX"/>
          </a:p>
        </p:txBody>
      </p:sp>
      <p:sp>
        <p:nvSpPr>
          <p:cNvPr id="8" name="Marcador de pie de página 7">
            <a:extLst>
              <a:ext uri="{FF2B5EF4-FFF2-40B4-BE49-F238E27FC236}">
                <a16:creationId xmlns:a16="http://schemas.microsoft.com/office/drawing/2014/main" id="{71944931-B9D8-4566-A318-2509CF72A327}"/>
              </a:ext>
            </a:extLst>
          </p:cNvPr>
          <p:cNvSpPr>
            <a:spLocks noGrp="1"/>
          </p:cNvSpPr>
          <p:nvPr>
            <p:ph type="ftr" sz="quarter" idx="11"/>
          </p:nvPr>
        </p:nvSpPr>
        <p:spPr/>
        <p:txBody>
          <a:bodyPr/>
          <a:lstStyle>
            <a:lvl1pPr>
              <a:defRPr/>
            </a:lvl1pPr>
          </a:lstStyle>
          <a:p>
            <a:endParaRPr lang="en-US" altLang="es-MX"/>
          </a:p>
        </p:txBody>
      </p:sp>
      <p:sp>
        <p:nvSpPr>
          <p:cNvPr id="9" name="Marcador de número de diapositiva 8">
            <a:extLst>
              <a:ext uri="{FF2B5EF4-FFF2-40B4-BE49-F238E27FC236}">
                <a16:creationId xmlns:a16="http://schemas.microsoft.com/office/drawing/2014/main" id="{6AA27730-DC82-4F14-B20A-C6E96C4BF643}"/>
              </a:ext>
            </a:extLst>
          </p:cNvPr>
          <p:cNvSpPr>
            <a:spLocks noGrp="1"/>
          </p:cNvSpPr>
          <p:nvPr>
            <p:ph type="sldNum" sz="quarter" idx="12"/>
          </p:nvPr>
        </p:nvSpPr>
        <p:spPr/>
        <p:txBody>
          <a:bodyPr/>
          <a:lstStyle>
            <a:lvl1pPr>
              <a:defRPr/>
            </a:lvl1pPr>
          </a:lstStyle>
          <a:p>
            <a:fld id="{8ADEDDD8-5F86-4B76-9DD8-0E8A76694F88}" type="slidenum">
              <a:rPr lang="en-US" altLang="es-MX"/>
              <a:pPr/>
              <a:t>‹Nº›</a:t>
            </a:fld>
            <a:endParaRPr lang="en-US" altLang="es-MX"/>
          </a:p>
        </p:txBody>
      </p:sp>
    </p:spTree>
    <p:extLst>
      <p:ext uri="{BB962C8B-B14F-4D97-AF65-F5344CB8AC3E}">
        <p14:creationId xmlns:p14="http://schemas.microsoft.com/office/powerpoint/2010/main" val="3779733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51CE1E-5EFC-4120-8FEB-B4EF1632676E}"/>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fecha 2">
            <a:extLst>
              <a:ext uri="{FF2B5EF4-FFF2-40B4-BE49-F238E27FC236}">
                <a16:creationId xmlns:a16="http://schemas.microsoft.com/office/drawing/2014/main" id="{7B1C70FD-8A35-4D52-9312-675DDF16D5E3}"/>
              </a:ext>
            </a:extLst>
          </p:cNvPr>
          <p:cNvSpPr>
            <a:spLocks noGrp="1"/>
          </p:cNvSpPr>
          <p:nvPr>
            <p:ph type="dt" sz="half" idx="10"/>
          </p:nvPr>
        </p:nvSpPr>
        <p:spPr/>
        <p:txBody>
          <a:bodyPr/>
          <a:lstStyle>
            <a:lvl1pPr>
              <a:defRPr/>
            </a:lvl1pPr>
          </a:lstStyle>
          <a:p>
            <a:endParaRPr lang="en-US" altLang="es-MX"/>
          </a:p>
        </p:txBody>
      </p:sp>
      <p:sp>
        <p:nvSpPr>
          <p:cNvPr id="4" name="Marcador de pie de página 3">
            <a:extLst>
              <a:ext uri="{FF2B5EF4-FFF2-40B4-BE49-F238E27FC236}">
                <a16:creationId xmlns:a16="http://schemas.microsoft.com/office/drawing/2014/main" id="{8865F695-04BA-4EC3-ACD3-3FA3C7178CC9}"/>
              </a:ext>
            </a:extLst>
          </p:cNvPr>
          <p:cNvSpPr>
            <a:spLocks noGrp="1"/>
          </p:cNvSpPr>
          <p:nvPr>
            <p:ph type="ftr" sz="quarter" idx="11"/>
          </p:nvPr>
        </p:nvSpPr>
        <p:spPr/>
        <p:txBody>
          <a:bodyPr/>
          <a:lstStyle>
            <a:lvl1pPr>
              <a:defRPr/>
            </a:lvl1pPr>
          </a:lstStyle>
          <a:p>
            <a:endParaRPr lang="en-US" altLang="es-MX"/>
          </a:p>
        </p:txBody>
      </p:sp>
      <p:sp>
        <p:nvSpPr>
          <p:cNvPr id="5" name="Marcador de número de diapositiva 4">
            <a:extLst>
              <a:ext uri="{FF2B5EF4-FFF2-40B4-BE49-F238E27FC236}">
                <a16:creationId xmlns:a16="http://schemas.microsoft.com/office/drawing/2014/main" id="{C6E3BD48-A899-4E42-9721-46B1EB1A5241}"/>
              </a:ext>
            </a:extLst>
          </p:cNvPr>
          <p:cNvSpPr>
            <a:spLocks noGrp="1"/>
          </p:cNvSpPr>
          <p:nvPr>
            <p:ph type="sldNum" sz="quarter" idx="12"/>
          </p:nvPr>
        </p:nvSpPr>
        <p:spPr/>
        <p:txBody>
          <a:bodyPr/>
          <a:lstStyle>
            <a:lvl1pPr>
              <a:defRPr/>
            </a:lvl1pPr>
          </a:lstStyle>
          <a:p>
            <a:fld id="{21B06C3D-FB2E-4ABA-926C-B41BDA57180E}" type="slidenum">
              <a:rPr lang="en-US" altLang="es-MX"/>
              <a:pPr/>
              <a:t>‹Nº›</a:t>
            </a:fld>
            <a:endParaRPr lang="en-US" altLang="es-MX"/>
          </a:p>
        </p:txBody>
      </p:sp>
    </p:spTree>
    <p:extLst>
      <p:ext uri="{BB962C8B-B14F-4D97-AF65-F5344CB8AC3E}">
        <p14:creationId xmlns:p14="http://schemas.microsoft.com/office/powerpoint/2010/main" val="2972383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4DDE5BC-3ED8-4F47-BF20-BFC064C232E9}"/>
              </a:ext>
            </a:extLst>
          </p:cNvPr>
          <p:cNvSpPr>
            <a:spLocks noGrp="1"/>
          </p:cNvSpPr>
          <p:nvPr>
            <p:ph type="dt" sz="half" idx="10"/>
          </p:nvPr>
        </p:nvSpPr>
        <p:spPr/>
        <p:txBody>
          <a:bodyPr/>
          <a:lstStyle>
            <a:lvl1pPr>
              <a:defRPr/>
            </a:lvl1pPr>
          </a:lstStyle>
          <a:p>
            <a:endParaRPr lang="en-US" altLang="es-MX"/>
          </a:p>
        </p:txBody>
      </p:sp>
      <p:sp>
        <p:nvSpPr>
          <p:cNvPr id="3" name="Marcador de pie de página 2">
            <a:extLst>
              <a:ext uri="{FF2B5EF4-FFF2-40B4-BE49-F238E27FC236}">
                <a16:creationId xmlns:a16="http://schemas.microsoft.com/office/drawing/2014/main" id="{7A174E01-DD87-43E6-ACEF-E1D2F889E628}"/>
              </a:ext>
            </a:extLst>
          </p:cNvPr>
          <p:cNvSpPr>
            <a:spLocks noGrp="1"/>
          </p:cNvSpPr>
          <p:nvPr>
            <p:ph type="ftr" sz="quarter" idx="11"/>
          </p:nvPr>
        </p:nvSpPr>
        <p:spPr/>
        <p:txBody>
          <a:bodyPr/>
          <a:lstStyle>
            <a:lvl1pPr>
              <a:defRPr/>
            </a:lvl1pPr>
          </a:lstStyle>
          <a:p>
            <a:endParaRPr lang="en-US" altLang="es-MX"/>
          </a:p>
        </p:txBody>
      </p:sp>
      <p:sp>
        <p:nvSpPr>
          <p:cNvPr id="4" name="Marcador de número de diapositiva 3">
            <a:extLst>
              <a:ext uri="{FF2B5EF4-FFF2-40B4-BE49-F238E27FC236}">
                <a16:creationId xmlns:a16="http://schemas.microsoft.com/office/drawing/2014/main" id="{212B5AFA-6272-46EF-A153-9CF3C3C34626}"/>
              </a:ext>
            </a:extLst>
          </p:cNvPr>
          <p:cNvSpPr>
            <a:spLocks noGrp="1"/>
          </p:cNvSpPr>
          <p:nvPr>
            <p:ph type="sldNum" sz="quarter" idx="12"/>
          </p:nvPr>
        </p:nvSpPr>
        <p:spPr/>
        <p:txBody>
          <a:bodyPr/>
          <a:lstStyle>
            <a:lvl1pPr>
              <a:defRPr/>
            </a:lvl1pPr>
          </a:lstStyle>
          <a:p>
            <a:fld id="{61444357-99CC-432F-805D-AB8DE0A97C14}" type="slidenum">
              <a:rPr lang="en-US" altLang="es-MX"/>
              <a:pPr/>
              <a:t>‹Nº›</a:t>
            </a:fld>
            <a:endParaRPr lang="en-US" altLang="es-MX"/>
          </a:p>
        </p:txBody>
      </p:sp>
    </p:spTree>
    <p:extLst>
      <p:ext uri="{BB962C8B-B14F-4D97-AF65-F5344CB8AC3E}">
        <p14:creationId xmlns:p14="http://schemas.microsoft.com/office/powerpoint/2010/main" val="23817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E57CCD-A7F3-4054-8017-42C165C2EBF6}"/>
              </a:ext>
            </a:extLst>
          </p:cNvPr>
          <p:cNvSpPr>
            <a:spLocks noGrp="1"/>
          </p:cNvSpPr>
          <p:nvPr>
            <p:ph type="title"/>
          </p:nvPr>
        </p:nvSpPr>
        <p:spPr>
          <a:xfrm>
            <a:off x="630241" y="457200"/>
            <a:ext cx="2949575" cy="1600200"/>
          </a:xfrm>
        </p:spPr>
        <p:txBody>
          <a:bodyPr anchor="b"/>
          <a:lstStyle>
            <a:lvl1pPr>
              <a:defRPr sz="3200"/>
            </a:lvl1p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0CFEDE4F-3203-4805-96A5-4461F7E60135}"/>
              </a:ext>
            </a:extLst>
          </p:cNvPr>
          <p:cNvSpPr>
            <a:spLocks noGrp="1"/>
          </p:cNvSpPr>
          <p:nvPr>
            <p:ph idx="1"/>
          </p:nvPr>
        </p:nvSpPr>
        <p:spPr>
          <a:xfrm>
            <a:off x="3887788" y="987431"/>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a:extLst>
              <a:ext uri="{FF2B5EF4-FFF2-40B4-BE49-F238E27FC236}">
                <a16:creationId xmlns:a16="http://schemas.microsoft.com/office/drawing/2014/main" id="{B4436A8B-29F3-41CC-B973-DEB8A1C9BD26}"/>
              </a:ext>
            </a:extLst>
          </p:cNvPr>
          <p:cNvSpPr>
            <a:spLocks noGrp="1"/>
          </p:cNvSpPr>
          <p:nvPr>
            <p:ph type="body" sz="half" idx="2"/>
          </p:nvPr>
        </p:nvSpPr>
        <p:spPr>
          <a:xfrm>
            <a:off x="630241" y="2057400"/>
            <a:ext cx="2949575" cy="3811588"/>
          </a:xfrm>
        </p:spPr>
        <p:txBody>
          <a:bodyPr/>
          <a:lstStyle>
            <a:lvl1pPr marL="0" indent="0">
              <a:buNone/>
              <a:defRPr sz="1600"/>
            </a:lvl1pPr>
            <a:lvl2pPr marL="457198"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5" indent="0">
              <a:buNone/>
              <a:defRPr sz="1000"/>
            </a:lvl7pPr>
            <a:lvl8pPr marL="3200381" indent="0">
              <a:buNone/>
              <a:defRPr sz="1000"/>
            </a:lvl8pPr>
            <a:lvl9pPr marL="3657579"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EDEF3C-87DD-4D54-B6E7-F5B94E0B6FD6}"/>
              </a:ext>
            </a:extLst>
          </p:cNvPr>
          <p:cNvSpPr>
            <a:spLocks noGrp="1"/>
          </p:cNvSpPr>
          <p:nvPr>
            <p:ph type="dt" sz="half" idx="10"/>
          </p:nvPr>
        </p:nvSpPr>
        <p:spPr/>
        <p:txBody>
          <a:bodyPr/>
          <a:lstStyle>
            <a:lvl1pPr>
              <a:defRPr/>
            </a:lvl1pPr>
          </a:lstStyle>
          <a:p>
            <a:endParaRPr lang="en-US" altLang="es-MX"/>
          </a:p>
        </p:txBody>
      </p:sp>
      <p:sp>
        <p:nvSpPr>
          <p:cNvPr id="6" name="Marcador de pie de página 5">
            <a:extLst>
              <a:ext uri="{FF2B5EF4-FFF2-40B4-BE49-F238E27FC236}">
                <a16:creationId xmlns:a16="http://schemas.microsoft.com/office/drawing/2014/main" id="{695E05F4-709C-489A-AC84-A20573CF0F51}"/>
              </a:ext>
            </a:extLst>
          </p:cNvPr>
          <p:cNvSpPr>
            <a:spLocks noGrp="1"/>
          </p:cNvSpPr>
          <p:nvPr>
            <p:ph type="ftr" sz="quarter" idx="11"/>
          </p:nvPr>
        </p:nvSpPr>
        <p:spPr/>
        <p:txBody>
          <a:bodyPr/>
          <a:lstStyle>
            <a:lvl1pPr>
              <a:defRPr/>
            </a:lvl1pPr>
          </a:lstStyle>
          <a:p>
            <a:endParaRPr lang="en-US" altLang="es-MX"/>
          </a:p>
        </p:txBody>
      </p:sp>
      <p:sp>
        <p:nvSpPr>
          <p:cNvPr id="7" name="Marcador de número de diapositiva 6">
            <a:extLst>
              <a:ext uri="{FF2B5EF4-FFF2-40B4-BE49-F238E27FC236}">
                <a16:creationId xmlns:a16="http://schemas.microsoft.com/office/drawing/2014/main" id="{A62EAB56-2DA8-4F14-89BB-51C57E6EFCFF}"/>
              </a:ext>
            </a:extLst>
          </p:cNvPr>
          <p:cNvSpPr>
            <a:spLocks noGrp="1"/>
          </p:cNvSpPr>
          <p:nvPr>
            <p:ph type="sldNum" sz="quarter" idx="12"/>
          </p:nvPr>
        </p:nvSpPr>
        <p:spPr/>
        <p:txBody>
          <a:bodyPr/>
          <a:lstStyle>
            <a:lvl1pPr>
              <a:defRPr/>
            </a:lvl1pPr>
          </a:lstStyle>
          <a:p>
            <a:fld id="{20442006-4437-4AE2-853E-AC820472B954}" type="slidenum">
              <a:rPr lang="en-US" altLang="es-MX"/>
              <a:pPr/>
              <a:t>‹Nº›</a:t>
            </a:fld>
            <a:endParaRPr lang="en-US" altLang="es-MX"/>
          </a:p>
        </p:txBody>
      </p:sp>
    </p:spTree>
    <p:extLst>
      <p:ext uri="{BB962C8B-B14F-4D97-AF65-F5344CB8AC3E}">
        <p14:creationId xmlns:p14="http://schemas.microsoft.com/office/powerpoint/2010/main" val="400090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E2D623-5D32-4CC0-9E64-C82034815D68}"/>
              </a:ext>
            </a:extLst>
          </p:cNvPr>
          <p:cNvSpPr>
            <a:spLocks noGrp="1"/>
          </p:cNvSpPr>
          <p:nvPr>
            <p:ph type="title"/>
          </p:nvPr>
        </p:nvSpPr>
        <p:spPr>
          <a:xfrm>
            <a:off x="630241" y="457200"/>
            <a:ext cx="2949575" cy="1600200"/>
          </a:xfrm>
        </p:spPr>
        <p:txBody>
          <a:bodyPr anchor="b"/>
          <a:lstStyle>
            <a:lvl1pPr>
              <a:defRPr sz="3200"/>
            </a:lvl1pPr>
          </a:lstStyle>
          <a:p>
            <a:r>
              <a:rPr lang="es-ES"/>
              <a:t>Haga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37D71D0E-BB4E-477C-9B9A-B04E2DB7914D}"/>
              </a:ext>
            </a:extLst>
          </p:cNvPr>
          <p:cNvSpPr>
            <a:spLocks noGrp="1"/>
          </p:cNvSpPr>
          <p:nvPr>
            <p:ph type="pic" idx="1"/>
          </p:nvPr>
        </p:nvSpPr>
        <p:spPr>
          <a:xfrm>
            <a:off x="3887788" y="987431"/>
            <a:ext cx="4629150" cy="4873625"/>
          </a:xfrm>
        </p:spPr>
        <p:txBody>
          <a:bodyPr/>
          <a:lstStyle>
            <a:lvl1pPr marL="0" indent="0">
              <a:buNone/>
              <a:defRPr sz="3200"/>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r>
              <a:rPr lang="es-ES"/>
              <a:t>Haga clic en el icono para agregar una imagen</a:t>
            </a:r>
            <a:endParaRPr lang="es-ES_tradnl"/>
          </a:p>
        </p:txBody>
      </p:sp>
      <p:sp>
        <p:nvSpPr>
          <p:cNvPr id="4" name="Marcador de texto 3">
            <a:extLst>
              <a:ext uri="{FF2B5EF4-FFF2-40B4-BE49-F238E27FC236}">
                <a16:creationId xmlns:a16="http://schemas.microsoft.com/office/drawing/2014/main" id="{D8E647AD-D0F3-4335-9FD9-E0EE320D7431}"/>
              </a:ext>
            </a:extLst>
          </p:cNvPr>
          <p:cNvSpPr>
            <a:spLocks noGrp="1"/>
          </p:cNvSpPr>
          <p:nvPr>
            <p:ph type="body" sz="half" idx="2"/>
          </p:nvPr>
        </p:nvSpPr>
        <p:spPr>
          <a:xfrm>
            <a:off x="630241" y="2057400"/>
            <a:ext cx="2949575" cy="3811588"/>
          </a:xfrm>
        </p:spPr>
        <p:txBody>
          <a:bodyPr/>
          <a:lstStyle>
            <a:lvl1pPr marL="0" indent="0">
              <a:buNone/>
              <a:defRPr sz="1600"/>
            </a:lvl1pPr>
            <a:lvl2pPr marL="457198"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5" indent="0">
              <a:buNone/>
              <a:defRPr sz="1000"/>
            </a:lvl7pPr>
            <a:lvl8pPr marL="3200381" indent="0">
              <a:buNone/>
              <a:defRPr sz="1000"/>
            </a:lvl8pPr>
            <a:lvl9pPr marL="3657579"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3B0C10-29C4-44C1-8A37-D04C3445B190}"/>
              </a:ext>
            </a:extLst>
          </p:cNvPr>
          <p:cNvSpPr>
            <a:spLocks noGrp="1"/>
          </p:cNvSpPr>
          <p:nvPr>
            <p:ph type="dt" sz="half" idx="10"/>
          </p:nvPr>
        </p:nvSpPr>
        <p:spPr/>
        <p:txBody>
          <a:bodyPr/>
          <a:lstStyle>
            <a:lvl1pPr>
              <a:defRPr/>
            </a:lvl1pPr>
          </a:lstStyle>
          <a:p>
            <a:endParaRPr lang="en-US" altLang="es-MX"/>
          </a:p>
        </p:txBody>
      </p:sp>
      <p:sp>
        <p:nvSpPr>
          <p:cNvPr id="6" name="Marcador de pie de página 5">
            <a:extLst>
              <a:ext uri="{FF2B5EF4-FFF2-40B4-BE49-F238E27FC236}">
                <a16:creationId xmlns:a16="http://schemas.microsoft.com/office/drawing/2014/main" id="{37455F4C-F5AF-49BA-8CF5-8B52097435DD}"/>
              </a:ext>
            </a:extLst>
          </p:cNvPr>
          <p:cNvSpPr>
            <a:spLocks noGrp="1"/>
          </p:cNvSpPr>
          <p:nvPr>
            <p:ph type="ftr" sz="quarter" idx="11"/>
          </p:nvPr>
        </p:nvSpPr>
        <p:spPr/>
        <p:txBody>
          <a:bodyPr/>
          <a:lstStyle>
            <a:lvl1pPr>
              <a:defRPr/>
            </a:lvl1pPr>
          </a:lstStyle>
          <a:p>
            <a:endParaRPr lang="en-US" altLang="es-MX"/>
          </a:p>
        </p:txBody>
      </p:sp>
      <p:sp>
        <p:nvSpPr>
          <p:cNvPr id="7" name="Marcador de número de diapositiva 6">
            <a:extLst>
              <a:ext uri="{FF2B5EF4-FFF2-40B4-BE49-F238E27FC236}">
                <a16:creationId xmlns:a16="http://schemas.microsoft.com/office/drawing/2014/main" id="{C437687C-6F50-43E1-940B-FD2BD3671291}"/>
              </a:ext>
            </a:extLst>
          </p:cNvPr>
          <p:cNvSpPr>
            <a:spLocks noGrp="1"/>
          </p:cNvSpPr>
          <p:nvPr>
            <p:ph type="sldNum" sz="quarter" idx="12"/>
          </p:nvPr>
        </p:nvSpPr>
        <p:spPr/>
        <p:txBody>
          <a:bodyPr/>
          <a:lstStyle>
            <a:lvl1pPr>
              <a:defRPr/>
            </a:lvl1pPr>
          </a:lstStyle>
          <a:p>
            <a:fld id="{D588D75F-42F3-47EF-8FF6-93F66DB37FD3}" type="slidenum">
              <a:rPr lang="en-US" altLang="es-MX"/>
              <a:pPr/>
              <a:t>‹Nº›</a:t>
            </a:fld>
            <a:endParaRPr lang="en-US" altLang="es-MX"/>
          </a:p>
        </p:txBody>
      </p:sp>
    </p:spTree>
    <p:extLst>
      <p:ext uri="{BB962C8B-B14F-4D97-AF65-F5344CB8AC3E}">
        <p14:creationId xmlns:p14="http://schemas.microsoft.com/office/powerpoint/2010/main" val="342115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41" name="Object 17">
            <a:extLst>
              <a:ext uri="{FF2B5EF4-FFF2-40B4-BE49-F238E27FC236}">
                <a16:creationId xmlns:a16="http://schemas.microsoft.com/office/drawing/2014/main" id="{B0A50E8C-AA8A-431D-A1F0-2DB5094C2C7F}"/>
              </a:ext>
            </a:extLst>
          </p:cNvPr>
          <p:cNvGraphicFramePr>
            <a:graphicFrameLocks noChangeAspect="1"/>
          </p:cNvGraphicFramePr>
          <p:nvPr/>
        </p:nvGraphicFramePr>
        <p:xfrm>
          <a:off x="0" y="0"/>
          <a:ext cx="9144000" cy="1123950"/>
        </p:xfrm>
        <a:graphic>
          <a:graphicData uri="http://schemas.openxmlformats.org/presentationml/2006/ole">
            <mc:AlternateContent xmlns:mc="http://schemas.openxmlformats.org/markup-compatibility/2006">
              <mc:Choice xmlns:v="urn:schemas-microsoft-com:vml" Requires="v">
                <p:oleObj spid="_x0000_s1079" name="Image" r:id="rId15" imgW="10793651" imgH="1498413" progId="Photoshop.Image.6">
                  <p:embed/>
                </p:oleObj>
              </mc:Choice>
              <mc:Fallback>
                <p:oleObj name="Image" r:id="rId15" imgW="10793651" imgH="1498413" progId="Photoshop.Image.6">
                  <p:embed/>
                  <p:pic>
                    <p:nvPicPr>
                      <p:cNvPr id="0"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0" y="0"/>
                        <a:ext cx="91440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2" name="Rectangle 18">
            <a:extLst>
              <a:ext uri="{FF2B5EF4-FFF2-40B4-BE49-F238E27FC236}">
                <a16:creationId xmlns:a16="http://schemas.microsoft.com/office/drawing/2014/main" id="{C7C2EDCE-E9E1-4029-8364-25FABACB22AB}"/>
              </a:ext>
            </a:extLst>
          </p:cNvPr>
          <p:cNvSpPr>
            <a:spLocks noChangeArrowheads="1"/>
          </p:cNvSpPr>
          <p:nvPr/>
        </p:nvSpPr>
        <p:spPr bwMode="gray">
          <a:xfrm>
            <a:off x="304800" y="609600"/>
            <a:ext cx="8839200" cy="533400"/>
          </a:xfrm>
          <a:prstGeom prst="rect">
            <a:avLst/>
          </a:prstGeom>
          <a:gradFill rotWithShape="1">
            <a:gsLst>
              <a:gs pos="0">
                <a:srgbClr val="FFFFFF">
                  <a:alpha val="0"/>
                </a:srgb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3" name="Rectangle 19">
            <a:extLst>
              <a:ext uri="{FF2B5EF4-FFF2-40B4-BE49-F238E27FC236}">
                <a16:creationId xmlns:a16="http://schemas.microsoft.com/office/drawing/2014/main" id="{4FB7DCA5-90E4-4242-A3D3-A0AD575655A0}"/>
              </a:ext>
            </a:extLst>
          </p:cNvPr>
          <p:cNvSpPr>
            <a:spLocks noChangeArrowheads="1"/>
          </p:cNvSpPr>
          <p:nvPr/>
        </p:nvSpPr>
        <p:spPr bwMode="gray">
          <a:xfrm>
            <a:off x="9525" y="1114425"/>
            <a:ext cx="9144000" cy="76200"/>
          </a:xfrm>
          <a:prstGeom prst="rect">
            <a:avLst/>
          </a:prstGeom>
          <a:gradFill rotWithShape="1">
            <a:gsLst>
              <a:gs pos="0">
                <a:schemeClr val="tx2"/>
              </a:gs>
              <a:gs pos="100000">
                <a:schemeClr val="tx2">
                  <a:gamma/>
                  <a:shade val="38039"/>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7" name="Rectangle 3">
            <a:extLst>
              <a:ext uri="{FF2B5EF4-FFF2-40B4-BE49-F238E27FC236}">
                <a16:creationId xmlns:a16="http://schemas.microsoft.com/office/drawing/2014/main" id="{9E12719B-02AB-43B9-964C-25A7555AB9E9}"/>
              </a:ext>
            </a:extLst>
          </p:cNvPr>
          <p:cNvSpPr>
            <a:spLocks noGrp="1" noChangeArrowheads="1"/>
          </p:cNvSpPr>
          <p:nvPr>
            <p:ph type="body" idx="1"/>
          </p:nvPr>
        </p:nvSpPr>
        <p:spPr bwMode="auto">
          <a:xfrm>
            <a:off x="457200" y="12192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MX"/>
              <a:t>Haga clic para modificar los estilos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endParaRPr lang="en-US" altLang="es-MX"/>
          </a:p>
        </p:txBody>
      </p:sp>
      <p:sp>
        <p:nvSpPr>
          <p:cNvPr id="1028" name="Rectangle 4">
            <a:extLst>
              <a:ext uri="{FF2B5EF4-FFF2-40B4-BE49-F238E27FC236}">
                <a16:creationId xmlns:a16="http://schemas.microsoft.com/office/drawing/2014/main" id="{E32CB3E5-F44C-4CAD-9F5B-01AF362093BA}"/>
              </a:ext>
            </a:extLst>
          </p:cNvPr>
          <p:cNvSpPr>
            <a:spLocks noGrp="1" noChangeArrowheads="1"/>
          </p:cNvSpPr>
          <p:nvPr>
            <p:ph type="dt" sz="half" idx="2"/>
          </p:nvPr>
        </p:nvSpPr>
        <p:spPr bwMode="auto">
          <a:xfrm>
            <a:off x="457200" y="6400806"/>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s-MX"/>
          </a:p>
        </p:txBody>
      </p:sp>
      <p:sp>
        <p:nvSpPr>
          <p:cNvPr id="1029" name="Rectangle 5">
            <a:extLst>
              <a:ext uri="{FF2B5EF4-FFF2-40B4-BE49-F238E27FC236}">
                <a16:creationId xmlns:a16="http://schemas.microsoft.com/office/drawing/2014/main" id="{272DBDF1-4BE4-4454-86BD-62726602A8C8}"/>
              </a:ext>
            </a:extLst>
          </p:cNvPr>
          <p:cNvSpPr>
            <a:spLocks noGrp="1" noChangeArrowheads="1"/>
          </p:cNvSpPr>
          <p:nvPr>
            <p:ph type="ftr" sz="quarter" idx="3"/>
          </p:nvPr>
        </p:nvSpPr>
        <p:spPr bwMode="auto">
          <a:xfrm>
            <a:off x="3124200" y="6400806"/>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s-MX"/>
          </a:p>
        </p:txBody>
      </p:sp>
      <p:sp>
        <p:nvSpPr>
          <p:cNvPr id="1030" name="Rectangle 6">
            <a:extLst>
              <a:ext uri="{FF2B5EF4-FFF2-40B4-BE49-F238E27FC236}">
                <a16:creationId xmlns:a16="http://schemas.microsoft.com/office/drawing/2014/main" id="{16744CD4-CB52-4BB8-BAE0-783983FBAF83}"/>
              </a:ext>
            </a:extLst>
          </p:cNvPr>
          <p:cNvSpPr>
            <a:spLocks noGrp="1" noChangeArrowheads="1"/>
          </p:cNvSpPr>
          <p:nvPr>
            <p:ph type="sldNum" sz="quarter" idx="4"/>
          </p:nvPr>
        </p:nvSpPr>
        <p:spPr bwMode="auto">
          <a:xfrm>
            <a:off x="6553200" y="6400806"/>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EEA7EF4-FDDE-4A7B-8952-656F779F64AA}" type="slidenum">
              <a:rPr lang="en-US" altLang="es-MX"/>
              <a:pPr/>
              <a:t>‹Nº›</a:t>
            </a:fld>
            <a:endParaRPr lang="en-US" altLang="es-MX"/>
          </a:p>
        </p:txBody>
      </p:sp>
      <p:sp>
        <p:nvSpPr>
          <p:cNvPr id="1026" name="Rectangle 2">
            <a:extLst>
              <a:ext uri="{FF2B5EF4-FFF2-40B4-BE49-F238E27FC236}">
                <a16:creationId xmlns:a16="http://schemas.microsoft.com/office/drawing/2014/main" id="{81A35C12-F68E-4462-AE29-126F677194E6}"/>
              </a:ext>
            </a:extLst>
          </p:cNvPr>
          <p:cNvSpPr>
            <a:spLocks noGrp="1" noChangeArrowheads="1"/>
          </p:cNvSpPr>
          <p:nvPr>
            <p:ph type="title"/>
          </p:nvPr>
        </p:nvSpPr>
        <p:spPr bwMode="white">
          <a:xfrm>
            <a:off x="2438400" y="609606"/>
            <a:ext cx="62484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MX"/>
              <a:t>Haga clic para modificar el estilo de título del patrón</a:t>
            </a:r>
            <a:endParaRPr lang="en-US" altLang="es-MX"/>
          </a:p>
        </p:txBody>
      </p:sp>
      <p:sp>
        <p:nvSpPr>
          <p:cNvPr id="1037" name="Text Box 13">
            <a:extLst>
              <a:ext uri="{FF2B5EF4-FFF2-40B4-BE49-F238E27FC236}">
                <a16:creationId xmlns:a16="http://schemas.microsoft.com/office/drawing/2014/main" id="{05C68E60-D95D-410B-8877-8FA0F7613FD3}"/>
              </a:ext>
            </a:extLst>
          </p:cNvPr>
          <p:cNvSpPr txBox="1">
            <a:spLocks noChangeArrowheads="1"/>
          </p:cNvSpPr>
          <p:nvPr/>
        </p:nvSpPr>
        <p:spPr bwMode="gray">
          <a:xfrm>
            <a:off x="8131175" y="257177"/>
            <a:ext cx="990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000" b="1">
                <a:solidFill>
                  <a:schemeClr val="bg1"/>
                </a:solidFill>
              </a:rPr>
              <a:t>LOGO</a:t>
            </a:r>
          </a:p>
        </p:txBody>
      </p:sp>
      <p:sp>
        <p:nvSpPr>
          <p:cNvPr id="1038" name="AutoShape 14">
            <a:extLst>
              <a:ext uri="{FF2B5EF4-FFF2-40B4-BE49-F238E27FC236}">
                <a16:creationId xmlns:a16="http://schemas.microsoft.com/office/drawing/2014/main" id="{682DE494-4ADA-43A8-808C-51C84660F49F}"/>
              </a:ext>
            </a:extLst>
          </p:cNvPr>
          <p:cNvSpPr>
            <a:spLocks noChangeArrowheads="1"/>
          </p:cNvSpPr>
          <p:nvPr/>
        </p:nvSpPr>
        <p:spPr bwMode="gray">
          <a:xfrm rot="5400000">
            <a:off x="8447088" y="-185737"/>
            <a:ext cx="273050" cy="860425"/>
          </a:xfrm>
          <a:prstGeom prst="moon">
            <a:avLst>
              <a:gd name="adj" fmla="val 21208"/>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3200" kern="1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panose="020B0604020202020204" pitchFamily="34" charset="0"/>
        </a:defRPr>
      </a:lvl2pPr>
      <a:lvl3pPr algn="ctr" rtl="0" eaLnBrk="1" fontAlgn="base" hangingPunct="1">
        <a:spcBef>
          <a:spcPct val="0"/>
        </a:spcBef>
        <a:spcAft>
          <a:spcPct val="0"/>
        </a:spcAft>
        <a:defRPr sz="3200">
          <a:solidFill>
            <a:schemeClr val="bg1"/>
          </a:solidFill>
          <a:latin typeface="Arial" panose="020B0604020202020204" pitchFamily="34" charset="0"/>
        </a:defRPr>
      </a:lvl3pPr>
      <a:lvl4pPr algn="ctr" rtl="0" eaLnBrk="1" fontAlgn="base" hangingPunct="1">
        <a:spcBef>
          <a:spcPct val="0"/>
        </a:spcBef>
        <a:spcAft>
          <a:spcPct val="0"/>
        </a:spcAft>
        <a:defRPr sz="3200">
          <a:solidFill>
            <a:schemeClr val="bg1"/>
          </a:solidFill>
          <a:latin typeface="Arial" panose="020B0604020202020204" pitchFamily="34" charset="0"/>
        </a:defRPr>
      </a:lvl4pPr>
      <a:lvl5pPr algn="ctr" rtl="0" eaLnBrk="1" fontAlgn="base" hangingPunct="1">
        <a:spcBef>
          <a:spcPct val="0"/>
        </a:spcBef>
        <a:spcAft>
          <a:spcPct val="0"/>
        </a:spcAft>
        <a:defRPr sz="3200">
          <a:solidFill>
            <a:schemeClr val="bg1"/>
          </a:solidFill>
          <a:latin typeface="Arial" panose="020B0604020202020204" pitchFamily="34" charset="0"/>
        </a:defRPr>
      </a:lvl5pPr>
      <a:lvl6pPr marL="457198" algn="ctr" rtl="0" eaLnBrk="1" fontAlgn="base" hangingPunct="1">
        <a:spcBef>
          <a:spcPct val="0"/>
        </a:spcBef>
        <a:spcAft>
          <a:spcPct val="0"/>
        </a:spcAft>
        <a:defRPr sz="3200">
          <a:solidFill>
            <a:schemeClr val="bg1"/>
          </a:solidFill>
          <a:latin typeface="Arial" panose="020B0604020202020204" pitchFamily="34" charset="0"/>
        </a:defRPr>
      </a:lvl6pPr>
      <a:lvl7pPr marL="914395" algn="ctr" rtl="0" eaLnBrk="1" fontAlgn="base" hangingPunct="1">
        <a:spcBef>
          <a:spcPct val="0"/>
        </a:spcBef>
        <a:spcAft>
          <a:spcPct val="0"/>
        </a:spcAft>
        <a:defRPr sz="3200">
          <a:solidFill>
            <a:schemeClr val="bg1"/>
          </a:solidFill>
          <a:latin typeface="Arial" panose="020B0604020202020204" pitchFamily="34" charset="0"/>
        </a:defRPr>
      </a:lvl7pPr>
      <a:lvl8pPr marL="1371592" algn="ctr" rtl="0" eaLnBrk="1" fontAlgn="base" hangingPunct="1">
        <a:spcBef>
          <a:spcPct val="0"/>
        </a:spcBef>
        <a:spcAft>
          <a:spcPct val="0"/>
        </a:spcAft>
        <a:defRPr sz="3200">
          <a:solidFill>
            <a:schemeClr val="bg1"/>
          </a:solidFill>
          <a:latin typeface="Arial" panose="020B0604020202020204" pitchFamily="34" charset="0"/>
        </a:defRPr>
      </a:lvl8pPr>
      <a:lvl9pPr marL="1828789" algn="ctr" rtl="0" eaLnBrk="1" fontAlgn="base" hangingPunct="1">
        <a:spcBef>
          <a:spcPct val="0"/>
        </a:spcBef>
        <a:spcAft>
          <a:spcPct val="0"/>
        </a:spcAft>
        <a:defRPr sz="3200">
          <a:solidFill>
            <a:schemeClr val="bg1"/>
          </a:solidFill>
          <a:latin typeface="Arial" panose="020B0604020202020204" pitchFamily="34" charset="0"/>
        </a:defRPr>
      </a:lvl9pPr>
    </p:titleStyle>
    <p:bodyStyle>
      <a:lvl1pPr marL="342898" indent="-342898" algn="l" rtl="0" eaLnBrk="1" fontAlgn="base" hangingPunct="1">
        <a:spcBef>
          <a:spcPct val="20000"/>
        </a:spcBef>
        <a:spcAft>
          <a:spcPct val="0"/>
        </a:spcAft>
        <a:buClr>
          <a:schemeClr val="tx2"/>
        </a:buClr>
        <a:buFont typeface="Wingdings" panose="05000000000000000000" pitchFamily="2" charset="2"/>
        <a:buChar char="v"/>
        <a:defRPr sz="3200" kern="1200">
          <a:solidFill>
            <a:schemeClr val="tx1"/>
          </a:solidFill>
          <a:latin typeface="+mn-lt"/>
          <a:ea typeface="+mn-ea"/>
          <a:cs typeface="+mn-cs"/>
        </a:defRPr>
      </a:lvl1pPr>
      <a:lvl2pPr marL="742946" indent="-285748"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2993" indent="-228598"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191" indent="-228598" algn="l" rtl="0" eaLnBrk="1" fontAlgn="base" hangingPunct="1">
        <a:spcBef>
          <a:spcPct val="20000"/>
        </a:spcBef>
        <a:spcAft>
          <a:spcPct val="0"/>
        </a:spcAft>
        <a:buChar char="–"/>
        <a:defRPr sz="2000" kern="1200">
          <a:solidFill>
            <a:schemeClr val="tx1"/>
          </a:solidFill>
          <a:latin typeface="+mn-lt"/>
          <a:ea typeface="+mn-ea"/>
          <a:cs typeface="+mn-cs"/>
        </a:defRPr>
      </a:lvl4pPr>
      <a:lvl5pPr marL="2057388" indent="-228598" algn="l" rtl="0" eaLnBrk="1" fontAlgn="base" hangingPunct="1">
        <a:spcBef>
          <a:spcPct val="20000"/>
        </a:spcBef>
        <a:spcAft>
          <a:spcPct val="0"/>
        </a:spcAft>
        <a:buChar char="»"/>
        <a:defRPr sz="2000" kern="1200">
          <a:solidFill>
            <a:schemeClr val="tx1"/>
          </a:solidFill>
          <a:latin typeface="+mn-lt"/>
          <a:ea typeface="+mn-ea"/>
          <a:cs typeface="+mn-cs"/>
        </a:defRPr>
      </a:lvl5pPr>
      <a:lvl6pPr marL="2514585"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joelrondon@infomed.sld.c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F166F0C8-C215-4813-A497-E17C07F2EE02}"/>
              </a:ext>
            </a:extLst>
          </p:cNvPr>
          <p:cNvSpPr>
            <a:spLocks noGrp="1" noChangeArrowheads="1"/>
          </p:cNvSpPr>
          <p:nvPr>
            <p:ph type="subTitle" idx="1"/>
          </p:nvPr>
        </p:nvSpPr>
        <p:spPr>
          <a:xfrm>
            <a:off x="3851920" y="3887858"/>
            <a:ext cx="5184576" cy="1138773"/>
          </a:xfrm>
          <a:ln w="57150">
            <a:solidFill>
              <a:schemeClr val="tx1">
                <a:lumMod val="60000"/>
                <a:lumOff val="40000"/>
              </a:schemeClr>
            </a:solidFill>
          </a:ln>
        </p:spPr>
        <p:txBody>
          <a:bodyPr/>
          <a:lstStyle/>
          <a:p>
            <a:pPr algn="just"/>
            <a:r>
              <a:rPr lang="es-ES" altLang="es-MX" sz="1600" b="1" dirty="0">
                <a:solidFill>
                  <a:schemeClr val="tx1"/>
                </a:solidFill>
              </a:rPr>
              <a:t>Dr. Joel Rondón Carrasco, Especialista en Medicina General Integral, Profesor Asistente, Policlínico Guillermo González Polanco, Guisa, Granma. E-mail: joelrondon@Infomed.sld.cu</a:t>
            </a:r>
          </a:p>
        </p:txBody>
      </p:sp>
      <p:sp>
        <p:nvSpPr>
          <p:cNvPr id="2" name="Título 1">
            <a:extLst>
              <a:ext uri="{FF2B5EF4-FFF2-40B4-BE49-F238E27FC236}">
                <a16:creationId xmlns:a16="http://schemas.microsoft.com/office/drawing/2014/main" id="{BF7E88F5-82AF-475D-B998-DB8EAA6F4B6A}"/>
              </a:ext>
            </a:extLst>
          </p:cNvPr>
          <p:cNvSpPr>
            <a:spLocks noGrp="1"/>
          </p:cNvSpPr>
          <p:nvPr>
            <p:ph type="ctrTitle"/>
          </p:nvPr>
        </p:nvSpPr>
        <p:spPr>
          <a:xfrm>
            <a:off x="1500833" y="1688570"/>
            <a:ext cx="6716166" cy="792088"/>
          </a:xfrm>
          <a:ln w="57150">
            <a:solidFill>
              <a:schemeClr val="tx1">
                <a:lumMod val="60000"/>
                <a:lumOff val="40000"/>
              </a:schemeClr>
            </a:solidFill>
          </a:ln>
        </p:spPr>
        <p:txBody>
          <a:bodyPr/>
          <a:lstStyle/>
          <a:p>
            <a:br>
              <a:rPr lang="es-MX" altLang="es-MX" dirty="0"/>
            </a:br>
            <a:r>
              <a:rPr lang="es-MX" altLang="es-MX" sz="3200" dirty="0"/>
              <a:t>Prolapso genital y estados afines</a:t>
            </a:r>
            <a:br>
              <a:rPr lang="en-US" altLang="es-MX" dirty="0"/>
            </a:br>
            <a:endParaRPr lang="es-ES_tradnl" dirty="0"/>
          </a:p>
        </p:txBody>
      </p:sp>
      <p:pic>
        <p:nvPicPr>
          <p:cNvPr id="4" name="Imagen 3">
            <a:extLst>
              <a:ext uri="{FF2B5EF4-FFF2-40B4-BE49-F238E27FC236}">
                <a16:creationId xmlns:a16="http://schemas.microsoft.com/office/drawing/2014/main" id="{9F88DCEF-35A4-4475-A149-D0C4C3261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5013176"/>
            <a:ext cx="1817390" cy="1800200"/>
          </a:xfrm>
          <a:prstGeom prst="rect">
            <a:avLst/>
          </a:prstGeom>
        </p:spPr>
      </p:pic>
      <p:sp>
        <p:nvSpPr>
          <p:cNvPr id="3" name="Rectángulo 2">
            <a:extLst>
              <a:ext uri="{FF2B5EF4-FFF2-40B4-BE49-F238E27FC236}">
                <a16:creationId xmlns:a16="http://schemas.microsoft.com/office/drawing/2014/main" id="{EE2EE943-32FF-4C2D-B89B-FFA624EF2C12}"/>
              </a:ext>
            </a:extLst>
          </p:cNvPr>
          <p:cNvSpPr/>
          <p:nvPr/>
        </p:nvSpPr>
        <p:spPr>
          <a:xfrm>
            <a:off x="1567094" y="116632"/>
            <a:ext cx="6915422" cy="1138773"/>
          </a:xfrm>
          <a:prstGeom prst="rect">
            <a:avLst/>
          </a:prstGeom>
        </p:spPr>
        <p:txBody>
          <a:bodyPr wrap="square">
            <a:spAutoFit/>
          </a:bodyPr>
          <a:lstStyle/>
          <a:p>
            <a:pPr lvl="0" algn="ctr"/>
            <a:r>
              <a:rPr lang="es-ES" sz="4400" b="1" dirty="0">
                <a:latin typeface="Tahoma" panose="020B0604030504040204" pitchFamily="34" charset="0"/>
                <a:ea typeface="Tahoma" panose="020B0604030504040204" pitchFamily="34" charset="0"/>
                <a:cs typeface="Tahoma" panose="020B0604030504040204" pitchFamily="34" charset="0"/>
              </a:rPr>
              <a:t>Lección de supercurso</a:t>
            </a:r>
          </a:p>
          <a:p>
            <a:pPr lvl="0" algn="ctr"/>
            <a:r>
              <a:rPr lang="es-ES" sz="2400" b="1" dirty="0">
                <a:latin typeface="Tahoma" panose="020B0604030504040204" pitchFamily="34" charset="0"/>
                <a:ea typeface="Tahoma" panose="020B0604030504040204" pitchFamily="34" charset="0"/>
                <a:cs typeface="Tahoma" panose="020B0604030504040204" pitchFamily="34" charset="0"/>
              </a:rPr>
              <a:t>RECURSO EDUCATIVO ABIERTO (REA)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294FE28-4836-4B95-B46C-FCC98B8C2C01}"/>
              </a:ext>
            </a:extLst>
          </p:cNvPr>
          <p:cNvSpPr>
            <a:spLocks noGrp="1" noChangeArrowheads="1"/>
          </p:cNvSpPr>
          <p:nvPr>
            <p:ph type="title"/>
          </p:nvPr>
        </p:nvSpPr>
        <p:spPr/>
        <p:txBody>
          <a:bodyPr/>
          <a:lstStyle/>
          <a:p>
            <a:r>
              <a:rPr lang="es-MX" b="1" dirty="0">
                <a:solidFill>
                  <a:srgbClr val="132767"/>
                </a:solidFill>
                <a:ea typeface="+mn-ea"/>
                <a:cs typeface="+mn-cs"/>
              </a:rPr>
              <a:t>Etiología</a:t>
            </a:r>
          </a:p>
        </p:txBody>
      </p:sp>
      <p:sp>
        <p:nvSpPr>
          <p:cNvPr id="2" name="Marcador de contenido 1">
            <a:extLst>
              <a:ext uri="{FF2B5EF4-FFF2-40B4-BE49-F238E27FC236}">
                <a16:creationId xmlns:a16="http://schemas.microsoft.com/office/drawing/2014/main" id="{3A158DB1-24E7-4BD6-A394-6DF61900C5A1}"/>
              </a:ext>
            </a:extLst>
          </p:cNvPr>
          <p:cNvSpPr>
            <a:spLocks noGrp="1"/>
          </p:cNvSpPr>
          <p:nvPr>
            <p:ph idx="1"/>
          </p:nvPr>
        </p:nvSpPr>
        <p:spPr>
          <a:xfrm>
            <a:off x="251520" y="1219200"/>
            <a:ext cx="8640960" cy="5638800"/>
          </a:xfrm>
        </p:spPr>
        <p:txBody>
          <a:bodyPr/>
          <a:lstStyle/>
          <a:p>
            <a:pPr marL="0" indent="0" algn="just">
              <a:buNone/>
            </a:pPr>
            <a:r>
              <a:rPr lang="es-MX" sz="2000" dirty="0"/>
              <a:t>Para comprender la génesis del prolapso genital hay que tener en cuenta el papel de las distintas estructuras pélvicas que intervienen en el mantenimiento o suspensión del aparato genital.</a:t>
            </a:r>
          </a:p>
          <a:p>
            <a:pPr marL="0" indent="0" algn="just">
              <a:buNone/>
            </a:pPr>
            <a:endParaRPr lang="es-MX" sz="2000" dirty="0"/>
          </a:p>
          <a:p>
            <a:pPr marL="0" indent="0" algn="just">
              <a:buNone/>
            </a:pPr>
            <a:r>
              <a:rPr lang="es-MX" sz="2000" dirty="0"/>
              <a:t>Los ligamentos uterosacros y los cardinales que constituyen el sistema de suspensión pueden ser insuficientes en su función debido a: debilidad congénita, lesiones traumáticas durante una intervención obstétrica o por falta de involución adecuada después del parto.</a:t>
            </a:r>
          </a:p>
          <a:p>
            <a:pPr marL="0" indent="0" algn="just">
              <a:buNone/>
            </a:pPr>
            <a:endParaRPr lang="es-MX" sz="2000" dirty="0"/>
          </a:p>
          <a:p>
            <a:pPr marL="0" indent="0" algn="just">
              <a:buNone/>
            </a:pPr>
            <a:r>
              <a:rPr lang="es-MX" sz="2000" dirty="0"/>
              <a:t>La causa principal de los prolapsos genitales la constituyen los desgarros perineales o la ruptura de los músculos del suelo pelviano, que en su gran mayoría se deben a traumatismos del parto. El músculo más importante es el elevador del ano, que forma una ancha hoja muscular, cóncava por arriba y convexa por abajo, y se extiende a manera de diafragma de un lado a otro de la pelvis (diafragma pelviano principal). En el plano superficial pueden lesionarse los músculos bulbocavernosos, transversos superficiales y el esfínter externo del ano.</a:t>
            </a:r>
          </a:p>
          <a:p>
            <a:pPr marL="0" indent="0" algn="just">
              <a:buNone/>
            </a:pPr>
            <a:endParaRPr lang="es-ES_tradnl" sz="2000" dirty="0"/>
          </a:p>
        </p:txBody>
      </p:sp>
    </p:spTree>
    <p:extLst>
      <p:ext uri="{BB962C8B-B14F-4D97-AF65-F5344CB8AC3E}">
        <p14:creationId xmlns:p14="http://schemas.microsoft.com/office/powerpoint/2010/main" val="982223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294FE28-4836-4B95-B46C-FCC98B8C2C01}"/>
              </a:ext>
            </a:extLst>
          </p:cNvPr>
          <p:cNvSpPr>
            <a:spLocks noGrp="1" noChangeArrowheads="1"/>
          </p:cNvSpPr>
          <p:nvPr>
            <p:ph type="title"/>
          </p:nvPr>
        </p:nvSpPr>
        <p:spPr/>
        <p:txBody>
          <a:bodyPr/>
          <a:lstStyle/>
          <a:p>
            <a:r>
              <a:rPr lang="es-MX" b="1" dirty="0">
                <a:solidFill>
                  <a:srgbClr val="132767"/>
                </a:solidFill>
                <a:ea typeface="+mn-ea"/>
                <a:cs typeface="+mn-cs"/>
              </a:rPr>
              <a:t>Etiología</a:t>
            </a:r>
          </a:p>
        </p:txBody>
      </p:sp>
      <p:sp>
        <p:nvSpPr>
          <p:cNvPr id="2" name="Marcador de contenido 1">
            <a:extLst>
              <a:ext uri="{FF2B5EF4-FFF2-40B4-BE49-F238E27FC236}">
                <a16:creationId xmlns:a16="http://schemas.microsoft.com/office/drawing/2014/main" id="{3A158DB1-24E7-4BD6-A394-6DF61900C5A1}"/>
              </a:ext>
            </a:extLst>
          </p:cNvPr>
          <p:cNvSpPr>
            <a:spLocks noGrp="1"/>
          </p:cNvSpPr>
          <p:nvPr>
            <p:ph idx="1"/>
          </p:nvPr>
        </p:nvSpPr>
        <p:spPr>
          <a:xfrm>
            <a:off x="251520" y="1484784"/>
            <a:ext cx="8640960" cy="5256584"/>
          </a:xfrm>
        </p:spPr>
        <p:txBody>
          <a:bodyPr/>
          <a:lstStyle/>
          <a:p>
            <a:pPr marL="0" indent="0" algn="just">
              <a:buNone/>
            </a:pPr>
            <a:r>
              <a:rPr lang="es-MX" sz="2000" dirty="0"/>
              <a:t>Los desgarros perineales, según su extensión y los músculos interesados, se clasifican en 3 grados:</a:t>
            </a:r>
          </a:p>
          <a:p>
            <a:pPr marL="0" indent="0" algn="just">
              <a:buNone/>
            </a:pPr>
            <a:endParaRPr lang="es-MX" sz="2000" dirty="0"/>
          </a:p>
          <a:p>
            <a:pPr marL="0" indent="0" algn="just">
              <a:buNone/>
            </a:pPr>
            <a:r>
              <a:rPr lang="es-MX" sz="2000" dirty="0"/>
              <a:t>Primer grado. Interesan los músculos bulbocavernosos y los transversos del perineo.</a:t>
            </a:r>
          </a:p>
          <a:p>
            <a:pPr marL="0" indent="0" algn="just">
              <a:buNone/>
            </a:pPr>
            <a:endParaRPr lang="es-MX" sz="2000" dirty="0"/>
          </a:p>
          <a:p>
            <a:pPr marL="0" indent="0" algn="just">
              <a:buNone/>
            </a:pPr>
            <a:r>
              <a:rPr lang="es-MX" sz="2000" dirty="0"/>
              <a:t>Segundo grado. Es mayor el desgarro e interesa también el elevador del ano.</a:t>
            </a:r>
          </a:p>
          <a:p>
            <a:pPr marL="0" indent="0" algn="just">
              <a:buNone/>
            </a:pPr>
            <a:endParaRPr lang="es-MX" sz="2000" dirty="0"/>
          </a:p>
          <a:p>
            <a:pPr marL="0" indent="0" algn="just">
              <a:buNone/>
            </a:pPr>
            <a:r>
              <a:rPr lang="es-MX" sz="2000" dirty="0"/>
              <a:t>Tercer grado. Interesa el esfínter anal.</a:t>
            </a:r>
          </a:p>
          <a:p>
            <a:pPr marL="0" indent="0" algn="just">
              <a:buNone/>
            </a:pPr>
            <a:endParaRPr lang="es-MX" sz="2000" dirty="0"/>
          </a:p>
          <a:p>
            <a:pPr marL="0" indent="0" algn="just">
              <a:buNone/>
            </a:pPr>
            <a:r>
              <a:rPr lang="es-MX" sz="2000" dirty="0"/>
              <a:t>La atrofia de los órganos y músculos pelvianos consecutiva a la menopausia puede ser un factor causal o favorecedor y, en casos excepcionales, la debilidad congénita de estas estructuras puede agravarse por hipoestrinismo en el prolapso de las nulíparas.</a:t>
            </a:r>
          </a:p>
          <a:p>
            <a:pPr marL="0" indent="0" algn="just">
              <a:buNone/>
            </a:pPr>
            <a:endParaRPr lang="es-ES_tradnl" sz="2000" dirty="0"/>
          </a:p>
        </p:txBody>
      </p:sp>
    </p:spTree>
    <p:extLst>
      <p:ext uri="{BB962C8B-B14F-4D97-AF65-F5344CB8AC3E}">
        <p14:creationId xmlns:p14="http://schemas.microsoft.com/office/powerpoint/2010/main" val="2234108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294FE28-4836-4B95-B46C-FCC98B8C2C01}"/>
              </a:ext>
            </a:extLst>
          </p:cNvPr>
          <p:cNvSpPr>
            <a:spLocks noGrp="1" noChangeArrowheads="1"/>
          </p:cNvSpPr>
          <p:nvPr>
            <p:ph type="title"/>
          </p:nvPr>
        </p:nvSpPr>
        <p:spPr/>
        <p:txBody>
          <a:bodyPr/>
          <a:lstStyle/>
          <a:p>
            <a:r>
              <a:rPr lang="es-MX" b="1" dirty="0">
                <a:solidFill>
                  <a:srgbClr val="132767"/>
                </a:solidFill>
                <a:ea typeface="+mn-ea"/>
                <a:cs typeface="+mn-cs"/>
              </a:rPr>
              <a:t>Etiología</a:t>
            </a:r>
          </a:p>
        </p:txBody>
      </p:sp>
      <p:sp>
        <p:nvSpPr>
          <p:cNvPr id="2" name="Marcador de contenido 1">
            <a:extLst>
              <a:ext uri="{FF2B5EF4-FFF2-40B4-BE49-F238E27FC236}">
                <a16:creationId xmlns:a16="http://schemas.microsoft.com/office/drawing/2014/main" id="{3A158DB1-24E7-4BD6-A394-6DF61900C5A1}"/>
              </a:ext>
            </a:extLst>
          </p:cNvPr>
          <p:cNvSpPr>
            <a:spLocks noGrp="1"/>
          </p:cNvSpPr>
          <p:nvPr>
            <p:ph idx="1"/>
          </p:nvPr>
        </p:nvSpPr>
        <p:spPr>
          <a:xfrm>
            <a:off x="251520" y="1484784"/>
            <a:ext cx="8640960" cy="5256584"/>
          </a:xfrm>
        </p:spPr>
        <p:txBody>
          <a:bodyPr/>
          <a:lstStyle/>
          <a:p>
            <a:pPr marL="0" indent="0" algn="just">
              <a:buNone/>
            </a:pPr>
            <a:r>
              <a:rPr lang="es-MX" sz="2000" dirty="0"/>
              <a:t>Los desgarros de primer grado no suelen producir lesiones estáticas ni funcionales cuando se suturan inmediatamente; pero si no se advierten y cierran por granulación, entonces pueden acortar el perineo y entreabrir la vulva.</a:t>
            </a:r>
          </a:p>
          <a:p>
            <a:pPr marL="0" indent="0" algn="just">
              <a:buNone/>
            </a:pPr>
            <a:endParaRPr lang="es-MX" sz="2000" dirty="0"/>
          </a:p>
          <a:p>
            <a:pPr marL="0" indent="0" algn="just">
              <a:buNone/>
            </a:pPr>
            <a:r>
              <a:rPr lang="es-MX" sz="2000" dirty="0"/>
              <a:t>Los desgarros de segundo grado permiten una mayor amplitud al hiato urogenital, lo cual repercute sobre la estática de los órganos pelvianos. El perineo se presenta acortado y la vulva entreabierta, lo que da como resultado que sea constante el rectocele bajo, y pueda favorecer el prolapso uterino. La lesión asociada de las fascias vesicovaginal y rectovaginal origina el cistocele y rectocele. </a:t>
            </a:r>
          </a:p>
          <a:p>
            <a:pPr marL="0" indent="0" algn="just">
              <a:buNone/>
            </a:pPr>
            <a:endParaRPr lang="es-MX" sz="2000" dirty="0"/>
          </a:p>
          <a:p>
            <a:pPr marL="0" indent="0" algn="just">
              <a:buNone/>
            </a:pPr>
            <a:r>
              <a:rPr lang="es-MX" sz="2000" dirty="0"/>
              <a:t>Los desgarros de tercer grado son los más graves, pues causan la rotura del esfínter anal, con la posible aparición de incontinencia de heces. También la retroversión uterina es un factor que puede provocar el prolapso uterino.</a:t>
            </a:r>
          </a:p>
          <a:p>
            <a:pPr marL="0" indent="0" algn="just">
              <a:buNone/>
            </a:pPr>
            <a:endParaRPr lang="es-ES_tradnl" sz="2000" dirty="0"/>
          </a:p>
        </p:txBody>
      </p:sp>
    </p:spTree>
    <p:extLst>
      <p:ext uri="{BB962C8B-B14F-4D97-AF65-F5344CB8AC3E}">
        <p14:creationId xmlns:p14="http://schemas.microsoft.com/office/powerpoint/2010/main" val="1324787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FF103BF-43D9-4DF7-A3C4-A7E57D884BEB}"/>
              </a:ext>
            </a:extLst>
          </p:cNvPr>
          <p:cNvSpPr/>
          <p:nvPr/>
        </p:nvSpPr>
        <p:spPr>
          <a:xfrm>
            <a:off x="2771800" y="489734"/>
            <a:ext cx="5647700" cy="584775"/>
          </a:xfrm>
          <a:prstGeom prst="rect">
            <a:avLst/>
          </a:prstGeom>
        </p:spPr>
        <p:txBody>
          <a:bodyPr wrap="none">
            <a:spAutoFit/>
          </a:bodyPr>
          <a:lstStyle/>
          <a:p>
            <a:r>
              <a:rPr lang="es-ES" sz="3200" b="1" kern="0" dirty="0">
                <a:latin typeface="Arial Rounded MT Bold" panose="020F0704030504030204" pitchFamily="34" charset="0"/>
                <a:ea typeface="Times New Roman" panose="02020603050405020304" pitchFamily="18" charset="0"/>
                <a:cs typeface="Arial" panose="020B0604020202020204" pitchFamily="34" charset="0"/>
              </a:rPr>
              <a:t>Prolapso genital y Cistocele</a:t>
            </a:r>
          </a:p>
        </p:txBody>
      </p:sp>
      <p:sp>
        <p:nvSpPr>
          <p:cNvPr id="4" name="Rectángulo 3">
            <a:extLst>
              <a:ext uri="{FF2B5EF4-FFF2-40B4-BE49-F238E27FC236}">
                <a16:creationId xmlns:a16="http://schemas.microsoft.com/office/drawing/2014/main" id="{BFB028B7-1835-4086-A1D2-7332D54D7580}"/>
              </a:ext>
            </a:extLst>
          </p:cNvPr>
          <p:cNvSpPr/>
          <p:nvPr/>
        </p:nvSpPr>
        <p:spPr>
          <a:xfrm>
            <a:off x="215516" y="1772816"/>
            <a:ext cx="8712968" cy="3785652"/>
          </a:xfrm>
          <a:prstGeom prst="rect">
            <a:avLst/>
          </a:prstGeom>
        </p:spPr>
        <p:txBody>
          <a:bodyPr wrap="square">
            <a:spAutoFit/>
          </a:bodyPr>
          <a:lstStyle/>
          <a:p>
            <a:pPr lvl="0" algn="just" defTabSz="457200" fontAlgn="auto">
              <a:spcBef>
                <a:spcPts val="10"/>
              </a:spcBef>
              <a:spcAft>
                <a:spcPts val="0"/>
              </a:spcAft>
            </a:pPr>
            <a:r>
              <a:rPr lang="es-ES" sz="2000" dirty="0">
                <a:solidFill>
                  <a:prstClr val="black"/>
                </a:solidFill>
                <a:ea typeface="Times New Roman" panose="02020603050405020304" pitchFamily="18" charset="0"/>
                <a:cs typeface="Arial" panose="020B0604020202020204" pitchFamily="34" charset="0"/>
              </a:rPr>
              <a:t>Prolapso Genital</a:t>
            </a:r>
          </a:p>
          <a:p>
            <a:pPr lvl="0" algn="just" defTabSz="457200" fontAlgn="auto">
              <a:spcBef>
                <a:spcPts val="10"/>
              </a:spcBef>
              <a:spcAft>
                <a:spcPts val="0"/>
              </a:spcAft>
            </a:pPr>
            <a:r>
              <a:rPr lang="es-ES" sz="2000" dirty="0">
                <a:solidFill>
                  <a:prstClr val="black"/>
                </a:solidFill>
                <a:ea typeface="Times New Roman" panose="02020603050405020304" pitchFamily="18" charset="0"/>
                <a:cs typeface="Arial" panose="020B0604020202020204" pitchFamily="34" charset="0"/>
              </a:rPr>
              <a:t>El término </a:t>
            </a:r>
            <a:r>
              <a:rPr lang="es-ES" sz="2000" i="1" dirty="0">
                <a:solidFill>
                  <a:prstClr val="black"/>
                </a:solidFill>
                <a:ea typeface="Times New Roman" panose="02020603050405020304" pitchFamily="18" charset="0"/>
                <a:cs typeface="Arial" panose="020B0604020202020204" pitchFamily="34" charset="0"/>
              </a:rPr>
              <a:t>prolapso </a:t>
            </a:r>
            <a:r>
              <a:rPr lang="es-ES" sz="2000" dirty="0">
                <a:solidFill>
                  <a:prstClr val="black"/>
                </a:solidFill>
                <a:ea typeface="Times New Roman" panose="02020603050405020304" pitchFamily="18" charset="0"/>
                <a:cs typeface="Arial" panose="020B0604020202020204" pitchFamily="34" charset="0"/>
              </a:rPr>
              <a:t>(descenso de una víscera), originalmente aplicado al útero, puede aplicarse también a lesiones combinadas de la vagina-vejiga y vagina-recto, debido al desplazamiento parcial de éstos a causa de la lesión de los tabiques o fascias que los separan, y da lugar al cistocele y rectocele respectivamente.</a:t>
            </a:r>
          </a:p>
          <a:p>
            <a:pPr lvl="0" algn="just" defTabSz="457200" fontAlgn="auto">
              <a:spcBef>
                <a:spcPts val="10"/>
              </a:spcBef>
              <a:spcAft>
                <a:spcPts val="0"/>
              </a:spcAft>
            </a:pPr>
            <a:endParaRPr lang="en-US" sz="2000" dirty="0">
              <a:solidFill>
                <a:prstClr val="black"/>
              </a:solidFill>
              <a:ea typeface="Times New Roman" panose="02020603050405020304" pitchFamily="18" charset="0"/>
              <a:cs typeface="Arial" panose="020B0604020202020204" pitchFamily="34" charset="0"/>
            </a:endParaRPr>
          </a:p>
          <a:p>
            <a:pPr lvl="0" algn="just" defTabSz="457200" fontAlgn="auto">
              <a:spcBef>
                <a:spcPts val="10"/>
              </a:spcBef>
              <a:spcAft>
                <a:spcPts val="0"/>
              </a:spcAft>
            </a:pPr>
            <a:r>
              <a:rPr lang="es-MX" sz="2000" dirty="0">
                <a:solidFill>
                  <a:prstClr val="black"/>
                </a:solidFill>
                <a:ea typeface="Times New Roman" panose="02020603050405020304" pitchFamily="18" charset="0"/>
                <a:cs typeface="Arial" panose="020B0604020202020204" pitchFamily="34" charset="0"/>
              </a:rPr>
              <a:t>Cistocele</a:t>
            </a:r>
          </a:p>
          <a:p>
            <a:pPr lvl="0" algn="just" defTabSz="457200" fontAlgn="auto">
              <a:spcBef>
                <a:spcPts val="10"/>
              </a:spcBef>
              <a:spcAft>
                <a:spcPts val="0"/>
              </a:spcAft>
            </a:pPr>
            <a:r>
              <a:rPr lang="es-MX" sz="2000" dirty="0">
                <a:solidFill>
                  <a:prstClr val="black"/>
                </a:solidFill>
                <a:ea typeface="Times New Roman" panose="02020603050405020304" pitchFamily="18" charset="0"/>
                <a:cs typeface="Arial" panose="020B0604020202020204" pitchFamily="34" charset="0"/>
              </a:rPr>
              <a:t>A esta afección también se le denomina hernia de la vejiga y ocurre cuando la base de ella produce el descenso de la pared anterior de la vagina o colpocele anterior, debido a una lesión de la fascia vesicovaginal y según la intensidad del descenso se distinguen 3 tipos (fig. 32.8).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FF103BF-43D9-4DF7-A3C4-A7E57D884BEB}"/>
              </a:ext>
            </a:extLst>
          </p:cNvPr>
          <p:cNvSpPr/>
          <p:nvPr/>
        </p:nvSpPr>
        <p:spPr>
          <a:xfrm>
            <a:off x="2771800" y="489734"/>
            <a:ext cx="5647700" cy="584775"/>
          </a:xfrm>
          <a:prstGeom prst="rect">
            <a:avLst/>
          </a:prstGeom>
        </p:spPr>
        <p:txBody>
          <a:bodyPr wrap="none">
            <a:spAutoFit/>
          </a:bodyPr>
          <a:lstStyle/>
          <a:p>
            <a:r>
              <a:rPr lang="es-ES" sz="3200" b="1" kern="0" dirty="0">
                <a:latin typeface="Arial Rounded MT Bold" panose="020F0704030504030204" pitchFamily="34" charset="0"/>
                <a:ea typeface="Times New Roman" panose="02020603050405020304" pitchFamily="18" charset="0"/>
                <a:cs typeface="Arial" panose="020B0604020202020204" pitchFamily="34" charset="0"/>
              </a:rPr>
              <a:t>Prolapso genital y Cistocele</a:t>
            </a:r>
          </a:p>
        </p:txBody>
      </p:sp>
      <p:sp>
        <p:nvSpPr>
          <p:cNvPr id="4" name="Rectángulo 3">
            <a:extLst>
              <a:ext uri="{FF2B5EF4-FFF2-40B4-BE49-F238E27FC236}">
                <a16:creationId xmlns:a16="http://schemas.microsoft.com/office/drawing/2014/main" id="{BFB028B7-1835-4086-A1D2-7332D54D7580}"/>
              </a:ext>
            </a:extLst>
          </p:cNvPr>
          <p:cNvSpPr/>
          <p:nvPr/>
        </p:nvSpPr>
        <p:spPr>
          <a:xfrm>
            <a:off x="215516" y="1772816"/>
            <a:ext cx="8712968" cy="3785652"/>
          </a:xfrm>
          <a:prstGeom prst="rect">
            <a:avLst/>
          </a:prstGeom>
        </p:spPr>
        <p:txBody>
          <a:bodyPr wrap="square">
            <a:spAutoFit/>
          </a:bodyPr>
          <a:lstStyle/>
          <a:p>
            <a:pPr lvl="0" algn="just" defTabSz="457200" fontAlgn="auto">
              <a:spcBef>
                <a:spcPts val="10"/>
              </a:spcBef>
              <a:spcAft>
                <a:spcPts val="0"/>
              </a:spcAft>
            </a:pPr>
            <a:r>
              <a:rPr lang="es-ES" sz="2000" dirty="0">
                <a:solidFill>
                  <a:prstClr val="black"/>
                </a:solidFill>
                <a:ea typeface="Times New Roman" panose="02020603050405020304" pitchFamily="18" charset="0"/>
                <a:cs typeface="Arial" panose="020B0604020202020204" pitchFamily="34" charset="0"/>
              </a:rPr>
              <a:t>Prolapso Genital</a:t>
            </a:r>
          </a:p>
          <a:p>
            <a:pPr lvl="0" algn="just" defTabSz="457200" fontAlgn="auto">
              <a:spcBef>
                <a:spcPts val="10"/>
              </a:spcBef>
              <a:spcAft>
                <a:spcPts val="0"/>
              </a:spcAft>
            </a:pPr>
            <a:r>
              <a:rPr lang="es-ES" sz="2000" dirty="0">
                <a:solidFill>
                  <a:prstClr val="black"/>
                </a:solidFill>
                <a:ea typeface="Times New Roman" panose="02020603050405020304" pitchFamily="18" charset="0"/>
                <a:cs typeface="Arial" panose="020B0604020202020204" pitchFamily="34" charset="0"/>
              </a:rPr>
              <a:t>El término </a:t>
            </a:r>
            <a:r>
              <a:rPr lang="es-ES" sz="2000" i="1" dirty="0">
                <a:solidFill>
                  <a:prstClr val="black"/>
                </a:solidFill>
                <a:ea typeface="Times New Roman" panose="02020603050405020304" pitchFamily="18" charset="0"/>
                <a:cs typeface="Arial" panose="020B0604020202020204" pitchFamily="34" charset="0"/>
              </a:rPr>
              <a:t>prolapso </a:t>
            </a:r>
            <a:r>
              <a:rPr lang="es-ES" sz="2000" dirty="0">
                <a:solidFill>
                  <a:prstClr val="black"/>
                </a:solidFill>
                <a:ea typeface="Times New Roman" panose="02020603050405020304" pitchFamily="18" charset="0"/>
                <a:cs typeface="Arial" panose="020B0604020202020204" pitchFamily="34" charset="0"/>
              </a:rPr>
              <a:t>(descenso de una víscera), originalmente aplicado al útero, puede aplicarse también a lesiones combinadas de la vagina-vejiga y vagina-recto, debido al desplazamiento parcial de éstos a causa de la lesión de los tabiques o fascias que los separan, y da lugar al cistocele y rectocele respectivamente.</a:t>
            </a:r>
          </a:p>
          <a:p>
            <a:pPr lvl="0" algn="just" defTabSz="457200" fontAlgn="auto">
              <a:spcBef>
                <a:spcPts val="10"/>
              </a:spcBef>
              <a:spcAft>
                <a:spcPts val="0"/>
              </a:spcAft>
            </a:pPr>
            <a:endParaRPr lang="en-US" sz="2000" dirty="0">
              <a:solidFill>
                <a:prstClr val="black"/>
              </a:solidFill>
              <a:ea typeface="Times New Roman" panose="02020603050405020304" pitchFamily="18" charset="0"/>
              <a:cs typeface="Arial" panose="020B0604020202020204" pitchFamily="34" charset="0"/>
            </a:endParaRPr>
          </a:p>
          <a:p>
            <a:pPr lvl="0" algn="just" defTabSz="457200" fontAlgn="auto">
              <a:spcBef>
                <a:spcPts val="10"/>
              </a:spcBef>
              <a:spcAft>
                <a:spcPts val="0"/>
              </a:spcAft>
            </a:pPr>
            <a:r>
              <a:rPr lang="es-MX" sz="2000" dirty="0">
                <a:solidFill>
                  <a:prstClr val="black"/>
                </a:solidFill>
                <a:ea typeface="Times New Roman" panose="02020603050405020304" pitchFamily="18" charset="0"/>
                <a:cs typeface="Arial" panose="020B0604020202020204" pitchFamily="34" charset="0"/>
              </a:rPr>
              <a:t>Cistocele</a:t>
            </a:r>
          </a:p>
          <a:p>
            <a:pPr lvl="0" algn="just" defTabSz="457200" fontAlgn="auto">
              <a:spcBef>
                <a:spcPts val="10"/>
              </a:spcBef>
              <a:spcAft>
                <a:spcPts val="0"/>
              </a:spcAft>
            </a:pPr>
            <a:r>
              <a:rPr lang="es-MX" sz="2000" dirty="0">
                <a:solidFill>
                  <a:prstClr val="black"/>
                </a:solidFill>
                <a:ea typeface="Times New Roman" panose="02020603050405020304" pitchFamily="18" charset="0"/>
                <a:cs typeface="Arial" panose="020B0604020202020204" pitchFamily="34" charset="0"/>
              </a:rPr>
              <a:t>A esta afección también se le denomina hernia de la vejiga y ocurre cuando la base de ella produce el descenso de la pared anterior de la vagina o colpocele anterior, debido a una lesión de la fascia vesicovaginal y según la intensidad del descenso se distinguen 3 tipos (fig. 32.8).</a:t>
            </a:r>
          </a:p>
        </p:txBody>
      </p:sp>
    </p:spTree>
    <p:extLst>
      <p:ext uri="{BB962C8B-B14F-4D97-AF65-F5344CB8AC3E}">
        <p14:creationId xmlns:p14="http://schemas.microsoft.com/office/powerpoint/2010/main" val="2841180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03AA198-74B7-497D-9B76-8490FCD850C7}"/>
              </a:ext>
            </a:extLst>
          </p:cNvPr>
          <p:cNvSpPr>
            <a:spLocks noGrp="1" noChangeArrowheads="1"/>
          </p:cNvSpPr>
          <p:nvPr>
            <p:ph type="title"/>
          </p:nvPr>
        </p:nvSpPr>
        <p:spPr>
          <a:xfrm>
            <a:off x="4022879" y="586028"/>
            <a:ext cx="2492025" cy="487363"/>
          </a:xfrm>
        </p:spPr>
        <p:txBody>
          <a:bodyPr/>
          <a:lstStyle/>
          <a:p>
            <a:r>
              <a:rPr lang="es-ES" altLang="es-MX" b="1" dirty="0">
                <a:solidFill>
                  <a:schemeClr val="tx1"/>
                </a:solidFill>
              </a:rPr>
              <a:t>Cistocele</a:t>
            </a:r>
            <a:endParaRPr lang="es-ES" altLang="es-MX" sz="1800" b="1" dirty="0">
              <a:solidFill>
                <a:schemeClr val="tx1"/>
              </a:solidFill>
            </a:endParaRPr>
          </a:p>
        </p:txBody>
      </p:sp>
      <p:sp>
        <p:nvSpPr>
          <p:cNvPr id="45062" name="Text Box 6">
            <a:extLst>
              <a:ext uri="{FF2B5EF4-FFF2-40B4-BE49-F238E27FC236}">
                <a16:creationId xmlns:a16="http://schemas.microsoft.com/office/drawing/2014/main" id="{ED2C02C5-D184-4ACB-902C-113A96202277}"/>
              </a:ext>
            </a:extLst>
          </p:cNvPr>
          <p:cNvSpPr txBox="1">
            <a:spLocks noChangeArrowheads="1"/>
          </p:cNvSpPr>
          <p:nvPr/>
        </p:nvSpPr>
        <p:spPr bwMode="gray">
          <a:xfrm>
            <a:off x="4207716" y="3125789"/>
            <a:ext cx="6079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MX">
                <a:solidFill>
                  <a:schemeClr val="bg1"/>
                </a:solidFill>
              </a:rPr>
              <a:t>Text</a:t>
            </a:r>
          </a:p>
        </p:txBody>
      </p:sp>
      <p:sp>
        <p:nvSpPr>
          <p:cNvPr id="45063" name="Text Box 7">
            <a:extLst>
              <a:ext uri="{FF2B5EF4-FFF2-40B4-BE49-F238E27FC236}">
                <a16:creationId xmlns:a16="http://schemas.microsoft.com/office/drawing/2014/main" id="{DD71AFDF-35FC-4B67-902F-7D4A46FEC139}"/>
              </a:ext>
            </a:extLst>
          </p:cNvPr>
          <p:cNvSpPr txBox="1">
            <a:spLocks noChangeArrowheads="1"/>
          </p:cNvSpPr>
          <p:nvPr/>
        </p:nvSpPr>
        <p:spPr bwMode="gray">
          <a:xfrm>
            <a:off x="4207716" y="3659189"/>
            <a:ext cx="6079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MX">
                <a:solidFill>
                  <a:schemeClr val="bg1"/>
                </a:solidFill>
              </a:rPr>
              <a:t>Text</a:t>
            </a:r>
          </a:p>
        </p:txBody>
      </p:sp>
      <p:sp>
        <p:nvSpPr>
          <p:cNvPr id="45064" name="Text Box 8">
            <a:extLst>
              <a:ext uri="{FF2B5EF4-FFF2-40B4-BE49-F238E27FC236}">
                <a16:creationId xmlns:a16="http://schemas.microsoft.com/office/drawing/2014/main" id="{41359C9D-D408-425F-AFE8-7472E34F6F18}"/>
              </a:ext>
            </a:extLst>
          </p:cNvPr>
          <p:cNvSpPr txBox="1">
            <a:spLocks noChangeArrowheads="1"/>
          </p:cNvSpPr>
          <p:nvPr/>
        </p:nvSpPr>
        <p:spPr bwMode="gray">
          <a:xfrm>
            <a:off x="4207716" y="4192589"/>
            <a:ext cx="6079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MX">
                <a:solidFill>
                  <a:schemeClr val="bg1"/>
                </a:solidFill>
              </a:rPr>
              <a:t>Text</a:t>
            </a:r>
          </a:p>
        </p:txBody>
      </p:sp>
      <p:sp>
        <p:nvSpPr>
          <p:cNvPr id="45070" name="AutoShape 14">
            <a:extLst>
              <a:ext uri="{FF2B5EF4-FFF2-40B4-BE49-F238E27FC236}">
                <a16:creationId xmlns:a16="http://schemas.microsoft.com/office/drawing/2014/main" id="{EAACA43B-EE9D-4C2E-99F9-B1201CB67640}"/>
              </a:ext>
            </a:extLst>
          </p:cNvPr>
          <p:cNvSpPr>
            <a:spLocks noChangeArrowheads="1"/>
          </p:cNvSpPr>
          <p:nvPr/>
        </p:nvSpPr>
        <p:spPr bwMode="gray">
          <a:xfrm>
            <a:off x="4400200" y="3163889"/>
            <a:ext cx="530225" cy="2057400"/>
          </a:xfrm>
          <a:prstGeom prst="rightArrow">
            <a:avLst>
              <a:gd name="adj1" fmla="val 67750"/>
              <a:gd name="adj2" fmla="val 66167"/>
            </a:avLst>
          </a:prstGeom>
          <a:gradFill rotWithShape="1">
            <a:gsLst>
              <a:gs pos="0">
                <a:schemeClr val="bg2">
                  <a:gamma/>
                  <a:shade val="46275"/>
                  <a:invGamma/>
                  <a:alpha val="12000"/>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45073" name="Text Box 17">
            <a:extLst>
              <a:ext uri="{FF2B5EF4-FFF2-40B4-BE49-F238E27FC236}">
                <a16:creationId xmlns:a16="http://schemas.microsoft.com/office/drawing/2014/main" id="{D92490D6-196F-4AC7-908B-7CD7F4936B5A}"/>
              </a:ext>
            </a:extLst>
          </p:cNvPr>
          <p:cNvSpPr txBox="1">
            <a:spLocks noChangeArrowheads="1"/>
          </p:cNvSpPr>
          <p:nvPr/>
        </p:nvSpPr>
        <p:spPr bwMode="gray">
          <a:xfrm>
            <a:off x="4183904" y="1757363"/>
            <a:ext cx="6079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MX">
                <a:solidFill>
                  <a:schemeClr val="bg1"/>
                </a:solidFill>
              </a:rPr>
              <a:t>Text</a:t>
            </a:r>
          </a:p>
        </p:txBody>
      </p:sp>
      <p:pic>
        <p:nvPicPr>
          <p:cNvPr id="2" name="Imagen 1">
            <a:extLst>
              <a:ext uri="{FF2B5EF4-FFF2-40B4-BE49-F238E27FC236}">
                <a16:creationId xmlns:a16="http://schemas.microsoft.com/office/drawing/2014/main" id="{38FD53E3-9E6F-4565-B5FE-A407DB9DF99B}"/>
              </a:ext>
            </a:extLst>
          </p:cNvPr>
          <p:cNvPicPr>
            <a:picLocks noChangeAspect="1"/>
          </p:cNvPicPr>
          <p:nvPr/>
        </p:nvPicPr>
        <p:blipFill>
          <a:blip r:embed="rId2"/>
          <a:stretch>
            <a:fillRect/>
          </a:stretch>
        </p:blipFill>
        <p:spPr>
          <a:xfrm>
            <a:off x="0" y="1196752"/>
            <a:ext cx="4337839" cy="5661248"/>
          </a:xfrm>
          <a:prstGeom prst="rect">
            <a:avLst/>
          </a:prstGeom>
        </p:spPr>
      </p:pic>
      <p:sp>
        <p:nvSpPr>
          <p:cNvPr id="24" name="Rectángulo 23">
            <a:extLst>
              <a:ext uri="{FF2B5EF4-FFF2-40B4-BE49-F238E27FC236}">
                <a16:creationId xmlns:a16="http://schemas.microsoft.com/office/drawing/2014/main" id="{EC04AEA1-F21E-45BE-BDC2-976126B50098}"/>
              </a:ext>
            </a:extLst>
          </p:cNvPr>
          <p:cNvSpPr/>
          <p:nvPr/>
        </p:nvSpPr>
        <p:spPr>
          <a:xfrm>
            <a:off x="5268892" y="3125789"/>
            <a:ext cx="3623588" cy="1735860"/>
          </a:xfrm>
          <a:prstGeom prst="rect">
            <a:avLst/>
          </a:prstGeom>
          <a:solidFill>
            <a:schemeClr val="tx2">
              <a:lumMod val="75000"/>
            </a:schemeClr>
          </a:solidFill>
          <a:ln>
            <a:solidFill>
              <a:srgbClr val="FFFF00"/>
            </a:solidFill>
          </a:ln>
        </p:spPr>
        <p:txBody>
          <a:bodyPr wrap="square">
            <a:spAutoFit/>
          </a:bodyPr>
          <a:lstStyle/>
          <a:p>
            <a:pPr marL="89535" algn="just">
              <a:lnSpc>
                <a:spcPct val="89000"/>
              </a:lnSpc>
              <a:spcAft>
                <a:spcPts val="0"/>
              </a:spcAft>
            </a:pPr>
            <a:r>
              <a:rPr lang="es-ES" sz="20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Fig.</a:t>
            </a:r>
            <a:r>
              <a:rPr lang="es-ES" sz="2000" b="1" spc="9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32.8.</a:t>
            </a:r>
            <a:r>
              <a:rPr lang="es-ES" sz="2000" b="1" spc="9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a:t>
            </a:r>
            <a:r>
              <a:rPr lang="es-ES" sz="2000" spc="9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Representación</a:t>
            </a:r>
            <a:r>
              <a:rPr lang="es-ES" sz="2000" spc="9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esquemática</a:t>
            </a:r>
            <a:r>
              <a:rPr lang="es-ES" sz="2000" spc="9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de</a:t>
            </a:r>
            <a:r>
              <a:rPr lang="es-ES" sz="2000" spc="9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un</a:t>
            </a:r>
            <a:r>
              <a:rPr lang="es-ES" sz="2000" spc="9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cistocele</a:t>
            </a:r>
            <a:r>
              <a:rPr lang="es-ES" sz="2000" spc="9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en</a:t>
            </a:r>
            <a:r>
              <a:rPr lang="es-ES" sz="2000" spc="9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un</a:t>
            </a:r>
            <a:r>
              <a:rPr lang="es-ES" sz="2000" spc="11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corte</a:t>
            </a:r>
            <a:r>
              <a:rPr lang="es-ES" sz="2000" spc="-6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al</a:t>
            </a:r>
            <a:r>
              <a:rPr lang="es-ES" sz="2000" spc="-6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nivel</a:t>
            </a:r>
            <a:r>
              <a:rPr lang="es-ES" sz="2000" spc="-6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de</a:t>
            </a:r>
            <a:r>
              <a:rPr lang="es-ES" sz="2000" spc="-6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la</a:t>
            </a:r>
            <a:r>
              <a:rPr lang="es-ES" sz="2000" spc="-6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línea</a:t>
            </a:r>
            <a:r>
              <a:rPr lang="es-ES" sz="2000" spc="-6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media;</a:t>
            </a:r>
            <a:r>
              <a:rPr lang="es-ES" sz="2000" spc="-6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b)</a:t>
            </a:r>
            <a:r>
              <a:rPr lang="es-ES" sz="2000" spc="-6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aspecto</a:t>
            </a:r>
            <a:r>
              <a:rPr lang="es-ES" sz="2000" spc="-6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al</a:t>
            </a:r>
            <a:r>
              <a:rPr lang="es-ES" sz="2000" spc="-6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inspeccionar</a:t>
            </a:r>
            <a:r>
              <a:rPr lang="es-ES" sz="2000" spc="-6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la</a:t>
            </a:r>
            <a:r>
              <a:rPr lang="es-ES" sz="2000" spc="-6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vulva. </a:t>
            </a:r>
            <a:r>
              <a:rPr lang="es-ES" sz="2000" i="1" spc="-20" dirty="0">
                <a:solidFill>
                  <a:schemeClr val="bg1"/>
                </a:solidFill>
                <a:latin typeface="Arial" panose="020B0604020202020204" pitchFamily="34" charset="0"/>
                <a:ea typeface="Times New Roman" panose="02020603050405020304" pitchFamily="18" charset="0"/>
                <a:cs typeface="Arial" panose="020B0604020202020204" pitchFamily="34" charset="0"/>
              </a:rPr>
              <a:t>Tomado </a:t>
            </a:r>
            <a:r>
              <a:rPr lang="es-ES" sz="2000" i="1" dirty="0">
                <a:solidFill>
                  <a:schemeClr val="bg1"/>
                </a:solidFill>
                <a:latin typeface="Arial" panose="020B0604020202020204" pitchFamily="34" charset="0"/>
                <a:ea typeface="Times New Roman" panose="02020603050405020304" pitchFamily="18" charset="0"/>
                <a:cs typeface="Arial" panose="020B0604020202020204" pitchFamily="34" charset="0"/>
              </a:rPr>
              <a:t>de</a:t>
            </a:r>
            <a:r>
              <a:rPr lang="es-ES" sz="2000" i="1" spc="-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i="1" dirty="0">
                <a:solidFill>
                  <a:schemeClr val="bg1"/>
                </a:solidFill>
                <a:latin typeface="Arial" panose="020B0604020202020204" pitchFamily="34" charset="0"/>
                <a:ea typeface="Times New Roman" panose="02020603050405020304" pitchFamily="18" charset="0"/>
                <a:cs typeface="Arial" panose="020B0604020202020204" pitchFamily="34" charset="0"/>
              </a:rPr>
              <a:t>O</a:t>
            </a:r>
            <a:r>
              <a:rPr lang="es-ES" sz="2000" i="1" spc="-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i="1" dirty="0">
                <a:solidFill>
                  <a:schemeClr val="bg1"/>
                </a:solidFill>
                <a:latin typeface="Arial" panose="020B0604020202020204" pitchFamily="34" charset="0"/>
                <a:ea typeface="Times New Roman" panose="02020603050405020304" pitchFamily="18" charset="0"/>
                <a:cs typeface="Arial" panose="020B0604020202020204" pitchFamily="34" charset="0"/>
              </a:rPr>
              <a:t>Rigol,</a:t>
            </a:r>
            <a:r>
              <a:rPr lang="es-ES" sz="2000" i="1" spc="-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op</a:t>
            </a:r>
            <a:r>
              <a:rPr lang="es-ES" sz="2000" i="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s-ES" sz="2000" i="1" spc="-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i="1" dirty="0">
                <a:solidFill>
                  <a:schemeClr val="bg1"/>
                </a:solidFill>
                <a:latin typeface="Arial" panose="020B0604020202020204" pitchFamily="34" charset="0"/>
                <a:ea typeface="Times New Roman" panose="02020603050405020304" pitchFamily="18" charset="0"/>
                <a:cs typeface="Arial" panose="020B0604020202020204" pitchFamily="34" charset="0"/>
              </a:rPr>
              <a:t>cit.</a:t>
            </a:r>
            <a:endParaRPr lang="es-E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FF103BF-43D9-4DF7-A3C4-A7E57D884BEB}"/>
              </a:ext>
            </a:extLst>
          </p:cNvPr>
          <p:cNvSpPr/>
          <p:nvPr/>
        </p:nvSpPr>
        <p:spPr>
          <a:xfrm>
            <a:off x="3923928" y="548680"/>
            <a:ext cx="2005677"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0" cap="none" spc="0" normalizeH="0" baseline="0" noProof="0" dirty="0">
                <a:ln>
                  <a:noFill/>
                </a:ln>
                <a:solidFill>
                  <a:srgbClr val="132767"/>
                </a:solidFill>
                <a:effectLst/>
                <a:uLnTx/>
                <a:uFillTx/>
                <a:latin typeface="Arial Rounded MT Bold" panose="020F0704030504030204" pitchFamily="34" charset="0"/>
                <a:ea typeface="Times New Roman" panose="02020603050405020304" pitchFamily="18" charset="0"/>
                <a:cs typeface="Arial" panose="020B0604020202020204" pitchFamily="34" charset="0"/>
              </a:rPr>
              <a:t>Cistocele</a:t>
            </a:r>
          </a:p>
        </p:txBody>
      </p:sp>
      <p:sp>
        <p:nvSpPr>
          <p:cNvPr id="4" name="Rectángulo 3">
            <a:extLst>
              <a:ext uri="{FF2B5EF4-FFF2-40B4-BE49-F238E27FC236}">
                <a16:creationId xmlns:a16="http://schemas.microsoft.com/office/drawing/2014/main" id="{BFB028B7-1835-4086-A1D2-7332D54D7580}"/>
              </a:ext>
            </a:extLst>
          </p:cNvPr>
          <p:cNvSpPr/>
          <p:nvPr/>
        </p:nvSpPr>
        <p:spPr>
          <a:xfrm>
            <a:off x="215516" y="2060848"/>
            <a:ext cx="8712968" cy="3477875"/>
          </a:xfrm>
          <a:prstGeom prst="rect">
            <a:avLst/>
          </a:prstGeom>
        </p:spPr>
        <p:txBody>
          <a:bodyPr wrap="square">
            <a:spAutoFit/>
          </a:bodyPr>
          <a:lstStyle/>
          <a:p>
            <a:pPr lvl="0" algn="just" defTabSz="457200" fontAlgn="auto">
              <a:spcBef>
                <a:spcPts val="10"/>
              </a:spcBef>
              <a:spcAft>
                <a:spcPts val="0"/>
              </a:spcAft>
            </a:pPr>
            <a:r>
              <a:rPr lang="es-MX" sz="2000" dirty="0">
                <a:solidFill>
                  <a:prstClr val="black"/>
                </a:solidFill>
                <a:ea typeface="Times New Roman" panose="02020603050405020304" pitchFamily="18" charset="0"/>
                <a:cs typeface="Arial" panose="020B0604020202020204" pitchFamily="34" charset="0"/>
              </a:rPr>
              <a:t>En el cistocele pequeño desciende la porción retrouretral de la vejiga, lo cual se reconoce porque cuando la paciente realiza el esfuerzo de pujar, la pared vaginal anterior desciende hacia la vulva.</a:t>
            </a:r>
          </a:p>
          <a:p>
            <a:pPr lvl="0" algn="just" defTabSz="457200" fontAlgn="auto">
              <a:spcBef>
                <a:spcPts val="10"/>
              </a:spcBef>
              <a:spcAft>
                <a:spcPts val="0"/>
              </a:spcAft>
            </a:pPr>
            <a:endParaRPr lang="es-MX" sz="2000" dirty="0">
              <a:solidFill>
                <a:prstClr val="black"/>
              </a:solidFill>
              <a:ea typeface="Times New Roman" panose="02020603050405020304" pitchFamily="18" charset="0"/>
              <a:cs typeface="Arial" panose="020B0604020202020204" pitchFamily="34" charset="0"/>
            </a:endParaRPr>
          </a:p>
          <a:p>
            <a:pPr lvl="0" algn="just" defTabSz="457200" fontAlgn="auto">
              <a:spcBef>
                <a:spcPts val="10"/>
              </a:spcBef>
              <a:spcAft>
                <a:spcPts val="0"/>
              </a:spcAft>
            </a:pPr>
            <a:r>
              <a:rPr lang="es-MX" sz="2000" dirty="0">
                <a:solidFill>
                  <a:prstClr val="black"/>
                </a:solidFill>
                <a:ea typeface="Times New Roman" panose="02020603050405020304" pitchFamily="18" charset="0"/>
                <a:cs typeface="Arial" panose="020B0604020202020204" pitchFamily="34" charset="0"/>
              </a:rPr>
              <a:t>En el cistocele mediano, desciende el trígono y el cuello vesical; la pared anterior de la vagina asoma a la vulva sin que la enferma puje.</a:t>
            </a:r>
          </a:p>
          <a:p>
            <a:pPr lvl="0" algn="just" defTabSz="457200" fontAlgn="auto">
              <a:spcBef>
                <a:spcPts val="10"/>
              </a:spcBef>
              <a:spcAft>
                <a:spcPts val="0"/>
              </a:spcAft>
            </a:pPr>
            <a:endParaRPr lang="es-MX" sz="2000" dirty="0">
              <a:solidFill>
                <a:prstClr val="black"/>
              </a:solidFill>
              <a:ea typeface="Times New Roman" panose="02020603050405020304" pitchFamily="18" charset="0"/>
              <a:cs typeface="Arial" panose="020B0604020202020204" pitchFamily="34" charset="0"/>
            </a:endParaRPr>
          </a:p>
          <a:p>
            <a:pPr lvl="0" algn="just" defTabSz="457200" fontAlgn="auto">
              <a:spcBef>
                <a:spcPts val="10"/>
              </a:spcBef>
              <a:spcAft>
                <a:spcPts val="0"/>
              </a:spcAft>
            </a:pPr>
            <a:r>
              <a:rPr lang="es-MX" sz="2000" dirty="0">
                <a:solidFill>
                  <a:prstClr val="black"/>
                </a:solidFill>
                <a:ea typeface="Times New Roman" panose="02020603050405020304" pitchFamily="18" charset="0"/>
                <a:cs typeface="Arial" panose="020B0604020202020204" pitchFamily="34" charset="0"/>
              </a:rPr>
              <a:t>En el cistocele grande, desciende también el repliegue interuretérico y se forma una bolsa constituida por el fondo, el trígono y el cuello vesical. Desde el punto de vista clínico, se le conoce porque la pared vaginal anterior sobresale de la vulva, aun en estado de reposo</a:t>
            </a:r>
            <a:endParaRPr kumimoji="0" lang="es-MX"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87122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FF103BF-43D9-4DF7-A3C4-A7E57D884BEB}"/>
              </a:ext>
            </a:extLst>
          </p:cNvPr>
          <p:cNvSpPr/>
          <p:nvPr/>
        </p:nvSpPr>
        <p:spPr>
          <a:xfrm>
            <a:off x="3059832" y="510346"/>
            <a:ext cx="4964821" cy="584775"/>
          </a:xfrm>
          <a:prstGeom prst="rect">
            <a:avLst/>
          </a:prstGeom>
        </p:spPr>
        <p:txBody>
          <a:bodyPr wrap="none">
            <a:spAutoFit/>
          </a:bodyPr>
          <a:lstStyle/>
          <a:p>
            <a:pPr lvl="0"/>
            <a:r>
              <a:rPr lang="es-ES" sz="3200" b="1" kern="0" dirty="0">
                <a:solidFill>
                  <a:srgbClr val="132767"/>
                </a:solidFill>
                <a:latin typeface="Arial Rounded MT Bold" panose="020F0704030504030204" pitchFamily="34" charset="0"/>
                <a:ea typeface="Times New Roman" panose="02020603050405020304" pitchFamily="18" charset="0"/>
                <a:cs typeface="Arial" panose="020B0604020202020204" pitchFamily="34" charset="0"/>
              </a:rPr>
              <a:t>Cistocele Cuadro clínico</a:t>
            </a:r>
          </a:p>
        </p:txBody>
      </p:sp>
      <p:sp>
        <p:nvSpPr>
          <p:cNvPr id="4" name="Rectángulo 3">
            <a:extLst>
              <a:ext uri="{FF2B5EF4-FFF2-40B4-BE49-F238E27FC236}">
                <a16:creationId xmlns:a16="http://schemas.microsoft.com/office/drawing/2014/main" id="{BFB028B7-1835-4086-A1D2-7332D54D7580}"/>
              </a:ext>
            </a:extLst>
          </p:cNvPr>
          <p:cNvSpPr/>
          <p:nvPr/>
        </p:nvSpPr>
        <p:spPr>
          <a:xfrm>
            <a:off x="215516" y="1484784"/>
            <a:ext cx="8712968" cy="3477875"/>
          </a:xfrm>
          <a:prstGeom prst="rect">
            <a:avLst/>
          </a:prstGeom>
        </p:spPr>
        <p:txBody>
          <a:bodyPr wrap="square">
            <a:spAutoFit/>
          </a:bodyPr>
          <a:lstStyle/>
          <a:p>
            <a:pPr lvl="0" algn="just" defTabSz="457200" fontAlgn="auto">
              <a:spcBef>
                <a:spcPts val="10"/>
              </a:spcBef>
              <a:spcAft>
                <a:spcPts val="0"/>
              </a:spcAft>
            </a:pPr>
            <a:r>
              <a:rPr lang="es-MX" sz="2000" b="1" dirty="0">
                <a:ea typeface="Times New Roman" panose="02020603050405020304" pitchFamily="18" charset="0"/>
                <a:cs typeface="Arial" panose="020B0604020202020204" pitchFamily="34" charset="0"/>
              </a:rPr>
              <a:t>Depende del grado del descenso. El cistocele pequeño casi es asintomático, pero los de mediano y gran tamaño, en cambio, producen una sensación de peso en la vulva que se exagera con la estancia de pie, la marcha, los esfuerzos y durante la micción, así como provocan síntomas urinarios infecciosos causados por la retención urinaria que originan. </a:t>
            </a:r>
          </a:p>
          <a:p>
            <a:pPr lvl="0" algn="just" defTabSz="457200" fontAlgn="auto">
              <a:spcBef>
                <a:spcPts val="10"/>
              </a:spcBef>
              <a:spcAft>
                <a:spcPts val="0"/>
              </a:spcAft>
            </a:pPr>
            <a:endParaRPr lang="es-MX" sz="2000" b="1" dirty="0">
              <a:ea typeface="Times New Roman" panose="02020603050405020304" pitchFamily="18" charset="0"/>
              <a:cs typeface="Arial" panose="020B0604020202020204" pitchFamily="34" charset="0"/>
            </a:endParaRPr>
          </a:p>
          <a:p>
            <a:pPr lvl="0" algn="just" defTabSz="457200" fontAlgn="auto">
              <a:spcBef>
                <a:spcPts val="10"/>
              </a:spcBef>
              <a:spcAft>
                <a:spcPts val="0"/>
              </a:spcAft>
            </a:pPr>
            <a:r>
              <a:rPr lang="es-MX" sz="2000" b="1" dirty="0">
                <a:ea typeface="Times New Roman" panose="02020603050405020304" pitchFamily="18" charset="0"/>
                <a:cs typeface="Arial" panose="020B0604020202020204" pitchFamily="34" charset="0"/>
              </a:rPr>
              <a:t>En otras ocasiones, se produce incontinencia urinaria al rectificar el ángulo retrovesical. Otras veces puede haber dificultad en la micción, lo cual se resuelve con la reducción de la zona prolapsada al empujarla hacia arriba.</a:t>
            </a:r>
          </a:p>
        </p:txBody>
      </p:sp>
    </p:spTree>
    <p:extLst>
      <p:ext uri="{BB962C8B-B14F-4D97-AF65-F5344CB8AC3E}">
        <p14:creationId xmlns:p14="http://schemas.microsoft.com/office/powerpoint/2010/main" val="3195645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FF103BF-43D9-4DF7-A3C4-A7E57D884BEB}"/>
              </a:ext>
            </a:extLst>
          </p:cNvPr>
          <p:cNvSpPr/>
          <p:nvPr/>
        </p:nvSpPr>
        <p:spPr>
          <a:xfrm>
            <a:off x="3059832" y="510346"/>
            <a:ext cx="4463081" cy="584775"/>
          </a:xfrm>
          <a:prstGeom prst="rect">
            <a:avLst/>
          </a:prstGeom>
        </p:spPr>
        <p:txBody>
          <a:bodyPr wrap="none">
            <a:spAutoFit/>
          </a:bodyPr>
          <a:lstStyle/>
          <a:p>
            <a:pPr lvl="0"/>
            <a:r>
              <a:rPr lang="es-ES" sz="3200" b="1" kern="0" dirty="0">
                <a:solidFill>
                  <a:srgbClr val="132767"/>
                </a:solidFill>
                <a:latin typeface="Arial Rounded MT Bold" panose="020F0704030504030204" pitchFamily="34" charset="0"/>
                <a:ea typeface="Times New Roman" panose="02020603050405020304" pitchFamily="18" charset="0"/>
                <a:cs typeface="Arial" panose="020B0604020202020204" pitchFamily="34" charset="0"/>
              </a:rPr>
              <a:t>Cistocele Diagnóstico</a:t>
            </a:r>
          </a:p>
        </p:txBody>
      </p:sp>
      <p:sp>
        <p:nvSpPr>
          <p:cNvPr id="4" name="Rectángulo 3">
            <a:extLst>
              <a:ext uri="{FF2B5EF4-FFF2-40B4-BE49-F238E27FC236}">
                <a16:creationId xmlns:a16="http://schemas.microsoft.com/office/drawing/2014/main" id="{BFB028B7-1835-4086-A1D2-7332D54D7580}"/>
              </a:ext>
            </a:extLst>
          </p:cNvPr>
          <p:cNvSpPr/>
          <p:nvPr/>
        </p:nvSpPr>
        <p:spPr>
          <a:xfrm>
            <a:off x="215516" y="1690062"/>
            <a:ext cx="8712968" cy="3477875"/>
          </a:xfrm>
          <a:prstGeom prst="rect">
            <a:avLst/>
          </a:prstGeom>
        </p:spPr>
        <p:txBody>
          <a:bodyPr wrap="square">
            <a:spAutoFit/>
          </a:bodyPr>
          <a:lstStyle/>
          <a:p>
            <a:pPr lvl="0" algn="just" defTabSz="457200" fontAlgn="auto">
              <a:spcBef>
                <a:spcPts val="10"/>
              </a:spcBef>
              <a:spcAft>
                <a:spcPts val="0"/>
              </a:spcAft>
            </a:pPr>
            <a:r>
              <a:rPr lang="es-MX" sz="2000" b="1" dirty="0">
                <a:ea typeface="Times New Roman" panose="02020603050405020304" pitchFamily="18" charset="0"/>
                <a:cs typeface="Arial" panose="020B0604020202020204" pitchFamily="34" charset="0"/>
              </a:rPr>
              <a:t>No ofrece ninguna dificultad en la inmensa mayoría de los casos y se hace mediante la simple inspección de los genitales externos, al observar el abombamiento de la pared vaginal anterior, que se exagera al hacer pujar a la enferma, lo que también sirve como diagnóstico diferencial respecto a los tumores del tabique vesicovaginal o a los quistes de la vagina que no se modifican con el esfuerzo. </a:t>
            </a:r>
          </a:p>
          <a:p>
            <a:pPr lvl="0" algn="just" defTabSz="457200" fontAlgn="auto">
              <a:spcBef>
                <a:spcPts val="10"/>
              </a:spcBef>
              <a:spcAft>
                <a:spcPts val="0"/>
              </a:spcAft>
            </a:pPr>
            <a:endParaRPr lang="es-MX" sz="2000" b="1" dirty="0">
              <a:ea typeface="Times New Roman" panose="02020603050405020304" pitchFamily="18" charset="0"/>
              <a:cs typeface="Arial" panose="020B0604020202020204" pitchFamily="34" charset="0"/>
            </a:endParaRPr>
          </a:p>
          <a:p>
            <a:pPr lvl="0" algn="just" defTabSz="457200" fontAlgn="auto">
              <a:spcBef>
                <a:spcPts val="10"/>
              </a:spcBef>
              <a:spcAft>
                <a:spcPts val="0"/>
              </a:spcAft>
            </a:pPr>
            <a:r>
              <a:rPr lang="es-MX" sz="2000" b="1" dirty="0">
                <a:ea typeface="Times New Roman" panose="02020603050405020304" pitchFamily="18" charset="0"/>
                <a:cs typeface="Arial" panose="020B0604020202020204" pitchFamily="34" charset="0"/>
              </a:rPr>
              <a:t>Si quedaran dudas, basta con introducir una sonda en la vejiga y tactarla a través de la pared vaginal prolapsada. Educción de la zona prolapsada al empujarla hacia arriba.</a:t>
            </a:r>
          </a:p>
        </p:txBody>
      </p:sp>
    </p:spTree>
    <p:extLst>
      <p:ext uri="{BB962C8B-B14F-4D97-AF65-F5344CB8AC3E}">
        <p14:creationId xmlns:p14="http://schemas.microsoft.com/office/powerpoint/2010/main" val="1191077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FF103BF-43D9-4DF7-A3C4-A7E57D884BEB}"/>
              </a:ext>
            </a:extLst>
          </p:cNvPr>
          <p:cNvSpPr/>
          <p:nvPr/>
        </p:nvSpPr>
        <p:spPr>
          <a:xfrm>
            <a:off x="3059832" y="510346"/>
            <a:ext cx="4464684" cy="584775"/>
          </a:xfrm>
          <a:prstGeom prst="rect">
            <a:avLst/>
          </a:prstGeom>
        </p:spPr>
        <p:txBody>
          <a:bodyPr wrap="none">
            <a:spAutoFit/>
          </a:bodyPr>
          <a:lstStyle/>
          <a:p>
            <a:pPr lvl="0"/>
            <a:r>
              <a:rPr lang="es-ES" sz="3200" b="1" kern="0" dirty="0">
                <a:solidFill>
                  <a:srgbClr val="132767"/>
                </a:solidFill>
                <a:latin typeface="Arial Rounded MT Bold" panose="020F0704030504030204" pitchFamily="34" charset="0"/>
                <a:ea typeface="Times New Roman" panose="02020603050405020304" pitchFamily="18" charset="0"/>
                <a:cs typeface="Arial" panose="020B0604020202020204" pitchFamily="34" charset="0"/>
              </a:rPr>
              <a:t>Cistocele Tratamiento</a:t>
            </a:r>
          </a:p>
        </p:txBody>
      </p:sp>
      <p:sp>
        <p:nvSpPr>
          <p:cNvPr id="4" name="Rectángulo 3">
            <a:extLst>
              <a:ext uri="{FF2B5EF4-FFF2-40B4-BE49-F238E27FC236}">
                <a16:creationId xmlns:a16="http://schemas.microsoft.com/office/drawing/2014/main" id="{BFB028B7-1835-4086-A1D2-7332D54D7580}"/>
              </a:ext>
            </a:extLst>
          </p:cNvPr>
          <p:cNvSpPr/>
          <p:nvPr/>
        </p:nvSpPr>
        <p:spPr>
          <a:xfrm>
            <a:off x="215516" y="1690062"/>
            <a:ext cx="8712968" cy="2862322"/>
          </a:xfrm>
          <a:prstGeom prst="rect">
            <a:avLst/>
          </a:prstGeom>
        </p:spPr>
        <p:txBody>
          <a:bodyPr wrap="square">
            <a:spAutoFit/>
          </a:bodyPr>
          <a:lstStyle/>
          <a:p>
            <a:pPr lvl="0" algn="just" defTabSz="457200" fontAlgn="auto">
              <a:spcBef>
                <a:spcPts val="10"/>
              </a:spcBef>
              <a:spcAft>
                <a:spcPts val="0"/>
              </a:spcAft>
            </a:pPr>
            <a:r>
              <a:rPr lang="es-MX" sz="2000" b="1" dirty="0">
                <a:ea typeface="Times New Roman" panose="02020603050405020304" pitchFamily="18" charset="0"/>
                <a:cs typeface="Arial" panose="020B0604020202020204" pitchFamily="34" charset="0"/>
              </a:rPr>
              <a:t>Los cistoceles pequeños y asintomáticos no se operarán, sobre todo si se trata de mujeres jóvenes con función reproductiva activa.</a:t>
            </a:r>
          </a:p>
          <a:p>
            <a:pPr lvl="0" algn="just" defTabSz="457200" fontAlgn="auto">
              <a:spcBef>
                <a:spcPts val="10"/>
              </a:spcBef>
              <a:spcAft>
                <a:spcPts val="0"/>
              </a:spcAft>
            </a:pPr>
            <a:endParaRPr lang="es-MX" sz="2000" b="1" dirty="0">
              <a:ea typeface="Times New Roman" panose="02020603050405020304" pitchFamily="18" charset="0"/>
              <a:cs typeface="Arial" panose="020B0604020202020204" pitchFamily="34" charset="0"/>
            </a:endParaRPr>
          </a:p>
          <a:p>
            <a:pPr lvl="0" algn="just" defTabSz="457200" fontAlgn="auto">
              <a:spcBef>
                <a:spcPts val="10"/>
              </a:spcBef>
              <a:spcAft>
                <a:spcPts val="0"/>
              </a:spcAft>
            </a:pPr>
            <a:r>
              <a:rPr lang="es-MX" sz="2000" b="1" dirty="0">
                <a:ea typeface="Times New Roman" panose="02020603050405020304" pitchFamily="18" charset="0"/>
                <a:cs typeface="Arial" panose="020B0604020202020204" pitchFamily="34" charset="0"/>
              </a:rPr>
              <a:t>Las mujeres con cistoceles grandes o medianos, casi siempre sintomáticos, se intervendrán quirúrgicamente para su reparación y, si son multíparas, se debe complementar este procedimiento con la esterilización quirúrgica o la inserción de dispositivos intrauterinos, ya que un parto posterior daría al traste con la intervención reparadora.</a:t>
            </a:r>
          </a:p>
        </p:txBody>
      </p:sp>
    </p:spTree>
    <p:extLst>
      <p:ext uri="{BB962C8B-B14F-4D97-AF65-F5344CB8AC3E}">
        <p14:creationId xmlns:p14="http://schemas.microsoft.com/office/powerpoint/2010/main" val="1717770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879CEB2-D528-4252-B16C-8BA3A6776DAB}"/>
              </a:ext>
            </a:extLst>
          </p:cNvPr>
          <p:cNvSpPr>
            <a:spLocks noGrp="1" noChangeArrowheads="1"/>
          </p:cNvSpPr>
          <p:nvPr>
            <p:ph type="title"/>
          </p:nvPr>
        </p:nvSpPr>
        <p:spPr>
          <a:xfrm>
            <a:off x="3734070" y="491271"/>
            <a:ext cx="1822935" cy="5847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s-ES" altLang="es-MX" b="1" dirty="0">
                <a:solidFill>
                  <a:schemeClr val="tx1"/>
                </a:solidFill>
                <a:latin typeface="Arial" panose="020B0604020202020204" pitchFamily="34" charset="0"/>
                <a:ea typeface="+mn-ea"/>
                <a:cs typeface="+mn-cs"/>
              </a:rPr>
              <a:t>Objetivo</a:t>
            </a:r>
          </a:p>
        </p:txBody>
      </p:sp>
      <p:grpSp>
        <p:nvGrpSpPr>
          <p:cNvPr id="40963" name="Group 3">
            <a:extLst>
              <a:ext uri="{FF2B5EF4-FFF2-40B4-BE49-F238E27FC236}">
                <a16:creationId xmlns:a16="http://schemas.microsoft.com/office/drawing/2014/main" id="{593F733D-B2E8-43CF-A926-6F0CA4E6CF6E}"/>
              </a:ext>
            </a:extLst>
          </p:cNvPr>
          <p:cNvGrpSpPr>
            <a:grpSpLocks/>
          </p:cNvGrpSpPr>
          <p:nvPr/>
        </p:nvGrpSpPr>
        <p:grpSpPr bwMode="auto">
          <a:xfrm>
            <a:off x="192630" y="1866000"/>
            <a:ext cx="762000" cy="665162"/>
            <a:chOff x="1110" y="2656"/>
            <a:chExt cx="1549" cy="1351"/>
          </a:xfrm>
        </p:grpSpPr>
        <p:sp>
          <p:nvSpPr>
            <p:cNvPr id="40964" name="AutoShape 4">
              <a:extLst>
                <a:ext uri="{FF2B5EF4-FFF2-40B4-BE49-F238E27FC236}">
                  <a16:creationId xmlns:a16="http://schemas.microsoft.com/office/drawing/2014/main" id="{80A6DB70-6D4F-4B6D-BCCF-50E016A72580}"/>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sp>
          <p:nvSpPr>
            <p:cNvPr id="40965" name="AutoShape 5">
              <a:extLst>
                <a:ext uri="{FF2B5EF4-FFF2-40B4-BE49-F238E27FC236}">
                  <a16:creationId xmlns:a16="http://schemas.microsoft.com/office/drawing/2014/main" id="{BCC9E3C7-164B-4A6A-AEE2-6154EF1675E6}"/>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sp>
          <p:nvSpPr>
            <p:cNvPr id="40966" name="AutoShape 6">
              <a:extLst>
                <a:ext uri="{FF2B5EF4-FFF2-40B4-BE49-F238E27FC236}">
                  <a16:creationId xmlns:a16="http://schemas.microsoft.com/office/drawing/2014/main" id="{2E84369C-9412-411A-908E-E653898243B7}"/>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grpSp>
      <p:grpSp>
        <p:nvGrpSpPr>
          <p:cNvPr id="40967" name="Group 7">
            <a:extLst>
              <a:ext uri="{FF2B5EF4-FFF2-40B4-BE49-F238E27FC236}">
                <a16:creationId xmlns:a16="http://schemas.microsoft.com/office/drawing/2014/main" id="{47C2BEBA-0584-4810-B689-11CB5666BC7C}"/>
              </a:ext>
            </a:extLst>
          </p:cNvPr>
          <p:cNvGrpSpPr>
            <a:grpSpLocks/>
          </p:cNvGrpSpPr>
          <p:nvPr/>
        </p:nvGrpSpPr>
        <p:grpSpPr bwMode="auto">
          <a:xfrm>
            <a:off x="171400" y="3878497"/>
            <a:ext cx="762000" cy="665162"/>
            <a:chOff x="3174" y="2656"/>
            <a:chExt cx="1549" cy="1351"/>
          </a:xfrm>
        </p:grpSpPr>
        <p:sp>
          <p:nvSpPr>
            <p:cNvPr id="40968" name="AutoShape 8">
              <a:extLst>
                <a:ext uri="{FF2B5EF4-FFF2-40B4-BE49-F238E27FC236}">
                  <a16:creationId xmlns:a16="http://schemas.microsoft.com/office/drawing/2014/main" id="{77F8D05B-B442-48D4-893D-26D09FD6C283}"/>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sp>
          <p:nvSpPr>
            <p:cNvPr id="40969" name="AutoShape 9">
              <a:extLst>
                <a:ext uri="{FF2B5EF4-FFF2-40B4-BE49-F238E27FC236}">
                  <a16:creationId xmlns:a16="http://schemas.microsoft.com/office/drawing/2014/main" id="{52C41D32-EBDA-4570-B158-1792A7CB16A2}"/>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sp>
          <p:nvSpPr>
            <p:cNvPr id="40970" name="AutoShape 10">
              <a:extLst>
                <a:ext uri="{FF2B5EF4-FFF2-40B4-BE49-F238E27FC236}">
                  <a16:creationId xmlns:a16="http://schemas.microsoft.com/office/drawing/2014/main" id="{46236802-AECA-4DDF-BC70-08EC37E8C62A}"/>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grpSp>
      <p:sp>
        <p:nvSpPr>
          <p:cNvPr id="40972" name="Text Box 12">
            <a:extLst>
              <a:ext uri="{FF2B5EF4-FFF2-40B4-BE49-F238E27FC236}">
                <a16:creationId xmlns:a16="http://schemas.microsoft.com/office/drawing/2014/main" id="{63835D7E-E510-47F0-B6B4-D2E5B99825BF}"/>
              </a:ext>
            </a:extLst>
          </p:cNvPr>
          <p:cNvSpPr txBox="1">
            <a:spLocks noChangeArrowheads="1"/>
          </p:cNvSpPr>
          <p:nvPr/>
        </p:nvSpPr>
        <p:spPr bwMode="auto">
          <a:xfrm>
            <a:off x="1047674" y="1866000"/>
            <a:ext cx="77623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s-MX" altLang="es-MX" sz="2400" b="1" dirty="0"/>
              <a:t>Identificar los factores etiológicos del prolapso genital.</a:t>
            </a:r>
          </a:p>
        </p:txBody>
      </p:sp>
      <p:sp>
        <p:nvSpPr>
          <p:cNvPr id="40973" name="Text Box 13">
            <a:extLst>
              <a:ext uri="{FF2B5EF4-FFF2-40B4-BE49-F238E27FC236}">
                <a16:creationId xmlns:a16="http://schemas.microsoft.com/office/drawing/2014/main" id="{8665227A-2AC7-4453-8D57-248CEBCF0B9B}"/>
              </a:ext>
            </a:extLst>
          </p:cNvPr>
          <p:cNvSpPr txBox="1">
            <a:spLocks noChangeArrowheads="1"/>
          </p:cNvSpPr>
          <p:nvPr/>
        </p:nvSpPr>
        <p:spPr bwMode="gray">
          <a:xfrm>
            <a:off x="395536" y="1967749"/>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MX" sz="2400" b="1" dirty="0">
                <a:solidFill>
                  <a:schemeClr val="bg1"/>
                </a:solidFill>
              </a:rPr>
              <a:t>1</a:t>
            </a:r>
          </a:p>
        </p:txBody>
      </p:sp>
      <p:sp>
        <p:nvSpPr>
          <p:cNvPr id="40975" name="Text Box 15">
            <a:extLst>
              <a:ext uri="{FF2B5EF4-FFF2-40B4-BE49-F238E27FC236}">
                <a16:creationId xmlns:a16="http://schemas.microsoft.com/office/drawing/2014/main" id="{4A5EED50-264D-49A9-A92A-CAC1E470B39B}"/>
              </a:ext>
            </a:extLst>
          </p:cNvPr>
          <p:cNvSpPr txBox="1">
            <a:spLocks noChangeArrowheads="1"/>
          </p:cNvSpPr>
          <p:nvPr/>
        </p:nvSpPr>
        <p:spPr bwMode="auto">
          <a:xfrm>
            <a:off x="1084324" y="3789917"/>
            <a:ext cx="789003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s-MX" altLang="es-MX" sz="2400" b="1" dirty="0"/>
              <a:t>Diagnosticar los prolapsos genitales y la conducta a seguir en cada mujer</a:t>
            </a:r>
          </a:p>
        </p:txBody>
      </p:sp>
      <p:sp>
        <p:nvSpPr>
          <p:cNvPr id="40976" name="Text Box 16">
            <a:extLst>
              <a:ext uri="{FF2B5EF4-FFF2-40B4-BE49-F238E27FC236}">
                <a16:creationId xmlns:a16="http://schemas.microsoft.com/office/drawing/2014/main" id="{8940DA11-73B9-4806-AFB4-810977E6AD74}"/>
              </a:ext>
            </a:extLst>
          </p:cNvPr>
          <p:cNvSpPr txBox="1">
            <a:spLocks noChangeArrowheads="1"/>
          </p:cNvSpPr>
          <p:nvPr/>
        </p:nvSpPr>
        <p:spPr bwMode="gray">
          <a:xfrm>
            <a:off x="2024564" y="2884492"/>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MX" sz="2400" b="1" dirty="0">
                <a:solidFill>
                  <a:schemeClr val="bg1"/>
                </a:solidFill>
              </a:rPr>
              <a:t>2</a:t>
            </a:r>
          </a:p>
        </p:txBody>
      </p:sp>
      <p:sp>
        <p:nvSpPr>
          <p:cNvPr id="40987" name="Text Box 27">
            <a:extLst>
              <a:ext uri="{FF2B5EF4-FFF2-40B4-BE49-F238E27FC236}">
                <a16:creationId xmlns:a16="http://schemas.microsoft.com/office/drawing/2014/main" id="{76C3C470-2D9F-42B4-8055-845EDB108046}"/>
              </a:ext>
            </a:extLst>
          </p:cNvPr>
          <p:cNvSpPr txBox="1">
            <a:spLocks noChangeArrowheads="1"/>
          </p:cNvSpPr>
          <p:nvPr/>
        </p:nvSpPr>
        <p:spPr bwMode="gray">
          <a:xfrm>
            <a:off x="746862" y="3647665"/>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MX" sz="2400" b="1" dirty="0">
                <a:solidFill>
                  <a:schemeClr val="bg1"/>
                </a:solidFill>
              </a:rPr>
              <a:t>3</a:t>
            </a:r>
          </a:p>
        </p:txBody>
      </p:sp>
      <p:sp>
        <p:nvSpPr>
          <p:cNvPr id="40990" name="Text Box 30">
            <a:extLst>
              <a:ext uri="{FF2B5EF4-FFF2-40B4-BE49-F238E27FC236}">
                <a16:creationId xmlns:a16="http://schemas.microsoft.com/office/drawing/2014/main" id="{42C18471-07F8-422A-90A1-649F56D9F9F6}"/>
              </a:ext>
            </a:extLst>
          </p:cNvPr>
          <p:cNvSpPr txBox="1">
            <a:spLocks noChangeArrowheads="1"/>
          </p:cNvSpPr>
          <p:nvPr/>
        </p:nvSpPr>
        <p:spPr bwMode="gray">
          <a:xfrm>
            <a:off x="2024564" y="4691066"/>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MX" sz="2400" b="1" dirty="0">
                <a:solidFill>
                  <a:schemeClr val="bg1"/>
                </a:solidFill>
              </a:rPr>
              <a:t>4</a:t>
            </a:r>
          </a:p>
        </p:txBody>
      </p:sp>
      <p:sp>
        <p:nvSpPr>
          <p:cNvPr id="4" name="Rectángulo 3">
            <a:extLst>
              <a:ext uri="{FF2B5EF4-FFF2-40B4-BE49-F238E27FC236}">
                <a16:creationId xmlns:a16="http://schemas.microsoft.com/office/drawing/2014/main" id="{FDCEF88C-86C4-4E20-9CBF-980D10ED298B}"/>
              </a:ext>
            </a:extLst>
          </p:cNvPr>
          <p:cNvSpPr/>
          <p:nvPr/>
        </p:nvSpPr>
        <p:spPr>
          <a:xfrm>
            <a:off x="400367" y="4032074"/>
            <a:ext cx="312906" cy="369332"/>
          </a:xfrm>
          <a:prstGeom prst="rect">
            <a:avLst/>
          </a:prstGeom>
        </p:spPr>
        <p:txBody>
          <a:bodyPr wrap="none">
            <a:spAutoFit/>
          </a:bodyPr>
          <a:lstStyle/>
          <a:p>
            <a:pPr algn="ctr" eaLnBrk="0" hangingPunct="0"/>
            <a:r>
              <a:rPr lang="en-US" altLang="es-MX" b="1" dirty="0">
                <a:solidFill>
                  <a:schemeClr val="bg1"/>
                </a:solidFill>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FF103BF-43D9-4DF7-A3C4-A7E57D884BEB}"/>
              </a:ext>
            </a:extLst>
          </p:cNvPr>
          <p:cNvSpPr/>
          <p:nvPr/>
        </p:nvSpPr>
        <p:spPr>
          <a:xfrm>
            <a:off x="2555776" y="548680"/>
            <a:ext cx="6375463" cy="584775"/>
          </a:xfrm>
          <a:prstGeom prst="rect">
            <a:avLst/>
          </a:prstGeom>
        </p:spPr>
        <p:txBody>
          <a:bodyPr wrap="none">
            <a:spAutoFit/>
          </a:bodyPr>
          <a:lstStyle/>
          <a:p>
            <a:pPr lvl="0"/>
            <a:r>
              <a:rPr lang="es-ES" sz="3200" b="1" kern="0" dirty="0">
                <a:solidFill>
                  <a:srgbClr val="132767"/>
                </a:solidFill>
                <a:latin typeface="Arial Rounded MT Bold" panose="020F0704030504030204" pitchFamily="34" charset="0"/>
                <a:ea typeface="Times New Roman" panose="02020603050405020304" pitchFamily="18" charset="0"/>
                <a:cs typeface="Arial" panose="020B0604020202020204" pitchFamily="34" charset="0"/>
              </a:rPr>
              <a:t>Rectocele o colpocele posterior</a:t>
            </a:r>
          </a:p>
        </p:txBody>
      </p:sp>
      <p:sp>
        <p:nvSpPr>
          <p:cNvPr id="2" name="Rectángulo 1">
            <a:extLst>
              <a:ext uri="{FF2B5EF4-FFF2-40B4-BE49-F238E27FC236}">
                <a16:creationId xmlns:a16="http://schemas.microsoft.com/office/drawing/2014/main" id="{890305EE-9FE8-49D8-B283-B651AF8CD3C6}"/>
              </a:ext>
            </a:extLst>
          </p:cNvPr>
          <p:cNvSpPr/>
          <p:nvPr/>
        </p:nvSpPr>
        <p:spPr>
          <a:xfrm>
            <a:off x="251520" y="1268760"/>
            <a:ext cx="8679719" cy="5355312"/>
          </a:xfrm>
          <a:prstGeom prst="rect">
            <a:avLst/>
          </a:prstGeom>
        </p:spPr>
        <p:txBody>
          <a:bodyPr wrap="square">
            <a:spAutoFit/>
          </a:bodyPr>
          <a:lstStyle/>
          <a:p>
            <a:pPr algn="just"/>
            <a:r>
              <a:rPr lang="es-MX" dirty="0"/>
              <a:t>Conocido también como colpocele posterior, es el descenso de la pared rectal anterior que empuja la pared vaginal posterior, por una lesión de la fascia rectovaginal. Se clasifica, al igual que el cistocele, según su tamaño: pequeño, si no llega al introito vaginal; mediano, si alcanza la vulva, y grande, si sobresale de ella (fig. 32.9).</a:t>
            </a:r>
          </a:p>
          <a:p>
            <a:pPr algn="just"/>
            <a:r>
              <a:rPr lang="es-MX" b="1" dirty="0"/>
              <a:t>Cuadro clínico</a:t>
            </a:r>
          </a:p>
          <a:p>
            <a:pPr algn="just"/>
            <a:r>
              <a:rPr lang="es-MX" dirty="0"/>
              <a:t>Los síntomas son escasos, se reducen a sensación de peso y presencia de cuerpo extraño; en ocasiones pueden existir trastornos de la defecación y de las relaciones sexuales.</a:t>
            </a:r>
          </a:p>
          <a:p>
            <a:pPr algn="just"/>
            <a:r>
              <a:rPr lang="es-MX" b="1" dirty="0"/>
              <a:t>Diagnóstico</a:t>
            </a:r>
          </a:p>
          <a:p>
            <a:pPr algn="just"/>
            <a:r>
              <a:rPr lang="es-MX" dirty="0"/>
              <a:t>El diagnóstico es sencillo, pues mediante la inspección se observa la salida de la pared vaginal posterior espontáneamente, y es más evidente al realizar el esfuerzo de pujar o por el tacto rectal, dirigiendo el dedo hacia la zona prolapsada para palpar la lesión del suelo perineal.</a:t>
            </a:r>
          </a:p>
          <a:p>
            <a:pPr algn="just"/>
            <a:endParaRPr lang="es-MX" dirty="0"/>
          </a:p>
          <a:p>
            <a:pPr algn="just"/>
            <a:r>
              <a:rPr lang="es-MX" b="1" dirty="0"/>
              <a:t>Tratamiento</a:t>
            </a:r>
          </a:p>
          <a:p>
            <a:pPr algn="just"/>
            <a:r>
              <a:rPr lang="es-MX" dirty="0"/>
              <a:t>Los rectocele pequeños y asintomáticos no se operan. Los rectocele medianos y grandes sintomáticos requieren de un tratamiento quirúrgico, colporrafia posterior con miorrafia de los elevadores del ano y anticoncepción complementaria.</a:t>
            </a:r>
          </a:p>
        </p:txBody>
      </p:sp>
    </p:spTree>
    <p:extLst>
      <p:ext uri="{BB962C8B-B14F-4D97-AF65-F5344CB8AC3E}">
        <p14:creationId xmlns:p14="http://schemas.microsoft.com/office/powerpoint/2010/main" val="4133490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6" name="AutoShape 16">
            <a:extLst>
              <a:ext uri="{FF2B5EF4-FFF2-40B4-BE49-F238E27FC236}">
                <a16:creationId xmlns:a16="http://schemas.microsoft.com/office/drawing/2014/main" id="{0374FFC8-DB48-4BAD-9E5E-8DBBA16AD66C}"/>
              </a:ext>
            </a:extLst>
          </p:cNvPr>
          <p:cNvSpPr>
            <a:spLocks noChangeArrowheads="1"/>
          </p:cNvSpPr>
          <p:nvPr/>
        </p:nvSpPr>
        <p:spPr bwMode="gray">
          <a:xfrm>
            <a:off x="6324600" y="3236976"/>
            <a:ext cx="1905000" cy="6096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46097" name="AutoShape 17">
            <a:extLst>
              <a:ext uri="{FF2B5EF4-FFF2-40B4-BE49-F238E27FC236}">
                <a16:creationId xmlns:a16="http://schemas.microsoft.com/office/drawing/2014/main" id="{3C0060C1-4D25-4A65-B3A3-0281F266074A}"/>
              </a:ext>
            </a:extLst>
          </p:cNvPr>
          <p:cNvSpPr>
            <a:spLocks noChangeArrowheads="1"/>
          </p:cNvSpPr>
          <p:nvPr/>
        </p:nvSpPr>
        <p:spPr bwMode="gray">
          <a:xfrm>
            <a:off x="6315665" y="2581352"/>
            <a:ext cx="1905000" cy="6096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46098" name="AutoShape 18">
            <a:extLst>
              <a:ext uri="{FF2B5EF4-FFF2-40B4-BE49-F238E27FC236}">
                <a16:creationId xmlns:a16="http://schemas.microsoft.com/office/drawing/2014/main" id="{701297AF-6B2B-4EB0-A641-98DCDB74D927}"/>
              </a:ext>
            </a:extLst>
          </p:cNvPr>
          <p:cNvSpPr>
            <a:spLocks noChangeArrowheads="1"/>
          </p:cNvSpPr>
          <p:nvPr/>
        </p:nvSpPr>
        <p:spPr bwMode="gray">
          <a:xfrm>
            <a:off x="6214399" y="1917839"/>
            <a:ext cx="1905000" cy="6096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46104" name="Text Box 24">
            <a:extLst>
              <a:ext uri="{FF2B5EF4-FFF2-40B4-BE49-F238E27FC236}">
                <a16:creationId xmlns:a16="http://schemas.microsoft.com/office/drawing/2014/main" id="{979828D0-F903-4D54-A415-8D25BC7C3672}"/>
              </a:ext>
            </a:extLst>
          </p:cNvPr>
          <p:cNvSpPr txBox="1">
            <a:spLocks noChangeArrowheads="1"/>
          </p:cNvSpPr>
          <p:nvPr/>
        </p:nvSpPr>
        <p:spPr bwMode="gray">
          <a:xfrm>
            <a:off x="6415325" y="2054857"/>
            <a:ext cx="17235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MX" b="1" dirty="0"/>
              <a:t>Primer Grado</a:t>
            </a:r>
            <a:r>
              <a:rPr lang="en-US" altLang="es-MX" dirty="0">
                <a:solidFill>
                  <a:schemeClr val="bg1"/>
                </a:solidFill>
              </a:rPr>
              <a:t>.</a:t>
            </a:r>
          </a:p>
        </p:txBody>
      </p:sp>
      <p:sp>
        <p:nvSpPr>
          <p:cNvPr id="46105" name="Text Box 25">
            <a:extLst>
              <a:ext uri="{FF2B5EF4-FFF2-40B4-BE49-F238E27FC236}">
                <a16:creationId xmlns:a16="http://schemas.microsoft.com/office/drawing/2014/main" id="{951EBF1A-B1D6-48C7-AFF7-A50DE001220E}"/>
              </a:ext>
            </a:extLst>
          </p:cNvPr>
          <p:cNvSpPr txBox="1">
            <a:spLocks noChangeArrowheads="1"/>
          </p:cNvSpPr>
          <p:nvPr/>
        </p:nvSpPr>
        <p:spPr bwMode="gray">
          <a:xfrm>
            <a:off x="6315665" y="2764394"/>
            <a:ext cx="19800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MX" b="1" dirty="0"/>
              <a:t>Segundo Grado.</a:t>
            </a:r>
          </a:p>
        </p:txBody>
      </p:sp>
      <p:sp>
        <p:nvSpPr>
          <p:cNvPr id="46106" name="Text Box 26">
            <a:extLst>
              <a:ext uri="{FF2B5EF4-FFF2-40B4-BE49-F238E27FC236}">
                <a16:creationId xmlns:a16="http://schemas.microsoft.com/office/drawing/2014/main" id="{90445C89-B53B-4C8D-9BEB-CD1B44E7D581}"/>
              </a:ext>
            </a:extLst>
          </p:cNvPr>
          <p:cNvSpPr txBox="1">
            <a:spLocks noChangeArrowheads="1"/>
          </p:cNvSpPr>
          <p:nvPr/>
        </p:nvSpPr>
        <p:spPr bwMode="gray">
          <a:xfrm>
            <a:off x="6465288" y="3417196"/>
            <a:ext cx="16807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s-ES" altLang="es-MX" b="1" dirty="0"/>
              <a:t>Tercer</a:t>
            </a:r>
            <a:r>
              <a:rPr lang="en-US" altLang="es-MX" b="1" dirty="0"/>
              <a:t> Grado.</a:t>
            </a:r>
          </a:p>
        </p:txBody>
      </p:sp>
      <p:sp>
        <p:nvSpPr>
          <p:cNvPr id="2" name="Rectángulo 1">
            <a:extLst>
              <a:ext uri="{FF2B5EF4-FFF2-40B4-BE49-F238E27FC236}">
                <a16:creationId xmlns:a16="http://schemas.microsoft.com/office/drawing/2014/main" id="{D9E79AEA-3F10-47BB-8663-D6DBD11E20C6}"/>
              </a:ext>
            </a:extLst>
          </p:cNvPr>
          <p:cNvSpPr/>
          <p:nvPr/>
        </p:nvSpPr>
        <p:spPr>
          <a:xfrm>
            <a:off x="2774034" y="524491"/>
            <a:ext cx="3440365" cy="584775"/>
          </a:xfrm>
          <a:prstGeom prst="rect">
            <a:avLst/>
          </a:prstGeom>
        </p:spPr>
        <p:txBody>
          <a:bodyPr wrap="none">
            <a:spAutoFit/>
          </a:bodyPr>
          <a:lstStyle/>
          <a:p>
            <a:r>
              <a:rPr lang="es-ES" sz="3200" b="1" kern="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Prolapso uterino</a:t>
            </a:r>
            <a:endParaRPr lang="es-ES" dirty="0"/>
          </a:p>
        </p:txBody>
      </p:sp>
      <p:sp>
        <p:nvSpPr>
          <p:cNvPr id="3" name="Rectángulo 2">
            <a:extLst>
              <a:ext uri="{FF2B5EF4-FFF2-40B4-BE49-F238E27FC236}">
                <a16:creationId xmlns:a16="http://schemas.microsoft.com/office/drawing/2014/main" id="{0E9344E4-C98C-410B-9FCD-90CB0191FA71}"/>
              </a:ext>
            </a:extLst>
          </p:cNvPr>
          <p:cNvSpPr/>
          <p:nvPr/>
        </p:nvSpPr>
        <p:spPr>
          <a:xfrm>
            <a:off x="217586" y="1401292"/>
            <a:ext cx="5434534" cy="3542573"/>
          </a:xfrm>
          <a:prstGeom prst="rect">
            <a:avLst/>
          </a:prstGeom>
          <a:ln w="38100">
            <a:solidFill>
              <a:schemeClr val="tx1">
                <a:lumMod val="60000"/>
                <a:lumOff val="40000"/>
              </a:schemeClr>
            </a:solidFill>
          </a:ln>
        </p:spPr>
        <p:txBody>
          <a:bodyPr wrap="square">
            <a:spAutoFit/>
          </a:bodyPr>
          <a:lstStyle/>
          <a:p>
            <a:pPr algn="just">
              <a:lnSpc>
                <a:spcPct val="107000"/>
              </a:lnSpc>
              <a:spcAft>
                <a:spcPts val="800"/>
              </a:spcAft>
            </a:pPr>
            <a:r>
              <a:rPr lang="es-MX" b="1" dirty="0">
                <a:ea typeface="Calibri" panose="020F0502020204030204" pitchFamily="34" charset="0"/>
                <a:cs typeface="Times New Roman" panose="02020603050405020304" pitchFamily="18" charset="0"/>
              </a:rPr>
              <a:t>Es el descenso del útero, que puede ser más o menos pronunciado y que incluye generalmente los órganos vecinos (recto y vejiga). </a:t>
            </a:r>
          </a:p>
          <a:p>
            <a:pPr algn="just">
              <a:lnSpc>
                <a:spcPct val="107000"/>
              </a:lnSpc>
              <a:spcAft>
                <a:spcPts val="800"/>
              </a:spcAft>
            </a:pPr>
            <a:r>
              <a:rPr lang="es-MX" b="1" dirty="0">
                <a:ea typeface="Calibri" panose="020F0502020204030204" pitchFamily="34" charset="0"/>
                <a:cs typeface="Times New Roman" panose="02020603050405020304" pitchFamily="18" charset="0"/>
              </a:rPr>
              <a:t>Se presenta con más frecuencia entre la sexta y séptima décadas de la vida de la mujer, pero no es excepcional en mujeres en edad reproductiva. </a:t>
            </a:r>
          </a:p>
          <a:p>
            <a:pPr algn="just">
              <a:lnSpc>
                <a:spcPct val="107000"/>
              </a:lnSpc>
              <a:spcAft>
                <a:spcPts val="800"/>
              </a:spcAft>
            </a:pPr>
            <a:r>
              <a:rPr lang="es-MX" b="1" dirty="0">
                <a:ea typeface="Calibri" panose="020F0502020204030204" pitchFamily="34" charset="0"/>
                <a:cs typeface="Times New Roman" panose="02020603050405020304" pitchFamily="18" charset="0"/>
              </a:rPr>
              <a:t>Para estudiar la causa y la patogenia de los prolapsos uterinos, lo primero que se debe hacer es recapitular los medios de fijación y sostén del aparato genital.</a:t>
            </a:r>
            <a:endParaRPr lang="es-MX"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FF6FFD01-68AD-4E45-ACB9-1CE1B44F9A83}"/>
              </a:ext>
            </a:extLst>
          </p:cNvPr>
          <p:cNvSpPr/>
          <p:nvPr/>
        </p:nvSpPr>
        <p:spPr>
          <a:xfrm>
            <a:off x="5559618" y="1225484"/>
            <a:ext cx="3440365" cy="646331"/>
          </a:xfrm>
          <a:prstGeom prst="rect">
            <a:avLst/>
          </a:prstGeom>
        </p:spPr>
        <p:txBody>
          <a:bodyPr wrap="square">
            <a:spAutoFit/>
          </a:bodyPr>
          <a:lstStyle/>
          <a:p>
            <a:pPr algn="ctr">
              <a:spcBef>
                <a:spcPts val="10"/>
              </a:spcBef>
              <a:spcAft>
                <a:spcPts val="0"/>
              </a:spcAft>
            </a:pPr>
            <a:r>
              <a:rPr lang="es-ES" b="1" dirty="0">
                <a:ea typeface="Times New Roman" panose="02020603050405020304" pitchFamily="18" charset="0"/>
                <a:cs typeface="Arial" panose="020B0604020202020204" pitchFamily="34" charset="0"/>
              </a:rPr>
              <a:t>3 grados de prolapso según el descenso del útero.</a:t>
            </a:r>
          </a:p>
        </p:txBody>
      </p:sp>
      <p:sp>
        <p:nvSpPr>
          <p:cNvPr id="5" name="Rectángulo 4">
            <a:extLst>
              <a:ext uri="{FF2B5EF4-FFF2-40B4-BE49-F238E27FC236}">
                <a16:creationId xmlns:a16="http://schemas.microsoft.com/office/drawing/2014/main" id="{F3E5A0B3-7D0D-446A-8C54-47A93382F1F1}"/>
              </a:ext>
            </a:extLst>
          </p:cNvPr>
          <p:cNvSpPr/>
          <p:nvPr/>
        </p:nvSpPr>
        <p:spPr>
          <a:xfrm>
            <a:off x="217585" y="4997778"/>
            <a:ext cx="8782397" cy="1754326"/>
          </a:xfrm>
          <a:prstGeom prst="rect">
            <a:avLst/>
          </a:prstGeom>
          <a:ln w="38100">
            <a:solidFill>
              <a:schemeClr val="tx1">
                <a:lumMod val="60000"/>
                <a:lumOff val="40000"/>
              </a:schemeClr>
            </a:solidFill>
          </a:ln>
        </p:spPr>
        <p:txBody>
          <a:bodyPr wrap="square">
            <a:spAutoFit/>
          </a:bodyPr>
          <a:lstStyle/>
          <a:p>
            <a:pPr algn="just"/>
            <a:r>
              <a:rPr lang="es-MX" b="1" dirty="0"/>
              <a:t>Primer grado. Cuando el útero desciende y ocupa parcialmente la vagina, pero el "hocico de tenca" no llega a la vulva (fig. 32.10).</a:t>
            </a:r>
          </a:p>
          <a:p>
            <a:pPr algn="just"/>
            <a:r>
              <a:rPr lang="es-MX" b="1" dirty="0"/>
              <a:t>Segundo grado. Cuando el "hocico de tenca" asoma ya por la vulva y aparece en un plano más adelantado que ésta (fig. 32.11).</a:t>
            </a:r>
          </a:p>
          <a:p>
            <a:pPr algn="just"/>
            <a:r>
              <a:rPr lang="es-MX" b="1" dirty="0"/>
              <a:t>Tercer grado. Cuando todo el útero está situado en un plano más anterior que el de la vulva (fig. 32.12).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B9DBF72-C961-48E0-AFAB-4BA3C0EC4987}"/>
              </a:ext>
            </a:extLst>
          </p:cNvPr>
          <p:cNvSpPr>
            <a:spLocks noGrp="1" noChangeArrowheads="1"/>
          </p:cNvSpPr>
          <p:nvPr>
            <p:ph type="title"/>
          </p:nvPr>
        </p:nvSpPr>
        <p:spPr>
          <a:xfrm>
            <a:off x="3765722" y="610582"/>
            <a:ext cx="3542582" cy="487363"/>
          </a:xfrm>
        </p:spPr>
        <p:txBody>
          <a:bodyPr/>
          <a:lstStyle/>
          <a:p>
            <a:pPr lvl="0" algn="l"/>
            <a:r>
              <a:rPr lang="es-ES" b="1" kern="0" dirty="0">
                <a:solidFill>
                  <a:srgbClr val="132767"/>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Prolapso uterino</a:t>
            </a:r>
            <a:endParaRPr lang="es-ES" sz="1800" dirty="0">
              <a:solidFill>
                <a:srgbClr val="132767"/>
              </a:solidFill>
              <a:latin typeface="Arial" panose="020B0604020202020204" pitchFamily="34" charset="0"/>
              <a:ea typeface="+mn-ea"/>
              <a:cs typeface="+mn-cs"/>
            </a:endParaRPr>
          </a:p>
        </p:txBody>
      </p:sp>
      <p:sp>
        <p:nvSpPr>
          <p:cNvPr id="49162" name="Oval 10">
            <a:extLst>
              <a:ext uri="{FF2B5EF4-FFF2-40B4-BE49-F238E27FC236}">
                <a16:creationId xmlns:a16="http://schemas.microsoft.com/office/drawing/2014/main" id="{7A1B2D42-5DE9-43F3-BE5C-D5D4850F9D00}"/>
              </a:ext>
            </a:extLst>
          </p:cNvPr>
          <p:cNvSpPr>
            <a:spLocks noChangeArrowheads="1"/>
          </p:cNvSpPr>
          <p:nvPr/>
        </p:nvSpPr>
        <p:spPr bwMode="gray">
          <a:xfrm>
            <a:off x="755650" y="2871671"/>
            <a:ext cx="259766" cy="519351"/>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srgbClr val="132767"/>
              </a:solidFill>
              <a:effectLst/>
              <a:uLnTx/>
              <a:uFillTx/>
              <a:latin typeface="Arial" panose="020B0604020202020204" pitchFamily="34" charset="0"/>
              <a:ea typeface="+mn-ea"/>
              <a:cs typeface="+mn-cs"/>
            </a:endParaRPr>
          </a:p>
        </p:txBody>
      </p:sp>
      <p:sp>
        <p:nvSpPr>
          <p:cNvPr id="49163" name="Oval 11">
            <a:extLst>
              <a:ext uri="{FF2B5EF4-FFF2-40B4-BE49-F238E27FC236}">
                <a16:creationId xmlns:a16="http://schemas.microsoft.com/office/drawing/2014/main" id="{CD1E1A80-CBD5-4E77-B4AF-3FE472CADA42}"/>
              </a:ext>
            </a:extLst>
          </p:cNvPr>
          <p:cNvSpPr>
            <a:spLocks noChangeArrowheads="1"/>
          </p:cNvSpPr>
          <p:nvPr/>
        </p:nvSpPr>
        <p:spPr bwMode="gray">
          <a:xfrm>
            <a:off x="755650" y="2871671"/>
            <a:ext cx="259766" cy="519351"/>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srgbClr val="132767"/>
              </a:solidFill>
              <a:effectLst/>
              <a:uLnTx/>
              <a:uFillTx/>
              <a:latin typeface="Arial" panose="020B0604020202020204" pitchFamily="34" charset="0"/>
              <a:ea typeface="+mn-ea"/>
              <a:cs typeface="+mn-cs"/>
            </a:endParaRPr>
          </a:p>
        </p:txBody>
      </p:sp>
      <p:grpSp>
        <p:nvGrpSpPr>
          <p:cNvPr id="49167" name="Group 15">
            <a:extLst>
              <a:ext uri="{FF2B5EF4-FFF2-40B4-BE49-F238E27FC236}">
                <a16:creationId xmlns:a16="http://schemas.microsoft.com/office/drawing/2014/main" id="{F81D17DE-5988-4FC4-8023-025EE76FE90D}"/>
              </a:ext>
            </a:extLst>
          </p:cNvPr>
          <p:cNvGrpSpPr>
            <a:grpSpLocks/>
          </p:cNvGrpSpPr>
          <p:nvPr/>
        </p:nvGrpSpPr>
        <p:grpSpPr bwMode="auto">
          <a:xfrm>
            <a:off x="0" y="1268760"/>
            <a:ext cx="2987824" cy="3168352"/>
            <a:chOff x="4166" y="1706"/>
            <a:chExt cx="1252" cy="1252"/>
          </a:xfrm>
        </p:grpSpPr>
        <p:sp>
          <p:nvSpPr>
            <p:cNvPr id="49168" name="Oval 16">
              <a:extLst>
                <a:ext uri="{FF2B5EF4-FFF2-40B4-BE49-F238E27FC236}">
                  <a16:creationId xmlns:a16="http://schemas.microsoft.com/office/drawing/2014/main" id="{B6A20B87-8263-4A03-AEAE-5C94EF41344F}"/>
                </a:ext>
              </a:extLst>
            </p:cNvPr>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srgbClr val="132767"/>
                </a:solidFill>
                <a:effectLst/>
                <a:uLnTx/>
                <a:uFillTx/>
                <a:latin typeface="Arial" panose="020B0604020202020204" pitchFamily="34" charset="0"/>
                <a:ea typeface="+mn-ea"/>
                <a:cs typeface="+mn-cs"/>
              </a:endParaRPr>
            </a:p>
          </p:txBody>
        </p:sp>
        <p:sp>
          <p:nvSpPr>
            <p:cNvPr id="49169" name="Oval 17">
              <a:extLst>
                <a:ext uri="{FF2B5EF4-FFF2-40B4-BE49-F238E27FC236}">
                  <a16:creationId xmlns:a16="http://schemas.microsoft.com/office/drawing/2014/main" id="{D0FDF5FC-C4F4-42AF-AC2D-B88124E3626B}"/>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srgbClr val="132767"/>
                </a:solidFill>
                <a:effectLst/>
                <a:uLnTx/>
                <a:uFillTx/>
                <a:latin typeface="Arial" panose="020B0604020202020204" pitchFamily="34" charset="0"/>
                <a:ea typeface="+mn-ea"/>
                <a:cs typeface="+mn-cs"/>
              </a:endParaRPr>
            </a:p>
          </p:txBody>
        </p:sp>
        <p:sp>
          <p:nvSpPr>
            <p:cNvPr id="49170" name="Oval 18">
              <a:extLst>
                <a:ext uri="{FF2B5EF4-FFF2-40B4-BE49-F238E27FC236}">
                  <a16:creationId xmlns:a16="http://schemas.microsoft.com/office/drawing/2014/main" id="{295F38F1-71BD-4D9F-A0D1-CFD2E12EFA48}"/>
                </a:ext>
              </a:extLst>
            </p:cNvPr>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srgbClr val="132767"/>
                </a:solidFill>
                <a:effectLst/>
                <a:uLnTx/>
                <a:uFillTx/>
                <a:latin typeface="Arial" panose="020B0604020202020204" pitchFamily="34" charset="0"/>
                <a:ea typeface="+mn-ea"/>
                <a:cs typeface="+mn-cs"/>
              </a:endParaRPr>
            </a:p>
          </p:txBody>
        </p:sp>
        <p:sp>
          <p:nvSpPr>
            <p:cNvPr id="49171" name="Oval 19">
              <a:extLst>
                <a:ext uri="{FF2B5EF4-FFF2-40B4-BE49-F238E27FC236}">
                  <a16:creationId xmlns:a16="http://schemas.microsoft.com/office/drawing/2014/main" id="{247CD8E5-0834-4E6E-B455-295FB1F9EE04}"/>
                </a:ext>
              </a:extLst>
            </p:cNvPr>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srgbClr val="132767"/>
                </a:solidFill>
                <a:effectLst/>
                <a:uLnTx/>
                <a:uFillTx/>
                <a:latin typeface="Arial" panose="020B0604020202020204" pitchFamily="34" charset="0"/>
                <a:ea typeface="+mn-ea"/>
                <a:cs typeface="+mn-cs"/>
              </a:endParaRPr>
            </a:p>
          </p:txBody>
        </p:sp>
      </p:grpSp>
      <p:grpSp>
        <p:nvGrpSpPr>
          <p:cNvPr id="49177" name="Group 25">
            <a:extLst>
              <a:ext uri="{FF2B5EF4-FFF2-40B4-BE49-F238E27FC236}">
                <a16:creationId xmlns:a16="http://schemas.microsoft.com/office/drawing/2014/main" id="{4C402EE2-F840-40D4-848D-2986E613A0E0}"/>
              </a:ext>
            </a:extLst>
          </p:cNvPr>
          <p:cNvGrpSpPr>
            <a:grpSpLocks/>
          </p:cNvGrpSpPr>
          <p:nvPr/>
        </p:nvGrpSpPr>
        <p:grpSpPr bwMode="auto">
          <a:xfrm>
            <a:off x="3186733" y="1268760"/>
            <a:ext cx="3104529" cy="3217620"/>
            <a:chOff x="4166" y="1706"/>
            <a:chExt cx="1252" cy="1252"/>
          </a:xfrm>
        </p:grpSpPr>
        <p:sp>
          <p:nvSpPr>
            <p:cNvPr id="49178" name="Oval 26">
              <a:extLst>
                <a:ext uri="{FF2B5EF4-FFF2-40B4-BE49-F238E27FC236}">
                  <a16:creationId xmlns:a16="http://schemas.microsoft.com/office/drawing/2014/main" id="{5A536FFB-57BC-48ED-9AE7-8A466F9BC91D}"/>
                </a:ext>
              </a:extLst>
            </p:cNvPr>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srgbClr val="132767"/>
                </a:solidFill>
                <a:effectLst/>
                <a:uLnTx/>
                <a:uFillTx/>
                <a:latin typeface="Arial" panose="020B0604020202020204" pitchFamily="34" charset="0"/>
                <a:ea typeface="+mn-ea"/>
                <a:cs typeface="+mn-cs"/>
              </a:endParaRPr>
            </a:p>
          </p:txBody>
        </p:sp>
        <p:sp>
          <p:nvSpPr>
            <p:cNvPr id="49179" name="Oval 27">
              <a:extLst>
                <a:ext uri="{FF2B5EF4-FFF2-40B4-BE49-F238E27FC236}">
                  <a16:creationId xmlns:a16="http://schemas.microsoft.com/office/drawing/2014/main" id="{FAB26AAF-3C96-4226-8124-C5DD740F48D7}"/>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srgbClr val="132767"/>
                </a:solidFill>
                <a:effectLst/>
                <a:uLnTx/>
                <a:uFillTx/>
                <a:latin typeface="Arial" panose="020B0604020202020204" pitchFamily="34" charset="0"/>
                <a:ea typeface="+mn-ea"/>
                <a:cs typeface="+mn-cs"/>
              </a:endParaRPr>
            </a:p>
          </p:txBody>
        </p:sp>
        <p:sp>
          <p:nvSpPr>
            <p:cNvPr id="49180" name="Oval 28">
              <a:extLst>
                <a:ext uri="{FF2B5EF4-FFF2-40B4-BE49-F238E27FC236}">
                  <a16:creationId xmlns:a16="http://schemas.microsoft.com/office/drawing/2014/main" id="{BB27701F-66CA-4DAB-82BC-D89F403F85B0}"/>
                </a:ext>
              </a:extLst>
            </p:cNvPr>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srgbClr val="132767"/>
                </a:solidFill>
                <a:effectLst/>
                <a:uLnTx/>
                <a:uFillTx/>
                <a:latin typeface="Arial" panose="020B0604020202020204" pitchFamily="34" charset="0"/>
                <a:ea typeface="+mn-ea"/>
                <a:cs typeface="+mn-cs"/>
              </a:endParaRPr>
            </a:p>
          </p:txBody>
        </p:sp>
        <p:sp>
          <p:nvSpPr>
            <p:cNvPr id="49181" name="Oval 29">
              <a:extLst>
                <a:ext uri="{FF2B5EF4-FFF2-40B4-BE49-F238E27FC236}">
                  <a16:creationId xmlns:a16="http://schemas.microsoft.com/office/drawing/2014/main" id="{B5C508D0-D20E-40A1-B8E5-3A133A23C2B1}"/>
                </a:ext>
              </a:extLst>
            </p:cNvPr>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dirty="0">
                <a:ln>
                  <a:noFill/>
                </a:ln>
                <a:solidFill>
                  <a:srgbClr val="132767"/>
                </a:solidFill>
                <a:effectLst/>
                <a:uLnTx/>
                <a:uFillTx/>
                <a:latin typeface="Arial" panose="020B0604020202020204" pitchFamily="34" charset="0"/>
                <a:ea typeface="+mn-ea"/>
                <a:cs typeface="+mn-cs"/>
              </a:endParaRPr>
            </a:p>
          </p:txBody>
        </p:sp>
      </p:grpSp>
      <p:grpSp>
        <p:nvGrpSpPr>
          <p:cNvPr id="49182" name="Group 30">
            <a:extLst>
              <a:ext uri="{FF2B5EF4-FFF2-40B4-BE49-F238E27FC236}">
                <a16:creationId xmlns:a16="http://schemas.microsoft.com/office/drawing/2014/main" id="{ABE505A3-FBE4-46B0-B227-B6FB648969B9}"/>
              </a:ext>
            </a:extLst>
          </p:cNvPr>
          <p:cNvGrpSpPr>
            <a:grpSpLocks/>
          </p:cNvGrpSpPr>
          <p:nvPr/>
        </p:nvGrpSpPr>
        <p:grpSpPr bwMode="auto">
          <a:xfrm>
            <a:off x="6409611" y="1286475"/>
            <a:ext cx="2652633" cy="3212416"/>
            <a:chOff x="4166" y="1706"/>
            <a:chExt cx="1252" cy="1252"/>
          </a:xfrm>
        </p:grpSpPr>
        <p:sp>
          <p:nvSpPr>
            <p:cNvPr id="49183" name="Oval 31">
              <a:extLst>
                <a:ext uri="{FF2B5EF4-FFF2-40B4-BE49-F238E27FC236}">
                  <a16:creationId xmlns:a16="http://schemas.microsoft.com/office/drawing/2014/main" id="{E5ECE3E4-4E5D-4112-96AB-46CDEFBAA1DF}"/>
                </a:ext>
              </a:extLst>
            </p:cNvPr>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srgbClr val="132767"/>
                </a:solidFill>
                <a:effectLst/>
                <a:uLnTx/>
                <a:uFillTx/>
                <a:latin typeface="Arial" panose="020B0604020202020204" pitchFamily="34" charset="0"/>
                <a:ea typeface="+mn-ea"/>
                <a:cs typeface="+mn-cs"/>
              </a:endParaRPr>
            </a:p>
          </p:txBody>
        </p:sp>
        <p:sp>
          <p:nvSpPr>
            <p:cNvPr id="49184" name="Oval 32">
              <a:extLst>
                <a:ext uri="{FF2B5EF4-FFF2-40B4-BE49-F238E27FC236}">
                  <a16:creationId xmlns:a16="http://schemas.microsoft.com/office/drawing/2014/main" id="{5E3822F7-F0F4-4363-B408-75DDFC24D447}"/>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srgbClr val="132767"/>
                </a:solidFill>
                <a:effectLst/>
                <a:uLnTx/>
                <a:uFillTx/>
                <a:latin typeface="Arial" panose="020B0604020202020204" pitchFamily="34" charset="0"/>
                <a:ea typeface="+mn-ea"/>
                <a:cs typeface="+mn-cs"/>
              </a:endParaRPr>
            </a:p>
          </p:txBody>
        </p:sp>
        <p:sp>
          <p:nvSpPr>
            <p:cNvPr id="49185" name="Oval 33">
              <a:extLst>
                <a:ext uri="{FF2B5EF4-FFF2-40B4-BE49-F238E27FC236}">
                  <a16:creationId xmlns:a16="http://schemas.microsoft.com/office/drawing/2014/main" id="{C72C3844-608C-4CC9-97D7-DF5B95306E0D}"/>
                </a:ext>
              </a:extLst>
            </p:cNvPr>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srgbClr val="132767"/>
                </a:solidFill>
                <a:effectLst/>
                <a:uLnTx/>
                <a:uFillTx/>
                <a:latin typeface="Arial" panose="020B0604020202020204" pitchFamily="34" charset="0"/>
                <a:ea typeface="+mn-ea"/>
                <a:cs typeface="+mn-cs"/>
              </a:endParaRPr>
            </a:p>
          </p:txBody>
        </p:sp>
        <p:sp>
          <p:nvSpPr>
            <p:cNvPr id="49186" name="Oval 34">
              <a:extLst>
                <a:ext uri="{FF2B5EF4-FFF2-40B4-BE49-F238E27FC236}">
                  <a16:creationId xmlns:a16="http://schemas.microsoft.com/office/drawing/2014/main" id="{89BF29CE-D270-4EDF-A688-F1814710C822}"/>
                </a:ext>
              </a:extLst>
            </p:cNvPr>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srgbClr val="132767"/>
                </a:solidFill>
                <a:effectLst/>
                <a:uLnTx/>
                <a:uFillTx/>
                <a:latin typeface="Arial" panose="020B0604020202020204" pitchFamily="34" charset="0"/>
                <a:ea typeface="+mn-ea"/>
                <a:cs typeface="+mn-cs"/>
              </a:endParaRPr>
            </a:p>
          </p:txBody>
        </p:sp>
      </p:grpSp>
      <p:sp>
        <p:nvSpPr>
          <p:cNvPr id="49187" name="AutoShape 35">
            <a:extLst>
              <a:ext uri="{FF2B5EF4-FFF2-40B4-BE49-F238E27FC236}">
                <a16:creationId xmlns:a16="http://schemas.microsoft.com/office/drawing/2014/main" id="{41DA1953-BD26-4C40-9833-3CE52897060A}"/>
              </a:ext>
            </a:extLst>
          </p:cNvPr>
          <p:cNvSpPr>
            <a:spLocks noChangeArrowheads="1"/>
          </p:cNvSpPr>
          <p:nvPr/>
        </p:nvSpPr>
        <p:spPr bwMode="gray">
          <a:xfrm>
            <a:off x="95464" y="4333356"/>
            <a:ext cx="3325603" cy="1434027"/>
          </a:xfrm>
          <a:prstGeom prst="roundRect">
            <a:avLst>
              <a:gd name="adj" fmla="val 50000"/>
            </a:avLst>
          </a:prstGeom>
          <a:noFill/>
          <a:ln w="38100" algn="ctr">
            <a:solidFill>
              <a:schemeClr val="tx1"/>
            </a:solidFill>
            <a:round/>
            <a:headEnd/>
            <a:tailE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s-MX" sz="1800" b="0" i="0" u="none" strike="noStrike" kern="1200" cap="none" spc="0" normalizeH="0" baseline="0" noProof="0" dirty="0">
              <a:ln>
                <a:noFill/>
              </a:ln>
              <a:solidFill>
                <a:srgbClr val="132767"/>
              </a:solidFill>
              <a:effectLst>
                <a:outerShdw blurRad="38100" dist="38100" dir="2700000" algn="tl">
                  <a:srgbClr val="C0C0C0"/>
                </a:outerShdw>
              </a:effectLst>
              <a:uLnTx/>
              <a:uFillTx/>
              <a:latin typeface="Verdana" panose="020B0604030504040204" pitchFamily="34" charset="0"/>
              <a:ea typeface="+mn-ea"/>
              <a:cs typeface="+mn-cs"/>
            </a:endParaRPr>
          </a:p>
        </p:txBody>
      </p:sp>
      <p:sp>
        <p:nvSpPr>
          <p:cNvPr id="49188" name="AutoShape 36">
            <a:extLst>
              <a:ext uri="{FF2B5EF4-FFF2-40B4-BE49-F238E27FC236}">
                <a16:creationId xmlns:a16="http://schemas.microsoft.com/office/drawing/2014/main" id="{4A57A5A0-FF10-4DC7-B265-C0501B79B836}"/>
              </a:ext>
            </a:extLst>
          </p:cNvPr>
          <p:cNvSpPr>
            <a:spLocks noChangeArrowheads="1"/>
          </p:cNvSpPr>
          <p:nvPr/>
        </p:nvSpPr>
        <p:spPr bwMode="gray">
          <a:xfrm>
            <a:off x="3472998" y="4401354"/>
            <a:ext cx="2976800" cy="1391007"/>
          </a:xfrm>
          <a:prstGeom prst="roundRect">
            <a:avLst>
              <a:gd name="adj" fmla="val 50000"/>
            </a:avLst>
          </a:prstGeom>
          <a:noFill/>
          <a:ln w="38100" algn="ctr">
            <a:solidFill>
              <a:schemeClr val="tx1"/>
            </a:solidFill>
            <a:round/>
            <a:headEnd/>
            <a:tailE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s-MX" sz="1800" b="0" i="0" u="none" strike="noStrike" kern="1200" cap="none" spc="0" normalizeH="0" baseline="0" noProof="0" dirty="0">
              <a:ln>
                <a:noFill/>
              </a:ln>
              <a:solidFill>
                <a:srgbClr val="132767"/>
              </a:solidFill>
              <a:effectLst>
                <a:outerShdw blurRad="38100" dist="38100" dir="2700000" algn="tl">
                  <a:srgbClr val="C0C0C0"/>
                </a:outerShdw>
              </a:effectLst>
              <a:uLnTx/>
              <a:uFillTx/>
              <a:latin typeface="Verdana" panose="020B0604030504040204" pitchFamily="34" charset="0"/>
              <a:ea typeface="+mn-ea"/>
              <a:cs typeface="+mn-cs"/>
            </a:endParaRPr>
          </a:p>
        </p:txBody>
      </p:sp>
      <p:sp>
        <p:nvSpPr>
          <p:cNvPr id="49189" name="AutoShape 37">
            <a:extLst>
              <a:ext uri="{FF2B5EF4-FFF2-40B4-BE49-F238E27FC236}">
                <a16:creationId xmlns:a16="http://schemas.microsoft.com/office/drawing/2014/main" id="{392E4E57-AD8A-4862-8F50-1B9D59FECFE5}"/>
              </a:ext>
            </a:extLst>
          </p:cNvPr>
          <p:cNvSpPr>
            <a:spLocks noChangeArrowheads="1"/>
          </p:cNvSpPr>
          <p:nvPr/>
        </p:nvSpPr>
        <p:spPr bwMode="gray">
          <a:xfrm>
            <a:off x="6527960" y="4416770"/>
            <a:ext cx="2605973" cy="1545142"/>
          </a:xfrm>
          <a:prstGeom prst="roundRect">
            <a:avLst>
              <a:gd name="adj" fmla="val 50000"/>
            </a:avLst>
          </a:prstGeom>
          <a:noFill/>
          <a:ln w="38100" algn="ctr">
            <a:solidFill>
              <a:schemeClr val="tx1"/>
            </a:solidFill>
            <a:round/>
            <a:headEnd/>
            <a:tailE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s-MX" sz="1800" b="0" i="0" u="none" strike="noStrike" kern="1200" cap="none" spc="0" normalizeH="0" baseline="0" noProof="0" dirty="0">
              <a:ln>
                <a:noFill/>
              </a:ln>
              <a:solidFill>
                <a:srgbClr val="132767"/>
              </a:solidFill>
              <a:effectLst>
                <a:outerShdw blurRad="38100" dist="38100" dir="2700000" algn="tl">
                  <a:srgbClr val="C0C0C0"/>
                </a:outerShdw>
              </a:effectLst>
              <a:uLnTx/>
              <a:uFillTx/>
              <a:latin typeface="Verdana" panose="020B0604030504040204" pitchFamily="34" charset="0"/>
              <a:ea typeface="+mn-ea"/>
              <a:cs typeface="+mn-cs"/>
            </a:endParaRPr>
          </a:p>
        </p:txBody>
      </p:sp>
      <p:pic>
        <p:nvPicPr>
          <p:cNvPr id="2" name="Imagen 1">
            <a:extLst>
              <a:ext uri="{FF2B5EF4-FFF2-40B4-BE49-F238E27FC236}">
                <a16:creationId xmlns:a16="http://schemas.microsoft.com/office/drawing/2014/main" id="{D7F9FFB7-62A6-402C-913A-9C5280A3717D}"/>
              </a:ext>
            </a:extLst>
          </p:cNvPr>
          <p:cNvPicPr>
            <a:picLocks noChangeAspect="1"/>
          </p:cNvPicPr>
          <p:nvPr/>
        </p:nvPicPr>
        <p:blipFill>
          <a:blip r:embed="rId2"/>
          <a:stretch>
            <a:fillRect/>
          </a:stretch>
        </p:blipFill>
        <p:spPr>
          <a:xfrm>
            <a:off x="81756" y="1397822"/>
            <a:ext cx="2773044" cy="282418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Rectángulo 3">
            <a:extLst>
              <a:ext uri="{FF2B5EF4-FFF2-40B4-BE49-F238E27FC236}">
                <a16:creationId xmlns:a16="http://schemas.microsoft.com/office/drawing/2014/main" id="{21AB5B96-C867-4CB9-9DA5-948DFBF0A5E8}"/>
              </a:ext>
            </a:extLst>
          </p:cNvPr>
          <p:cNvSpPr/>
          <p:nvPr/>
        </p:nvSpPr>
        <p:spPr>
          <a:xfrm>
            <a:off x="323528" y="4486380"/>
            <a:ext cx="2987824" cy="1200329"/>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_tradnl" sz="1800" b="0" i="0" u="none" strike="noStrike" kern="1200" cap="none" spc="0" normalizeH="0" baseline="0" noProof="0" dirty="0">
                <a:ln>
                  <a:noFill/>
                </a:ln>
                <a:solidFill>
                  <a:srgbClr val="132767"/>
                </a:solidFill>
                <a:effectLst/>
                <a:uLnTx/>
                <a:uFillTx/>
                <a:latin typeface="Arial" panose="020B0604020202020204" pitchFamily="34" charset="0"/>
                <a:ea typeface="+mn-ea"/>
                <a:cs typeface="+mn-cs"/>
              </a:rPr>
              <a:t>Fig. 32.10. Prolapso uterino de primer grado. </a:t>
            </a:r>
            <a:r>
              <a:rPr kumimoji="0" lang="da-DK" sz="1800" b="0" i="0" u="none" strike="noStrike" kern="1200" cap="none" spc="0" normalizeH="0" baseline="0" noProof="0" dirty="0">
                <a:ln>
                  <a:noFill/>
                </a:ln>
                <a:solidFill>
                  <a:srgbClr val="132767"/>
                </a:solidFill>
                <a:effectLst/>
                <a:uLnTx/>
                <a:uFillTx/>
                <a:latin typeface="Arial" panose="020B0604020202020204" pitchFamily="34" charset="0"/>
                <a:ea typeface="+mn-ea"/>
                <a:cs typeface="+mn-cs"/>
              </a:rPr>
              <a:t>Tomado de FH Netter, op. cit.</a:t>
            </a:r>
          </a:p>
        </p:txBody>
      </p:sp>
      <p:pic>
        <p:nvPicPr>
          <p:cNvPr id="5" name="Imagen 4">
            <a:extLst>
              <a:ext uri="{FF2B5EF4-FFF2-40B4-BE49-F238E27FC236}">
                <a16:creationId xmlns:a16="http://schemas.microsoft.com/office/drawing/2014/main" id="{6C5F4E2D-60AD-4ACE-B944-A66B1B18608F}"/>
              </a:ext>
            </a:extLst>
          </p:cNvPr>
          <p:cNvPicPr>
            <a:picLocks noChangeAspect="1"/>
          </p:cNvPicPr>
          <p:nvPr/>
        </p:nvPicPr>
        <p:blipFill>
          <a:blip r:embed="rId3"/>
          <a:stretch>
            <a:fillRect/>
          </a:stretch>
        </p:blipFill>
        <p:spPr>
          <a:xfrm>
            <a:off x="3392544" y="1526757"/>
            <a:ext cx="2747459" cy="272318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Rectángulo 6">
            <a:extLst>
              <a:ext uri="{FF2B5EF4-FFF2-40B4-BE49-F238E27FC236}">
                <a16:creationId xmlns:a16="http://schemas.microsoft.com/office/drawing/2014/main" id="{B75AA2B5-7802-4DB5-9B5B-B35F827C4DBB}"/>
              </a:ext>
            </a:extLst>
          </p:cNvPr>
          <p:cNvSpPr/>
          <p:nvPr/>
        </p:nvSpPr>
        <p:spPr>
          <a:xfrm>
            <a:off x="3765722" y="4437112"/>
            <a:ext cx="2643889" cy="1200329"/>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Fig.</a:t>
            </a:r>
            <a:r>
              <a:rPr kumimoji="0" lang="es-ES" sz="1800" b="0" i="0" u="none" strike="noStrike" kern="1200" cap="none" spc="-6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0" u="none" strike="noStrike" kern="1200" cap="none" spc="-1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32.11.</a:t>
            </a:r>
            <a:r>
              <a:rPr kumimoji="0" lang="es-ES" sz="1800" b="0" i="0" u="none" strike="noStrike" kern="1200" cap="none" spc="-7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0" u="none" strike="noStrike" kern="1200" cap="none" spc="-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Prolapso</a:t>
            </a:r>
            <a:r>
              <a:rPr kumimoji="0" lang="es-ES" sz="1800" b="0" i="0" u="none" strike="noStrike" kern="1200" cap="none" spc="-6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0" u="none" strike="noStrike" kern="1200" cap="none" spc="-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uterino</a:t>
            </a:r>
            <a:r>
              <a:rPr kumimoji="0" lang="es-ES" sz="1800" b="0" i="0" u="none" strike="noStrike" kern="1200" cap="none" spc="-6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0" u="none" strike="noStrike" kern="1200" cap="none" spc="-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de</a:t>
            </a:r>
            <a:r>
              <a:rPr kumimoji="0" lang="es-ES" sz="1800" b="0" i="0" u="none" strike="noStrike" kern="1200" cap="none" spc="13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0" u="none" strike="noStrike" kern="1200" cap="none" spc="-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segundo</a:t>
            </a:r>
            <a:r>
              <a:rPr kumimoji="0" lang="es-ES" sz="1800" b="0" i="0" u="none" strike="noStrike" kern="1200" cap="none" spc="-60"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0" u="none" strike="noStrike" kern="1200" cap="none" spc="-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grado.</a:t>
            </a:r>
            <a:r>
              <a:rPr kumimoji="0" lang="es-ES" sz="1800" b="0" i="0" u="none" strike="noStrike" kern="1200" cap="none" spc="-60"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1" u="none" strike="noStrike" kern="1200" cap="none" spc="-20"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Tomado</a:t>
            </a:r>
            <a:r>
              <a:rPr kumimoji="0" lang="es-ES" sz="1800" b="0" i="1" u="none" strike="noStrike" kern="1200" cap="none" spc="-6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1" u="none" strike="noStrike" kern="1200" cap="none" spc="-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de</a:t>
            </a:r>
            <a:r>
              <a:rPr kumimoji="0" lang="es-ES" sz="1800" b="0" i="1" u="none" strike="noStrike" kern="1200" cap="none" spc="-6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1" u="none" strike="noStrike" kern="1200" cap="none" spc="-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FH</a:t>
            </a:r>
            <a:r>
              <a:rPr kumimoji="0" lang="es-ES" sz="1800" b="0" i="1" u="none" strike="noStrike" kern="1200" cap="none" spc="120"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1" u="none" strike="noStrike" kern="1200" cap="none" spc="-20"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Netter,</a:t>
            </a:r>
            <a:r>
              <a:rPr kumimoji="0" lang="es-ES" sz="1800" b="0" i="1" u="none" strike="noStrike" kern="1200" cap="none" spc="-60"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1" u="none" strike="noStrike" kern="1200" cap="none" spc="-5" normalizeH="0" baseline="0" noProof="0" dirty="0" err="1">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op</a:t>
            </a:r>
            <a:r>
              <a:rPr kumimoji="0" lang="es-ES" sz="1800" b="0" i="1" u="none" strike="noStrike" kern="1200" cap="none" spc="-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s-ES" sz="1800" b="0" i="1" u="none" strike="noStrike" kern="1200" cap="none" spc="-60"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1" u="none" strike="noStrike" kern="1200" cap="none" spc="-5" normalizeH="0" baseline="0" noProof="0" dirty="0" err="1">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cit</a:t>
            </a:r>
            <a:endParaRPr kumimoji="0" lang="es-ES" sz="1800" b="0" i="0" u="none" strike="noStrike" kern="1200" cap="none" spc="0" normalizeH="0" baseline="0" noProof="0" dirty="0">
              <a:ln>
                <a:noFill/>
              </a:ln>
              <a:solidFill>
                <a:srgbClr val="132767"/>
              </a:solidFill>
              <a:effectLst/>
              <a:uLnTx/>
              <a:uFillTx/>
              <a:latin typeface="Arial" panose="020B0604020202020204" pitchFamily="34" charset="0"/>
              <a:ea typeface="+mn-ea"/>
              <a:cs typeface="Arial" panose="020B0604020202020204" pitchFamily="34" charset="0"/>
            </a:endParaRPr>
          </a:p>
        </p:txBody>
      </p:sp>
      <p:pic>
        <p:nvPicPr>
          <p:cNvPr id="8" name="Imagen 7">
            <a:extLst>
              <a:ext uri="{FF2B5EF4-FFF2-40B4-BE49-F238E27FC236}">
                <a16:creationId xmlns:a16="http://schemas.microsoft.com/office/drawing/2014/main" id="{BD2AB1CC-3A47-4FFD-A271-0D8C74C78187}"/>
              </a:ext>
            </a:extLst>
          </p:cNvPr>
          <p:cNvPicPr>
            <a:picLocks noChangeAspect="1"/>
          </p:cNvPicPr>
          <p:nvPr/>
        </p:nvPicPr>
        <p:blipFill>
          <a:blip r:embed="rId4"/>
          <a:stretch>
            <a:fillRect/>
          </a:stretch>
        </p:blipFill>
        <p:spPr>
          <a:xfrm>
            <a:off x="6615126" y="1526757"/>
            <a:ext cx="2285309" cy="273607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Rectángulo 8">
            <a:extLst>
              <a:ext uri="{FF2B5EF4-FFF2-40B4-BE49-F238E27FC236}">
                <a16:creationId xmlns:a16="http://schemas.microsoft.com/office/drawing/2014/main" id="{C7716BF1-EF58-4AE3-9897-A2390275049A}"/>
              </a:ext>
            </a:extLst>
          </p:cNvPr>
          <p:cNvSpPr/>
          <p:nvPr/>
        </p:nvSpPr>
        <p:spPr>
          <a:xfrm>
            <a:off x="6716319" y="4628842"/>
            <a:ext cx="2345925" cy="1200329"/>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10"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Fig.</a:t>
            </a:r>
            <a:r>
              <a:rPr kumimoji="0" lang="es-ES" sz="1800" b="0" i="0" u="none" strike="noStrike" kern="1200" cap="none" spc="-70"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0" u="none" strike="noStrike" kern="1200" cap="none" spc="-10"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32.12.</a:t>
            </a:r>
            <a:r>
              <a:rPr kumimoji="0" lang="es-ES" sz="1800" b="0" i="0" u="none" strike="noStrike" kern="1200" cap="none" spc="-6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0" u="none" strike="noStrike" kern="1200" cap="none" spc="-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Prolapso</a:t>
            </a:r>
            <a:r>
              <a:rPr kumimoji="0" lang="es-ES" sz="1800" b="0" i="0" u="none" strike="noStrike" kern="1200" cap="none" spc="-70"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0" u="none" strike="noStrike" kern="1200" cap="none" spc="-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uterino</a:t>
            </a:r>
            <a:r>
              <a:rPr kumimoji="0" lang="es-ES" sz="1800" b="0" i="0" u="none" strike="noStrike" kern="1200" cap="none" spc="-70"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0" u="none" strike="noStrike" kern="1200" cap="none" spc="-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de</a:t>
            </a:r>
            <a:r>
              <a:rPr kumimoji="0" lang="es-ES" sz="1800" b="0" i="0" u="none" strike="noStrike" kern="1200" cap="none" spc="130"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0" u="none" strike="noStrike" kern="1200" cap="none" spc="0"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tercer</a:t>
            </a:r>
            <a:r>
              <a:rPr kumimoji="0" lang="es-ES" sz="1800" b="0" i="0" u="none" strike="noStrike" kern="1200" cap="none" spc="130"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0" u="none" strike="noStrike" kern="1200" cap="none" spc="0"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grado.</a:t>
            </a:r>
            <a:r>
              <a:rPr kumimoji="0" lang="es-ES" sz="1800" b="0" i="0" u="none" strike="noStrike" kern="1200" cap="none" spc="120"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1" u="none" strike="noStrike" kern="1200" cap="none" spc="-10"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Tomado</a:t>
            </a:r>
            <a:r>
              <a:rPr kumimoji="0" lang="es-ES" sz="1800" b="0" i="1" u="none" strike="noStrike" kern="1200" cap="none" spc="12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1" u="none" strike="noStrike" kern="1200" cap="none" spc="0"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de</a:t>
            </a:r>
            <a:r>
              <a:rPr kumimoji="0" lang="es-ES" sz="1800" b="0" i="1" u="none" strike="noStrike" kern="1200" cap="none" spc="12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1" u="none" strike="noStrike" kern="1200" cap="none" spc="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FH</a:t>
            </a:r>
            <a:r>
              <a:rPr kumimoji="0" lang="es-ES" sz="1800" b="0" i="1" u="none" strike="noStrike" kern="1200" cap="none" spc="13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1" u="none" strike="noStrike" kern="1200" cap="none" spc="-20"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Netter,</a:t>
            </a:r>
            <a:r>
              <a:rPr kumimoji="0" lang="es-ES" sz="1800" b="0" i="1" u="none" strike="noStrike" kern="1200" cap="none" spc="-60"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1" u="none" strike="noStrike" kern="1200" cap="none" spc="-5" normalizeH="0" baseline="0" noProof="0" dirty="0" err="1">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op</a:t>
            </a:r>
            <a:r>
              <a:rPr kumimoji="0" lang="es-ES" sz="1800" b="0" i="1" u="none" strike="noStrike" kern="1200" cap="none" spc="-5"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s-ES" sz="1800" b="0" i="1" u="none" strike="noStrike" kern="1200" cap="none" spc="-60" normalizeH="0" baseline="0" noProof="0" dirty="0">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800" b="0" i="1" u="none" strike="noStrike" kern="1200" cap="none" spc="-5" normalizeH="0" baseline="0" noProof="0" dirty="0" err="1">
                <a:ln>
                  <a:noFill/>
                </a:ln>
                <a:solidFill>
                  <a:srgbClr val="132767"/>
                </a:solidFill>
                <a:effectLst/>
                <a:uLnTx/>
                <a:uFillTx/>
                <a:latin typeface="Arial" panose="020B0604020202020204" pitchFamily="34" charset="0"/>
                <a:ea typeface="Times New Roman" panose="02020603050405020304" pitchFamily="18" charset="0"/>
                <a:cs typeface="Arial" panose="020B0604020202020204" pitchFamily="34" charset="0"/>
              </a:rPr>
              <a:t>cit</a:t>
            </a:r>
            <a:endParaRPr kumimoji="0" lang="es-ES" sz="1800" b="0" i="0" u="none" strike="noStrike" kern="1200" cap="none" spc="0" normalizeH="0" baseline="0" noProof="0" dirty="0">
              <a:ln>
                <a:noFill/>
              </a:ln>
              <a:solidFill>
                <a:srgbClr val="13276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62595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B9DBF72-C961-48E0-AFAB-4BA3C0EC4987}"/>
              </a:ext>
            </a:extLst>
          </p:cNvPr>
          <p:cNvSpPr>
            <a:spLocks noGrp="1" noChangeArrowheads="1"/>
          </p:cNvSpPr>
          <p:nvPr>
            <p:ph type="title"/>
          </p:nvPr>
        </p:nvSpPr>
        <p:spPr>
          <a:xfrm>
            <a:off x="2404189" y="610582"/>
            <a:ext cx="6588224" cy="370146"/>
          </a:xfrm>
        </p:spPr>
        <p:txBody>
          <a:bodyPr/>
          <a:lstStyle/>
          <a:p>
            <a:pPr lvl="0" algn="l"/>
            <a:r>
              <a:rPr lang="es-ES" b="1" kern="0" dirty="0">
                <a:solidFill>
                  <a:srgbClr val="132767"/>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Prolapso uterino cuadro clínico</a:t>
            </a:r>
            <a:endParaRPr lang="es-ES" dirty="0">
              <a:solidFill>
                <a:srgbClr val="132767"/>
              </a:solidFill>
              <a:latin typeface="Arial" panose="020B0604020202020204" pitchFamily="34" charset="0"/>
              <a:ea typeface="+mn-ea"/>
              <a:cs typeface="+mn-cs"/>
            </a:endParaRPr>
          </a:p>
        </p:txBody>
      </p:sp>
      <p:sp>
        <p:nvSpPr>
          <p:cNvPr id="3" name="Rectángulo 2">
            <a:extLst>
              <a:ext uri="{FF2B5EF4-FFF2-40B4-BE49-F238E27FC236}">
                <a16:creationId xmlns:a16="http://schemas.microsoft.com/office/drawing/2014/main" id="{7C5EA25B-3551-45DA-9B1D-41D2F61FEEB2}"/>
              </a:ext>
            </a:extLst>
          </p:cNvPr>
          <p:cNvSpPr/>
          <p:nvPr/>
        </p:nvSpPr>
        <p:spPr>
          <a:xfrm>
            <a:off x="323528" y="1340768"/>
            <a:ext cx="8640960" cy="5355312"/>
          </a:xfrm>
          <a:prstGeom prst="rect">
            <a:avLst/>
          </a:prstGeom>
        </p:spPr>
        <p:txBody>
          <a:bodyPr wrap="square">
            <a:spAutoFit/>
          </a:bodyPr>
          <a:lstStyle/>
          <a:p>
            <a:pPr algn="just"/>
            <a:r>
              <a:rPr lang="es-MX" dirty="0"/>
              <a:t>El prolapso uterino de primer grado puede ser asintomático o producir solamente sensación de peso vaginal o dificultad en el coito, en dependencia del descenso del útero y de su movilidad.</a:t>
            </a:r>
          </a:p>
          <a:p>
            <a:pPr algn="just"/>
            <a:r>
              <a:rPr lang="es-MX" dirty="0"/>
              <a:t>En los prolapsos de segundo y tercer grados, el síntoma fundamental es el descenso solo o acompañado del descenso herniario de la vejiga o del recto en la vulva, que provoca dolor o sensación de peso.</a:t>
            </a:r>
          </a:p>
          <a:p>
            <a:pPr algn="just"/>
            <a:endParaRPr lang="es-MX" dirty="0"/>
          </a:p>
          <a:p>
            <a:pPr algn="just"/>
            <a:r>
              <a:rPr lang="es-MX" dirty="0"/>
              <a:t>Además de los síntomas genitales, existen los extragenitales, sobre todo los urinarios, que van desde la incontinencia hasta la dificultad en la micción. Es frecuente la cistitis provocada por infección de la orina que queda retenida en la vejiga.</a:t>
            </a:r>
          </a:p>
          <a:p>
            <a:pPr algn="just"/>
            <a:r>
              <a:rPr lang="es-MX" dirty="0"/>
              <a:t>Casi siempre se asocian la constipación, las hemorroides y la molestia rectal, sobre todo cuando existe un rectocele de gran tamaño.</a:t>
            </a:r>
          </a:p>
          <a:p>
            <a:pPr algn="just"/>
            <a:endParaRPr lang="es-MX" dirty="0"/>
          </a:p>
          <a:p>
            <a:pPr algn="just"/>
            <a:r>
              <a:rPr lang="es-MX" dirty="0"/>
              <a:t>Como en los prolapsos de segundo y tercer grados el cuello se proyecta al exterior, se pueden producir erosiones que frecuentemente se infectan y causan sangramientos escasos. En los casos de larga evolución se presentan ulceraciones cervicales y de la pared vaginal de considerable extensión que requieren el ingreso y el tratamiento intensivo.</a:t>
            </a:r>
          </a:p>
        </p:txBody>
      </p:sp>
    </p:spTree>
    <p:extLst>
      <p:ext uri="{BB962C8B-B14F-4D97-AF65-F5344CB8AC3E}">
        <p14:creationId xmlns:p14="http://schemas.microsoft.com/office/powerpoint/2010/main" val="1663440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B9DBF72-C961-48E0-AFAB-4BA3C0EC4987}"/>
              </a:ext>
            </a:extLst>
          </p:cNvPr>
          <p:cNvSpPr>
            <a:spLocks noGrp="1" noChangeArrowheads="1"/>
          </p:cNvSpPr>
          <p:nvPr>
            <p:ph type="title"/>
          </p:nvPr>
        </p:nvSpPr>
        <p:spPr>
          <a:xfrm>
            <a:off x="2404189" y="610582"/>
            <a:ext cx="6588224" cy="370146"/>
          </a:xfrm>
        </p:spPr>
        <p:txBody>
          <a:bodyPr/>
          <a:lstStyle/>
          <a:p>
            <a:pPr lvl="0" algn="l"/>
            <a:r>
              <a:rPr lang="es-ES" b="1" kern="0" dirty="0">
                <a:solidFill>
                  <a:srgbClr val="132767"/>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Prolapso uterino Diagnóstico</a:t>
            </a:r>
            <a:endParaRPr lang="es-ES" dirty="0">
              <a:solidFill>
                <a:srgbClr val="132767"/>
              </a:solidFill>
              <a:latin typeface="Arial" panose="020B0604020202020204" pitchFamily="34" charset="0"/>
              <a:ea typeface="+mn-ea"/>
              <a:cs typeface="+mn-cs"/>
            </a:endParaRPr>
          </a:p>
        </p:txBody>
      </p:sp>
      <p:sp>
        <p:nvSpPr>
          <p:cNvPr id="3" name="Rectángulo 2">
            <a:extLst>
              <a:ext uri="{FF2B5EF4-FFF2-40B4-BE49-F238E27FC236}">
                <a16:creationId xmlns:a16="http://schemas.microsoft.com/office/drawing/2014/main" id="{7C5EA25B-3551-45DA-9B1D-41D2F61FEEB2}"/>
              </a:ext>
            </a:extLst>
          </p:cNvPr>
          <p:cNvSpPr/>
          <p:nvPr/>
        </p:nvSpPr>
        <p:spPr>
          <a:xfrm>
            <a:off x="323528" y="1340768"/>
            <a:ext cx="8640960" cy="5078313"/>
          </a:xfrm>
          <a:prstGeom prst="rect">
            <a:avLst/>
          </a:prstGeom>
        </p:spPr>
        <p:txBody>
          <a:bodyPr wrap="square">
            <a:spAutoFit/>
          </a:bodyPr>
          <a:lstStyle/>
          <a:p>
            <a:pPr algn="just"/>
            <a:r>
              <a:rPr lang="es-MX" dirty="0"/>
              <a:t>Se realiza a partir del interrogatorio donde la paciente refiere los síntomas señalados en el cuadro clínico. Con el examen físico es fácilmente comprobable, a partir del grado de intensidad que muestra características clínicas diferenciadas:</a:t>
            </a:r>
          </a:p>
          <a:p>
            <a:pPr algn="just"/>
            <a:r>
              <a:rPr lang="es-MX" dirty="0"/>
              <a:t>Primer grado. </a:t>
            </a:r>
          </a:p>
          <a:p>
            <a:pPr algn="just"/>
            <a:r>
              <a:rPr lang="es-MX" dirty="0"/>
              <a:t>En el examen físico del prolapso uterino de primer grado se encuentran el suelo pélvico relajado y la salida mayor o menor de una porción de las paredes vaginales. El útero, por lo común, está retrodesviado, y el cuello uterino muy bajo y hacia delante, cerca del orificio vaginal o en él; al toser o pujar la paciente, sobresalen más el útero y las paredes vaginales.</a:t>
            </a:r>
          </a:p>
          <a:p>
            <a:pPr algn="just"/>
            <a:endParaRPr lang="es-MX" dirty="0"/>
          </a:p>
          <a:p>
            <a:pPr algn="just"/>
            <a:r>
              <a:rPr lang="es-MX" dirty="0"/>
              <a:t>Segundo grado. El cuello se presenta en la vulva y protruye al pujar la paciente; está acompañado de las paredes vaginales y, algunas veces, de la vejiga. Pueden existir erosiones en el cuello en mayor o menor grado y algunas veces, úlceras.</a:t>
            </a:r>
          </a:p>
          <a:p>
            <a:pPr algn="just"/>
            <a:endParaRPr lang="es-MX" dirty="0"/>
          </a:p>
          <a:p>
            <a:pPr algn="just"/>
            <a:r>
              <a:rPr lang="es-MX" dirty="0"/>
              <a:t>Tercer grado. Se observa un tumor casi tan gran- de como el puño, que sobresale la vulva y queda colocado entre los muslos. En la porción inferior está el cuello uterino (fig. 32.13onsiderable extensión que requieren el ingreso y el tratamiento intensivo.</a:t>
            </a:r>
          </a:p>
        </p:txBody>
      </p:sp>
    </p:spTree>
    <p:extLst>
      <p:ext uri="{BB962C8B-B14F-4D97-AF65-F5344CB8AC3E}">
        <p14:creationId xmlns:p14="http://schemas.microsoft.com/office/powerpoint/2010/main" val="928434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B9DBF72-C961-48E0-AFAB-4BA3C0EC4987}"/>
              </a:ext>
            </a:extLst>
          </p:cNvPr>
          <p:cNvSpPr>
            <a:spLocks noGrp="1" noChangeArrowheads="1"/>
          </p:cNvSpPr>
          <p:nvPr>
            <p:ph type="title"/>
          </p:nvPr>
        </p:nvSpPr>
        <p:spPr>
          <a:xfrm>
            <a:off x="2404189" y="610582"/>
            <a:ext cx="6588224" cy="370146"/>
          </a:xfrm>
        </p:spPr>
        <p:txBody>
          <a:bodyPr/>
          <a:lstStyle/>
          <a:p>
            <a:pPr lvl="0" algn="l"/>
            <a:r>
              <a:rPr lang="es-ES" b="1" kern="0" dirty="0">
                <a:solidFill>
                  <a:srgbClr val="132767"/>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Prolapso uterino Diagnóstico</a:t>
            </a:r>
            <a:endParaRPr lang="es-ES" dirty="0">
              <a:solidFill>
                <a:srgbClr val="132767"/>
              </a:solidFill>
              <a:latin typeface="Arial" panose="020B0604020202020204" pitchFamily="34" charset="0"/>
              <a:ea typeface="+mn-ea"/>
              <a:cs typeface="+mn-cs"/>
            </a:endParaRPr>
          </a:p>
        </p:txBody>
      </p:sp>
      <p:sp>
        <p:nvSpPr>
          <p:cNvPr id="3" name="Rectángulo 2">
            <a:extLst>
              <a:ext uri="{FF2B5EF4-FFF2-40B4-BE49-F238E27FC236}">
                <a16:creationId xmlns:a16="http://schemas.microsoft.com/office/drawing/2014/main" id="{7C5EA25B-3551-45DA-9B1D-41D2F61FEEB2}"/>
              </a:ext>
            </a:extLst>
          </p:cNvPr>
          <p:cNvSpPr/>
          <p:nvPr/>
        </p:nvSpPr>
        <p:spPr>
          <a:xfrm>
            <a:off x="251520" y="1988840"/>
            <a:ext cx="8640960" cy="3139321"/>
          </a:xfrm>
          <a:prstGeom prst="rect">
            <a:avLst/>
          </a:prstGeom>
        </p:spPr>
        <p:txBody>
          <a:bodyPr wrap="square">
            <a:spAutoFit/>
          </a:bodyPr>
          <a:lstStyle/>
          <a:p>
            <a:pPr algn="just"/>
            <a:r>
              <a:rPr lang="es-MX" dirty="0"/>
              <a:t>Al diagnosticar el prolapso uterino, pudieran surgir confusiones con cualquier tumoración que se halle en la vagina o se proyecte al exterior (cistocele o rectocele, descritos anteriormente) o con un mioma pediculado que esté en la vagina o sobresalga hacia fuera. </a:t>
            </a:r>
          </a:p>
          <a:p>
            <a:pPr algn="just"/>
            <a:endParaRPr lang="es-MX" dirty="0"/>
          </a:p>
          <a:p>
            <a:pPr algn="just"/>
            <a:r>
              <a:rPr lang="es-MX" dirty="0"/>
              <a:t>También es característica la elongación idiopática del cuello uterino, en el cual el cuerpo uterino está casi en posición normal en la pelvis y la histerometría está aumentada; en la inversión uterina el útero se encuentra invertido y se palpa como una tumoración de la vagina, con ausencia del cuerpo uterino en su sitio normal. Por último, hay que recordar que el quiste de Gartner es de consistencia quística y está localizado en la pared vaginal.</a:t>
            </a:r>
          </a:p>
        </p:txBody>
      </p:sp>
    </p:spTree>
    <p:extLst>
      <p:ext uri="{BB962C8B-B14F-4D97-AF65-F5344CB8AC3E}">
        <p14:creationId xmlns:p14="http://schemas.microsoft.com/office/powerpoint/2010/main" val="3142834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B9DBF72-C961-48E0-AFAB-4BA3C0EC4987}"/>
              </a:ext>
            </a:extLst>
          </p:cNvPr>
          <p:cNvSpPr>
            <a:spLocks noGrp="1" noChangeArrowheads="1"/>
          </p:cNvSpPr>
          <p:nvPr>
            <p:ph type="title"/>
          </p:nvPr>
        </p:nvSpPr>
        <p:spPr>
          <a:xfrm>
            <a:off x="2404189" y="610582"/>
            <a:ext cx="6128251" cy="370146"/>
          </a:xfrm>
        </p:spPr>
        <p:txBody>
          <a:bodyPr/>
          <a:lstStyle/>
          <a:p>
            <a:pPr lvl="0" algn="l"/>
            <a:r>
              <a:rPr lang="es-ES" b="1" kern="0" dirty="0">
                <a:solidFill>
                  <a:srgbClr val="132767"/>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Prolapso uterino Tratamiento</a:t>
            </a:r>
            <a:endParaRPr lang="es-ES" dirty="0">
              <a:solidFill>
                <a:srgbClr val="132767"/>
              </a:solidFill>
              <a:latin typeface="Arial" panose="020B0604020202020204" pitchFamily="34" charset="0"/>
              <a:ea typeface="+mn-ea"/>
              <a:cs typeface="+mn-cs"/>
            </a:endParaRPr>
          </a:p>
        </p:txBody>
      </p:sp>
      <p:sp>
        <p:nvSpPr>
          <p:cNvPr id="3" name="Rectángulo 2">
            <a:extLst>
              <a:ext uri="{FF2B5EF4-FFF2-40B4-BE49-F238E27FC236}">
                <a16:creationId xmlns:a16="http://schemas.microsoft.com/office/drawing/2014/main" id="{7C5EA25B-3551-45DA-9B1D-41D2F61FEEB2}"/>
              </a:ext>
            </a:extLst>
          </p:cNvPr>
          <p:cNvSpPr/>
          <p:nvPr/>
        </p:nvSpPr>
        <p:spPr>
          <a:xfrm>
            <a:off x="179512" y="1268760"/>
            <a:ext cx="8784976" cy="5355312"/>
          </a:xfrm>
          <a:prstGeom prst="rect">
            <a:avLst/>
          </a:prstGeom>
        </p:spPr>
        <p:txBody>
          <a:bodyPr wrap="square">
            <a:spAutoFit/>
          </a:bodyPr>
          <a:lstStyle/>
          <a:p>
            <a:pPr algn="just"/>
            <a:r>
              <a:rPr lang="es-MX" dirty="0"/>
              <a:t>El tratamiento quirúrgico tiene como finalidad, en primer lugar, reconstituir el suelo perineal siempre que se pueda, con el objeto de crear una base de sustentación firme y restablecer la situación anatómica de los órganos pelvianos, no sólo del útero sino de la vejiga y el recto.</a:t>
            </a:r>
          </a:p>
          <a:p>
            <a:pPr algn="just"/>
            <a:r>
              <a:rPr lang="es-MX" dirty="0"/>
              <a:t>En aquellos casos de prolapso de primer grado no se requiere tratamiento alguno, a no ser que se acompañe de rectocistocele, y entonces, se resuelve con la colpoperinorrafia.</a:t>
            </a:r>
          </a:p>
          <a:p>
            <a:pPr algn="just"/>
            <a:r>
              <a:rPr lang="es-MX" dirty="0"/>
              <a:t>Existen diferentes técnicas quirúrgicas que dependen del grado del prolapso, de la edad de la mujer, de si mantiene relaciones sexuales y, en el caso de la mujer en edad reproductiva, de su interés por tener nuevos hijos.</a:t>
            </a:r>
          </a:p>
          <a:p>
            <a:pPr algn="just"/>
            <a:endParaRPr lang="es-MX" dirty="0"/>
          </a:p>
          <a:p>
            <a:pPr algn="just"/>
            <a:r>
              <a:rPr lang="es-MX" dirty="0"/>
              <a:t>En el prolapso de segundo grado, puede plantearse la llamada operación Manchester (amputación del cuello con histeropexia ligamentosa y colpoperinorrafia; en el prolapso de tercer grado la operación indicada es la histerectomía vaginal, ya que es muy raro que ocurra en pacientes en edad reproductiva y sí tendría que valorarse una técnica conservadora.</a:t>
            </a:r>
          </a:p>
          <a:p>
            <a:pPr algn="just"/>
            <a:endParaRPr lang="es-MX" dirty="0"/>
          </a:p>
          <a:p>
            <a:pPr algn="just"/>
            <a:r>
              <a:rPr lang="es-MX" dirty="0"/>
              <a:t>A las pacientes ancianas que no tengan relaciones sexuales y su estado general sea precario, se les puede practicar una colpocleisis del tipo de Le Fort.</a:t>
            </a:r>
          </a:p>
        </p:txBody>
      </p:sp>
    </p:spTree>
    <p:extLst>
      <p:ext uri="{BB962C8B-B14F-4D97-AF65-F5344CB8AC3E}">
        <p14:creationId xmlns:p14="http://schemas.microsoft.com/office/powerpoint/2010/main" val="2195110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AutoShape 3">
            <a:extLst>
              <a:ext uri="{FF2B5EF4-FFF2-40B4-BE49-F238E27FC236}">
                <a16:creationId xmlns:a16="http://schemas.microsoft.com/office/drawing/2014/main" id="{8F8DC1B6-0D77-4B9C-803D-C868608A90DD}"/>
              </a:ext>
            </a:extLst>
          </p:cNvPr>
          <p:cNvSpPr>
            <a:spLocks noChangeArrowheads="1"/>
          </p:cNvSpPr>
          <p:nvPr/>
        </p:nvSpPr>
        <p:spPr bwMode="gray">
          <a:xfrm flipH="1">
            <a:off x="4832648" y="1340768"/>
            <a:ext cx="4038600" cy="5040560"/>
          </a:xfrm>
          <a:prstGeom prst="rightArrow">
            <a:avLst>
              <a:gd name="adj1" fmla="val 79306"/>
              <a:gd name="adj2" fmla="val 31485"/>
            </a:avLst>
          </a:prstGeom>
          <a:solidFill>
            <a:srgbClr val="FFFF00"/>
          </a:solidFill>
          <a:ln>
            <a:noFill/>
          </a:ln>
          <a:effectLst/>
        </p:spPr>
        <p:txBody>
          <a:bodyPr wrap="none" anchor="ctr"/>
          <a:lstStyle/>
          <a:p>
            <a:endParaRPr lang="es-ES_tradnl"/>
          </a:p>
        </p:txBody>
      </p:sp>
      <p:sp>
        <p:nvSpPr>
          <p:cNvPr id="48132" name="AutoShape 4">
            <a:extLst>
              <a:ext uri="{FF2B5EF4-FFF2-40B4-BE49-F238E27FC236}">
                <a16:creationId xmlns:a16="http://schemas.microsoft.com/office/drawing/2014/main" id="{8537186E-D0BB-41A9-B969-646F09699092}"/>
              </a:ext>
            </a:extLst>
          </p:cNvPr>
          <p:cNvSpPr>
            <a:spLocks noChangeArrowheads="1"/>
          </p:cNvSpPr>
          <p:nvPr/>
        </p:nvSpPr>
        <p:spPr bwMode="blackWhite">
          <a:xfrm>
            <a:off x="562473" y="1562100"/>
            <a:ext cx="4038600" cy="990600"/>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ES" altLang="es-MX" sz="2400" b="1" dirty="0"/>
              <a:t>Grado del prolapso.</a:t>
            </a:r>
          </a:p>
        </p:txBody>
      </p:sp>
      <p:sp>
        <p:nvSpPr>
          <p:cNvPr id="48133" name="AutoShape 5">
            <a:extLst>
              <a:ext uri="{FF2B5EF4-FFF2-40B4-BE49-F238E27FC236}">
                <a16:creationId xmlns:a16="http://schemas.microsoft.com/office/drawing/2014/main" id="{1D24DF26-04A6-40BD-B1EE-7C44E46CFCC5}"/>
              </a:ext>
            </a:extLst>
          </p:cNvPr>
          <p:cNvSpPr>
            <a:spLocks noChangeArrowheads="1"/>
          </p:cNvSpPr>
          <p:nvPr/>
        </p:nvSpPr>
        <p:spPr bwMode="blackWhite">
          <a:xfrm>
            <a:off x="533400" y="2764802"/>
            <a:ext cx="4038600" cy="990600"/>
          </a:xfrm>
          <a:prstGeom prst="roundRect">
            <a:avLst>
              <a:gd name="adj" fmla="val 9106"/>
            </a:avLst>
          </a:prstGeom>
          <a:gradFill rotWithShape="1">
            <a:gsLst>
              <a:gs pos="0">
                <a:srgbClr val="699D5F"/>
              </a:gs>
              <a:gs pos="100000">
                <a:srgbClr val="699D5F">
                  <a:gamma/>
                  <a:shade val="46275"/>
                  <a:invGamma/>
                </a:srgbClr>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ES" altLang="es-MX" sz="2400" b="1" dirty="0"/>
              <a:t>Edad de la paciente. </a:t>
            </a:r>
          </a:p>
        </p:txBody>
      </p:sp>
      <p:sp>
        <p:nvSpPr>
          <p:cNvPr id="48134" name="AutoShape 6">
            <a:extLst>
              <a:ext uri="{FF2B5EF4-FFF2-40B4-BE49-F238E27FC236}">
                <a16:creationId xmlns:a16="http://schemas.microsoft.com/office/drawing/2014/main" id="{4814EB33-853B-4F99-8772-FC5BDD66497A}"/>
              </a:ext>
            </a:extLst>
          </p:cNvPr>
          <p:cNvSpPr>
            <a:spLocks noChangeArrowheads="1"/>
          </p:cNvSpPr>
          <p:nvPr/>
        </p:nvSpPr>
        <p:spPr bwMode="blackWhite">
          <a:xfrm>
            <a:off x="533400" y="3950939"/>
            <a:ext cx="4038600" cy="990600"/>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MX" altLang="es-MX" sz="2000" b="1" dirty="0"/>
              <a:t>Deseo de tener más hijos o no.</a:t>
            </a:r>
          </a:p>
        </p:txBody>
      </p:sp>
      <p:sp>
        <p:nvSpPr>
          <p:cNvPr id="48135" name="AutoShape 7">
            <a:extLst>
              <a:ext uri="{FF2B5EF4-FFF2-40B4-BE49-F238E27FC236}">
                <a16:creationId xmlns:a16="http://schemas.microsoft.com/office/drawing/2014/main" id="{196F1A53-16AC-4EA9-AC1C-F789EDB0DDF3}"/>
              </a:ext>
            </a:extLst>
          </p:cNvPr>
          <p:cNvSpPr>
            <a:spLocks noChangeArrowheads="1"/>
          </p:cNvSpPr>
          <p:nvPr/>
        </p:nvSpPr>
        <p:spPr bwMode="auto">
          <a:xfrm>
            <a:off x="5931700" y="2455168"/>
            <a:ext cx="2580592" cy="2811760"/>
          </a:xfrm>
          <a:prstGeom prst="roundRect">
            <a:avLst>
              <a:gd name="adj" fmla="val 9106"/>
            </a:avLst>
          </a:prstGeom>
          <a:noFill/>
          <a:ln>
            <a:noFill/>
          </a:ln>
          <a:effectLst/>
          <a:extLst>
            <a:ext uri="{909E8E84-426E-40DD-AFC4-6F175D3DCCD1}">
              <a14:hiddenFill xmlns:a14="http://schemas.microsoft.com/office/drawing/2010/main">
                <a:solidFill>
                  <a:srgbClr val="9ACDD4"/>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es-MX" altLang="es-MX" sz="2400" b="1" dirty="0">
                <a:effectLst>
                  <a:outerShdw blurRad="38100" dist="38100" dir="2700000" algn="tl">
                    <a:srgbClr val="C0C0C0"/>
                  </a:outerShdw>
                </a:effectLst>
              </a:rPr>
              <a:t>Puede ser conservador o quirúrgico, en dependencia de los factores siguientes:</a:t>
            </a:r>
          </a:p>
        </p:txBody>
      </p:sp>
      <p:sp>
        <p:nvSpPr>
          <p:cNvPr id="11" name="Rectangle 2">
            <a:extLst>
              <a:ext uri="{FF2B5EF4-FFF2-40B4-BE49-F238E27FC236}">
                <a16:creationId xmlns:a16="http://schemas.microsoft.com/office/drawing/2014/main" id="{2457D1AD-7AD1-49B4-9DD5-F0D0DFD75B14}"/>
              </a:ext>
            </a:extLst>
          </p:cNvPr>
          <p:cNvSpPr>
            <a:spLocks noGrp="1" noChangeArrowheads="1"/>
          </p:cNvSpPr>
          <p:nvPr>
            <p:ph type="title"/>
          </p:nvPr>
        </p:nvSpPr>
        <p:spPr>
          <a:xfrm>
            <a:off x="2404189" y="610582"/>
            <a:ext cx="6128251" cy="370146"/>
          </a:xfrm>
        </p:spPr>
        <p:txBody>
          <a:bodyPr/>
          <a:lstStyle/>
          <a:p>
            <a:pPr lvl="0" algn="l"/>
            <a:r>
              <a:rPr lang="es-ES" b="1" kern="0" dirty="0">
                <a:solidFill>
                  <a:srgbClr val="132767"/>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Prolapso uterino Tratamiento</a:t>
            </a:r>
            <a:endParaRPr lang="es-ES" dirty="0">
              <a:solidFill>
                <a:srgbClr val="132767"/>
              </a:solidFill>
              <a:latin typeface="Arial" panose="020B0604020202020204" pitchFamily="34" charset="0"/>
              <a:ea typeface="+mn-ea"/>
              <a:cs typeface="+mn-cs"/>
            </a:endParaRPr>
          </a:p>
        </p:txBody>
      </p:sp>
      <p:sp>
        <p:nvSpPr>
          <p:cNvPr id="12" name="AutoShape 6">
            <a:extLst>
              <a:ext uri="{FF2B5EF4-FFF2-40B4-BE49-F238E27FC236}">
                <a16:creationId xmlns:a16="http://schemas.microsoft.com/office/drawing/2014/main" id="{0E2A3EB6-5CDF-4E8A-A915-F04FA6E1048E}"/>
              </a:ext>
            </a:extLst>
          </p:cNvPr>
          <p:cNvSpPr>
            <a:spLocks noChangeArrowheads="1"/>
          </p:cNvSpPr>
          <p:nvPr/>
        </p:nvSpPr>
        <p:spPr bwMode="blackWhite">
          <a:xfrm>
            <a:off x="528430" y="5137751"/>
            <a:ext cx="4763650" cy="990600"/>
          </a:xfrm>
          <a:prstGeom prst="roundRect">
            <a:avLst>
              <a:gd name="adj" fmla="val 9106"/>
            </a:avLst>
          </a:prstGeom>
          <a:solidFill>
            <a:schemeClr val="tx1">
              <a:lumMod val="40000"/>
              <a:lumOff val="60000"/>
            </a:schemeClr>
          </a:solidFill>
          <a:ln w="25400">
            <a:solidFill>
              <a:schemeClr val="tx1"/>
            </a:solidFill>
            <a:round/>
            <a:headEnd/>
            <a:tailEnd/>
          </a:ln>
          <a:effectLst/>
        </p:spPr>
        <p:txBody>
          <a:bodyPr wrap="none" anchor="ctr"/>
          <a:lstStyle/>
          <a:p>
            <a:pPr algn="just" eaLnBrk="0" hangingPunct="0"/>
            <a:r>
              <a:rPr lang="es-MX" altLang="es-MX" sz="2000" b="1" dirty="0"/>
              <a:t>Estado general de salud y presencia </a:t>
            </a:r>
          </a:p>
          <a:p>
            <a:pPr algn="just" eaLnBrk="0" hangingPunct="0"/>
            <a:r>
              <a:rPr lang="es-MX" altLang="es-MX" sz="2000" b="1" dirty="0"/>
              <a:t>de enfermedades asociadas.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BABBEB0-FBA6-49A1-AF38-E285FD0042B8}"/>
              </a:ext>
            </a:extLst>
          </p:cNvPr>
          <p:cNvSpPr>
            <a:spLocks noGrp="1"/>
          </p:cNvSpPr>
          <p:nvPr>
            <p:ph idx="1"/>
          </p:nvPr>
        </p:nvSpPr>
        <p:spPr>
          <a:xfrm>
            <a:off x="251520" y="1352750"/>
            <a:ext cx="8712968" cy="985664"/>
          </a:xfrm>
        </p:spPr>
        <p:txBody>
          <a:bodyPr/>
          <a:lstStyle/>
          <a:p>
            <a:pPr marL="0" lvl="0" indent="0" algn="just">
              <a:spcBef>
                <a:spcPct val="0"/>
              </a:spcBef>
              <a:buClrTx/>
              <a:buNone/>
            </a:pPr>
            <a:r>
              <a:rPr lang="es-MX" sz="1800" dirty="0">
                <a:solidFill>
                  <a:srgbClr val="132767"/>
                </a:solidFill>
                <a:latin typeface="Arial" panose="020B0604020202020204" pitchFamily="34" charset="0"/>
              </a:rPr>
              <a:t>En aquellos casos en que existe contraindicación operatoria, se puede aplicar la reducción del prolapso y su mantenimiento, mediante pesarios de anillo de forma circular que, introducidos en la vagina, sirven de sostén al útero (fig. 32.14).</a:t>
            </a:r>
          </a:p>
          <a:p>
            <a:pPr marL="0" indent="0">
              <a:buNone/>
            </a:pPr>
            <a:endParaRPr lang="es-ES_tradnl" dirty="0"/>
          </a:p>
        </p:txBody>
      </p:sp>
      <p:pic>
        <p:nvPicPr>
          <p:cNvPr id="4" name="Imagen 3">
            <a:extLst>
              <a:ext uri="{FF2B5EF4-FFF2-40B4-BE49-F238E27FC236}">
                <a16:creationId xmlns:a16="http://schemas.microsoft.com/office/drawing/2014/main" id="{13789AFD-AA63-4C36-BCAA-92500BFAF95E}"/>
              </a:ext>
            </a:extLst>
          </p:cNvPr>
          <p:cNvPicPr>
            <a:picLocks noChangeAspect="1"/>
          </p:cNvPicPr>
          <p:nvPr/>
        </p:nvPicPr>
        <p:blipFill>
          <a:blip r:embed="rId2"/>
          <a:stretch>
            <a:fillRect/>
          </a:stretch>
        </p:blipFill>
        <p:spPr>
          <a:xfrm>
            <a:off x="251520" y="2420888"/>
            <a:ext cx="4950381" cy="4437112"/>
          </a:xfrm>
          <a:prstGeom prst="rect">
            <a:avLst/>
          </a:prstGeom>
        </p:spPr>
      </p:pic>
      <p:pic>
        <p:nvPicPr>
          <p:cNvPr id="5" name="Imagen 4">
            <a:extLst>
              <a:ext uri="{FF2B5EF4-FFF2-40B4-BE49-F238E27FC236}">
                <a16:creationId xmlns:a16="http://schemas.microsoft.com/office/drawing/2014/main" id="{2830439A-F0FD-41C4-93B0-95FA2D7B5C98}"/>
              </a:ext>
            </a:extLst>
          </p:cNvPr>
          <p:cNvPicPr>
            <a:picLocks noChangeAspect="1"/>
          </p:cNvPicPr>
          <p:nvPr/>
        </p:nvPicPr>
        <p:blipFill>
          <a:blip r:embed="rId3"/>
          <a:stretch>
            <a:fillRect/>
          </a:stretch>
        </p:blipFill>
        <p:spPr>
          <a:xfrm>
            <a:off x="5201901" y="3224913"/>
            <a:ext cx="3893807" cy="1450974"/>
          </a:xfrm>
          <a:prstGeom prst="rect">
            <a:avLst/>
          </a:prstGeom>
          <a:ln w="57150">
            <a:solidFill>
              <a:schemeClr val="tx1">
                <a:lumMod val="60000"/>
                <a:lumOff val="40000"/>
              </a:schemeClr>
            </a:solidFill>
          </a:ln>
        </p:spPr>
      </p:pic>
      <p:sp>
        <p:nvSpPr>
          <p:cNvPr id="6" name="Rectangle 2">
            <a:extLst>
              <a:ext uri="{FF2B5EF4-FFF2-40B4-BE49-F238E27FC236}">
                <a16:creationId xmlns:a16="http://schemas.microsoft.com/office/drawing/2014/main" id="{C930B554-2126-45EE-9A54-CC1B0037D737}"/>
              </a:ext>
            </a:extLst>
          </p:cNvPr>
          <p:cNvSpPr>
            <a:spLocks noGrp="1" noChangeArrowheads="1"/>
          </p:cNvSpPr>
          <p:nvPr>
            <p:ph type="title"/>
          </p:nvPr>
        </p:nvSpPr>
        <p:spPr>
          <a:xfrm>
            <a:off x="2404189" y="610582"/>
            <a:ext cx="6128251" cy="370146"/>
          </a:xfrm>
        </p:spPr>
        <p:txBody>
          <a:bodyPr/>
          <a:lstStyle/>
          <a:p>
            <a:pPr lvl="0" algn="l"/>
            <a:r>
              <a:rPr lang="es-ES" b="1" kern="0" dirty="0">
                <a:solidFill>
                  <a:srgbClr val="132767"/>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Prolapso uterino Tratamiento</a:t>
            </a:r>
            <a:endParaRPr lang="es-ES" dirty="0">
              <a:solidFill>
                <a:srgbClr val="132767"/>
              </a:solidFill>
              <a:latin typeface="Arial" panose="020B0604020202020204" pitchFamily="34" charset="0"/>
              <a:ea typeface="+mn-ea"/>
              <a:cs typeface="+mn-cs"/>
            </a:endParaRPr>
          </a:p>
        </p:txBody>
      </p:sp>
    </p:spTree>
    <p:extLst>
      <p:ext uri="{BB962C8B-B14F-4D97-AF65-F5344CB8AC3E}">
        <p14:creationId xmlns:p14="http://schemas.microsoft.com/office/powerpoint/2010/main" val="4117731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BABBEB0-FBA6-49A1-AF38-E285FD0042B8}"/>
              </a:ext>
            </a:extLst>
          </p:cNvPr>
          <p:cNvSpPr>
            <a:spLocks noGrp="1"/>
          </p:cNvSpPr>
          <p:nvPr>
            <p:ph idx="1"/>
          </p:nvPr>
        </p:nvSpPr>
        <p:spPr>
          <a:xfrm>
            <a:off x="215516" y="2348880"/>
            <a:ext cx="8712968" cy="2664296"/>
          </a:xfrm>
        </p:spPr>
        <p:txBody>
          <a:bodyPr/>
          <a:lstStyle/>
          <a:p>
            <a:pPr marL="342900" lvl="0" indent="-342900" algn="just">
              <a:spcBef>
                <a:spcPct val="0"/>
              </a:spcBef>
              <a:buClrTx/>
              <a:buFont typeface="+mj-lt"/>
              <a:buAutoNum type="arabicPeriod"/>
            </a:pPr>
            <a:r>
              <a:rPr lang="es-MX" sz="2400" b="1" dirty="0">
                <a:solidFill>
                  <a:srgbClr val="132767"/>
                </a:solidFill>
                <a:latin typeface="Arial" panose="020B0604020202020204" pitchFamily="34" charset="0"/>
              </a:rPr>
              <a:t>Mencione los medios de sostén del útero.</a:t>
            </a:r>
          </a:p>
          <a:p>
            <a:pPr marL="342900" lvl="0" indent="-342900" algn="just">
              <a:spcBef>
                <a:spcPct val="0"/>
              </a:spcBef>
              <a:buClrTx/>
              <a:buFont typeface="+mj-lt"/>
              <a:buAutoNum type="arabicPeriod"/>
            </a:pPr>
            <a:endParaRPr lang="es-MX" sz="2400" b="1" dirty="0">
              <a:solidFill>
                <a:srgbClr val="132767"/>
              </a:solidFill>
              <a:latin typeface="Arial" panose="020B0604020202020204" pitchFamily="34" charset="0"/>
            </a:endParaRPr>
          </a:p>
          <a:p>
            <a:pPr marL="342900" lvl="0" indent="-342900" algn="just">
              <a:spcBef>
                <a:spcPct val="0"/>
              </a:spcBef>
              <a:buClrTx/>
              <a:buFont typeface="+mj-lt"/>
              <a:buAutoNum type="arabicPeriod"/>
            </a:pPr>
            <a:r>
              <a:rPr lang="es-MX" sz="2400" b="1" dirty="0">
                <a:solidFill>
                  <a:srgbClr val="132767"/>
                </a:solidFill>
                <a:latin typeface="Arial" panose="020B0604020202020204" pitchFamily="34" charset="0"/>
              </a:rPr>
              <a:t>Etiopatogenia del prolapso genital.</a:t>
            </a:r>
          </a:p>
          <a:p>
            <a:pPr marL="342900" lvl="0" indent="-342900" algn="just">
              <a:spcBef>
                <a:spcPct val="0"/>
              </a:spcBef>
              <a:buClrTx/>
              <a:buFont typeface="+mj-lt"/>
              <a:buAutoNum type="arabicPeriod"/>
            </a:pPr>
            <a:endParaRPr lang="es-MX" sz="2400" b="1" dirty="0">
              <a:solidFill>
                <a:srgbClr val="132767"/>
              </a:solidFill>
              <a:latin typeface="Arial" panose="020B0604020202020204" pitchFamily="34" charset="0"/>
            </a:endParaRPr>
          </a:p>
          <a:p>
            <a:pPr marL="342900" lvl="0" indent="-342900" algn="just">
              <a:spcBef>
                <a:spcPct val="0"/>
              </a:spcBef>
              <a:buClrTx/>
              <a:buFont typeface="+mj-lt"/>
              <a:buAutoNum type="arabicPeriod"/>
            </a:pPr>
            <a:r>
              <a:rPr lang="es-MX" sz="2400" b="1" dirty="0">
                <a:solidFill>
                  <a:srgbClr val="132767"/>
                </a:solidFill>
                <a:latin typeface="Arial" panose="020B0604020202020204" pitchFamily="34" charset="0"/>
              </a:rPr>
              <a:t> Mencione los elementos clínicos para el diagnóstico del prolapso uterino.</a:t>
            </a:r>
          </a:p>
          <a:p>
            <a:pPr marL="0" lvl="0" indent="0" algn="just">
              <a:spcBef>
                <a:spcPct val="0"/>
              </a:spcBef>
              <a:buClrTx/>
              <a:buNone/>
            </a:pPr>
            <a:r>
              <a:rPr lang="es-MX" sz="2400" b="1" dirty="0">
                <a:solidFill>
                  <a:srgbClr val="132767"/>
                </a:solidFill>
                <a:latin typeface="Arial" panose="020B0604020202020204" pitchFamily="34" charset="0"/>
              </a:rPr>
              <a:t> </a:t>
            </a:r>
            <a:endParaRPr lang="es-ES_tradnl" sz="2400" b="1" dirty="0"/>
          </a:p>
        </p:txBody>
      </p:sp>
      <p:sp>
        <p:nvSpPr>
          <p:cNvPr id="6" name="Rectangle 2">
            <a:extLst>
              <a:ext uri="{FF2B5EF4-FFF2-40B4-BE49-F238E27FC236}">
                <a16:creationId xmlns:a16="http://schemas.microsoft.com/office/drawing/2014/main" id="{C930B554-2126-45EE-9A54-CC1B0037D737}"/>
              </a:ext>
            </a:extLst>
          </p:cNvPr>
          <p:cNvSpPr>
            <a:spLocks noGrp="1" noChangeArrowheads="1"/>
          </p:cNvSpPr>
          <p:nvPr>
            <p:ph type="title"/>
          </p:nvPr>
        </p:nvSpPr>
        <p:spPr>
          <a:xfrm>
            <a:off x="2404189" y="610582"/>
            <a:ext cx="6128251" cy="370146"/>
          </a:xfrm>
        </p:spPr>
        <p:txBody>
          <a:bodyPr/>
          <a:lstStyle/>
          <a:p>
            <a:pPr lvl="0" algn="l"/>
            <a:r>
              <a:rPr lang="es-ES" b="1" kern="0" dirty="0">
                <a:solidFill>
                  <a:srgbClr val="132767"/>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Preguntas  de autoevaluación</a:t>
            </a:r>
          </a:p>
        </p:txBody>
      </p:sp>
    </p:spTree>
    <p:extLst>
      <p:ext uri="{BB962C8B-B14F-4D97-AF65-F5344CB8AC3E}">
        <p14:creationId xmlns:p14="http://schemas.microsoft.com/office/powerpoint/2010/main" val="1501897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879CEB2-D528-4252-B16C-8BA3A6776DAB}"/>
              </a:ext>
            </a:extLst>
          </p:cNvPr>
          <p:cNvSpPr>
            <a:spLocks noGrp="1" noChangeArrowheads="1"/>
          </p:cNvSpPr>
          <p:nvPr>
            <p:ph type="title"/>
          </p:nvPr>
        </p:nvSpPr>
        <p:spPr>
          <a:xfrm>
            <a:off x="3734070" y="491271"/>
            <a:ext cx="3486852" cy="5847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s-ES" altLang="es-MX" b="1" dirty="0">
                <a:solidFill>
                  <a:schemeClr val="tx1"/>
                </a:solidFill>
                <a:latin typeface="Arial" panose="020B0604020202020204" pitchFamily="34" charset="0"/>
                <a:ea typeface="+mn-ea"/>
                <a:cs typeface="+mn-cs"/>
              </a:rPr>
              <a:t>Índice o Sumario</a:t>
            </a:r>
          </a:p>
        </p:txBody>
      </p:sp>
      <p:grpSp>
        <p:nvGrpSpPr>
          <p:cNvPr id="40963" name="Group 3">
            <a:extLst>
              <a:ext uri="{FF2B5EF4-FFF2-40B4-BE49-F238E27FC236}">
                <a16:creationId xmlns:a16="http://schemas.microsoft.com/office/drawing/2014/main" id="{593F733D-B2E8-43CF-A926-6F0CA4E6CF6E}"/>
              </a:ext>
            </a:extLst>
          </p:cNvPr>
          <p:cNvGrpSpPr>
            <a:grpSpLocks/>
          </p:cNvGrpSpPr>
          <p:nvPr/>
        </p:nvGrpSpPr>
        <p:grpSpPr bwMode="auto">
          <a:xfrm>
            <a:off x="1828800" y="1871663"/>
            <a:ext cx="762000" cy="665162"/>
            <a:chOff x="1110" y="2656"/>
            <a:chExt cx="1549" cy="1351"/>
          </a:xfrm>
        </p:grpSpPr>
        <p:sp>
          <p:nvSpPr>
            <p:cNvPr id="40964" name="AutoShape 4">
              <a:extLst>
                <a:ext uri="{FF2B5EF4-FFF2-40B4-BE49-F238E27FC236}">
                  <a16:creationId xmlns:a16="http://schemas.microsoft.com/office/drawing/2014/main" id="{80A6DB70-6D4F-4B6D-BCCF-50E016A72580}"/>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sp>
          <p:nvSpPr>
            <p:cNvPr id="40965" name="AutoShape 5">
              <a:extLst>
                <a:ext uri="{FF2B5EF4-FFF2-40B4-BE49-F238E27FC236}">
                  <a16:creationId xmlns:a16="http://schemas.microsoft.com/office/drawing/2014/main" id="{BCC9E3C7-164B-4A6A-AEE2-6154EF1675E6}"/>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sp>
          <p:nvSpPr>
            <p:cNvPr id="40966" name="AutoShape 6">
              <a:extLst>
                <a:ext uri="{FF2B5EF4-FFF2-40B4-BE49-F238E27FC236}">
                  <a16:creationId xmlns:a16="http://schemas.microsoft.com/office/drawing/2014/main" id="{2E84369C-9412-411A-908E-E653898243B7}"/>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grpSp>
      <p:grpSp>
        <p:nvGrpSpPr>
          <p:cNvPr id="40967" name="Group 7">
            <a:extLst>
              <a:ext uri="{FF2B5EF4-FFF2-40B4-BE49-F238E27FC236}">
                <a16:creationId xmlns:a16="http://schemas.microsoft.com/office/drawing/2014/main" id="{47C2BEBA-0584-4810-B689-11CB5666BC7C}"/>
              </a:ext>
            </a:extLst>
          </p:cNvPr>
          <p:cNvGrpSpPr>
            <a:grpSpLocks/>
          </p:cNvGrpSpPr>
          <p:nvPr/>
        </p:nvGrpSpPr>
        <p:grpSpPr bwMode="auto">
          <a:xfrm>
            <a:off x="1828800" y="2786063"/>
            <a:ext cx="762000" cy="665162"/>
            <a:chOff x="3174" y="2656"/>
            <a:chExt cx="1549" cy="1351"/>
          </a:xfrm>
        </p:grpSpPr>
        <p:sp>
          <p:nvSpPr>
            <p:cNvPr id="40968" name="AutoShape 8">
              <a:extLst>
                <a:ext uri="{FF2B5EF4-FFF2-40B4-BE49-F238E27FC236}">
                  <a16:creationId xmlns:a16="http://schemas.microsoft.com/office/drawing/2014/main" id="{77F8D05B-B442-48D4-893D-26D09FD6C283}"/>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sp>
          <p:nvSpPr>
            <p:cNvPr id="40969" name="AutoShape 9">
              <a:extLst>
                <a:ext uri="{FF2B5EF4-FFF2-40B4-BE49-F238E27FC236}">
                  <a16:creationId xmlns:a16="http://schemas.microsoft.com/office/drawing/2014/main" id="{52C41D32-EBDA-4570-B158-1792A7CB16A2}"/>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sp>
          <p:nvSpPr>
            <p:cNvPr id="40970" name="AutoShape 10">
              <a:extLst>
                <a:ext uri="{FF2B5EF4-FFF2-40B4-BE49-F238E27FC236}">
                  <a16:creationId xmlns:a16="http://schemas.microsoft.com/office/drawing/2014/main" id="{46236802-AECA-4DDF-BC70-08EC37E8C62A}"/>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grpSp>
      <p:sp>
        <p:nvSpPr>
          <p:cNvPr id="40971" name="Line 11">
            <a:extLst>
              <a:ext uri="{FF2B5EF4-FFF2-40B4-BE49-F238E27FC236}">
                <a16:creationId xmlns:a16="http://schemas.microsoft.com/office/drawing/2014/main" id="{3252348E-02D5-43A5-88B0-56009EDD03A4}"/>
              </a:ext>
            </a:extLst>
          </p:cNvPr>
          <p:cNvSpPr>
            <a:spLocks noChangeShapeType="1"/>
          </p:cNvSpPr>
          <p:nvPr/>
        </p:nvSpPr>
        <p:spPr bwMode="auto">
          <a:xfrm>
            <a:off x="2438400" y="2481263"/>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sp>
        <p:nvSpPr>
          <p:cNvPr id="40972" name="Text Box 12">
            <a:extLst>
              <a:ext uri="{FF2B5EF4-FFF2-40B4-BE49-F238E27FC236}">
                <a16:creationId xmlns:a16="http://schemas.microsoft.com/office/drawing/2014/main" id="{63835D7E-E510-47F0-B6B4-D2E5B99825BF}"/>
              </a:ext>
            </a:extLst>
          </p:cNvPr>
          <p:cNvSpPr txBox="1">
            <a:spLocks noChangeArrowheads="1"/>
          </p:cNvSpPr>
          <p:nvPr/>
        </p:nvSpPr>
        <p:spPr bwMode="auto">
          <a:xfrm>
            <a:off x="2853872" y="1947869"/>
            <a:ext cx="36920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s-ES" altLang="es-MX" sz="2400" b="1" dirty="0"/>
              <a:t>Definiciones necesarias</a:t>
            </a:r>
          </a:p>
        </p:txBody>
      </p:sp>
      <p:sp>
        <p:nvSpPr>
          <p:cNvPr id="40973" name="Text Box 13">
            <a:extLst>
              <a:ext uri="{FF2B5EF4-FFF2-40B4-BE49-F238E27FC236}">
                <a16:creationId xmlns:a16="http://schemas.microsoft.com/office/drawing/2014/main" id="{8665227A-2AC7-4453-8D57-248CEBCF0B9B}"/>
              </a:ext>
            </a:extLst>
          </p:cNvPr>
          <p:cNvSpPr txBox="1">
            <a:spLocks noChangeArrowheads="1"/>
          </p:cNvSpPr>
          <p:nvPr/>
        </p:nvSpPr>
        <p:spPr bwMode="gray">
          <a:xfrm>
            <a:off x="2024564" y="1970092"/>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MX" sz="2400" b="1" dirty="0">
                <a:solidFill>
                  <a:schemeClr val="bg1"/>
                </a:solidFill>
              </a:rPr>
              <a:t>1</a:t>
            </a:r>
          </a:p>
        </p:txBody>
      </p:sp>
      <p:sp>
        <p:nvSpPr>
          <p:cNvPr id="40974" name="Line 14">
            <a:extLst>
              <a:ext uri="{FF2B5EF4-FFF2-40B4-BE49-F238E27FC236}">
                <a16:creationId xmlns:a16="http://schemas.microsoft.com/office/drawing/2014/main" id="{B209D02C-6599-4381-B048-623AC9515DCA}"/>
              </a:ext>
            </a:extLst>
          </p:cNvPr>
          <p:cNvSpPr>
            <a:spLocks noChangeShapeType="1"/>
          </p:cNvSpPr>
          <p:nvPr/>
        </p:nvSpPr>
        <p:spPr bwMode="auto">
          <a:xfrm>
            <a:off x="2438400" y="3395663"/>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sp>
        <p:nvSpPr>
          <p:cNvPr id="40975" name="Text Box 15">
            <a:extLst>
              <a:ext uri="{FF2B5EF4-FFF2-40B4-BE49-F238E27FC236}">
                <a16:creationId xmlns:a16="http://schemas.microsoft.com/office/drawing/2014/main" id="{4A5EED50-264D-49A9-A92A-CAC1E470B39B}"/>
              </a:ext>
            </a:extLst>
          </p:cNvPr>
          <p:cNvSpPr txBox="1">
            <a:spLocks noChangeArrowheads="1"/>
          </p:cNvSpPr>
          <p:nvPr/>
        </p:nvSpPr>
        <p:spPr bwMode="auto">
          <a:xfrm>
            <a:off x="2780204" y="2862268"/>
            <a:ext cx="1481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s-ES" altLang="es-MX" sz="2400" b="1" dirty="0"/>
              <a:t>Etiología</a:t>
            </a:r>
          </a:p>
        </p:txBody>
      </p:sp>
      <p:sp>
        <p:nvSpPr>
          <p:cNvPr id="40976" name="Text Box 16">
            <a:extLst>
              <a:ext uri="{FF2B5EF4-FFF2-40B4-BE49-F238E27FC236}">
                <a16:creationId xmlns:a16="http://schemas.microsoft.com/office/drawing/2014/main" id="{8940DA11-73B9-4806-AFB4-810977E6AD74}"/>
              </a:ext>
            </a:extLst>
          </p:cNvPr>
          <p:cNvSpPr txBox="1">
            <a:spLocks noChangeArrowheads="1"/>
          </p:cNvSpPr>
          <p:nvPr/>
        </p:nvSpPr>
        <p:spPr bwMode="gray">
          <a:xfrm>
            <a:off x="2024564" y="2884492"/>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MX" sz="2400" b="1" dirty="0">
                <a:solidFill>
                  <a:schemeClr val="bg1"/>
                </a:solidFill>
              </a:rPr>
              <a:t>2</a:t>
            </a:r>
          </a:p>
        </p:txBody>
      </p:sp>
      <p:grpSp>
        <p:nvGrpSpPr>
          <p:cNvPr id="40977" name="Group 17">
            <a:extLst>
              <a:ext uri="{FF2B5EF4-FFF2-40B4-BE49-F238E27FC236}">
                <a16:creationId xmlns:a16="http://schemas.microsoft.com/office/drawing/2014/main" id="{529B0C03-394B-4EAF-BCA1-5A623E941A60}"/>
              </a:ext>
            </a:extLst>
          </p:cNvPr>
          <p:cNvGrpSpPr>
            <a:grpSpLocks/>
          </p:cNvGrpSpPr>
          <p:nvPr/>
        </p:nvGrpSpPr>
        <p:grpSpPr bwMode="auto">
          <a:xfrm>
            <a:off x="1828800" y="3678238"/>
            <a:ext cx="762000" cy="665162"/>
            <a:chOff x="1110" y="2656"/>
            <a:chExt cx="1549" cy="1351"/>
          </a:xfrm>
        </p:grpSpPr>
        <p:sp>
          <p:nvSpPr>
            <p:cNvPr id="40978" name="AutoShape 18">
              <a:extLst>
                <a:ext uri="{FF2B5EF4-FFF2-40B4-BE49-F238E27FC236}">
                  <a16:creationId xmlns:a16="http://schemas.microsoft.com/office/drawing/2014/main" id="{62770426-B317-4968-8665-90F16096D6DD}"/>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sp>
          <p:nvSpPr>
            <p:cNvPr id="40979" name="AutoShape 19">
              <a:extLst>
                <a:ext uri="{FF2B5EF4-FFF2-40B4-BE49-F238E27FC236}">
                  <a16:creationId xmlns:a16="http://schemas.microsoft.com/office/drawing/2014/main" id="{6D13319F-BA43-42CF-9A7D-0B66CA174A8A}"/>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sp>
          <p:nvSpPr>
            <p:cNvPr id="40980" name="AutoShape 20">
              <a:extLst>
                <a:ext uri="{FF2B5EF4-FFF2-40B4-BE49-F238E27FC236}">
                  <a16:creationId xmlns:a16="http://schemas.microsoft.com/office/drawing/2014/main" id="{6333F3EE-41F8-4A05-B20A-019B05C4690E}"/>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grpSp>
      <p:grpSp>
        <p:nvGrpSpPr>
          <p:cNvPr id="40981" name="Group 21">
            <a:extLst>
              <a:ext uri="{FF2B5EF4-FFF2-40B4-BE49-F238E27FC236}">
                <a16:creationId xmlns:a16="http://schemas.microsoft.com/office/drawing/2014/main" id="{A4706536-0C2E-4CC5-8F50-E09FC4B8751F}"/>
              </a:ext>
            </a:extLst>
          </p:cNvPr>
          <p:cNvGrpSpPr>
            <a:grpSpLocks/>
          </p:cNvGrpSpPr>
          <p:nvPr/>
        </p:nvGrpSpPr>
        <p:grpSpPr bwMode="auto">
          <a:xfrm>
            <a:off x="1828800" y="4592638"/>
            <a:ext cx="762000" cy="665162"/>
            <a:chOff x="3174" y="2656"/>
            <a:chExt cx="1549" cy="1351"/>
          </a:xfrm>
        </p:grpSpPr>
        <p:sp>
          <p:nvSpPr>
            <p:cNvPr id="40982" name="AutoShape 22">
              <a:extLst>
                <a:ext uri="{FF2B5EF4-FFF2-40B4-BE49-F238E27FC236}">
                  <a16:creationId xmlns:a16="http://schemas.microsoft.com/office/drawing/2014/main" id="{CC2D99F3-8EF7-44A5-A9F8-41E1AB2259C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sp>
          <p:nvSpPr>
            <p:cNvPr id="40983" name="AutoShape 23">
              <a:extLst>
                <a:ext uri="{FF2B5EF4-FFF2-40B4-BE49-F238E27FC236}">
                  <a16:creationId xmlns:a16="http://schemas.microsoft.com/office/drawing/2014/main" id="{55E3F4A1-88B4-4FC7-A685-7A497B4584D5}"/>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sp>
          <p:nvSpPr>
            <p:cNvPr id="40984" name="AutoShape 24">
              <a:extLst>
                <a:ext uri="{FF2B5EF4-FFF2-40B4-BE49-F238E27FC236}">
                  <a16:creationId xmlns:a16="http://schemas.microsoft.com/office/drawing/2014/main" id="{C8F7E20C-8EA5-4A91-94D0-47520D23B200}"/>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grpSp>
      <p:sp>
        <p:nvSpPr>
          <p:cNvPr id="40985" name="Line 25">
            <a:extLst>
              <a:ext uri="{FF2B5EF4-FFF2-40B4-BE49-F238E27FC236}">
                <a16:creationId xmlns:a16="http://schemas.microsoft.com/office/drawing/2014/main" id="{D3EAF131-47D8-4EA3-8B91-CFA2FF675A47}"/>
              </a:ext>
            </a:extLst>
          </p:cNvPr>
          <p:cNvSpPr>
            <a:spLocks noChangeShapeType="1"/>
          </p:cNvSpPr>
          <p:nvPr/>
        </p:nvSpPr>
        <p:spPr bwMode="auto">
          <a:xfrm>
            <a:off x="2438400" y="4287838"/>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sp>
        <p:nvSpPr>
          <p:cNvPr id="40986" name="Text Box 26">
            <a:extLst>
              <a:ext uri="{FF2B5EF4-FFF2-40B4-BE49-F238E27FC236}">
                <a16:creationId xmlns:a16="http://schemas.microsoft.com/office/drawing/2014/main" id="{8FEB9E08-5C97-4CC9-91FA-31AA7E222B6E}"/>
              </a:ext>
            </a:extLst>
          </p:cNvPr>
          <p:cNvSpPr txBox="1">
            <a:spLocks noChangeArrowheads="1"/>
          </p:cNvSpPr>
          <p:nvPr/>
        </p:nvSpPr>
        <p:spPr bwMode="auto">
          <a:xfrm>
            <a:off x="2780204" y="3717631"/>
            <a:ext cx="25763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s-ES" altLang="es-MX" sz="2400" b="1" dirty="0"/>
              <a:t>Prolapso genital</a:t>
            </a:r>
          </a:p>
        </p:txBody>
      </p:sp>
      <p:sp>
        <p:nvSpPr>
          <p:cNvPr id="40987" name="Text Box 27">
            <a:extLst>
              <a:ext uri="{FF2B5EF4-FFF2-40B4-BE49-F238E27FC236}">
                <a16:creationId xmlns:a16="http://schemas.microsoft.com/office/drawing/2014/main" id="{76C3C470-2D9F-42B4-8055-845EDB108046}"/>
              </a:ext>
            </a:extLst>
          </p:cNvPr>
          <p:cNvSpPr txBox="1">
            <a:spLocks noChangeArrowheads="1"/>
          </p:cNvSpPr>
          <p:nvPr/>
        </p:nvSpPr>
        <p:spPr bwMode="gray">
          <a:xfrm>
            <a:off x="2024564" y="3776666"/>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MX" sz="2400" b="1" dirty="0">
                <a:solidFill>
                  <a:schemeClr val="bg1"/>
                </a:solidFill>
              </a:rPr>
              <a:t>3</a:t>
            </a:r>
          </a:p>
        </p:txBody>
      </p:sp>
      <p:sp>
        <p:nvSpPr>
          <p:cNvPr id="40988" name="Line 28">
            <a:extLst>
              <a:ext uri="{FF2B5EF4-FFF2-40B4-BE49-F238E27FC236}">
                <a16:creationId xmlns:a16="http://schemas.microsoft.com/office/drawing/2014/main" id="{59E6E4D8-9BEA-4B3E-B372-DBF70570ABF4}"/>
              </a:ext>
            </a:extLst>
          </p:cNvPr>
          <p:cNvSpPr>
            <a:spLocks noChangeShapeType="1"/>
          </p:cNvSpPr>
          <p:nvPr/>
        </p:nvSpPr>
        <p:spPr bwMode="auto">
          <a:xfrm>
            <a:off x="2438400" y="5202238"/>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sp>
        <p:nvSpPr>
          <p:cNvPr id="40989" name="Text Box 29">
            <a:extLst>
              <a:ext uri="{FF2B5EF4-FFF2-40B4-BE49-F238E27FC236}">
                <a16:creationId xmlns:a16="http://schemas.microsoft.com/office/drawing/2014/main" id="{73B0C42E-8BAF-4EED-B390-7D51F9E3467C}"/>
              </a:ext>
            </a:extLst>
          </p:cNvPr>
          <p:cNvSpPr txBox="1">
            <a:spLocks noChangeArrowheads="1"/>
          </p:cNvSpPr>
          <p:nvPr/>
        </p:nvSpPr>
        <p:spPr bwMode="auto">
          <a:xfrm>
            <a:off x="2810802" y="4655287"/>
            <a:ext cx="15536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s-ES" altLang="es-MX" sz="2400" b="1" dirty="0"/>
              <a:t>Cistocele</a:t>
            </a:r>
          </a:p>
        </p:txBody>
      </p:sp>
      <p:sp>
        <p:nvSpPr>
          <p:cNvPr id="40990" name="Text Box 30">
            <a:extLst>
              <a:ext uri="{FF2B5EF4-FFF2-40B4-BE49-F238E27FC236}">
                <a16:creationId xmlns:a16="http://schemas.microsoft.com/office/drawing/2014/main" id="{42C18471-07F8-422A-90A1-649F56D9F9F6}"/>
              </a:ext>
            </a:extLst>
          </p:cNvPr>
          <p:cNvSpPr txBox="1">
            <a:spLocks noChangeArrowheads="1"/>
          </p:cNvSpPr>
          <p:nvPr/>
        </p:nvSpPr>
        <p:spPr bwMode="gray">
          <a:xfrm>
            <a:off x="2024564" y="4691066"/>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MX" sz="2400" b="1" dirty="0">
                <a:solidFill>
                  <a:schemeClr val="bg1"/>
                </a:solidFill>
              </a:rPr>
              <a:t>4</a:t>
            </a:r>
          </a:p>
        </p:txBody>
      </p:sp>
    </p:spTree>
    <p:extLst>
      <p:ext uri="{BB962C8B-B14F-4D97-AF65-F5344CB8AC3E}">
        <p14:creationId xmlns:p14="http://schemas.microsoft.com/office/powerpoint/2010/main" val="504381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BABBEB0-FBA6-49A1-AF38-E285FD0042B8}"/>
              </a:ext>
            </a:extLst>
          </p:cNvPr>
          <p:cNvSpPr>
            <a:spLocks noGrp="1"/>
          </p:cNvSpPr>
          <p:nvPr>
            <p:ph idx="1"/>
          </p:nvPr>
        </p:nvSpPr>
        <p:spPr>
          <a:xfrm>
            <a:off x="215516" y="1628800"/>
            <a:ext cx="8712968" cy="4104456"/>
          </a:xfrm>
        </p:spPr>
        <p:txBody>
          <a:bodyPr/>
          <a:lstStyle/>
          <a:p>
            <a:pPr marL="342900" lvl="0" indent="-342900" algn="just">
              <a:spcBef>
                <a:spcPct val="0"/>
              </a:spcBef>
              <a:buClrTx/>
              <a:buFont typeface="+mj-lt"/>
              <a:buAutoNum type="arabicPeriod"/>
            </a:pPr>
            <a:r>
              <a:rPr lang="es-MX" sz="2400" b="1" dirty="0">
                <a:solidFill>
                  <a:srgbClr val="132767"/>
                </a:solidFill>
                <a:latin typeface="Arial" panose="020B0604020202020204" pitchFamily="34" charset="0"/>
              </a:rPr>
              <a:t>La posición normal del útero en la cavidad pélvica es de anteversoflexión</a:t>
            </a:r>
          </a:p>
          <a:p>
            <a:pPr marL="342900" lvl="0" indent="-342900" algn="just">
              <a:spcBef>
                <a:spcPct val="0"/>
              </a:spcBef>
              <a:buClrTx/>
              <a:buFont typeface="+mj-lt"/>
              <a:buAutoNum type="arabicPeriod"/>
            </a:pPr>
            <a:endParaRPr lang="es-MX" sz="2400" b="1" dirty="0">
              <a:solidFill>
                <a:srgbClr val="132767"/>
              </a:solidFill>
              <a:latin typeface="Arial" panose="020B0604020202020204" pitchFamily="34" charset="0"/>
            </a:endParaRPr>
          </a:p>
          <a:p>
            <a:pPr marL="342900" lvl="0" indent="-342900" algn="just">
              <a:spcBef>
                <a:spcPct val="0"/>
              </a:spcBef>
              <a:buClrTx/>
              <a:buFont typeface="+mj-lt"/>
              <a:buAutoNum type="arabicPeriod"/>
            </a:pPr>
            <a:r>
              <a:rPr lang="es-MX" sz="2400" b="1" dirty="0">
                <a:solidFill>
                  <a:srgbClr val="132767"/>
                </a:solidFill>
                <a:latin typeface="Arial" panose="020B0604020202020204" pitchFamily="34" charset="0"/>
              </a:rPr>
              <a:t>La causa principal de los prolapsos genitales la constituyen los desgarros perineales o la ruptura de los músculos del suelo pelviano, que en su gran mayoría se deben a traumatismos del parto. </a:t>
            </a:r>
          </a:p>
          <a:p>
            <a:pPr marL="342900" lvl="0" indent="-342900" algn="just">
              <a:spcBef>
                <a:spcPct val="0"/>
              </a:spcBef>
              <a:buClrTx/>
              <a:buFont typeface="+mj-lt"/>
              <a:buAutoNum type="arabicPeriod"/>
            </a:pPr>
            <a:endParaRPr lang="es-MX" sz="2400" b="1" dirty="0">
              <a:solidFill>
                <a:srgbClr val="132767"/>
              </a:solidFill>
              <a:latin typeface="Arial" panose="020B0604020202020204" pitchFamily="34" charset="0"/>
            </a:endParaRPr>
          </a:p>
          <a:p>
            <a:pPr marL="342900" lvl="0" indent="-342900" algn="just">
              <a:spcBef>
                <a:spcPct val="0"/>
              </a:spcBef>
              <a:buClrTx/>
              <a:buFont typeface="+mj-lt"/>
              <a:buAutoNum type="arabicPeriod"/>
            </a:pPr>
            <a:r>
              <a:rPr lang="es-MX" sz="2400" b="1" dirty="0">
                <a:solidFill>
                  <a:srgbClr val="132767"/>
                </a:solidFill>
                <a:latin typeface="Arial" panose="020B0604020202020204" pitchFamily="34" charset="0"/>
              </a:rPr>
              <a:t> El diagnóstico se realiza a partir del interrogatorio donde la paciente refiere los síntomas señalados en el cuadro clínico </a:t>
            </a:r>
            <a:endParaRPr lang="es-ES_tradnl" sz="2400" b="1" dirty="0"/>
          </a:p>
        </p:txBody>
      </p:sp>
      <p:sp>
        <p:nvSpPr>
          <p:cNvPr id="6" name="Rectangle 2">
            <a:extLst>
              <a:ext uri="{FF2B5EF4-FFF2-40B4-BE49-F238E27FC236}">
                <a16:creationId xmlns:a16="http://schemas.microsoft.com/office/drawing/2014/main" id="{C930B554-2126-45EE-9A54-CC1B0037D737}"/>
              </a:ext>
            </a:extLst>
          </p:cNvPr>
          <p:cNvSpPr>
            <a:spLocks noGrp="1" noChangeArrowheads="1"/>
          </p:cNvSpPr>
          <p:nvPr>
            <p:ph type="title"/>
          </p:nvPr>
        </p:nvSpPr>
        <p:spPr>
          <a:xfrm>
            <a:off x="3923928" y="620688"/>
            <a:ext cx="3031907" cy="370146"/>
          </a:xfrm>
        </p:spPr>
        <p:txBody>
          <a:bodyPr/>
          <a:lstStyle/>
          <a:p>
            <a:pPr lvl="0" algn="l"/>
            <a:r>
              <a:rPr lang="es-ES" b="1" kern="0" dirty="0">
                <a:solidFill>
                  <a:srgbClr val="132767"/>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Conclusiones</a:t>
            </a:r>
          </a:p>
        </p:txBody>
      </p:sp>
    </p:spTree>
    <p:extLst>
      <p:ext uri="{BB962C8B-B14F-4D97-AF65-F5344CB8AC3E}">
        <p14:creationId xmlns:p14="http://schemas.microsoft.com/office/powerpoint/2010/main" val="1101027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BABBEB0-FBA6-49A1-AF38-E285FD0042B8}"/>
              </a:ext>
            </a:extLst>
          </p:cNvPr>
          <p:cNvSpPr>
            <a:spLocks noGrp="1"/>
          </p:cNvSpPr>
          <p:nvPr>
            <p:ph idx="1"/>
          </p:nvPr>
        </p:nvSpPr>
        <p:spPr>
          <a:xfrm>
            <a:off x="107504" y="1556792"/>
            <a:ext cx="8784976" cy="4968552"/>
          </a:xfrm>
        </p:spPr>
        <p:txBody>
          <a:bodyPr/>
          <a:lstStyle/>
          <a:p>
            <a:pPr marL="0" lvl="0" indent="0" algn="just">
              <a:spcBef>
                <a:spcPct val="0"/>
              </a:spcBef>
              <a:buClrTx/>
              <a:buNone/>
            </a:pPr>
            <a:r>
              <a:rPr lang="es-MX" sz="1400" b="1" dirty="0">
                <a:solidFill>
                  <a:srgbClr val="132767"/>
                </a:solidFill>
                <a:latin typeface="Arial" panose="020B0604020202020204" pitchFamily="34" charset="0"/>
              </a:rPr>
              <a:t>Bibliografía básica.</a:t>
            </a:r>
          </a:p>
          <a:p>
            <a:pPr marL="342900" lvl="0" indent="-342900" algn="just">
              <a:spcBef>
                <a:spcPct val="0"/>
              </a:spcBef>
              <a:buClrTx/>
              <a:buFont typeface="+mj-lt"/>
              <a:buAutoNum type="arabicPeriod"/>
            </a:pPr>
            <a:r>
              <a:rPr lang="es-MX" sz="1400" b="1" dirty="0">
                <a:solidFill>
                  <a:srgbClr val="132767"/>
                </a:solidFill>
                <a:latin typeface="Arial" panose="020B0604020202020204" pitchFamily="34" charset="0"/>
              </a:rPr>
              <a:t>Rigol-Santisteban. Obstetricia y Ginecología. ECIMED. Editorial Ciencias Médicas. La Habana 2014.</a:t>
            </a:r>
          </a:p>
          <a:p>
            <a:pPr marL="342900" lvl="0" indent="-342900" algn="just">
              <a:spcBef>
                <a:spcPct val="0"/>
              </a:spcBef>
              <a:buClrTx/>
              <a:buFont typeface="+mj-lt"/>
              <a:buAutoNum type="arabicPeriod"/>
            </a:pPr>
            <a:endParaRPr lang="es-MX" sz="1400" b="1" dirty="0">
              <a:solidFill>
                <a:srgbClr val="132767"/>
              </a:solidFill>
              <a:latin typeface="Arial" panose="020B0604020202020204" pitchFamily="34" charset="0"/>
            </a:endParaRPr>
          </a:p>
          <a:p>
            <a:pPr marL="0" lvl="0" indent="0" algn="just">
              <a:spcBef>
                <a:spcPct val="0"/>
              </a:spcBef>
              <a:buClrTx/>
              <a:buNone/>
            </a:pPr>
            <a:r>
              <a:rPr lang="es-MX" sz="1400" b="1" dirty="0">
                <a:solidFill>
                  <a:srgbClr val="132767"/>
                </a:solidFill>
                <a:latin typeface="Arial" panose="020B0604020202020204" pitchFamily="34" charset="0"/>
              </a:rPr>
              <a:t>Bibliografía complementaria.</a:t>
            </a:r>
          </a:p>
          <a:p>
            <a:pPr marL="342900" lvl="0" indent="-342900" algn="just">
              <a:spcBef>
                <a:spcPct val="0"/>
              </a:spcBef>
              <a:buClrTx/>
              <a:buFont typeface="+mj-lt"/>
              <a:buAutoNum type="arabicPeriod"/>
            </a:pPr>
            <a:r>
              <a:rPr lang="es-MX" sz="1400" b="1" dirty="0">
                <a:solidFill>
                  <a:srgbClr val="132767"/>
                </a:solidFill>
                <a:latin typeface="Arial" panose="020B0604020202020204" pitchFamily="34" charset="0"/>
              </a:rPr>
              <a:t>Obstetricia y Perinatología. Diagnóstico y tratamiento. ECIMED. La Habana, 2012.</a:t>
            </a:r>
          </a:p>
          <a:p>
            <a:pPr marL="342900" lvl="0" indent="-342900" algn="just">
              <a:spcBef>
                <a:spcPct val="0"/>
              </a:spcBef>
              <a:buClrTx/>
              <a:buFont typeface="+mj-lt"/>
              <a:buAutoNum type="arabicPeriod"/>
            </a:pPr>
            <a:r>
              <a:rPr lang="es-MX" sz="1400" b="1" dirty="0">
                <a:solidFill>
                  <a:srgbClr val="132767"/>
                </a:solidFill>
                <a:latin typeface="Arial" panose="020B0604020202020204" pitchFamily="34" charset="0"/>
              </a:rPr>
              <a:t>Dres. Cabezas Cruz, Cutié León, E. y Santisteban Alba, S.R. Manual de procedimientos en ginecología. La Habana ECIMED, 2006.</a:t>
            </a:r>
          </a:p>
          <a:p>
            <a:pPr marL="342900" lvl="0" indent="-342900" algn="just">
              <a:spcBef>
                <a:spcPct val="0"/>
              </a:spcBef>
              <a:buClrTx/>
              <a:buFont typeface="+mj-lt"/>
              <a:buAutoNum type="arabicPeriod"/>
            </a:pPr>
            <a:r>
              <a:rPr lang="es-MX" sz="1400" b="1" dirty="0">
                <a:solidFill>
                  <a:srgbClr val="132767"/>
                </a:solidFill>
                <a:latin typeface="Arial" panose="020B0604020202020204" pitchFamily="34" charset="0"/>
              </a:rPr>
              <a:t>Álvarez Sintes, R y colaboradores. Medicina General Integral. Salud y Medicina. Tercera edición. ECIMED, La Habana, 2014.</a:t>
            </a:r>
          </a:p>
          <a:p>
            <a:pPr marL="342900" lvl="0" indent="-342900" algn="just">
              <a:spcBef>
                <a:spcPct val="0"/>
              </a:spcBef>
              <a:buClrTx/>
              <a:buFont typeface="+mj-lt"/>
              <a:buAutoNum type="arabicPeriod"/>
            </a:pPr>
            <a:r>
              <a:rPr lang="es-MX" sz="1400" b="1" dirty="0">
                <a:solidFill>
                  <a:srgbClr val="132767"/>
                </a:solidFill>
                <a:latin typeface="Arial" panose="020B0604020202020204" pitchFamily="34" charset="0"/>
              </a:rPr>
              <a:t>Breto García, Piloto Padrón y otros. Guías de actuación en las afecciones obstétricas frecuentes. ECIMED, La Habana, 2017.</a:t>
            </a:r>
          </a:p>
          <a:p>
            <a:pPr marL="342900" lvl="0" indent="-342900" algn="just">
              <a:spcBef>
                <a:spcPct val="0"/>
              </a:spcBef>
              <a:buClrTx/>
              <a:buFont typeface="+mj-lt"/>
              <a:buAutoNum type="arabicPeriod"/>
            </a:pPr>
            <a:r>
              <a:rPr lang="es-MX" sz="1400" b="1" dirty="0">
                <a:solidFill>
                  <a:srgbClr val="132767"/>
                </a:solidFill>
                <a:latin typeface="Arial" panose="020B0604020202020204" pitchFamily="34" charset="0"/>
              </a:rPr>
              <a:t>Cambero Martínez y otros. Temas de Obstetricia para la atención primaria de salud. ECIMED, La Habana, 2019.</a:t>
            </a:r>
          </a:p>
          <a:p>
            <a:pPr marL="342900" lvl="0" indent="-342900" algn="just">
              <a:spcBef>
                <a:spcPct val="0"/>
              </a:spcBef>
              <a:buClrTx/>
              <a:buFont typeface="+mj-lt"/>
              <a:buAutoNum type="arabicPeriod"/>
            </a:pPr>
            <a:endParaRPr lang="es-MX" sz="1400" b="1" dirty="0">
              <a:solidFill>
                <a:srgbClr val="132767"/>
              </a:solidFill>
              <a:latin typeface="Arial" panose="020B0604020202020204" pitchFamily="34" charset="0"/>
            </a:endParaRPr>
          </a:p>
          <a:p>
            <a:pPr marL="0" lvl="0" indent="0" algn="just">
              <a:spcBef>
                <a:spcPct val="0"/>
              </a:spcBef>
              <a:buClrTx/>
              <a:buNone/>
            </a:pPr>
            <a:r>
              <a:rPr lang="es-MX" sz="1400" b="1" dirty="0">
                <a:solidFill>
                  <a:srgbClr val="132767"/>
                </a:solidFill>
                <a:latin typeface="Arial" panose="020B0604020202020204" pitchFamily="34" charset="0"/>
              </a:rPr>
              <a:t>Bibliografía de consulta. </a:t>
            </a:r>
          </a:p>
          <a:p>
            <a:pPr marL="342900" lvl="0" indent="-342900" algn="just">
              <a:spcBef>
                <a:spcPct val="0"/>
              </a:spcBef>
              <a:buClrTx/>
              <a:buFont typeface="+mj-lt"/>
              <a:buAutoNum type="arabicPeriod"/>
            </a:pPr>
            <a:r>
              <a:rPr lang="es-MX" sz="1400" b="1" dirty="0">
                <a:solidFill>
                  <a:srgbClr val="132767"/>
                </a:solidFill>
                <a:latin typeface="Arial" panose="020B0604020202020204" pitchFamily="34" charset="0"/>
              </a:rPr>
              <a:t>Oliva Rodríguez J.A. Obstetricia y Ginecología. La Habana ECIMED, 2007.</a:t>
            </a:r>
          </a:p>
          <a:p>
            <a:pPr marL="342900" lvl="0" indent="-342900" algn="just">
              <a:spcBef>
                <a:spcPct val="0"/>
              </a:spcBef>
              <a:buClrTx/>
              <a:buFont typeface="+mj-lt"/>
              <a:buAutoNum type="arabicPeriod"/>
            </a:pPr>
            <a:r>
              <a:rPr lang="es-MX" sz="1400" b="1" dirty="0" err="1">
                <a:solidFill>
                  <a:srgbClr val="132767"/>
                </a:solidFill>
                <a:latin typeface="Arial" panose="020B0604020202020204" pitchFamily="34" charset="0"/>
              </a:rPr>
              <a:t>Danforth’s</a:t>
            </a:r>
            <a:r>
              <a:rPr lang="es-MX" sz="1400" b="1" dirty="0">
                <a:solidFill>
                  <a:srgbClr val="132767"/>
                </a:solidFill>
                <a:latin typeface="Arial" panose="020B0604020202020204" pitchFamily="34" charset="0"/>
              </a:rPr>
              <a:t> </a:t>
            </a:r>
            <a:r>
              <a:rPr lang="es-MX" sz="1400" b="1" dirty="0" err="1">
                <a:solidFill>
                  <a:srgbClr val="132767"/>
                </a:solidFill>
                <a:latin typeface="Arial" panose="020B0604020202020204" pitchFamily="34" charset="0"/>
              </a:rPr>
              <a:t>Obstetrics</a:t>
            </a:r>
            <a:r>
              <a:rPr lang="es-MX" sz="1400" b="1" dirty="0">
                <a:solidFill>
                  <a:srgbClr val="132767"/>
                </a:solidFill>
                <a:latin typeface="Arial" panose="020B0604020202020204" pitchFamily="34" charset="0"/>
              </a:rPr>
              <a:t> and </a:t>
            </a:r>
            <a:r>
              <a:rPr lang="es-MX" sz="1400" b="1" dirty="0" err="1">
                <a:solidFill>
                  <a:srgbClr val="132767"/>
                </a:solidFill>
                <a:latin typeface="Arial" panose="020B0604020202020204" pitchFamily="34" charset="0"/>
              </a:rPr>
              <a:t>Gynecology</a:t>
            </a:r>
            <a:r>
              <a:rPr lang="es-MX" sz="1400" b="1" dirty="0">
                <a:solidFill>
                  <a:srgbClr val="132767"/>
                </a:solidFill>
                <a:latin typeface="Arial" panose="020B0604020202020204" pitchFamily="34" charset="0"/>
              </a:rPr>
              <a:t>. Lippincott-Raven, </a:t>
            </a:r>
            <a:r>
              <a:rPr lang="es-MX" sz="1400" b="1" dirty="0" err="1">
                <a:solidFill>
                  <a:srgbClr val="132767"/>
                </a:solidFill>
                <a:latin typeface="Arial" panose="020B0604020202020204" pitchFamily="34" charset="0"/>
              </a:rPr>
              <a:t>Philadelphia</a:t>
            </a:r>
            <a:r>
              <a:rPr lang="es-MX" sz="1400" b="1" dirty="0">
                <a:solidFill>
                  <a:srgbClr val="132767"/>
                </a:solidFill>
                <a:latin typeface="Arial" panose="020B0604020202020204" pitchFamily="34" charset="0"/>
              </a:rPr>
              <a:t> 2001.</a:t>
            </a:r>
          </a:p>
          <a:p>
            <a:pPr marL="342900" lvl="0" indent="-342900" algn="just">
              <a:spcBef>
                <a:spcPct val="0"/>
              </a:spcBef>
              <a:buClrTx/>
              <a:buFont typeface="+mj-lt"/>
              <a:buAutoNum type="arabicPeriod"/>
            </a:pPr>
            <a:r>
              <a:rPr lang="es-MX" sz="1400" b="1" dirty="0">
                <a:solidFill>
                  <a:srgbClr val="132767"/>
                </a:solidFill>
                <a:latin typeface="Arial" panose="020B0604020202020204" pitchFamily="34" charset="0"/>
              </a:rPr>
              <a:t>William. Obstetricia. ECIMED, 2003.</a:t>
            </a:r>
          </a:p>
          <a:p>
            <a:pPr marL="342900" lvl="0" indent="-342900" algn="just">
              <a:spcBef>
                <a:spcPct val="0"/>
              </a:spcBef>
              <a:buClrTx/>
              <a:buFont typeface="+mj-lt"/>
              <a:buAutoNum type="arabicPeriod"/>
            </a:pPr>
            <a:r>
              <a:rPr lang="es-MX" sz="1400" b="1" dirty="0">
                <a:solidFill>
                  <a:srgbClr val="132767"/>
                </a:solidFill>
                <a:latin typeface="Arial" panose="020B0604020202020204" pitchFamily="34" charset="0"/>
              </a:rPr>
              <a:t>González Merlo, J. González Bosquet, J., González Bosquet, E. Ginecología I y II. La Habana ECIMED, 2007.</a:t>
            </a:r>
          </a:p>
          <a:p>
            <a:pPr marL="342900" lvl="0" indent="-342900" algn="just">
              <a:spcBef>
                <a:spcPct val="0"/>
              </a:spcBef>
              <a:buClrTx/>
              <a:buFont typeface="+mj-lt"/>
              <a:buAutoNum type="arabicPeriod"/>
            </a:pPr>
            <a:endParaRPr lang="es-MX" sz="1400" b="1" dirty="0">
              <a:solidFill>
                <a:srgbClr val="132767"/>
              </a:solidFill>
              <a:latin typeface="Arial" panose="020B0604020202020204" pitchFamily="34" charset="0"/>
            </a:endParaRPr>
          </a:p>
        </p:txBody>
      </p:sp>
      <p:sp>
        <p:nvSpPr>
          <p:cNvPr id="6" name="Rectangle 2">
            <a:extLst>
              <a:ext uri="{FF2B5EF4-FFF2-40B4-BE49-F238E27FC236}">
                <a16:creationId xmlns:a16="http://schemas.microsoft.com/office/drawing/2014/main" id="{C930B554-2126-45EE-9A54-CC1B0037D737}"/>
              </a:ext>
            </a:extLst>
          </p:cNvPr>
          <p:cNvSpPr>
            <a:spLocks noGrp="1" noChangeArrowheads="1"/>
          </p:cNvSpPr>
          <p:nvPr>
            <p:ph type="title"/>
          </p:nvPr>
        </p:nvSpPr>
        <p:spPr>
          <a:xfrm>
            <a:off x="3923928" y="620688"/>
            <a:ext cx="3031907" cy="370146"/>
          </a:xfrm>
        </p:spPr>
        <p:txBody>
          <a:bodyPr/>
          <a:lstStyle/>
          <a:p>
            <a:pPr lvl="0" algn="l"/>
            <a:r>
              <a:rPr lang="es-ES" b="1" kern="0" dirty="0">
                <a:solidFill>
                  <a:srgbClr val="132767"/>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Bibliografía</a:t>
            </a:r>
          </a:p>
        </p:txBody>
      </p:sp>
    </p:spTree>
    <p:extLst>
      <p:ext uri="{BB962C8B-B14F-4D97-AF65-F5344CB8AC3E}">
        <p14:creationId xmlns:p14="http://schemas.microsoft.com/office/powerpoint/2010/main" val="1162142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BABBEB0-FBA6-49A1-AF38-E285FD0042B8}"/>
              </a:ext>
            </a:extLst>
          </p:cNvPr>
          <p:cNvSpPr>
            <a:spLocks noGrp="1"/>
          </p:cNvSpPr>
          <p:nvPr>
            <p:ph idx="1"/>
          </p:nvPr>
        </p:nvSpPr>
        <p:spPr>
          <a:xfrm>
            <a:off x="287524" y="2485931"/>
            <a:ext cx="8568952" cy="3744416"/>
          </a:xfrm>
        </p:spPr>
        <p:txBody>
          <a:bodyPr/>
          <a:lstStyle/>
          <a:p>
            <a:pPr marL="0" lvl="0" indent="0" algn="ctr">
              <a:spcBef>
                <a:spcPct val="0"/>
              </a:spcBef>
              <a:buClrTx/>
              <a:buNone/>
            </a:pPr>
            <a:r>
              <a:rPr lang="es-MX" sz="2000" b="1" dirty="0">
                <a:solidFill>
                  <a:srgbClr val="132767"/>
                </a:solidFill>
                <a:latin typeface="Arial" panose="020B0604020202020204" pitchFamily="34" charset="0"/>
              </a:rPr>
              <a:t>Dr. Joel Rondón Carrasco</a:t>
            </a:r>
          </a:p>
          <a:p>
            <a:pPr marL="0" lvl="0" indent="0" algn="ctr">
              <a:spcBef>
                <a:spcPct val="0"/>
              </a:spcBef>
              <a:buClrTx/>
              <a:buNone/>
            </a:pPr>
            <a:r>
              <a:rPr lang="es-MX" sz="2000" b="1" dirty="0">
                <a:solidFill>
                  <a:srgbClr val="132767"/>
                </a:solidFill>
                <a:latin typeface="Arial" panose="020B0604020202020204" pitchFamily="34" charset="0"/>
              </a:rPr>
              <a:t>Calle General García No 172 A, Guisa, Granma.</a:t>
            </a:r>
          </a:p>
          <a:p>
            <a:pPr marL="0" lvl="0" indent="0" algn="ctr">
              <a:spcBef>
                <a:spcPct val="0"/>
              </a:spcBef>
              <a:buClrTx/>
              <a:buNone/>
            </a:pPr>
            <a:r>
              <a:rPr lang="es-MX" sz="2000" b="1" dirty="0">
                <a:solidFill>
                  <a:srgbClr val="132767"/>
                </a:solidFill>
                <a:latin typeface="Arial" panose="020B0604020202020204" pitchFamily="34" charset="0"/>
              </a:rPr>
              <a:t>Policlínico Guillermo González Polanco.</a:t>
            </a:r>
          </a:p>
          <a:p>
            <a:pPr marL="0" lvl="0" indent="0" algn="ctr">
              <a:spcBef>
                <a:spcPct val="0"/>
              </a:spcBef>
              <a:buClrTx/>
              <a:buNone/>
            </a:pPr>
            <a:r>
              <a:rPr lang="es-MX" sz="2000" b="1" dirty="0">
                <a:solidFill>
                  <a:srgbClr val="132767"/>
                </a:solidFill>
                <a:latin typeface="Arial" panose="020B0604020202020204" pitchFamily="34" charset="0"/>
              </a:rPr>
              <a:t>Profesor Asistente. Imparto docencia a estudiantes de 4to y 6to año carrera de Medicina.</a:t>
            </a:r>
          </a:p>
          <a:p>
            <a:pPr marL="0" lvl="0" indent="0" algn="ctr">
              <a:spcBef>
                <a:spcPct val="0"/>
              </a:spcBef>
              <a:buClrTx/>
              <a:buNone/>
            </a:pPr>
            <a:r>
              <a:rPr lang="es-MX" sz="2000" b="1" dirty="0">
                <a:solidFill>
                  <a:srgbClr val="132767"/>
                </a:solidFill>
                <a:latin typeface="Arial" panose="020B0604020202020204" pitchFamily="34" charset="0"/>
              </a:rPr>
              <a:t>Médico de asistencia Hogar Materno Luz Vázquez Y Moreno. Departamento de Asistencia Médica.</a:t>
            </a:r>
          </a:p>
          <a:p>
            <a:pPr marL="0" lvl="0" indent="0" algn="ctr">
              <a:spcBef>
                <a:spcPct val="0"/>
              </a:spcBef>
              <a:buClrTx/>
              <a:buNone/>
            </a:pPr>
            <a:r>
              <a:rPr lang="es-MX" sz="2000" b="1" dirty="0">
                <a:solidFill>
                  <a:srgbClr val="132767"/>
                </a:solidFill>
                <a:latin typeface="Arial" panose="020B0604020202020204" pitchFamily="34" charset="0"/>
              </a:rPr>
              <a:t>E-mail: </a:t>
            </a:r>
            <a:r>
              <a:rPr lang="es-MX" sz="2000" b="1" dirty="0">
                <a:solidFill>
                  <a:schemeClr val="tx1">
                    <a:lumMod val="60000"/>
                    <a:lumOff val="40000"/>
                  </a:schemeClr>
                </a:solidFill>
                <a:latin typeface="Arial" panose="020B0604020202020204" pitchFamily="34" charset="0"/>
                <a:hlinkClick r:id="rId2">
                  <a:extLst>
                    <a:ext uri="{A12FA001-AC4F-418D-AE19-62706E023703}">
                      <ahyp:hlinkClr xmlns:ahyp="http://schemas.microsoft.com/office/drawing/2018/hyperlinkcolor" val="tx"/>
                    </a:ext>
                  </a:extLst>
                </a:hlinkClick>
              </a:rPr>
              <a:t>joelrondon@infomed.sld.cu</a:t>
            </a:r>
            <a:r>
              <a:rPr lang="es-MX" sz="2000" b="1" dirty="0">
                <a:solidFill>
                  <a:schemeClr val="tx1">
                    <a:lumMod val="60000"/>
                    <a:lumOff val="40000"/>
                  </a:schemeClr>
                </a:solidFill>
                <a:latin typeface="Arial" panose="020B0604020202020204" pitchFamily="34" charset="0"/>
              </a:rPr>
              <a:t> </a:t>
            </a:r>
          </a:p>
          <a:p>
            <a:pPr marL="0" lvl="0" indent="0" algn="ctr">
              <a:spcBef>
                <a:spcPct val="0"/>
              </a:spcBef>
              <a:buClrTx/>
              <a:buNone/>
            </a:pPr>
            <a:r>
              <a:rPr lang="es-MX" sz="2000" b="1" dirty="0">
                <a:solidFill>
                  <a:schemeClr val="tx1">
                    <a:lumMod val="60000"/>
                    <a:lumOff val="40000"/>
                  </a:schemeClr>
                </a:solidFill>
                <a:latin typeface="Arial" panose="020B0604020202020204" pitchFamily="34" charset="0"/>
              </a:rPr>
              <a:t>ORCID: https://orcid.org/0000-0003-3352-2860 </a:t>
            </a:r>
          </a:p>
          <a:p>
            <a:pPr marL="0" lvl="0" indent="0" algn="ctr">
              <a:spcBef>
                <a:spcPct val="0"/>
              </a:spcBef>
              <a:buClrTx/>
              <a:buNone/>
            </a:pPr>
            <a:endParaRPr lang="es-MX" sz="2000" b="1" dirty="0">
              <a:solidFill>
                <a:schemeClr val="tx1">
                  <a:lumMod val="60000"/>
                  <a:lumOff val="40000"/>
                </a:schemeClr>
              </a:solidFill>
              <a:latin typeface="Arial" panose="020B0604020202020204" pitchFamily="34" charset="0"/>
            </a:endParaRPr>
          </a:p>
          <a:p>
            <a:pPr marL="342900" lvl="0" indent="-342900" algn="ctr">
              <a:spcBef>
                <a:spcPct val="0"/>
              </a:spcBef>
              <a:buClrTx/>
              <a:buFont typeface="+mj-lt"/>
              <a:buAutoNum type="arabicPeriod"/>
            </a:pPr>
            <a:endParaRPr lang="es-MX" sz="2000" b="1" dirty="0">
              <a:solidFill>
                <a:srgbClr val="132767"/>
              </a:solidFill>
              <a:latin typeface="Arial" panose="020B0604020202020204" pitchFamily="34" charset="0"/>
            </a:endParaRPr>
          </a:p>
        </p:txBody>
      </p:sp>
      <p:sp>
        <p:nvSpPr>
          <p:cNvPr id="6" name="Rectangle 2">
            <a:extLst>
              <a:ext uri="{FF2B5EF4-FFF2-40B4-BE49-F238E27FC236}">
                <a16:creationId xmlns:a16="http://schemas.microsoft.com/office/drawing/2014/main" id="{C930B554-2126-45EE-9A54-CC1B0037D737}"/>
              </a:ext>
            </a:extLst>
          </p:cNvPr>
          <p:cNvSpPr>
            <a:spLocks noGrp="1" noChangeArrowheads="1"/>
          </p:cNvSpPr>
          <p:nvPr>
            <p:ph type="title"/>
          </p:nvPr>
        </p:nvSpPr>
        <p:spPr>
          <a:xfrm>
            <a:off x="3779912" y="1628800"/>
            <a:ext cx="2088232" cy="370146"/>
          </a:xfrm>
        </p:spPr>
        <p:txBody>
          <a:bodyPr/>
          <a:lstStyle/>
          <a:p>
            <a:pPr lvl="0" algn="l"/>
            <a:r>
              <a:rPr lang="es-ES" b="1" kern="0" dirty="0">
                <a:solidFill>
                  <a:srgbClr val="132767"/>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Créditos</a:t>
            </a:r>
          </a:p>
        </p:txBody>
      </p:sp>
      <p:pic>
        <p:nvPicPr>
          <p:cNvPr id="4" name="Imagen 3">
            <a:extLst>
              <a:ext uri="{FF2B5EF4-FFF2-40B4-BE49-F238E27FC236}">
                <a16:creationId xmlns:a16="http://schemas.microsoft.com/office/drawing/2014/main" id="{967B7923-66CF-48CB-B234-91433FCDA7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7524" y="1181006"/>
            <a:ext cx="1485900" cy="1304925"/>
          </a:xfrm>
          <a:prstGeom prst="rect">
            <a:avLst/>
          </a:prstGeom>
          <a:noFill/>
          <a:ln>
            <a:noFill/>
          </a:ln>
        </p:spPr>
      </p:pic>
    </p:spTree>
    <p:extLst>
      <p:ext uri="{BB962C8B-B14F-4D97-AF65-F5344CB8AC3E}">
        <p14:creationId xmlns:p14="http://schemas.microsoft.com/office/powerpoint/2010/main" val="87302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E5C01FF-44F0-4837-AB6B-CBB0FBA0F491}"/>
              </a:ext>
            </a:extLst>
          </p:cNvPr>
          <p:cNvSpPr>
            <a:spLocks noGrp="1" noChangeArrowheads="1"/>
          </p:cNvSpPr>
          <p:nvPr>
            <p:ph type="title"/>
          </p:nvPr>
        </p:nvSpPr>
        <p:spPr>
          <a:xfrm>
            <a:off x="3091644" y="611078"/>
            <a:ext cx="4941912" cy="452603"/>
          </a:xfrm>
        </p:spPr>
        <p:txBody>
          <a:bodyPr/>
          <a:lstStyle/>
          <a:p>
            <a:pPr marL="73025" algn="l" defTabSz="457200" fontAlgn="auto">
              <a:spcBef>
                <a:spcPts val="370"/>
              </a:spcBef>
              <a:spcAft>
                <a:spcPts val="0"/>
              </a:spcAft>
            </a:pPr>
            <a:r>
              <a:rPr lang="es-ES" b="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Definiciones</a:t>
            </a:r>
            <a:r>
              <a:rPr lang="es-ES" b="1" spc="-45"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s-ES" b="1" spc="5"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necesarias</a:t>
            </a:r>
            <a:endParaRPr lang="es-ES"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3011" name="AutoShape 3">
            <a:extLst>
              <a:ext uri="{FF2B5EF4-FFF2-40B4-BE49-F238E27FC236}">
                <a16:creationId xmlns:a16="http://schemas.microsoft.com/office/drawing/2014/main" id="{C0E8A0A9-6560-451B-AFA7-95B8FB192B00}"/>
              </a:ext>
            </a:extLst>
          </p:cNvPr>
          <p:cNvSpPr>
            <a:spLocks noChangeArrowheads="1"/>
          </p:cNvSpPr>
          <p:nvPr/>
        </p:nvSpPr>
        <p:spPr bwMode="auto">
          <a:xfrm>
            <a:off x="5562600" y="3200400"/>
            <a:ext cx="2973960" cy="3180928"/>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s-MX" altLang="es-MX" dirty="0">
              <a:latin typeface="Verdana" panose="020B0604030504040204" pitchFamily="34" charset="0"/>
            </a:endParaRPr>
          </a:p>
        </p:txBody>
      </p:sp>
      <p:sp>
        <p:nvSpPr>
          <p:cNvPr id="43013" name="AutoShape 5">
            <a:extLst>
              <a:ext uri="{FF2B5EF4-FFF2-40B4-BE49-F238E27FC236}">
                <a16:creationId xmlns:a16="http://schemas.microsoft.com/office/drawing/2014/main" id="{03AC5BCF-C52F-4735-BC4B-553742E546C8}"/>
              </a:ext>
            </a:extLst>
          </p:cNvPr>
          <p:cNvSpPr>
            <a:spLocks noChangeArrowheads="1"/>
          </p:cNvSpPr>
          <p:nvPr/>
        </p:nvSpPr>
        <p:spPr bwMode="auto">
          <a:xfrm>
            <a:off x="277256" y="3200400"/>
            <a:ext cx="3151744" cy="3047996"/>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s-MX" altLang="es-MX" dirty="0">
              <a:latin typeface="Verdana" panose="020B0604030504040204" pitchFamily="34" charset="0"/>
            </a:endParaRPr>
          </a:p>
        </p:txBody>
      </p:sp>
      <p:sp>
        <p:nvSpPr>
          <p:cNvPr id="43014" name="Text Box 6">
            <a:extLst>
              <a:ext uri="{FF2B5EF4-FFF2-40B4-BE49-F238E27FC236}">
                <a16:creationId xmlns:a16="http://schemas.microsoft.com/office/drawing/2014/main" id="{DF32F63D-C807-49C6-AD24-FEC1FD45076E}"/>
              </a:ext>
            </a:extLst>
          </p:cNvPr>
          <p:cNvSpPr txBox="1">
            <a:spLocks noChangeArrowheads="1"/>
          </p:cNvSpPr>
          <p:nvPr/>
        </p:nvSpPr>
        <p:spPr bwMode="auto">
          <a:xfrm>
            <a:off x="395536" y="3400425"/>
            <a:ext cx="288106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spcBef>
                <a:spcPct val="20000"/>
              </a:spcBef>
              <a:buClr>
                <a:srgbClr val="184BB2"/>
              </a:buClr>
            </a:pPr>
            <a:r>
              <a:rPr lang="es-MX" b="1" dirty="0">
                <a:solidFill>
                  <a:schemeClr val="tx1">
                    <a:lumMod val="60000"/>
                    <a:lumOff val="40000"/>
                  </a:schemeClr>
                </a:solidFill>
                <a:latin typeface="Arial"/>
              </a:rPr>
              <a:t>Versión. </a:t>
            </a:r>
            <a:r>
              <a:rPr lang="es-MX" b="1" dirty="0">
                <a:solidFill>
                  <a:srgbClr val="132767"/>
                </a:solidFill>
                <a:latin typeface="Arial"/>
              </a:rPr>
              <a:t>Es el giro del útero alrededor de un eje imaginario que pasa por el istmo, en el que se mantiene sin modificar el eje cervicorporal, es decir, el cuerpo y el cuello se mueven en sentido opuesto.</a:t>
            </a:r>
          </a:p>
        </p:txBody>
      </p:sp>
      <p:sp>
        <p:nvSpPr>
          <p:cNvPr id="43016" name="Freeform 8">
            <a:extLst>
              <a:ext uri="{FF2B5EF4-FFF2-40B4-BE49-F238E27FC236}">
                <a16:creationId xmlns:a16="http://schemas.microsoft.com/office/drawing/2014/main" id="{2075C5E3-9802-4DC9-AC5C-B9553CA42065}"/>
              </a:ext>
            </a:extLst>
          </p:cNvPr>
          <p:cNvSpPr>
            <a:spLocks/>
          </p:cNvSpPr>
          <p:nvPr/>
        </p:nvSpPr>
        <p:spPr bwMode="gray">
          <a:xfrm>
            <a:off x="3435351" y="3062897"/>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s-ES_tradnl" dirty="0"/>
          </a:p>
        </p:txBody>
      </p:sp>
      <p:sp>
        <p:nvSpPr>
          <p:cNvPr id="43017" name="AutoShape 9">
            <a:extLst>
              <a:ext uri="{FF2B5EF4-FFF2-40B4-BE49-F238E27FC236}">
                <a16:creationId xmlns:a16="http://schemas.microsoft.com/office/drawing/2014/main" id="{DD0CB61F-8534-4181-AC6F-5D123A652610}"/>
              </a:ext>
            </a:extLst>
          </p:cNvPr>
          <p:cNvSpPr>
            <a:spLocks noChangeAspect="1" noChangeArrowheads="1" noTextEdit="1"/>
          </p:cNvSpPr>
          <p:nvPr/>
        </p:nvSpPr>
        <p:spPr bwMode="gray">
          <a:xfrm flipH="1">
            <a:off x="4868867" y="3100389"/>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dirty="0"/>
          </a:p>
        </p:txBody>
      </p:sp>
      <p:sp>
        <p:nvSpPr>
          <p:cNvPr id="43018" name="Freeform 10">
            <a:extLst>
              <a:ext uri="{FF2B5EF4-FFF2-40B4-BE49-F238E27FC236}">
                <a16:creationId xmlns:a16="http://schemas.microsoft.com/office/drawing/2014/main" id="{28848E1C-850C-41CF-9B59-5783C9B5A1E3}"/>
              </a:ext>
            </a:extLst>
          </p:cNvPr>
          <p:cNvSpPr>
            <a:spLocks/>
          </p:cNvSpPr>
          <p:nvPr/>
        </p:nvSpPr>
        <p:spPr bwMode="gray">
          <a:xfrm flipH="1">
            <a:off x="4535490" y="3090701"/>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s-ES_tradnl" dirty="0"/>
          </a:p>
        </p:txBody>
      </p:sp>
      <p:grpSp>
        <p:nvGrpSpPr>
          <p:cNvPr id="43019" name="Group 11">
            <a:extLst>
              <a:ext uri="{FF2B5EF4-FFF2-40B4-BE49-F238E27FC236}">
                <a16:creationId xmlns:a16="http://schemas.microsoft.com/office/drawing/2014/main" id="{B62666DC-E239-4699-A18B-81B06B830B8A}"/>
              </a:ext>
            </a:extLst>
          </p:cNvPr>
          <p:cNvGrpSpPr>
            <a:grpSpLocks/>
          </p:cNvGrpSpPr>
          <p:nvPr/>
        </p:nvGrpSpPr>
        <p:grpSpPr bwMode="auto">
          <a:xfrm>
            <a:off x="179512" y="1193801"/>
            <a:ext cx="8964488" cy="1884362"/>
            <a:chOff x="1997" y="1314"/>
            <a:chExt cx="1889" cy="1009"/>
          </a:xfrm>
        </p:grpSpPr>
        <p:grpSp>
          <p:nvGrpSpPr>
            <p:cNvPr id="43020" name="Group 12">
              <a:extLst>
                <a:ext uri="{FF2B5EF4-FFF2-40B4-BE49-F238E27FC236}">
                  <a16:creationId xmlns:a16="http://schemas.microsoft.com/office/drawing/2014/main" id="{57E23430-F880-464C-BDD2-C3216738D6AA}"/>
                </a:ext>
              </a:extLst>
            </p:cNvPr>
            <p:cNvGrpSpPr>
              <a:grpSpLocks/>
            </p:cNvGrpSpPr>
            <p:nvPr/>
          </p:nvGrpSpPr>
          <p:grpSpPr bwMode="auto">
            <a:xfrm>
              <a:off x="1997" y="1404"/>
              <a:ext cx="1889" cy="919"/>
              <a:chOff x="1973" y="1027"/>
              <a:chExt cx="1926" cy="937"/>
            </a:xfrm>
          </p:grpSpPr>
          <p:sp>
            <p:nvSpPr>
              <p:cNvPr id="43021" name="Oval 13">
                <a:extLst>
                  <a:ext uri="{FF2B5EF4-FFF2-40B4-BE49-F238E27FC236}">
                    <a16:creationId xmlns:a16="http://schemas.microsoft.com/office/drawing/2014/main" id="{5A12851E-E32B-4F59-ACE9-4FD05AB86FB1}"/>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sp>
            <p:nvSpPr>
              <p:cNvPr id="43022" name="Oval 14">
                <a:extLst>
                  <a:ext uri="{FF2B5EF4-FFF2-40B4-BE49-F238E27FC236}">
                    <a16:creationId xmlns:a16="http://schemas.microsoft.com/office/drawing/2014/main" id="{4586D71B-948D-4302-B7E3-4B89C50C0B63}"/>
                  </a:ext>
                </a:extLst>
              </p:cNvPr>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p>
            </p:txBody>
          </p:sp>
        </p:grpSp>
        <p:sp>
          <p:nvSpPr>
            <p:cNvPr id="43023" name="Oval 15">
              <a:extLst>
                <a:ext uri="{FF2B5EF4-FFF2-40B4-BE49-F238E27FC236}">
                  <a16:creationId xmlns:a16="http://schemas.microsoft.com/office/drawing/2014/main" id="{22626431-2C67-4E0E-BCC6-64886CD26956}"/>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_tradnl" dirty="0"/>
            </a:p>
          </p:txBody>
        </p:sp>
        <p:sp>
          <p:nvSpPr>
            <p:cNvPr id="43024" name="Oval 16">
              <a:extLst>
                <a:ext uri="{FF2B5EF4-FFF2-40B4-BE49-F238E27FC236}">
                  <a16:creationId xmlns:a16="http://schemas.microsoft.com/office/drawing/2014/main" id="{41C6D6A1-BE95-42CE-A310-AA07B0E0507E}"/>
                </a:ext>
              </a:extLst>
            </p:cNvPr>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_tradnl" dirty="0"/>
            </a:p>
          </p:txBody>
        </p:sp>
        <p:sp>
          <p:nvSpPr>
            <p:cNvPr id="43025" name="Oval 17">
              <a:extLst>
                <a:ext uri="{FF2B5EF4-FFF2-40B4-BE49-F238E27FC236}">
                  <a16:creationId xmlns:a16="http://schemas.microsoft.com/office/drawing/2014/main" id="{EBDBE56F-DF72-49C9-866E-D412DB40C2D8}"/>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_tradnl" dirty="0"/>
            </a:p>
          </p:txBody>
        </p:sp>
      </p:grpSp>
      <p:sp>
        <p:nvSpPr>
          <p:cNvPr id="43027" name="Text Box 19">
            <a:extLst>
              <a:ext uri="{FF2B5EF4-FFF2-40B4-BE49-F238E27FC236}">
                <a16:creationId xmlns:a16="http://schemas.microsoft.com/office/drawing/2014/main" id="{B34791B1-D4C8-410F-BC30-687DA40DB930}"/>
              </a:ext>
            </a:extLst>
          </p:cNvPr>
          <p:cNvSpPr txBox="1">
            <a:spLocks noChangeArrowheads="1"/>
          </p:cNvSpPr>
          <p:nvPr/>
        </p:nvSpPr>
        <p:spPr bwMode="auto">
          <a:xfrm>
            <a:off x="1619673" y="1487759"/>
            <a:ext cx="60485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spcBef>
                <a:spcPct val="20000"/>
              </a:spcBef>
              <a:buClr>
                <a:srgbClr val="184BB2"/>
              </a:buClr>
            </a:pPr>
            <a:r>
              <a:rPr lang="es-MX" sz="2400" b="1" dirty="0">
                <a:solidFill>
                  <a:srgbClr val="132767"/>
                </a:solidFill>
                <a:latin typeface="Arial"/>
              </a:rPr>
              <a:t>La posición normal del útero en la cavidad pélvica es de anteversoflexión</a:t>
            </a:r>
          </a:p>
        </p:txBody>
      </p:sp>
      <p:sp>
        <p:nvSpPr>
          <p:cNvPr id="43028" name="Text Box 20">
            <a:extLst>
              <a:ext uri="{FF2B5EF4-FFF2-40B4-BE49-F238E27FC236}">
                <a16:creationId xmlns:a16="http://schemas.microsoft.com/office/drawing/2014/main" id="{0CF59E6B-8D17-46D9-9E9C-73E4800227FF}"/>
              </a:ext>
            </a:extLst>
          </p:cNvPr>
          <p:cNvSpPr txBox="1">
            <a:spLocks noChangeArrowheads="1"/>
          </p:cNvSpPr>
          <p:nvPr/>
        </p:nvSpPr>
        <p:spPr bwMode="auto">
          <a:xfrm>
            <a:off x="5745102" y="3775203"/>
            <a:ext cx="257817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s-MX" b="1" dirty="0">
                <a:solidFill>
                  <a:schemeClr val="tx1">
                    <a:lumMod val="60000"/>
                    <a:lumOff val="40000"/>
                  </a:schemeClr>
                </a:solidFill>
                <a:latin typeface="Arial"/>
              </a:rPr>
              <a:t>Flexión</a:t>
            </a:r>
            <a:r>
              <a:rPr lang="es-MX" b="1" dirty="0">
                <a:solidFill>
                  <a:srgbClr val="132767"/>
                </a:solidFill>
                <a:latin typeface="Arial"/>
              </a:rPr>
              <a:t>. Es el giro del cuerpo del útero sobre su cuello, dado por el ángulo formado por el eje del cuerpo con el eje cervical.</a:t>
            </a:r>
            <a:endParaRPr lang="en-US" altLang="es-MX" b="1"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294FE28-4836-4B95-B46C-FCC98B8C2C01}"/>
              </a:ext>
            </a:extLst>
          </p:cNvPr>
          <p:cNvSpPr>
            <a:spLocks noGrp="1" noChangeArrowheads="1"/>
          </p:cNvSpPr>
          <p:nvPr>
            <p:ph type="title"/>
          </p:nvPr>
        </p:nvSpPr>
        <p:spPr/>
        <p:txBody>
          <a:bodyPr/>
          <a:lstStyle/>
          <a:p>
            <a:r>
              <a:rPr lang="es-MX" b="1" dirty="0">
                <a:solidFill>
                  <a:srgbClr val="132767"/>
                </a:solidFill>
                <a:ea typeface="+mn-ea"/>
                <a:cs typeface="+mn-cs"/>
              </a:rPr>
              <a:t>Medios de sostén del útero</a:t>
            </a:r>
            <a:endParaRPr lang="en-US" altLang="es-MX" b="1" dirty="0"/>
          </a:p>
        </p:txBody>
      </p:sp>
      <p:sp>
        <p:nvSpPr>
          <p:cNvPr id="2" name="Marcador de contenido 1">
            <a:extLst>
              <a:ext uri="{FF2B5EF4-FFF2-40B4-BE49-F238E27FC236}">
                <a16:creationId xmlns:a16="http://schemas.microsoft.com/office/drawing/2014/main" id="{55C6A3F2-7C34-4F07-B305-CAF4B834C9C9}"/>
              </a:ext>
            </a:extLst>
          </p:cNvPr>
          <p:cNvSpPr>
            <a:spLocks noGrp="1"/>
          </p:cNvSpPr>
          <p:nvPr>
            <p:ph idx="1"/>
          </p:nvPr>
        </p:nvSpPr>
        <p:spPr>
          <a:xfrm>
            <a:off x="179512" y="1340768"/>
            <a:ext cx="8784976" cy="5105400"/>
          </a:xfrm>
        </p:spPr>
        <p:txBody>
          <a:bodyPr/>
          <a:lstStyle/>
          <a:p>
            <a:pPr marL="0" indent="0" algn="just">
              <a:buNone/>
            </a:pPr>
            <a:endParaRPr lang="es-MX" sz="2400" dirty="0"/>
          </a:p>
          <a:p>
            <a:pPr marL="0" indent="0" algn="just">
              <a:buNone/>
            </a:pPr>
            <a:r>
              <a:rPr lang="es-MX" sz="2400" dirty="0"/>
              <a:t>Los medios de sostén del útero están constituidos por una serie de ligamentos que partiendo de la zona ístmica cervical, van a las paredes pelvianas y son los uterosacros por detrás; cardinales o de Mackenrodt lateralmente, y, en menor grado, por fibras del uterovesicopubiano por delante; así como por los músculos perineales de los cuales el más importante es el elevador del ano.</a:t>
            </a:r>
          </a:p>
          <a:p>
            <a:pPr marL="0" indent="0" algn="just">
              <a:buNone/>
            </a:pPr>
            <a:r>
              <a:rPr lang="es-MX" sz="2400" b="1" dirty="0"/>
              <a:t>Desplazamientos uterinos</a:t>
            </a:r>
            <a:r>
              <a:rPr lang="es-MX" sz="2400" dirty="0"/>
              <a:t>. Son los cambios de la posición normal del útero. Normalmente el útero ocupa el centro de la pelvis, "engarzado" en la cúpula vaginal, y forma con la vagina un ángulo recto. En conjunto, ambos siguen con bastante exactitud el eje de la pelvis.</a:t>
            </a:r>
          </a:p>
          <a:p>
            <a:pPr marL="0" indent="0">
              <a:buNone/>
            </a:pPr>
            <a:endParaRPr lang="es-ES_tradnl" sz="2400" dirty="0"/>
          </a:p>
        </p:txBody>
      </p:sp>
    </p:spTree>
    <p:extLst>
      <p:ext uri="{BB962C8B-B14F-4D97-AF65-F5344CB8AC3E}">
        <p14:creationId xmlns:p14="http://schemas.microsoft.com/office/powerpoint/2010/main" val="75407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B7F6D77-6C28-4265-9350-5AC0B314947B}"/>
              </a:ext>
            </a:extLst>
          </p:cNvPr>
          <p:cNvSpPr>
            <a:spLocks noGrp="1" noChangeArrowheads="1"/>
          </p:cNvSpPr>
          <p:nvPr>
            <p:ph type="title"/>
          </p:nvPr>
        </p:nvSpPr>
        <p:spPr/>
        <p:txBody>
          <a:bodyPr/>
          <a:lstStyle/>
          <a:p>
            <a:r>
              <a:rPr lang="es-MX" b="1" dirty="0">
                <a:solidFill>
                  <a:srgbClr val="132767"/>
                </a:solidFill>
                <a:ea typeface="+mn-ea"/>
                <a:cs typeface="+mn-cs"/>
              </a:rPr>
              <a:t>Posición normal del Útero</a:t>
            </a:r>
            <a:endParaRPr lang="en-US" altLang="es-MX" b="1" dirty="0"/>
          </a:p>
        </p:txBody>
      </p:sp>
      <p:grpSp>
        <p:nvGrpSpPr>
          <p:cNvPr id="65539" name="Group 3">
            <a:extLst>
              <a:ext uri="{FF2B5EF4-FFF2-40B4-BE49-F238E27FC236}">
                <a16:creationId xmlns:a16="http://schemas.microsoft.com/office/drawing/2014/main" id="{F91D27C2-E466-42AF-8C1B-96F0B42809E2}"/>
              </a:ext>
            </a:extLst>
          </p:cNvPr>
          <p:cNvGrpSpPr>
            <a:grpSpLocks/>
          </p:cNvGrpSpPr>
          <p:nvPr/>
        </p:nvGrpSpPr>
        <p:grpSpPr bwMode="auto">
          <a:xfrm>
            <a:off x="179514" y="1625136"/>
            <a:ext cx="3701701" cy="4623260"/>
            <a:chOff x="720" y="1490"/>
            <a:chExt cx="1363" cy="1800"/>
          </a:xfrm>
        </p:grpSpPr>
        <p:sp>
          <p:nvSpPr>
            <p:cNvPr id="65540" name="AutoShape 4">
              <a:extLst>
                <a:ext uri="{FF2B5EF4-FFF2-40B4-BE49-F238E27FC236}">
                  <a16:creationId xmlns:a16="http://schemas.microsoft.com/office/drawing/2014/main" id="{515F865A-D0E0-4321-8C65-350CEC240CEB}"/>
                </a:ext>
              </a:extLst>
            </p:cNvPr>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solidFill>
                  <a:srgbClr val="132767"/>
                </a:solidFill>
              </a:endParaRPr>
            </a:p>
          </p:txBody>
        </p:sp>
        <p:sp>
          <p:nvSpPr>
            <p:cNvPr id="65541" name="AutoShape 5">
              <a:extLst>
                <a:ext uri="{FF2B5EF4-FFF2-40B4-BE49-F238E27FC236}">
                  <a16:creationId xmlns:a16="http://schemas.microsoft.com/office/drawing/2014/main" id="{8B5277D0-A97F-4A4A-BAEC-F4EC0CCABC42}"/>
                </a:ext>
              </a:extLst>
            </p:cNvPr>
            <p:cNvSpPr>
              <a:spLocks noChangeArrowheads="1"/>
            </p:cNvSpPr>
            <p:nvPr/>
          </p:nvSpPr>
          <p:spPr bwMode="gray">
            <a:xfrm>
              <a:off x="741" y="1495"/>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solidFill>
                  <a:srgbClr val="132767"/>
                </a:solidFill>
              </a:endParaRPr>
            </a:p>
          </p:txBody>
        </p:sp>
        <p:sp>
          <p:nvSpPr>
            <p:cNvPr id="65542" name="AutoShape 6">
              <a:extLst>
                <a:ext uri="{FF2B5EF4-FFF2-40B4-BE49-F238E27FC236}">
                  <a16:creationId xmlns:a16="http://schemas.microsoft.com/office/drawing/2014/main" id="{9EE76802-7A34-4359-908F-690F26CA1F72}"/>
                </a:ext>
              </a:extLst>
            </p:cNvPr>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solidFill>
                  <a:srgbClr val="132767"/>
                </a:solidFill>
              </a:endParaRPr>
            </a:p>
          </p:txBody>
        </p:sp>
      </p:grpSp>
      <p:grpSp>
        <p:nvGrpSpPr>
          <p:cNvPr id="65568" name="Group 32">
            <a:extLst>
              <a:ext uri="{FF2B5EF4-FFF2-40B4-BE49-F238E27FC236}">
                <a16:creationId xmlns:a16="http://schemas.microsoft.com/office/drawing/2014/main" id="{3901597C-D61E-4FC6-ADEF-81F8F59157D2}"/>
              </a:ext>
            </a:extLst>
          </p:cNvPr>
          <p:cNvGrpSpPr>
            <a:grpSpLocks/>
          </p:cNvGrpSpPr>
          <p:nvPr/>
        </p:nvGrpSpPr>
        <p:grpSpPr bwMode="auto">
          <a:xfrm>
            <a:off x="4067944" y="2204865"/>
            <a:ext cx="4680520" cy="3024337"/>
            <a:chOff x="3696" y="1490"/>
            <a:chExt cx="1363" cy="1800"/>
          </a:xfrm>
        </p:grpSpPr>
        <p:sp>
          <p:nvSpPr>
            <p:cNvPr id="65569" name="AutoShape 33">
              <a:extLst>
                <a:ext uri="{FF2B5EF4-FFF2-40B4-BE49-F238E27FC236}">
                  <a16:creationId xmlns:a16="http://schemas.microsoft.com/office/drawing/2014/main" id="{8BD89997-5851-4DA0-95FB-C5EA83E0EE69}"/>
                </a:ext>
              </a:extLst>
            </p:cNvPr>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solidFill>
                  <a:srgbClr val="132767"/>
                </a:solidFill>
              </a:endParaRPr>
            </a:p>
          </p:txBody>
        </p:sp>
        <p:sp>
          <p:nvSpPr>
            <p:cNvPr id="65570" name="AutoShape 34">
              <a:extLst>
                <a:ext uri="{FF2B5EF4-FFF2-40B4-BE49-F238E27FC236}">
                  <a16:creationId xmlns:a16="http://schemas.microsoft.com/office/drawing/2014/main" id="{E3FE8864-3CCE-4CC0-A1C3-A93E4268F737}"/>
                </a:ext>
              </a:extLst>
            </p:cNvPr>
            <p:cNvSpPr>
              <a:spLocks noChangeArrowheads="1"/>
            </p:cNvSpPr>
            <p:nvPr/>
          </p:nvSpPr>
          <p:spPr bwMode="gray">
            <a:xfrm>
              <a:off x="3717" y="1495"/>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solidFill>
                  <a:srgbClr val="132767"/>
                </a:solidFill>
              </a:endParaRPr>
            </a:p>
          </p:txBody>
        </p:sp>
        <p:sp>
          <p:nvSpPr>
            <p:cNvPr id="65572" name="AutoShape 36">
              <a:extLst>
                <a:ext uri="{FF2B5EF4-FFF2-40B4-BE49-F238E27FC236}">
                  <a16:creationId xmlns:a16="http://schemas.microsoft.com/office/drawing/2014/main" id="{4C51B596-A1A3-4854-841C-BBC4A9B59917}"/>
                </a:ext>
              </a:extLst>
            </p:cNvPr>
            <p:cNvSpPr>
              <a:spLocks noChangeArrowheads="1"/>
            </p:cNvSpPr>
            <p:nvPr/>
          </p:nvSpPr>
          <p:spPr bwMode="gray">
            <a:xfrm>
              <a:off x="3728" y="150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dirty="0">
                <a:solidFill>
                  <a:srgbClr val="132767"/>
                </a:solidFill>
              </a:endParaRPr>
            </a:p>
          </p:txBody>
        </p:sp>
      </p:grpSp>
      <p:pic>
        <p:nvPicPr>
          <p:cNvPr id="2" name="Imagen 1">
            <a:extLst>
              <a:ext uri="{FF2B5EF4-FFF2-40B4-BE49-F238E27FC236}">
                <a16:creationId xmlns:a16="http://schemas.microsoft.com/office/drawing/2014/main" id="{D9C3E1E0-E970-4F7C-871F-B371EAC33CBA}"/>
              </a:ext>
            </a:extLst>
          </p:cNvPr>
          <p:cNvPicPr>
            <a:picLocks noChangeAspect="1"/>
          </p:cNvPicPr>
          <p:nvPr/>
        </p:nvPicPr>
        <p:blipFill>
          <a:blip r:embed="rId2"/>
          <a:stretch>
            <a:fillRect/>
          </a:stretch>
        </p:blipFill>
        <p:spPr>
          <a:xfrm>
            <a:off x="395536" y="1827744"/>
            <a:ext cx="3240360" cy="4156400"/>
          </a:xfrm>
          <a:prstGeom prst="rect">
            <a:avLst/>
          </a:prstGeom>
        </p:spPr>
      </p:pic>
      <p:sp>
        <p:nvSpPr>
          <p:cNvPr id="48" name="Rectángulo 47">
            <a:extLst>
              <a:ext uri="{FF2B5EF4-FFF2-40B4-BE49-F238E27FC236}">
                <a16:creationId xmlns:a16="http://schemas.microsoft.com/office/drawing/2014/main" id="{937EC841-8111-4C84-9DD8-B002F1DD828A}"/>
              </a:ext>
            </a:extLst>
          </p:cNvPr>
          <p:cNvSpPr/>
          <p:nvPr/>
        </p:nvSpPr>
        <p:spPr>
          <a:xfrm>
            <a:off x="4364560" y="2378203"/>
            <a:ext cx="4104456" cy="2677656"/>
          </a:xfrm>
          <a:prstGeom prst="rect">
            <a:avLst/>
          </a:prstGeom>
          <a:solidFill>
            <a:srgbClr val="FFFF00"/>
          </a:solidFill>
          <a:ln>
            <a:solidFill>
              <a:srgbClr val="FFFF00"/>
            </a:solidFill>
          </a:ln>
        </p:spPr>
        <p:txBody>
          <a:bodyPr wrap="square">
            <a:spAutoFit/>
          </a:bodyPr>
          <a:lstStyle/>
          <a:p>
            <a:pPr algn="just"/>
            <a:r>
              <a:rPr lang="es-ES" sz="2400" b="1" dirty="0">
                <a:ea typeface="Times New Roman" panose="02020603050405020304" pitchFamily="18" charset="0"/>
                <a:cs typeface="Arial" panose="020B0604020202020204" pitchFamily="34" charset="0"/>
              </a:rPr>
              <a:t>Posición</a:t>
            </a:r>
            <a:r>
              <a:rPr lang="es-ES" sz="2400" b="1" spc="75" dirty="0">
                <a:ea typeface="Times New Roman" panose="02020603050405020304" pitchFamily="18" charset="0"/>
                <a:cs typeface="Arial" panose="020B0604020202020204" pitchFamily="34" charset="0"/>
              </a:rPr>
              <a:t> </a:t>
            </a:r>
            <a:r>
              <a:rPr lang="es-ES" sz="2400" b="1" dirty="0">
                <a:ea typeface="Times New Roman" panose="02020603050405020304" pitchFamily="18" charset="0"/>
                <a:cs typeface="Arial" panose="020B0604020202020204" pitchFamily="34" charset="0"/>
              </a:rPr>
              <a:t>normal</a:t>
            </a:r>
            <a:r>
              <a:rPr lang="es-ES" sz="2400" b="1" spc="75" dirty="0">
                <a:ea typeface="Times New Roman" panose="02020603050405020304" pitchFamily="18" charset="0"/>
                <a:cs typeface="Arial" panose="020B0604020202020204" pitchFamily="34" charset="0"/>
              </a:rPr>
              <a:t> </a:t>
            </a:r>
            <a:r>
              <a:rPr lang="es-ES" sz="2400" b="1" dirty="0">
                <a:ea typeface="Times New Roman" panose="02020603050405020304" pitchFamily="18" charset="0"/>
                <a:cs typeface="Arial" panose="020B0604020202020204" pitchFamily="34" charset="0"/>
              </a:rPr>
              <a:t>del</a:t>
            </a:r>
            <a:r>
              <a:rPr lang="es-ES" sz="2400" b="1" spc="75" dirty="0">
                <a:ea typeface="Times New Roman" panose="02020603050405020304" pitchFamily="18" charset="0"/>
                <a:cs typeface="Arial" panose="020B0604020202020204" pitchFamily="34" charset="0"/>
              </a:rPr>
              <a:t> </a:t>
            </a:r>
            <a:r>
              <a:rPr lang="es-ES" sz="2400" b="1" dirty="0">
                <a:ea typeface="Times New Roman" panose="02020603050405020304" pitchFamily="18" charset="0"/>
                <a:cs typeface="Arial" panose="020B0604020202020204" pitchFamily="34" charset="0"/>
              </a:rPr>
              <a:t>útero</a:t>
            </a:r>
            <a:r>
              <a:rPr lang="es-ES" sz="2400" b="1" spc="75" dirty="0">
                <a:ea typeface="Times New Roman" panose="02020603050405020304" pitchFamily="18" charset="0"/>
                <a:cs typeface="Arial" panose="020B0604020202020204" pitchFamily="34" charset="0"/>
              </a:rPr>
              <a:t> </a:t>
            </a:r>
            <a:r>
              <a:rPr lang="es-ES" sz="2400" b="1" dirty="0">
                <a:ea typeface="Times New Roman" panose="02020603050405020304" pitchFamily="18" charset="0"/>
                <a:cs typeface="Arial" panose="020B0604020202020204" pitchFamily="34" charset="0"/>
              </a:rPr>
              <a:t>en</a:t>
            </a:r>
            <a:r>
              <a:rPr lang="es-ES" sz="2400" b="1" spc="75" dirty="0">
                <a:ea typeface="Times New Roman" panose="02020603050405020304" pitchFamily="18" charset="0"/>
                <a:cs typeface="Arial" panose="020B0604020202020204" pitchFamily="34" charset="0"/>
              </a:rPr>
              <a:t> </a:t>
            </a:r>
            <a:r>
              <a:rPr lang="es-ES" sz="2400" b="1" dirty="0">
                <a:ea typeface="Times New Roman" panose="02020603050405020304" pitchFamily="18" charset="0"/>
                <a:cs typeface="Arial" panose="020B0604020202020204" pitchFamily="34" charset="0"/>
              </a:rPr>
              <a:t>anteversoflexión</a:t>
            </a:r>
            <a:r>
              <a:rPr lang="es-ES" sz="2400" b="1" spc="75" dirty="0">
                <a:ea typeface="Times New Roman" panose="02020603050405020304" pitchFamily="18" charset="0"/>
                <a:cs typeface="Arial" panose="020B0604020202020204" pitchFamily="34" charset="0"/>
              </a:rPr>
              <a:t> </a:t>
            </a:r>
            <a:r>
              <a:rPr lang="es-ES" sz="2400" b="1" dirty="0">
                <a:ea typeface="Times New Roman" panose="02020603050405020304" pitchFamily="18" charset="0"/>
                <a:cs typeface="Arial" panose="020B0604020202020204" pitchFamily="34" charset="0"/>
              </a:rPr>
              <a:t>y</a:t>
            </a:r>
            <a:r>
              <a:rPr lang="es-ES" sz="2400" b="1" spc="75" dirty="0">
                <a:ea typeface="Times New Roman" panose="02020603050405020304" pitchFamily="18" charset="0"/>
                <a:cs typeface="Arial" panose="020B0604020202020204" pitchFamily="34" charset="0"/>
              </a:rPr>
              <a:t> </a:t>
            </a:r>
            <a:r>
              <a:rPr lang="es-ES" sz="2400" b="1" dirty="0">
                <a:ea typeface="Times New Roman" panose="02020603050405020304" pitchFamily="18" charset="0"/>
                <a:cs typeface="Arial" panose="020B0604020202020204" pitchFamily="34" charset="0"/>
              </a:rPr>
              <a:t>diferentes</a:t>
            </a:r>
            <a:r>
              <a:rPr lang="es-ES" sz="2400" b="1" spc="75" dirty="0">
                <a:ea typeface="Times New Roman" panose="02020603050405020304" pitchFamily="18" charset="0"/>
                <a:cs typeface="Arial" panose="020B0604020202020204" pitchFamily="34" charset="0"/>
              </a:rPr>
              <a:t> </a:t>
            </a:r>
            <a:r>
              <a:rPr lang="es-ES" sz="2400" b="1" dirty="0">
                <a:ea typeface="Times New Roman" panose="02020603050405020304" pitchFamily="18" charset="0"/>
                <a:cs typeface="Arial" panose="020B0604020202020204" pitchFamily="34" charset="0"/>
              </a:rPr>
              <a:t>grados</a:t>
            </a:r>
            <a:r>
              <a:rPr lang="es-ES" sz="2400" b="1" spc="75" dirty="0">
                <a:ea typeface="Times New Roman" panose="02020603050405020304" pitchFamily="18" charset="0"/>
                <a:cs typeface="Arial" panose="020B0604020202020204" pitchFamily="34" charset="0"/>
              </a:rPr>
              <a:t> </a:t>
            </a:r>
            <a:r>
              <a:rPr lang="es-ES" sz="2400" b="1" dirty="0">
                <a:ea typeface="Times New Roman" panose="02020603050405020304" pitchFamily="18" charset="0"/>
                <a:cs typeface="Arial" panose="020B0604020202020204" pitchFamily="34" charset="0"/>
              </a:rPr>
              <a:t>de</a:t>
            </a:r>
            <a:r>
              <a:rPr lang="es-ES" sz="2400" b="1" spc="75" dirty="0">
                <a:ea typeface="Times New Roman" panose="02020603050405020304" pitchFamily="18" charset="0"/>
                <a:cs typeface="Arial" panose="020B0604020202020204" pitchFamily="34" charset="0"/>
              </a:rPr>
              <a:t> </a:t>
            </a:r>
            <a:r>
              <a:rPr lang="es-ES" sz="2400" b="1" dirty="0">
                <a:ea typeface="Times New Roman" panose="02020603050405020304" pitchFamily="18" charset="0"/>
                <a:cs typeface="Arial" panose="020B0604020202020204" pitchFamily="34" charset="0"/>
              </a:rPr>
              <a:t>retroversión.</a:t>
            </a:r>
            <a:r>
              <a:rPr lang="es-ES" sz="2400" b="1" spc="85" dirty="0">
                <a:ea typeface="Times New Roman" panose="02020603050405020304" pitchFamily="18" charset="0"/>
                <a:cs typeface="Arial" panose="020B0604020202020204" pitchFamily="34" charset="0"/>
              </a:rPr>
              <a:t> </a:t>
            </a:r>
            <a:r>
              <a:rPr lang="es-ES" sz="2400" b="1" spc="-20" dirty="0">
                <a:ea typeface="Times New Roman" panose="02020603050405020304" pitchFamily="18" charset="0"/>
                <a:cs typeface="Arial" panose="020B0604020202020204" pitchFamily="34" charset="0"/>
              </a:rPr>
              <a:t>Tomado</a:t>
            </a:r>
            <a:r>
              <a:rPr lang="es-ES" sz="2400" b="1" spc="75" dirty="0">
                <a:ea typeface="Times New Roman" panose="02020603050405020304" pitchFamily="18" charset="0"/>
                <a:cs typeface="Arial" panose="020B0604020202020204" pitchFamily="34" charset="0"/>
              </a:rPr>
              <a:t> </a:t>
            </a:r>
            <a:r>
              <a:rPr lang="es-ES" sz="2400" b="1" spc="-5" dirty="0">
                <a:ea typeface="Times New Roman" panose="02020603050405020304" pitchFamily="18" charset="0"/>
                <a:cs typeface="Arial" panose="020B0604020202020204" pitchFamily="34" charset="0"/>
              </a:rPr>
              <a:t>de</a:t>
            </a:r>
            <a:r>
              <a:rPr lang="es-ES" sz="2400" b="1" spc="75" dirty="0">
                <a:ea typeface="Times New Roman" panose="02020603050405020304" pitchFamily="18" charset="0"/>
                <a:cs typeface="Arial" panose="020B0604020202020204" pitchFamily="34" charset="0"/>
              </a:rPr>
              <a:t> </a:t>
            </a:r>
            <a:r>
              <a:rPr lang="es-ES" sz="2400" b="1" spc="-5" dirty="0">
                <a:ea typeface="Times New Roman" panose="02020603050405020304" pitchFamily="18" charset="0"/>
                <a:cs typeface="Arial" panose="020B0604020202020204" pitchFamily="34" charset="0"/>
              </a:rPr>
              <a:t>FH</a:t>
            </a:r>
            <a:r>
              <a:rPr lang="es-ES" sz="2400" b="1" spc="75" dirty="0">
                <a:ea typeface="Times New Roman" panose="02020603050405020304" pitchFamily="18" charset="0"/>
                <a:cs typeface="Arial" panose="020B0604020202020204" pitchFamily="34" charset="0"/>
              </a:rPr>
              <a:t> </a:t>
            </a:r>
            <a:r>
              <a:rPr lang="es-ES" sz="2400" b="1" spc="-20" dirty="0">
                <a:ea typeface="Times New Roman" panose="02020603050405020304" pitchFamily="18" charset="0"/>
                <a:cs typeface="Arial" panose="020B0604020202020204" pitchFamily="34" charset="0"/>
              </a:rPr>
              <a:t>Netter,</a:t>
            </a:r>
            <a:r>
              <a:rPr lang="es-ES" sz="2400" b="1" spc="75" dirty="0">
                <a:ea typeface="Times New Roman" panose="02020603050405020304" pitchFamily="18" charset="0"/>
                <a:cs typeface="Arial" panose="020B0604020202020204" pitchFamily="34" charset="0"/>
              </a:rPr>
              <a:t> </a:t>
            </a:r>
            <a:r>
              <a:rPr lang="es-ES" sz="2400" b="1" spc="-5" dirty="0">
                <a:ea typeface="Times New Roman" panose="02020603050405020304" pitchFamily="18" charset="0"/>
                <a:cs typeface="Arial" panose="020B0604020202020204" pitchFamily="34" charset="0"/>
              </a:rPr>
              <a:t>Colección</a:t>
            </a:r>
            <a:r>
              <a:rPr lang="es-ES" sz="2400" b="1" spc="75" dirty="0">
                <a:ea typeface="Times New Roman" panose="02020603050405020304" pitchFamily="18" charset="0"/>
                <a:cs typeface="Arial" panose="020B0604020202020204" pitchFamily="34" charset="0"/>
              </a:rPr>
              <a:t> </a:t>
            </a:r>
            <a:r>
              <a:rPr lang="es-ES" sz="2400" b="1" spc="-5" dirty="0">
                <a:ea typeface="Times New Roman" panose="02020603050405020304" pitchFamily="18" charset="0"/>
                <a:cs typeface="Arial" panose="020B0604020202020204" pitchFamily="34" charset="0"/>
              </a:rPr>
              <a:t>Ciba</a:t>
            </a:r>
            <a:r>
              <a:rPr lang="es-ES" sz="2400" b="1" spc="75" dirty="0">
                <a:ea typeface="Times New Roman" panose="02020603050405020304" pitchFamily="18" charset="0"/>
                <a:cs typeface="Arial" panose="020B0604020202020204" pitchFamily="34" charset="0"/>
              </a:rPr>
              <a:t> </a:t>
            </a:r>
            <a:r>
              <a:rPr lang="es-ES" sz="2400" b="1" spc="-5" dirty="0">
                <a:ea typeface="Times New Roman" panose="02020603050405020304" pitchFamily="18" charset="0"/>
                <a:cs typeface="Arial" panose="020B0604020202020204" pitchFamily="34" charset="0"/>
              </a:rPr>
              <a:t>de</a:t>
            </a:r>
            <a:r>
              <a:rPr lang="es-ES" sz="2400" b="1" spc="120" dirty="0">
                <a:ea typeface="Times New Roman" panose="02020603050405020304" pitchFamily="18" charset="0"/>
                <a:cs typeface="Arial" panose="020B0604020202020204" pitchFamily="34" charset="0"/>
              </a:rPr>
              <a:t> </a:t>
            </a:r>
            <a:r>
              <a:rPr lang="es-ES" sz="2400" b="1" dirty="0">
                <a:ea typeface="Times New Roman" panose="02020603050405020304" pitchFamily="18" charset="0"/>
                <a:cs typeface="Arial" panose="020B0604020202020204" pitchFamily="34" charset="0"/>
              </a:rPr>
              <a:t>ilustraciones</a:t>
            </a:r>
            <a:r>
              <a:rPr lang="es-ES" sz="2400" b="1" spc="-30" dirty="0">
                <a:ea typeface="Times New Roman" panose="02020603050405020304" pitchFamily="18" charset="0"/>
                <a:cs typeface="Arial" panose="020B0604020202020204" pitchFamily="34" charset="0"/>
              </a:rPr>
              <a:t> </a:t>
            </a:r>
            <a:r>
              <a:rPr lang="es-ES" sz="2400" b="1" dirty="0">
                <a:ea typeface="Times New Roman" panose="02020603050405020304" pitchFamily="18" charset="0"/>
                <a:cs typeface="Arial" panose="020B0604020202020204" pitchFamily="34" charset="0"/>
              </a:rPr>
              <a:t>médicas,</a:t>
            </a:r>
            <a:r>
              <a:rPr lang="es-ES" sz="2400" b="1" spc="-30" dirty="0">
                <a:ea typeface="Times New Roman" panose="02020603050405020304" pitchFamily="18" charset="0"/>
                <a:cs typeface="Arial" panose="020B0604020202020204" pitchFamily="34" charset="0"/>
              </a:rPr>
              <a:t> </a:t>
            </a:r>
            <a:r>
              <a:rPr lang="es-ES" sz="2400" b="1" dirty="0">
                <a:ea typeface="Times New Roman" panose="02020603050405020304" pitchFamily="18" charset="0"/>
                <a:cs typeface="Arial" panose="020B0604020202020204" pitchFamily="34" charset="0"/>
              </a:rPr>
              <a:t>tomo</a:t>
            </a:r>
            <a:r>
              <a:rPr lang="es-ES" sz="2400" b="1" spc="-30" dirty="0">
                <a:ea typeface="Times New Roman" panose="02020603050405020304" pitchFamily="18" charset="0"/>
                <a:cs typeface="Arial" panose="020B0604020202020204" pitchFamily="34" charset="0"/>
              </a:rPr>
              <a:t> </a:t>
            </a:r>
            <a:r>
              <a:rPr lang="es-ES" sz="2400" b="1" dirty="0">
                <a:ea typeface="Times New Roman" panose="02020603050405020304" pitchFamily="18" charset="0"/>
                <a:cs typeface="Arial" panose="020B0604020202020204" pitchFamily="34" charset="0"/>
              </a:rPr>
              <a:t>II,</a:t>
            </a:r>
            <a:r>
              <a:rPr lang="es-ES" sz="2400" b="1" spc="-30" dirty="0">
                <a:ea typeface="Times New Roman" panose="02020603050405020304" pitchFamily="18" charset="0"/>
                <a:cs typeface="Arial" panose="020B0604020202020204" pitchFamily="34" charset="0"/>
              </a:rPr>
              <a:t> </a:t>
            </a:r>
            <a:r>
              <a:rPr lang="es-ES" sz="2400" b="1" dirty="0">
                <a:ea typeface="Times New Roman" panose="02020603050405020304" pitchFamily="18" charset="0"/>
                <a:cs typeface="Arial" panose="020B0604020202020204" pitchFamily="34" charset="0"/>
              </a:rPr>
              <a:t>1982.</a:t>
            </a:r>
            <a:endParaRPr lang="es-ES" sz="2400" b="1" dirty="0">
              <a:cs typeface="Arial" panose="020B0604020202020204" pitchFamily="34" charset="0"/>
            </a:endParaRPr>
          </a:p>
        </p:txBody>
      </p:sp>
    </p:spTree>
    <p:extLst>
      <p:ext uri="{BB962C8B-B14F-4D97-AF65-F5344CB8AC3E}">
        <p14:creationId xmlns:p14="http://schemas.microsoft.com/office/powerpoint/2010/main" val="2516253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294FE28-4836-4B95-B46C-FCC98B8C2C01}"/>
              </a:ext>
            </a:extLst>
          </p:cNvPr>
          <p:cNvSpPr>
            <a:spLocks noGrp="1" noChangeArrowheads="1"/>
          </p:cNvSpPr>
          <p:nvPr>
            <p:ph type="title"/>
          </p:nvPr>
        </p:nvSpPr>
        <p:spPr/>
        <p:txBody>
          <a:bodyPr/>
          <a:lstStyle/>
          <a:p>
            <a:r>
              <a:rPr lang="es-MX" b="1" dirty="0">
                <a:solidFill>
                  <a:srgbClr val="132767"/>
                </a:solidFill>
                <a:ea typeface="+mn-ea"/>
                <a:cs typeface="+mn-cs"/>
              </a:rPr>
              <a:t>Medios de sostén del útero</a:t>
            </a:r>
            <a:endParaRPr lang="en-US" altLang="es-MX" b="1" dirty="0"/>
          </a:p>
        </p:txBody>
      </p:sp>
      <p:sp>
        <p:nvSpPr>
          <p:cNvPr id="2" name="Marcador de contenido 1">
            <a:extLst>
              <a:ext uri="{FF2B5EF4-FFF2-40B4-BE49-F238E27FC236}">
                <a16:creationId xmlns:a16="http://schemas.microsoft.com/office/drawing/2014/main" id="{55C6A3F2-7C34-4F07-B305-CAF4B834C9C9}"/>
              </a:ext>
            </a:extLst>
          </p:cNvPr>
          <p:cNvSpPr>
            <a:spLocks noGrp="1"/>
          </p:cNvSpPr>
          <p:nvPr>
            <p:ph idx="1"/>
          </p:nvPr>
        </p:nvSpPr>
        <p:spPr>
          <a:xfrm>
            <a:off x="251520" y="1219200"/>
            <a:ext cx="8697126" cy="5638800"/>
          </a:xfrm>
        </p:spPr>
        <p:txBody>
          <a:bodyPr/>
          <a:lstStyle/>
          <a:p>
            <a:pPr marL="0" indent="0" algn="just">
              <a:buNone/>
            </a:pPr>
            <a:r>
              <a:rPr lang="es-MX" sz="2000" dirty="0"/>
              <a:t>Su posición es de anteversión en relación con el eje de gravedad del cuerpo humano y, por el hecho de la presión constante que ejercen las asas intestinales sobre su fondo y cara posterior, se determina una ligera flexión sobre el cuello. Por lo tanto, su posición normal es de anteversoflexión modificada constantemente por el estado de repleción respectiva del recto y la vejiga.</a:t>
            </a:r>
          </a:p>
          <a:p>
            <a:pPr marL="457200" indent="-457200" algn="just">
              <a:buFont typeface="+mj-lt"/>
              <a:buAutoNum type="arabicPeriod"/>
            </a:pPr>
            <a:r>
              <a:rPr lang="es-MX" sz="2000" dirty="0"/>
              <a:t>La anteflexión es la inclinación hacia delante del eje del cuerpo uterino sobre el del cuello (fig. 32.2).</a:t>
            </a:r>
          </a:p>
          <a:p>
            <a:pPr marL="457200" indent="-457200" algn="just">
              <a:buFont typeface="+mj-lt"/>
              <a:buAutoNum type="arabicPeriod"/>
            </a:pPr>
            <a:r>
              <a:rPr lang="es-MX" sz="2000" dirty="0"/>
              <a:t>La retroflexión es la inclinación hacia atrás del eje del cuerpo uterino sobre el del cuello (fig. 32.3).</a:t>
            </a:r>
          </a:p>
          <a:p>
            <a:pPr marL="457200" indent="-457200" algn="just">
              <a:buFont typeface="+mj-lt"/>
              <a:buAutoNum type="arabicPeriod"/>
            </a:pPr>
            <a:r>
              <a:rPr lang="es-MX" sz="2000" dirty="0"/>
              <a:t>La anteversión es cuando el cuerpo uterino se acerca al pubis y el cuello al sacro (fig. 32.4).</a:t>
            </a:r>
          </a:p>
          <a:p>
            <a:pPr marL="457200" indent="-457200" algn="just">
              <a:buFont typeface="+mj-lt"/>
              <a:buAutoNum type="arabicPeriod"/>
            </a:pPr>
            <a:r>
              <a:rPr lang="es-MX" sz="2000" dirty="0"/>
              <a:t>La retroversión es cuando el cuerpo uterino está en la hemipelvis posterior y el cuello del útero en la anterior (fig. 32.5).</a:t>
            </a:r>
          </a:p>
          <a:p>
            <a:pPr marL="457200" indent="-457200" algn="just">
              <a:buFont typeface="+mj-lt"/>
              <a:buAutoNum type="arabicPeriod"/>
            </a:pPr>
            <a:r>
              <a:rPr lang="es-MX" sz="2000" dirty="0"/>
              <a:t>La lateroversión es la separación del cuerpo uterino de la línea media, que puede ser hacia la derecha o izquierda, según hacia donde se dirija el cuerpo del útero (figs. 32.6 y 32.7).</a:t>
            </a:r>
          </a:p>
          <a:p>
            <a:pPr marL="0" indent="0">
              <a:buNone/>
            </a:pPr>
            <a:endParaRPr lang="es-ES_tradnl" sz="2400" dirty="0"/>
          </a:p>
        </p:txBody>
      </p:sp>
    </p:spTree>
    <p:extLst>
      <p:ext uri="{BB962C8B-B14F-4D97-AF65-F5344CB8AC3E}">
        <p14:creationId xmlns:p14="http://schemas.microsoft.com/office/powerpoint/2010/main" val="583110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294FE28-4836-4B95-B46C-FCC98B8C2C01}"/>
              </a:ext>
            </a:extLst>
          </p:cNvPr>
          <p:cNvSpPr>
            <a:spLocks noGrp="1" noChangeArrowheads="1"/>
          </p:cNvSpPr>
          <p:nvPr>
            <p:ph type="title"/>
          </p:nvPr>
        </p:nvSpPr>
        <p:spPr/>
        <p:txBody>
          <a:bodyPr/>
          <a:lstStyle/>
          <a:p>
            <a:r>
              <a:rPr lang="es-MX" b="1" dirty="0">
                <a:solidFill>
                  <a:srgbClr val="132767"/>
                </a:solidFill>
                <a:ea typeface="+mn-ea"/>
                <a:cs typeface="+mn-cs"/>
              </a:rPr>
              <a:t>Posición normal del Útero</a:t>
            </a:r>
            <a:endParaRPr lang="en-US" altLang="es-MX" b="1" dirty="0"/>
          </a:p>
        </p:txBody>
      </p:sp>
      <p:pic>
        <p:nvPicPr>
          <p:cNvPr id="4" name="Marcador de contenido 3">
            <a:extLst>
              <a:ext uri="{FF2B5EF4-FFF2-40B4-BE49-F238E27FC236}">
                <a16:creationId xmlns:a16="http://schemas.microsoft.com/office/drawing/2014/main" id="{2E780461-0EFC-4ED4-BFD1-35EE6EF0C934}"/>
              </a:ext>
            </a:extLst>
          </p:cNvPr>
          <p:cNvPicPr>
            <a:picLocks noGrp="1" noChangeAspect="1"/>
          </p:cNvPicPr>
          <p:nvPr>
            <p:ph idx="1"/>
          </p:nvPr>
        </p:nvPicPr>
        <p:blipFill>
          <a:blip r:embed="rId2"/>
          <a:stretch>
            <a:fillRect/>
          </a:stretch>
        </p:blipFill>
        <p:spPr>
          <a:xfrm>
            <a:off x="0" y="1196752"/>
            <a:ext cx="4395597" cy="3639627"/>
          </a:xfrm>
          <a:prstGeom prst="rect">
            <a:avLst/>
          </a:prstGeom>
        </p:spPr>
      </p:pic>
      <p:pic>
        <p:nvPicPr>
          <p:cNvPr id="5" name="Imagen 4">
            <a:extLst>
              <a:ext uri="{FF2B5EF4-FFF2-40B4-BE49-F238E27FC236}">
                <a16:creationId xmlns:a16="http://schemas.microsoft.com/office/drawing/2014/main" id="{B87B23A9-46F1-4550-AA2E-970FD1680E74}"/>
              </a:ext>
            </a:extLst>
          </p:cNvPr>
          <p:cNvPicPr>
            <a:picLocks noChangeAspect="1"/>
          </p:cNvPicPr>
          <p:nvPr/>
        </p:nvPicPr>
        <p:blipFill>
          <a:blip r:embed="rId3"/>
          <a:stretch>
            <a:fillRect/>
          </a:stretch>
        </p:blipFill>
        <p:spPr>
          <a:xfrm>
            <a:off x="4572000" y="1196752"/>
            <a:ext cx="4464496" cy="3639627"/>
          </a:xfrm>
          <a:prstGeom prst="rect">
            <a:avLst/>
          </a:prstGeom>
        </p:spPr>
      </p:pic>
      <p:sp>
        <p:nvSpPr>
          <p:cNvPr id="7" name="Rectángulo 6">
            <a:extLst>
              <a:ext uri="{FF2B5EF4-FFF2-40B4-BE49-F238E27FC236}">
                <a16:creationId xmlns:a16="http://schemas.microsoft.com/office/drawing/2014/main" id="{4566C802-1609-498D-8945-89F5110C7B8D}"/>
              </a:ext>
            </a:extLst>
          </p:cNvPr>
          <p:cNvSpPr/>
          <p:nvPr/>
        </p:nvSpPr>
        <p:spPr>
          <a:xfrm>
            <a:off x="169765" y="4958069"/>
            <a:ext cx="4225831" cy="1323439"/>
          </a:xfrm>
          <a:prstGeom prst="rect">
            <a:avLst/>
          </a:prstGeom>
          <a:solidFill>
            <a:schemeClr val="tx2">
              <a:lumMod val="75000"/>
            </a:schemeClr>
          </a:solidFill>
          <a:ln>
            <a:solidFill>
              <a:srgbClr val="FFFF00"/>
            </a:solidFill>
          </a:ln>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Fig. 32.2. </a:t>
            </a:r>
            <a:r>
              <a:rPr lang="es-ES" sz="2000" dirty="0">
                <a:solidFill>
                  <a:schemeClr val="bg1"/>
                </a:solidFill>
                <a:latin typeface="Arial" panose="020B0604020202020204" pitchFamily="34" charset="0"/>
                <a:cs typeface="Arial" panose="020B0604020202020204" pitchFamily="34" charset="0"/>
              </a:rPr>
              <a:t>Útero en anteflexión (los ejes del cuello y del cuerpo forman un ángulo abierto hacia delante). </a:t>
            </a:r>
            <a:r>
              <a:rPr lang="es-ES" sz="2000" i="1" dirty="0">
                <a:solidFill>
                  <a:schemeClr val="bg1"/>
                </a:solidFill>
                <a:latin typeface="Arial" panose="020B0604020202020204" pitchFamily="34" charset="0"/>
                <a:cs typeface="Arial" panose="020B0604020202020204" pitchFamily="34" charset="0"/>
              </a:rPr>
              <a:t>Tomado de FH Netter, </a:t>
            </a:r>
            <a:r>
              <a:rPr lang="es-ES" sz="2000" i="1" dirty="0" err="1">
                <a:solidFill>
                  <a:schemeClr val="bg1"/>
                </a:solidFill>
                <a:latin typeface="Arial" panose="020B0604020202020204" pitchFamily="34" charset="0"/>
                <a:cs typeface="Arial" panose="020B0604020202020204" pitchFamily="34" charset="0"/>
              </a:rPr>
              <a:t>op</a:t>
            </a:r>
            <a:r>
              <a:rPr lang="es-ES" sz="2000" i="1" dirty="0">
                <a:solidFill>
                  <a:schemeClr val="bg1"/>
                </a:solidFill>
                <a:latin typeface="Arial" panose="020B0604020202020204" pitchFamily="34" charset="0"/>
                <a:cs typeface="Arial" panose="020B0604020202020204" pitchFamily="34" charset="0"/>
              </a:rPr>
              <a:t>. cit.</a:t>
            </a:r>
            <a:endParaRPr lang="es-ES" sz="2000" dirty="0">
              <a:solidFill>
                <a:schemeClr val="bg1"/>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9E5F8B31-C6D0-4859-9E29-A02654699B98}"/>
              </a:ext>
            </a:extLst>
          </p:cNvPr>
          <p:cNvSpPr/>
          <p:nvPr/>
        </p:nvSpPr>
        <p:spPr>
          <a:xfrm>
            <a:off x="4691332" y="4958068"/>
            <a:ext cx="4282903" cy="1323439"/>
          </a:xfrm>
          <a:prstGeom prst="rect">
            <a:avLst/>
          </a:prstGeom>
          <a:solidFill>
            <a:schemeClr val="tx2">
              <a:lumMod val="75000"/>
            </a:schemeClr>
          </a:solidFill>
          <a:ln>
            <a:solidFill>
              <a:srgbClr val="FFFF00"/>
            </a:solidFill>
          </a:ln>
        </p:spPr>
        <p:txBody>
          <a:bodyPr wrap="square">
            <a:spAutoFit/>
          </a:bodyPr>
          <a:lstStyle/>
          <a:p>
            <a:pPr marL="73025" algn="just">
              <a:spcBef>
                <a:spcPts val="380"/>
              </a:spcBef>
              <a:spcAft>
                <a:spcPts val="0"/>
              </a:spcAft>
            </a:pPr>
            <a:r>
              <a:rPr lang="es-ES" sz="20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Fig.</a:t>
            </a:r>
            <a:r>
              <a:rPr lang="es-ES" sz="2000" b="1" spc="-3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32.3.</a:t>
            </a:r>
            <a:r>
              <a:rPr lang="es-ES" sz="2000" b="1" spc="-3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Útero</a:t>
            </a:r>
            <a:r>
              <a:rPr lang="es-ES" sz="2000" spc="-3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en</a:t>
            </a:r>
            <a:r>
              <a:rPr lang="es-ES" sz="2000" spc="-3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retroflexión</a:t>
            </a:r>
            <a:r>
              <a:rPr lang="es-ES" sz="2000" spc="-3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(los</a:t>
            </a:r>
            <a:r>
              <a:rPr lang="es-ES" sz="2000" spc="-3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ejes</a:t>
            </a:r>
            <a:r>
              <a:rPr lang="es-ES" sz="2000" spc="-3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del</a:t>
            </a:r>
            <a:r>
              <a:rPr lang="es-ES" sz="2000" spc="-3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cuello</a:t>
            </a:r>
            <a:r>
              <a:rPr lang="es-ES" sz="2000" spc="-3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y</a:t>
            </a:r>
            <a:r>
              <a:rPr lang="es-ES" sz="2000" spc="-3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del</a:t>
            </a:r>
            <a:r>
              <a:rPr lang="es-ES" sz="2000" spc="-3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cuerpo</a:t>
            </a:r>
            <a:r>
              <a:rPr lang="es-ES" sz="2000" spc="-3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forman</a:t>
            </a:r>
            <a:r>
              <a:rPr lang="es-ES" sz="2000" spc="-3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un</a:t>
            </a:r>
            <a:r>
              <a:rPr lang="es-ES" sz="2000" spc="-3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ángulo</a:t>
            </a:r>
            <a:r>
              <a:rPr lang="es-ES" sz="2000" spc="-3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abierto</a:t>
            </a:r>
            <a:r>
              <a:rPr lang="es-ES" sz="2000" spc="-3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hacia</a:t>
            </a:r>
            <a:r>
              <a:rPr lang="es-ES" sz="2000" spc="-3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atrás).</a:t>
            </a:r>
            <a:r>
              <a:rPr lang="es-ES" sz="2000" spc="-2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i="1" spc="-15" dirty="0">
                <a:solidFill>
                  <a:schemeClr val="bg1"/>
                </a:solidFill>
                <a:latin typeface="Arial" panose="020B0604020202020204" pitchFamily="34" charset="0"/>
                <a:ea typeface="Times New Roman" panose="02020603050405020304" pitchFamily="18" charset="0"/>
                <a:cs typeface="Arial" panose="020B0604020202020204" pitchFamily="34" charset="0"/>
              </a:rPr>
              <a:t>Tomado</a:t>
            </a:r>
            <a:r>
              <a:rPr lang="es-ES" sz="2000" i="1" spc="-3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i="1" dirty="0">
                <a:solidFill>
                  <a:schemeClr val="bg1"/>
                </a:solidFill>
                <a:latin typeface="Arial" panose="020B0604020202020204" pitchFamily="34" charset="0"/>
                <a:ea typeface="Times New Roman" panose="02020603050405020304" pitchFamily="18" charset="0"/>
                <a:cs typeface="Arial" panose="020B0604020202020204" pitchFamily="34" charset="0"/>
              </a:rPr>
              <a:t>de</a:t>
            </a:r>
            <a:r>
              <a:rPr lang="es-ES" sz="2000" i="1" spc="-3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i="1" dirty="0">
                <a:solidFill>
                  <a:schemeClr val="bg1"/>
                </a:solidFill>
                <a:latin typeface="Arial" panose="020B0604020202020204" pitchFamily="34" charset="0"/>
                <a:ea typeface="Times New Roman" panose="02020603050405020304" pitchFamily="18" charset="0"/>
                <a:cs typeface="Arial" panose="020B0604020202020204" pitchFamily="34" charset="0"/>
              </a:rPr>
              <a:t>FH</a:t>
            </a:r>
            <a:r>
              <a:rPr lang="es-ES" sz="2000" i="1" spc="-3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i="1" spc="-15" dirty="0">
                <a:solidFill>
                  <a:schemeClr val="bg1"/>
                </a:solidFill>
                <a:latin typeface="Arial" panose="020B0604020202020204" pitchFamily="34" charset="0"/>
                <a:ea typeface="Times New Roman" panose="02020603050405020304" pitchFamily="18" charset="0"/>
                <a:cs typeface="Arial" panose="020B0604020202020204" pitchFamily="34" charset="0"/>
              </a:rPr>
              <a:t>Netter,</a:t>
            </a:r>
            <a:r>
              <a:rPr lang="es-ES" sz="2000" i="1" spc="-3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op</a:t>
            </a:r>
            <a:r>
              <a:rPr lang="es-ES" sz="2000" i="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s-ES" sz="2000" i="1" spc="-3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2000"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cit</a:t>
            </a:r>
            <a:r>
              <a:rPr lang="en-US" sz="2000" i="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s-MX"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8878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294FE28-4836-4B95-B46C-FCC98B8C2C01}"/>
              </a:ext>
            </a:extLst>
          </p:cNvPr>
          <p:cNvSpPr>
            <a:spLocks noGrp="1" noChangeArrowheads="1"/>
          </p:cNvSpPr>
          <p:nvPr>
            <p:ph type="title"/>
          </p:nvPr>
        </p:nvSpPr>
        <p:spPr/>
        <p:txBody>
          <a:bodyPr/>
          <a:lstStyle/>
          <a:p>
            <a:r>
              <a:rPr lang="es-MX" b="1" dirty="0">
                <a:solidFill>
                  <a:srgbClr val="132767"/>
                </a:solidFill>
                <a:ea typeface="+mn-ea"/>
                <a:cs typeface="+mn-cs"/>
              </a:rPr>
              <a:t>Posición normal del Útero</a:t>
            </a:r>
            <a:endParaRPr lang="en-US" altLang="es-MX" b="1" dirty="0"/>
          </a:p>
        </p:txBody>
      </p:sp>
      <p:pic>
        <p:nvPicPr>
          <p:cNvPr id="3" name="Marcador de contenido 2">
            <a:extLst>
              <a:ext uri="{FF2B5EF4-FFF2-40B4-BE49-F238E27FC236}">
                <a16:creationId xmlns:a16="http://schemas.microsoft.com/office/drawing/2014/main" id="{DA0B059C-3785-4AE8-A55B-57F6B17BF53E}"/>
              </a:ext>
            </a:extLst>
          </p:cNvPr>
          <p:cNvPicPr>
            <a:picLocks noGrp="1" noChangeAspect="1"/>
          </p:cNvPicPr>
          <p:nvPr>
            <p:ph idx="1"/>
          </p:nvPr>
        </p:nvPicPr>
        <p:blipFill>
          <a:blip r:embed="rId2"/>
          <a:stretch>
            <a:fillRect/>
          </a:stretch>
        </p:blipFill>
        <p:spPr>
          <a:xfrm>
            <a:off x="457200" y="1340768"/>
            <a:ext cx="8229600" cy="1670962"/>
          </a:xfrm>
          <a:prstGeom prst="rect">
            <a:avLst/>
          </a:prstGeom>
        </p:spPr>
      </p:pic>
      <p:sp>
        <p:nvSpPr>
          <p:cNvPr id="10" name="Rectángulo 9">
            <a:extLst>
              <a:ext uri="{FF2B5EF4-FFF2-40B4-BE49-F238E27FC236}">
                <a16:creationId xmlns:a16="http://schemas.microsoft.com/office/drawing/2014/main" id="{FA6DA91A-461A-4C61-BB2F-964D07A05E23}"/>
              </a:ext>
            </a:extLst>
          </p:cNvPr>
          <p:cNvSpPr/>
          <p:nvPr/>
        </p:nvSpPr>
        <p:spPr>
          <a:xfrm>
            <a:off x="274736" y="3443073"/>
            <a:ext cx="2163664" cy="2062103"/>
          </a:xfrm>
          <a:prstGeom prst="rect">
            <a:avLst/>
          </a:prstGeom>
          <a:solidFill>
            <a:schemeClr val="tx2">
              <a:lumMod val="75000"/>
            </a:schemeClr>
          </a:solidFill>
          <a:ln>
            <a:solidFill>
              <a:srgbClr val="FFFF00"/>
            </a:solidFill>
          </a:ln>
        </p:spPr>
        <p:txBody>
          <a:bodyPr wrap="square">
            <a:spAutoFit/>
          </a:bodyPr>
          <a:lstStyle/>
          <a:p>
            <a:pPr algn="just"/>
            <a:r>
              <a:rPr lang="es-ES" sz="1600" b="1" dirty="0">
                <a:solidFill>
                  <a:schemeClr val="bg1"/>
                </a:solidFill>
                <a:latin typeface="Arial" panose="020B0604020202020204" pitchFamily="34" charset="0"/>
                <a:ea typeface="Times New Roman" panose="02020603050405020304" pitchFamily="18" charset="0"/>
                <a:cs typeface="Arial" panose="020B0604020202020204" pitchFamily="34" charset="0"/>
              </a:rPr>
              <a:t>Fig.</a:t>
            </a:r>
            <a:r>
              <a:rPr lang="es-ES" sz="1600" b="1" spc="5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b="1" dirty="0">
                <a:solidFill>
                  <a:schemeClr val="bg1"/>
                </a:solidFill>
                <a:latin typeface="Arial" panose="020B0604020202020204" pitchFamily="34" charset="0"/>
                <a:ea typeface="Times New Roman" panose="02020603050405020304" pitchFamily="18" charset="0"/>
                <a:cs typeface="Arial" panose="020B0604020202020204" pitchFamily="34" charset="0"/>
              </a:rPr>
              <a:t>32.4.</a:t>
            </a:r>
            <a:r>
              <a:rPr lang="es-ES" sz="1600" b="1" spc="5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dirty="0">
                <a:solidFill>
                  <a:schemeClr val="bg1"/>
                </a:solidFill>
                <a:latin typeface="Arial" panose="020B0604020202020204" pitchFamily="34" charset="0"/>
                <a:ea typeface="Times New Roman" panose="02020603050405020304" pitchFamily="18" charset="0"/>
                <a:cs typeface="Arial" panose="020B0604020202020204" pitchFamily="34" charset="0"/>
              </a:rPr>
              <a:t>Útero</a:t>
            </a:r>
            <a:r>
              <a:rPr lang="es-ES" sz="1600" spc="5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dirty="0">
                <a:solidFill>
                  <a:schemeClr val="bg1"/>
                </a:solidFill>
                <a:latin typeface="Arial" panose="020B0604020202020204" pitchFamily="34" charset="0"/>
                <a:ea typeface="Times New Roman" panose="02020603050405020304" pitchFamily="18" charset="0"/>
                <a:cs typeface="Arial" panose="020B0604020202020204" pitchFamily="34" charset="0"/>
              </a:rPr>
              <a:t>en</a:t>
            </a:r>
            <a:r>
              <a:rPr lang="es-ES" sz="1600" spc="5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dirty="0">
                <a:solidFill>
                  <a:schemeClr val="bg1"/>
                </a:solidFill>
                <a:latin typeface="Arial" panose="020B0604020202020204" pitchFamily="34" charset="0"/>
                <a:ea typeface="Times New Roman" panose="02020603050405020304" pitchFamily="18" charset="0"/>
                <a:cs typeface="Arial" panose="020B0604020202020204" pitchFamily="34" charset="0"/>
              </a:rPr>
              <a:t>anteversión</a:t>
            </a:r>
            <a:r>
              <a:rPr lang="es-ES" sz="1600" spc="5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dirty="0">
                <a:solidFill>
                  <a:schemeClr val="bg1"/>
                </a:solidFill>
                <a:latin typeface="Arial" panose="020B0604020202020204" pitchFamily="34" charset="0"/>
                <a:ea typeface="Times New Roman" panose="02020603050405020304" pitchFamily="18" charset="0"/>
                <a:cs typeface="Arial" panose="020B0604020202020204" pitchFamily="34" charset="0"/>
              </a:rPr>
              <a:t>(los</a:t>
            </a:r>
            <a:r>
              <a:rPr lang="es-ES" sz="1600" spc="5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dirty="0">
                <a:solidFill>
                  <a:schemeClr val="bg1"/>
                </a:solidFill>
                <a:latin typeface="Arial" panose="020B0604020202020204" pitchFamily="34" charset="0"/>
                <a:ea typeface="Times New Roman" panose="02020603050405020304" pitchFamily="18" charset="0"/>
                <a:cs typeface="Arial" panose="020B0604020202020204" pitchFamily="34" charset="0"/>
              </a:rPr>
              <a:t>ejes</a:t>
            </a:r>
            <a:r>
              <a:rPr lang="es-ES" sz="1600" spc="5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dirty="0">
                <a:solidFill>
                  <a:schemeClr val="bg1"/>
                </a:solidFill>
                <a:latin typeface="Arial" panose="020B0604020202020204" pitchFamily="34" charset="0"/>
                <a:ea typeface="Times New Roman" panose="02020603050405020304" pitchFamily="18" charset="0"/>
                <a:cs typeface="Arial" panose="020B0604020202020204" pitchFamily="34" charset="0"/>
              </a:rPr>
              <a:t>del</a:t>
            </a:r>
            <a:r>
              <a:rPr lang="es-ES" sz="1600" spc="5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dirty="0">
                <a:solidFill>
                  <a:schemeClr val="bg1"/>
                </a:solidFill>
                <a:latin typeface="Arial" panose="020B0604020202020204" pitchFamily="34" charset="0"/>
                <a:ea typeface="Times New Roman" panose="02020603050405020304" pitchFamily="18" charset="0"/>
                <a:cs typeface="Arial" panose="020B0604020202020204" pitchFamily="34" charset="0"/>
              </a:rPr>
              <a:t>cuello</a:t>
            </a:r>
            <a:r>
              <a:rPr lang="es-ES" sz="1600" spc="5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dirty="0">
                <a:solidFill>
                  <a:schemeClr val="bg1"/>
                </a:solidFill>
                <a:latin typeface="Arial" panose="020B0604020202020204" pitchFamily="34" charset="0"/>
                <a:ea typeface="Times New Roman" panose="02020603050405020304" pitchFamily="18" charset="0"/>
                <a:cs typeface="Arial" panose="020B0604020202020204" pitchFamily="34" charset="0"/>
              </a:rPr>
              <a:t>y</a:t>
            </a:r>
            <a:r>
              <a:rPr lang="es-ES" sz="1600" spc="5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dirty="0">
                <a:solidFill>
                  <a:schemeClr val="bg1"/>
                </a:solidFill>
                <a:latin typeface="Arial" panose="020B0604020202020204" pitchFamily="34" charset="0"/>
                <a:ea typeface="Times New Roman" panose="02020603050405020304" pitchFamily="18" charset="0"/>
                <a:cs typeface="Arial" panose="020B0604020202020204" pitchFamily="34" charset="0"/>
              </a:rPr>
              <a:t>del</a:t>
            </a:r>
            <a:r>
              <a:rPr lang="es-ES" sz="1600" spc="5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dirty="0">
                <a:solidFill>
                  <a:schemeClr val="bg1"/>
                </a:solidFill>
                <a:latin typeface="Arial" panose="020B0604020202020204" pitchFamily="34" charset="0"/>
                <a:ea typeface="Times New Roman" panose="02020603050405020304" pitchFamily="18" charset="0"/>
                <a:cs typeface="Arial" panose="020B0604020202020204" pitchFamily="34" charset="0"/>
              </a:rPr>
              <a:t>cuerpo </a:t>
            </a:r>
            <a:r>
              <a:rPr lang="es-ES" sz="1600" spc="-5" dirty="0">
                <a:solidFill>
                  <a:schemeClr val="bg1"/>
                </a:solidFill>
                <a:latin typeface="Arial" panose="020B0604020202020204" pitchFamily="34" charset="0"/>
                <a:ea typeface="Times New Roman" panose="02020603050405020304" pitchFamily="18" charset="0"/>
                <a:cs typeface="Arial" panose="020B0604020202020204" pitchFamily="34" charset="0"/>
              </a:rPr>
              <a:t>coinciden).</a:t>
            </a:r>
            <a:r>
              <a:rPr lang="es-ES" sz="1600" spc="4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spc="-15" dirty="0">
                <a:solidFill>
                  <a:schemeClr val="bg1"/>
                </a:solidFill>
                <a:latin typeface="Arial" panose="020B0604020202020204" pitchFamily="34" charset="0"/>
                <a:ea typeface="Times New Roman" panose="02020603050405020304" pitchFamily="18" charset="0"/>
                <a:cs typeface="Arial" panose="020B0604020202020204" pitchFamily="34" charset="0"/>
              </a:rPr>
              <a:t>Tomado</a:t>
            </a:r>
            <a:r>
              <a:rPr lang="es-ES" sz="1600" i="1" spc="5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dirty="0">
                <a:solidFill>
                  <a:schemeClr val="bg1"/>
                </a:solidFill>
                <a:latin typeface="Arial" panose="020B0604020202020204" pitchFamily="34" charset="0"/>
                <a:ea typeface="Times New Roman" panose="02020603050405020304" pitchFamily="18" charset="0"/>
                <a:cs typeface="Arial" panose="020B0604020202020204" pitchFamily="34" charset="0"/>
              </a:rPr>
              <a:t>de</a:t>
            </a:r>
            <a:r>
              <a:rPr lang="es-ES" sz="1600" i="1" spc="5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dirty="0">
                <a:solidFill>
                  <a:schemeClr val="bg1"/>
                </a:solidFill>
                <a:latin typeface="Arial" panose="020B0604020202020204" pitchFamily="34" charset="0"/>
                <a:ea typeface="Times New Roman" panose="02020603050405020304" pitchFamily="18" charset="0"/>
                <a:cs typeface="Arial" panose="020B0604020202020204" pitchFamily="34" charset="0"/>
              </a:rPr>
              <a:t>O</a:t>
            </a:r>
            <a:r>
              <a:rPr lang="es-ES" sz="1600" i="1" spc="5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dirty="0">
                <a:solidFill>
                  <a:schemeClr val="bg1"/>
                </a:solidFill>
                <a:latin typeface="Arial" panose="020B0604020202020204" pitchFamily="34" charset="0"/>
                <a:ea typeface="Times New Roman" panose="02020603050405020304" pitchFamily="18" charset="0"/>
                <a:cs typeface="Arial" panose="020B0604020202020204" pitchFamily="34" charset="0"/>
              </a:rPr>
              <a:t>Rigol,</a:t>
            </a:r>
            <a:r>
              <a:rPr lang="es-ES" sz="1600" i="1" spc="5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dirty="0">
                <a:solidFill>
                  <a:schemeClr val="bg1"/>
                </a:solidFill>
                <a:latin typeface="Arial" panose="020B0604020202020204" pitchFamily="34" charset="0"/>
                <a:ea typeface="Times New Roman" panose="02020603050405020304" pitchFamily="18" charset="0"/>
                <a:cs typeface="Arial" panose="020B0604020202020204" pitchFamily="34" charset="0"/>
              </a:rPr>
              <a:t>Obstetricia</a:t>
            </a:r>
            <a:r>
              <a:rPr lang="es-ES" sz="1600" i="1" spc="5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dirty="0">
                <a:solidFill>
                  <a:schemeClr val="bg1"/>
                </a:solidFill>
                <a:latin typeface="Arial" panose="020B0604020202020204" pitchFamily="34" charset="0"/>
                <a:ea typeface="Times New Roman" panose="02020603050405020304" pitchFamily="18" charset="0"/>
                <a:cs typeface="Arial" panose="020B0604020202020204" pitchFamily="34" charset="0"/>
              </a:rPr>
              <a:t>y</a:t>
            </a:r>
            <a:r>
              <a:rPr lang="es-ES" sz="1600" i="1" spc="5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dirty="0">
                <a:solidFill>
                  <a:schemeClr val="bg1"/>
                </a:solidFill>
                <a:latin typeface="Arial" panose="020B0604020202020204" pitchFamily="34" charset="0"/>
                <a:ea typeface="Times New Roman" panose="02020603050405020304" pitchFamily="18" charset="0"/>
                <a:cs typeface="Arial" panose="020B0604020202020204" pitchFamily="34" charset="0"/>
              </a:rPr>
              <a:t>ginecología,</a:t>
            </a:r>
            <a:r>
              <a:rPr lang="es-ES" sz="1600" i="1" spc="5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dirty="0">
                <a:solidFill>
                  <a:schemeClr val="bg1"/>
                </a:solidFill>
                <a:latin typeface="Arial" panose="020B0604020202020204" pitchFamily="34" charset="0"/>
                <a:ea typeface="Times New Roman" panose="02020603050405020304" pitchFamily="18" charset="0"/>
                <a:cs typeface="Arial" panose="020B0604020202020204" pitchFamily="34" charset="0"/>
              </a:rPr>
              <a:t>tomo</a:t>
            </a:r>
            <a:r>
              <a:rPr lang="es-ES" sz="1600" i="1" spc="11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spc="-5" dirty="0">
                <a:solidFill>
                  <a:schemeClr val="bg1"/>
                </a:solidFill>
                <a:latin typeface="Arial" panose="020B0604020202020204" pitchFamily="34" charset="0"/>
                <a:ea typeface="Times New Roman" panose="02020603050405020304" pitchFamily="18" charset="0"/>
                <a:cs typeface="Arial" panose="020B0604020202020204" pitchFamily="34" charset="0"/>
              </a:rPr>
              <a:t>III,1984</a:t>
            </a:r>
            <a:endParaRPr lang="es-ES" sz="1600" dirty="0">
              <a:solidFill>
                <a:schemeClr val="bg1"/>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CD686962-1827-4370-99F7-ADF9A5C3B7B1}"/>
              </a:ext>
            </a:extLst>
          </p:cNvPr>
          <p:cNvSpPr/>
          <p:nvPr/>
        </p:nvSpPr>
        <p:spPr>
          <a:xfrm>
            <a:off x="2634983" y="3443073"/>
            <a:ext cx="2163664" cy="1569660"/>
          </a:xfrm>
          <a:prstGeom prst="rect">
            <a:avLst/>
          </a:prstGeom>
          <a:solidFill>
            <a:schemeClr val="tx2">
              <a:lumMod val="75000"/>
            </a:schemeClr>
          </a:solidFill>
          <a:ln>
            <a:solidFill>
              <a:srgbClr val="FFFF00"/>
            </a:solidFill>
          </a:ln>
        </p:spPr>
        <p:txBody>
          <a:bodyPr wrap="square">
            <a:spAutoFit/>
          </a:bodyPr>
          <a:lstStyle/>
          <a:p>
            <a:pPr algn="just"/>
            <a:r>
              <a:rPr lang="es-ES" sz="1600" b="1">
                <a:solidFill>
                  <a:schemeClr val="bg1"/>
                </a:solidFill>
                <a:latin typeface="Arial" panose="020B0604020202020204" pitchFamily="34" charset="0"/>
                <a:ea typeface="Times New Roman" panose="02020603050405020304" pitchFamily="18" charset="0"/>
                <a:cs typeface="Arial" panose="020B0604020202020204" pitchFamily="34" charset="0"/>
              </a:rPr>
              <a:t>Fig.</a:t>
            </a:r>
            <a:r>
              <a:rPr lang="es-ES" sz="1600" b="1" spc="4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b="1">
                <a:solidFill>
                  <a:schemeClr val="bg1"/>
                </a:solidFill>
                <a:latin typeface="Arial" panose="020B0604020202020204" pitchFamily="34" charset="0"/>
                <a:ea typeface="Times New Roman" panose="02020603050405020304" pitchFamily="18" charset="0"/>
                <a:cs typeface="Arial" panose="020B0604020202020204" pitchFamily="34" charset="0"/>
              </a:rPr>
              <a:t>32.5.</a:t>
            </a:r>
            <a:r>
              <a:rPr lang="es-ES" sz="1600" b="1" spc="4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a:solidFill>
                  <a:schemeClr val="bg1"/>
                </a:solidFill>
                <a:latin typeface="Arial" panose="020B0604020202020204" pitchFamily="34" charset="0"/>
                <a:ea typeface="Times New Roman" panose="02020603050405020304" pitchFamily="18" charset="0"/>
                <a:cs typeface="Arial" panose="020B0604020202020204" pitchFamily="34" charset="0"/>
              </a:rPr>
              <a:t>Útero</a:t>
            </a:r>
            <a:r>
              <a:rPr lang="es-ES" sz="1600" spc="4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a:solidFill>
                  <a:schemeClr val="bg1"/>
                </a:solidFill>
                <a:latin typeface="Arial" panose="020B0604020202020204" pitchFamily="34" charset="0"/>
                <a:ea typeface="Times New Roman" panose="02020603050405020304" pitchFamily="18" charset="0"/>
                <a:cs typeface="Arial" panose="020B0604020202020204" pitchFamily="34" charset="0"/>
              </a:rPr>
              <a:t>en</a:t>
            </a:r>
            <a:r>
              <a:rPr lang="es-ES" sz="1600" spc="4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a:solidFill>
                  <a:schemeClr val="bg1"/>
                </a:solidFill>
                <a:latin typeface="Arial" panose="020B0604020202020204" pitchFamily="34" charset="0"/>
                <a:ea typeface="Times New Roman" panose="02020603050405020304" pitchFamily="18" charset="0"/>
                <a:cs typeface="Arial" panose="020B0604020202020204" pitchFamily="34" charset="0"/>
              </a:rPr>
              <a:t>retroversión</a:t>
            </a:r>
            <a:r>
              <a:rPr lang="es-ES" sz="1600" spc="4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a:solidFill>
                  <a:schemeClr val="bg1"/>
                </a:solidFill>
                <a:latin typeface="Arial" panose="020B0604020202020204" pitchFamily="34" charset="0"/>
                <a:ea typeface="Times New Roman" panose="02020603050405020304" pitchFamily="18" charset="0"/>
                <a:cs typeface="Arial" panose="020B0604020202020204" pitchFamily="34" charset="0"/>
              </a:rPr>
              <a:t>(los</a:t>
            </a:r>
            <a:r>
              <a:rPr lang="es-ES" sz="1600" spc="4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a:solidFill>
                  <a:schemeClr val="bg1"/>
                </a:solidFill>
                <a:latin typeface="Arial" panose="020B0604020202020204" pitchFamily="34" charset="0"/>
                <a:ea typeface="Times New Roman" panose="02020603050405020304" pitchFamily="18" charset="0"/>
                <a:cs typeface="Arial" panose="020B0604020202020204" pitchFamily="34" charset="0"/>
              </a:rPr>
              <a:t>ejes</a:t>
            </a:r>
            <a:r>
              <a:rPr lang="es-ES" sz="1600" spc="4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a:solidFill>
                  <a:schemeClr val="bg1"/>
                </a:solidFill>
                <a:latin typeface="Arial" panose="020B0604020202020204" pitchFamily="34" charset="0"/>
                <a:ea typeface="Times New Roman" panose="02020603050405020304" pitchFamily="18" charset="0"/>
                <a:cs typeface="Arial" panose="020B0604020202020204" pitchFamily="34" charset="0"/>
              </a:rPr>
              <a:t>del</a:t>
            </a:r>
            <a:r>
              <a:rPr lang="es-ES" sz="1600" spc="4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a:solidFill>
                  <a:schemeClr val="bg1"/>
                </a:solidFill>
                <a:latin typeface="Arial" panose="020B0604020202020204" pitchFamily="34" charset="0"/>
                <a:ea typeface="Times New Roman" panose="02020603050405020304" pitchFamily="18" charset="0"/>
                <a:cs typeface="Arial" panose="020B0604020202020204" pitchFamily="34" charset="0"/>
              </a:rPr>
              <a:t>cuello</a:t>
            </a:r>
            <a:r>
              <a:rPr lang="es-ES" sz="1600" spc="4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a:solidFill>
                  <a:schemeClr val="bg1"/>
                </a:solidFill>
                <a:latin typeface="Arial" panose="020B0604020202020204" pitchFamily="34" charset="0"/>
                <a:ea typeface="Times New Roman" panose="02020603050405020304" pitchFamily="18" charset="0"/>
                <a:cs typeface="Arial" panose="020B0604020202020204" pitchFamily="34" charset="0"/>
              </a:rPr>
              <a:t>y</a:t>
            </a:r>
            <a:r>
              <a:rPr lang="es-ES" sz="1600" spc="4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a:solidFill>
                  <a:schemeClr val="bg1"/>
                </a:solidFill>
                <a:latin typeface="Arial" panose="020B0604020202020204" pitchFamily="34" charset="0"/>
                <a:ea typeface="Times New Roman" panose="02020603050405020304" pitchFamily="18" charset="0"/>
                <a:cs typeface="Arial" panose="020B0604020202020204" pitchFamily="34" charset="0"/>
              </a:rPr>
              <a:t>del</a:t>
            </a:r>
            <a:r>
              <a:rPr lang="es-ES" sz="1600" spc="4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a:solidFill>
                  <a:schemeClr val="bg1"/>
                </a:solidFill>
                <a:latin typeface="Arial" panose="020B0604020202020204" pitchFamily="34" charset="0"/>
                <a:ea typeface="Times New Roman" panose="02020603050405020304" pitchFamily="18" charset="0"/>
                <a:cs typeface="Arial" panose="020B0604020202020204" pitchFamily="34" charset="0"/>
              </a:rPr>
              <a:t>cuerpo </a:t>
            </a:r>
            <a:r>
              <a:rPr lang="es-ES" sz="1600" spc="-5">
                <a:solidFill>
                  <a:schemeClr val="bg1"/>
                </a:solidFill>
                <a:latin typeface="Arial" panose="020B0604020202020204" pitchFamily="34" charset="0"/>
                <a:ea typeface="Times New Roman" panose="02020603050405020304" pitchFamily="18" charset="0"/>
                <a:cs typeface="Arial" panose="020B0604020202020204" pitchFamily="34" charset="0"/>
              </a:rPr>
              <a:t>coinciden).</a:t>
            </a:r>
            <a:r>
              <a:rPr lang="es-ES" sz="1600" spc="-4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spc="-15">
                <a:solidFill>
                  <a:schemeClr val="bg1"/>
                </a:solidFill>
                <a:latin typeface="Arial" panose="020B0604020202020204" pitchFamily="34" charset="0"/>
                <a:ea typeface="Times New Roman" panose="02020603050405020304" pitchFamily="18" charset="0"/>
                <a:cs typeface="Arial" panose="020B0604020202020204" pitchFamily="34" charset="0"/>
              </a:rPr>
              <a:t>Tomado</a:t>
            </a:r>
            <a:r>
              <a:rPr lang="es-ES" sz="1600" i="1" spc="-4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a:solidFill>
                  <a:schemeClr val="bg1"/>
                </a:solidFill>
                <a:latin typeface="Arial" panose="020B0604020202020204" pitchFamily="34" charset="0"/>
                <a:ea typeface="Times New Roman" panose="02020603050405020304" pitchFamily="18" charset="0"/>
                <a:cs typeface="Arial" panose="020B0604020202020204" pitchFamily="34" charset="0"/>
              </a:rPr>
              <a:t>de</a:t>
            </a:r>
            <a:r>
              <a:rPr lang="es-ES" sz="1600" i="1" spc="-4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a:solidFill>
                  <a:schemeClr val="bg1"/>
                </a:solidFill>
                <a:latin typeface="Arial" panose="020B0604020202020204" pitchFamily="34" charset="0"/>
                <a:ea typeface="Times New Roman" panose="02020603050405020304" pitchFamily="18" charset="0"/>
                <a:cs typeface="Arial" panose="020B0604020202020204" pitchFamily="34" charset="0"/>
              </a:rPr>
              <a:t>O</a:t>
            </a:r>
            <a:r>
              <a:rPr lang="es-ES" sz="1600" i="1" spc="-4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a:solidFill>
                  <a:schemeClr val="bg1"/>
                </a:solidFill>
                <a:latin typeface="Arial" panose="020B0604020202020204" pitchFamily="34" charset="0"/>
                <a:ea typeface="Times New Roman" panose="02020603050405020304" pitchFamily="18" charset="0"/>
                <a:cs typeface="Arial" panose="020B0604020202020204" pitchFamily="34" charset="0"/>
              </a:rPr>
              <a:t>Rigol,</a:t>
            </a:r>
            <a:r>
              <a:rPr lang="es-ES" sz="1600" i="1" spc="-4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a:solidFill>
                  <a:schemeClr val="bg1"/>
                </a:solidFill>
                <a:latin typeface="Arial" panose="020B0604020202020204" pitchFamily="34" charset="0"/>
                <a:ea typeface="Times New Roman" panose="02020603050405020304" pitchFamily="18" charset="0"/>
                <a:cs typeface="Arial" panose="020B0604020202020204" pitchFamily="34" charset="0"/>
              </a:rPr>
              <a:t>op.</a:t>
            </a:r>
            <a:r>
              <a:rPr lang="es-ES" sz="1600" i="1" spc="-4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a:solidFill>
                  <a:schemeClr val="bg1"/>
                </a:solidFill>
                <a:latin typeface="Arial" panose="020B0604020202020204" pitchFamily="34" charset="0"/>
                <a:ea typeface="Times New Roman" panose="02020603050405020304" pitchFamily="18" charset="0"/>
                <a:cs typeface="Arial" panose="020B0604020202020204" pitchFamily="34" charset="0"/>
              </a:rPr>
              <a:t>cit</a:t>
            </a:r>
            <a:endParaRPr lang="es-ES" sz="1600">
              <a:solidFill>
                <a:schemeClr val="bg1"/>
              </a:solidFill>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72B34B5A-139F-4CBE-9584-B144B5910773}"/>
              </a:ext>
            </a:extLst>
          </p:cNvPr>
          <p:cNvSpPr/>
          <p:nvPr/>
        </p:nvSpPr>
        <p:spPr>
          <a:xfrm>
            <a:off x="4981167" y="3429000"/>
            <a:ext cx="1691380" cy="3332964"/>
          </a:xfrm>
          <a:prstGeom prst="rect">
            <a:avLst/>
          </a:prstGeom>
          <a:solidFill>
            <a:schemeClr val="tx2">
              <a:lumMod val="75000"/>
            </a:schemeClr>
          </a:solidFill>
          <a:ln>
            <a:solidFill>
              <a:srgbClr val="FFFF00"/>
            </a:solidFill>
          </a:ln>
        </p:spPr>
        <p:txBody>
          <a:bodyPr wrap="square">
            <a:spAutoFit/>
          </a:bodyPr>
          <a:lstStyle/>
          <a:p>
            <a:pPr marL="73025" algn="just">
              <a:lnSpc>
                <a:spcPct val="94000"/>
              </a:lnSpc>
              <a:spcAft>
                <a:spcPts val="0"/>
              </a:spcAft>
            </a:pPr>
            <a:r>
              <a:rPr lang="es-ES" sz="1600" b="1" spc="-5">
                <a:solidFill>
                  <a:schemeClr val="bg1"/>
                </a:solidFill>
                <a:latin typeface="Arial" panose="020B0604020202020204" pitchFamily="34" charset="0"/>
                <a:ea typeface="Times New Roman" panose="02020603050405020304" pitchFamily="18" charset="0"/>
                <a:cs typeface="Arial" panose="020B0604020202020204" pitchFamily="34" charset="0"/>
              </a:rPr>
              <a:t>Fig.</a:t>
            </a:r>
            <a:r>
              <a:rPr lang="es-ES" sz="1600" b="1" spc="5">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b="1" spc="-5">
                <a:solidFill>
                  <a:schemeClr val="bg1"/>
                </a:solidFill>
                <a:latin typeface="Arial" panose="020B0604020202020204" pitchFamily="34" charset="0"/>
                <a:ea typeface="Times New Roman" panose="02020603050405020304" pitchFamily="18" charset="0"/>
                <a:cs typeface="Arial" panose="020B0604020202020204" pitchFamily="34" charset="0"/>
              </a:rPr>
              <a:t>32.6.</a:t>
            </a:r>
            <a:r>
              <a:rPr lang="es-ES" sz="1600" b="1" spc="1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a:solidFill>
                  <a:schemeClr val="bg1"/>
                </a:solidFill>
                <a:latin typeface="Arial" panose="020B0604020202020204" pitchFamily="34" charset="0"/>
                <a:ea typeface="Times New Roman" panose="02020603050405020304" pitchFamily="18" charset="0"/>
                <a:cs typeface="Arial" panose="020B0604020202020204" pitchFamily="34" charset="0"/>
              </a:rPr>
              <a:t>Útero</a:t>
            </a:r>
            <a:r>
              <a:rPr lang="es-ES" sz="1600" spc="1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a:solidFill>
                  <a:schemeClr val="bg1"/>
                </a:solidFill>
                <a:latin typeface="Arial" panose="020B0604020202020204" pitchFamily="34" charset="0"/>
                <a:ea typeface="Times New Roman" panose="02020603050405020304" pitchFamily="18" charset="0"/>
                <a:cs typeface="Arial" panose="020B0604020202020204" pitchFamily="34" charset="0"/>
              </a:rPr>
              <a:t>en</a:t>
            </a:r>
            <a:r>
              <a:rPr lang="es-ES" sz="1600" spc="1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a:solidFill>
                  <a:schemeClr val="bg1"/>
                </a:solidFill>
                <a:latin typeface="Arial" panose="020B0604020202020204" pitchFamily="34" charset="0"/>
                <a:ea typeface="Times New Roman" panose="02020603050405020304" pitchFamily="18" charset="0"/>
                <a:cs typeface="Arial" panose="020B0604020202020204" pitchFamily="34" charset="0"/>
              </a:rPr>
              <a:t>lateroversión</a:t>
            </a:r>
            <a:r>
              <a:rPr lang="es-ES" sz="1600" spc="1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a:solidFill>
                  <a:schemeClr val="bg1"/>
                </a:solidFill>
                <a:latin typeface="Arial" panose="020B0604020202020204" pitchFamily="34" charset="0"/>
                <a:ea typeface="Times New Roman" panose="02020603050405020304" pitchFamily="18" charset="0"/>
                <a:cs typeface="Arial" panose="020B0604020202020204" pitchFamily="34" charset="0"/>
              </a:rPr>
              <a:t>derecha,</a:t>
            </a:r>
            <a:r>
              <a:rPr lang="es-ES" sz="1600" spc="1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a:solidFill>
                  <a:schemeClr val="bg1"/>
                </a:solidFill>
                <a:latin typeface="Arial" panose="020B0604020202020204" pitchFamily="34" charset="0"/>
                <a:ea typeface="Times New Roman" panose="02020603050405020304" pitchFamily="18" charset="0"/>
                <a:cs typeface="Arial" panose="020B0604020202020204" pitchFamily="34" charset="0"/>
              </a:rPr>
              <a:t>que</a:t>
            </a:r>
            <a:r>
              <a:rPr lang="es-ES" sz="1600" spc="1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a:solidFill>
                  <a:schemeClr val="bg1"/>
                </a:solidFill>
                <a:latin typeface="Arial" panose="020B0604020202020204" pitchFamily="34" charset="0"/>
                <a:ea typeface="Times New Roman" panose="02020603050405020304" pitchFamily="18" charset="0"/>
                <a:cs typeface="Arial" panose="020B0604020202020204" pitchFamily="34" charset="0"/>
              </a:rPr>
              <a:t>se</a:t>
            </a:r>
            <a:r>
              <a:rPr lang="es-ES" sz="1600" spc="1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a:solidFill>
                  <a:schemeClr val="bg1"/>
                </a:solidFill>
                <a:latin typeface="Arial" panose="020B0604020202020204" pitchFamily="34" charset="0"/>
                <a:ea typeface="Times New Roman" panose="02020603050405020304" pitchFamily="18" charset="0"/>
                <a:cs typeface="Arial" panose="020B0604020202020204" pitchFamily="34" charset="0"/>
              </a:rPr>
              <a:t>señala</a:t>
            </a:r>
            <a:r>
              <a:rPr lang="es-ES" sz="1600" spc="1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a:solidFill>
                  <a:schemeClr val="bg1"/>
                </a:solidFill>
                <a:latin typeface="Arial" panose="020B0604020202020204" pitchFamily="34" charset="0"/>
                <a:ea typeface="Times New Roman" panose="02020603050405020304" pitchFamily="18" charset="0"/>
                <a:cs typeface="Arial" panose="020B0604020202020204" pitchFamily="34" charset="0"/>
              </a:rPr>
              <a:t>con</a:t>
            </a:r>
            <a:r>
              <a:rPr lang="es-ES" sz="1600" spc="1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a:solidFill>
                  <a:schemeClr val="bg1"/>
                </a:solidFill>
                <a:latin typeface="Arial" panose="020B0604020202020204" pitchFamily="34" charset="0"/>
                <a:ea typeface="Times New Roman" panose="02020603050405020304" pitchFamily="18" charset="0"/>
                <a:cs typeface="Arial" panose="020B0604020202020204" pitchFamily="34" charset="0"/>
              </a:rPr>
              <a:t>línea</a:t>
            </a:r>
            <a:r>
              <a:rPr lang="es-ES" sz="1600" spc="115">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spc="-10">
                <a:solidFill>
                  <a:schemeClr val="bg1"/>
                </a:solidFill>
                <a:latin typeface="Arial" panose="020B0604020202020204" pitchFamily="34" charset="0"/>
                <a:ea typeface="Times New Roman" panose="02020603050405020304" pitchFamily="18" charset="0"/>
                <a:cs typeface="Arial" panose="020B0604020202020204" pitchFamily="34" charset="0"/>
              </a:rPr>
              <a:t>punteada.</a:t>
            </a:r>
            <a:r>
              <a:rPr lang="es-ES" sz="1600" spc="-7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spc="-5">
                <a:solidFill>
                  <a:schemeClr val="bg1"/>
                </a:solidFill>
                <a:latin typeface="Arial" panose="020B0604020202020204" pitchFamily="34" charset="0"/>
                <a:ea typeface="Times New Roman" panose="02020603050405020304" pitchFamily="18" charset="0"/>
                <a:cs typeface="Arial" panose="020B0604020202020204" pitchFamily="34" charset="0"/>
              </a:rPr>
              <a:t>La</a:t>
            </a:r>
            <a:r>
              <a:rPr lang="es-ES" sz="1600" spc="-7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spc="-10">
                <a:solidFill>
                  <a:schemeClr val="bg1"/>
                </a:solidFill>
                <a:latin typeface="Arial" panose="020B0604020202020204" pitchFamily="34" charset="0"/>
                <a:ea typeface="Times New Roman" panose="02020603050405020304" pitchFamily="18" charset="0"/>
                <a:cs typeface="Arial" panose="020B0604020202020204" pitchFamily="34" charset="0"/>
              </a:rPr>
              <a:t>línea</a:t>
            </a:r>
            <a:r>
              <a:rPr lang="es-ES" sz="1600" spc="-7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spc="-10">
                <a:solidFill>
                  <a:schemeClr val="bg1"/>
                </a:solidFill>
                <a:latin typeface="Arial" panose="020B0604020202020204" pitchFamily="34" charset="0"/>
                <a:ea typeface="Times New Roman" panose="02020603050405020304" pitchFamily="18" charset="0"/>
                <a:cs typeface="Arial" panose="020B0604020202020204" pitchFamily="34" charset="0"/>
              </a:rPr>
              <a:t>continua</a:t>
            </a:r>
            <a:r>
              <a:rPr lang="es-ES" sz="1600" spc="-7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spc="-10">
                <a:solidFill>
                  <a:schemeClr val="bg1"/>
                </a:solidFill>
                <a:latin typeface="Arial" panose="020B0604020202020204" pitchFamily="34" charset="0"/>
                <a:ea typeface="Times New Roman" panose="02020603050405020304" pitchFamily="18" charset="0"/>
                <a:cs typeface="Arial" panose="020B0604020202020204" pitchFamily="34" charset="0"/>
              </a:rPr>
              <a:t>indica</a:t>
            </a:r>
            <a:r>
              <a:rPr lang="es-ES" sz="1600" spc="-7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spc="-5">
                <a:solidFill>
                  <a:schemeClr val="bg1"/>
                </a:solidFill>
                <a:latin typeface="Arial" panose="020B0604020202020204" pitchFamily="34" charset="0"/>
                <a:ea typeface="Times New Roman" panose="02020603050405020304" pitchFamily="18" charset="0"/>
                <a:cs typeface="Arial" panose="020B0604020202020204" pitchFamily="34" charset="0"/>
              </a:rPr>
              <a:t>la</a:t>
            </a:r>
            <a:r>
              <a:rPr lang="es-ES" sz="1600" spc="-7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spc="-10">
                <a:solidFill>
                  <a:schemeClr val="bg1"/>
                </a:solidFill>
                <a:latin typeface="Arial" panose="020B0604020202020204" pitchFamily="34" charset="0"/>
                <a:ea typeface="Times New Roman" panose="02020603050405020304" pitchFamily="18" charset="0"/>
                <a:cs typeface="Arial" panose="020B0604020202020204" pitchFamily="34" charset="0"/>
              </a:rPr>
              <a:t>posición</a:t>
            </a:r>
            <a:r>
              <a:rPr lang="es-ES" sz="1600" spc="-7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spc="-10">
                <a:solidFill>
                  <a:schemeClr val="bg1"/>
                </a:solidFill>
                <a:latin typeface="Arial" panose="020B0604020202020204" pitchFamily="34" charset="0"/>
                <a:ea typeface="Times New Roman" panose="02020603050405020304" pitchFamily="18" charset="0"/>
                <a:cs typeface="Arial" panose="020B0604020202020204" pitchFamily="34" charset="0"/>
              </a:rPr>
              <a:t>normal</a:t>
            </a:r>
            <a:r>
              <a:rPr lang="es-ES" sz="1600" spc="-7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spc="-10">
                <a:solidFill>
                  <a:schemeClr val="bg1"/>
                </a:solidFill>
                <a:latin typeface="Arial" panose="020B0604020202020204" pitchFamily="34" charset="0"/>
                <a:ea typeface="Times New Roman" panose="02020603050405020304" pitchFamily="18" charset="0"/>
                <a:cs typeface="Arial" panose="020B0604020202020204" pitchFamily="34" charset="0"/>
              </a:rPr>
              <a:t>del</a:t>
            </a:r>
            <a:r>
              <a:rPr lang="es-ES" sz="1600" spc="-7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spc="-10">
                <a:solidFill>
                  <a:schemeClr val="bg1"/>
                </a:solidFill>
                <a:latin typeface="Arial" panose="020B0604020202020204" pitchFamily="34" charset="0"/>
                <a:ea typeface="Times New Roman" panose="02020603050405020304" pitchFamily="18" charset="0"/>
                <a:cs typeface="Arial" panose="020B0604020202020204" pitchFamily="34" charset="0"/>
              </a:rPr>
              <a:t>útero</a:t>
            </a:r>
            <a:r>
              <a:rPr lang="es-ES" sz="1600" spc="-7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spc="-5">
                <a:solidFill>
                  <a:schemeClr val="bg1"/>
                </a:solidFill>
                <a:latin typeface="Arial" panose="020B0604020202020204" pitchFamily="34" charset="0"/>
                <a:ea typeface="Times New Roman" panose="02020603050405020304" pitchFamily="18" charset="0"/>
                <a:cs typeface="Arial" panose="020B0604020202020204" pitchFamily="34" charset="0"/>
              </a:rPr>
              <a:t>en</a:t>
            </a:r>
            <a:r>
              <a:rPr lang="es-ES" sz="1600" spc="-7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spc="-10">
                <a:solidFill>
                  <a:schemeClr val="bg1"/>
                </a:solidFill>
                <a:latin typeface="Arial" panose="020B0604020202020204" pitchFamily="34" charset="0"/>
                <a:ea typeface="Times New Roman" panose="02020603050405020304" pitchFamily="18" charset="0"/>
                <a:cs typeface="Arial" panose="020B0604020202020204" pitchFamily="34" charset="0"/>
              </a:rPr>
              <a:t>el</a:t>
            </a:r>
            <a:r>
              <a:rPr lang="es-ES" sz="1600" spc="155">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spc="-5">
                <a:solidFill>
                  <a:schemeClr val="bg1"/>
                </a:solidFill>
                <a:latin typeface="Arial" panose="020B0604020202020204" pitchFamily="34" charset="0"/>
                <a:ea typeface="Times New Roman" panose="02020603050405020304" pitchFamily="18" charset="0"/>
                <a:cs typeface="Arial" panose="020B0604020202020204" pitchFamily="34" charset="0"/>
              </a:rPr>
              <a:t>centro</a:t>
            </a:r>
            <a:r>
              <a:rPr lang="es-ES" sz="1600" spc="-2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spc="-5">
                <a:solidFill>
                  <a:schemeClr val="bg1"/>
                </a:solidFill>
                <a:latin typeface="Arial" panose="020B0604020202020204" pitchFamily="34" charset="0"/>
                <a:ea typeface="Times New Roman" panose="02020603050405020304" pitchFamily="18" charset="0"/>
                <a:cs typeface="Arial" panose="020B0604020202020204" pitchFamily="34" charset="0"/>
              </a:rPr>
              <a:t>de</a:t>
            </a:r>
            <a:r>
              <a:rPr lang="es-ES" sz="1600" spc="-2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spc="-5">
                <a:solidFill>
                  <a:schemeClr val="bg1"/>
                </a:solidFill>
                <a:latin typeface="Arial" panose="020B0604020202020204" pitchFamily="34" charset="0"/>
                <a:ea typeface="Times New Roman" panose="02020603050405020304" pitchFamily="18" charset="0"/>
                <a:cs typeface="Arial" panose="020B0604020202020204" pitchFamily="34" charset="0"/>
              </a:rPr>
              <a:t>la</a:t>
            </a:r>
            <a:r>
              <a:rPr lang="es-ES" sz="1600" spc="-2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spc="-5">
                <a:solidFill>
                  <a:schemeClr val="bg1"/>
                </a:solidFill>
                <a:latin typeface="Arial" panose="020B0604020202020204" pitchFamily="34" charset="0"/>
                <a:ea typeface="Times New Roman" panose="02020603050405020304" pitchFamily="18" charset="0"/>
                <a:cs typeface="Arial" panose="020B0604020202020204" pitchFamily="34" charset="0"/>
              </a:rPr>
              <a:t>pelvis.</a:t>
            </a:r>
            <a:r>
              <a:rPr lang="es-ES" sz="1600" spc="-2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spc="-15">
                <a:solidFill>
                  <a:schemeClr val="bg1"/>
                </a:solidFill>
                <a:latin typeface="Arial" panose="020B0604020202020204" pitchFamily="34" charset="0"/>
                <a:ea typeface="Times New Roman" panose="02020603050405020304" pitchFamily="18" charset="0"/>
                <a:cs typeface="Arial" panose="020B0604020202020204" pitchFamily="34" charset="0"/>
              </a:rPr>
              <a:t>Tomado</a:t>
            </a:r>
            <a:r>
              <a:rPr lang="es-ES" sz="1600" i="1" spc="-2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a:solidFill>
                  <a:schemeClr val="bg1"/>
                </a:solidFill>
                <a:latin typeface="Arial" panose="020B0604020202020204" pitchFamily="34" charset="0"/>
                <a:ea typeface="Times New Roman" panose="02020603050405020304" pitchFamily="18" charset="0"/>
                <a:cs typeface="Arial" panose="020B0604020202020204" pitchFamily="34" charset="0"/>
              </a:rPr>
              <a:t>de</a:t>
            </a:r>
            <a:r>
              <a:rPr lang="es-ES" sz="1600" i="1" spc="-2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a:solidFill>
                  <a:schemeClr val="bg1"/>
                </a:solidFill>
                <a:latin typeface="Arial" panose="020B0604020202020204" pitchFamily="34" charset="0"/>
                <a:ea typeface="Times New Roman" panose="02020603050405020304" pitchFamily="18" charset="0"/>
                <a:cs typeface="Arial" panose="020B0604020202020204" pitchFamily="34" charset="0"/>
              </a:rPr>
              <a:t>O</a:t>
            </a:r>
            <a:r>
              <a:rPr lang="es-ES" sz="1600" i="1" spc="-2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a:solidFill>
                  <a:schemeClr val="bg1"/>
                </a:solidFill>
                <a:latin typeface="Arial" panose="020B0604020202020204" pitchFamily="34" charset="0"/>
                <a:ea typeface="Times New Roman" panose="02020603050405020304" pitchFamily="18" charset="0"/>
                <a:cs typeface="Arial" panose="020B0604020202020204" pitchFamily="34" charset="0"/>
              </a:rPr>
              <a:t>Rigol,</a:t>
            </a:r>
            <a:r>
              <a:rPr lang="es-ES" sz="1600" i="1" spc="-2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a:solidFill>
                  <a:schemeClr val="bg1"/>
                </a:solidFill>
                <a:latin typeface="Arial" panose="020B0604020202020204" pitchFamily="34" charset="0"/>
                <a:ea typeface="Times New Roman" panose="02020603050405020304" pitchFamily="18" charset="0"/>
                <a:cs typeface="Arial" panose="020B0604020202020204" pitchFamily="34" charset="0"/>
              </a:rPr>
              <a:t>op.</a:t>
            </a:r>
            <a:r>
              <a:rPr lang="es-ES" sz="1600" i="1" spc="-2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a:solidFill>
                  <a:schemeClr val="bg1"/>
                </a:solidFill>
                <a:latin typeface="Arial" panose="020B0604020202020204" pitchFamily="34" charset="0"/>
                <a:ea typeface="Times New Roman" panose="02020603050405020304" pitchFamily="18" charset="0"/>
                <a:cs typeface="Arial" panose="020B0604020202020204" pitchFamily="34" charset="0"/>
              </a:rPr>
              <a:t>cit.</a:t>
            </a:r>
            <a:endParaRPr lang="es-E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C87868B6-CA79-44E3-ADAE-41DAF04CC75A}"/>
              </a:ext>
            </a:extLst>
          </p:cNvPr>
          <p:cNvSpPr/>
          <p:nvPr/>
        </p:nvSpPr>
        <p:spPr>
          <a:xfrm>
            <a:off x="6920889" y="3427370"/>
            <a:ext cx="1974204" cy="1355499"/>
          </a:xfrm>
          <a:prstGeom prst="rect">
            <a:avLst/>
          </a:prstGeom>
          <a:solidFill>
            <a:schemeClr val="tx2">
              <a:lumMod val="75000"/>
            </a:schemeClr>
          </a:solidFill>
          <a:ln>
            <a:solidFill>
              <a:srgbClr val="FFFF00"/>
            </a:solidFill>
          </a:ln>
        </p:spPr>
        <p:txBody>
          <a:bodyPr wrap="square">
            <a:spAutoFit/>
          </a:bodyPr>
          <a:lstStyle/>
          <a:p>
            <a:pPr marL="73025" marR="14605" algn="just">
              <a:lnSpc>
                <a:spcPct val="104000"/>
              </a:lnSpc>
              <a:spcAft>
                <a:spcPts val="0"/>
              </a:spcAft>
            </a:pPr>
            <a:r>
              <a:rPr lang="es-ES" sz="1600" b="1" spc="-5">
                <a:solidFill>
                  <a:schemeClr val="bg1"/>
                </a:solidFill>
                <a:latin typeface="Arial" panose="020B0604020202020204" pitchFamily="34" charset="0"/>
                <a:ea typeface="Times New Roman" panose="02020603050405020304" pitchFamily="18" charset="0"/>
                <a:cs typeface="Arial" panose="020B0604020202020204" pitchFamily="34" charset="0"/>
              </a:rPr>
              <a:t>Fig.</a:t>
            </a:r>
            <a:r>
              <a:rPr lang="es-ES" sz="1600" b="1" spc="-65">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b="1" spc="-5">
                <a:solidFill>
                  <a:schemeClr val="bg1"/>
                </a:solidFill>
                <a:latin typeface="Arial" panose="020B0604020202020204" pitchFamily="34" charset="0"/>
                <a:ea typeface="Times New Roman" panose="02020603050405020304" pitchFamily="18" charset="0"/>
                <a:cs typeface="Arial" panose="020B0604020202020204" pitchFamily="34" charset="0"/>
              </a:rPr>
              <a:t>32.7.</a:t>
            </a:r>
            <a:r>
              <a:rPr lang="es-ES" sz="1600" b="1" spc="-6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spc="5">
                <a:solidFill>
                  <a:schemeClr val="bg1"/>
                </a:solidFill>
                <a:latin typeface="Arial" panose="020B0604020202020204" pitchFamily="34" charset="0"/>
                <a:ea typeface="Times New Roman" panose="02020603050405020304" pitchFamily="18" charset="0"/>
                <a:cs typeface="Arial" panose="020B0604020202020204" pitchFamily="34" charset="0"/>
              </a:rPr>
              <a:t>Útero</a:t>
            </a:r>
            <a:r>
              <a:rPr lang="es-ES" sz="1600" spc="-15">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spc="10">
                <a:solidFill>
                  <a:schemeClr val="bg1"/>
                </a:solidFill>
                <a:latin typeface="Arial" panose="020B0604020202020204" pitchFamily="34" charset="0"/>
                <a:ea typeface="Times New Roman" panose="02020603050405020304" pitchFamily="18" charset="0"/>
                <a:cs typeface="Arial" panose="020B0604020202020204" pitchFamily="34" charset="0"/>
              </a:rPr>
              <a:t>en</a:t>
            </a:r>
            <a:r>
              <a:rPr lang="es-ES" sz="1600" spc="-15">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spc="15">
                <a:solidFill>
                  <a:schemeClr val="bg1"/>
                </a:solidFill>
                <a:latin typeface="Arial" panose="020B0604020202020204" pitchFamily="34" charset="0"/>
                <a:ea typeface="Times New Roman" panose="02020603050405020304" pitchFamily="18" charset="0"/>
                <a:cs typeface="Arial" panose="020B0604020202020204" pitchFamily="34" charset="0"/>
              </a:rPr>
              <a:t>lateroversión</a:t>
            </a:r>
            <a:r>
              <a:rPr lang="es-ES" sz="1600" spc="-15">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spc="15">
                <a:solidFill>
                  <a:schemeClr val="bg1"/>
                </a:solidFill>
                <a:latin typeface="Arial" panose="020B0604020202020204" pitchFamily="34" charset="0"/>
                <a:ea typeface="Times New Roman" panose="02020603050405020304" pitchFamily="18" charset="0"/>
                <a:cs typeface="Arial" panose="020B0604020202020204" pitchFamily="34" charset="0"/>
              </a:rPr>
              <a:t>izquierda.</a:t>
            </a:r>
            <a:r>
              <a:rPr lang="es-ES" sz="1600" spc="-15">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a:solidFill>
                  <a:schemeClr val="bg1"/>
                </a:solidFill>
                <a:latin typeface="Arial" panose="020B0604020202020204" pitchFamily="34" charset="0"/>
                <a:ea typeface="Times New Roman" panose="02020603050405020304" pitchFamily="18" charset="0"/>
                <a:cs typeface="Arial" panose="020B0604020202020204" pitchFamily="34" charset="0"/>
              </a:rPr>
              <a:t>Tomado</a:t>
            </a:r>
            <a:r>
              <a:rPr lang="es-ES" sz="1600" i="1" spc="-2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spc="10">
                <a:solidFill>
                  <a:schemeClr val="bg1"/>
                </a:solidFill>
                <a:latin typeface="Arial" panose="020B0604020202020204" pitchFamily="34" charset="0"/>
                <a:ea typeface="Times New Roman" panose="02020603050405020304" pitchFamily="18" charset="0"/>
                <a:cs typeface="Arial" panose="020B0604020202020204" pitchFamily="34" charset="0"/>
              </a:rPr>
              <a:t>de</a:t>
            </a:r>
            <a:r>
              <a:rPr lang="es-ES" sz="1600" i="1" spc="-2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a:solidFill>
                  <a:schemeClr val="bg1"/>
                </a:solidFill>
                <a:latin typeface="Arial" panose="020B0604020202020204" pitchFamily="34" charset="0"/>
                <a:ea typeface="Times New Roman" panose="02020603050405020304" pitchFamily="18" charset="0"/>
                <a:cs typeface="Arial" panose="020B0604020202020204" pitchFamily="34" charset="0"/>
              </a:rPr>
              <a:t>O</a:t>
            </a:r>
            <a:r>
              <a:rPr lang="es-ES" sz="1600" i="1" spc="-2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spc="20">
                <a:solidFill>
                  <a:schemeClr val="bg1"/>
                </a:solidFill>
                <a:latin typeface="Arial" panose="020B0604020202020204" pitchFamily="34" charset="0"/>
                <a:ea typeface="Times New Roman" panose="02020603050405020304" pitchFamily="18" charset="0"/>
                <a:cs typeface="Arial" panose="020B0604020202020204" pitchFamily="34" charset="0"/>
              </a:rPr>
              <a:t>Rigol,</a:t>
            </a:r>
            <a:r>
              <a:rPr lang="es-ES" sz="1600" i="1" spc="245">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spc="-5">
                <a:solidFill>
                  <a:schemeClr val="bg1"/>
                </a:solidFill>
                <a:latin typeface="Arial" panose="020B0604020202020204" pitchFamily="34" charset="0"/>
                <a:ea typeface="Times New Roman" panose="02020603050405020304" pitchFamily="18" charset="0"/>
                <a:cs typeface="Arial" panose="020B0604020202020204" pitchFamily="34" charset="0"/>
              </a:rPr>
              <a:t>op.</a:t>
            </a:r>
            <a:r>
              <a:rPr lang="es-ES" sz="1600" i="1" spc="-65">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1600" i="1" spc="-5">
                <a:solidFill>
                  <a:schemeClr val="bg1"/>
                </a:solidFill>
                <a:latin typeface="Arial" panose="020B0604020202020204" pitchFamily="34" charset="0"/>
                <a:ea typeface="Times New Roman" panose="02020603050405020304" pitchFamily="18" charset="0"/>
                <a:cs typeface="Arial" panose="020B0604020202020204" pitchFamily="34" charset="0"/>
              </a:rPr>
              <a:t>cit.</a:t>
            </a:r>
            <a:endParaRPr lang="es-E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5646742"/>
      </p:ext>
    </p:extLst>
  </p:cSld>
  <p:clrMapOvr>
    <a:masterClrMapping/>
  </p:clrMapOvr>
</p:sld>
</file>

<file path=ppt/theme/theme1.xml><?xml version="1.0" encoding="utf-8"?>
<a:theme xmlns:a="http://schemas.openxmlformats.org/drawingml/2006/main" name="Tema de Office">
  <a:themeElements>
    <a:clrScheme name="Tema de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fontScheme name="Tema d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ma de Office 1">
        <a:dk1>
          <a:srgbClr val="0E3558"/>
        </a:dk1>
        <a:lt1>
          <a:srgbClr val="FFFFFF"/>
        </a:lt1>
        <a:dk2>
          <a:srgbClr val="006666"/>
        </a:dk2>
        <a:lt2>
          <a:srgbClr val="969696"/>
        </a:lt2>
        <a:accent1>
          <a:srgbClr val="E3BE05"/>
        </a:accent1>
        <a:accent2>
          <a:srgbClr val="4BC77A"/>
        </a:accent2>
        <a:accent3>
          <a:srgbClr val="FFFFFF"/>
        </a:accent3>
        <a:accent4>
          <a:srgbClr val="0A2C4A"/>
        </a:accent4>
        <a:accent5>
          <a:srgbClr val="EFDBAA"/>
        </a:accent5>
        <a:accent6>
          <a:srgbClr val="43B46E"/>
        </a:accent6>
        <a:hlink>
          <a:srgbClr val="CC3300"/>
        </a:hlink>
        <a:folHlink>
          <a:srgbClr val="333399"/>
        </a:folHlink>
      </a:clrScheme>
      <a:clrMap bg1="lt1" tx1="dk1" bg2="lt2" tx2="dk2" accent1="accent1" accent2="accent2" accent3="accent3" accent4="accent4" accent5="accent5" accent6="accent6" hlink="hlink" folHlink="folHlink"/>
    </a:extraClrScheme>
    <a:extraClrScheme>
      <a:clrScheme name="Tema de Office 2">
        <a:dk1>
          <a:srgbClr val="55238D"/>
        </a:dk1>
        <a:lt1>
          <a:srgbClr val="FFFFFF"/>
        </a:lt1>
        <a:dk2>
          <a:srgbClr val="754ECC"/>
        </a:dk2>
        <a:lt2>
          <a:srgbClr val="C0C0C0"/>
        </a:lt2>
        <a:accent1>
          <a:srgbClr val="869EEC"/>
        </a:accent1>
        <a:accent2>
          <a:srgbClr val="EFA441"/>
        </a:accent2>
        <a:accent3>
          <a:srgbClr val="FFFFFF"/>
        </a:accent3>
        <a:accent4>
          <a:srgbClr val="471C78"/>
        </a:accent4>
        <a:accent5>
          <a:srgbClr val="C3CCF4"/>
        </a:accent5>
        <a:accent6>
          <a:srgbClr val="D9943A"/>
        </a:accent6>
        <a:hlink>
          <a:srgbClr val="63C398"/>
        </a:hlink>
        <a:folHlink>
          <a:srgbClr val="AAC856"/>
        </a:folHlink>
      </a:clrScheme>
      <a:clrMap bg1="lt1" tx1="dk1" bg2="lt2" tx2="dk2" accent1="accent1" accent2="accent2" accent3="accent3" accent4="accent4" accent5="accent5" accent6="accent6" hlink="hlink" folHlink="folHlink"/>
    </a:extraClrScheme>
    <a:extraClrScheme>
      <a:clrScheme name="Tema de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TotalTime>
  <Words>3468</Words>
  <Application>Microsoft Office PowerPoint</Application>
  <PresentationFormat>Presentación en pantalla (4:3)</PresentationFormat>
  <Paragraphs>202</Paragraphs>
  <Slides>32</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40" baseType="lpstr">
      <vt:lpstr>Arial</vt:lpstr>
      <vt:lpstr>Arial Rounded MT Bold</vt:lpstr>
      <vt:lpstr>Calibri</vt:lpstr>
      <vt:lpstr>Tahoma</vt:lpstr>
      <vt:lpstr>Verdana</vt:lpstr>
      <vt:lpstr>Wingdings</vt:lpstr>
      <vt:lpstr>Tema de Office</vt:lpstr>
      <vt:lpstr>Image</vt:lpstr>
      <vt:lpstr> Prolapso genital y estados afines </vt:lpstr>
      <vt:lpstr>Objetivo</vt:lpstr>
      <vt:lpstr>Índice o Sumario</vt:lpstr>
      <vt:lpstr>Definiciones necesarias</vt:lpstr>
      <vt:lpstr>Medios de sostén del útero</vt:lpstr>
      <vt:lpstr>Posición normal del Útero</vt:lpstr>
      <vt:lpstr>Medios de sostén del útero</vt:lpstr>
      <vt:lpstr>Posición normal del Útero</vt:lpstr>
      <vt:lpstr>Posición normal del Útero</vt:lpstr>
      <vt:lpstr>Etiología</vt:lpstr>
      <vt:lpstr>Etiología</vt:lpstr>
      <vt:lpstr>Etiología</vt:lpstr>
      <vt:lpstr>Presentación de PowerPoint</vt:lpstr>
      <vt:lpstr>Presentación de PowerPoint</vt:lpstr>
      <vt:lpstr>Cistocele</vt:lpstr>
      <vt:lpstr>Presentación de PowerPoint</vt:lpstr>
      <vt:lpstr>Presentación de PowerPoint</vt:lpstr>
      <vt:lpstr>Presentación de PowerPoint</vt:lpstr>
      <vt:lpstr>Presentación de PowerPoint</vt:lpstr>
      <vt:lpstr>Presentación de PowerPoint</vt:lpstr>
      <vt:lpstr>Presentación de PowerPoint</vt:lpstr>
      <vt:lpstr>Prolapso uterino</vt:lpstr>
      <vt:lpstr>Prolapso uterino cuadro clínico</vt:lpstr>
      <vt:lpstr>Prolapso uterino Diagnóstico</vt:lpstr>
      <vt:lpstr>Prolapso uterino Diagnóstico</vt:lpstr>
      <vt:lpstr>Prolapso uterino Tratamiento</vt:lpstr>
      <vt:lpstr>Prolapso uterino Tratamiento</vt:lpstr>
      <vt:lpstr>Prolapso uterino Tratamiento</vt:lpstr>
      <vt:lpstr>Preguntas  de autoevaluación</vt:lpstr>
      <vt:lpstr>Conclusiones</vt:lpstr>
      <vt:lpstr>Bibliografía</vt:lpstr>
      <vt:lpstr>Créditos</vt:lpstr>
    </vt:vector>
  </TitlesOfParts>
  <Company>Guilddesign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PROLAPSO GENITAL Y ESTADOS AFINES</dc:title>
  <dc:creator>Joel</dc:creator>
  <cp:lastModifiedBy>JOEL</cp:lastModifiedBy>
  <cp:revision>37</cp:revision>
  <dcterms:created xsi:type="dcterms:W3CDTF">2020-04-21T03:39:09Z</dcterms:created>
  <dcterms:modified xsi:type="dcterms:W3CDTF">2021-03-02T02:38:54Z</dcterms:modified>
</cp:coreProperties>
</file>