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6" r:id="rId2"/>
    <p:sldMasterId id="2147483738" r:id="rId3"/>
    <p:sldMasterId id="2147483750" r:id="rId4"/>
    <p:sldMasterId id="2147483763" r:id="rId5"/>
  </p:sldMasterIdLst>
  <p:notesMasterIdLst>
    <p:notesMasterId r:id="rId41"/>
  </p:notesMasterIdLst>
  <p:sldIdLst>
    <p:sldId id="256" r:id="rId6"/>
    <p:sldId id="525" r:id="rId7"/>
    <p:sldId id="577" r:id="rId8"/>
    <p:sldId id="489" r:id="rId9"/>
    <p:sldId id="571" r:id="rId10"/>
    <p:sldId id="572" r:id="rId11"/>
    <p:sldId id="578" r:id="rId12"/>
    <p:sldId id="579" r:id="rId13"/>
    <p:sldId id="581" r:id="rId14"/>
    <p:sldId id="277" r:id="rId15"/>
    <p:sldId id="281" r:id="rId16"/>
    <p:sldId id="288" r:id="rId17"/>
    <p:sldId id="507" r:id="rId18"/>
    <p:sldId id="260" r:id="rId19"/>
    <p:sldId id="261" r:id="rId20"/>
    <p:sldId id="262" r:id="rId21"/>
    <p:sldId id="266" r:id="rId22"/>
    <p:sldId id="267" r:id="rId23"/>
    <p:sldId id="259" r:id="rId24"/>
    <p:sldId id="585" r:id="rId25"/>
    <p:sldId id="587" r:id="rId26"/>
    <p:sldId id="588" r:id="rId27"/>
    <p:sldId id="590" r:id="rId28"/>
    <p:sldId id="275" r:id="rId29"/>
    <p:sldId id="272" r:id="rId30"/>
    <p:sldId id="283" r:id="rId31"/>
    <p:sldId id="264" r:id="rId32"/>
    <p:sldId id="582" r:id="rId33"/>
    <p:sldId id="278" r:id="rId34"/>
    <p:sldId id="280" r:id="rId35"/>
    <p:sldId id="284" r:id="rId36"/>
    <p:sldId id="559" r:id="rId37"/>
    <p:sldId id="544" r:id="rId38"/>
    <p:sldId id="591" r:id="rId39"/>
    <p:sldId id="57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8930F"/>
    <a:srgbClr val="66FF66"/>
    <a:srgbClr val="66FF33"/>
    <a:srgbClr val="FF00FF"/>
    <a:srgbClr val="66FFFF"/>
    <a:srgbClr val="FF99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2289" autoAdjust="0"/>
  </p:normalViewPr>
  <p:slideViewPr>
    <p:cSldViewPr>
      <p:cViewPr varScale="1">
        <p:scale>
          <a:sx n="67" d="100"/>
          <a:sy n="67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097FB-1EFA-403E-AE96-A5DAF1B67CFC}" type="datetimeFigureOut">
              <a:rPr lang="es-ES"/>
              <a:pPr>
                <a:defRPr/>
              </a:pPr>
              <a:t>01/03/2021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7E1AFA-9D3D-43E3-9444-6CE2BC0CC6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49146-828C-4FF8-8CDD-CA4201E50508}" type="datetimeFigureOut">
              <a:rPr lang="en-US"/>
              <a:pPr>
                <a:defRPr/>
              </a:pPr>
              <a:t>3/1/2021</a:t>
            </a:fld>
            <a:endParaRPr lang="en-US" sz="1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2F61-5FE6-4945-9E61-4D41ECAD2F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9BD5-1580-4FBC-B3F4-C881328B8BA1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604F-7304-488C-BD24-53E5993640BE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4507-4D31-46FC-82FB-EC479B92FD62}" type="slidenum">
              <a:rPr lang="es-ES" altLang="pt-BR"/>
              <a:pPr>
                <a:defRPr/>
              </a:pPr>
              <a:t>‹Nº›</a:t>
            </a:fld>
            <a:endParaRPr lang="es-ES" alt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39D7-89E4-4928-9B67-1A642AD09345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9D0A-AB7F-4314-BE1B-D1815C2C7E7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E240-82F4-42B6-B058-A03C9313AF00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FF93-1DFE-4972-9B3B-A53A856F03A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F309-0309-41E9-A6AE-11DF9D4227F6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536D-27F0-4BF4-9A6C-B4A7D03963F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A858-0353-4A73-91C2-9F9E2BE5E218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75A0-E116-41AA-B4D5-A45703ECACE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9172-DDB3-4BA6-97F1-586A7A5BAB2F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3949-DC86-4821-9AE5-EF091617E69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3CA5-79EE-4157-89AB-3CED81C008DB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168-E72C-42E4-B240-A7BEEE9D452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1CC7-5DC7-4AFE-B032-684B7B070E73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773A-67E8-4401-B988-204FE14FD18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4C95-92FE-4D7E-A802-AF6185C0E977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88A0-6DC1-4D62-87B5-29FC8D426678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F6B1-31B1-44E4-9A29-E7057A8C908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F813-6B09-425D-847F-44106F1E9344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63A7-DA2A-4739-8D52-780F4988228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593B-90C3-4D2F-829C-CDB62CD56FC1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EF01-DCEA-403C-B610-A9173C14694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8812-100B-49D4-BB79-FADFAE5FD6DB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754E-A3B0-422D-8BF3-9C6F3F29A97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3631-B5B3-4BE1-973B-2868C9CC7ED9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E797-B585-4074-B880-FE6BEB64CF6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5386-00CC-4C80-9819-9586B2EB82AB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C048-F56A-4FEC-9DA0-84EB1443C12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410E-9D75-4924-9ED0-4792CDA1E29F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3BA8-9B7C-4B5E-8EF8-A8C41DE9E8E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7612-AD48-4ACD-B8AE-F4D7EB6A9721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7646-5638-4EA1-B9D7-BB025A020CF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EC45-C40B-42FE-AC66-7DD407E44C77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7324-2DDE-4003-8E4D-6005EDF0BDC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0302-4CAC-4A06-9C39-1DF6CE75C2FD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7B4-1FC8-4911-BBDA-0826514EFC5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806D-E9DD-487A-974A-0AA26DDCFAB1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C527-5369-4846-905D-878D9BF90BE0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77AF-5A4F-4396-99EA-C90F9545E94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36AE-6B9E-4B2E-B715-E27A550316A7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CA97-2D7D-4745-835C-B4905E3208E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1675-FE8D-4F5D-9008-F74AD94CE23C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3795-2C7B-47CA-85C2-19C3FB65148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C6FC-15D9-46F7-9B81-B388AA2387A4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DD9D-A443-490C-A541-03CFC1A5455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F49F-DD10-4E6F-8231-0F7B76BEB969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85C6-6432-484E-90DE-659A79FC860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4272 w 4272"/>
              <a:gd name="T3" fmla="*/ 0 h 4320"/>
              <a:gd name="T4" fmla="*/ 2832 w 4272"/>
              <a:gd name="T5" fmla="*/ 4320 h 4320"/>
              <a:gd name="T6" fmla="*/ 0 w 4272"/>
              <a:gd name="T7" fmla="*/ 4320 h 4320"/>
              <a:gd name="T8" fmla="*/ 0 w 427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7" name="Freeform 20" descr="gbc_1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0" y="3124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4800" y="176213"/>
            <a:ext cx="1143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s-MX" sz="2400" b="1" dirty="0">
                <a:solidFill>
                  <a:schemeClr val="tx2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239000" cy="609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altLang="es-MX" noProof="0"/>
              <a:t>Haga clic para modificar el estilo de título del patrón</a:t>
            </a:r>
            <a:endParaRPr lang="en-US" altLang="es-MX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6038850"/>
            <a:ext cx="35814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altLang="es-MX" noProof="0"/>
              <a:t>Haga clic para modificar el estilo de subtítulo del patrón</a:t>
            </a:r>
            <a:endParaRPr lang="en-US" altLang="es-MX" noProof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6375"/>
            <a:ext cx="2133600" cy="13493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38500" y="6578600"/>
            <a:ext cx="2895600" cy="171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88125"/>
            <a:ext cx="457200" cy="168275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220643-BFBF-41C3-8A71-7C817FEB40A1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8DFA-584A-49F6-92F0-76014E49980B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328F-C07D-42B9-86F0-89C61252599A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209F-847F-4C2D-95E9-93C6CCE4DAD3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F8A9-2AA2-4949-B257-C614177538B1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1ABC-5488-48D4-A162-01F4F22A0820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9640-9628-4931-A638-ED5344E7808B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1239-1586-461A-AC0E-A54FE2AF50EC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148D-8E7D-4557-96D7-250FAE5132C1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CA58-AC92-46B8-8A30-D261D8F2DCC2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FA00C-E01D-40AE-A3D1-5D2310760233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412750"/>
            <a:ext cx="2076450" cy="5911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76950" cy="59118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19B4-B9EE-4A87-A185-DC42D8F3849D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8229600" cy="563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s-ES" noProof="0" dirty="0"/>
              <a:t>Haga clic en el icono para agregar una tabla</a:t>
            </a:r>
            <a:endParaRPr lang="es-ES_tradn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E7A7-8460-451F-B13D-D2C5ECB69BA6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2290-C831-4DD6-8E19-3911045CA983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9876-F6D3-4A45-8EC5-DB0F59260A74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BA22-D326-4506-8878-C8BDCA73CC06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B712-7BF9-4CD8-B8A6-39391138D641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FB49A-29EB-4E5E-8B6A-4B167067CC50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0C3C-89CF-4588-B2CC-3AAA50355664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2F47-CB1A-471B-A4F7-D38C6EE3A8F8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B2AF-C8D1-4460-99FA-1906AFFD0812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966BF-C84C-4EBE-9E10-286BD87BF81C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8CB7F-4EEA-4A47-8EC7-46392698B22D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45BB-B872-4BD9-BF08-21168A325581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86C5D-4E7C-4C98-9071-E62E1EA71DF2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3533-A752-4A7E-9A3D-7774686B6E1A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3AD4-44BE-4698-97B0-1EAA98506B2E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B361-2936-4D6B-BD86-609322733373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B857-C2C8-4F5F-A8BC-5D4765BF1D36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s-ES" dirty="0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s-ES" dirty="0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7C5476-EE05-42FD-9F56-B41C15CE151A}" type="slidenum">
              <a:rPr lang="en-US" altLang="es-ES"/>
              <a:pPr>
                <a:defRPr/>
              </a:pPr>
              <a:t>‹Nº›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822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ES_tradnl" altLang="es-MX"/>
          </a:p>
        </p:txBody>
      </p:sp>
      <p:sp>
        <p:nvSpPr>
          <p:cNvPr id="1433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745AA7-3F02-4A05-A390-3B03D595587F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78C5A-BD06-45CB-A319-2CFB6BC05EC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ES_tradnl" altLang="es-MX"/>
          </a:p>
        </p:txBody>
      </p:sp>
      <p:sp>
        <p:nvSpPr>
          <p:cNvPr id="266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los estilos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ES_tradnl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F29535-301C-4994-9592-9720109609AE}" type="datetimeFigureOut">
              <a:rPr lang="es-ES_tradnl"/>
              <a:pPr>
                <a:defRPr/>
              </a:pPr>
              <a:t>01/03/2021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070A4-0F7C-43B6-BA99-A4D2F0875DE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0" r:id="rId9"/>
    <p:sldLayoutId id="2147483789" r:id="rId10"/>
    <p:sldLayoutId id="214748378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1044" name="Freeform 20" descr="gbc_3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3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rgbClr val="173D89">
              <a:alpha val="77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los estilos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n-US" altLang="es-MX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0663"/>
            <a:ext cx="213360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53200"/>
            <a:ext cx="121920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fld id="{EB6ED72E-EAFF-4D7B-8CD3-C9C2A911D5BC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3892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1275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US" altLang="es-MX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7543800" y="6489700"/>
            <a:ext cx="10795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s-MX" b="1" dirty="0">
                <a:solidFill>
                  <a:schemeClr val="tx2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  <p:sldLayoutId id="21474837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US" altLang="es-MX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s-MX" dirty="0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462450E-96D2-450C-BBDD-044E38C41541}" type="slidenum">
              <a:rPr lang="en-US" altLang="es-MX"/>
              <a:pPr>
                <a:defRPr/>
              </a:pPr>
              <a:t>‹Nº›</a:t>
            </a:fld>
            <a:endParaRPr lang="en-US" altLang="es-MX" dirty="0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los estilos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n-US" alt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hyperlink" Target="mailto:joelrondon@Infomed.sld.cu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5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6.png"/><Relationship Id="rId7" Type="http://schemas.openxmlformats.org/officeDocument/2006/relationships/image" Target="../media/image8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agen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76200">
            <a:solidFill>
              <a:srgbClr val="48930F"/>
            </a:solidFill>
            <a:miter lim="800000"/>
            <a:headEnd/>
            <a:tailEnd/>
          </a:ln>
        </p:spPr>
      </p:pic>
      <p:sp>
        <p:nvSpPr>
          <p:cNvPr id="65538" name="CuadroTexto 5"/>
          <p:cNvSpPr txBox="1">
            <a:spLocks noChangeArrowheads="1"/>
          </p:cNvSpPr>
          <p:nvPr/>
        </p:nvSpPr>
        <p:spPr bwMode="auto">
          <a:xfrm>
            <a:off x="107504" y="52388"/>
            <a:ext cx="89289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altLang="es-MX" sz="4400" b="1" dirty="0">
                <a:solidFill>
                  <a:schemeClr val="bg1"/>
                </a:solidFill>
                <a:latin typeface="Calibri" pitchFamily="34" charset="0"/>
              </a:rPr>
              <a:t>CONFERENCIA ORIENTADORA</a:t>
            </a:r>
          </a:p>
          <a:p>
            <a:pPr algn="ctr"/>
            <a:r>
              <a:rPr lang="es-ES_tradnl" altLang="es-MX" sz="4400" b="1" dirty="0">
                <a:solidFill>
                  <a:schemeClr val="bg1"/>
                </a:solidFill>
                <a:latin typeface="Calibri" pitchFamily="34" charset="0"/>
              </a:rPr>
              <a:t>ASPECTOS BÁSICOS EN EL MANEJO DE LA COVID-19</a:t>
            </a:r>
          </a:p>
        </p:txBody>
      </p:sp>
      <p:sp>
        <p:nvSpPr>
          <p:cNvPr id="65539" name="CuadroTexto 7"/>
          <p:cNvSpPr txBox="1">
            <a:spLocks noChangeArrowheads="1"/>
          </p:cNvSpPr>
          <p:nvPr/>
        </p:nvSpPr>
        <p:spPr bwMode="auto">
          <a:xfrm>
            <a:off x="2176561" y="5274712"/>
            <a:ext cx="69611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altLang="es-MX" sz="2400" b="1" dirty="0">
                <a:solidFill>
                  <a:schemeClr val="bg1"/>
                </a:solidFill>
                <a:latin typeface="Calibri" pitchFamily="34" charset="0"/>
              </a:rPr>
              <a:t>Autor: Dr. Joel Rondón Carrasco</a:t>
            </a:r>
          </a:p>
          <a:p>
            <a:pPr algn="just"/>
            <a:r>
              <a:rPr lang="es-ES_tradnl" altLang="es-MX" sz="2400" b="1" dirty="0">
                <a:solidFill>
                  <a:schemeClr val="bg1"/>
                </a:solidFill>
                <a:latin typeface="Calibri" pitchFamily="34" charset="0"/>
              </a:rPr>
              <a:t>Profesor Asistente. Teléfono: 23391864, 54421871</a:t>
            </a:r>
          </a:p>
          <a:p>
            <a:pPr algn="just"/>
            <a:r>
              <a:rPr lang="es-ES_tradnl" altLang="es-MX" sz="2400" b="1" dirty="0">
                <a:solidFill>
                  <a:schemeClr val="bg1"/>
                </a:solidFill>
                <a:latin typeface="Calibri" pitchFamily="34" charset="0"/>
              </a:rPr>
              <a:t>Policlínico Guillermo González Polanco Guisa, Granma.</a:t>
            </a:r>
          </a:p>
          <a:p>
            <a:pPr algn="just"/>
            <a:r>
              <a:rPr lang="es-ES_tradnl" altLang="es-MX" sz="2400" b="1" dirty="0">
                <a:solidFill>
                  <a:schemeClr val="bg1"/>
                </a:solidFill>
                <a:latin typeface="Calibri" pitchFamily="34" charset="0"/>
              </a:rPr>
              <a:t>E-mail: </a:t>
            </a:r>
            <a:r>
              <a:rPr lang="es-ES_tradnl" altLang="es-MX" sz="2400" b="1" dirty="0">
                <a:solidFill>
                  <a:schemeClr val="bg1"/>
                </a:solidFill>
                <a:latin typeface="Calibri" pitchFamily="34" charset="0"/>
                <a:hlinkClick r:id="rId5"/>
              </a:rPr>
              <a:t>joelrondon@Infomed.sld.cu</a:t>
            </a:r>
            <a:r>
              <a:rPr lang="es-ES_tradnl" altLang="es-MX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5540" name="Imagen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5311427"/>
            <a:ext cx="1520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SISTIRÉ 2020 - HIMNO CORONAVIRUS CADENA 100 _ L(360P)">
            <a:hlinkClick r:id="" action="ppaction://media"/>
            <a:extLst>
              <a:ext uri="{FF2B5EF4-FFF2-40B4-BE49-F238E27FC236}">
                <a16:creationId xmlns:a16="http://schemas.microsoft.com/office/drawing/2014/main" id="{ABF622D0-FF92-4511-BA2E-3915BE9BB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 flipH="1">
            <a:off x="3923928" y="2352687"/>
            <a:ext cx="1440160" cy="21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84513" y="404813"/>
            <a:ext cx="3051175" cy="563562"/>
          </a:xfrm>
        </p:spPr>
        <p:txBody>
          <a:bodyPr/>
          <a:lstStyle/>
          <a:p>
            <a:r>
              <a:rPr lang="es-ES" altLang="es-MX" sz="4400" b="1" dirty="0">
                <a:latin typeface="Calibri" pitchFamily="34" charset="0"/>
              </a:rPr>
              <a:t>Concepto</a:t>
            </a:r>
          </a:p>
        </p:txBody>
      </p:sp>
      <p:grpSp>
        <p:nvGrpSpPr>
          <p:cNvPr id="74754" name="Group 65"/>
          <p:cNvGrpSpPr>
            <a:grpSpLocks/>
          </p:cNvGrpSpPr>
          <p:nvPr/>
        </p:nvGrpSpPr>
        <p:grpSpPr bwMode="auto">
          <a:xfrm>
            <a:off x="2286000" y="1828800"/>
            <a:ext cx="5886450" cy="685800"/>
            <a:chOff x="1296" y="1824"/>
            <a:chExt cx="2976" cy="432"/>
          </a:xfrm>
        </p:grpSpPr>
        <p:sp>
          <p:nvSpPr>
            <p:cNvPr id="8813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3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763" name="Text Box 68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Inicialmente "Neumonía de Wuhan"</a:t>
              </a:r>
              <a:endParaRPr lang="en-US" altLang="es-MX" sz="2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74764" name="Text Box 69"/>
            <p:cNvSpPr txBox="1">
              <a:spLocks noChangeArrowheads="1"/>
            </p:cNvSpPr>
            <p:nvPr/>
          </p:nvSpPr>
          <p:spPr bwMode="gray">
            <a:xfrm>
              <a:off x="1414" y="1886"/>
              <a:ext cx="1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MX" sz="24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88134" name="Group 70"/>
          <p:cNvGrpSpPr>
            <a:grpSpLocks/>
          </p:cNvGrpSpPr>
          <p:nvPr/>
        </p:nvGrpSpPr>
        <p:grpSpPr bwMode="auto">
          <a:xfrm>
            <a:off x="2264432" y="3086918"/>
            <a:ext cx="5886400" cy="685800"/>
            <a:chOff x="1296" y="1824"/>
            <a:chExt cx="2976" cy="432"/>
          </a:xfrm>
          <a:solidFill>
            <a:srgbClr val="66FF33"/>
          </a:solidFill>
        </p:grpSpPr>
        <p:sp>
          <p:nvSpPr>
            <p:cNvPr id="88135" name="AutoShape 71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36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37" name="Text Box 73"/>
            <p:cNvSpPr txBox="1">
              <a:spLocks noChangeArrowheads="1"/>
            </p:cNvSpPr>
            <p:nvPr/>
          </p:nvSpPr>
          <p:spPr bwMode="gray">
            <a:xfrm>
              <a:off x="1771" y="1934"/>
              <a:ext cx="2501" cy="2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ES" altLang="es-MX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Virus: 2019 - nCoV o SARS - CoV-2. </a:t>
              </a:r>
            </a:p>
          </p:txBody>
        </p:sp>
        <p:sp>
          <p:nvSpPr>
            <p:cNvPr id="88138" name="Text Box 74"/>
            <p:cNvSpPr txBox="1">
              <a:spLocks noChangeArrowheads="1"/>
            </p:cNvSpPr>
            <p:nvPr/>
          </p:nvSpPr>
          <p:spPr bwMode="gray">
            <a:xfrm>
              <a:off x="1414" y="1886"/>
              <a:ext cx="180" cy="2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es-MX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4756" name="Group 75"/>
          <p:cNvGrpSpPr>
            <a:grpSpLocks/>
          </p:cNvGrpSpPr>
          <p:nvPr/>
        </p:nvGrpSpPr>
        <p:grpSpPr bwMode="auto">
          <a:xfrm>
            <a:off x="2286000" y="4437063"/>
            <a:ext cx="5670550" cy="685800"/>
            <a:chOff x="1296" y="1824"/>
            <a:chExt cx="2976" cy="432"/>
          </a:xfrm>
        </p:grpSpPr>
        <p:sp>
          <p:nvSpPr>
            <p:cNvPr id="88140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41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759" name="Text Box 78"/>
            <p:cNvSpPr txBox="1">
              <a:spLocks noChangeArrowheads="1"/>
            </p:cNvSpPr>
            <p:nvPr/>
          </p:nvSpPr>
          <p:spPr bwMode="gray">
            <a:xfrm>
              <a:off x="1680" y="1934"/>
              <a:ext cx="25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Enfermedad: COVID - 19. </a:t>
              </a:r>
            </a:p>
          </p:txBody>
        </p:sp>
        <p:sp>
          <p:nvSpPr>
            <p:cNvPr id="74760" name="Text Box 79"/>
            <p:cNvSpPr txBox="1">
              <a:spLocks noChangeArrowheads="1"/>
            </p:cNvSpPr>
            <p:nvPr/>
          </p:nvSpPr>
          <p:spPr bwMode="gray">
            <a:xfrm>
              <a:off x="1411" y="1886"/>
              <a:ext cx="1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MX" sz="2400" b="1" dirty="0">
                  <a:solidFill>
                    <a:srgbClr val="0000FF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988"/>
            <a:ext cx="9144000" cy="608012"/>
          </a:xfrm>
        </p:spPr>
        <p:txBody>
          <a:bodyPr/>
          <a:lstStyle/>
          <a:p>
            <a:r>
              <a:rPr lang="en-US" altLang="es-MX" sz="3000" b="1" dirty="0"/>
              <a:t> </a:t>
            </a:r>
            <a:br>
              <a:rPr lang="en-US" altLang="es-MX" sz="3000" b="1" dirty="0"/>
            </a:br>
            <a:r>
              <a:rPr lang="es-MX" altLang="es-MX" sz="3000" b="1" dirty="0"/>
              <a:t>Infección por nuevo Coronavirus 2019-nCoV </a:t>
            </a:r>
            <a:br>
              <a:rPr lang="es-MX" altLang="es-MX" sz="3000" b="1" dirty="0"/>
            </a:br>
            <a:endParaRPr lang="en-US" altLang="es-MX" sz="3000" b="1" dirty="0"/>
          </a:p>
        </p:txBody>
      </p:sp>
      <p:grpSp>
        <p:nvGrpSpPr>
          <p:cNvPr id="75778" name="Group 3"/>
          <p:cNvGrpSpPr>
            <a:grpSpLocks/>
          </p:cNvGrpSpPr>
          <p:nvPr/>
        </p:nvGrpSpPr>
        <p:grpSpPr bwMode="auto">
          <a:xfrm>
            <a:off x="252413" y="1036639"/>
            <a:ext cx="8736012" cy="5264150"/>
            <a:chOff x="381" y="873"/>
            <a:chExt cx="5679" cy="3340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5788" name="Group 5"/>
            <p:cNvGrpSpPr>
              <a:grpSpLocks/>
            </p:cNvGrpSpPr>
            <p:nvPr/>
          </p:nvGrpSpPr>
          <p:grpSpPr bwMode="auto">
            <a:xfrm>
              <a:off x="2254" y="1927"/>
              <a:ext cx="1295" cy="1385"/>
              <a:chOff x="2016" y="1869"/>
              <a:chExt cx="1680" cy="1731"/>
            </a:xfrm>
          </p:grpSpPr>
          <p:sp>
            <p:nvSpPr>
              <p:cNvPr id="75833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834" name="Freeform 7"/>
              <p:cNvSpPr>
                <a:spLocks/>
              </p:cNvSpPr>
              <p:nvPr/>
            </p:nvSpPr>
            <p:spPr bwMode="gray">
              <a:xfrm>
                <a:off x="2167" y="1869"/>
                <a:ext cx="1377" cy="634"/>
              </a:xfrm>
              <a:custGeom>
                <a:avLst/>
                <a:gdLst>
                  <a:gd name="T0" fmla="*/ 1356 w 1321"/>
                  <a:gd name="T1" fmla="*/ 357 h 712"/>
                  <a:gd name="T2" fmla="*/ 1373 w 1321"/>
                  <a:gd name="T3" fmla="*/ 394 h 712"/>
                  <a:gd name="T4" fmla="*/ 1377 w 1321"/>
                  <a:gd name="T5" fmla="*/ 428 h 712"/>
                  <a:gd name="T6" fmla="*/ 1371 w 1321"/>
                  <a:gd name="T7" fmla="*/ 459 h 712"/>
                  <a:gd name="T8" fmla="*/ 1353 w 1321"/>
                  <a:gd name="T9" fmla="*/ 490 h 712"/>
                  <a:gd name="T10" fmla="*/ 1326 w 1321"/>
                  <a:gd name="T11" fmla="*/ 516 h 712"/>
                  <a:gd name="T12" fmla="*/ 1292 w 1321"/>
                  <a:gd name="T13" fmla="*/ 538 h 712"/>
                  <a:gd name="T14" fmla="*/ 1247 w 1321"/>
                  <a:gd name="T15" fmla="*/ 559 h 712"/>
                  <a:gd name="T16" fmla="*/ 1196 w 1321"/>
                  <a:gd name="T17" fmla="*/ 578 h 712"/>
                  <a:gd name="T18" fmla="*/ 1138 w 1321"/>
                  <a:gd name="T19" fmla="*/ 594 h 712"/>
                  <a:gd name="T20" fmla="*/ 1075 w 1321"/>
                  <a:gd name="T21" fmla="*/ 608 h 712"/>
                  <a:gd name="T22" fmla="*/ 1008 w 1321"/>
                  <a:gd name="T23" fmla="*/ 618 h 712"/>
                  <a:gd name="T24" fmla="*/ 934 w 1321"/>
                  <a:gd name="T25" fmla="*/ 627 h 712"/>
                  <a:gd name="T26" fmla="*/ 859 w 1321"/>
                  <a:gd name="T27" fmla="*/ 632 h 712"/>
                  <a:gd name="T28" fmla="*/ 829 w 1321"/>
                  <a:gd name="T29" fmla="*/ 634 h 712"/>
                  <a:gd name="T30" fmla="*/ 496 w 1321"/>
                  <a:gd name="T31" fmla="*/ 634 h 712"/>
                  <a:gd name="T32" fmla="*/ 492 w 1321"/>
                  <a:gd name="T33" fmla="*/ 634 h 712"/>
                  <a:gd name="T34" fmla="*/ 426 w 1321"/>
                  <a:gd name="T35" fmla="*/ 630 h 712"/>
                  <a:gd name="T36" fmla="*/ 363 w 1321"/>
                  <a:gd name="T37" fmla="*/ 627 h 712"/>
                  <a:gd name="T38" fmla="*/ 302 w 1321"/>
                  <a:gd name="T39" fmla="*/ 620 h 712"/>
                  <a:gd name="T40" fmla="*/ 245 w 1321"/>
                  <a:gd name="T41" fmla="*/ 614 h 712"/>
                  <a:gd name="T42" fmla="*/ 194 w 1321"/>
                  <a:gd name="T43" fmla="*/ 603 h 712"/>
                  <a:gd name="T44" fmla="*/ 147 w 1321"/>
                  <a:gd name="T45" fmla="*/ 590 h 712"/>
                  <a:gd name="T46" fmla="*/ 106 w 1321"/>
                  <a:gd name="T47" fmla="*/ 577 h 712"/>
                  <a:gd name="T48" fmla="*/ 70 w 1321"/>
                  <a:gd name="T49" fmla="*/ 561 h 712"/>
                  <a:gd name="T50" fmla="*/ 41 w 1321"/>
                  <a:gd name="T51" fmla="*/ 541 h 712"/>
                  <a:gd name="T52" fmla="*/ 19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7 w 1321"/>
                  <a:gd name="T63" fmla="*/ 397 h 712"/>
                  <a:gd name="T64" fmla="*/ 53 w 1321"/>
                  <a:gd name="T65" fmla="*/ 329 h 712"/>
                  <a:gd name="T66" fmla="*/ 98 w 1321"/>
                  <a:gd name="T67" fmla="*/ 266 h 712"/>
                  <a:gd name="T68" fmla="*/ 153 w 1321"/>
                  <a:gd name="T69" fmla="*/ 209 h 712"/>
                  <a:gd name="T70" fmla="*/ 213 w 1321"/>
                  <a:gd name="T71" fmla="*/ 157 h 712"/>
                  <a:gd name="T72" fmla="*/ 281 w 1321"/>
                  <a:gd name="T73" fmla="*/ 111 h 712"/>
                  <a:gd name="T74" fmla="*/ 355 w 1321"/>
                  <a:gd name="T75" fmla="*/ 73 h 712"/>
                  <a:gd name="T76" fmla="*/ 433 w 1321"/>
                  <a:gd name="T77" fmla="*/ 42 h 712"/>
                  <a:gd name="T78" fmla="*/ 518 w 1321"/>
                  <a:gd name="T79" fmla="*/ 19 h 712"/>
                  <a:gd name="T80" fmla="*/ 606 w 1321"/>
                  <a:gd name="T81" fmla="*/ 5 h 712"/>
                  <a:gd name="T82" fmla="*/ 695 w 1321"/>
                  <a:gd name="T83" fmla="*/ 0 h 712"/>
                  <a:gd name="T84" fmla="*/ 695 w 1321"/>
                  <a:gd name="T85" fmla="*/ 0 h 712"/>
                  <a:gd name="T86" fmla="*/ 791 w 1321"/>
                  <a:gd name="T87" fmla="*/ 5 h 712"/>
                  <a:gd name="T88" fmla="*/ 883 w 1321"/>
                  <a:gd name="T89" fmla="*/ 20 h 712"/>
                  <a:gd name="T90" fmla="*/ 972 w 1321"/>
                  <a:gd name="T91" fmla="*/ 47 h 712"/>
                  <a:gd name="T92" fmla="*/ 1053 w 1321"/>
                  <a:gd name="T93" fmla="*/ 80 h 712"/>
                  <a:gd name="T94" fmla="*/ 1128 w 1321"/>
                  <a:gd name="T95" fmla="*/ 122 h 712"/>
                  <a:gd name="T96" fmla="*/ 1198 w 1321"/>
                  <a:gd name="T97" fmla="*/ 173 h 712"/>
                  <a:gd name="T98" fmla="*/ 1259 w 1321"/>
                  <a:gd name="T99" fmla="*/ 228 h 712"/>
                  <a:gd name="T100" fmla="*/ 1311 w 1321"/>
                  <a:gd name="T101" fmla="*/ 289 h 712"/>
                  <a:gd name="T102" fmla="*/ 1356 w 1321"/>
                  <a:gd name="T103" fmla="*/ 357 h 712"/>
                  <a:gd name="T104" fmla="*/ 135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 sz="2800" b="1" dirty="0">
                  <a:latin typeface="Calibri" pitchFamily="34" charset="0"/>
                </a:endParaRPr>
              </a:p>
            </p:txBody>
          </p:sp>
        </p:grp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228" y="2362"/>
              <a:ext cx="1377" cy="5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MX" altLang="es-MX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Enfermedad </a:t>
              </a:r>
            </a:p>
            <a:p>
              <a:pPr algn="ctr" eaLnBrk="0" hangingPunct="0">
                <a:defRPr/>
              </a:pPr>
              <a:r>
                <a:rPr lang="es-MX" altLang="es-MX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febril aguda</a:t>
              </a:r>
            </a:p>
          </p:txBody>
        </p:sp>
        <p:grpSp>
          <p:nvGrpSpPr>
            <p:cNvPr id="75790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75829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3195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1"/>
                  <a:ext cx="1682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32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3197" name="Text Box 13"/>
              <p:cNvSpPr txBox="1">
                <a:spLocks noChangeArrowheads="1"/>
              </p:cNvSpPr>
              <p:nvPr/>
            </p:nvSpPr>
            <p:spPr bwMode="gray">
              <a:xfrm>
                <a:off x="2726" y="1152"/>
                <a:ext cx="281" cy="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es-MX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B</a:t>
                </a:r>
              </a:p>
            </p:txBody>
          </p:sp>
        </p:grpSp>
        <p:grpSp>
          <p:nvGrpSpPr>
            <p:cNvPr id="75791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3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200" name="Oval 16"/>
              <p:cNvSpPr>
                <a:spLocks noChangeArrowheads="1"/>
              </p:cNvSpPr>
              <p:nvPr/>
            </p:nvSpPr>
            <p:spPr bwMode="gray">
              <a:xfrm rot="18227093">
                <a:off x="2352" y="3189"/>
                <a:ext cx="83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5792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75823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3203" name="Oval 19"/>
                <p:cNvSpPr>
                  <a:spLocks noChangeArrowheads="1"/>
                </p:cNvSpPr>
                <p:nvPr/>
              </p:nvSpPr>
              <p:spPr bwMode="gray">
                <a:xfrm>
                  <a:off x="2015" y="1918"/>
                  <a:ext cx="1682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6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3205" name="Text Box 21"/>
              <p:cNvSpPr txBox="1">
                <a:spLocks noChangeArrowheads="1"/>
              </p:cNvSpPr>
              <p:nvPr/>
            </p:nvSpPr>
            <p:spPr bwMode="gray">
              <a:xfrm>
                <a:off x="1904" y="3438"/>
                <a:ext cx="263" cy="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es-MX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E</a:t>
                </a:r>
              </a:p>
            </p:txBody>
          </p:sp>
        </p:grpSp>
        <p:grpSp>
          <p:nvGrpSpPr>
            <p:cNvPr id="75793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75819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3208" name="Oval 24"/>
                <p:cNvSpPr>
                  <a:spLocks noChangeArrowheads="1"/>
                </p:cNvSpPr>
                <p:nvPr/>
              </p:nvSpPr>
              <p:spPr bwMode="gray">
                <a:xfrm>
                  <a:off x="2017" y="1921"/>
                  <a:ext cx="1677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22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3210" name="Text Box 26"/>
              <p:cNvSpPr txBox="1">
                <a:spLocks noChangeArrowheads="1"/>
              </p:cNvSpPr>
              <p:nvPr/>
            </p:nvSpPr>
            <p:spPr bwMode="gray">
              <a:xfrm>
                <a:off x="4013" y="2029"/>
                <a:ext cx="272" cy="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es-MX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75794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75815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3213" name="Oval 29"/>
                <p:cNvSpPr>
                  <a:spLocks noChangeArrowheads="1"/>
                </p:cNvSpPr>
                <p:nvPr/>
              </p:nvSpPr>
              <p:spPr bwMode="gray">
                <a:xfrm>
                  <a:off x="2017" y="1919"/>
                  <a:ext cx="1679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8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3215" name="Text Box 31"/>
              <p:cNvSpPr txBox="1">
                <a:spLocks noChangeArrowheads="1"/>
              </p:cNvSpPr>
              <p:nvPr/>
            </p:nvSpPr>
            <p:spPr bwMode="gray">
              <a:xfrm>
                <a:off x="3633" y="3360"/>
                <a:ext cx="294" cy="3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es-MX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75795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75811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3218" name="Oval 34"/>
                <p:cNvSpPr>
                  <a:spLocks noChangeArrowheads="1"/>
                </p:cNvSpPr>
                <p:nvPr/>
              </p:nvSpPr>
              <p:spPr bwMode="gray">
                <a:xfrm>
                  <a:off x="2017" y="1921"/>
                  <a:ext cx="1678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14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3220" name="Text Box 36"/>
              <p:cNvSpPr txBox="1">
                <a:spLocks noChangeArrowheads="1"/>
              </p:cNvSpPr>
              <p:nvPr/>
            </p:nvSpPr>
            <p:spPr bwMode="gray">
              <a:xfrm>
                <a:off x="1570" y="2017"/>
                <a:ext cx="284" cy="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es-MX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1" cy="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gray">
            <a:xfrm rot="18227093">
              <a:off x="3410" y="3166"/>
              <a:ext cx="81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5798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50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5799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3227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228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1" cy="8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 rot="18227093">
              <a:off x="3602" y="2349"/>
              <a:ext cx="83" cy="8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802" name="Text Box 47"/>
            <p:cNvSpPr txBox="1">
              <a:spLocks noChangeArrowheads="1"/>
            </p:cNvSpPr>
            <p:nvPr/>
          </p:nvSpPr>
          <p:spPr bwMode="auto">
            <a:xfrm>
              <a:off x="381" y="1968"/>
              <a:ext cx="1101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Tos Seca, estornudos, disnea</a:t>
              </a:r>
            </a:p>
          </p:txBody>
        </p:sp>
        <p:sp>
          <p:nvSpPr>
            <p:cNvPr id="75803" name="Text Box 48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altLang="es-MX" dirty="0">
                <a:solidFill>
                  <a:srgbClr val="000000"/>
                </a:solidFill>
              </a:endParaRPr>
            </a:p>
          </p:txBody>
        </p:sp>
        <p:sp>
          <p:nvSpPr>
            <p:cNvPr id="75804" name="Text Box 49"/>
            <p:cNvSpPr txBox="1">
              <a:spLocks noChangeArrowheads="1"/>
            </p:cNvSpPr>
            <p:nvPr/>
          </p:nvSpPr>
          <p:spPr bwMode="auto">
            <a:xfrm>
              <a:off x="4250" y="2073"/>
              <a:ext cx="181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Desde un estado gripal </a:t>
              </a:r>
            </a:p>
          </p:txBody>
        </p:sp>
        <p:sp>
          <p:nvSpPr>
            <p:cNvPr id="75805" name="Text Box 50"/>
            <p:cNvSpPr txBox="1">
              <a:spLocks noChangeArrowheads="1"/>
            </p:cNvSpPr>
            <p:nvPr/>
          </p:nvSpPr>
          <p:spPr bwMode="auto">
            <a:xfrm>
              <a:off x="422" y="3381"/>
              <a:ext cx="1589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SDRA potencialmente mortal. </a:t>
              </a:r>
            </a:p>
          </p:txBody>
        </p:sp>
        <p:sp>
          <p:nvSpPr>
            <p:cNvPr id="75806" name="Text Box 51"/>
            <p:cNvSpPr txBox="1">
              <a:spLocks noChangeArrowheads="1"/>
            </p:cNvSpPr>
            <p:nvPr/>
          </p:nvSpPr>
          <p:spPr bwMode="auto">
            <a:xfrm>
              <a:off x="4018" y="3044"/>
              <a:ext cx="196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Hasta un </a:t>
              </a:r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cuadro</a:t>
              </a:r>
            </a:p>
            <a:p>
              <a:pPr algn="ctr" eaLnBrk="0" hangingPunct="0"/>
              <a:r>
                <a:rPr lang="en-U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de </a:t>
              </a:r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neumonía</a:t>
              </a:r>
              <a:r>
                <a:rPr lang="en-U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 grave y</a:t>
              </a:r>
            </a:p>
          </p:txBody>
        </p:sp>
      </p:grpSp>
      <p:sp>
        <p:nvSpPr>
          <p:cNvPr id="75779" name="Rectángulo 1"/>
          <p:cNvSpPr>
            <a:spLocks noChangeArrowheads="1"/>
          </p:cNvSpPr>
          <p:nvPr/>
        </p:nvSpPr>
        <p:spPr bwMode="auto">
          <a:xfrm>
            <a:off x="920750" y="1036638"/>
            <a:ext cx="5761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00FF"/>
                </a:solidFill>
                <a:latin typeface="Calibri" pitchFamily="34" charset="0"/>
              </a:rPr>
              <a:t>Manifestaciones generales como cefalea, astenia y mialgias</a:t>
            </a:r>
          </a:p>
        </p:txBody>
      </p:sp>
      <p:sp>
        <p:nvSpPr>
          <p:cNvPr id="75780" name="Rectángulo 2"/>
          <p:cNvSpPr>
            <a:spLocks noChangeArrowheads="1"/>
          </p:cNvSpPr>
          <p:nvPr/>
        </p:nvSpPr>
        <p:spPr bwMode="auto">
          <a:xfrm>
            <a:off x="6116638" y="2124075"/>
            <a:ext cx="262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0000FF"/>
                </a:solidFill>
                <a:latin typeface="Calibri" pitchFamily="34" charset="0"/>
              </a:rPr>
              <a:t>Puede evolucionar </a:t>
            </a:r>
          </a:p>
        </p:txBody>
      </p:sp>
      <p:sp>
        <p:nvSpPr>
          <p:cNvPr id="75781" name="Rectángulo 4"/>
          <p:cNvSpPr>
            <a:spLocks noChangeArrowheads="1"/>
          </p:cNvSpPr>
          <p:nvPr/>
        </p:nvSpPr>
        <p:spPr bwMode="auto">
          <a:xfrm>
            <a:off x="155575" y="1984375"/>
            <a:ext cx="226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0000FF"/>
                </a:solidFill>
                <a:latin typeface="Calibri" pitchFamily="34" charset="0"/>
              </a:rPr>
              <a:t>Acompañado de</a:t>
            </a:r>
          </a:p>
        </p:txBody>
      </p:sp>
      <p:sp>
        <p:nvSpPr>
          <p:cNvPr id="6" name="Flecha: curvada hacia la derecha 5"/>
          <p:cNvSpPr/>
          <p:nvPr/>
        </p:nvSpPr>
        <p:spPr>
          <a:xfrm flipV="1">
            <a:off x="194029" y="1038674"/>
            <a:ext cx="731838" cy="954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Flecha: curvada hacia la izquierda 6"/>
          <p:cNvSpPr/>
          <p:nvPr/>
        </p:nvSpPr>
        <p:spPr>
          <a:xfrm>
            <a:off x="8623300" y="2359025"/>
            <a:ext cx="365125" cy="10048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9" name="Flecha: curvada hacia la izquierda 58"/>
          <p:cNvSpPr/>
          <p:nvPr/>
        </p:nvSpPr>
        <p:spPr>
          <a:xfrm>
            <a:off x="8623300" y="3676650"/>
            <a:ext cx="365125" cy="12001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5785" name="Rectángulo 8"/>
          <p:cNvSpPr>
            <a:spLocks noChangeArrowheads="1"/>
          </p:cNvSpPr>
          <p:nvPr/>
        </p:nvSpPr>
        <p:spPr bwMode="auto">
          <a:xfrm>
            <a:off x="3460750" y="3130550"/>
            <a:ext cx="1395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Calibri" pitchFamily="34" charset="0"/>
              </a:rPr>
              <a:t>Concepto</a:t>
            </a:r>
          </a:p>
        </p:txBody>
      </p:sp>
      <p:pic>
        <p:nvPicPr>
          <p:cNvPr id="75786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888038"/>
            <a:ext cx="41814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 dirty="0"/>
              <a:t>Etiología</a:t>
            </a:r>
          </a:p>
        </p:txBody>
      </p:sp>
      <p:sp>
        <p:nvSpPr>
          <p:cNvPr id="76802" name="AutoShape 3"/>
          <p:cNvSpPr>
            <a:spLocks noChangeArrowheads="1"/>
          </p:cNvSpPr>
          <p:nvPr/>
        </p:nvSpPr>
        <p:spPr bwMode="gray">
          <a:xfrm flipV="1">
            <a:off x="2058988" y="1160463"/>
            <a:ext cx="5530850" cy="220186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hlink"/>
              </a:gs>
              <a:gs pos="100000">
                <a:srgbClr val="F1F5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gray">
          <a:xfrm>
            <a:off x="233363" y="1127125"/>
            <a:ext cx="8829675" cy="1816100"/>
          </a:xfrm>
          <a:prstGeom prst="rect">
            <a:avLst/>
          </a:prstGeom>
          <a:noFill/>
          <a:ln w="76200" algn="ctr">
            <a:solidFill>
              <a:srgbClr val="4893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s-MX" sz="4000" dirty="0">
                <a:solidFill>
                  <a:srgbClr val="0000FF"/>
                </a:solidFill>
                <a:latin typeface="Calibri" pitchFamily="34" charset="0"/>
              </a:rPr>
              <a:t>Los coronavirus</a:t>
            </a:r>
          </a:p>
          <a:p>
            <a:pPr algn="just" eaLnBrk="0" hangingPunct="0"/>
            <a:r>
              <a:rPr lang="en-US" altLang="es-MX" sz="2400" b="1" dirty="0">
                <a:solidFill>
                  <a:srgbClr val="48930F"/>
                </a:solidFill>
                <a:latin typeface="Calibri" pitchFamily="34" charset="0"/>
              </a:rPr>
              <a:t> </a:t>
            </a:r>
            <a:r>
              <a:rPr lang="es-MX" altLang="es-MX" sz="2400" b="1" dirty="0">
                <a:solidFill>
                  <a:srgbClr val="48930F"/>
                </a:solidFill>
                <a:latin typeface="Calibri" pitchFamily="34" charset="0"/>
              </a:rPr>
              <a:t>Los coronavirus reciben su nombre por sus proyecciones proteicas superficiales características  en forma de espiga, que dan aspecto de corona en  </a:t>
            </a:r>
            <a:r>
              <a:rPr lang="pt-BR" altLang="es-MX" sz="2400" b="1" dirty="0">
                <a:solidFill>
                  <a:srgbClr val="48930F"/>
                </a:solidFill>
                <a:latin typeface="Calibri" pitchFamily="34" charset="0"/>
              </a:rPr>
              <a:t>microscopia electrónica de tinción negativa. </a:t>
            </a:r>
          </a:p>
        </p:txBody>
      </p:sp>
      <p:grpSp>
        <p:nvGrpSpPr>
          <p:cNvPr id="76804" name="Group 6"/>
          <p:cNvGrpSpPr>
            <a:grpSpLocks/>
          </p:cNvGrpSpPr>
          <p:nvPr/>
        </p:nvGrpSpPr>
        <p:grpSpPr bwMode="auto">
          <a:xfrm>
            <a:off x="-133350" y="3382963"/>
            <a:ext cx="2835275" cy="3009900"/>
            <a:chOff x="358" y="2476"/>
            <a:chExt cx="1418" cy="1251"/>
          </a:xfrm>
        </p:grpSpPr>
        <p:grpSp>
          <p:nvGrpSpPr>
            <p:cNvPr id="76824" name="Group 7"/>
            <p:cNvGrpSpPr>
              <a:grpSpLocks/>
            </p:cNvGrpSpPr>
            <p:nvPr/>
          </p:nvGrpSpPr>
          <p:grpSpPr bwMode="auto">
            <a:xfrm>
              <a:off x="358" y="2476"/>
              <a:ext cx="1418" cy="954"/>
              <a:chOff x="333" y="1584"/>
              <a:chExt cx="1891" cy="1296"/>
            </a:xfrm>
          </p:grpSpPr>
          <p:grpSp>
            <p:nvGrpSpPr>
              <p:cNvPr id="76826" name="Group 8"/>
              <p:cNvGrpSpPr>
                <a:grpSpLocks/>
              </p:cNvGrpSpPr>
              <p:nvPr/>
            </p:nvGrpSpPr>
            <p:grpSpPr bwMode="auto">
              <a:xfrm>
                <a:off x="427" y="1584"/>
                <a:ext cx="1631" cy="1296"/>
                <a:chOff x="1750" y="1920"/>
                <a:chExt cx="2195" cy="1680"/>
              </a:xfrm>
            </p:grpSpPr>
            <p:sp>
              <p:nvSpPr>
                <p:cNvPr id="102409" name="Oval 9"/>
                <p:cNvSpPr>
                  <a:spLocks noChangeArrowheads="1"/>
                </p:cNvSpPr>
                <p:nvPr/>
              </p:nvSpPr>
              <p:spPr bwMode="gray">
                <a:xfrm>
                  <a:off x="1750" y="1920"/>
                  <a:ext cx="2194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829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411" name="Text Box 11"/>
              <p:cNvSpPr txBox="1">
                <a:spLocks noChangeArrowheads="1"/>
              </p:cNvSpPr>
              <p:nvPr/>
            </p:nvSpPr>
            <p:spPr bwMode="gray">
              <a:xfrm>
                <a:off x="333" y="1745"/>
                <a:ext cx="1891" cy="7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s-ES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Son virus </a:t>
                </a:r>
              </a:p>
              <a:p>
                <a:pPr algn="ctr" eaLnBrk="0" hangingPunct="0">
                  <a:defRPr/>
                </a:pPr>
                <a:r>
                  <a:rPr lang="es-ES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envueltos</a:t>
                </a:r>
              </a:p>
              <a:p>
                <a:pPr algn="ctr" eaLnBrk="0" hangingPunct="0">
                  <a:defRPr/>
                </a:pPr>
                <a:r>
                  <a:rPr lang="es-ES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de mediano-gran tamaño</a:t>
                </a:r>
              </a:p>
            </p:txBody>
          </p:sp>
        </p:grpSp>
        <p:sp>
          <p:nvSpPr>
            <p:cNvPr id="76825" name="Oval 12"/>
            <p:cNvSpPr>
              <a:spLocks noChangeArrowheads="1"/>
            </p:cNvSpPr>
            <p:nvPr/>
          </p:nvSpPr>
          <p:spPr bwMode="gray">
            <a:xfrm>
              <a:off x="552" y="3451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altLang="es-MX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6805" name="Group 13"/>
          <p:cNvGrpSpPr>
            <a:grpSpLocks/>
          </p:cNvGrpSpPr>
          <p:nvPr/>
        </p:nvGrpSpPr>
        <p:grpSpPr bwMode="auto">
          <a:xfrm>
            <a:off x="2549525" y="3344863"/>
            <a:ext cx="2192338" cy="3036887"/>
            <a:chOff x="1776" y="2476"/>
            <a:chExt cx="1056" cy="1304"/>
          </a:xfrm>
        </p:grpSpPr>
        <p:grpSp>
          <p:nvGrpSpPr>
            <p:cNvPr id="76819" name="Group 14"/>
            <p:cNvGrpSpPr>
              <a:grpSpLocks/>
            </p:cNvGrpSpPr>
            <p:nvPr/>
          </p:nvGrpSpPr>
          <p:grpSpPr bwMode="auto">
            <a:xfrm>
              <a:off x="1776" y="2476"/>
              <a:ext cx="1056" cy="958"/>
              <a:chOff x="2016" y="1920"/>
              <a:chExt cx="1848" cy="1680"/>
            </a:xfrm>
          </p:grpSpPr>
          <p:sp>
            <p:nvSpPr>
              <p:cNvPr id="102415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848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/>
            </p:nvSpPr>
            <p:spPr bwMode="gray">
              <a:xfrm>
                <a:off x="2207" y="1947"/>
                <a:ext cx="1297" cy="635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417" name="Text Box 17"/>
            <p:cNvSpPr txBox="1">
              <a:spLocks noChangeArrowheads="1"/>
            </p:cNvSpPr>
            <p:nvPr/>
          </p:nvSpPr>
          <p:spPr bwMode="gray">
            <a:xfrm>
              <a:off x="1834" y="2583"/>
              <a:ext cx="980" cy="7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altLang="es-MX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Con un genoma ARN monocatenario</a:t>
              </a:r>
            </a:p>
            <a:p>
              <a:pPr algn="ctr" eaLnBrk="0" hangingPunct="0">
                <a:defRPr/>
              </a:pPr>
              <a:r>
                <a:rPr lang="it-IT" altLang="es-MX" sz="2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de sentido positivo  </a:t>
              </a:r>
              <a:endParaRPr lang="en-US" altLang="es-MX" sz="20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21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altLang="es-MX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6806" name="Group 19"/>
          <p:cNvGrpSpPr>
            <a:grpSpLocks/>
          </p:cNvGrpSpPr>
          <p:nvPr/>
        </p:nvGrpSpPr>
        <p:grpSpPr bwMode="auto">
          <a:xfrm>
            <a:off x="4824413" y="3344863"/>
            <a:ext cx="2324100" cy="3098800"/>
            <a:chOff x="3072" y="2448"/>
            <a:chExt cx="1028" cy="1298"/>
          </a:xfrm>
        </p:grpSpPr>
        <p:grpSp>
          <p:nvGrpSpPr>
            <p:cNvPr id="76814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2421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422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_tradnl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423" name="Text Box 23"/>
            <p:cNvSpPr txBox="1">
              <a:spLocks noChangeArrowheads="1"/>
            </p:cNvSpPr>
            <p:nvPr/>
          </p:nvSpPr>
          <p:spPr bwMode="gray">
            <a:xfrm>
              <a:off x="3141" y="2784"/>
              <a:ext cx="864" cy="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ES" altLang="es-MX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Codifican la </a:t>
              </a:r>
            </a:p>
            <a:p>
              <a:pPr algn="ctr" eaLnBrk="0" hangingPunct="0">
                <a:defRPr/>
              </a:pPr>
              <a:r>
                <a:rPr lang="es-ES" altLang="es-MX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proteína nsp14-ExoN</a:t>
              </a:r>
            </a:p>
          </p:txBody>
        </p:sp>
        <p:sp>
          <p:nvSpPr>
            <p:cNvPr id="76816" name="Oval 24"/>
            <p:cNvSpPr>
              <a:spLocks noChangeArrowheads="1"/>
            </p:cNvSpPr>
            <p:nvPr/>
          </p:nvSpPr>
          <p:spPr bwMode="gray">
            <a:xfrm>
              <a:off x="3105" y="3460"/>
              <a:ext cx="995" cy="28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altLang="es-MX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6807" name="Group 25"/>
          <p:cNvGrpSpPr>
            <a:grpSpLocks/>
          </p:cNvGrpSpPr>
          <p:nvPr/>
        </p:nvGrpSpPr>
        <p:grpSpPr bwMode="auto">
          <a:xfrm>
            <a:off x="7118350" y="3344863"/>
            <a:ext cx="1989138" cy="2840037"/>
            <a:chOff x="4245" y="2298"/>
            <a:chExt cx="1253" cy="1534"/>
          </a:xfrm>
        </p:grpSpPr>
        <p:grpSp>
          <p:nvGrpSpPr>
            <p:cNvPr id="76808" name="Group 26"/>
            <p:cNvGrpSpPr>
              <a:grpSpLocks/>
            </p:cNvGrpSpPr>
            <p:nvPr/>
          </p:nvGrpSpPr>
          <p:grpSpPr bwMode="auto">
            <a:xfrm>
              <a:off x="4245" y="2298"/>
              <a:ext cx="1253" cy="1332"/>
              <a:chOff x="2366" y="1309"/>
              <a:chExt cx="1503" cy="1590"/>
            </a:xfrm>
          </p:grpSpPr>
          <p:grpSp>
            <p:nvGrpSpPr>
              <p:cNvPr id="76810" name="Group 27"/>
              <p:cNvGrpSpPr>
                <a:grpSpLocks/>
              </p:cNvGrpSpPr>
              <p:nvPr/>
            </p:nvGrpSpPr>
            <p:grpSpPr bwMode="auto">
              <a:xfrm>
                <a:off x="2366" y="1309"/>
                <a:ext cx="1503" cy="1590"/>
                <a:chOff x="1967" y="1659"/>
                <a:chExt cx="2191" cy="2319"/>
              </a:xfrm>
            </p:grpSpPr>
            <p:sp>
              <p:nvSpPr>
                <p:cNvPr id="102428" name="Oval 28"/>
                <p:cNvSpPr>
                  <a:spLocks noChangeArrowheads="1"/>
                </p:cNvSpPr>
                <p:nvPr/>
              </p:nvSpPr>
              <p:spPr bwMode="gray">
                <a:xfrm>
                  <a:off x="1967" y="1659"/>
                  <a:ext cx="2191" cy="23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813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430" name="Text Box 30"/>
              <p:cNvSpPr txBox="1">
                <a:spLocks noChangeArrowheads="1"/>
              </p:cNvSpPr>
              <p:nvPr/>
            </p:nvSpPr>
            <p:spPr bwMode="gray">
              <a:xfrm>
                <a:off x="2460" y="1584"/>
                <a:ext cx="1401" cy="10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s-MX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Responsable </a:t>
                </a:r>
              </a:p>
              <a:p>
                <a:pPr algn="ctr" eaLnBrk="0" hangingPunct="0">
                  <a:defRPr/>
                </a:pPr>
                <a:r>
                  <a:rPr lang="es-MX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Del  genoma </a:t>
                </a:r>
              </a:p>
              <a:p>
                <a:pPr algn="ctr" eaLnBrk="0" hangingPunct="0">
                  <a:defRPr/>
                </a:pPr>
                <a:r>
                  <a:rPr lang="es-MX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Grande y </a:t>
                </a:r>
              </a:p>
              <a:p>
                <a:pPr algn="ctr" eaLnBrk="0" hangingPunct="0">
                  <a:defRPr/>
                </a:pPr>
                <a:r>
                  <a:rPr lang="es-MX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complejo del </a:t>
                </a:r>
              </a:p>
              <a:p>
                <a:pPr algn="ctr" eaLnBrk="0" hangingPunct="0">
                  <a:defRPr/>
                </a:pPr>
                <a:r>
                  <a:rPr lang="es-MX" altLang="es-MX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coronavirus. </a:t>
                </a:r>
              </a:p>
            </p:txBody>
          </p:sp>
        </p:grpSp>
        <p:sp>
          <p:nvSpPr>
            <p:cNvPr id="76809" name="Oval 31"/>
            <p:cNvSpPr>
              <a:spLocks noChangeArrowheads="1"/>
            </p:cNvSpPr>
            <p:nvPr/>
          </p:nvSpPr>
          <p:spPr bwMode="gray">
            <a:xfrm>
              <a:off x="4272" y="3796"/>
              <a:ext cx="995" cy="3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altLang="es-MX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6350"/>
            <a:ext cx="9131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27" name="Group 2"/>
          <p:cNvGrpSpPr>
            <a:grpSpLocks/>
          </p:cNvGrpSpPr>
          <p:nvPr/>
        </p:nvGrpSpPr>
        <p:grpSpPr bwMode="auto">
          <a:xfrm>
            <a:off x="284163" y="4530725"/>
            <a:ext cx="8643937" cy="831850"/>
            <a:chOff x="1248" y="1326"/>
            <a:chExt cx="4428" cy="578"/>
          </a:xfrm>
        </p:grpSpPr>
        <p:sp>
          <p:nvSpPr>
            <p:cNvPr id="7784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pPr algn="just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77846" name="Text Box 5"/>
            <p:cNvSpPr txBox="1">
              <a:spLocks noChangeArrowheads="1"/>
            </p:cNvSpPr>
            <p:nvPr/>
          </p:nvSpPr>
          <p:spPr bwMode="gray">
            <a:xfrm>
              <a:off x="1643" y="1326"/>
              <a:ext cx="4033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s-MX" altLang="es-MX" sz="2400" b="1" dirty="0">
                  <a:solidFill>
                    <a:srgbClr val="0000FF"/>
                  </a:solidFill>
                  <a:latin typeface="Calibri" pitchFamily="34" charset="0"/>
                </a:rPr>
                <a:t>La transmisión fecal-oral puede producirse por la diarrea profusa observada en algunos pacientes. </a:t>
              </a:r>
            </a:p>
          </p:txBody>
        </p:sp>
        <p:sp>
          <p:nvSpPr>
            <p:cNvPr id="77847" name="Text Box 6"/>
            <p:cNvSpPr txBox="1">
              <a:spLocks noChangeArrowheads="1"/>
            </p:cNvSpPr>
            <p:nvPr/>
          </p:nvSpPr>
          <p:spPr bwMode="gray">
            <a:xfrm>
              <a:off x="1302" y="1454"/>
              <a:ext cx="2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n-US" altLang="es-MX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77828" name="Group 7"/>
          <p:cNvGrpSpPr>
            <a:grpSpLocks/>
          </p:cNvGrpSpPr>
          <p:nvPr/>
        </p:nvGrpSpPr>
        <p:grpSpPr bwMode="auto">
          <a:xfrm>
            <a:off x="211138" y="1008063"/>
            <a:ext cx="8721725" cy="515937"/>
            <a:chOff x="1248" y="2030"/>
            <a:chExt cx="5493" cy="394"/>
          </a:xfrm>
        </p:grpSpPr>
        <p:sp>
          <p:nvSpPr>
            <p:cNvPr id="7784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77843" name="Text Box 10"/>
            <p:cNvSpPr txBox="1">
              <a:spLocks noChangeArrowheads="1"/>
            </p:cNvSpPr>
            <p:nvPr/>
          </p:nvSpPr>
          <p:spPr bwMode="gray">
            <a:xfrm>
              <a:off x="1640" y="2072"/>
              <a:ext cx="5101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altLang="es-MX" sz="2400" b="1" dirty="0">
                  <a:solidFill>
                    <a:srgbClr val="0000FF"/>
                  </a:solidFill>
                  <a:latin typeface="Calibri" pitchFamily="34" charset="0"/>
                </a:rPr>
                <a:t>Las tasas de ataque son similares en diversos grupos de edad. </a:t>
              </a:r>
            </a:p>
          </p:txBody>
        </p:sp>
        <p:sp>
          <p:nvSpPr>
            <p:cNvPr id="7784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MX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7829" name="Group 12"/>
          <p:cNvGrpSpPr>
            <a:grpSpLocks/>
          </p:cNvGrpSpPr>
          <p:nvPr/>
        </p:nvGrpSpPr>
        <p:grpSpPr bwMode="auto">
          <a:xfrm>
            <a:off x="185738" y="1820863"/>
            <a:ext cx="8742362" cy="1230312"/>
            <a:chOff x="1248" y="2640"/>
            <a:chExt cx="5593" cy="775"/>
          </a:xfrm>
        </p:grpSpPr>
        <p:sp>
          <p:nvSpPr>
            <p:cNvPr id="7783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pPr algn="just" eaLnBrk="0" hangingPunct="0"/>
              <a:endParaRPr lang="es-ES_tradnl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7840" name="Text Box 15"/>
            <p:cNvSpPr txBox="1">
              <a:spLocks noChangeArrowheads="1"/>
            </p:cNvSpPr>
            <p:nvPr/>
          </p:nvSpPr>
          <p:spPr bwMode="gray">
            <a:xfrm>
              <a:off x="1736" y="2659"/>
              <a:ext cx="510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El modo de </a:t>
              </a:r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transmisión del coronavirus es mediante </a:t>
              </a:r>
              <a:r>
                <a:rPr lang="pt-BR" altLang="es-MX" sz="2400" b="1" dirty="0">
                  <a:solidFill>
                    <a:srgbClr val="0000FF"/>
                  </a:solidFill>
                  <a:latin typeface="Calibri" pitchFamily="34" charset="0"/>
                </a:rPr>
                <a:t>contacto </a:t>
              </a:r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directo o indirecto </a:t>
              </a:r>
              <a:r>
                <a:rPr lang="pt-BR" altLang="es-MX" sz="2400" b="1" dirty="0">
                  <a:solidFill>
                    <a:srgbClr val="0000FF"/>
                  </a:solidFill>
                  <a:latin typeface="Calibri" pitchFamily="34" charset="0"/>
                </a:rPr>
                <a:t>de </a:t>
              </a:r>
              <a:r>
                <a:rPr lang="es-MX" altLang="es-MX" sz="2400" b="1" dirty="0">
                  <a:solidFill>
                    <a:srgbClr val="0000FF"/>
                  </a:solidFill>
                  <a:latin typeface="Calibri" pitchFamily="34" charset="0"/>
                </a:rPr>
                <a:t>las mucosas con gotitas o </a:t>
              </a:r>
              <a:r>
                <a:rPr lang="es-ES" altLang="es-MX" sz="2400" b="1" dirty="0">
                  <a:solidFill>
                    <a:srgbClr val="0000FF"/>
                  </a:solidFill>
                  <a:latin typeface="Calibri" pitchFamily="34" charset="0"/>
                </a:rPr>
                <a:t> fómites contagiosos. </a:t>
              </a:r>
            </a:p>
          </p:txBody>
        </p:sp>
        <p:sp>
          <p:nvSpPr>
            <p:cNvPr id="77841" name="Text Box 16"/>
            <p:cNvSpPr txBox="1">
              <a:spLocks noChangeArrowheads="1"/>
            </p:cNvSpPr>
            <p:nvPr/>
          </p:nvSpPr>
          <p:spPr bwMode="gray">
            <a:xfrm>
              <a:off x="1299" y="2654"/>
              <a:ext cx="2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n-US" altLang="es-MX" sz="2400" b="1" dirty="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7830" name="Group 17"/>
          <p:cNvGrpSpPr>
            <a:grpSpLocks/>
          </p:cNvGrpSpPr>
          <p:nvPr/>
        </p:nvGrpSpPr>
        <p:grpSpPr bwMode="auto">
          <a:xfrm>
            <a:off x="211138" y="3186113"/>
            <a:ext cx="8648700" cy="1200150"/>
            <a:chOff x="1248" y="3111"/>
            <a:chExt cx="5652" cy="864"/>
          </a:xfrm>
        </p:grpSpPr>
        <p:sp>
          <p:nvSpPr>
            <p:cNvPr id="7783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s-ES_tradnl" dirty="0">
                <a:solidFill>
                  <a:srgbClr val="0000FF"/>
                </a:solidFill>
              </a:endParaRPr>
            </a:p>
          </p:txBody>
        </p:sp>
        <p:sp>
          <p:nvSpPr>
            <p:cNvPr id="77837" name="Text Box 20"/>
            <p:cNvSpPr txBox="1">
              <a:spLocks noChangeArrowheads="1"/>
            </p:cNvSpPr>
            <p:nvPr/>
          </p:nvSpPr>
          <p:spPr bwMode="gray">
            <a:xfrm>
              <a:off x="1678" y="3111"/>
              <a:ext cx="522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s-MX" altLang="es-MX" sz="2400" b="1" dirty="0">
                  <a:solidFill>
                    <a:srgbClr val="0000FF"/>
                  </a:solidFill>
                  <a:latin typeface="Calibri" pitchFamily="34" charset="0"/>
                </a:rPr>
                <a:t>La transmisión por aerosol es menos frecuente y se produce principalmente por entubación endotraqueal, la broncoscopía, o el tratamiento con medicación en aerosoles.</a:t>
              </a:r>
            </a:p>
          </p:txBody>
        </p:sp>
        <p:sp>
          <p:nvSpPr>
            <p:cNvPr id="77838" name="Text Box 21"/>
            <p:cNvSpPr txBox="1">
              <a:spLocks noChangeArrowheads="1"/>
            </p:cNvSpPr>
            <p:nvPr/>
          </p:nvSpPr>
          <p:spPr bwMode="gray">
            <a:xfrm>
              <a:off x="1295" y="3244"/>
              <a:ext cx="2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MX" sz="2400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77831" name="Group 22"/>
          <p:cNvGrpSpPr>
            <a:grpSpLocks/>
          </p:cNvGrpSpPr>
          <p:nvPr/>
        </p:nvGrpSpPr>
        <p:grpSpPr bwMode="auto">
          <a:xfrm>
            <a:off x="311150" y="5662613"/>
            <a:ext cx="8701088" cy="830262"/>
            <a:chOff x="1248" y="3126"/>
            <a:chExt cx="5481" cy="523"/>
          </a:xfrm>
        </p:grpSpPr>
        <p:sp>
          <p:nvSpPr>
            <p:cNvPr id="7783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77834" name="Text Box 25"/>
            <p:cNvSpPr txBox="1">
              <a:spLocks noChangeArrowheads="1"/>
            </p:cNvSpPr>
            <p:nvPr/>
          </p:nvSpPr>
          <p:spPr bwMode="gray">
            <a:xfrm>
              <a:off x="1667" y="3126"/>
              <a:ext cx="50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s-MX" altLang="es-MX" sz="2400" b="1" dirty="0">
                  <a:solidFill>
                    <a:srgbClr val="0000FF"/>
                  </a:solidFill>
                  <a:latin typeface="Calibri" pitchFamily="34" charset="0"/>
                </a:rPr>
                <a:t>Por cada adulto infectado se producen hasta 2-4 casos secundarios. </a:t>
              </a:r>
            </a:p>
          </p:txBody>
        </p:sp>
        <p:sp>
          <p:nvSpPr>
            <p:cNvPr id="7783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MX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7832" name="Rectangle 27"/>
          <p:cNvSpPr>
            <a:spLocks noGrp="1" noChangeArrowheads="1"/>
          </p:cNvSpPr>
          <p:nvPr>
            <p:ph type="title"/>
          </p:nvPr>
        </p:nvSpPr>
        <p:spPr>
          <a:xfrm>
            <a:off x="2916238" y="114300"/>
            <a:ext cx="3635375" cy="762000"/>
          </a:xfrm>
          <a:ln w="76200">
            <a:solidFill>
              <a:srgbClr val="48930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MX" b="1" dirty="0">
                <a:solidFill>
                  <a:schemeClr val="bg1"/>
                </a:solidFill>
                <a:effectLst/>
              </a:rPr>
              <a:t>Epidemiología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Imagen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225" y="987425"/>
            <a:ext cx="3419475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Imagen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770188"/>
            <a:ext cx="1435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Imagen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286000"/>
            <a:ext cx="9144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Imagen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3150" y="4370388"/>
            <a:ext cx="16637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Imagen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709738"/>
            <a:ext cx="14271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Imagen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2475" y="3219450"/>
            <a:ext cx="9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Imagen 2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078288"/>
            <a:ext cx="228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Imagen 2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91100" y="4787900"/>
            <a:ext cx="1485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Imagen 28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4100" y="1231900"/>
            <a:ext cx="6604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Imagen 3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3429000"/>
            <a:ext cx="1436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CuadroTexto 33"/>
          <p:cNvSpPr txBox="1">
            <a:spLocks noChangeArrowheads="1"/>
          </p:cNvSpPr>
          <p:nvPr/>
        </p:nvSpPr>
        <p:spPr bwMode="auto">
          <a:xfrm>
            <a:off x="2390775" y="139700"/>
            <a:ext cx="55991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_tradnl" altLang="es-MX" sz="3200" b="1" dirty="0">
                <a:solidFill>
                  <a:srgbClr val="0000FF"/>
                </a:solidFill>
                <a:latin typeface="+mn-lt"/>
              </a:rPr>
              <a:t>Signos y síntomas, COVID-19 </a:t>
            </a:r>
          </a:p>
        </p:txBody>
      </p:sp>
      <p:sp>
        <p:nvSpPr>
          <p:cNvPr id="78862" name="CuadroTexto 34"/>
          <p:cNvSpPr txBox="1">
            <a:spLocks noChangeArrowheads="1"/>
          </p:cNvSpPr>
          <p:nvPr/>
        </p:nvSpPr>
        <p:spPr bwMode="auto">
          <a:xfrm>
            <a:off x="2641600" y="1154113"/>
            <a:ext cx="841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Cefalea</a:t>
            </a:r>
          </a:p>
        </p:txBody>
      </p:sp>
      <p:sp>
        <p:nvSpPr>
          <p:cNvPr id="78863" name="CuadroTexto 35"/>
          <p:cNvSpPr txBox="1">
            <a:spLocks noChangeArrowheads="1"/>
          </p:cNvSpPr>
          <p:nvPr/>
        </p:nvSpPr>
        <p:spPr bwMode="auto">
          <a:xfrm>
            <a:off x="5956300" y="1463675"/>
            <a:ext cx="1208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b="1" dirty="0">
                <a:solidFill>
                  <a:srgbClr val="0000FF"/>
                </a:solidFill>
              </a:rPr>
              <a:t>Tos seca</a:t>
            </a:r>
          </a:p>
        </p:txBody>
      </p:sp>
      <p:sp>
        <p:nvSpPr>
          <p:cNvPr id="78864" name="CuadroTexto 36"/>
          <p:cNvSpPr txBox="1">
            <a:spLocks noChangeArrowheads="1"/>
          </p:cNvSpPr>
          <p:nvPr/>
        </p:nvSpPr>
        <p:spPr bwMode="auto">
          <a:xfrm>
            <a:off x="5959475" y="1857375"/>
            <a:ext cx="2030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Esputo productivo</a:t>
            </a:r>
          </a:p>
        </p:txBody>
      </p:sp>
      <p:sp>
        <p:nvSpPr>
          <p:cNvPr id="78865" name="CuadroTexto 37"/>
          <p:cNvSpPr txBox="1">
            <a:spLocks noChangeArrowheads="1"/>
          </p:cNvSpPr>
          <p:nvPr/>
        </p:nvSpPr>
        <p:spPr bwMode="auto">
          <a:xfrm>
            <a:off x="2141538" y="2155825"/>
            <a:ext cx="92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b="1" dirty="0">
                <a:solidFill>
                  <a:srgbClr val="0000FF"/>
                </a:solidFill>
              </a:rPr>
              <a:t>Disnea</a:t>
            </a:r>
          </a:p>
        </p:txBody>
      </p:sp>
      <p:sp>
        <p:nvSpPr>
          <p:cNvPr id="78866" name="CuadroTexto 38"/>
          <p:cNvSpPr txBox="1">
            <a:spLocks noChangeArrowheads="1"/>
          </p:cNvSpPr>
          <p:nvPr/>
        </p:nvSpPr>
        <p:spPr bwMode="auto">
          <a:xfrm>
            <a:off x="6188075" y="2782888"/>
            <a:ext cx="220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Nauseas o vómitos</a:t>
            </a:r>
          </a:p>
        </p:txBody>
      </p:sp>
      <p:sp>
        <p:nvSpPr>
          <p:cNvPr id="78867" name="CuadroTexto 40"/>
          <p:cNvSpPr txBox="1">
            <a:spLocks noChangeArrowheads="1"/>
          </p:cNvSpPr>
          <p:nvPr/>
        </p:nvSpPr>
        <p:spPr bwMode="auto">
          <a:xfrm>
            <a:off x="6443663" y="3371850"/>
            <a:ext cx="998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Diarreas</a:t>
            </a:r>
          </a:p>
        </p:txBody>
      </p:sp>
      <p:sp>
        <p:nvSpPr>
          <p:cNvPr id="78868" name="CuadroTexto 41"/>
          <p:cNvSpPr txBox="1">
            <a:spLocks noChangeArrowheads="1"/>
          </p:cNvSpPr>
          <p:nvPr/>
        </p:nvSpPr>
        <p:spPr bwMode="auto">
          <a:xfrm>
            <a:off x="508000" y="3810000"/>
            <a:ext cx="1223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  <a:cs typeface="Arial" charset="0"/>
              </a:rPr>
              <a:t> Fiebre</a:t>
            </a:r>
          </a:p>
        </p:txBody>
      </p:sp>
      <p:sp>
        <p:nvSpPr>
          <p:cNvPr id="78869" name="CuadroTexto 42"/>
          <p:cNvSpPr txBox="1">
            <a:spLocks noChangeArrowheads="1"/>
          </p:cNvSpPr>
          <p:nvPr/>
        </p:nvSpPr>
        <p:spPr bwMode="auto">
          <a:xfrm>
            <a:off x="269875" y="4071938"/>
            <a:ext cx="58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FF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8870" name="CuadroTexto 43"/>
          <p:cNvSpPr txBox="1">
            <a:spLocks noChangeArrowheads="1"/>
          </p:cNvSpPr>
          <p:nvPr/>
        </p:nvSpPr>
        <p:spPr bwMode="auto">
          <a:xfrm>
            <a:off x="557213" y="4113213"/>
            <a:ext cx="17256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Fatiga</a:t>
            </a:r>
          </a:p>
        </p:txBody>
      </p:sp>
      <p:sp>
        <p:nvSpPr>
          <p:cNvPr id="78871" name="CuadroTexto 44"/>
          <p:cNvSpPr txBox="1">
            <a:spLocks noChangeArrowheads="1"/>
          </p:cNvSpPr>
          <p:nvPr/>
        </p:nvSpPr>
        <p:spPr bwMode="auto">
          <a:xfrm>
            <a:off x="269875" y="4346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FF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8872" name="CuadroTexto 45"/>
          <p:cNvSpPr txBox="1">
            <a:spLocks noChangeArrowheads="1"/>
          </p:cNvSpPr>
          <p:nvPr/>
        </p:nvSpPr>
        <p:spPr bwMode="auto">
          <a:xfrm>
            <a:off x="557213" y="4387850"/>
            <a:ext cx="298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Dolor de garganta</a:t>
            </a:r>
          </a:p>
        </p:txBody>
      </p:sp>
      <p:sp>
        <p:nvSpPr>
          <p:cNvPr id="78873" name="CuadroTexto 46"/>
          <p:cNvSpPr txBox="1">
            <a:spLocks noChangeArrowheads="1"/>
          </p:cNvSpPr>
          <p:nvPr/>
        </p:nvSpPr>
        <p:spPr bwMode="auto">
          <a:xfrm>
            <a:off x="6624638" y="4356100"/>
            <a:ext cx="121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Mialgias </a:t>
            </a:r>
          </a:p>
        </p:txBody>
      </p:sp>
      <p:sp>
        <p:nvSpPr>
          <p:cNvPr id="78874" name="CuadroTexto 48"/>
          <p:cNvSpPr txBox="1">
            <a:spLocks noChangeArrowheads="1"/>
          </p:cNvSpPr>
          <p:nvPr/>
        </p:nvSpPr>
        <p:spPr bwMode="auto">
          <a:xfrm>
            <a:off x="269875" y="4621213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8875" name="CuadroTexto 49"/>
          <p:cNvSpPr txBox="1">
            <a:spLocks noChangeArrowheads="1"/>
          </p:cNvSpPr>
          <p:nvPr/>
        </p:nvSpPr>
        <p:spPr bwMode="auto">
          <a:xfrm>
            <a:off x="557213" y="4662488"/>
            <a:ext cx="133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Escalofríos</a:t>
            </a:r>
          </a:p>
        </p:txBody>
      </p:sp>
      <p:sp>
        <p:nvSpPr>
          <p:cNvPr id="78876" name="CuadroTexto 50"/>
          <p:cNvSpPr txBox="1">
            <a:spLocks noChangeArrowheads="1"/>
          </p:cNvSpPr>
          <p:nvPr/>
        </p:nvSpPr>
        <p:spPr bwMode="auto">
          <a:xfrm>
            <a:off x="6578600" y="4710113"/>
            <a:ext cx="1344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Artralgias </a:t>
            </a:r>
          </a:p>
        </p:txBody>
      </p:sp>
      <p:sp>
        <p:nvSpPr>
          <p:cNvPr id="78877" name="CuadroTexto 51"/>
          <p:cNvSpPr txBox="1">
            <a:spLocks noChangeArrowheads="1"/>
          </p:cNvSpPr>
          <p:nvPr/>
        </p:nvSpPr>
        <p:spPr bwMode="auto">
          <a:xfrm>
            <a:off x="269875" y="4895850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8878" name="CuadroTexto 52"/>
          <p:cNvSpPr txBox="1">
            <a:spLocks noChangeArrowheads="1"/>
          </p:cNvSpPr>
          <p:nvPr/>
        </p:nvSpPr>
        <p:spPr bwMode="auto">
          <a:xfrm>
            <a:off x="557213" y="4937125"/>
            <a:ext cx="2728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Congestión nasal</a:t>
            </a:r>
          </a:p>
        </p:txBody>
      </p:sp>
      <p:sp>
        <p:nvSpPr>
          <p:cNvPr id="78879" name="CuadroTexto 53"/>
          <p:cNvSpPr txBox="1">
            <a:spLocks noChangeArrowheads="1"/>
          </p:cNvSpPr>
          <p:nvPr/>
        </p:nvSpPr>
        <p:spPr bwMode="auto">
          <a:xfrm>
            <a:off x="269875" y="5168900"/>
            <a:ext cx="585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8880" name="CuadroTexto 54"/>
          <p:cNvSpPr txBox="1">
            <a:spLocks noChangeArrowheads="1"/>
          </p:cNvSpPr>
          <p:nvPr/>
        </p:nvSpPr>
        <p:spPr bwMode="auto">
          <a:xfrm>
            <a:off x="557213" y="5210175"/>
            <a:ext cx="2093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Hemoptisis</a:t>
            </a:r>
          </a:p>
        </p:txBody>
      </p:sp>
      <p:sp>
        <p:nvSpPr>
          <p:cNvPr id="78881" name="CuadroTexto 55"/>
          <p:cNvSpPr txBox="1">
            <a:spLocks noChangeArrowheads="1"/>
          </p:cNvSpPr>
          <p:nvPr/>
        </p:nvSpPr>
        <p:spPr bwMode="auto">
          <a:xfrm>
            <a:off x="269875" y="5443538"/>
            <a:ext cx="58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8882" name="CuadroTexto 56"/>
          <p:cNvSpPr txBox="1">
            <a:spLocks noChangeArrowheads="1"/>
          </p:cNvSpPr>
          <p:nvPr/>
        </p:nvSpPr>
        <p:spPr bwMode="auto">
          <a:xfrm>
            <a:off x="557213" y="5484813"/>
            <a:ext cx="3262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b="1" dirty="0">
                <a:solidFill>
                  <a:srgbClr val="0000FF"/>
                </a:solidFill>
              </a:rPr>
              <a:t>Congestión conjuntival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Imagen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19400"/>
            <a:ext cx="3048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Imagen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2100" y="3048000"/>
            <a:ext cx="2324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Imagen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2832100"/>
            <a:ext cx="2667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recto 11"/>
          <p:cNvCxnSpPr/>
          <p:nvPr/>
        </p:nvCxnSpPr>
        <p:spPr>
          <a:xfrm>
            <a:off x="1292225" y="2259013"/>
            <a:ext cx="6408738" cy="0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676775" y="2259013"/>
            <a:ext cx="0" cy="576262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700963" y="2259013"/>
            <a:ext cx="0" cy="576262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292225" y="674688"/>
            <a:ext cx="0" cy="2087562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7700963" y="674688"/>
            <a:ext cx="0" cy="1584325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3" name="CuadroTexto 16"/>
          <p:cNvSpPr txBox="1">
            <a:spLocks noChangeArrowheads="1"/>
          </p:cNvSpPr>
          <p:nvPr/>
        </p:nvSpPr>
        <p:spPr bwMode="auto">
          <a:xfrm>
            <a:off x="1755775" y="1423988"/>
            <a:ext cx="58340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600" b="1" dirty="0">
                <a:solidFill>
                  <a:srgbClr val="0000FF"/>
                </a:solidFill>
                <a:latin typeface="Calibri" pitchFamily="34" charset="0"/>
              </a:rPr>
              <a:t>Evolución de la enfermedad </a:t>
            </a:r>
          </a:p>
        </p:txBody>
      </p:sp>
      <p:sp>
        <p:nvSpPr>
          <p:cNvPr id="79884" name="CuadroTexto 17"/>
          <p:cNvSpPr txBox="1">
            <a:spLocks noChangeArrowheads="1"/>
          </p:cNvSpPr>
          <p:nvPr/>
        </p:nvSpPr>
        <p:spPr bwMode="auto">
          <a:xfrm>
            <a:off x="3852863" y="3268663"/>
            <a:ext cx="2125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b="1" dirty="0">
                <a:solidFill>
                  <a:srgbClr val="0000FF"/>
                </a:solidFill>
              </a:rPr>
              <a:t>2da semana </a:t>
            </a:r>
          </a:p>
        </p:txBody>
      </p:sp>
      <p:sp>
        <p:nvSpPr>
          <p:cNvPr id="79885" name="CuadroTexto 18"/>
          <p:cNvSpPr txBox="1">
            <a:spLocks noChangeArrowheads="1"/>
          </p:cNvSpPr>
          <p:nvPr/>
        </p:nvSpPr>
        <p:spPr bwMode="auto">
          <a:xfrm>
            <a:off x="609600" y="3284538"/>
            <a:ext cx="2058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b="1" dirty="0">
                <a:solidFill>
                  <a:srgbClr val="0000FF"/>
                </a:solidFill>
              </a:rPr>
              <a:t>1ra semana </a:t>
            </a:r>
          </a:p>
        </p:txBody>
      </p:sp>
      <p:sp>
        <p:nvSpPr>
          <p:cNvPr id="79886" name="CuadroTexto 19"/>
          <p:cNvSpPr txBox="1">
            <a:spLocks noChangeArrowheads="1"/>
          </p:cNvSpPr>
          <p:nvPr/>
        </p:nvSpPr>
        <p:spPr bwMode="auto">
          <a:xfrm>
            <a:off x="7154863" y="3314700"/>
            <a:ext cx="168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b="1" dirty="0">
                <a:solidFill>
                  <a:srgbClr val="0000FF"/>
                </a:solidFill>
              </a:rPr>
              <a:t>2da a 4ta </a:t>
            </a:r>
          </a:p>
        </p:txBody>
      </p:sp>
      <p:sp>
        <p:nvSpPr>
          <p:cNvPr id="79887" name="CuadroTexto 20"/>
          <p:cNvSpPr txBox="1">
            <a:spLocks noChangeArrowheads="1"/>
          </p:cNvSpPr>
          <p:nvPr/>
        </p:nvSpPr>
        <p:spPr bwMode="auto">
          <a:xfrm>
            <a:off x="7154863" y="3681413"/>
            <a:ext cx="1684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b="1" dirty="0">
                <a:solidFill>
                  <a:srgbClr val="0000FF"/>
                </a:solidFill>
              </a:rPr>
              <a:t>semanas </a:t>
            </a:r>
          </a:p>
        </p:txBody>
      </p:sp>
      <p:sp>
        <p:nvSpPr>
          <p:cNvPr id="79888" name="CuadroTexto 21"/>
          <p:cNvSpPr txBox="1">
            <a:spLocks noChangeArrowheads="1"/>
          </p:cNvSpPr>
          <p:nvPr/>
        </p:nvSpPr>
        <p:spPr bwMode="auto">
          <a:xfrm>
            <a:off x="3902075" y="3951288"/>
            <a:ext cx="496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FF0000"/>
                </a:solidFill>
                <a:latin typeface="Wingdings" pitchFamily="2" charset="2"/>
              </a:rPr>
              <a:t> </a:t>
            </a:r>
          </a:p>
        </p:txBody>
      </p:sp>
      <p:sp>
        <p:nvSpPr>
          <p:cNvPr id="79889" name="CuadroTexto 22"/>
          <p:cNvSpPr txBox="1">
            <a:spLocks noChangeArrowheads="1"/>
          </p:cNvSpPr>
          <p:nvPr/>
        </p:nvSpPr>
        <p:spPr bwMode="auto">
          <a:xfrm>
            <a:off x="3932238" y="4011613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Disnea </a:t>
            </a:r>
          </a:p>
        </p:txBody>
      </p:sp>
      <p:sp>
        <p:nvSpPr>
          <p:cNvPr id="79890" name="CuadroTexto 23"/>
          <p:cNvSpPr txBox="1">
            <a:spLocks noChangeArrowheads="1"/>
          </p:cNvSpPr>
          <p:nvPr/>
        </p:nvSpPr>
        <p:spPr bwMode="auto">
          <a:xfrm>
            <a:off x="520700" y="4059238"/>
            <a:ext cx="14589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 Fiebre </a:t>
            </a:r>
          </a:p>
        </p:txBody>
      </p:sp>
      <p:sp>
        <p:nvSpPr>
          <p:cNvPr id="79891" name="CuadroTexto 24"/>
          <p:cNvSpPr txBox="1">
            <a:spLocks noChangeArrowheads="1"/>
          </p:cNvSpPr>
          <p:nvPr/>
        </p:nvSpPr>
        <p:spPr bwMode="auto">
          <a:xfrm>
            <a:off x="6915150" y="4392613"/>
            <a:ext cx="2162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Necesidad  de UCI </a:t>
            </a:r>
          </a:p>
        </p:txBody>
      </p:sp>
      <p:sp>
        <p:nvSpPr>
          <p:cNvPr id="79892" name="CuadroTexto 25"/>
          <p:cNvSpPr txBox="1">
            <a:spLocks noChangeArrowheads="1"/>
          </p:cNvSpPr>
          <p:nvPr/>
        </p:nvSpPr>
        <p:spPr bwMode="auto">
          <a:xfrm>
            <a:off x="3902075" y="4408488"/>
            <a:ext cx="1908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Taquipnea </a:t>
            </a:r>
          </a:p>
        </p:txBody>
      </p:sp>
      <p:sp>
        <p:nvSpPr>
          <p:cNvPr id="79893" name="CuadroTexto 26"/>
          <p:cNvSpPr txBox="1">
            <a:spLocks noChangeArrowheads="1"/>
          </p:cNvSpPr>
          <p:nvPr/>
        </p:nvSpPr>
        <p:spPr bwMode="auto">
          <a:xfrm>
            <a:off x="520700" y="4516438"/>
            <a:ext cx="1063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Tos </a:t>
            </a:r>
          </a:p>
        </p:txBody>
      </p:sp>
      <p:sp>
        <p:nvSpPr>
          <p:cNvPr id="79894" name="CuadroTexto 28"/>
          <p:cNvSpPr txBox="1">
            <a:spLocks noChangeArrowheads="1"/>
          </p:cNvSpPr>
          <p:nvPr/>
        </p:nvSpPr>
        <p:spPr bwMode="auto">
          <a:xfrm>
            <a:off x="3902075" y="4865688"/>
            <a:ext cx="1735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 Tos seca </a:t>
            </a:r>
          </a:p>
        </p:txBody>
      </p:sp>
      <p:sp>
        <p:nvSpPr>
          <p:cNvPr id="79895" name="CuadroTexto 29"/>
          <p:cNvSpPr txBox="1">
            <a:spLocks noChangeArrowheads="1"/>
          </p:cNvSpPr>
          <p:nvPr/>
        </p:nvSpPr>
        <p:spPr bwMode="auto">
          <a:xfrm>
            <a:off x="520700" y="4973638"/>
            <a:ext cx="3195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Otras manifestaciones </a:t>
            </a:r>
          </a:p>
        </p:txBody>
      </p:sp>
      <p:sp>
        <p:nvSpPr>
          <p:cNvPr id="79896" name="CuadroTexto 30"/>
          <p:cNvSpPr txBox="1">
            <a:spLocks noChangeArrowheads="1"/>
          </p:cNvSpPr>
          <p:nvPr/>
        </p:nvSpPr>
        <p:spPr bwMode="auto">
          <a:xfrm>
            <a:off x="3902075" y="5322888"/>
            <a:ext cx="191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 Neumonía </a:t>
            </a:r>
          </a:p>
        </p:txBody>
      </p:sp>
      <p:sp>
        <p:nvSpPr>
          <p:cNvPr id="79897" name="CuadroTexto 31"/>
          <p:cNvSpPr txBox="1">
            <a:spLocks noChangeArrowheads="1"/>
          </p:cNvSpPr>
          <p:nvPr/>
        </p:nvSpPr>
        <p:spPr bwMode="auto">
          <a:xfrm>
            <a:off x="563563" y="5253038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respiratorias altas </a:t>
            </a:r>
          </a:p>
        </p:txBody>
      </p:sp>
      <p:sp>
        <p:nvSpPr>
          <p:cNvPr id="79898" name="CuadroTexto 32"/>
          <p:cNvSpPr txBox="1">
            <a:spLocks noChangeArrowheads="1"/>
          </p:cNvSpPr>
          <p:nvPr/>
        </p:nvSpPr>
        <p:spPr bwMode="auto">
          <a:xfrm>
            <a:off x="3932238" y="5548313"/>
            <a:ext cx="210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viral/bacteriana </a:t>
            </a:r>
          </a:p>
        </p:txBody>
      </p:sp>
      <p:sp>
        <p:nvSpPr>
          <p:cNvPr id="79899" name="CuadroTexto 33"/>
          <p:cNvSpPr txBox="1">
            <a:spLocks noChangeArrowheads="1"/>
          </p:cNvSpPr>
          <p:nvPr/>
        </p:nvSpPr>
        <p:spPr bwMode="auto">
          <a:xfrm>
            <a:off x="3984625" y="5945188"/>
            <a:ext cx="1374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SDRA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CuadroTexto 9"/>
          <p:cNvSpPr txBox="1">
            <a:spLocks noChangeArrowheads="1"/>
          </p:cNvSpPr>
          <p:nvPr/>
        </p:nvSpPr>
        <p:spPr bwMode="auto">
          <a:xfrm>
            <a:off x="1331913" y="314325"/>
            <a:ext cx="6884987" cy="676275"/>
          </a:xfrm>
          <a:prstGeom prst="rect">
            <a:avLst/>
          </a:prstGeom>
          <a:noFill/>
          <a:ln w="76200">
            <a:solidFill>
              <a:srgbClr val="48930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_tradnl" altLang="es-MX" sz="4400" b="1" dirty="0">
                <a:solidFill>
                  <a:srgbClr val="0000FF"/>
                </a:solidFill>
                <a:latin typeface="Calibri" pitchFamily="34" charset="0"/>
              </a:rPr>
              <a:t>Formas clínicas de COVID-19 </a:t>
            </a:r>
          </a:p>
        </p:txBody>
      </p:sp>
      <p:sp>
        <p:nvSpPr>
          <p:cNvPr id="80900" name="CuadroTexto 11"/>
          <p:cNvSpPr txBox="1">
            <a:spLocks noChangeArrowheads="1"/>
          </p:cNvSpPr>
          <p:nvPr/>
        </p:nvSpPr>
        <p:spPr bwMode="auto">
          <a:xfrm>
            <a:off x="625475" y="1776413"/>
            <a:ext cx="73310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700" dirty="0">
                <a:solidFill>
                  <a:srgbClr val="000000"/>
                </a:solidFill>
              </a:rPr>
              <a:t>80% confirmados desarrollan enfermedad leve. </a:t>
            </a:r>
          </a:p>
        </p:txBody>
      </p:sp>
      <p:sp>
        <p:nvSpPr>
          <p:cNvPr id="80901" name="CuadroTexto 12"/>
          <p:cNvSpPr txBox="1">
            <a:spLocks noChangeArrowheads="1"/>
          </p:cNvSpPr>
          <p:nvPr/>
        </p:nvSpPr>
        <p:spPr bwMode="auto">
          <a:xfrm>
            <a:off x="625475" y="2360613"/>
            <a:ext cx="42338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700" dirty="0">
                <a:solidFill>
                  <a:srgbClr val="000000"/>
                </a:solidFill>
              </a:rPr>
              <a:t>13.8% enfermedad severa. </a:t>
            </a:r>
          </a:p>
        </p:txBody>
      </p:sp>
      <p:sp>
        <p:nvSpPr>
          <p:cNvPr id="80902" name="CuadroTexto 13"/>
          <p:cNvSpPr txBox="1">
            <a:spLocks noChangeArrowheads="1"/>
          </p:cNvSpPr>
          <p:nvPr/>
        </p:nvSpPr>
        <p:spPr bwMode="auto">
          <a:xfrm>
            <a:off x="625475" y="2873375"/>
            <a:ext cx="3946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700" dirty="0">
                <a:solidFill>
                  <a:srgbClr val="000000"/>
                </a:solidFill>
              </a:rPr>
              <a:t>6.1% enfermedad critica: </a:t>
            </a:r>
          </a:p>
        </p:txBody>
      </p:sp>
      <p:sp>
        <p:nvSpPr>
          <p:cNvPr id="80903" name="CuadroTexto 14"/>
          <p:cNvSpPr txBox="1">
            <a:spLocks noChangeArrowheads="1"/>
          </p:cNvSpPr>
          <p:nvPr/>
        </p:nvSpPr>
        <p:spPr bwMode="auto">
          <a:xfrm>
            <a:off x="3368675" y="3460750"/>
            <a:ext cx="1728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200" b="1" dirty="0">
                <a:solidFill>
                  <a:srgbClr val="0000FF"/>
                </a:solidFill>
              </a:rPr>
              <a:t>- SDRA </a:t>
            </a:r>
          </a:p>
        </p:txBody>
      </p:sp>
      <p:sp>
        <p:nvSpPr>
          <p:cNvPr id="80904" name="CuadroTexto 15"/>
          <p:cNvSpPr txBox="1">
            <a:spLocks noChangeArrowheads="1"/>
          </p:cNvSpPr>
          <p:nvPr/>
        </p:nvSpPr>
        <p:spPr bwMode="auto">
          <a:xfrm>
            <a:off x="3335338" y="3929063"/>
            <a:ext cx="3451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200" b="1" dirty="0">
                <a:solidFill>
                  <a:srgbClr val="0000FF"/>
                </a:solidFill>
              </a:rPr>
              <a:t>- Choque séptico </a:t>
            </a:r>
          </a:p>
        </p:txBody>
      </p:sp>
      <p:sp>
        <p:nvSpPr>
          <p:cNvPr id="80905" name="CuadroTexto 16"/>
          <p:cNvSpPr txBox="1">
            <a:spLocks noChangeArrowheads="1"/>
          </p:cNvSpPr>
          <p:nvPr/>
        </p:nvSpPr>
        <p:spPr bwMode="auto">
          <a:xfrm>
            <a:off x="3335338" y="4440238"/>
            <a:ext cx="4356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200" b="1" dirty="0">
                <a:solidFill>
                  <a:srgbClr val="0000FF"/>
                </a:solidFill>
              </a:rPr>
              <a:t>- Arritmias cardiacas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CuadroTexto 9"/>
          <p:cNvSpPr txBox="1">
            <a:spLocks noChangeArrowheads="1"/>
          </p:cNvSpPr>
          <p:nvPr/>
        </p:nvSpPr>
        <p:spPr bwMode="auto">
          <a:xfrm>
            <a:off x="1754188" y="141288"/>
            <a:ext cx="59515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900" b="1" dirty="0">
                <a:solidFill>
                  <a:srgbClr val="0000FF"/>
                </a:solidFill>
                <a:latin typeface="Calibri" pitchFamily="34" charset="0"/>
              </a:rPr>
              <a:t>Consideraciones generales </a:t>
            </a:r>
          </a:p>
        </p:txBody>
      </p:sp>
      <p:sp>
        <p:nvSpPr>
          <p:cNvPr id="81924" name="CuadroTexto 10"/>
          <p:cNvSpPr txBox="1">
            <a:spLocks noChangeArrowheads="1"/>
          </p:cNvSpPr>
          <p:nvPr/>
        </p:nvSpPr>
        <p:spPr bwMode="auto">
          <a:xfrm>
            <a:off x="452438" y="808038"/>
            <a:ext cx="851217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just">
              <a:buFont typeface="Calibri Light"/>
              <a:buAutoNum type="arabicPeriod"/>
            </a:pPr>
            <a:r>
              <a:rPr lang="es-ES_tradnl" altLang="es-MX" sz="2100" b="1" dirty="0">
                <a:solidFill>
                  <a:srgbClr val="0000FF"/>
                </a:solidFill>
                <a:latin typeface="Calibri" pitchFamily="34" charset="0"/>
              </a:rPr>
              <a:t>El cumplimiento estricto de las medidas de bioseguridad resulta de extrema importancia. </a:t>
            </a:r>
          </a:p>
          <a:p>
            <a:pPr marL="457200" indent="-457200" algn="just">
              <a:buFont typeface="Calibri Light"/>
              <a:buAutoNum type="arabicPeriod"/>
            </a:pPr>
            <a:endParaRPr lang="es-MX" altLang="es-MX" sz="2100" b="1" dirty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b="1" dirty="0">
                <a:solidFill>
                  <a:srgbClr val="0000FF"/>
                </a:solidFill>
                <a:latin typeface="Calibri" pitchFamily="34" charset="0"/>
              </a:rPr>
              <a:t>Pueden presentarse uno o varios casos al mismo tiempo. </a:t>
            </a:r>
          </a:p>
          <a:p>
            <a:pPr marL="457200" indent="-457200" algn="just">
              <a:buFont typeface="Calibri Light"/>
              <a:buAutoNum type="arabicPeriod"/>
            </a:pPr>
            <a:endParaRPr lang="es-MX" altLang="es-MX" sz="2100" b="1" dirty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b="1" dirty="0">
                <a:solidFill>
                  <a:srgbClr val="0000FF"/>
                </a:solidFill>
                <a:latin typeface="Calibri" pitchFamily="34" charset="0"/>
              </a:rPr>
              <a:t>Las manifestaciones clínicas más frecuentes son fiebre, tos y disnea.</a:t>
            </a:r>
          </a:p>
          <a:p>
            <a:pPr marL="457200" indent="-457200" algn="just">
              <a:buFont typeface="Calibri Light"/>
              <a:buAutoNum type="arabicPeriod"/>
            </a:pPr>
            <a:endParaRPr lang="es-MX" altLang="es-MX" sz="2100" b="1" dirty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b="1" dirty="0">
                <a:solidFill>
                  <a:srgbClr val="0000FF"/>
                </a:solidFill>
                <a:latin typeface="Calibri" pitchFamily="34" charset="0"/>
              </a:rPr>
              <a:t>Las principales complicaciones son la insuficiencia respiratoria, las arritmias cardiacas, la sobre infección bacteriana y el choque séptico. Las complicaciones respiratorias se presentan habitualmente a partir del 7mo día de inicio de los síntomas.</a:t>
            </a:r>
          </a:p>
          <a:p>
            <a:pPr marL="457200" indent="-457200" algn="just">
              <a:buFont typeface="Calibri Light"/>
              <a:buAutoNum type="arabicPeriod"/>
            </a:pPr>
            <a:endParaRPr lang="es-MX" altLang="es-MX" sz="2100" b="1" dirty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b="1" dirty="0">
                <a:solidFill>
                  <a:srgbClr val="0000FF"/>
                </a:solidFill>
                <a:latin typeface="Calibri" pitchFamily="34" charset="0"/>
              </a:rPr>
              <a:t>Hasta el momento no está  identificada una droga antiviral totalmente eficaz, ni una vacuna. El tratamiento fundamental es sintomático y de soporte, con vigilancia y manejo de las complicaciones. </a:t>
            </a: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b="1" dirty="0">
                <a:solidFill>
                  <a:srgbClr val="0000FF"/>
                </a:solidFill>
                <a:latin typeface="Calibri" pitchFamily="34" charset="0"/>
              </a:rPr>
              <a:t>La letalidad calculada es de aproximadamente 2 a 4 %, aunque esta cifra puede variar.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CuadroTexto 9"/>
          <p:cNvSpPr txBox="1">
            <a:spLocks noChangeArrowheads="1"/>
          </p:cNvSpPr>
          <p:nvPr/>
        </p:nvSpPr>
        <p:spPr bwMode="auto">
          <a:xfrm>
            <a:off x="1476375" y="608013"/>
            <a:ext cx="57229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900" b="1" dirty="0">
                <a:solidFill>
                  <a:srgbClr val="0000FF"/>
                </a:solidFill>
                <a:latin typeface="Calibri" pitchFamily="34" charset="0"/>
              </a:rPr>
              <a:t>Pilares del manejo clínico </a:t>
            </a:r>
          </a:p>
        </p:txBody>
      </p:sp>
      <p:sp>
        <p:nvSpPr>
          <p:cNvPr id="82948" name="CuadroTexto 11"/>
          <p:cNvSpPr txBox="1">
            <a:spLocks noChangeArrowheads="1"/>
          </p:cNvSpPr>
          <p:nvPr/>
        </p:nvSpPr>
        <p:spPr bwMode="auto">
          <a:xfrm>
            <a:off x="514350" y="1814513"/>
            <a:ext cx="85947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14350" indent="-514350">
              <a:buFont typeface="Calibri Light"/>
              <a:buAutoNum type="romanUcPeriod"/>
            </a:pPr>
            <a:r>
              <a:rPr lang="es-ES_tradnl" altLang="es-MX" sz="2400" b="1" dirty="0">
                <a:solidFill>
                  <a:srgbClr val="0000FF"/>
                </a:solidFill>
                <a:latin typeface="Calibri" pitchFamily="34" charset="0"/>
              </a:rPr>
              <a:t>Adecuado triaje (reconocer y aislar).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ES_tradnl" altLang="es-MX" sz="2400" b="1" dirty="0">
                <a:solidFill>
                  <a:srgbClr val="0000FF"/>
                </a:solidFill>
                <a:latin typeface="Calibri" pitchFamily="34" charset="0"/>
              </a:rPr>
              <a:t>Tratamiento sintomático.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ES_tradnl" altLang="es-MX" sz="2400" b="1" dirty="0">
                <a:solidFill>
                  <a:srgbClr val="0000FF"/>
                </a:solidFill>
                <a:latin typeface="Calibri" pitchFamily="34" charset="0"/>
              </a:rPr>
              <a:t>Toma de muestra para estudios virológicos. 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ES_tradnl" altLang="es-MX" sz="2400" b="1" dirty="0">
                <a:solidFill>
                  <a:srgbClr val="0000FF"/>
                </a:solidFill>
                <a:latin typeface="Calibri" pitchFamily="34" charset="0"/>
              </a:rPr>
              <a:t>Otros estudios complementarios. 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MX" altLang="es-MX" sz="2400" b="1" dirty="0">
                <a:solidFill>
                  <a:srgbClr val="0000FF"/>
                </a:solidFill>
                <a:latin typeface="Calibri" pitchFamily="34" charset="0"/>
              </a:rPr>
              <a:t>Evaluar comorbilidades y su estado de compensación.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MX" altLang="es-MX" sz="2400" b="1" dirty="0">
                <a:solidFill>
                  <a:srgbClr val="0000FF"/>
                </a:solidFill>
                <a:latin typeface="Calibri" pitchFamily="34" charset="0"/>
              </a:rPr>
              <a:t>Medicamentos antivirales, antibióticos y otras alternativas terapéuticas.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MX" altLang="es-MX" sz="2400" b="1" dirty="0">
                <a:solidFill>
                  <a:srgbClr val="0000FF"/>
                </a:solidFill>
                <a:latin typeface="Calibri" pitchFamily="34" charset="0"/>
              </a:rPr>
              <a:t>Identificación temprana y manejo de la insuficiencia respiratoria aguda.</a:t>
            </a:r>
          </a:p>
          <a:p>
            <a:pPr marL="514350" indent="-514350">
              <a:buFont typeface="Calibri Light"/>
              <a:buAutoNum type="romanUcPeriod"/>
            </a:pPr>
            <a:r>
              <a:rPr lang="es-MX" altLang="es-MX" sz="2400" b="1" dirty="0">
                <a:solidFill>
                  <a:srgbClr val="0000FF"/>
                </a:solidFill>
                <a:latin typeface="Calibri" pitchFamily="34" charset="0"/>
              </a:rPr>
              <a:t> Reconocimiento y manejo de otras complicaciones.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Imagen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" y="1193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Imagen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1884363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Imagen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8" y="1271588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Imagen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" y="2032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Imagen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738" y="2724150"/>
            <a:ext cx="163671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Imagen 1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738" y="2112963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Imagen 1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" y="28829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Imagen 20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738" y="3565525"/>
            <a:ext cx="163671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Imagen 2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6738" y="2952750"/>
            <a:ext cx="163671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Imagen 2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" y="37211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Imagen 2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738" y="4406900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Imagen 2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6738" y="3794125"/>
            <a:ext cx="163671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Imagen 30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300" y="45593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Imagen 34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6738" y="5248275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5" name="Imagen 38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66738" y="4635500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6" name="Imagen 40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5300" y="53975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7" name="Imagen 42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66738" y="5476875"/>
            <a:ext cx="16367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8" name="CuadroTexto 45"/>
          <p:cNvSpPr txBox="1">
            <a:spLocks noChangeArrowheads="1"/>
          </p:cNvSpPr>
          <p:nvPr/>
        </p:nvSpPr>
        <p:spPr bwMode="auto">
          <a:xfrm>
            <a:off x="4070350" y="244475"/>
            <a:ext cx="5064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600" b="1" dirty="0">
                <a:solidFill>
                  <a:srgbClr val="0000FF"/>
                </a:solidFill>
                <a:latin typeface="Calibri" pitchFamily="34" charset="0"/>
              </a:rPr>
              <a:t>Precauciones estándares </a:t>
            </a:r>
          </a:p>
        </p:txBody>
      </p:sp>
      <p:sp>
        <p:nvSpPr>
          <p:cNvPr id="83989" name="CuadroTexto 46"/>
          <p:cNvSpPr txBox="1">
            <a:spLocks noChangeArrowheads="1"/>
          </p:cNvSpPr>
          <p:nvPr/>
        </p:nvSpPr>
        <p:spPr bwMode="auto">
          <a:xfrm>
            <a:off x="2305050" y="1484313"/>
            <a:ext cx="5915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Higiene de manos (agua y jabón o solución alcohólica) </a:t>
            </a:r>
          </a:p>
        </p:txBody>
      </p:sp>
      <p:sp>
        <p:nvSpPr>
          <p:cNvPr id="83990" name="CuadroTexto 47"/>
          <p:cNvSpPr txBox="1">
            <a:spLocks noChangeArrowheads="1"/>
          </p:cNvSpPr>
          <p:nvPr/>
        </p:nvSpPr>
        <p:spPr bwMode="auto">
          <a:xfrm>
            <a:off x="2305050" y="2103438"/>
            <a:ext cx="6343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_tradnl" altLang="es-MX" dirty="0">
                <a:solidFill>
                  <a:srgbClr val="000000"/>
                </a:solidFill>
              </a:rPr>
              <a:t>Uso de equipos de protección personal (EPP) según la evaluación de riesgo </a:t>
            </a:r>
          </a:p>
          <a:p>
            <a:r>
              <a:rPr lang="es-ES_tradnl" altLang="es-MX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3991" name="CuadroTexto 49"/>
          <p:cNvSpPr txBox="1">
            <a:spLocks noChangeArrowheads="1"/>
          </p:cNvSpPr>
          <p:nvPr/>
        </p:nvSpPr>
        <p:spPr bwMode="auto">
          <a:xfrm>
            <a:off x="2305050" y="3165475"/>
            <a:ext cx="427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Higiene respiratoria (o etiqueta de tos) </a:t>
            </a:r>
          </a:p>
        </p:txBody>
      </p:sp>
      <p:sp>
        <p:nvSpPr>
          <p:cNvPr id="83992" name="CuadroTexto 50"/>
          <p:cNvSpPr txBox="1">
            <a:spLocks noChangeArrowheads="1"/>
          </p:cNvSpPr>
          <p:nvPr/>
        </p:nvSpPr>
        <p:spPr bwMode="auto">
          <a:xfrm>
            <a:off x="2305050" y="4006850"/>
            <a:ext cx="353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Prácticas de inyección seguras </a:t>
            </a:r>
          </a:p>
        </p:txBody>
      </p:sp>
      <p:sp>
        <p:nvSpPr>
          <p:cNvPr id="83993" name="CuadroTexto 51"/>
          <p:cNvSpPr txBox="1">
            <a:spLocks noChangeArrowheads="1"/>
          </p:cNvSpPr>
          <p:nvPr/>
        </p:nvSpPr>
        <p:spPr bwMode="auto">
          <a:xfrm>
            <a:off x="2305050" y="4729163"/>
            <a:ext cx="6272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_tradnl" altLang="es-MX" dirty="0">
                <a:solidFill>
                  <a:srgbClr val="000000"/>
                </a:solidFill>
              </a:rPr>
              <a:t>Limpieza, desinfección y esterilización apropiada de los equipos y dispositivos médicos </a:t>
            </a:r>
          </a:p>
          <a:p>
            <a:pPr algn="just"/>
            <a:r>
              <a:rPr lang="es-ES_tradnl" altLang="es-MX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3994" name="CuadroTexto 53"/>
          <p:cNvSpPr txBox="1">
            <a:spLocks noChangeArrowheads="1"/>
          </p:cNvSpPr>
          <p:nvPr/>
        </p:nvSpPr>
        <p:spPr bwMode="auto">
          <a:xfrm>
            <a:off x="2305050" y="5688013"/>
            <a:ext cx="2667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Limpieza del ambiente </a:t>
            </a:r>
          </a:p>
        </p:txBody>
      </p:sp>
      <p:pic>
        <p:nvPicPr>
          <p:cNvPr id="83995" name="Imagen 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525" y="30163"/>
            <a:ext cx="32670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uadroTexto 4"/>
          <p:cNvSpPr txBox="1">
            <a:spLocks noChangeArrowheads="1"/>
          </p:cNvSpPr>
          <p:nvPr/>
        </p:nvSpPr>
        <p:spPr bwMode="auto">
          <a:xfrm>
            <a:off x="251520" y="1330326"/>
            <a:ext cx="83534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Disciplina. Medicina General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Asignatura: Medicina General Integral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Año al que se imparte: 5to año Medicina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Tema: Aspectos básicos en el Manejo de la COVID-19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87" name="CuadroTexto 1"/>
          <p:cNvSpPr txBox="1">
            <a:spLocks noChangeArrowheads="1"/>
          </p:cNvSpPr>
          <p:nvPr/>
        </p:nvSpPr>
        <p:spPr bwMode="auto">
          <a:xfrm>
            <a:off x="4327525" y="166688"/>
            <a:ext cx="4824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Guisa, 01 de Marzo de 2021</a:t>
            </a:r>
          </a:p>
        </p:txBody>
      </p:sp>
      <p:pic>
        <p:nvPicPr>
          <p:cNvPr id="67588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637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3813"/>
            <a:ext cx="2120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65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Imagen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825" y="1490663"/>
            <a:ext cx="73342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CuadroTexto 9"/>
          <p:cNvSpPr txBox="1">
            <a:spLocks noChangeArrowheads="1"/>
          </p:cNvSpPr>
          <p:nvPr/>
        </p:nvSpPr>
        <p:spPr bwMode="auto">
          <a:xfrm>
            <a:off x="1187450" y="447675"/>
            <a:ext cx="7219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600" b="1" dirty="0">
                <a:solidFill>
                  <a:srgbClr val="0000FF"/>
                </a:solidFill>
              </a:rPr>
              <a:t>Lavado de manos: 5 momentos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Imagen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455988"/>
            <a:ext cx="2030412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Imagen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3" y="858838"/>
            <a:ext cx="1855787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Imagen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775" y="3455988"/>
            <a:ext cx="20478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Imagen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5713" y="3455988"/>
            <a:ext cx="2001837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Imagen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2650" y="3548063"/>
            <a:ext cx="150971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CuadroTexto 15"/>
          <p:cNvSpPr txBox="1">
            <a:spLocks noChangeArrowheads="1"/>
          </p:cNvSpPr>
          <p:nvPr/>
        </p:nvSpPr>
        <p:spPr bwMode="auto">
          <a:xfrm>
            <a:off x="900113" y="41275"/>
            <a:ext cx="78962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_tradnl" altLang="es-MX" sz="3200" b="1" dirty="0">
                <a:solidFill>
                  <a:srgbClr val="0000FF"/>
                </a:solidFill>
              </a:rPr>
              <a:t>Equipos de Protección Personal</a:t>
            </a:r>
          </a:p>
          <a:p>
            <a:pPr algn="ctr"/>
            <a:r>
              <a:rPr lang="es-ES_tradnl" altLang="es-MX" sz="3200" b="1" dirty="0">
                <a:solidFill>
                  <a:srgbClr val="0000FF"/>
                </a:solidFill>
              </a:rPr>
              <a:t>(EPP o PPE) </a:t>
            </a:r>
          </a:p>
        </p:txBody>
      </p:sp>
      <p:sp>
        <p:nvSpPr>
          <p:cNvPr id="86025" name="CuadroTexto 17"/>
          <p:cNvSpPr txBox="1">
            <a:spLocks noChangeArrowheads="1"/>
          </p:cNvSpPr>
          <p:nvPr/>
        </p:nvSpPr>
        <p:spPr bwMode="auto">
          <a:xfrm>
            <a:off x="1979613" y="1189038"/>
            <a:ext cx="6981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_tradnl" altLang="es-MX" sz="2400" dirty="0">
                <a:solidFill>
                  <a:srgbClr val="000000"/>
                </a:solidFill>
              </a:rPr>
              <a:t>Artículos y elementos de vestimenta que pueden ser  </a:t>
            </a:r>
            <a:r>
              <a:rPr lang="es-MX" altLang="es-MX" sz="2400" dirty="0">
                <a:solidFill>
                  <a:srgbClr val="000000"/>
                </a:solidFill>
              </a:rPr>
              <a:t>usados por el personal de salud </a:t>
            </a:r>
            <a:r>
              <a:rPr lang="pt-BR" altLang="es-MX" sz="2400" dirty="0">
                <a:solidFill>
                  <a:srgbClr val="000000"/>
                </a:solidFill>
              </a:rPr>
              <a:t>de </a:t>
            </a:r>
            <a:r>
              <a:rPr lang="es-ES" altLang="es-MX" sz="2400" dirty="0">
                <a:solidFill>
                  <a:srgbClr val="000000"/>
                </a:solidFill>
              </a:rPr>
              <a:t>manera</a:t>
            </a:r>
            <a:r>
              <a:rPr lang="pt-BR" altLang="es-MX" sz="2400" dirty="0">
                <a:solidFill>
                  <a:srgbClr val="000000"/>
                </a:solidFill>
              </a:rPr>
              <a:t> única o combinada, </a:t>
            </a:r>
            <a:r>
              <a:rPr lang="es-MX" altLang="es-MX" sz="2400" dirty="0">
                <a:solidFill>
                  <a:srgbClr val="000000"/>
                </a:solidFill>
              </a:rPr>
              <a:t>para crear una barrera entre el paciente, el ambiente o un objeto.</a:t>
            </a:r>
            <a:endParaRPr lang="es-ES_tradnl" altLang="es-MX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Imagen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188" y="3429000"/>
            <a:ext cx="3136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CuadroTexto 9"/>
          <p:cNvSpPr txBox="1">
            <a:spLocks noChangeArrowheads="1"/>
          </p:cNvSpPr>
          <p:nvPr/>
        </p:nvSpPr>
        <p:spPr bwMode="auto">
          <a:xfrm>
            <a:off x="1052513" y="688975"/>
            <a:ext cx="7423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600" b="1" dirty="0">
                <a:solidFill>
                  <a:srgbClr val="0000FF"/>
                </a:solidFill>
              </a:rPr>
              <a:t>Guantes (estériles / no estériles) </a:t>
            </a:r>
          </a:p>
        </p:txBody>
      </p:sp>
      <p:sp>
        <p:nvSpPr>
          <p:cNvPr id="87045" name="CuadroTexto 10"/>
          <p:cNvSpPr txBox="1">
            <a:spLocks noChangeArrowheads="1"/>
          </p:cNvSpPr>
          <p:nvPr/>
        </p:nvSpPr>
        <p:spPr bwMode="auto">
          <a:xfrm>
            <a:off x="436563" y="1557338"/>
            <a:ext cx="82613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_tradnl" altLang="es-MX" sz="2700" dirty="0">
                <a:solidFill>
                  <a:srgbClr val="000000"/>
                </a:solidFill>
              </a:rPr>
              <a:t> Guantes son esenciales en </a:t>
            </a:r>
            <a:r>
              <a:rPr lang="es-MX" altLang="es-MX" sz="2700" dirty="0">
                <a:solidFill>
                  <a:srgbClr val="000000"/>
                </a:solidFill>
              </a:rPr>
              <a:t>los EPP y usados por los</a:t>
            </a:r>
          </a:p>
          <a:p>
            <a:pPr algn="just"/>
            <a:r>
              <a:rPr lang="es-MX" altLang="es-MX" sz="2700" dirty="0">
                <a:solidFill>
                  <a:srgbClr val="000000"/>
                </a:solidFill>
              </a:rPr>
              <a:t> trabajadores de salud para prevenir la exposición directa con el contacto con sangre o fluidos corporales de un paciente infectado. Los guantes NO remplazan la higiene de manos.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Imagen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0" y="1438275"/>
            <a:ext cx="4343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CuadroTexto 9"/>
          <p:cNvSpPr txBox="1">
            <a:spLocks noChangeArrowheads="1"/>
          </p:cNvSpPr>
          <p:nvPr/>
        </p:nvSpPr>
        <p:spPr bwMode="auto">
          <a:xfrm>
            <a:off x="9525" y="98425"/>
            <a:ext cx="9594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_tradnl" altLang="es-MX" sz="3600" b="1" dirty="0">
                <a:solidFill>
                  <a:srgbClr val="0000FF"/>
                </a:solidFill>
              </a:rPr>
              <a:t>Protección de la mucosa facial (protector facial, gafas) </a:t>
            </a:r>
          </a:p>
        </p:txBody>
      </p:sp>
      <p:sp>
        <p:nvSpPr>
          <p:cNvPr id="88067" name="CuadroTexto 11"/>
          <p:cNvSpPr txBox="1">
            <a:spLocks noChangeArrowheads="1"/>
          </p:cNvSpPr>
          <p:nvPr/>
        </p:nvSpPr>
        <p:spPr bwMode="auto">
          <a:xfrm>
            <a:off x="250825" y="1541463"/>
            <a:ext cx="43434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_tradnl" altLang="es-MX" sz="2400" dirty="0">
                <a:solidFill>
                  <a:srgbClr val="000000"/>
                </a:solidFill>
              </a:rPr>
              <a:t>Las máscaras y la protección ocular, como gafas y protectores faciales, también son piezas importantes de los EPP.</a:t>
            </a:r>
          </a:p>
          <a:p>
            <a:pPr algn="just"/>
            <a:r>
              <a:rPr lang="es-ES_tradnl" altLang="es-MX" sz="2400" dirty="0">
                <a:solidFill>
                  <a:srgbClr val="000000"/>
                </a:solidFill>
              </a:rPr>
              <a:t>Se utilizan para proteger los ojos, nariz, o la mucosa bucal del trabajador sanitario de cualquier riesgo de contacto con las secreciones respiratorias o salpicaduras de sangre, fluidos corporales o secreciones de un paciente.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CuadroTexto 7"/>
          <p:cNvSpPr txBox="1">
            <a:spLocks noChangeArrowheads="1"/>
          </p:cNvSpPr>
          <p:nvPr/>
        </p:nvSpPr>
        <p:spPr bwMode="auto">
          <a:xfrm>
            <a:off x="1016000" y="398463"/>
            <a:ext cx="71897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600" b="1" dirty="0">
                <a:solidFill>
                  <a:srgbClr val="0000FF"/>
                </a:solidFill>
              </a:rPr>
              <a:t>Prácticas seguras de inyección </a:t>
            </a:r>
          </a:p>
        </p:txBody>
      </p:sp>
      <p:sp>
        <p:nvSpPr>
          <p:cNvPr id="89092" name="CuadroTexto 8"/>
          <p:cNvSpPr txBox="1">
            <a:spLocks noChangeArrowheads="1"/>
          </p:cNvSpPr>
          <p:nvPr/>
        </p:nvSpPr>
        <p:spPr bwMode="auto">
          <a:xfrm>
            <a:off x="611188" y="1860550"/>
            <a:ext cx="81375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_tradnl" altLang="es-MX" sz="2700" dirty="0">
                <a:solidFill>
                  <a:srgbClr val="000000"/>
                </a:solidFill>
              </a:rPr>
              <a:t>Adherencia a los principios básicos de las </a:t>
            </a:r>
            <a:r>
              <a:rPr lang="es-MX" altLang="es-MX" sz="2700" dirty="0">
                <a:solidFill>
                  <a:srgbClr val="000000"/>
                </a:solidFill>
              </a:rPr>
              <a:t>técnicas asépticas en la preparación y administración de la vía parenteral, evitando la contaminación de los dispositivos, equipos y medicamentos.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349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Imagen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3898900"/>
            <a:ext cx="20193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Imagen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1966913"/>
            <a:ext cx="8432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CuadroTexto 20"/>
          <p:cNvSpPr txBox="1">
            <a:spLocks noChangeArrowheads="1"/>
          </p:cNvSpPr>
          <p:nvPr/>
        </p:nvSpPr>
        <p:spPr bwMode="auto">
          <a:xfrm>
            <a:off x="971550" y="2227263"/>
            <a:ext cx="784225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b="1" dirty="0">
                <a:solidFill>
                  <a:srgbClr val="0000FF"/>
                </a:solidFill>
                <a:latin typeface="Calibri" pitchFamily="34" charset="0"/>
              </a:rPr>
              <a:t>Tratamiento: Casos sospechosos.</a:t>
            </a:r>
          </a:p>
          <a:p>
            <a:r>
              <a:rPr lang="es-ES_tradnl" altLang="es-MX" sz="2000" dirty="0">
                <a:solidFill>
                  <a:srgbClr val="000000"/>
                </a:solidFill>
                <a:latin typeface="Calibri" pitchFamily="34" charset="0"/>
              </a:rPr>
              <a:t> Oseltamivir (cápsula 75 mg) 75 mg c/12 horas durante 5 días.</a:t>
            </a:r>
          </a:p>
          <a:p>
            <a:r>
              <a:rPr lang="es-ES_tradnl" altLang="es-MX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altLang="es-MX" sz="2000" dirty="0">
                <a:solidFill>
                  <a:srgbClr val="000000"/>
                </a:solidFill>
                <a:latin typeface="Calibri" pitchFamily="34" charset="0"/>
              </a:rPr>
              <a:t>Azitromicina 500 mg/día durante 3- 5 días.</a:t>
            </a:r>
          </a:p>
          <a:p>
            <a:endParaRPr lang="it-IT" altLang="es-MX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s-ES_tradnl" altLang="es-MX" sz="2000" b="1" dirty="0">
                <a:solidFill>
                  <a:srgbClr val="0000FF"/>
                </a:solidFill>
                <a:latin typeface="Calibri" pitchFamily="34" charset="0"/>
              </a:rPr>
              <a:t>Tratamiento Casos confirmados.</a:t>
            </a:r>
          </a:p>
          <a:p>
            <a:r>
              <a:rPr lang="es-ES_tradnl" altLang="es-MX" sz="2000" dirty="0">
                <a:latin typeface="Calibri" pitchFamily="34" charset="0"/>
              </a:rPr>
              <a:t>Kaletra (200 Lopinavir -50 Ritonavir) 2 cápsulas cada 12 horas por 10 días.</a:t>
            </a:r>
          </a:p>
          <a:p>
            <a:r>
              <a:rPr lang="es-ES_tradnl" altLang="es-MX" sz="2000" dirty="0">
                <a:latin typeface="Calibri" pitchFamily="34" charset="0"/>
              </a:rPr>
              <a:t> </a:t>
            </a:r>
            <a:r>
              <a:rPr lang="es-MX" altLang="es-MX" sz="2000" dirty="0">
                <a:latin typeface="Calibri" pitchFamily="34" charset="0"/>
              </a:rPr>
              <a:t>Evaluar el uso de Antibióticos: Azitromicina 500 mg diario por 3-5 días</a:t>
            </a:r>
            <a:r>
              <a:rPr lang="es-MX" altLang="es-MX" sz="2000" b="1" dirty="0">
                <a:latin typeface="Calibri" pitchFamily="34" charset="0"/>
              </a:rPr>
              <a:t>.</a:t>
            </a:r>
          </a:p>
          <a:p>
            <a:r>
              <a:rPr lang="es-MX" altLang="es-MX" sz="2000" dirty="0">
                <a:latin typeface="Calibri" pitchFamily="34" charset="0"/>
              </a:rPr>
              <a:t>Interferón 2B recombinante 3 millones IM 3 veces semana </a:t>
            </a:r>
            <a:endParaRPr lang="es-ES_tradnl" altLang="es-MX" sz="2000" dirty="0">
              <a:latin typeface="Calibri" pitchFamily="34" charset="0"/>
            </a:endParaRPr>
          </a:p>
          <a:p>
            <a:endParaRPr lang="es-ES_tradnl" altLang="es-MX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Imagen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225" y="1760538"/>
            <a:ext cx="1920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Imagen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225" y="2151063"/>
            <a:ext cx="1920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Imagen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1388" y="2590800"/>
            <a:ext cx="1920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Imagen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2388" y="3260725"/>
            <a:ext cx="415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Imagen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3813" y="39116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CuadroTexto 17"/>
          <p:cNvSpPr txBox="1">
            <a:spLocks noChangeArrowheads="1"/>
          </p:cNvSpPr>
          <p:nvPr/>
        </p:nvSpPr>
        <p:spPr bwMode="auto">
          <a:xfrm>
            <a:off x="520700" y="350838"/>
            <a:ext cx="84963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600" b="1" dirty="0">
                <a:solidFill>
                  <a:srgbClr val="000000"/>
                </a:solidFill>
                <a:latin typeface="Calibri" pitchFamily="34" charset="0"/>
              </a:rPr>
              <a:t>Recomendaciones tratamiento hasta hoy</a:t>
            </a:r>
          </a:p>
        </p:txBody>
      </p:sp>
      <p:sp>
        <p:nvSpPr>
          <p:cNvPr id="91145" name="CuadroTexto 18"/>
          <p:cNvSpPr txBox="1">
            <a:spLocks noChangeArrowheads="1"/>
          </p:cNvSpPr>
          <p:nvPr/>
        </p:nvSpPr>
        <p:spPr bwMode="auto">
          <a:xfrm>
            <a:off x="3830638" y="1636713"/>
            <a:ext cx="125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dirty="0">
                <a:solidFill>
                  <a:srgbClr val="000000"/>
                </a:solidFill>
                <a:latin typeface="Calibri" pitchFamily="34" charset="0"/>
              </a:rPr>
              <a:t>Kaletra </a:t>
            </a:r>
          </a:p>
        </p:txBody>
      </p:sp>
      <p:sp>
        <p:nvSpPr>
          <p:cNvPr id="91146" name="CuadroTexto 19"/>
          <p:cNvSpPr txBox="1">
            <a:spLocks noChangeArrowheads="1"/>
          </p:cNvSpPr>
          <p:nvPr/>
        </p:nvSpPr>
        <p:spPr bwMode="auto">
          <a:xfrm>
            <a:off x="3803650" y="2082800"/>
            <a:ext cx="193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dirty="0">
                <a:solidFill>
                  <a:srgbClr val="000000"/>
                </a:solidFill>
                <a:latin typeface="Calibri" pitchFamily="34" charset="0"/>
              </a:rPr>
              <a:t>Azitromicina </a:t>
            </a:r>
          </a:p>
        </p:txBody>
      </p:sp>
      <p:sp>
        <p:nvSpPr>
          <p:cNvPr id="91147" name="CuadroTexto 20"/>
          <p:cNvSpPr txBox="1">
            <a:spLocks noChangeArrowheads="1"/>
          </p:cNvSpPr>
          <p:nvPr/>
        </p:nvSpPr>
        <p:spPr bwMode="auto">
          <a:xfrm>
            <a:off x="3849688" y="2527300"/>
            <a:ext cx="360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400" dirty="0">
                <a:solidFill>
                  <a:srgbClr val="000000"/>
                </a:solidFill>
                <a:latin typeface="Calibri" pitchFamily="34" charset="0"/>
              </a:rPr>
              <a:t>Interferón 2B recombinante </a:t>
            </a:r>
          </a:p>
        </p:txBody>
      </p:sp>
      <p:sp>
        <p:nvSpPr>
          <p:cNvPr id="91148" name="CuadroTexto 21"/>
          <p:cNvSpPr txBox="1">
            <a:spLocks noChangeArrowheads="1"/>
          </p:cNvSpPr>
          <p:nvPr/>
        </p:nvSpPr>
        <p:spPr bwMode="auto">
          <a:xfrm>
            <a:off x="2592388" y="3338513"/>
            <a:ext cx="4154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b="1" dirty="0">
                <a:solidFill>
                  <a:srgbClr val="000000"/>
                </a:solidFill>
                <a:latin typeface="Calibri" pitchFamily="34" charset="0"/>
              </a:rPr>
              <a:t>TENER EN CUENTA LA CLOROQUINA </a:t>
            </a:r>
          </a:p>
        </p:txBody>
      </p:sp>
      <p:sp>
        <p:nvSpPr>
          <p:cNvPr id="91149" name="CuadroTexto 22"/>
          <p:cNvSpPr txBox="1">
            <a:spLocks noChangeArrowheads="1"/>
          </p:cNvSpPr>
          <p:nvPr/>
        </p:nvSpPr>
        <p:spPr bwMode="auto">
          <a:xfrm>
            <a:off x="2638425" y="3970338"/>
            <a:ext cx="450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b="1" dirty="0">
                <a:solidFill>
                  <a:srgbClr val="000000"/>
                </a:solidFill>
                <a:latin typeface="Calibri" pitchFamily="34" charset="0"/>
              </a:rPr>
              <a:t>CANDIDATOS PARA ENSAYOS CLÖNICOS: </a:t>
            </a:r>
          </a:p>
        </p:txBody>
      </p:sp>
      <p:sp>
        <p:nvSpPr>
          <p:cNvPr id="91150" name="CuadroTexto 23"/>
          <p:cNvSpPr txBox="1">
            <a:spLocks noChangeArrowheads="1"/>
          </p:cNvSpPr>
          <p:nvPr/>
        </p:nvSpPr>
        <p:spPr bwMode="auto">
          <a:xfrm>
            <a:off x="3576638" y="4381500"/>
            <a:ext cx="265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b="1" dirty="0">
                <a:solidFill>
                  <a:srgbClr val="000000"/>
                </a:solidFill>
                <a:latin typeface="Calibri" pitchFamily="34" charset="0"/>
              </a:rPr>
              <a:t>Itolizumab y Surfacen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Imagen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9107488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CuadroTexto 17"/>
          <p:cNvSpPr txBox="1">
            <a:spLocks noChangeArrowheads="1"/>
          </p:cNvSpPr>
          <p:nvPr/>
        </p:nvSpPr>
        <p:spPr bwMode="auto">
          <a:xfrm>
            <a:off x="2663825" y="188913"/>
            <a:ext cx="3816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_tradnl" altLang="es-MX" sz="3600" b="1" dirty="0">
                <a:solidFill>
                  <a:srgbClr val="0000FF"/>
                </a:solidFill>
                <a:latin typeface="Calibri" pitchFamily="34" charset="0"/>
              </a:rPr>
              <a:t>Manejo pediátrico</a:t>
            </a:r>
          </a:p>
        </p:txBody>
      </p:sp>
      <p:pic>
        <p:nvPicPr>
          <p:cNvPr id="92163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3338"/>
            <a:ext cx="19796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Imagen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0"/>
            <a:ext cx="22399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1270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CuadroTexto 9"/>
          <p:cNvSpPr txBox="1">
            <a:spLocks noChangeArrowheads="1"/>
          </p:cNvSpPr>
          <p:nvPr/>
        </p:nvSpPr>
        <p:spPr bwMode="auto">
          <a:xfrm>
            <a:off x="546100" y="254000"/>
            <a:ext cx="84185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900" b="1" dirty="0">
                <a:solidFill>
                  <a:srgbClr val="0000FF"/>
                </a:solidFill>
                <a:latin typeface="Calibri" pitchFamily="34" charset="0"/>
              </a:rPr>
              <a:t>Consideraciones generales: Pediatría</a:t>
            </a:r>
          </a:p>
        </p:txBody>
      </p:sp>
      <p:sp>
        <p:nvSpPr>
          <p:cNvPr id="93188" name="CuadroTexto 10"/>
          <p:cNvSpPr txBox="1">
            <a:spLocks noChangeArrowheads="1"/>
          </p:cNvSpPr>
          <p:nvPr/>
        </p:nvSpPr>
        <p:spPr bwMode="auto">
          <a:xfrm>
            <a:off x="452438" y="808038"/>
            <a:ext cx="851217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dirty="0">
                <a:solidFill>
                  <a:srgbClr val="000000"/>
                </a:solidFill>
                <a:latin typeface="Calibri" pitchFamily="34" charset="0"/>
              </a:rPr>
              <a:t>Al ser el SARS - CoV- 2 un virus nuevo aún no se dispone de suficiente información que evidencie el impacto del mismo en la población pediátrica.</a:t>
            </a:r>
          </a:p>
          <a:p>
            <a:pPr marL="457200" indent="-457200" algn="just">
              <a:buFont typeface="Calibri Light"/>
              <a:buAutoNum type="arabicPeriod"/>
            </a:pPr>
            <a:endParaRPr lang="es-MX" altLang="es-MX" sz="21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dirty="0">
                <a:solidFill>
                  <a:srgbClr val="000000"/>
                </a:solidFill>
                <a:latin typeface="Calibri" pitchFamily="34" charset="0"/>
              </a:rPr>
              <a:t>Cualquier persona independientemente de su edad puede enfermar al contacto con el virus pero hasta este momento los reportes confirman que pocos pacientes pediátricos son diagnosticados de Covid 19. </a:t>
            </a:r>
          </a:p>
          <a:p>
            <a:pPr marL="457200" indent="-457200" algn="just">
              <a:buFont typeface="Calibri Light"/>
              <a:buAutoNum type="arabicPeriod"/>
            </a:pPr>
            <a:endParaRPr lang="es-MX" altLang="es-MX" sz="21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dirty="0">
                <a:solidFill>
                  <a:srgbClr val="000000"/>
                </a:solidFill>
                <a:latin typeface="Calibri" pitchFamily="34" charset="0"/>
              </a:rPr>
              <a:t>Las manifestaciones clínicas más frecuentes son fiebre, tos y polipnea, </a:t>
            </a:r>
            <a:r>
              <a:rPr lang="it-IT" altLang="es-MX" sz="2100" dirty="0">
                <a:solidFill>
                  <a:srgbClr val="000000"/>
                </a:solidFill>
                <a:latin typeface="Calibri" pitchFamily="34" charset="0"/>
              </a:rPr>
              <a:t>la congestión nasal, la odinofagia, </a:t>
            </a:r>
            <a:r>
              <a:rPr lang="es-MX" altLang="es-MX" sz="2100" dirty="0">
                <a:solidFill>
                  <a:srgbClr val="000000"/>
                </a:solidFill>
                <a:latin typeface="Calibri" pitchFamily="34" charset="0"/>
              </a:rPr>
              <a:t>alteraciones digestivas específicamente las diarreas, las artromialgías y el decaimiento son manifestaciones clínicas frecuentes. </a:t>
            </a:r>
          </a:p>
          <a:p>
            <a:pPr marL="457200" indent="-457200" algn="just">
              <a:buFont typeface="Calibri Light"/>
              <a:buAutoNum type="arabicPeriod"/>
            </a:pPr>
            <a:r>
              <a:rPr lang="es-MX" altLang="es-MX" sz="2100" dirty="0">
                <a:solidFill>
                  <a:srgbClr val="000000"/>
                </a:solidFill>
                <a:latin typeface="Calibri" pitchFamily="34" charset="0"/>
              </a:rPr>
              <a:t>La prematuridad, el bajo peso al nacer, la desnutrición, las cardiopatías, congénitas, enfermedades crónicas de la infancia, las afecciones malignas los tratamientos inmunosupresores, sicklemicos y pacientes con ventilación a domicilio son factores de riesgo asociados a formas clínicas severas y complicaciones.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6350"/>
            <a:ext cx="9131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Imagen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254000"/>
            <a:ext cx="3873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Imagen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54000"/>
            <a:ext cx="4622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Imagen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675" y="5514975"/>
            <a:ext cx="25463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recto 11"/>
          <p:cNvCxnSpPr>
            <a:cxnSpLocks/>
          </p:cNvCxnSpPr>
          <p:nvPr/>
        </p:nvCxnSpPr>
        <p:spPr>
          <a:xfrm>
            <a:off x="4248150" y="254000"/>
            <a:ext cx="0" cy="346233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cxnSpLocks/>
          </p:cNvCxnSpPr>
          <p:nvPr/>
        </p:nvCxnSpPr>
        <p:spPr>
          <a:xfrm>
            <a:off x="330200" y="598488"/>
            <a:ext cx="8509000" cy="1111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77825" y="1268413"/>
            <a:ext cx="8509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77825" y="2451100"/>
            <a:ext cx="8509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17500" y="3716338"/>
            <a:ext cx="8509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 flipH="1">
            <a:off x="304800" y="254000"/>
            <a:ext cx="12700" cy="418306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</p:cNvCxnSpPr>
          <p:nvPr/>
        </p:nvCxnSpPr>
        <p:spPr>
          <a:xfrm flipH="1">
            <a:off x="8856663" y="223838"/>
            <a:ext cx="6350" cy="418306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17500" y="268288"/>
            <a:ext cx="8509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cxnSpLocks/>
          </p:cNvCxnSpPr>
          <p:nvPr/>
        </p:nvCxnSpPr>
        <p:spPr>
          <a:xfrm>
            <a:off x="304800" y="4437063"/>
            <a:ext cx="858202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2" name="CuadroTexto 21"/>
          <p:cNvSpPr txBox="1">
            <a:spLocks noChangeArrowheads="1"/>
          </p:cNvSpPr>
          <p:nvPr/>
        </p:nvSpPr>
        <p:spPr bwMode="auto">
          <a:xfrm>
            <a:off x="895350" y="304800"/>
            <a:ext cx="3271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_tradnl" altLang="es-MX" sz="1400" dirty="0">
                <a:solidFill>
                  <a:srgbClr val="000000"/>
                </a:solidFill>
              </a:rPr>
              <a:t>CASO CONFIRMADO &lt; DE 3 años </a:t>
            </a:r>
          </a:p>
        </p:txBody>
      </p:sp>
      <p:sp>
        <p:nvSpPr>
          <p:cNvPr id="94223" name="CuadroTexto 22"/>
          <p:cNvSpPr txBox="1">
            <a:spLocks noChangeArrowheads="1"/>
          </p:cNvSpPr>
          <p:nvPr/>
        </p:nvSpPr>
        <p:spPr bwMode="auto">
          <a:xfrm>
            <a:off x="4705350" y="304800"/>
            <a:ext cx="3303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dirty="0">
                <a:solidFill>
                  <a:srgbClr val="000000"/>
                </a:solidFill>
              </a:rPr>
              <a:t>CASO CONFIRMADO &gt; de 3 años</a:t>
            </a:r>
          </a:p>
        </p:txBody>
      </p:sp>
      <p:sp>
        <p:nvSpPr>
          <p:cNvPr id="94224" name="CuadroTexto 23"/>
          <p:cNvSpPr txBox="1">
            <a:spLocks noChangeArrowheads="1"/>
          </p:cNvSpPr>
          <p:nvPr/>
        </p:nvSpPr>
        <p:spPr bwMode="auto">
          <a:xfrm>
            <a:off x="395288" y="746125"/>
            <a:ext cx="8386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b="1" dirty="0">
                <a:solidFill>
                  <a:srgbClr val="000000"/>
                </a:solidFill>
              </a:rPr>
              <a:t>Leve con comorbilidad y/o factor de riesgo.      Leve con comorbilidad y/o factor de riesgo. </a:t>
            </a:r>
          </a:p>
          <a:p>
            <a:r>
              <a:rPr lang="es-ES_tradnl" altLang="es-MX" sz="1400" b="1" dirty="0">
                <a:solidFill>
                  <a:srgbClr val="000000"/>
                </a:solidFill>
              </a:rPr>
              <a:t>  Kaletra/ Cloroquina .                                           Kaletra/ Cloroquina /Interferón recombinante </a:t>
            </a:r>
          </a:p>
        </p:txBody>
      </p:sp>
      <p:sp>
        <p:nvSpPr>
          <p:cNvPr id="94225" name="CuadroTexto 35"/>
          <p:cNvSpPr txBox="1">
            <a:spLocks noChangeArrowheads="1"/>
          </p:cNvSpPr>
          <p:nvPr/>
        </p:nvSpPr>
        <p:spPr bwMode="auto">
          <a:xfrm>
            <a:off x="390525" y="2603500"/>
            <a:ext cx="3838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dirty="0">
                <a:solidFill>
                  <a:srgbClr val="000000"/>
                </a:solidFill>
              </a:rPr>
              <a:t>Moderada/Severa. Infecciones leves/ graves de vías bajas. SDRA. Sepsis/ Shock. Disfunción orgánica.</a:t>
            </a:r>
            <a:endParaRPr lang="es-ES_tradnl" altLang="es-MX" sz="1400" b="1" dirty="0">
              <a:solidFill>
                <a:srgbClr val="000000"/>
              </a:solidFill>
            </a:endParaRPr>
          </a:p>
          <a:p>
            <a:r>
              <a:rPr lang="es-ES_tradnl" altLang="es-MX" sz="1400" b="1" dirty="0">
                <a:solidFill>
                  <a:srgbClr val="000000"/>
                </a:solidFill>
              </a:rPr>
              <a:t>Kaletra. Cloroquina</a:t>
            </a:r>
          </a:p>
        </p:txBody>
      </p:sp>
      <p:sp>
        <p:nvSpPr>
          <p:cNvPr id="94226" name="CuadroTexto 47"/>
          <p:cNvSpPr txBox="1">
            <a:spLocks noChangeArrowheads="1"/>
          </p:cNvSpPr>
          <p:nvPr/>
        </p:nvSpPr>
        <p:spPr bwMode="auto">
          <a:xfrm>
            <a:off x="407988" y="3835400"/>
            <a:ext cx="8393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b="1" dirty="0">
                <a:solidFill>
                  <a:srgbClr val="000000"/>
                </a:solidFill>
              </a:rPr>
              <a:t>Asintomático /leve sin comorbilidad y/o factor de riesgo. No criterio de Kaletra/ Cloroquina/ Interferón recombinante.</a:t>
            </a:r>
            <a:r>
              <a:rPr lang="es-MX" altLang="es-MX" sz="1400" b="1" dirty="0">
                <a:solidFill>
                  <a:srgbClr val="000000"/>
                </a:solidFill>
              </a:rPr>
              <a:t> Madre acompañante. IC grupo de expertos</a:t>
            </a:r>
            <a:endParaRPr lang="es-ES_tradnl" altLang="es-MX" sz="1400" b="1" dirty="0">
              <a:solidFill>
                <a:srgbClr val="000000"/>
              </a:solidFill>
            </a:endParaRPr>
          </a:p>
        </p:txBody>
      </p:sp>
      <p:sp>
        <p:nvSpPr>
          <p:cNvPr id="94227" name="CuadroTexto 26"/>
          <p:cNvSpPr txBox="1">
            <a:spLocks noChangeArrowheads="1"/>
          </p:cNvSpPr>
          <p:nvPr/>
        </p:nvSpPr>
        <p:spPr bwMode="auto">
          <a:xfrm>
            <a:off x="466725" y="1314450"/>
            <a:ext cx="36337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dirty="0">
                <a:solidFill>
                  <a:srgbClr val="000000"/>
                </a:solidFill>
              </a:rPr>
              <a:t>Leve comorbilidad y/o factor de riesgo. Infecciones no complicadas. Infecciones leves vías bajas</a:t>
            </a:r>
          </a:p>
          <a:p>
            <a:endParaRPr lang="es-ES_tradnl" altLang="es-MX" sz="1400" dirty="0">
              <a:solidFill>
                <a:srgbClr val="000000"/>
              </a:solidFill>
            </a:endParaRPr>
          </a:p>
          <a:p>
            <a:r>
              <a:rPr lang="es-ES_tradnl" altLang="es-MX" sz="1400" b="1" dirty="0">
                <a:solidFill>
                  <a:srgbClr val="000000"/>
                </a:solidFill>
              </a:rPr>
              <a:t>Kaletra/ Cloroquina </a:t>
            </a:r>
          </a:p>
          <a:p>
            <a:endParaRPr lang="es-ES_tradnl" altLang="es-MX" sz="1400" dirty="0">
              <a:solidFill>
                <a:srgbClr val="000000"/>
              </a:solidFill>
            </a:endParaRPr>
          </a:p>
        </p:txBody>
      </p:sp>
      <p:sp>
        <p:nvSpPr>
          <p:cNvPr id="94228" name="CuadroTexto 26"/>
          <p:cNvSpPr txBox="1">
            <a:spLocks noChangeArrowheads="1"/>
          </p:cNvSpPr>
          <p:nvPr/>
        </p:nvSpPr>
        <p:spPr bwMode="auto">
          <a:xfrm>
            <a:off x="4354513" y="1352550"/>
            <a:ext cx="4398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dirty="0">
                <a:solidFill>
                  <a:srgbClr val="000000"/>
                </a:solidFill>
              </a:rPr>
              <a:t>Leve comorbilidad y/o factor de riesgo. Infecciones no complicadas. Infecciones leves vías bajas</a:t>
            </a:r>
          </a:p>
          <a:p>
            <a:endParaRPr lang="es-ES_tradnl" altLang="es-MX" sz="1400" dirty="0">
              <a:solidFill>
                <a:srgbClr val="000000"/>
              </a:solidFill>
            </a:endParaRPr>
          </a:p>
          <a:p>
            <a:r>
              <a:rPr lang="es-ES_tradnl" altLang="es-MX" sz="1400" b="1" dirty="0">
                <a:solidFill>
                  <a:srgbClr val="000000"/>
                </a:solidFill>
              </a:rPr>
              <a:t>Kaletra/ Cloroquina/ Interferón recombinante</a:t>
            </a:r>
          </a:p>
          <a:p>
            <a:endParaRPr lang="es-ES_tradnl" altLang="es-MX" sz="1400" dirty="0">
              <a:solidFill>
                <a:srgbClr val="000000"/>
              </a:solidFill>
            </a:endParaRPr>
          </a:p>
        </p:txBody>
      </p:sp>
      <p:sp>
        <p:nvSpPr>
          <p:cNvPr id="94229" name="CuadroTexto 35"/>
          <p:cNvSpPr txBox="1">
            <a:spLocks noChangeArrowheads="1"/>
          </p:cNvSpPr>
          <p:nvPr/>
        </p:nvSpPr>
        <p:spPr bwMode="auto">
          <a:xfrm>
            <a:off x="4402138" y="2582863"/>
            <a:ext cx="42687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400" dirty="0">
                <a:solidFill>
                  <a:srgbClr val="000000"/>
                </a:solidFill>
              </a:rPr>
              <a:t>Moderada/Severa. Infecciones leves/ graves de vías bajas. SDRA. Sepsis/ Shock. Disfunción orgánica.</a:t>
            </a:r>
            <a:endParaRPr lang="es-ES_tradnl" altLang="es-MX" sz="1400" b="1" dirty="0">
              <a:solidFill>
                <a:srgbClr val="000000"/>
              </a:solidFill>
            </a:endParaRPr>
          </a:p>
          <a:p>
            <a:endParaRPr lang="es-ES_tradnl" altLang="es-MX" sz="1400" b="1" dirty="0">
              <a:solidFill>
                <a:srgbClr val="000000"/>
              </a:solidFill>
            </a:endParaRPr>
          </a:p>
          <a:p>
            <a:r>
              <a:rPr lang="es-ES_tradnl" altLang="es-MX" sz="1400" b="1" dirty="0">
                <a:solidFill>
                  <a:srgbClr val="000000"/>
                </a:solidFill>
              </a:rPr>
              <a:t>Kaletra. Cloroquina. Interferón recombinante</a:t>
            </a:r>
          </a:p>
        </p:txBody>
      </p:sp>
      <p:pic>
        <p:nvPicPr>
          <p:cNvPr id="94230" name="Imagen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" y="5514975"/>
            <a:ext cx="1444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1" name="Imagen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3382963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2" name="Imagen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3382963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3" name="Imagen 4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75" y="5529263"/>
            <a:ext cx="25463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4" name="Imagen 4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9225" y="5540375"/>
            <a:ext cx="26257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0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3 CuadroTexto"/>
          <p:cNvSpPr txBox="1">
            <a:spLocks noChangeArrowheads="1"/>
          </p:cNvSpPr>
          <p:nvPr/>
        </p:nvSpPr>
        <p:spPr bwMode="auto">
          <a:xfrm>
            <a:off x="0" y="2573338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000" b="1" dirty="0">
                <a:solidFill>
                  <a:srgbClr val="0000FF"/>
                </a:solidFill>
              </a:rPr>
              <a:t>Motivación: Situación problémica</a:t>
            </a:r>
            <a:endParaRPr lang="es-ES" sz="4000" b="1" dirty="0"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950" y="3424238"/>
            <a:ext cx="9036050" cy="2862262"/>
          </a:xfrm>
          <a:prstGeom prst="rect">
            <a:avLst/>
          </a:prstGeom>
          <a:noFill/>
          <a:ln w="63500">
            <a:solidFill>
              <a:srgbClr val="48930F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</a:rPr>
              <a:t>En la comunidad “Corralillo Arriba” de la Ciudad de Guisa, existe una familia que en semana pasada recibió un familiar procedente de Ciudad de la Habana. En el día de hoy comenzó a presentar malestar general, fiebre de 38 ˚C, tos seca, dolor de garganta. </a:t>
            </a:r>
          </a:p>
          <a:p>
            <a:pPr algn="ctr"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</a:rPr>
              <a:t>Al respecto diga: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</a:rPr>
              <a:t>¿Qué acciones de salud le corresponde al médico de la familia realizar en este caso?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</a:rPr>
              <a:t>¿Cómo abordar la problemática desde un enfoque comunitario e intersectorial? </a:t>
            </a:r>
          </a:p>
        </p:txBody>
      </p:sp>
      <p:pic>
        <p:nvPicPr>
          <p:cNvPr id="66564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0"/>
            <a:ext cx="19431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Imagen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9525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Imagen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89100"/>
            <a:ext cx="257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Imagen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700" y="1689100"/>
            <a:ext cx="257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Imagen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5800" y="1689100"/>
            <a:ext cx="2590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recto 13"/>
          <p:cNvCxnSpPr/>
          <p:nvPr/>
        </p:nvCxnSpPr>
        <p:spPr>
          <a:xfrm>
            <a:off x="3194050" y="1693863"/>
            <a:ext cx="0" cy="332263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775325" y="1693863"/>
            <a:ext cx="0" cy="332263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04838" y="3027363"/>
            <a:ext cx="77597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11188" y="1693863"/>
            <a:ext cx="0" cy="332263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8358188" y="1693863"/>
            <a:ext cx="0" cy="332263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04838" y="1700213"/>
            <a:ext cx="77597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04838" y="5010150"/>
            <a:ext cx="77597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4" name="CuadroTexto 20"/>
          <p:cNvSpPr txBox="1">
            <a:spLocks noChangeArrowheads="1"/>
          </p:cNvSpPr>
          <p:nvPr/>
        </p:nvSpPr>
        <p:spPr bwMode="auto">
          <a:xfrm>
            <a:off x="703263" y="436563"/>
            <a:ext cx="116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DOSIS </a:t>
            </a:r>
          </a:p>
        </p:txBody>
      </p:sp>
      <p:sp>
        <p:nvSpPr>
          <p:cNvPr id="95245" name="CuadroTexto 21"/>
          <p:cNvSpPr txBox="1">
            <a:spLocks noChangeArrowheads="1"/>
          </p:cNvSpPr>
          <p:nvPr/>
        </p:nvSpPr>
        <p:spPr bwMode="auto">
          <a:xfrm>
            <a:off x="1747838" y="436563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RECOMENDADAS </a:t>
            </a:r>
          </a:p>
        </p:txBody>
      </p:sp>
      <p:sp>
        <p:nvSpPr>
          <p:cNvPr id="95246" name="CuadroTexto 22"/>
          <p:cNvSpPr txBox="1">
            <a:spLocks noChangeArrowheads="1"/>
          </p:cNvSpPr>
          <p:nvPr/>
        </p:nvSpPr>
        <p:spPr bwMode="auto">
          <a:xfrm>
            <a:off x="4146550" y="436563"/>
            <a:ext cx="73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EN </a:t>
            </a:r>
          </a:p>
        </p:txBody>
      </p:sp>
      <p:sp>
        <p:nvSpPr>
          <p:cNvPr id="95247" name="CuadroTexto 23"/>
          <p:cNvSpPr txBox="1">
            <a:spLocks noChangeArrowheads="1"/>
          </p:cNvSpPr>
          <p:nvPr/>
        </p:nvSpPr>
        <p:spPr bwMode="auto">
          <a:xfrm>
            <a:off x="4759325" y="436563"/>
            <a:ext cx="190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LACTANTES </a:t>
            </a:r>
          </a:p>
        </p:txBody>
      </p:sp>
      <p:sp>
        <p:nvSpPr>
          <p:cNvPr id="95248" name="CuadroTexto 24"/>
          <p:cNvSpPr txBox="1">
            <a:spLocks noChangeArrowheads="1"/>
          </p:cNvSpPr>
          <p:nvPr/>
        </p:nvSpPr>
        <p:spPr bwMode="auto">
          <a:xfrm>
            <a:off x="6535738" y="436563"/>
            <a:ext cx="2287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CONFIRMADOS </a:t>
            </a:r>
          </a:p>
        </p:txBody>
      </p:sp>
      <p:sp>
        <p:nvSpPr>
          <p:cNvPr id="95249" name="CuadroTexto 25"/>
          <p:cNvSpPr txBox="1">
            <a:spLocks noChangeArrowheads="1"/>
          </p:cNvSpPr>
          <p:nvPr/>
        </p:nvSpPr>
        <p:spPr bwMode="auto">
          <a:xfrm>
            <a:off x="703263" y="847725"/>
            <a:ext cx="3325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MENORES DE 6 MESES. </a:t>
            </a:r>
          </a:p>
        </p:txBody>
      </p:sp>
      <p:sp>
        <p:nvSpPr>
          <p:cNvPr id="95250" name="CuadroTexto 26"/>
          <p:cNvSpPr txBox="1">
            <a:spLocks noChangeArrowheads="1"/>
          </p:cNvSpPr>
          <p:nvPr/>
        </p:nvSpPr>
        <p:spPr bwMode="auto">
          <a:xfrm>
            <a:off x="982663" y="1860550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Basado en peso </a:t>
            </a:r>
          </a:p>
        </p:txBody>
      </p:sp>
      <p:sp>
        <p:nvSpPr>
          <p:cNvPr id="95251" name="CuadroTexto 27"/>
          <p:cNvSpPr txBox="1">
            <a:spLocks noChangeArrowheads="1"/>
          </p:cNvSpPr>
          <p:nvPr/>
        </p:nvSpPr>
        <p:spPr bwMode="auto">
          <a:xfrm>
            <a:off x="3665538" y="1860550"/>
            <a:ext cx="2017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Basado en SC </a:t>
            </a:r>
          </a:p>
        </p:txBody>
      </p:sp>
      <p:sp>
        <p:nvSpPr>
          <p:cNvPr id="95252" name="CuadroTexto 28"/>
          <p:cNvSpPr txBox="1">
            <a:spLocks noChangeArrowheads="1"/>
          </p:cNvSpPr>
          <p:nvPr/>
        </p:nvSpPr>
        <p:spPr bwMode="auto">
          <a:xfrm>
            <a:off x="6437313" y="1860550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Frecuencia </a:t>
            </a:r>
          </a:p>
        </p:txBody>
      </p:sp>
      <p:sp>
        <p:nvSpPr>
          <p:cNvPr id="95253" name="CuadroTexto 29"/>
          <p:cNvSpPr txBox="1">
            <a:spLocks noChangeArrowheads="1"/>
          </p:cNvSpPr>
          <p:nvPr/>
        </p:nvSpPr>
        <p:spPr bwMode="auto">
          <a:xfrm>
            <a:off x="4086225" y="2455863"/>
            <a:ext cx="1179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1300" dirty="0">
                <a:solidFill>
                  <a:srgbClr val="000000"/>
                </a:solidFill>
              </a:rPr>
              <a:t>mg /m 2 </a:t>
            </a:r>
          </a:p>
        </p:txBody>
      </p:sp>
      <p:sp>
        <p:nvSpPr>
          <p:cNvPr id="95254" name="CuadroTexto 30"/>
          <p:cNvSpPr txBox="1">
            <a:spLocks noChangeArrowheads="1"/>
          </p:cNvSpPr>
          <p:nvPr/>
        </p:nvSpPr>
        <p:spPr bwMode="auto">
          <a:xfrm>
            <a:off x="1520825" y="247173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mg /kg </a:t>
            </a:r>
          </a:p>
        </p:txBody>
      </p:sp>
      <p:sp>
        <p:nvSpPr>
          <p:cNvPr id="95255" name="CuadroTexto 31"/>
          <p:cNvSpPr txBox="1">
            <a:spLocks noChangeArrowheads="1"/>
          </p:cNvSpPr>
          <p:nvPr/>
        </p:nvSpPr>
        <p:spPr bwMode="auto">
          <a:xfrm>
            <a:off x="3262313" y="3173413"/>
            <a:ext cx="2620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300/75mg/ m 2 /dosis </a:t>
            </a:r>
          </a:p>
        </p:txBody>
      </p:sp>
      <p:sp>
        <p:nvSpPr>
          <p:cNvPr id="95256" name="CuadroTexto 32"/>
          <p:cNvSpPr txBox="1">
            <a:spLocks noChangeArrowheads="1"/>
          </p:cNvSpPr>
          <p:nvPr/>
        </p:nvSpPr>
        <p:spPr bwMode="auto">
          <a:xfrm>
            <a:off x="681038" y="3187700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16/4mg/kg/dosis </a:t>
            </a:r>
          </a:p>
        </p:txBody>
      </p:sp>
      <p:sp>
        <p:nvSpPr>
          <p:cNvPr id="95257" name="CuadroTexto 33"/>
          <p:cNvSpPr txBox="1">
            <a:spLocks noChangeArrowheads="1"/>
          </p:cNvSpPr>
          <p:nvPr/>
        </p:nvSpPr>
        <p:spPr bwMode="auto">
          <a:xfrm>
            <a:off x="5845175" y="3187700"/>
            <a:ext cx="522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95258" name="CuadroTexto 34"/>
          <p:cNvSpPr txBox="1">
            <a:spLocks noChangeArrowheads="1"/>
          </p:cNvSpPr>
          <p:nvPr/>
        </p:nvSpPr>
        <p:spPr bwMode="auto">
          <a:xfrm>
            <a:off x="6432550" y="3187700"/>
            <a:ext cx="138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subdosis </a:t>
            </a:r>
          </a:p>
        </p:txBody>
      </p:sp>
      <p:sp>
        <p:nvSpPr>
          <p:cNvPr id="95259" name="CuadroTexto 35"/>
          <p:cNvSpPr txBox="1">
            <a:spLocks noChangeArrowheads="1"/>
          </p:cNvSpPr>
          <p:nvPr/>
        </p:nvSpPr>
        <p:spPr bwMode="auto">
          <a:xfrm>
            <a:off x="7881938" y="318770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con </a:t>
            </a:r>
          </a:p>
        </p:txBody>
      </p:sp>
      <p:sp>
        <p:nvSpPr>
          <p:cNvPr id="95260" name="CuadroTexto 36"/>
          <p:cNvSpPr txBox="1">
            <a:spLocks noChangeArrowheads="1"/>
          </p:cNvSpPr>
          <p:nvPr/>
        </p:nvSpPr>
        <p:spPr bwMode="auto">
          <a:xfrm>
            <a:off x="5845175" y="3644900"/>
            <a:ext cx="153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alimentos. </a:t>
            </a:r>
          </a:p>
        </p:txBody>
      </p:sp>
      <p:sp>
        <p:nvSpPr>
          <p:cNvPr id="95261" name="CuadroTexto 37"/>
          <p:cNvSpPr txBox="1">
            <a:spLocks noChangeArrowheads="1"/>
          </p:cNvSpPr>
          <p:nvPr/>
        </p:nvSpPr>
        <p:spPr bwMode="auto">
          <a:xfrm>
            <a:off x="7272338" y="3644900"/>
            <a:ext cx="1400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Duración </a:t>
            </a:r>
          </a:p>
        </p:txBody>
      </p:sp>
      <p:sp>
        <p:nvSpPr>
          <p:cNvPr id="95262" name="CuadroTexto 38"/>
          <p:cNvSpPr txBox="1">
            <a:spLocks noChangeArrowheads="1"/>
          </p:cNvSpPr>
          <p:nvPr/>
        </p:nvSpPr>
        <p:spPr bwMode="auto">
          <a:xfrm>
            <a:off x="3262313" y="3783013"/>
            <a:ext cx="187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(3.75 ml/ m 2 ) </a:t>
            </a:r>
          </a:p>
        </p:txBody>
      </p:sp>
      <p:sp>
        <p:nvSpPr>
          <p:cNvPr id="95263" name="CuadroTexto 39"/>
          <p:cNvSpPr txBox="1">
            <a:spLocks noChangeArrowheads="1"/>
          </p:cNvSpPr>
          <p:nvPr/>
        </p:nvSpPr>
        <p:spPr bwMode="auto">
          <a:xfrm>
            <a:off x="681038" y="3797300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(0.2ml/kg) </a:t>
            </a:r>
          </a:p>
        </p:txBody>
      </p:sp>
      <p:sp>
        <p:nvSpPr>
          <p:cNvPr id="95264" name="CuadroTexto 40"/>
          <p:cNvSpPr txBox="1">
            <a:spLocks noChangeArrowheads="1"/>
          </p:cNvSpPr>
          <p:nvPr/>
        </p:nvSpPr>
        <p:spPr bwMode="auto">
          <a:xfrm>
            <a:off x="5845175" y="4102100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2000" dirty="0">
                <a:solidFill>
                  <a:srgbClr val="000000"/>
                </a:solidFill>
              </a:rPr>
              <a:t>14 días. </a:t>
            </a:r>
          </a:p>
        </p:txBody>
      </p:sp>
      <p:pic>
        <p:nvPicPr>
          <p:cNvPr id="95265" name="Imagen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963" y="5129213"/>
            <a:ext cx="2647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Imagen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Imagen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473200"/>
            <a:ext cx="3810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Imagen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700" y="165100"/>
            <a:ext cx="430371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cto 9"/>
          <p:cNvCxnSpPr/>
          <p:nvPr/>
        </p:nvCxnSpPr>
        <p:spPr>
          <a:xfrm>
            <a:off x="4168775" y="2500313"/>
            <a:ext cx="0" cy="222885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49300" y="3614738"/>
            <a:ext cx="7573963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749300" y="4722813"/>
            <a:ext cx="7573963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55650" y="2500313"/>
            <a:ext cx="0" cy="305276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316913" y="2500313"/>
            <a:ext cx="0" cy="305276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49300" y="2506663"/>
            <a:ext cx="7573963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749300" y="5546725"/>
            <a:ext cx="7573963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7" name="CuadroTexto 16"/>
          <p:cNvSpPr txBox="1">
            <a:spLocks noChangeArrowheads="1"/>
          </p:cNvSpPr>
          <p:nvPr/>
        </p:nvSpPr>
        <p:spPr bwMode="auto">
          <a:xfrm>
            <a:off x="774700" y="865188"/>
            <a:ext cx="2590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3900" dirty="0">
                <a:solidFill>
                  <a:srgbClr val="000000"/>
                </a:solidFill>
              </a:rPr>
              <a:t>Cloroquina </a:t>
            </a:r>
          </a:p>
        </p:txBody>
      </p:sp>
      <p:sp>
        <p:nvSpPr>
          <p:cNvPr id="96268" name="CuadroTexto 17"/>
          <p:cNvSpPr txBox="1">
            <a:spLocks noChangeArrowheads="1"/>
          </p:cNvSpPr>
          <p:nvPr/>
        </p:nvSpPr>
        <p:spPr bwMode="auto">
          <a:xfrm>
            <a:off x="823913" y="2565400"/>
            <a:ext cx="2541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6.5mg / kg/ dosis. </a:t>
            </a:r>
          </a:p>
        </p:txBody>
      </p:sp>
      <p:sp>
        <p:nvSpPr>
          <p:cNvPr id="96269" name="CuadroTexto 18"/>
          <p:cNvSpPr txBox="1">
            <a:spLocks noChangeArrowheads="1"/>
          </p:cNvSpPr>
          <p:nvPr/>
        </p:nvSpPr>
        <p:spPr bwMode="auto">
          <a:xfrm>
            <a:off x="4238625" y="2565400"/>
            <a:ext cx="4071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Intervalo 12 horas x 24 horas. Vía oral. </a:t>
            </a:r>
          </a:p>
          <a:p>
            <a:r>
              <a:rPr lang="es-ES_tradnl" altLang="es-MX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6270" name="CuadroTexto 22"/>
          <p:cNvSpPr txBox="1">
            <a:spLocks noChangeArrowheads="1"/>
          </p:cNvSpPr>
          <p:nvPr/>
        </p:nvSpPr>
        <p:spPr bwMode="auto">
          <a:xfrm>
            <a:off x="823913" y="3673475"/>
            <a:ext cx="2693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3.25mg / kg/ dosis. </a:t>
            </a:r>
          </a:p>
        </p:txBody>
      </p:sp>
      <p:sp>
        <p:nvSpPr>
          <p:cNvPr id="96271" name="CuadroTexto 23"/>
          <p:cNvSpPr txBox="1">
            <a:spLocks noChangeArrowheads="1"/>
          </p:cNvSpPr>
          <p:nvPr/>
        </p:nvSpPr>
        <p:spPr bwMode="auto">
          <a:xfrm>
            <a:off x="4238625" y="3673475"/>
            <a:ext cx="4071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Intervalo 12 horas. X 4 días . Vía oral. </a:t>
            </a:r>
          </a:p>
          <a:p>
            <a:endParaRPr lang="es-ES_tradnl" altLang="es-MX" dirty="0">
              <a:solidFill>
                <a:srgbClr val="000000"/>
              </a:solidFill>
            </a:endParaRPr>
          </a:p>
        </p:txBody>
      </p:sp>
      <p:sp>
        <p:nvSpPr>
          <p:cNvPr id="96272" name="CuadroTexto 25"/>
          <p:cNvSpPr txBox="1">
            <a:spLocks noChangeArrowheads="1"/>
          </p:cNvSpPr>
          <p:nvPr/>
        </p:nvSpPr>
        <p:spPr bwMode="auto">
          <a:xfrm>
            <a:off x="823913" y="4781550"/>
            <a:ext cx="73485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dirty="0">
                <a:solidFill>
                  <a:srgbClr val="000000"/>
                </a:solidFill>
              </a:rPr>
              <a:t>Dosis máxima 400mg / cada 12 horas x 1 día Seguido de </a:t>
            </a:r>
            <a:r>
              <a:rPr lang="es-MX" altLang="es-MX" dirty="0">
                <a:solidFill>
                  <a:srgbClr val="000000"/>
                </a:solidFill>
              </a:rPr>
              <a:t>200mg / cada 12 horas x 4 días. Vía oral. </a:t>
            </a:r>
          </a:p>
        </p:txBody>
      </p:sp>
      <p:pic>
        <p:nvPicPr>
          <p:cNvPr id="96273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" y="5605463"/>
            <a:ext cx="16954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4" name="Imagen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8775" y="5580063"/>
            <a:ext cx="49657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5" name="Imagen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6800" y="5605463"/>
            <a:ext cx="18272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6" name="Rectángulo 8"/>
          <p:cNvSpPr>
            <a:spLocks noChangeArrowheads="1"/>
          </p:cNvSpPr>
          <p:nvPr/>
        </p:nvSpPr>
        <p:spPr bwMode="auto">
          <a:xfrm>
            <a:off x="-58738" y="6140450"/>
            <a:ext cx="10064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00FF"/>
                </a:solidFill>
              </a:rPr>
              <a:t>Fuente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uadroTexto 1"/>
          <p:cNvSpPr txBox="1">
            <a:spLocks noChangeArrowheads="1"/>
          </p:cNvSpPr>
          <p:nvPr/>
        </p:nvSpPr>
        <p:spPr bwMode="auto">
          <a:xfrm>
            <a:off x="787400" y="1443038"/>
            <a:ext cx="7713663" cy="4154487"/>
          </a:xfrm>
          <a:prstGeom prst="rect">
            <a:avLst/>
          </a:prstGeom>
          <a:solidFill>
            <a:srgbClr val="66FFFF"/>
          </a:solidFill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400" b="1" dirty="0"/>
              <a:t>¿Qué importancia tiene el cumplimiento de las medidas de higiene personal en la prevención de la infección por Covid-19 ?</a:t>
            </a:r>
          </a:p>
          <a:p>
            <a:pPr algn="just"/>
            <a:endParaRPr lang="es-ES" altLang="es-ES" sz="2400" b="1" dirty="0"/>
          </a:p>
          <a:p>
            <a:pPr algn="just"/>
            <a:r>
              <a:rPr lang="es-ES" altLang="es-ES" sz="2400" b="1" dirty="0"/>
              <a:t>¿Qué papel juegan los estudiantes de las carreras de la ciencias médicas en la prevención de la transmisión de la Covid- 19?</a:t>
            </a:r>
          </a:p>
          <a:p>
            <a:pPr algn="just"/>
            <a:endParaRPr lang="es-ES" altLang="es-ES" sz="2400" b="1" dirty="0"/>
          </a:p>
          <a:p>
            <a:pPr algn="just"/>
            <a:r>
              <a:rPr lang="es-ES" altLang="es-ES" sz="2400" b="1" dirty="0"/>
              <a:t>¿Qué criterios se deben cumplir para plantear que un caso es sospechoso  o confirmado de Covid-19?</a:t>
            </a:r>
          </a:p>
        </p:txBody>
      </p:sp>
      <p:sp>
        <p:nvSpPr>
          <p:cNvPr id="2" name="1 Marco"/>
          <p:cNvSpPr/>
          <p:nvPr/>
        </p:nvSpPr>
        <p:spPr>
          <a:xfrm>
            <a:off x="611188" y="979488"/>
            <a:ext cx="8126412" cy="5083175"/>
          </a:xfrm>
          <a:prstGeom prst="frame">
            <a:avLst>
              <a:gd name="adj1" fmla="val 93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30350" y="404813"/>
            <a:ext cx="6273800" cy="574675"/>
          </a:xfrm>
          <a:prstGeom prst="rect">
            <a:avLst/>
          </a:prstGeom>
          <a:solidFill>
            <a:srgbClr val="00206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Preguntas de comprobación 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Estrella de 4 puntas"/>
          <p:cNvSpPr/>
          <p:nvPr/>
        </p:nvSpPr>
        <p:spPr>
          <a:xfrm>
            <a:off x="323850" y="1989138"/>
            <a:ext cx="576263" cy="574675"/>
          </a:xfrm>
          <a:prstGeom prst="star4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" name="6 Estrella de 4 puntas"/>
          <p:cNvSpPr/>
          <p:nvPr/>
        </p:nvSpPr>
        <p:spPr>
          <a:xfrm>
            <a:off x="323850" y="3500438"/>
            <a:ext cx="576263" cy="576262"/>
          </a:xfrm>
          <a:prstGeom prst="star4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7 Estrella de 4 puntas"/>
          <p:cNvSpPr/>
          <p:nvPr/>
        </p:nvSpPr>
        <p:spPr>
          <a:xfrm>
            <a:off x="323850" y="4941888"/>
            <a:ext cx="576263" cy="574675"/>
          </a:xfrm>
          <a:prstGeom prst="star4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8 Estrella de 4 puntas"/>
          <p:cNvSpPr/>
          <p:nvPr/>
        </p:nvSpPr>
        <p:spPr>
          <a:xfrm>
            <a:off x="8388350" y="1989138"/>
            <a:ext cx="576263" cy="574675"/>
          </a:xfrm>
          <a:prstGeom prst="star4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9 Estrella de 4 puntas"/>
          <p:cNvSpPr/>
          <p:nvPr/>
        </p:nvSpPr>
        <p:spPr>
          <a:xfrm>
            <a:off x="8388350" y="3500438"/>
            <a:ext cx="576263" cy="576262"/>
          </a:xfrm>
          <a:prstGeom prst="star4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10 Estrella de 4 puntas"/>
          <p:cNvSpPr/>
          <p:nvPr/>
        </p:nvSpPr>
        <p:spPr>
          <a:xfrm>
            <a:off x="8388350" y="4941888"/>
            <a:ext cx="576263" cy="574675"/>
          </a:xfrm>
          <a:prstGeom prst="star4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1 CuadroTexto"/>
          <p:cNvSpPr txBox="1">
            <a:spLocks noChangeArrowheads="1"/>
          </p:cNvSpPr>
          <p:nvPr/>
        </p:nvSpPr>
        <p:spPr bwMode="auto">
          <a:xfrm>
            <a:off x="806450" y="796925"/>
            <a:ext cx="7993063" cy="461963"/>
          </a:xfrm>
          <a:prstGeom prst="rect">
            <a:avLst/>
          </a:prstGeom>
          <a:solidFill>
            <a:srgbClr val="FFFF00">
              <a:alpha val="21960"/>
            </a:srgbClr>
          </a:solidFill>
          <a:ln w="635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0000FF"/>
                </a:solidFill>
                <a:cs typeface="Times New Roman" pitchFamily="18" charset="0"/>
              </a:rPr>
              <a:t>Situación problémica</a:t>
            </a:r>
            <a:r>
              <a:rPr lang="es-ES" altLang="es-E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06588" y="188913"/>
            <a:ext cx="5257800" cy="5746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ESTUDIO INDEPENDIENTE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051050" y="1571625"/>
            <a:ext cx="5978525" cy="5148263"/>
          </a:xfrm>
          <a:prstGeom prst="roundRect">
            <a:avLst/>
          </a:prstGeom>
          <a:solidFill>
            <a:schemeClr val="accent1">
              <a:alpha val="56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8308" name="CuadroTexto 1"/>
          <p:cNvSpPr txBox="1">
            <a:spLocks noChangeArrowheads="1"/>
          </p:cNvSpPr>
          <p:nvPr/>
        </p:nvSpPr>
        <p:spPr bwMode="auto">
          <a:xfrm>
            <a:off x="1042988" y="3194050"/>
            <a:ext cx="7993062" cy="2678113"/>
          </a:xfrm>
          <a:prstGeom prst="rect">
            <a:avLst/>
          </a:prstGeom>
          <a:solidFill>
            <a:srgbClr val="FF99CC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altLang="es-ES" sz="2400" dirty="0">
                <a:solidFill>
                  <a:srgbClr val="000000"/>
                </a:solidFill>
                <a:cs typeface="Times New Roman" pitchFamily="18" charset="0"/>
              </a:rPr>
              <a:t>¿Qué conducta se debe adoptar por el equipo básico de salud de esa área?</a:t>
            </a:r>
          </a:p>
          <a:p>
            <a:pPr algn="just"/>
            <a:r>
              <a:rPr lang="es-MX" altLang="es-ES" sz="2400" dirty="0">
                <a:solidFill>
                  <a:srgbClr val="000000"/>
                </a:solidFill>
                <a:cs typeface="Times New Roman" pitchFamily="18" charset="0"/>
              </a:rPr>
              <a:t>¿ Qué conducta se debe adoptar por el equipo de higiene y epidemiología del Policlínico?</a:t>
            </a:r>
          </a:p>
          <a:p>
            <a:pPr algn="just"/>
            <a:r>
              <a:rPr lang="es-MX" altLang="es-ES" sz="2400" dirty="0">
                <a:solidFill>
                  <a:srgbClr val="000000"/>
                </a:solidFill>
                <a:cs typeface="Times New Roman" pitchFamily="18" charset="0"/>
              </a:rPr>
              <a:t>¿ Considera usted que ante esta situación es recomendable imponer el estado de cuarentena en esa comunidad?</a:t>
            </a:r>
          </a:p>
        </p:txBody>
      </p:sp>
      <p:sp>
        <p:nvSpPr>
          <p:cNvPr id="98309" name="CuadroTexto 1"/>
          <p:cNvSpPr txBox="1">
            <a:spLocks noChangeArrowheads="1"/>
          </p:cNvSpPr>
          <p:nvPr/>
        </p:nvSpPr>
        <p:spPr bwMode="auto">
          <a:xfrm>
            <a:off x="1022350" y="1441450"/>
            <a:ext cx="7993063" cy="1570038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altLang="es-ES" sz="2400" dirty="0">
                <a:solidFill>
                  <a:srgbClr val="000000"/>
                </a:solidFill>
                <a:cs typeface="Times New Roman" pitchFamily="18" charset="0"/>
              </a:rPr>
              <a:t>En un área de Corralillo se han identificado 7 casos febriles que presentan además síntomas respiratorios. Al realizar el test rápido para Covid-19 resultan ser positivos. Al respecto dida:</a:t>
            </a:r>
          </a:p>
        </p:txBody>
      </p:sp>
      <p:sp>
        <p:nvSpPr>
          <p:cNvPr id="98310" name="CuadroTexto 1"/>
          <p:cNvSpPr txBox="1">
            <a:spLocks noChangeArrowheads="1"/>
          </p:cNvSpPr>
          <p:nvPr/>
        </p:nvSpPr>
        <p:spPr bwMode="auto">
          <a:xfrm>
            <a:off x="1042988" y="6073775"/>
            <a:ext cx="7407275" cy="461963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400" dirty="0">
                <a:solidFill>
                  <a:srgbClr val="000000"/>
                </a:solidFill>
                <a:cs typeface="Times New Roman" pitchFamily="18" charset="0"/>
              </a:rPr>
              <a:t>Bibliografía Básica, Complementaria, Infomed</a:t>
            </a:r>
          </a:p>
        </p:txBody>
      </p:sp>
      <p:sp>
        <p:nvSpPr>
          <p:cNvPr id="9" name="8 Elipse"/>
          <p:cNvSpPr/>
          <p:nvPr/>
        </p:nvSpPr>
        <p:spPr>
          <a:xfrm>
            <a:off x="290513" y="2054225"/>
            <a:ext cx="539750" cy="539750"/>
          </a:xfrm>
          <a:prstGeom prst="ellipse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9 Elipse"/>
          <p:cNvSpPr/>
          <p:nvPr/>
        </p:nvSpPr>
        <p:spPr>
          <a:xfrm>
            <a:off x="258763" y="3497263"/>
            <a:ext cx="539750" cy="539750"/>
          </a:xfrm>
          <a:prstGeom prst="ellipse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10 Elipse"/>
          <p:cNvSpPr/>
          <p:nvPr/>
        </p:nvSpPr>
        <p:spPr>
          <a:xfrm>
            <a:off x="258763" y="5988050"/>
            <a:ext cx="539750" cy="539750"/>
          </a:xfrm>
          <a:prstGeom prst="ellipse">
            <a:avLst/>
          </a:prstGeom>
          <a:solidFill>
            <a:srgbClr val="C000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Imagen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Image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13" y="12700"/>
            <a:ext cx="94345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Imagen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900" y="2489200"/>
            <a:ext cx="5461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Imagen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3000" y="4216400"/>
            <a:ext cx="23368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Imagen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4864100"/>
            <a:ext cx="4699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Imagen 1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0" y="5105400"/>
            <a:ext cx="16510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Imagen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45100" y="5715000"/>
            <a:ext cx="17145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Imagen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00" y="6096000"/>
            <a:ext cx="635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Imagen 2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" y="6337300"/>
            <a:ext cx="8509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CuadroTexto 23"/>
          <p:cNvSpPr txBox="1">
            <a:spLocks noChangeArrowheads="1"/>
          </p:cNvSpPr>
          <p:nvPr/>
        </p:nvSpPr>
        <p:spPr bwMode="auto">
          <a:xfrm>
            <a:off x="3236913" y="50800"/>
            <a:ext cx="2943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altLang="es-MX" sz="4400" b="1" dirty="0">
                <a:solidFill>
                  <a:srgbClr val="0000FF"/>
                </a:solidFill>
                <a:latin typeface="Calibri" pitchFamily="34" charset="0"/>
              </a:rPr>
              <a:t>Bibliografía </a:t>
            </a:r>
          </a:p>
        </p:txBody>
      </p:sp>
      <p:sp>
        <p:nvSpPr>
          <p:cNvPr id="27662" name="CuadroTexto 24"/>
          <p:cNvSpPr txBox="1">
            <a:spLocks noChangeArrowheads="1"/>
          </p:cNvSpPr>
          <p:nvPr/>
        </p:nvSpPr>
        <p:spPr bwMode="auto">
          <a:xfrm>
            <a:off x="242888" y="1130300"/>
            <a:ext cx="8583612" cy="4678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_tradnl" altLang="es-MX" sz="1600" b="1" dirty="0">
                <a:solidFill>
                  <a:srgbClr val="000000"/>
                </a:solidFill>
              </a:rPr>
              <a:t>Básica.</a:t>
            </a:r>
            <a:r>
              <a:rPr lang="en-US" altLang="es-MX" sz="16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Master P and Perlman S. Coronaviridae.2013. In: Fields Virology . USA. Sixth Edition. [825- 58].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ES_tradnl" altLang="es-MX" sz="1600" dirty="0">
                <a:solidFill>
                  <a:srgbClr val="000000"/>
                </a:solidFill>
              </a:rPr>
              <a:t>Manual de Procedimientos para el diagnostico de Virus respiratorios Instituto de Medicina Tropical Pedro Kouri, Habana: OPS 2003</a:t>
            </a:r>
          </a:p>
          <a:p>
            <a:pPr algn="just">
              <a:defRPr/>
            </a:pPr>
            <a:r>
              <a:rPr lang="es-ES_tradnl" altLang="es-MX" sz="1600" dirty="0">
                <a:solidFill>
                  <a:srgbClr val="000000"/>
                </a:solidFill>
              </a:rPr>
              <a:t> </a:t>
            </a:r>
            <a:r>
              <a:rPr lang="es-ES_tradnl" altLang="es-MX" sz="1600" b="1" dirty="0">
                <a:solidFill>
                  <a:srgbClr val="000000"/>
                </a:solidFill>
              </a:rPr>
              <a:t>Complementaria</a:t>
            </a:r>
            <a:r>
              <a:rPr lang="es-ES_tradnl" altLang="es-MX" sz="1600" dirty="0">
                <a:solidFill>
                  <a:srgbClr val="000000"/>
                </a:solidFill>
              </a:rPr>
              <a:t>.</a:t>
            </a:r>
            <a:r>
              <a:rPr lang="en-US" altLang="es-MX" sz="160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Wan, Y., et al. (2020). "Receptor recognition by novel coronavirus from Wuhan: An analysis based on decade-long structural studies of SARS." J Virol.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Salata, C., et al. (2020). "Coronaviruses: a paradigm of new emerging zoonotic diseases." Pathog DisRalph, R., et al. (2020). "2019-nCoV (Wuhan virus), a novel Coronavirus: human-to-human transmission, travel-related cases, and vaccine readiness." J Infect Dev Ctries 14 (1): 3-17.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Prompetchara, E., et al. (2020). "Immune responses in COVID-19 and potential vaccines: Lessons learned from SARS and MERS epidemic." Asian Pac J Allergy Immunol.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Paraskevis, D., et al. (2020). "Full-genome evolutionary analysis of the novel corona virus (2019-nCoV) rejects the hypothesis of emergence as a result of a recent recombination event." Infect Genet Evol: 104212.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Rodriguez-Morales, A. J., et al. (2020). "History is repeating itself, a probable zoonotic spillover as a cause of an epidemic: the case of 2019 novel Coronavirus." Infez Med 28 (1): 3-5.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altLang="es-MX" sz="1600" dirty="0">
                <a:solidFill>
                  <a:srgbClr val="000000"/>
                </a:solidFill>
              </a:rPr>
              <a:t>Benvenuto, D., et al. (2020). "The 2019-new coronavirus epidemic: evidence for virus evolution." J Med Virol. </a:t>
            </a:r>
          </a:p>
        </p:txBody>
      </p:sp>
      <p:pic>
        <p:nvPicPr>
          <p:cNvPr id="99340" name="Imagen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29538" y="50800"/>
            <a:ext cx="1387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CuadroTexto 4"/>
          <p:cNvSpPr txBox="1">
            <a:spLocks noChangeArrowheads="1"/>
          </p:cNvSpPr>
          <p:nvPr/>
        </p:nvSpPr>
        <p:spPr bwMode="auto">
          <a:xfrm>
            <a:off x="539750" y="2857500"/>
            <a:ext cx="8351838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</a:rPr>
              <a:t>Manejo en la atención primaria de salud de la COVID-19</a:t>
            </a:r>
          </a:p>
        </p:txBody>
      </p:sp>
      <p:sp>
        <p:nvSpPr>
          <p:cNvPr id="100355" name="Rectángulo 6"/>
          <p:cNvSpPr>
            <a:spLocks noChangeArrowheads="1"/>
          </p:cNvSpPr>
          <p:nvPr/>
        </p:nvSpPr>
        <p:spPr bwMode="auto">
          <a:xfrm>
            <a:off x="2051050" y="100965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Próxima conferencia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ltGray">
          <a:xfrm rot="5400000">
            <a:off x="-2360613" y="1908175"/>
            <a:ext cx="4824413" cy="4208463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072458 h 21600"/>
              <a:gd name="T4" fmla="*/ 2412207 w 21600"/>
              <a:gd name="T5" fmla="*/ 62731 h 21600"/>
              <a:gd name="T6" fmla="*/ 4788230 w 21600"/>
              <a:gd name="T7" fmla="*/ 20724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ltGray">
          <a:xfrm rot="5400000" flipH="1">
            <a:off x="-1988343" y="2091531"/>
            <a:ext cx="4032250" cy="3871913"/>
          </a:xfrm>
          <a:custGeom>
            <a:avLst/>
            <a:gdLst>
              <a:gd name="T0" fmla="*/ 2016125 w 21600"/>
              <a:gd name="T1" fmla="*/ 0 h 21600"/>
              <a:gd name="T2" fmla="*/ 1002836 w 21600"/>
              <a:gd name="T3" fmla="*/ 1936230 h 21600"/>
              <a:gd name="T4" fmla="*/ 2016125 w 21600"/>
              <a:gd name="T5" fmla="*/ 1926190 h 21600"/>
              <a:gd name="T6" fmla="*/ 3029414 w 21600"/>
              <a:gd name="T7" fmla="*/ 193623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155825" y="52371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48930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" altLang="es-MX" b="1" dirty="0">
                <a:solidFill>
                  <a:srgbClr val="0000FF"/>
                </a:solidFill>
              </a:rPr>
              <a:t>Medios de protección personal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gray">
          <a:xfrm>
            <a:off x="2544763" y="4424363"/>
            <a:ext cx="4979987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48930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" altLang="es-MX" b="1" dirty="0">
                <a:solidFill>
                  <a:srgbClr val="0000FF"/>
                </a:solidFill>
              </a:rPr>
              <a:t>Cuadro clínico, diagnóstico, tratamiento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gray">
          <a:xfrm>
            <a:off x="2438400" y="3611563"/>
            <a:ext cx="6705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48930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MX" altLang="es-MX" b="1" dirty="0">
                <a:solidFill>
                  <a:srgbClr val="0000FF"/>
                </a:solidFill>
              </a:rPr>
              <a:t>Enfermedad COVID -19. Concepto, etiología, epidemiología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gray">
          <a:xfrm>
            <a:off x="2286000" y="27432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48930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" altLang="es-MX" b="1" dirty="0">
                <a:solidFill>
                  <a:srgbClr val="0000FF"/>
                </a:solidFill>
              </a:rPr>
              <a:t>Infecciones</a:t>
            </a:r>
            <a:r>
              <a:rPr lang="en-US" altLang="es-MX" b="1" dirty="0">
                <a:solidFill>
                  <a:srgbClr val="0000FF"/>
                </a:solidFill>
              </a:rPr>
              <a:t> por coronavirus.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860550" y="1973263"/>
            <a:ext cx="7032625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48930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MX" altLang="es-MX" b="1" dirty="0">
                <a:solidFill>
                  <a:srgbClr val="0000FF"/>
                </a:solidFill>
              </a:rPr>
              <a:t>Emergencia y reemergencia de las enfermedades infecciosas. </a:t>
            </a:r>
          </a:p>
        </p:txBody>
      </p:sp>
      <p:grpSp>
        <p:nvGrpSpPr>
          <p:cNvPr id="68617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6864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6864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5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5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618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6864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6864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4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4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619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6863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6863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3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40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620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6862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6863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3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3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8621" name="Group 37"/>
          <p:cNvGrpSpPr>
            <a:grpSpLocks/>
          </p:cNvGrpSpPr>
          <p:nvPr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6862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6862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2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s-ES_tradnl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2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s-ES_tradnl" dirty="0">
                <a:solidFill>
                  <a:srgbClr val="FFFFFF"/>
                </a:solidFill>
              </a:endParaRPr>
            </a:p>
          </p:txBody>
        </p:sp>
      </p:grpSp>
      <p:sp>
        <p:nvSpPr>
          <p:cNvPr id="68622" name="Rectangle 44"/>
          <p:cNvSpPr>
            <a:spLocks noGrp="1" noChangeArrowheads="1"/>
          </p:cNvSpPr>
          <p:nvPr>
            <p:ph type="title"/>
          </p:nvPr>
        </p:nvSpPr>
        <p:spPr>
          <a:xfrm>
            <a:off x="3203848" y="1236156"/>
            <a:ext cx="3162300" cy="508000"/>
          </a:xfrm>
          <a:ln w="76200">
            <a:solidFill>
              <a:srgbClr val="48930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MX" b="1" dirty="0">
                <a:solidFill>
                  <a:srgbClr val="0000FF"/>
                </a:solidFill>
                <a:effectLst/>
              </a:rPr>
              <a:t>Sumario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918C7-1118-4CCC-A164-628126B90E3B}"/>
              </a:ext>
            </a:extLst>
          </p:cNvPr>
          <p:cNvSpPr/>
          <p:nvPr/>
        </p:nvSpPr>
        <p:spPr>
          <a:xfrm>
            <a:off x="558800" y="650915"/>
            <a:ext cx="866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</a:rPr>
              <a:t>Título</a:t>
            </a:r>
            <a:r>
              <a:rPr lang="es-MX" b="1" dirty="0">
                <a:solidFill>
                  <a:srgbClr val="0000FF"/>
                </a:solidFill>
                <a:latin typeface="Arial" panose="020B0604020202020204" pitchFamily="34" charset="0"/>
              </a:rPr>
              <a:t>: Caracterización clínico-epidemiológica de la infección por Covid-19.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0F5316D-4A3D-4D2D-A8E4-5718205A4E15}"/>
              </a:ext>
            </a:extLst>
          </p:cNvPr>
          <p:cNvSpPr/>
          <p:nvPr/>
        </p:nvSpPr>
        <p:spPr>
          <a:xfrm>
            <a:off x="2396644" y="6227763"/>
            <a:ext cx="527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FOE: Conferencia orientadora.  Duración: 60’.</a:t>
            </a:r>
            <a:endParaRPr lang="es-MX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uadroTexto 6"/>
          <p:cNvSpPr txBox="1">
            <a:spLocks noChangeArrowheads="1"/>
          </p:cNvSpPr>
          <p:nvPr/>
        </p:nvSpPr>
        <p:spPr bwMode="auto">
          <a:xfrm>
            <a:off x="684213" y="3725863"/>
            <a:ext cx="7632700" cy="1938337"/>
          </a:xfrm>
          <a:prstGeom prst="rect">
            <a:avLst/>
          </a:prstGeom>
          <a:solidFill>
            <a:srgbClr val="48930F"/>
          </a:solidFill>
          <a:ln w="9525">
            <a:solidFill>
              <a:srgbClr val="4893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cs typeface="Arial" charset="0"/>
              </a:rPr>
              <a:t>Contener al mínimo el riesgo de introducción y diseminación del nuevo coronavirus en el territorio nacional y minimizar los efectos negativos de una epidemia en la salud de la población y en su impacto en la esfera económico – social del país.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348038" y="1125538"/>
            <a:ext cx="4143375" cy="771525"/>
          </a:xfrm>
          <a:prstGeom prst="roundRect">
            <a:avLst/>
          </a:prstGeom>
          <a:solidFill>
            <a:srgbClr val="66FF66"/>
          </a:solidFill>
          <a:ln w="63500">
            <a:solidFill>
              <a:srgbClr val="48930F"/>
            </a:solidFill>
          </a:ln>
          <a:effectLst>
            <a:outerShdw blurRad="482600" dir="21540000" sx="110000" sy="11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69635" name="CuadroTexto 1"/>
          <p:cNvSpPr txBox="1">
            <a:spLocks noChangeArrowheads="1"/>
          </p:cNvSpPr>
          <p:nvPr/>
        </p:nvSpPr>
        <p:spPr bwMode="auto">
          <a:xfrm>
            <a:off x="3968750" y="1154113"/>
            <a:ext cx="34115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 dirty="0">
                <a:solidFill>
                  <a:srgbClr val="0000FF"/>
                </a:solidFill>
                <a:cs typeface="Arial" charset="0"/>
              </a:rPr>
              <a:t>OBJETIVO</a:t>
            </a:r>
          </a:p>
        </p:txBody>
      </p:sp>
      <p:sp>
        <p:nvSpPr>
          <p:cNvPr id="2" name="Llamada con línea 3 1"/>
          <p:cNvSpPr/>
          <p:nvPr/>
        </p:nvSpPr>
        <p:spPr>
          <a:xfrm>
            <a:off x="539750" y="3635375"/>
            <a:ext cx="7920038" cy="2097088"/>
          </a:xfrm>
          <a:prstGeom prst="borderCallout3">
            <a:avLst>
              <a:gd name="adj1" fmla="val 51052"/>
              <a:gd name="adj2" fmla="val 99978"/>
              <a:gd name="adj3" fmla="val 51051"/>
              <a:gd name="adj4" fmla="val 106075"/>
              <a:gd name="adj5" fmla="val -62013"/>
              <a:gd name="adj6" fmla="val 106414"/>
              <a:gd name="adj7" fmla="val -104107"/>
              <a:gd name="adj8" fmla="val 88098"/>
            </a:avLst>
          </a:prstGeom>
          <a:noFill/>
          <a:ln w="63500">
            <a:solidFill>
              <a:srgbClr val="489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ángulo 1"/>
          <p:cNvSpPr>
            <a:spLocks noChangeArrowheads="1"/>
          </p:cNvSpPr>
          <p:nvPr/>
        </p:nvSpPr>
        <p:spPr bwMode="auto">
          <a:xfrm>
            <a:off x="0" y="2057400"/>
            <a:ext cx="9144000" cy="936625"/>
          </a:xfrm>
          <a:prstGeom prst="rect">
            <a:avLst/>
          </a:prstGeom>
          <a:solidFill>
            <a:srgbClr val="48930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5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Desarrollo</a:t>
            </a:r>
            <a:endParaRPr lang="es-MX" sz="5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0658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6550"/>
            <a:ext cx="52197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876550"/>
            <a:ext cx="3924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288" y="2276475"/>
            <a:ext cx="8497887" cy="323691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48930F"/>
            </a:solidFill>
          </a:ln>
        </p:spPr>
        <p:txBody>
          <a:bodyPr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Imprevisibilidad.</a:t>
            </a:r>
            <a:endParaRPr lang="es-MX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 pandémico.</a:t>
            </a:r>
            <a:endParaRPr lang="es-MX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Elevan rápidamente la morbimortalidad y colocan en riesgo la capacidad de oferta de servicios de salud, transporte y comunicaciones.</a:t>
            </a:r>
            <a:endParaRPr lang="es-MX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Fuerte impacto económico.</a:t>
            </a:r>
            <a:endParaRPr lang="es-MX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Frecuentemente son originarias de otras especies animales</a:t>
            </a:r>
            <a:endParaRPr lang="es-MX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enfermedades virales son de rápida propagación</a:t>
            </a:r>
            <a:r>
              <a:rPr lang="es-E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6138" y="107950"/>
            <a:ext cx="7451725" cy="99377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48930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 y reemergencia de las enfermedades infecciosas.</a:t>
            </a:r>
            <a:endParaRPr lang="es-MX" sz="28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28850" y="1268413"/>
            <a:ext cx="46863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48930F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principales características.</a:t>
            </a:r>
            <a:endParaRPr lang="es-MX" sz="28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850" y="1319213"/>
            <a:ext cx="8496300" cy="4154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48930F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MX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coronavirus causan hasta el 15% de los casos de </a:t>
            </a:r>
            <a:r>
              <a:rPr lang="pt-BR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resfriado común y están implicados como causa de enfermedades más graves como laringotraqueítis,</a:t>
            </a:r>
            <a:r>
              <a:rPr lang="es-MX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exacerbaciones de asma , bronquiolitis y neumonía. </a:t>
            </a:r>
          </a:p>
          <a:p>
            <a:pPr algn="just">
              <a:spcAft>
                <a:spcPts val="0"/>
              </a:spcAft>
              <a:defRPr/>
            </a:pPr>
            <a:endParaRPr lang="pt-BR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Además, los coronavirus pueden causar enteritis o colitis </a:t>
            </a:r>
            <a:r>
              <a:rPr lang="es-MX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ulcerosa en recién nacidos y lactantes. Puede que se haya minusvalorado su papel como causa de meningitis o encefalitis.</a:t>
            </a:r>
          </a:p>
          <a:p>
            <a:pPr algn="just">
              <a:spcAft>
                <a:spcPts val="0"/>
              </a:spcAft>
              <a:defRPr/>
            </a:pPr>
            <a:r>
              <a:rPr lang="es-MX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Cuatro coronavirus son endémicos en el ser humano: los coronavirus humanos ( CoV) 229E, OC43, NL63 y HKU1. </a:t>
            </a:r>
          </a:p>
          <a:p>
            <a:pPr algn="just">
              <a:spcAft>
                <a:spcPts val="0"/>
              </a:spcAft>
              <a:defRPr/>
            </a:pPr>
            <a:endParaRPr lang="es-MX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33600" y="228600"/>
            <a:ext cx="4876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48930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Infecciones por coronavirus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ángulo 3"/>
          <p:cNvSpPr>
            <a:spLocks noChangeArrowheads="1"/>
          </p:cNvSpPr>
          <p:nvPr/>
        </p:nvSpPr>
        <p:spPr bwMode="auto">
          <a:xfrm>
            <a:off x="323850" y="836613"/>
            <a:ext cx="8640763" cy="6010275"/>
          </a:xfrm>
          <a:prstGeom prst="rect">
            <a:avLst/>
          </a:prstGeom>
          <a:noFill/>
          <a:ln w="76200">
            <a:solidFill>
              <a:srgbClr val="4893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Estudios posteriores identificaron coronavirus parecidos al del SARS en muestras fecales procedentes de murciélagos con nariz en herradura chinos asintomáticos que guardan una relación estrecha con el SARS-CoV, pero no son precursores directos.</a:t>
            </a:r>
          </a:p>
          <a:p>
            <a:pPr algn="just"/>
            <a:endParaRPr lang="es-MX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MX" sz="24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Entre diciembre/2019 y enero/2020, la notificación de casos de neumonía de causa desconocida diagnosticados inicialmente en la ciudad china de Wuhan, capital da provincia de Hubei, condujo a la investigación epidemiológica y de laboratorio que identifico: un nuevo coronavirus</a:t>
            </a:r>
          </a:p>
          <a:p>
            <a:pPr algn="just"/>
            <a:endParaRPr lang="es-MX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MX" sz="24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Miles de casos ya fueron detectados en China y más de cien muertes asociadas. Otros casos importados fueron registrados en Tailandia, Japón, Corea del Sur, Taiwán, Vietnam, Singapur, Arabia Saudita y Estados Unidos de América; todos estuvieron en Wuhan.</a:t>
            </a:r>
          </a:p>
        </p:txBody>
      </p:sp>
      <p:sp>
        <p:nvSpPr>
          <p:cNvPr id="73730" name="Rectángulo 4"/>
          <p:cNvSpPr>
            <a:spLocks noChangeArrowheads="1"/>
          </p:cNvSpPr>
          <p:nvPr/>
        </p:nvSpPr>
        <p:spPr bwMode="auto">
          <a:xfrm>
            <a:off x="2133600" y="228600"/>
            <a:ext cx="4876800" cy="533400"/>
          </a:xfrm>
          <a:prstGeom prst="rect">
            <a:avLst/>
          </a:prstGeom>
          <a:solidFill>
            <a:srgbClr val="66FF66"/>
          </a:solidFill>
          <a:ln w="76200">
            <a:solidFill>
              <a:srgbClr val="4893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28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Infecciones por coronavirus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12035</TotalTime>
  <Words>2205</Words>
  <Application>Microsoft Office PowerPoint</Application>
  <PresentationFormat>Presentación en pantalla (4:3)</PresentationFormat>
  <Paragraphs>284</Paragraphs>
  <Slides>35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Tema de Office</vt:lpstr>
      <vt:lpstr>1_Tema de Office</vt:lpstr>
      <vt:lpstr>2_Tema de Office</vt:lpstr>
      <vt:lpstr>sample</vt:lpstr>
      <vt:lpstr>CD100_dark_2002</vt:lpstr>
      <vt:lpstr>Presentación de PowerPoint</vt:lpstr>
      <vt:lpstr>Presentación de PowerPoint</vt:lpstr>
      <vt:lpstr>Presentación de PowerPoint</vt:lpstr>
      <vt:lpstr>Sumario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</vt:lpstr>
      <vt:lpstr>  Infección por nuevo Coronavirus 2019-nCoV  </vt:lpstr>
      <vt:lpstr>Etiología</vt:lpstr>
      <vt:lpstr>Epidemiología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DR</dc:creator>
  <cp:lastModifiedBy>JOEL</cp:lastModifiedBy>
  <cp:revision>1354</cp:revision>
  <dcterms:created xsi:type="dcterms:W3CDTF">2017-04-25T19:51:54Z</dcterms:created>
  <dcterms:modified xsi:type="dcterms:W3CDTF">2021-03-02T01:44:51Z</dcterms:modified>
</cp:coreProperties>
</file>