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7" r:id="rId2"/>
    <p:sldId id="288" r:id="rId3"/>
    <p:sldId id="289" r:id="rId4"/>
    <p:sldId id="290" r:id="rId5"/>
    <p:sldId id="291" r:id="rId6"/>
    <p:sldId id="292" r:id="rId7"/>
    <p:sldId id="293" r:id="rId8"/>
    <p:sldId id="286" r:id="rId9"/>
    <p:sldId id="261" r:id="rId10"/>
    <p:sldId id="280" r:id="rId11"/>
    <p:sldId id="281" r:id="rId12"/>
    <p:sldId id="282" r:id="rId13"/>
    <p:sldId id="283" r:id="rId14"/>
    <p:sldId id="284" r:id="rId15"/>
    <p:sldId id="285" r:id="rId16"/>
    <p:sldId id="262" r:id="rId17"/>
    <p:sldId id="263" r:id="rId18"/>
    <p:sldId id="264" r:id="rId19"/>
    <p:sldId id="265" r:id="rId20"/>
    <p:sldId id="257" r:id="rId21"/>
    <p:sldId id="258" r:id="rId22"/>
    <p:sldId id="259" r:id="rId23"/>
    <p:sldId id="295" r:id="rId24"/>
    <p:sldId id="296" r:id="rId25"/>
    <p:sldId id="297" r:id="rId26"/>
    <p:sldId id="273" r:id="rId27"/>
    <p:sldId id="294" r:id="rId28"/>
    <p:sldId id="275" r:id="rId29"/>
    <p:sldId id="272" r:id="rId30"/>
    <p:sldId id="266" r:id="rId31"/>
    <p:sldId id="267" r:id="rId32"/>
    <p:sldId id="269" r:id="rId33"/>
    <p:sldId id="271" r:id="rId34"/>
    <p:sldId id="270" r:id="rId35"/>
    <p:sldId id="260" r:id="rId36"/>
    <p:sldId id="278" r:id="rId37"/>
    <p:sldId id="279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76C9-E2FB-4AB0-8AE6-6F3C01109691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A3D4-C27D-4BD6-8A0E-FDBA71233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44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CA9FC4B-EBEA-4AE9-A170-673994CD78D8}" type="slidenum">
              <a:rPr lang="es-ES" sz="1200" b="0" smtClean="0">
                <a:latin typeface="Times New Roman" panose="02020603050405020304" pitchFamily="18" charset="0"/>
              </a:rPr>
              <a:pPr/>
              <a:t>1</a:t>
            </a:fld>
            <a:endParaRPr lang="es-ES" sz="1200" b="0" smtClean="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373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Estas preguntas iniciales deben ser complejas e incluir varios aspectos, de tal manera que den lugar a muchas otras preguntas y a un uso más eficiente de la información recogida.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7FE5D-CCF0-4154-A67F-6F9CC72E12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8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20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8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7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3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0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64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5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0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4809-F7C0-4452-A684-E898A957338F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8286-B7E6-48CA-9F01-FD376772E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4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c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vs.ltu.sld.cu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911351" y="1414464"/>
            <a:ext cx="8283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LAS TUNAS</a:t>
            </a:r>
          </a:p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FACULTAD DE MEDICINA</a:t>
            </a:r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u="none" dirty="0">
                <a:latin typeface="Arial" panose="020B0604020202020204" pitchFamily="34" charset="0"/>
                <a:cs typeface="Arial" panose="020B0604020202020204" pitchFamily="34" charset="0"/>
              </a:rPr>
              <a:t>DR “ZOILO ENRIQUE MARINELLO VIDAURRETA”</a:t>
            </a:r>
          </a:p>
          <a:p>
            <a:pPr algn="ctr" eaLnBrk="1" hangingPunct="1"/>
            <a:endParaRPr lang="es-MX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564775" y="2859396"/>
            <a:ext cx="11147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Tutorial para la búsqueda de información científica con Google Académico </a:t>
            </a:r>
            <a:r>
              <a:rPr lang="es-ES_tradnl" dirty="0"/>
              <a:t>(</a:t>
            </a:r>
            <a:r>
              <a:rPr lang="es-ES_tradnl" dirty="0">
                <a:hlinkClick r:id="rId3"/>
              </a:rPr>
              <a:t>https://scholar.google.com.cu/</a:t>
            </a:r>
            <a:r>
              <a:rPr lang="es-ES_tradnl" dirty="0"/>
              <a:t>)</a:t>
            </a:r>
            <a:endParaRPr lang="es-ES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Dibu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489" y="1"/>
            <a:ext cx="973137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88970" y="3981750"/>
            <a:ext cx="78009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n-U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 Juan Francisco Ramos Bermúdez</a:t>
            </a:r>
            <a:endParaRPr lang="es-E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     Lic. Julio Cesar Salazar Ramírez</a:t>
            </a:r>
            <a:endParaRPr lang="es-E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	     Lic.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Yacel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pacheco Pérez</a:t>
            </a:r>
            <a:endParaRPr lang="es-E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	     Dra.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Mireidys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Ramos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Calás</a:t>
            </a:r>
            <a:endParaRPr lang="es-E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1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Yanet</a:t>
            </a:r>
            <a:r>
              <a:rPr lang="es-ES_tradnl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Durán Matos</a:t>
            </a:r>
            <a:endParaRPr lang="es-ES" sz="1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" sz="1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s-ES" sz="1800" u="non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http://uvs.ltu.sld.cu</a:t>
            </a:r>
            <a:endParaRPr lang="es-E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956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834188"/>
            <a:ext cx="11755491" cy="58232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0" y="3943145"/>
            <a:ext cx="3721769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648894"/>
            <a:ext cx="11621904" cy="620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415" y="2371019"/>
            <a:ext cx="2934502" cy="32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015917" y="4608896"/>
            <a:ext cx="4162923" cy="380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648894"/>
            <a:ext cx="11757660" cy="620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415" y="2547481"/>
            <a:ext cx="2934502" cy="32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648894"/>
            <a:ext cx="11757660" cy="620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415" y="2723943"/>
            <a:ext cx="2934502" cy="32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7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648894"/>
            <a:ext cx="11757660" cy="620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415" y="2900405"/>
            <a:ext cx="2934502" cy="32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786063"/>
            <a:ext cx="11757660" cy="6071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configurar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415" y="3141035"/>
            <a:ext cx="2934502" cy="32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5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19200" y="0"/>
            <a:ext cx="1023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la búsqueda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323748" y="3585005"/>
            <a:ext cx="3721769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84775"/>
            <a:ext cx="11498580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84775"/>
            <a:ext cx="11498580" cy="6273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9200" y="0"/>
            <a:ext cx="1023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la búsqueda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6336030" y="1169550"/>
            <a:ext cx="3223260" cy="960120"/>
          </a:xfrm>
          <a:prstGeom prst="wedgeEllipseCallout">
            <a:avLst>
              <a:gd name="adj1" fmla="val -27571"/>
              <a:gd name="adj2" fmla="val 99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Aquí primer resultado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ovalada 6"/>
          <p:cNvSpPr/>
          <p:nvPr/>
        </p:nvSpPr>
        <p:spPr>
          <a:xfrm>
            <a:off x="1184910" y="1047630"/>
            <a:ext cx="3223260" cy="960120"/>
          </a:xfrm>
          <a:prstGeom prst="wedgeEllipseCallout">
            <a:avLst>
              <a:gd name="adj1" fmla="val -27571"/>
              <a:gd name="adj2" fmla="val 99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Agregar filtros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77240"/>
            <a:ext cx="11475720" cy="6080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9200" y="0"/>
            <a:ext cx="1023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la búsqueda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98170" y="1878210"/>
            <a:ext cx="3223260" cy="960120"/>
          </a:xfrm>
          <a:prstGeom prst="wedgeEllipseCallout">
            <a:avLst>
              <a:gd name="adj1" fmla="val -27571"/>
              <a:gd name="adj2" fmla="val 99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 intervalo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54380"/>
            <a:ext cx="11704320" cy="61036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9200" y="0"/>
            <a:ext cx="1023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la búsqueda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6564630" y="1260990"/>
            <a:ext cx="3223260" cy="960120"/>
          </a:xfrm>
          <a:prstGeom prst="wedgeEllipseCallout">
            <a:avLst>
              <a:gd name="adj1" fmla="val -27571"/>
              <a:gd name="adj2" fmla="val 99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refinado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ovalada 6"/>
          <p:cNvSpPr/>
          <p:nvPr/>
        </p:nvSpPr>
        <p:spPr>
          <a:xfrm>
            <a:off x="1413510" y="1733430"/>
            <a:ext cx="3223260" cy="960120"/>
          </a:xfrm>
          <a:prstGeom prst="wedgeEllipseCallout">
            <a:avLst>
              <a:gd name="adj1" fmla="val -27571"/>
              <a:gd name="adj2" fmla="val 99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Guardar en biblioteca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ángulo 2"/>
          <p:cNvSpPr>
            <a:spLocks noChangeArrowheads="1"/>
          </p:cNvSpPr>
          <p:nvPr/>
        </p:nvSpPr>
        <p:spPr bwMode="auto">
          <a:xfrm>
            <a:off x="1816267" y="2471404"/>
            <a:ext cx="82042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endParaRPr lang="es-ES" sz="3200" b="1" dirty="0">
              <a:ea typeface="Calibri" pitchFamily="34" charset="0"/>
              <a:cs typeface="Arial" charset="0"/>
            </a:endParaRPr>
          </a:p>
          <a:p>
            <a:pPr algn="just">
              <a:lnSpc>
                <a:spcPct val="145000"/>
              </a:lnSpc>
            </a:pPr>
            <a:r>
              <a:rPr lang="es-ES" sz="2800" dirty="0">
                <a:ea typeface="Calibri" pitchFamily="34" charset="0"/>
                <a:cs typeface="Arial" charset="0"/>
              </a:rPr>
              <a:t>Paso 1: </a:t>
            </a:r>
            <a:r>
              <a:rPr lang="es-ES" sz="2800" b="1" dirty="0">
                <a:ea typeface="Calibri" pitchFamily="34" charset="0"/>
                <a:cs typeface="Arial" charset="0"/>
              </a:rPr>
              <a:t>definir</a:t>
            </a:r>
            <a:r>
              <a:rPr lang="es-ES" sz="2800" dirty="0">
                <a:ea typeface="Calibri" pitchFamily="34" charset="0"/>
                <a:cs typeface="Arial" charset="0"/>
              </a:rPr>
              <a:t> el problema.</a:t>
            </a:r>
            <a:endParaRPr lang="en-US" sz="2800" dirty="0">
              <a:ea typeface="Calibri" pitchFamily="34" charset="0"/>
              <a:cs typeface="Arial" charset="0"/>
            </a:endParaRPr>
          </a:p>
          <a:p>
            <a:pPr algn="just">
              <a:lnSpc>
                <a:spcPct val="145000"/>
              </a:lnSpc>
            </a:pPr>
            <a:r>
              <a:rPr lang="es-ES" sz="2800" dirty="0">
                <a:ea typeface="Calibri" pitchFamily="34" charset="0"/>
                <a:cs typeface="Arial" charset="0"/>
              </a:rPr>
              <a:t>Paso 2: </a:t>
            </a:r>
            <a:r>
              <a:rPr lang="es-ES" sz="2800" b="1" dirty="0">
                <a:ea typeface="Calibri" pitchFamily="34" charset="0"/>
                <a:cs typeface="Arial" charset="0"/>
              </a:rPr>
              <a:t>buscar</a:t>
            </a:r>
            <a:r>
              <a:rPr lang="es-ES" sz="2800" dirty="0">
                <a:ea typeface="Calibri" pitchFamily="34" charset="0"/>
                <a:cs typeface="Arial" charset="0"/>
              </a:rPr>
              <a:t> y </a:t>
            </a:r>
            <a:r>
              <a:rPr lang="es-ES" sz="2800" b="1" dirty="0">
                <a:ea typeface="Calibri" pitchFamily="34" charset="0"/>
                <a:cs typeface="Arial" charset="0"/>
              </a:rPr>
              <a:t>evaluar</a:t>
            </a:r>
            <a:r>
              <a:rPr lang="es-ES" sz="2800" dirty="0">
                <a:ea typeface="Calibri" pitchFamily="34" charset="0"/>
                <a:cs typeface="Arial" charset="0"/>
              </a:rPr>
              <a:t> la información.</a:t>
            </a:r>
            <a:endParaRPr lang="en-US" sz="2800" dirty="0">
              <a:ea typeface="Calibri" pitchFamily="34" charset="0"/>
              <a:cs typeface="Arial" charset="0"/>
            </a:endParaRPr>
          </a:p>
          <a:p>
            <a:pPr algn="just">
              <a:lnSpc>
                <a:spcPct val="145000"/>
              </a:lnSpc>
            </a:pPr>
            <a:r>
              <a:rPr lang="es-ES" sz="2800" dirty="0">
                <a:ea typeface="Calibri" pitchFamily="34" charset="0"/>
                <a:cs typeface="Arial" charset="0"/>
              </a:rPr>
              <a:t>Paso 3: </a:t>
            </a:r>
            <a:r>
              <a:rPr lang="es-ES" sz="2800" b="1" dirty="0">
                <a:ea typeface="Calibri" pitchFamily="34" charset="0"/>
                <a:cs typeface="Arial" charset="0"/>
              </a:rPr>
              <a:t>analizar</a:t>
            </a:r>
            <a:r>
              <a:rPr lang="es-ES" sz="2800" dirty="0">
                <a:ea typeface="Calibri" pitchFamily="34" charset="0"/>
                <a:cs typeface="Arial" charset="0"/>
              </a:rPr>
              <a:t> la información.</a:t>
            </a:r>
            <a:endParaRPr lang="en-US" sz="2800" dirty="0">
              <a:ea typeface="Calibri" pitchFamily="34" charset="0"/>
              <a:cs typeface="Arial" charset="0"/>
            </a:endParaRPr>
          </a:p>
          <a:p>
            <a:pPr>
              <a:lnSpc>
                <a:spcPct val="145000"/>
              </a:lnSpc>
            </a:pPr>
            <a:r>
              <a:rPr lang="es-ES" sz="2800" dirty="0">
                <a:ea typeface="Calibri" pitchFamily="34" charset="0"/>
                <a:cs typeface="Arial" charset="0"/>
              </a:rPr>
              <a:t>Paso 4: </a:t>
            </a:r>
            <a:r>
              <a:rPr lang="es-ES" sz="2800" b="1" dirty="0">
                <a:ea typeface="Calibri" pitchFamily="34" charset="0"/>
                <a:cs typeface="Arial" charset="0"/>
              </a:rPr>
              <a:t>sintetizar</a:t>
            </a:r>
            <a:r>
              <a:rPr lang="es-ES" sz="2800" dirty="0">
                <a:ea typeface="Calibri" pitchFamily="34" charset="0"/>
                <a:cs typeface="Arial" charset="0"/>
              </a:rPr>
              <a:t> y </a:t>
            </a:r>
            <a:r>
              <a:rPr lang="es-ES" sz="2800" b="1" dirty="0">
                <a:ea typeface="Calibri" pitchFamily="34" charset="0"/>
                <a:cs typeface="Arial" charset="0"/>
              </a:rPr>
              <a:t>utilizar</a:t>
            </a:r>
            <a:r>
              <a:rPr lang="es-ES" sz="2800" dirty="0">
                <a:ea typeface="Calibri" pitchFamily="34" charset="0"/>
                <a:cs typeface="Arial" charset="0"/>
              </a:rPr>
              <a:t> la información.</a:t>
            </a:r>
            <a:endParaRPr lang="en-US" sz="2800" dirty="0">
              <a:ea typeface="Calibri" pitchFamily="34" charset="0"/>
              <a:cs typeface="Arial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81050" y="1629580"/>
            <a:ext cx="10725149" cy="8418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Rectángulo 1"/>
          <p:cNvSpPr>
            <a:spLocks noChangeArrowheads="1"/>
          </p:cNvSpPr>
          <p:nvPr/>
        </p:nvSpPr>
        <p:spPr bwMode="auto">
          <a:xfrm>
            <a:off x="1678657" y="1757598"/>
            <a:ext cx="9288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>
                <a:ea typeface="Calibri" pitchFamily="34" charset="0"/>
                <a:cs typeface="Arial" charset="0"/>
              </a:rPr>
              <a:t>Modelo Gavilán para búsqueda de información</a:t>
            </a:r>
            <a:endParaRPr lang="en-US" sz="32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7687" y="433137"/>
            <a:ext cx="757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Recordatorio necesario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84775"/>
            <a:ext cx="11498580" cy="61132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1520" y="0"/>
            <a:ext cx="1146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crear su propia biblioteca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014889" y="1492718"/>
            <a:ext cx="1825592" cy="29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5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584775"/>
            <a:ext cx="11452860" cy="6273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38400" y="0"/>
            <a:ext cx="757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809148" y="2217420"/>
            <a:ext cx="4865972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7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4273" y="672566"/>
            <a:ext cx="9210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desde Google Académico?</a:t>
            </a:r>
          </a:p>
          <a:p>
            <a:pPr algn="ctr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está conectado a Internet Google Académico utiliza el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de Internet, ahora si usted es usuario del campus universitario UCM Las Tunas y está en uno de sus laboratorios de Informática siga las indicaciones siguientes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77218"/>
            <a:ext cx="11704320" cy="57807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9421929" y="1491496"/>
            <a:ext cx="1600200" cy="662940"/>
          </a:xfrm>
          <a:prstGeom prst="wedgeEllipseCallout">
            <a:avLst>
              <a:gd name="adj1" fmla="val -53186"/>
              <a:gd name="adj2" fmla="val 131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1077218"/>
            <a:ext cx="11421979" cy="57807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5303520" y="2800746"/>
            <a:ext cx="1600200" cy="662940"/>
          </a:xfrm>
          <a:prstGeom prst="wedgeEllipseCallout">
            <a:avLst>
              <a:gd name="adj1" fmla="val -53186"/>
              <a:gd name="adj2" fmla="val 131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ovalada 6"/>
          <p:cNvSpPr/>
          <p:nvPr/>
        </p:nvSpPr>
        <p:spPr>
          <a:xfrm>
            <a:off x="7348889" y="3530658"/>
            <a:ext cx="1600200" cy="662940"/>
          </a:xfrm>
          <a:prstGeom prst="wedgeEllipseCallout">
            <a:avLst>
              <a:gd name="adj1" fmla="val -53186"/>
              <a:gd name="adj2" fmla="val 131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1077218"/>
            <a:ext cx="11598442" cy="57807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ovalada 6"/>
          <p:cNvSpPr/>
          <p:nvPr/>
        </p:nvSpPr>
        <p:spPr>
          <a:xfrm>
            <a:off x="7749941" y="5646820"/>
            <a:ext cx="3848500" cy="921009"/>
          </a:xfrm>
          <a:prstGeom prst="wedgeEllipseCallout">
            <a:avLst>
              <a:gd name="adj1" fmla="val -68609"/>
              <a:gd name="adj2" fmla="val -117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estos datos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7757963" y="5638800"/>
            <a:ext cx="3848500" cy="921009"/>
          </a:xfrm>
          <a:prstGeom prst="wedgeEllipseCallout">
            <a:avLst>
              <a:gd name="adj1" fmla="val -28592"/>
              <a:gd name="adj2" fmla="val -16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estos datos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41433" y="274320"/>
            <a:ext cx="921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no está conectado a Internet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59095"/>
            <a:ext cx="11521440" cy="5998905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3063240" y="5692140"/>
            <a:ext cx="3840480" cy="1165860"/>
          </a:xfrm>
          <a:prstGeom prst="wedgeEllipseCallout">
            <a:avLst>
              <a:gd name="adj1" fmla="val -110073"/>
              <a:gd name="adj2" fmla="val 37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 en inicio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77240" y="5875020"/>
            <a:ext cx="1440180" cy="228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echa abajo 2"/>
          <p:cNvSpPr/>
          <p:nvPr/>
        </p:nvSpPr>
        <p:spPr>
          <a:xfrm>
            <a:off x="2917825" y="322263"/>
            <a:ext cx="174625" cy="417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echa abajo 3"/>
          <p:cNvSpPr/>
          <p:nvPr/>
        </p:nvSpPr>
        <p:spPr>
          <a:xfrm>
            <a:off x="2020888" y="2679700"/>
            <a:ext cx="176212" cy="41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876" name="CuadroTexto 4"/>
          <p:cNvSpPr txBox="1">
            <a:spLocks noChangeArrowheads="1"/>
          </p:cNvSpPr>
          <p:nvPr/>
        </p:nvSpPr>
        <p:spPr bwMode="auto">
          <a:xfrm>
            <a:off x="3913188" y="2730500"/>
            <a:ext cx="50419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3200" b="1">
                <a:cs typeface="Arial" charset="0"/>
              </a:rPr>
              <a:t>Recupere estos datos en el documento, no son imprescindibles todos, solo los que identifican el documento (título, autor, año, Journal, etc).</a:t>
            </a:r>
            <a:endParaRPr lang="en-US" sz="32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77218"/>
            <a:ext cx="11704320" cy="57807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 conectado a Internet?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2491740" y="2177296"/>
            <a:ext cx="1600200" cy="662940"/>
          </a:xfrm>
          <a:prstGeom prst="wedgeEllipseCallout">
            <a:avLst>
              <a:gd name="adj1" fmla="val -53186"/>
              <a:gd name="adj2" fmla="val 131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4" y="1062592"/>
            <a:ext cx="11628571" cy="60571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52060" y="4796585"/>
            <a:ext cx="982980" cy="369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0481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rmAutofit/>
          </a:bodyPr>
          <a:lstStyle/>
          <a:p>
            <a:pPr marL="174625" indent="-174625" algn="just" fontAlgn="auto"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Definir el problema: contempla reconocer la 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necesidad de información y consiste en: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74813"/>
            <a:ext cx="11263312" cy="4525962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s-ES" b="1" smtClean="0">
                <a:latin typeface="Arial" charset="0"/>
                <a:cs typeface="Arial" charset="0"/>
              </a:rPr>
              <a:t>Plantear el problema principal</a:t>
            </a:r>
            <a:r>
              <a:rPr lang="es-ES" smtClean="0">
                <a:latin typeface="Arial" charset="0"/>
                <a:cs typeface="Arial" charset="0"/>
              </a:rPr>
              <a:t> ¿Qué queremos conocer o descubrir? ¿Qué pregunta puede ser más relevante para el tema sobre el que queremos indagar?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es-ES" smtClean="0"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s-ES" b="1" smtClean="0">
                <a:latin typeface="Arial" charset="0"/>
                <a:cs typeface="Arial" charset="0"/>
              </a:rPr>
              <a:t>Analizar la pregunta</a:t>
            </a:r>
            <a:r>
              <a:rPr lang="es-ES" smtClean="0">
                <a:latin typeface="Arial" charset="0"/>
                <a:cs typeface="Arial" charset="0"/>
              </a:rPr>
              <a:t> ¿nos va a ayudar a organizar mejor la información? ¿Qué hipótesis podríamos plantear a partir de la pregunta inicial? ¿Qué tipo de información necesitamos para responderla? Qué es lo que se requiere para realizar la tarea? </a:t>
            </a:r>
          </a:p>
        </p:txBody>
      </p:sp>
    </p:spTree>
    <p:extLst>
      <p:ext uri="{BB962C8B-B14F-4D97-AF65-F5344CB8AC3E}">
        <p14:creationId xmlns:p14="http://schemas.microsoft.com/office/powerpoint/2010/main" val="656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77218"/>
            <a:ext cx="11475720" cy="5780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817620" y="3620694"/>
            <a:ext cx="4480560" cy="471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6492240" y="4436034"/>
            <a:ext cx="937260" cy="524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816534"/>
            <a:ext cx="11498580" cy="60414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98533" y="0"/>
            <a:ext cx="921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exportar referencias 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217420" y="1422506"/>
            <a:ext cx="5669280" cy="471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9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077218"/>
            <a:ext cx="11544300" cy="5780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98532" y="0"/>
            <a:ext cx="9817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descargar el artículo para el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 desde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268980" y="2702666"/>
            <a:ext cx="5669280" cy="2372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9898380" y="1371600"/>
            <a:ext cx="54864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8930639" y="3611880"/>
            <a:ext cx="177806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3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77218"/>
            <a:ext cx="11704320" cy="578078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461260" y="2154436"/>
            <a:ext cx="5669280" cy="471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Llamada ovalada 3"/>
          <p:cNvSpPr/>
          <p:nvPr/>
        </p:nvSpPr>
        <p:spPr>
          <a:xfrm>
            <a:off x="10708707" y="769802"/>
            <a:ext cx="1483293" cy="480060"/>
          </a:xfrm>
          <a:prstGeom prst="wedgeEllipseCallout">
            <a:avLst>
              <a:gd name="adj1" fmla="val -40868"/>
              <a:gd name="adj2" fmla="val 138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52812" y="198930"/>
            <a:ext cx="968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subir el artículo para el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077218"/>
            <a:ext cx="11704320" cy="578078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183380" y="2852473"/>
            <a:ext cx="2331720" cy="347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067300" y="4719373"/>
            <a:ext cx="2331720" cy="347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8343900" y="4734613"/>
            <a:ext cx="960120" cy="332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452812" y="290370"/>
            <a:ext cx="968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subir el artículo para el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2197768" y="898358"/>
            <a:ext cx="3721769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84775"/>
            <a:ext cx="11590020" cy="6273225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9783879" y="584775"/>
            <a:ext cx="2596014" cy="10727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Aquí el artículo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52812" y="198930"/>
            <a:ext cx="968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subir el artículo para el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Note X9?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880989"/>
            <a:ext cx="11155332" cy="59158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52812" y="198930"/>
            <a:ext cx="968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usar la búsqueda avanzada?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452812" y="198930"/>
            <a:ext cx="968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usar la búsqueda avanzada?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2" y="805582"/>
            <a:ext cx="11190476" cy="6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0481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rmAutofit/>
          </a:bodyPr>
          <a:lstStyle/>
          <a:p>
            <a:pPr marL="174625" indent="-174625" fontAlgn="auto"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 EL PROBLEMA:</a:t>
            </a:r>
            <a:b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RECONOCER LA NECESIDAD DE INFORMACIÓN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74813"/>
            <a:ext cx="11263312" cy="4525962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s-ES" b="1" smtClean="0">
                <a:latin typeface="Arial" charset="0"/>
                <a:cs typeface="Arial" charset="0"/>
              </a:rPr>
              <a:t>Formular un plan: </a:t>
            </a:r>
            <a:r>
              <a:rPr lang="es-ES" smtClean="0">
                <a:latin typeface="Arial" charset="0"/>
                <a:cs typeface="Arial" charset="0"/>
              </a:rPr>
              <a:t>realizar una primera planificación sobre la forma en la que se va a recopilar toda la información relevante. Para ello, lo más importante es decidir sobre qué subtemas es necesario investigar.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s-ES" b="1" smtClean="0">
                <a:latin typeface="Arial" charset="0"/>
                <a:cs typeface="Arial" charset="0"/>
              </a:rPr>
              <a:t>Formular otras preguntas: </a:t>
            </a:r>
            <a:r>
              <a:rPr lang="es-ES" smtClean="0">
                <a:latin typeface="Arial" charset="0"/>
                <a:cs typeface="Arial" charset="0"/>
              </a:rPr>
              <a:t>si</a:t>
            </a:r>
            <a:r>
              <a:rPr lang="es-ES" b="1" smtClean="0">
                <a:latin typeface="Arial" charset="0"/>
                <a:cs typeface="Arial" charset="0"/>
              </a:rPr>
              <a:t> </a:t>
            </a:r>
            <a:r>
              <a:rPr lang="es-ES" smtClean="0">
                <a:latin typeface="Arial" charset="0"/>
                <a:cs typeface="Arial" charset="0"/>
              </a:rPr>
              <a:t>es muy amplio, es necesario formular varias preguntas además de la inicial. De esta manera, los alumnos se asegurarán de ser exhaustivos en su búsqueda de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1707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03289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2: buscar y evaluar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680160"/>
            <a:ext cx="11263312" cy="45259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¿Dónde están estas fuentes?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s-ES" dirty="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¿Dónde está la información al interior de cada fuente?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s-ES" dirty="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Conseguir un artículo de revista en la biblioteca o en línea( revistas científicas, revistas médicas cubanas, revistas internacionales como </a:t>
            </a:r>
            <a:r>
              <a:rPr lang="es-ES" dirty="0" err="1" smtClean="0">
                <a:latin typeface="Arial" charset="0"/>
                <a:cs typeface="Arial" charset="0"/>
              </a:rPr>
              <a:t>Scielo</a:t>
            </a:r>
            <a:r>
              <a:rPr lang="es-ES" dirty="0" smtClean="0">
                <a:latin typeface="Arial" charset="0"/>
                <a:cs typeface="Arial" charset="0"/>
              </a:rPr>
              <a:t>, </a:t>
            </a:r>
            <a:r>
              <a:rPr lang="es-ES" dirty="0" err="1" smtClean="0">
                <a:latin typeface="Arial" charset="0"/>
                <a:cs typeface="Arial" charset="0"/>
              </a:rPr>
              <a:t>Hinari</a:t>
            </a:r>
            <a:r>
              <a:rPr lang="es-ES" dirty="0" smtClean="0">
                <a:latin typeface="Arial" charset="0"/>
                <a:cs typeface="Arial" charset="0"/>
              </a:rPr>
              <a:t>, IMBIOMED, INTRAMED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s-ES" dirty="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Encontrar un libro específico en las estanterías o en la </a:t>
            </a:r>
            <a:r>
              <a:rPr lang="es-ES" b="1" dirty="0" smtClean="0">
                <a:latin typeface="Arial" charset="0"/>
                <a:cs typeface="Arial" charset="0"/>
              </a:rPr>
              <a:t>BVS</a:t>
            </a:r>
            <a:r>
              <a:rPr lang="es-ES" dirty="0" smtClean="0">
                <a:latin typeface="Arial" charset="0"/>
                <a:cs typeface="Arial" charset="0"/>
              </a:rPr>
              <a:t> de </a:t>
            </a:r>
            <a:r>
              <a:rPr lang="es-ES" b="1" dirty="0" smtClean="0">
                <a:latin typeface="Arial" charset="0"/>
                <a:cs typeface="Arial" charset="0"/>
              </a:rPr>
              <a:t>INFOMED</a:t>
            </a:r>
            <a:r>
              <a:rPr lang="es-ES" dirty="0" smtClean="0"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s-ES" dirty="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Encontrar un artículo en las bases de datos bibliográficas (</a:t>
            </a:r>
            <a:r>
              <a:rPr lang="es-ES" b="1" dirty="0" err="1" smtClean="0">
                <a:latin typeface="Arial" charset="0"/>
                <a:cs typeface="Arial" charset="0"/>
              </a:rPr>
              <a:t>PubMed</a:t>
            </a:r>
            <a:r>
              <a:rPr lang="es-ES" b="1" dirty="0" smtClean="0">
                <a:latin typeface="Arial" charset="0"/>
                <a:cs typeface="Arial" charset="0"/>
              </a:rPr>
              <a:t>/</a:t>
            </a:r>
            <a:r>
              <a:rPr lang="es-ES" b="1" dirty="0" err="1" smtClean="0">
                <a:latin typeface="Arial" charset="0"/>
                <a:cs typeface="Arial" charset="0"/>
              </a:rPr>
              <a:t>Medline</a:t>
            </a:r>
            <a:r>
              <a:rPr lang="es-ES" dirty="0" smtClean="0">
                <a:latin typeface="Arial" charset="0"/>
                <a:cs typeface="Arial" charset="0"/>
              </a:rPr>
              <a:t>, </a:t>
            </a:r>
            <a:r>
              <a:rPr lang="es-ES" b="1" dirty="0" err="1" smtClean="0">
                <a:latin typeface="Arial" charset="0"/>
                <a:cs typeface="Arial" charset="0"/>
              </a:rPr>
              <a:t>EBSCOhost</a:t>
            </a:r>
            <a:r>
              <a:rPr lang="es-ES" dirty="0" smtClean="0">
                <a:latin typeface="Arial" charset="0"/>
                <a:cs typeface="Arial" charset="0"/>
              </a:rPr>
              <a:t>, </a:t>
            </a:r>
            <a:r>
              <a:rPr lang="es-ES" dirty="0" err="1" smtClean="0">
                <a:latin typeface="Arial" charset="0"/>
                <a:cs typeface="Arial" charset="0"/>
              </a:rPr>
              <a:t>eCUMED</a:t>
            </a:r>
            <a:r>
              <a:rPr lang="es-ES" dirty="0" smtClean="0">
                <a:latin typeface="Arial" charset="0"/>
                <a:cs typeface="Arial" charset="0"/>
              </a:rPr>
              <a:t>, LILAC, </a:t>
            </a:r>
            <a:r>
              <a:rPr lang="es-ES" dirty="0" err="1" smtClean="0">
                <a:latin typeface="Arial" charset="0"/>
                <a:cs typeface="Arial" charset="0"/>
              </a:rPr>
              <a:t>etc</a:t>
            </a:r>
            <a:r>
              <a:rPr lang="es-ES" dirty="0" smtClean="0">
                <a:latin typeface="Arial" charset="0"/>
                <a:cs typeface="Arial" charset="0"/>
              </a:rPr>
              <a:t>).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s-ES" dirty="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dirty="0" smtClean="0">
                <a:latin typeface="Arial" charset="0"/>
                <a:cs typeface="Arial" charset="0"/>
              </a:rPr>
              <a:t>Utilizar el </a:t>
            </a:r>
            <a:r>
              <a:rPr lang="es-ES" b="1" dirty="0" err="1" smtClean="0">
                <a:latin typeface="Arial" charset="0"/>
                <a:cs typeface="Arial" charset="0"/>
              </a:rPr>
              <a:t>DeCS</a:t>
            </a:r>
            <a:r>
              <a:rPr lang="es-ES" dirty="0" smtClean="0">
                <a:latin typeface="Arial" charset="0"/>
                <a:cs typeface="Arial" charset="0"/>
              </a:rPr>
              <a:t> o el LIS(Cubano),  </a:t>
            </a:r>
            <a:r>
              <a:rPr lang="es-ES" dirty="0" err="1" smtClean="0">
                <a:latin typeface="Arial" charset="0"/>
                <a:cs typeface="Arial" charset="0"/>
              </a:rPr>
              <a:t>MeSH</a:t>
            </a:r>
            <a:r>
              <a:rPr lang="es-ES" dirty="0" smtClean="0">
                <a:latin typeface="Arial" charset="0"/>
                <a:cs typeface="Arial" charset="0"/>
              </a:rPr>
              <a:t> o  LIS Regional (internacional.</a:t>
            </a:r>
          </a:p>
        </p:txBody>
      </p:sp>
    </p:spTree>
    <p:extLst>
      <p:ext uri="{BB962C8B-B14F-4D97-AF65-F5344CB8AC3E}">
        <p14:creationId xmlns:p14="http://schemas.microsoft.com/office/powerpoint/2010/main" val="17707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224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 analizar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89100"/>
            <a:ext cx="11263312" cy="356552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es-ES" smtClean="0">
                <a:latin typeface="Arial" charset="0"/>
                <a:cs typeface="Arial" charset="0"/>
              </a:rPr>
              <a:t>Una vez recopilada toda la información relevante de fuentes fiables, el estudiante debe ser capaz de analizarla y de construir una narrativa coherente a partir de esta.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es-ES" smtClean="0">
                <a:latin typeface="Arial" charset="0"/>
                <a:cs typeface="Arial" charset="0"/>
              </a:rPr>
              <a:t>Para ello, lo más importante es que utilicen su capacidad de síntesis y que traten de responder tanto a la pregunta inicial como a las secundarias.</a:t>
            </a:r>
          </a:p>
        </p:txBody>
      </p:sp>
    </p:spTree>
    <p:extLst>
      <p:ext uri="{BB962C8B-B14F-4D97-AF65-F5344CB8AC3E}">
        <p14:creationId xmlns:p14="http://schemas.microsoft.com/office/powerpoint/2010/main" val="34759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2243"/>
            <a:ext cx="9094787" cy="1008062"/>
          </a:xfrm>
          <a:solidFill>
            <a:schemeClr val="accent1"/>
          </a:solidFill>
          <a:ln cap="flat" algn="ctr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4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: sintetizar y utilizar la información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89100"/>
            <a:ext cx="11263312" cy="356552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es-ES" smtClean="0">
                <a:latin typeface="Arial" charset="0"/>
                <a:cs typeface="Arial" charset="0"/>
              </a:rPr>
              <a:t>El estudiante debe ser capaz de utilizar toda la información que ha recopilado para extraer una conclusión general y elaborar un producto concreto con esta.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es-ES" smtClean="0">
                <a:latin typeface="Arial" charset="0"/>
                <a:cs typeface="Arial" charset="0"/>
              </a:rPr>
              <a:t>Este producto puede ir desde una presentación en Microsoft PowerPoint hasta un informe de investigación más complejo.</a:t>
            </a:r>
          </a:p>
        </p:txBody>
      </p:sp>
    </p:spTree>
    <p:extLst>
      <p:ext uri="{BB962C8B-B14F-4D97-AF65-F5344CB8AC3E}">
        <p14:creationId xmlns:p14="http://schemas.microsoft.com/office/powerpoint/2010/main" val="14815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5" y="625642"/>
            <a:ext cx="11630527" cy="62323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38400" y="0"/>
            <a:ext cx="757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iniciar en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97768" y="898358"/>
            <a:ext cx="3721769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48895"/>
            <a:ext cx="9753600" cy="620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170" y="64119"/>
            <a:ext cx="117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definir idioma de la página de Google Académico?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323748" y="3333545"/>
            <a:ext cx="3721769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4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838</Words>
  <Application>Microsoft Office PowerPoint</Application>
  <PresentationFormat>Panorámica</PresentationFormat>
  <Paragraphs>92</Paragraphs>
  <Slides>37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Times New Roman</vt:lpstr>
      <vt:lpstr>Wingdings</vt:lpstr>
      <vt:lpstr>Tema de Office</vt:lpstr>
      <vt:lpstr>Presentación de PowerPoint</vt:lpstr>
      <vt:lpstr>Presentación de PowerPoint</vt:lpstr>
      <vt:lpstr> Definir el problema: contempla reconocer la     necesidad de información y consiste en:</vt:lpstr>
      <vt:lpstr>DEFINIR EL PROBLEMA: RECONOCER LA NECESIDAD DE INFORMACIÓN</vt:lpstr>
      <vt:lpstr> Paso 2: buscar y evaluar la información </vt:lpstr>
      <vt:lpstr>  Paso 3: analizar la información  </vt:lpstr>
      <vt:lpstr>  Paso 4: sintetizar y utilizar la información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Profesores</dc:creator>
  <cp:lastModifiedBy>Profesores</cp:lastModifiedBy>
  <cp:revision>21</cp:revision>
  <dcterms:created xsi:type="dcterms:W3CDTF">2021-02-03T14:30:52Z</dcterms:created>
  <dcterms:modified xsi:type="dcterms:W3CDTF">2021-03-02T17:26:17Z</dcterms:modified>
</cp:coreProperties>
</file>