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6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8" r:id="rId12"/>
    <p:sldId id="269" r:id="rId13"/>
    <p:sldId id="265" r:id="rId14"/>
    <p:sldId id="305" r:id="rId15"/>
    <p:sldId id="271" r:id="rId16"/>
    <p:sldId id="272" r:id="rId17"/>
    <p:sldId id="30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2" r:id="rId42"/>
    <p:sldId id="301" r:id="rId43"/>
    <p:sldId id="3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4BE12-2357-45F4-976C-C9FD90ACF41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E0AB-F12C-4254-9C33-CAE9511FD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9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0C0CAD-CD3A-43D7-97A9-074E49F27A0A}" type="slidenum">
              <a:rPr lang="es-ES" smtClean="0">
                <a:latin typeface="Times New Roman" panose="02020603050405020304" pitchFamily="18" charset="0"/>
              </a:rPr>
              <a:pPr/>
              <a:t>1</a:t>
            </a:fld>
            <a:endParaRPr lang="es-ES" smtClean="0"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737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E0AB-F12C-4254-9C33-CAE9511FD7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E0AB-F12C-4254-9C33-CAE9511FD7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1124-6426-4680-BBDC-6F30E31BF17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38BE-3B28-459E-80A1-9FD4EB48B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uvs.ltu.sld.c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2427288" y="1295400"/>
            <a:ext cx="725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FACULTAD DE CIENCIAS MÉDICAS</a:t>
            </a:r>
            <a:endParaRPr lang="es-ES" sz="240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DR “ZOILO ENRIQUE MARINELLO VIDAURRETA”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sz="2400">
                <a:latin typeface="Times New Roman" panose="02020603050405020304" pitchFamily="18" charset="0"/>
              </a:rPr>
              <a:t>DEPARTAMENTO DE INFORMÁTICA MÉDICA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632012" y="2913812"/>
            <a:ext cx="110803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Bioestadística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s-ES_tradn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 II: Estimación de parámetros y prueba de hipótesis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s-E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Dibu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488" y="0"/>
            <a:ext cx="973137" cy="1285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393950" y="5734050"/>
            <a:ext cx="70548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Profesor:  MSc. Juan Francisco Ramos Bermúdez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	        Profesor Auxiliar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	        </a:t>
            </a:r>
            <a:r>
              <a:rPr lang="en-US" sz="2400" i="1">
                <a:latin typeface="Times New Roman" panose="02020603050405020304" pitchFamily="18" charset="0"/>
              </a:rPr>
              <a:t>Email: frank_63@ltu.sld.cu       </a:t>
            </a:r>
            <a:endParaRPr lang="es-ES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025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8344" y="211455"/>
            <a:ext cx="116041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Errores más frecuentes en el uso de las Pruebas de Independencia y Homogeneidad: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• En las tablas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FxC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no se debe utilizar la prueba cuando más del 20% de las celdas tienen frecuencias esperadas menores que 5 o al menos 1 de las celdas tiene frecuencia esperada inferior a 1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• En las tablas 2x2: no se debe utilizar la prueba cuando una frecuencia esperada es menor que 5. En ese caso debe realizarse la Prueba de Fisher-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Irwin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o de probabilidad exacta de Fisher.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9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5813" y="485775"/>
            <a:ext cx="1078706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Ejemplo de la Prueba de X</a:t>
            </a:r>
            <a:r>
              <a:rPr lang="es-E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de Independencia: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desea conocer si existe asociación entre el hábito de fumar y el bajo peso al nacer en una población, para lo cual se selecciona una muestra aleatoria de 100 recién nacidos, obteniéndose los resultados siguientes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/>
          </a:p>
          <a:p>
            <a:pPr algn="just"/>
            <a:endParaRPr lang="es-ES" sz="3200" dirty="0"/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un α=0,05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51672"/>
              </p:ext>
            </p:extLst>
          </p:nvPr>
        </p:nvGraphicFramePr>
        <p:xfrm>
          <a:off x="2128838" y="3512026"/>
          <a:ext cx="7658099" cy="2282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69929"/>
                <a:gridCol w="1914186"/>
                <a:gridCol w="1724931"/>
                <a:gridCol w="1149053"/>
              </a:tblGrid>
              <a:tr h="340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Bajo Peso al nacer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Hábito de fumar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Sí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Presente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Ausente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60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Total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6400" y="326121"/>
            <a:ext cx="114808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Observe que: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000" u="sng" dirty="0">
                <a:latin typeface="Arial" panose="020B0604020202020204" pitchFamily="34" charset="0"/>
                <a:cs typeface="Arial" panose="020B0604020202020204" pitchFamily="34" charset="0"/>
              </a:rPr>
              <a:t>tamaño de muestra es fijo (n=100) pero la distribución según las categorías de ambas variables es aleatoria.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se parte de una muestra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se clasifican los individuos acorde a dos variables cualitativas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empleará la Ji-cuadrado de Independencia.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Hipótesis: H</a:t>
            </a:r>
            <a:r>
              <a:rPr lang="es-E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Hay independencia entre las variables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hábito de fumar y bajo peso al nacer ((la ocurrencia de una variable no afecta la ocurrencia de la otra o también no hay asociación entre las variables hábito de fumar y bajo peso al nacer)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No hay independencia entre las variables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hábito de fumar y bajo peso al nacer (la ocurrencia de una variable modifica la ocurrencia de la otra o hay asociación entre las variables hábito de fumar y bajo peso al nacer)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" y="539087"/>
            <a:ext cx="12192000" cy="63189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01505" y="0"/>
            <a:ext cx="80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Abrir SPSS para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-150125" y="6414448"/>
            <a:ext cx="736979" cy="4435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424305" y="2863984"/>
            <a:ext cx="2558046" cy="4435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379753" y="3396212"/>
            <a:ext cx="2558046" cy="4435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1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2" y="481013"/>
            <a:ext cx="11342401" cy="637698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83330"/>
              </p:ext>
            </p:extLst>
          </p:nvPr>
        </p:nvGraphicFramePr>
        <p:xfrm>
          <a:off x="3594781" y="2321854"/>
          <a:ext cx="7658099" cy="2282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69929"/>
                <a:gridCol w="1914186"/>
                <a:gridCol w="1724931"/>
                <a:gridCol w="1149053"/>
              </a:tblGrid>
              <a:tr h="340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Bajo Peso al nacer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Hábito de fumar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Sí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Presente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Ausente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60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Total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01505" y="0"/>
            <a:ext cx="80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codificar estos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atos en SPSS?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2369" y="928467"/>
            <a:ext cx="109868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 decir, se tienen dos variables: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habito_fumar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bajo_peso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donde se codificarán de la siguiente forma: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habito_fumar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tiene dos categorías: Presente (se codifica con el número 1) y Ausente (que se codifica con el número 2).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bajo_peso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tiene dos categorías: Sí (que se codifica con el número 1) y No (que se codifica con el número 2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El nombre de la variable es ese, el sistema no admite caracteres con acentos gráficos, luego resolveremos eso para el informe.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9828" y="0"/>
            <a:ext cx="1163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02" y="3962400"/>
            <a:ext cx="5038725" cy="2895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0629" y="194873"/>
            <a:ext cx="120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la vista hoja de variables introducimos etiquetas y mucho más: 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6" y="751966"/>
            <a:ext cx="10944664" cy="32367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echa abajo 7"/>
          <p:cNvSpPr/>
          <p:nvPr/>
        </p:nvSpPr>
        <p:spPr>
          <a:xfrm rot="21422967">
            <a:off x="6521571" y="3793816"/>
            <a:ext cx="359764" cy="3897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389" y="3817321"/>
            <a:ext cx="5048250" cy="2924175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 rot="1590306">
            <a:off x="5857425" y="3292826"/>
            <a:ext cx="400604" cy="459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6757 0.1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231 L 0.11263 0.062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9828" y="0"/>
            <a:ext cx="1163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introducen los datos en el programa de la siguiente forma: 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599289"/>
            <a:ext cx="7483756" cy="6489473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79687"/>
              </p:ext>
            </p:extLst>
          </p:nvPr>
        </p:nvGraphicFramePr>
        <p:xfrm>
          <a:off x="4355710" y="2234769"/>
          <a:ext cx="7658099" cy="2282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69929"/>
                <a:gridCol w="1914186"/>
                <a:gridCol w="1724931"/>
                <a:gridCol w="1149053"/>
              </a:tblGrid>
              <a:tr h="340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Bajo Peso al nacer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Hábito de fumar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Sí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Presente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Ausente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60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Total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50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50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6285160" y="3252986"/>
            <a:ext cx="478969" cy="33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6222366" y="3697324"/>
            <a:ext cx="518412" cy="28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11161487" y="3164116"/>
            <a:ext cx="566057" cy="42091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11154233" y="3606797"/>
            <a:ext cx="566057" cy="42091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 abajo 15"/>
          <p:cNvSpPr/>
          <p:nvPr/>
        </p:nvSpPr>
        <p:spPr>
          <a:xfrm>
            <a:off x="972458" y="3708395"/>
            <a:ext cx="290286" cy="68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abajo 16"/>
          <p:cNvSpPr/>
          <p:nvPr/>
        </p:nvSpPr>
        <p:spPr>
          <a:xfrm>
            <a:off x="994230" y="5068219"/>
            <a:ext cx="24674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9772215" y="3149602"/>
            <a:ext cx="503900" cy="413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9764961" y="3635829"/>
            <a:ext cx="503900" cy="413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/>
          <p:cNvSpPr/>
          <p:nvPr/>
        </p:nvSpPr>
        <p:spPr>
          <a:xfrm>
            <a:off x="7957929" y="3135092"/>
            <a:ext cx="503900" cy="413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7950672" y="3621316"/>
            <a:ext cx="503900" cy="413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abajo 23"/>
          <p:cNvSpPr/>
          <p:nvPr/>
        </p:nvSpPr>
        <p:spPr>
          <a:xfrm>
            <a:off x="1632855" y="2467417"/>
            <a:ext cx="290286" cy="68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abajo 24"/>
          <p:cNvSpPr/>
          <p:nvPr/>
        </p:nvSpPr>
        <p:spPr>
          <a:xfrm>
            <a:off x="1611080" y="3868043"/>
            <a:ext cx="290286" cy="68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echa abajo 25"/>
          <p:cNvSpPr/>
          <p:nvPr/>
        </p:nvSpPr>
        <p:spPr>
          <a:xfrm>
            <a:off x="1676396" y="5312214"/>
            <a:ext cx="290286" cy="68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35169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34583 -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11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65" y="869430"/>
            <a:ext cx="8829206" cy="5988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4"/>
          <p:cNvSpPr txBox="1"/>
          <p:nvPr/>
        </p:nvSpPr>
        <p:spPr>
          <a:xfrm>
            <a:off x="0" y="-5341"/>
            <a:ext cx="11632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Luego vamos al menú </a:t>
            </a:r>
            <a:r>
              <a:rPr lang="es-ES" sz="28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Analizar</a:t>
            </a:r>
            <a:r>
              <a:rPr lang="es-ES" sz="2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s-ES" sz="28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Estadísticos descriptivos</a:t>
            </a:r>
            <a:r>
              <a:rPr lang="es-ES" sz="2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s-ES" sz="28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Tablas de contingencia </a:t>
            </a:r>
            <a:r>
              <a:rPr lang="es-ES" sz="2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 daremos </a:t>
            </a:r>
            <a:r>
              <a:rPr lang="es-ES" sz="28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clic</a:t>
            </a:r>
            <a:r>
              <a:rPr lang="es-ES" sz="2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en </a:t>
            </a:r>
            <a:r>
              <a:rPr lang="es-ES" sz="28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Tablas de contingencia</a:t>
            </a:r>
            <a:r>
              <a:rPr lang="es-ES" sz="2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Debe quedarles así:</a:t>
            </a:r>
            <a:endParaRPr lang="es-ES" sz="11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5670709" y="1408985"/>
            <a:ext cx="2763151" cy="3239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8441617" y="2060150"/>
            <a:ext cx="2763151" cy="3239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486404" y="997719"/>
            <a:ext cx="1084024" cy="3611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9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65" y="979713"/>
            <a:ext cx="6127606" cy="5136581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0" y="-5341"/>
            <a:ext cx="1163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Luego saldrá el siguiente cuadro de diálogo:</a:t>
            </a:r>
          </a:p>
        </p:txBody>
      </p:sp>
      <p:sp>
        <p:nvSpPr>
          <p:cNvPr id="5" name="Elipse 4"/>
          <p:cNvSpPr/>
          <p:nvPr/>
        </p:nvSpPr>
        <p:spPr>
          <a:xfrm>
            <a:off x="1782682" y="1346774"/>
            <a:ext cx="2763151" cy="6479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189619" y="1859423"/>
            <a:ext cx="606550" cy="43716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1564" y="1003981"/>
            <a:ext cx="10720388" cy="2387600"/>
          </a:xfrm>
        </p:spPr>
        <p:txBody>
          <a:bodyPr>
            <a:noAutofit/>
          </a:bodyPr>
          <a:lstStyle/>
          <a:p>
            <a:pPr algn="just"/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Sumario: </a:t>
            </a:r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Pruebas de hipótesis de homogeneidad e independencia para variables cualitativas. Asociación entre variables cualitativas. Prueba X</a:t>
            </a:r>
            <a:r>
              <a:rPr lang="es-ES_tradnl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de homogeneidad e independencia</a:t>
            </a: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1790703"/>
            <a:ext cx="5262562" cy="4365534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269823" y="0"/>
            <a:ext cx="11632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clic en la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variable Hábito de fumar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activarla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la pasaremos hacia el cuadro que dice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Filas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daremos un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variable Bajo peso al nacer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activarla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la pasaremos hacia el cuadro que dice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Columnas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Luego debe quedarles así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136893" y="5732752"/>
            <a:ext cx="1484182" cy="333375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39427" y="6170525"/>
            <a:ext cx="320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clic aquí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izquierda 2"/>
          <p:cNvSpPr/>
          <p:nvPr/>
        </p:nvSpPr>
        <p:spPr>
          <a:xfrm rot="8912011">
            <a:off x="3825165" y="6189823"/>
            <a:ext cx="623454" cy="3333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1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7" y="975000"/>
            <a:ext cx="5900746" cy="5583189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0" y="-5341"/>
            <a:ext cx="1163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Después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botón Estadísticos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saldrá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siguiente cuadro de diálogo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hacer la selección..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00017" y="2285930"/>
            <a:ext cx="1817787" cy="46407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591409" y="2343082"/>
            <a:ext cx="908894" cy="4661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8" y="975000"/>
            <a:ext cx="5388729" cy="516885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0687418" y="1395333"/>
            <a:ext cx="908894" cy="4661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6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03910" y="0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547680"/>
            <a:ext cx="10987087" cy="51660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319314" y="5713778"/>
            <a:ext cx="1151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Observamos en la tabla Resumen del procesamiento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los casos estudiados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100 % de los casos fueron válidos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57486" y="2931886"/>
            <a:ext cx="7272563" cy="261257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66" y="940763"/>
            <a:ext cx="11355819" cy="43027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CuadroTexto 4"/>
          <p:cNvSpPr txBox="1"/>
          <p:nvPr/>
        </p:nvSpPr>
        <p:spPr>
          <a:xfrm>
            <a:off x="103910" y="0"/>
            <a:ext cx="1202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Tabla de contingencia Hábito de fumar * Bajo peso al nacer</a:t>
            </a:r>
            <a:endParaRPr lang="es-ES" sz="3200" dirty="0"/>
          </a:p>
          <a:p>
            <a:r>
              <a:rPr lang="es-ES" sz="3200" dirty="0" smtClean="0"/>
              <a:t>		Recuento</a:t>
            </a:r>
            <a:endParaRPr lang="es-ES" sz="3200" dirty="0"/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910" y="5486400"/>
            <a:ext cx="11783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Vemos en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contingencia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Hábito de fumar * Bajo peso al nacer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recuento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los casos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que pertenecen a cada categoría de las dos variables de estudio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51085" y="3468914"/>
            <a:ext cx="4470402" cy="1774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03910" y="0"/>
            <a:ext cx="1202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Pruebas de </a:t>
            </a:r>
            <a:r>
              <a:rPr lang="es-ES" sz="3200" b="1" dirty="0" err="1" smtClean="0"/>
              <a:t>chi</a:t>
            </a:r>
            <a:r>
              <a:rPr lang="es-ES" sz="3200" b="1" dirty="0" smtClean="0"/>
              <a:t>-cuadrado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/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3910" y="538609"/>
            <a:ext cx="11802670" cy="3226707"/>
            <a:chOff x="511855" y="663121"/>
            <a:chExt cx="9299802" cy="32267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55" y="663121"/>
              <a:ext cx="9299802" cy="32267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Rectángulo 5"/>
            <p:cNvSpPr/>
            <p:nvPr/>
          </p:nvSpPr>
          <p:spPr>
            <a:xfrm>
              <a:off x="1250623" y="1382020"/>
              <a:ext cx="8374743" cy="193921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1214203" y="3282846"/>
            <a:ext cx="10283253" cy="4328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389744" y="3740645"/>
            <a:ext cx="11516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hay 0 casilla con frecuencia esperada menor que 5, </a:t>
            </a:r>
            <a:r>
              <a:rPr lang="pt-P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p-valor (Sig. Asintótica bilateral=0,000)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0,05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concluye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5%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hay suficiente evidencia para plantear que las variables hábito de fumar y bajo peso al nacer están asociadas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se rechaza la hipótesis nula 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independencia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92573" y="1557497"/>
            <a:ext cx="667657" cy="290286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7692573" y="1280987"/>
            <a:ext cx="667657" cy="17044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lamada ovalada 2"/>
          <p:cNvSpPr/>
          <p:nvPr/>
        </p:nvSpPr>
        <p:spPr>
          <a:xfrm>
            <a:off x="8873453" y="1354468"/>
            <a:ext cx="2861433" cy="827282"/>
          </a:xfrm>
          <a:prstGeom prst="wedgeEllipseCallout">
            <a:avLst>
              <a:gd name="adj1" fmla="val -64118"/>
              <a:gd name="adj2" fmla="val -12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Se toma este      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hay casillas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&lt;5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41504" y="1470683"/>
            <a:ext cx="3104719" cy="37709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631372"/>
            <a:ext cx="115685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 de la prueba: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utiliza cuando se tienen varias muestras independientes de n individuos que se clasifican respecto a una variable cualitativa y se desea conocer a partir de datos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muestrales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si provienen de la misma población (el objetivo es comparar diferentes muestras).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914400"/>
            <a:ext cx="120257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decir, en esta prueba se tienen varias muestras independientes correspondientes a las categorías de una de las variables y se clasifican las observaciones respecto a la otra variable. La prueba tiene la finalidad de conocer si la distribución de la variable estudiada difiere en las “r" poblaciones subyacentes de las cuales se obtuvieron las muestras.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914400"/>
            <a:ext cx="120257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P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(hay homogeneidad entre los grupos respecto a las categorías de la variable (hay igualdad entre la proporción de elementos de cada grupo que caen en la misma categoría de la variable).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P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≠ P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(no hay homogeneidad (la proporción de elementos de cada grupo que caen en la misma categoría de la variable difieren)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195943"/>
            <a:ext cx="1202574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Puede plantearse otra hipótesis: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No difiere la distribución de la variable estudiada en las poblaciones de las cuales se obtuvieron las muestras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Difiere la distribución de la variable estudiada en las poblaciones de las cuales se obtuvieron las muestras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las tablas 2x2 se emplea la prueba Ji-cuadrado Corrección de Yates siempre (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como puede verse el estadígrafo es el mismo que para la prueba de Independencia al igual que las limitaciones y los errores que podemos cometer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0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Homogeneidad: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6255" y="538609"/>
            <a:ext cx="11451772" cy="322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 de la Prueba Ji-cuadrado de Homogeneidad: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evaluar el hábito de fumar como factor de riesgo del cáncer del pulmón, se seleccionan 2 muestras aleatorias, una de pacientes con esta enfermedad y la otra de personas sin esta condición. A continuación se brinda la información obtenida: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15080"/>
              </p:ext>
            </p:extLst>
          </p:nvPr>
        </p:nvGraphicFramePr>
        <p:xfrm>
          <a:off x="4319146" y="3354997"/>
          <a:ext cx="7263266" cy="2282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21962"/>
                <a:gridCol w="1815496"/>
                <a:gridCol w="1635998"/>
                <a:gridCol w="10898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Cáncer</a:t>
                      </a:r>
                      <a:r>
                        <a:rPr lang="es-ES" sz="2800" baseline="0" dirty="0" smtClean="0">
                          <a:effectLst/>
                        </a:rPr>
                        <a:t> de pulmón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Hábito de fumar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>
                          <a:effectLst/>
                        </a:rPr>
                        <a:t>Sí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No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>
                          <a:effectLst/>
                        </a:rPr>
                        <a:t>Total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Presente 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11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13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24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Ausente 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46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56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Total 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59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80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19600" y="6052457"/>
            <a:ext cx="3722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Considere un α=0,05.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226" y="3707040"/>
            <a:ext cx="11226573" cy="2387600"/>
          </a:xfrm>
        </p:spPr>
        <p:txBody>
          <a:bodyPr>
            <a:noAutofit/>
          </a:bodyPr>
          <a:lstStyle/>
          <a:p>
            <a:pPr algn="just">
              <a:tabLst>
                <a:tab pos="171450" algn="l"/>
              </a:tabLs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Independencia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 la prueba: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se utiliza cuando se tiene una muestra de n individuos que se clasifican respecto a dos variables, preferentemente cualitativas (nominales dicotómicas o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politómicas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 y se desea conocer a partir de datos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muestrales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si existe asociación de estas a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nivel poblacional.</a:t>
            </a:r>
            <a:b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0"/>
            <a:ext cx="12025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6567" y="1344152"/>
            <a:ext cx="11451772" cy="361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Hay homogeneidad entre los enfermos y no enfermos de cáncer del pulmón respecto a fumar o no fumar (la proporción de fumadores es similar en enfermos y no enfermos)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No hay homogeneidad (la proporción de fumadores difiere en enfermos y no enfermos)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0"/>
            <a:ext cx="120257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 decir, se tienen dos variables: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habito_fumar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cancer_pulmon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donde se codificarán de la siguiente forma: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habito_fumar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tiene dos categorías: Presente (se codifica con el número 1) y Ausente (que se codifica con el número 2).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cancer_pulmon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tiene dos categorías: Sí (que se codifica con el número 1) y No (que se codifica con el número 2).</a:t>
            </a:r>
          </a:p>
        </p:txBody>
      </p:sp>
    </p:spTree>
    <p:extLst>
      <p:ext uri="{BB962C8B-B14F-4D97-AF65-F5344CB8AC3E}">
        <p14:creationId xmlns:p14="http://schemas.microsoft.com/office/powerpoint/2010/main" val="24274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0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introducen los datos en el programa de la siguiente forma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5" y="1106246"/>
            <a:ext cx="10479175" cy="5891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88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239486"/>
            <a:ext cx="12025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Quedará así en la Vista de variables: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1986022"/>
            <a:ext cx="11422743" cy="28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68" y="1805768"/>
            <a:ext cx="9287031" cy="4986251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166255" y="239486"/>
            <a:ext cx="12025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Luego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vamos al menú Analizar, Estadísticos descriptivos, Tablas de contingencia y daremos clic en Tablas de contingencia. Debe quedarles así: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457817" y="2400300"/>
            <a:ext cx="1817787" cy="32565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157788" y="2014538"/>
            <a:ext cx="1057279" cy="17465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7862892" y="3033716"/>
            <a:ext cx="1817787" cy="32565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03" y="1183684"/>
            <a:ext cx="4238625" cy="3609975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166255" y="239486"/>
            <a:ext cx="1202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Luego saldrá el siguiente cuadro de diálogo: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24439" y="1852688"/>
            <a:ext cx="514350" cy="238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66255" y="4793659"/>
            <a:ext cx="11742716" cy="191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Ahora daremos un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 en la variable Hábito de fumar para activarla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la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pasaremos hacia el cuadro que dice Filas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y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luego daremos un clic en la variable Cáncer de pulmón para activarla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la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pasaremos hacia el cuadro que dice Columnas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Luego debe quedarles así: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602821" y="1600201"/>
            <a:ext cx="1421617" cy="2524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4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4" y="1433899"/>
            <a:ext cx="5229224" cy="439540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166255" y="239486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913415" y="5300936"/>
            <a:ext cx="1658711" cy="3989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472113" y="2085975"/>
            <a:ext cx="1614487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5464856" y="2862487"/>
            <a:ext cx="1614487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2957513" y="5950857"/>
            <a:ext cx="412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Seguimos con clic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 arriba 11"/>
          <p:cNvSpPr/>
          <p:nvPr/>
        </p:nvSpPr>
        <p:spPr>
          <a:xfrm>
            <a:off x="4949371" y="5829306"/>
            <a:ext cx="246743" cy="237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3" y="1038225"/>
            <a:ext cx="5266305" cy="4233863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166255" y="239486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13980" y="2073472"/>
            <a:ext cx="1562533" cy="316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058330" y="2100251"/>
            <a:ext cx="1210356" cy="332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052513"/>
            <a:ext cx="5043488" cy="413385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0282935" y="1452550"/>
            <a:ext cx="1210356" cy="332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2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108860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5945" y="573322"/>
            <a:ext cx="11647715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Resultados:</a:t>
            </a:r>
            <a:endParaRPr 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031196"/>
            <a:ext cx="10639425" cy="45053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508000" y="5681489"/>
            <a:ext cx="113356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Vemos en la tabla titulada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 del procesamiento de los casos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se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de los casos estudiados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80) fueron válidos.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239486"/>
            <a:ext cx="1202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7999" y="5054336"/>
            <a:ext cx="11335657" cy="145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Vemos en la tabla titulada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de contingencia Hábito de fumar * Cáncer de pulmón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recuento de los casos que pertenecen  a cada categoría de las dos variables de estudio.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9" y="778095"/>
            <a:ext cx="11393942" cy="39245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151086" y="3048000"/>
            <a:ext cx="4673600" cy="15530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8188" y="3151188"/>
            <a:ext cx="10777537" cy="2387600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8188" y="130840"/>
            <a:ext cx="1100613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Existe poblacionalmente independencia entre las variables estudiadas (no existe asociación a nivel poblacional entre las variables estudiadas).</a:t>
            </a: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No existe poblacionalmente independencia (existe asociación a nivel poblacional entre las variables estudiadas).</a:t>
            </a:r>
          </a:p>
          <a:p>
            <a:pPr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las tablas 2x2 se emplea la prueba Ji-cuadrado Corrección de Yates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siempre que el % de celdas con frecuencia esperada menor que 5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 de 0.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82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44158"/>
            <a:ext cx="12191999" cy="41365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CuadroTexto 4"/>
          <p:cNvSpPr txBox="1"/>
          <p:nvPr/>
        </p:nvSpPr>
        <p:spPr>
          <a:xfrm>
            <a:off x="166254" y="-18380"/>
            <a:ext cx="12025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8373" y="1445363"/>
            <a:ext cx="7950086" cy="228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529775" y="3824501"/>
            <a:ext cx="10972800" cy="3991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0" y="4180344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tenemos 0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casilla con frecuencia esperada menor que 5, </a:t>
            </a:r>
            <a:r>
              <a:rPr lang="pt-P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p-valor (Sig. Asintótica </a:t>
            </a:r>
            <a:r>
              <a:rPr lang="pt-P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bilateral=0,009)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0,05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llega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conclusión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diferencias estadísticas significativas  entre enfermos de cáncer de pulmón y libres de la enfermedad en relación a la distribución de fumadores y no fumadores, con el nivel de significación del 5%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por tanto,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rechaza la hipótesis nula de no diferencias entre las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No existe homogeneidad.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70802" y="1753437"/>
            <a:ext cx="667657" cy="290286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lamada ovalada 9"/>
          <p:cNvSpPr/>
          <p:nvPr/>
        </p:nvSpPr>
        <p:spPr>
          <a:xfrm>
            <a:off x="8948051" y="1659933"/>
            <a:ext cx="2788885" cy="780644"/>
          </a:xfrm>
          <a:prstGeom prst="wedgeEllipseCallout">
            <a:avLst>
              <a:gd name="adj1" fmla="val -68634"/>
              <a:gd name="adj2" fmla="val -15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Se toma este     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hay casillas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&lt;5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8373" y="1644851"/>
            <a:ext cx="3104719" cy="540896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670805" y="1450073"/>
            <a:ext cx="667657" cy="22048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166255" y="-3409"/>
            <a:ext cx="1202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 Ji-cuadrado de Homogeneidad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026400" y="35524"/>
            <a:ext cx="40059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jercicios: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00489"/>
              </p:ext>
            </p:extLst>
          </p:nvPr>
        </p:nvGraphicFramePr>
        <p:xfrm>
          <a:off x="3319335" y="2642599"/>
          <a:ext cx="5846477" cy="195675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37627"/>
                <a:gridCol w="871322"/>
                <a:gridCol w="871322"/>
                <a:gridCol w="1066206"/>
              </a:tblGrid>
              <a:tr h="0">
                <a:tc rowSpan="2">
                  <a:txBody>
                    <a:bodyPr/>
                    <a:lstStyle/>
                    <a:p>
                      <a:pPr indent="781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Procedencia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Sexo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F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Urbana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67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Rural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83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84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66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220" y="814592"/>
            <a:ext cx="1164972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II. Deseamos conocer, si las distribuciones según el sexo, en dos muestras referidas atendiendo a la procedencia se distribuyen de igual manera. Para lo cual, se reunió una muestra de 150 sujetos. Obteniéndose los siguientes resultados: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dirty="0"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dirty="0"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Considere α=0.05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a) ¿Qué tipo de prueba de hipótesis independencia o homogeneidad hay que calcular?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b) Plantee la Ho y la H</a:t>
            </a:r>
            <a:r>
              <a:rPr kumimoji="0" lang="es-E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c) Realice la prueba en el SPSS.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817" y="509182"/>
            <a:ext cx="1175679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I. Con la finalidad de evaluar los resultados de dos tratamientos para el cáncer gástrico, se seleccionan 2 muestras aleatorias, una de pacientes al que se le aplica el tratamiento A y otra al que se le aplica el tratamiento B. A continuación se brinda la información obtenida: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6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Considere α=0.05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06400" lvl="0" indent="-406400"/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s-ES" sz="2800" dirty="0">
                <a:ea typeface="Calibri" panose="020F0502020204030204" pitchFamily="34" charset="0"/>
                <a:cs typeface="Arial" panose="020B0604020202020204" pitchFamily="34" charset="0"/>
              </a:rPr>
              <a:t>¿Qué tipo de prueba de hipótesis independencia o homogeneidad hay que calcular?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ea typeface="Calibri" panose="020F0502020204030204" pitchFamily="34" charset="0"/>
                <a:cs typeface="Arial" panose="020B0604020202020204" pitchFamily="34" charset="0"/>
              </a:rPr>
              <a:t>Son igualmente efectivos ambos tratamientos para la recuperación de los pacientes?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c) Plantee la Ho y la H</a:t>
            </a:r>
            <a:r>
              <a:rPr kumimoji="0" lang="es-E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Realice la prueba en el SPSS.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3826" y="-109616"/>
            <a:ext cx="4005943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jercicios: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75306"/>
              </p:ext>
            </p:extLst>
          </p:nvPr>
        </p:nvGraphicFramePr>
        <p:xfrm>
          <a:off x="3935115" y="2257689"/>
          <a:ext cx="8027261" cy="2282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306665"/>
                <a:gridCol w="1877287"/>
                <a:gridCol w="1649821"/>
                <a:gridCol w="1193488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Tipo de tratamiento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Resultado Final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Sobrevivió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Falleció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Tratamiento 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32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Tratamiento B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80571" y="5733143"/>
            <a:ext cx="3033486" cy="52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542" y="219982"/>
            <a:ext cx="10515600" cy="578303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542" y="940253"/>
            <a:ext cx="11310257" cy="435133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s-ES_tradnl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http://uvs.ltu.sld.cu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Categoría Medicina/ Segundo Año / Primer Semestre/ Bioestadística Plan E/ Tema II/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Prueba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Ji-cuadrado de Independencia y Homogeneidad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Vídeo Distribución Chi-cuadrado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s-ES_tradnl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http://uvs.ltu.sld.cu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Categoría Medicina/ Segundo Año / Primer Semestre/ Bioestadística Plan E/Libros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10 Análisis de datos cuantitativos. Metodología de la Investigación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Sampieri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6ta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ED. 2014.)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9 Introducción a la Inferencia Estadística.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Colectivo de autores. Informática Médica II Tomo II Bioestadística.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Editorial Ciencias Médicas. La Habana. 2004.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11 Prueba o contraste de hipótesis.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Colectivo de autores. Informática Médica II Tomo II Bioestadística.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Editorial Ciencias Médicas. La Habana. 2004.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Capítulo 5 Inferencia Estadística. En Bioestadística.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Pateiro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López B. 2013.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5788" y="257170"/>
            <a:ext cx="111299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Limitaciones de las pruebas Ji-cuadrado de Independencia y Ji-cuadrado de Homogeneidad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(Ji-cuadrado de Pearson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-Se necesita que más del 20% de los valores esperados estén por encima de 5 y que ninguna celda tenga valor esperado menor a 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-Si la tabla es de 2x2, todas las celdas deben tener valores esperados por encima de 5. 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-En el caso de la tabla de 2x2 si existe una sola celda con valor esperado menor que 5, esto representaría un 25% de las celdas con esa condición, por lo que se utilizaría la Prueba de las Probabilidades exactas de Fisher en lugar de la Prueba X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ya que en éste caso no es posible agrupar categorías.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5788" y="257170"/>
            <a:ext cx="111299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Limitaciones de las pruebas Ji-cuadrado de Independencia y Ji-cuadrado de Homogeneidad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(Ji-cuadrado de Pearson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-En el caso de las tablas 2x2 se sugiere incluir en el estadígrafo la corrección de continuidad de Yates, que consiste en restarle ½ al numerador de la expresión, para atenuar el efecto de usar una distribución continua para representar una distribución discreta de frecuencias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muestrales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-El estadígrafo de prueba y la regla de decisión son similares a los de la Prueba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Ji-cuadrado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homogeneidad.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3" y="971549"/>
            <a:ext cx="11508039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8304" y="261257"/>
            <a:ext cx="114177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Errores más frecuentes en el uso de las Pruebas de Independencia y Homogeneidad: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No inspeccionar los datos antes de realizar cualquier prueba de hipótesis.</a:t>
            </a: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Clasificar una variable cuantitativa en su naturaleza con una escala de menor para poder realizar la prueba.</a:t>
            </a: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Utilizar la prueba cuando una de las variables es cualitativa ordinal (en ese caso se emplea la Ji-cuadrado Tendencia Lineal).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20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1012" y="202746"/>
            <a:ext cx="115585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Errores más frecuentes en el uso de las Pruebas de Independencia y Homogeneidad: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(Ji-cuadrado de Pearson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Usar el estadístico como una medida de asociación (estas pruebas son de significación de asociación y no dan una medida de asociación, solo permiten identificar si existe o no asociación pero no cuantifican la magnitud de esa asociación en caso de que exista).</a:t>
            </a: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 Usar la prueba cuando se dispone de valores promedios o porcentajes (la prueba solo puede realizarse con las frecuencias observadas, no con medidas de resumen).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58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2192</Words>
  <Application>Microsoft Office PowerPoint</Application>
  <PresentationFormat>Panorámica</PresentationFormat>
  <Paragraphs>278</Paragraphs>
  <Slides>43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SimSun</vt:lpstr>
      <vt:lpstr>Arial</vt:lpstr>
      <vt:lpstr>Calibri</vt:lpstr>
      <vt:lpstr>Calibri Light</vt:lpstr>
      <vt:lpstr>Times New Roman</vt:lpstr>
      <vt:lpstr>Tema de Office</vt:lpstr>
      <vt:lpstr>Presentación de PowerPoint</vt:lpstr>
      <vt:lpstr>Sumario: Pruebas de hipótesis de homogeneidad e independencia para variables cualitativas. Asociación entre variables cualitativas. Prueba X2 de homogeneidad e independencia. (Ji-cuadrado de Pearson)  </vt:lpstr>
      <vt:lpstr>Prueba Ji-cuadrado de Independencia: (Ji-cuadrado de Pearson)     Objetivo de la prueba: se utiliza cuando se tiene una muestra de n individuos que se clasifican respecto a dos variables, preferentemente cualitativas (nominales dicotómicas o politómicas) y se desea conocer a partir de datos muestrales, si existe asociación de estas a nivel poblacional.  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</dc:creator>
  <cp:lastModifiedBy>JOHN</cp:lastModifiedBy>
  <cp:revision>60</cp:revision>
  <dcterms:created xsi:type="dcterms:W3CDTF">2020-12-03T11:52:13Z</dcterms:created>
  <dcterms:modified xsi:type="dcterms:W3CDTF">2021-01-21T12:12:15Z</dcterms:modified>
</cp:coreProperties>
</file>