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98" r:id="rId2"/>
    <p:sldId id="318" r:id="rId3"/>
    <p:sldId id="320" r:id="rId4"/>
    <p:sldId id="319" r:id="rId5"/>
    <p:sldId id="321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68" r:id="rId21"/>
    <p:sldId id="370" r:id="rId22"/>
    <p:sldId id="372" r:id="rId23"/>
    <p:sldId id="361" r:id="rId24"/>
    <p:sldId id="373" r:id="rId25"/>
    <p:sldId id="337" r:id="rId26"/>
    <p:sldId id="338" r:id="rId27"/>
    <p:sldId id="339" r:id="rId28"/>
    <p:sldId id="340" r:id="rId29"/>
    <p:sldId id="341" r:id="rId30"/>
    <p:sldId id="379" r:id="rId31"/>
    <p:sldId id="381" r:id="rId32"/>
    <p:sldId id="382" r:id="rId33"/>
    <p:sldId id="380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62" r:id="rId50"/>
    <p:sldId id="369" r:id="rId51"/>
    <p:sldId id="363" r:id="rId52"/>
    <p:sldId id="357" r:id="rId53"/>
    <p:sldId id="358" r:id="rId54"/>
    <p:sldId id="359" r:id="rId55"/>
    <p:sldId id="360" r:id="rId56"/>
    <p:sldId id="261" r:id="rId57"/>
    <p:sldId id="262" r:id="rId58"/>
    <p:sldId id="263" r:id="rId59"/>
    <p:sldId id="264" r:id="rId60"/>
    <p:sldId id="265" r:id="rId61"/>
    <p:sldId id="266" r:id="rId62"/>
    <p:sldId id="267" r:id="rId63"/>
    <p:sldId id="268" r:id="rId64"/>
    <p:sldId id="269" r:id="rId65"/>
    <p:sldId id="374" r:id="rId66"/>
    <p:sldId id="270" r:id="rId67"/>
    <p:sldId id="271" r:id="rId68"/>
    <p:sldId id="272" r:id="rId69"/>
    <p:sldId id="273" r:id="rId70"/>
    <p:sldId id="300" r:id="rId71"/>
    <p:sldId id="364" r:id="rId72"/>
    <p:sldId id="301" r:id="rId73"/>
    <p:sldId id="302" r:id="rId74"/>
    <p:sldId id="310" r:id="rId75"/>
    <p:sldId id="311" r:id="rId76"/>
    <p:sldId id="365" r:id="rId77"/>
    <p:sldId id="375" r:id="rId78"/>
    <p:sldId id="366" r:id="rId79"/>
    <p:sldId id="376" r:id="rId80"/>
    <p:sldId id="377" r:id="rId81"/>
    <p:sldId id="367" r:id="rId82"/>
    <p:sldId id="378" r:id="rId8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80" autoAdjust="0"/>
  </p:normalViewPr>
  <p:slideViewPr>
    <p:cSldViewPr snapToGrid="0">
      <p:cViewPr varScale="1">
        <p:scale>
          <a:sx n="62" d="100"/>
          <a:sy n="62" d="100"/>
        </p:scale>
        <p:origin x="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notesViewPr>
    <p:cSldViewPr snapToGrid="0">
      <p:cViewPr varScale="1">
        <p:scale>
          <a:sx n="54" d="100"/>
          <a:sy n="54" d="100"/>
        </p:scale>
        <p:origin x="194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9A86F-7C0E-4B68-85AE-0497EDA15C8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514D9-3ACF-4748-9551-E2B303A002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99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CA9FC4B-EBEA-4AE9-A170-673994CD78D8}" type="slidenum">
              <a:rPr lang="es-ES" sz="1200" b="0" smtClean="0">
                <a:latin typeface="Times New Roman" panose="02020603050405020304" pitchFamily="18" charset="0"/>
              </a:rPr>
              <a:pPr/>
              <a:t>1</a:t>
            </a:fld>
            <a:endParaRPr lang="es-ES" sz="1200" b="0" smtClean="0">
              <a:latin typeface="Times New Roman" panose="02020603050405020304" pitchFamily="18" charset="0"/>
            </a:endParaRPr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1999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514D9-3ACF-4748-9551-E2B303A002E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86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514D9-3ACF-4748-9551-E2B303A002E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60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514D9-3ACF-4748-9551-E2B303A002E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06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514D9-3ACF-4748-9551-E2B303A002E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08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514D9-3ACF-4748-9551-E2B303A002E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34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514D9-3ACF-4748-9551-E2B303A002E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4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514D9-3ACF-4748-9551-E2B303A002E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81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4FF20DC-B47D-4466-9694-97AB5C442B72}" type="slidenum">
              <a:rPr lang="es-ES" sz="1200" smtClean="0"/>
              <a:pPr/>
              <a:t>48</a:t>
            </a:fld>
            <a:endParaRPr lang="es-ES" sz="1200" smtClean="0"/>
          </a:p>
        </p:txBody>
      </p:sp>
    </p:spTree>
    <p:extLst>
      <p:ext uri="{BB962C8B-B14F-4D97-AF65-F5344CB8AC3E}">
        <p14:creationId xmlns:p14="http://schemas.microsoft.com/office/powerpoint/2010/main" val="1790189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349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50D277B-C796-4BF4-878E-F525536D4DF4}" type="slidenum">
              <a:rPr lang="es-ES" b="1" u="sng">
                <a:latin typeface="Comic Sans MS" panose="030F0702030302020204" pitchFamily="66" charset="0"/>
              </a:rPr>
              <a:pPr algn="r" eaLnBrk="1" hangingPunct="1"/>
              <a:t>49</a:t>
            </a:fld>
            <a:endParaRPr lang="es-ES" b="1" u="sng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190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514D9-3ACF-4748-9551-E2B303A002E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5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Estas preguntas iniciales deben ser complejas e incluir varios aspectos, de tal manera que den lugar a muchas otras preguntas y a un uso más eficiente de la información recogida.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514D9-3ACF-4748-9551-E2B303A002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78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514D9-3ACF-4748-9551-E2B303A002E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32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514D9-3ACF-4748-9551-E2B303A002E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80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514D9-3ACF-4748-9551-E2B303A002E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80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514D9-3ACF-4748-9551-E2B303A002E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031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514D9-3ACF-4748-9551-E2B303A002E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00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514D9-3ACF-4748-9551-E2B303A002E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99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514D9-3ACF-4748-9551-E2B303A002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3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514D9-3ACF-4748-9551-E2B303A002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41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514D9-3ACF-4748-9551-E2B303A002E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23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514D9-3ACF-4748-9551-E2B303A002E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35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514D9-3ACF-4748-9551-E2B303A002E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40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514D9-3ACF-4748-9551-E2B303A002E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62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514D9-3ACF-4748-9551-E2B303A002E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79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97A7-F137-4503-8519-BF00EF041E2F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2381-1739-4BF8-A752-0AC827EFF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35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97A7-F137-4503-8519-BF00EF041E2F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2381-1739-4BF8-A752-0AC827EFF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72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97A7-F137-4503-8519-BF00EF041E2F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2381-1739-4BF8-A752-0AC827EFF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30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97A7-F137-4503-8519-BF00EF041E2F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2381-1739-4BF8-A752-0AC827EFF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1996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97A7-F137-4503-8519-BF00EF041E2F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2381-1739-4BF8-A752-0AC827EFF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91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97A7-F137-4503-8519-BF00EF041E2F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2381-1739-4BF8-A752-0AC827EFF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765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97A7-F137-4503-8519-BF00EF041E2F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2381-1739-4BF8-A752-0AC827EFF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885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97A7-F137-4503-8519-BF00EF041E2F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2381-1739-4BF8-A752-0AC827EFF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65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97A7-F137-4503-8519-BF00EF041E2F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2381-1739-4BF8-A752-0AC827EFF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050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97A7-F137-4503-8519-BF00EF041E2F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2381-1739-4BF8-A752-0AC827EFF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110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97A7-F137-4503-8519-BF00EF041E2F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2381-1739-4BF8-A752-0AC827EFF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451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E97A7-F137-4503-8519-BF00EF041E2F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02381-1739-4BF8-A752-0AC827EFF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516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uvs.ltu.sld.c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reme.br/abd/E/homepage.htm" TargetMode="External"/><Relationship Id="rId2" Type="http://schemas.openxmlformats.org/officeDocument/2006/relationships/hyperlink" Target="../Inform&#225;tica%20M&#233;dica%202017-%202018/INFORMATICA%20Est%20vf%202017-2018/6-%20Medios%20de%20ense&#241;anza/Semana%2012%20CTP%20Correo%20y%20B&#250;squeda/Tema%20II%20Act%2041-42/DeCS%20-%20Descriptores%20en%20Ciencias%20de%20la%20Salud.htm#_Vocabularios_estructurados_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is.bvs.br/xml2html/xmlListT.php?xml%5b%5d=http://lis.bvs.br/lis-Regional/E/define.xml&amp;xsl=http://lis.bvs.br/lis-Regional/home.xs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17.xml"/><Relationship Id="rId7" Type="http://schemas.openxmlformats.org/officeDocument/2006/relationships/image" Target="../media/image2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1911351" y="1414464"/>
            <a:ext cx="82835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s-MX" u="none" dirty="0">
                <a:latin typeface="Arial" panose="020B0604020202020204" pitchFamily="34" charset="0"/>
                <a:cs typeface="Arial" panose="020B0604020202020204" pitchFamily="34" charset="0"/>
              </a:rPr>
              <a:t>UNIVERSIDAD DE CIENCIAS MÉDICAS DE LAS TUNAS</a:t>
            </a:r>
          </a:p>
          <a:p>
            <a:pPr algn="ctr" eaLnBrk="1" hangingPunct="1"/>
            <a:r>
              <a:rPr lang="es-MX" u="none" dirty="0">
                <a:latin typeface="Arial" panose="020B0604020202020204" pitchFamily="34" charset="0"/>
                <a:cs typeface="Arial" panose="020B0604020202020204" pitchFamily="34" charset="0"/>
              </a:rPr>
              <a:t>FACULTAD DE MEDICINA</a:t>
            </a:r>
            <a:endParaRPr lang="es-ES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s-MX" u="none" dirty="0">
                <a:latin typeface="Arial" panose="020B0604020202020204" pitchFamily="34" charset="0"/>
                <a:cs typeface="Arial" panose="020B0604020202020204" pitchFamily="34" charset="0"/>
              </a:rPr>
              <a:t>DR “ZOILO ENRIQUE MARINELLO VIDAURRETA”</a:t>
            </a:r>
          </a:p>
          <a:p>
            <a:pPr algn="ctr" eaLnBrk="1" hangingPunct="1"/>
            <a:endParaRPr lang="es-MX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2017508" y="2859396"/>
            <a:ext cx="8343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Tutorial </a:t>
            </a:r>
            <a:r>
              <a:rPr lang="es-ES" u="none" dirty="0">
                <a:latin typeface="Arial" panose="020B0604020202020204" pitchFamily="34" charset="0"/>
                <a:cs typeface="Arial" panose="020B0604020202020204" pitchFamily="34" charset="0"/>
              </a:rPr>
              <a:t>para usar los </a:t>
            </a:r>
            <a:r>
              <a:rPr lang="es-ES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DeCS</a:t>
            </a:r>
            <a:r>
              <a:rPr lang="es-ES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, LILAC y PubMed/</a:t>
            </a:r>
            <a:r>
              <a:rPr lang="es-ES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Medline</a:t>
            </a:r>
            <a:endParaRPr lang="es-ES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s-ES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Dibu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1489" y="1"/>
            <a:ext cx="973137" cy="1285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2288970" y="3981750"/>
            <a:ext cx="7800976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8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  <a:r>
              <a:rPr lang="en-US" sz="1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800" u="none" dirty="0">
                <a:latin typeface="Arial" panose="020B0604020202020204" pitchFamily="34" charset="0"/>
                <a:cs typeface="Arial" panose="020B0604020202020204" pitchFamily="34" charset="0"/>
              </a:rPr>
              <a:t>M.Sc. Juan Francisco Ramos </a:t>
            </a:r>
            <a:r>
              <a:rPr lang="en-US" sz="1800" u="none" dirty="0" err="1">
                <a:latin typeface="Arial" panose="020B0604020202020204" pitchFamily="34" charset="0"/>
                <a:cs typeface="Arial" panose="020B0604020202020204" pitchFamily="34" charset="0"/>
              </a:rPr>
              <a:t>Bermúdez</a:t>
            </a:r>
            <a:endParaRPr lang="en-US" sz="18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800" u="none" dirty="0"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en-US" sz="18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Profesor</a:t>
            </a:r>
            <a:r>
              <a:rPr lang="en-US" sz="1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u="none" dirty="0" err="1">
                <a:latin typeface="Arial" panose="020B0604020202020204" pitchFamily="34" charset="0"/>
                <a:cs typeface="Arial" panose="020B0604020202020204" pitchFamily="34" charset="0"/>
              </a:rPr>
              <a:t>Auxiliar</a:t>
            </a:r>
            <a:endParaRPr lang="en-US" sz="18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800" u="none" dirty="0"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en-US" sz="18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</a:t>
            </a:r>
            <a:r>
              <a:rPr lang="en-US" sz="1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Mireidys</a:t>
            </a:r>
            <a:r>
              <a:rPr lang="en-US" sz="1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u="none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amos </a:t>
            </a:r>
            <a:r>
              <a:rPr lang="en-US" sz="18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Calás</a:t>
            </a:r>
            <a:r>
              <a:rPr lang="en-US" sz="1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18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Profesora</a:t>
            </a:r>
            <a:r>
              <a:rPr lang="en-US" sz="1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Instructora</a:t>
            </a:r>
            <a:endParaRPr lang="en-US" sz="1800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ATD. </a:t>
            </a:r>
            <a:r>
              <a:rPr lang="en-US" sz="18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Yanet</a:t>
            </a:r>
            <a:r>
              <a:rPr lang="en-US" sz="1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Durán</a:t>
            </a:r>
            <a:r>
              <a:rPr lang="en-US" sz="1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Matos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18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i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	   Email</a:t>
            </a:r>
            <a:r>
              <a:rPr lang="en-US" sz="1800" i="1" u="none" dirty="0">
                <a:latin typeface="Arial" panose="020B0604020202020204" pitchFamily="34" charset="0"/>
                <a:cs typeface="Arial" panose="020B0604020202020204" pitchFamily="34" charset="0"/>
              </a:rPr>
              <a:t>: frank_63@ltu.sld.cu  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s-ES" sz="1800" u="none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s-ES" sz="1800" u="none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http://uvs.ltu.sld.cu</a:t>
            </a:r>
            <a:endParaRPr lang="es-ES" sz="18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30877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Line 66"/>
          <p:cNvSpPr>
            <a:spLocks noChangeShapeType="1"/>
          </p:cNvSpPr>
          <p:nvPr/>
        </p:nvSpPr>
        <p:spPr bwMode="auto">
          <a:xfrm flipH="1">
            <a:off x="3276600" y="4572000"/>
            <a:ext cx="1752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8" name="AutoShape 60"/>
          <p:cNvSpPr>
            <a:spLocks noChangeArrowheads="1"/>
          </p:cNvSpPr>
          <p:nvPr/>
        </p:nvSpPr>
        <p:spPr bwMode="auto">
          <a:xfrm>
            <a:off x="4875214" y="3733800"/>
            <a:ext cx="2149702" cy="914400"/>
          </a:xfrm>
          <a:prstGeom prst="flowChartAlternate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 prstMaterial="plastic">
            <a:bevelT/>
            <a:contourClr>
              <a:schemeClr val="bg1"/>
            </a:contourClr>
          </a:sp3d>
        </p:spPr>
        <p:txBody>
          <a:bodyPr wrap="none" anchor="ctr"/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2400" b="1" dirty="0">
                <a:latin typeface="Tahoma" panose="020B0604030504040204" pitchFamily="34" charset="0"/>
              </a:rPr>
              <a:t>Estrategia </a:t>
            </a:r>
            <a:endParaRPr lang="es-ES" sz="2400" b="1" dirty="0" smtClean="0"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2400" b="1" dirty="0" smtClean="0">
                <a:latin typeface="Tahoma" panose="020B0604030504040204" pitchFamily="34" charset="0"/>
              </a:rPr>
              <a:t>de </a:t>
            </a:r>
            <a:r>
              <a:rPr lang="es-ES" sz="2400" b="1" dirty="0">
                <a:latin typeface="Tahoma" panose="020B0604030504040204" pitchFamily="34" charset="0"/>
              </a:rPr>
              <a:t>búsqueda</a:t>
            </a:r>
            <a:endParaRPr lang="en-US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2971800" y="76200"/>
            <a:ext cx="7813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Precisar el tema de búsqueda </a:t>
            </a:r>
            <a:endParaRPr lang="es-ES" sz="3600" b="1" dirty="0">
              <a:solidFill>
                <a:schemeClr val="tx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Text Box 44"/>
          <p:cNvSpPr txBox="1">
            <a:spLocks noChangeArrowheads="1"/>
          </p:cNvSpPr>
          <p:nvPr/>
        </p:nvSpPr>
        <p:spPr bwMode="auto">
          <a:xfrm>
            <a:off x="3194050" y="838200"/>
            <a:ext cx="5694363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>
                <a:latin typeface="Tahoma" panose="020B0604030504040204" pitchFamily="34" charset="0"/>
              </a:rPr>
              <a:t>¿Qué quiero buscar?</a:t>
            </a:r>
          </a:p>
        </p:txBody>
      </p:sp>
      <p:sp>
        <p:nvSpPr>
          <p:cNvPr id="14341" name="Text Box 46"/>
          <p:cNvSpPr txBox="1">
            <a:spLocks noChangeArrowheads="1"/>
          </p:cNvSpPr>
          <p:nvPr/>
        </p:nvSpPr>
        <p:spPr bwMode="auto">
          <a:xfrm>
            <a:off x="914400" y="1946275"/>
            <a:ext cx="4352925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>
                <a:latin typeface="Tahoma" panose="020B0604030504040204" pitchFamily="34" charset="0"/>
              </a:rPr>
              <a:t>¿Qué deseo saber sobre ese tema?</a:t>
            </a:r>
          </a:p>
        </p:txBody>
      </p:sp>
      <p:sp>
        <p:nvSpPr>
          <p:cNvPr id="14342" name="Text Box 48"/>
          <p:cNvSpPr txBox="1">
            <a:spLocks noChangeArrowheads="1"/>
          </p:cNvSpPr>
          <p:nvPr/>
        </p:nvSpPr>
        <p:spPr bwMode="auto">
          <a:xfrm>
            <a:off x="622300" y="5334000"/>
            <a:ext cx="5511800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>
                <a:latin typeface="Tahoma" panose="020B0604030504040204" pitchFamily="34" charset="0"/>
              </a:rPr>
              <a:t>¿Existen sinónimos de lo que se está buscando?</a:t>
            </a:r>
          </a:p>
        </p:txBody>
      </p:sp>
      <p:sp>
        <p:nvSpPr>
          <p:cNvPr id="14343" name="Text Box 50"/>
          <p:cNvSpPr txBox="1">
            <a:spLocks noChangeArrowheads="1"/>
          </p:cNvSpPr>
          <p:nvPr/>
        </p:nvSpPr>
        <p:spPr bwMode="auto">
          <a:xfrm>
            <a:off x="6934200" y="5583238"/>
            <a:ext cx="5160963" cy="522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>
                <a:latin typeface="Tahoma" panose="020B0604030504040204" pitchFamily="34" charset="0"/>
              </a:rPr>
              <a:t>¿Para qué lo voy a usar?</a:t>
            </a:r>
          </a:p>
        </p:txBody>
      </p:sp>
      <p:sp>
        <p:nvSpPr>
          <p:cNvPr id="14344" name="Text Box 52"/>
          <p:cNvSpPr txBox="1">
            <a:spLocks noChangeArrowheads="1"/>
          </p:cNvSpPr>
          <p:nvPr/>
        </p:nvSpPr>
        <p:spPr bwMode="auto">
          <a:xfrm>
            <a:off x="6402388" y="1905000"/>
            <a:ext cx="5692775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>
                <a:latin typeface="Tahoma" panose="020B0604030504040204" pitchFamily="34" charset="0"/>
              </a:rPr>
              <a:t>¿Qué tipo de documentos se desean en los resultados?</a:t>
            </a:r>
          </a:p>
        </p:txBody>
      </p:sp>
      <p:sp>
        <p:nvSpPr>
          <p:cNvPr id="14346" name="Line 64"/>
          <p:cNvSpPr>
            <a:spLocks noChangeShapeType="1"/>
          </p:cNvSpPr>
          <p:nvPr/>
        </p:nvSpPr>
        <p:spPr bwMode="auto">
          <a:xfrm flipV="1">
            <a:off x="6019800" y="1295400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65"/>
          <p:cNvSpPr>
            <a:spLocks noChangeShapeType="1"/>
          </p:cNvSpPr>
          <p:nvPr/>
        </p:nvSpPr>
        <p:spPr bwMode="auto">
          <a:xfrm flipH="1" flipV="1">
            <a:off x="2819400" y="3048000"/>
            <a:ext cx="2209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67"/>
          <p:cNvSpPr>
            <a:spLocks noChangeShapeType="1"/>
          </p:cNvSpPr>
          <p:nvPr/>
        </p:nvSpPr>
        <p:spPr bwMode="auto">
          <a:xfrm>
            <a:off x="7010400" y="4572000"/>
            <a:ext cx="1676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68"/>
          <p:cNvSpPr>
            <a:spLocks noChangeShapeType="1"/>
          </p:cNvSpPr>
          <p:nvPr/>
        </p:nvSpPr>
        <p:spPr bwMode="auto">
          <a:xfrm flipV="1">
            <a:off x="6934200" y="3124200"/>
            <a:ext cx="1676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7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2660650" y="373063"/>
            <a:ext cx="7620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Precisar el tema de búsqueda </a:t>
            </a:r>
            <a:endParaRPr lang="es-ES" sz="3600" b="1" dirty="0">
              <a:solidFill>
                <a:schemeClr val="tx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1689100" y="1466850"/>
            <a:ext cx="9810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¿Qué quiero buscar?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13" descr="bulletsma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701800"/>
            <a:ext cx="21748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14"/>
          <p:cNvSpPr txBox="1">
            <a:spLocks noChangeArrowheads="1"/>
          </p:cNvSpPr>
          <p:nvPr/>
        </p:nvSpPr>
        <p:spPr bwMode="auto">
          <a:xfrm>
            <a:off x="1689100" y="2106613"/>
            <a:ext cx="9810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Ortodoncia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1689100" y="3021013"/>
            <a:ext cx="9810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¿Qué desea saber sobre ese tema?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7" name="Picture 16" descr="bulletsma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3302000"/>
            <a:ext cx="21748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17"/>
          <p:cNvSpPr txBox="1">
            <a:spLocks noChangeArrowheads="1"/>
          </p:cNvSpPr>
          <p:nvPr/>
        </p:nvSpPr>
        <p:spPr bwMode="auto">
          <a:xfrm>
            <a:off x="1689100" y="3706813"/>
            <a:ext cx="9810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32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_trad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Procedimientos de Ortodoncia correctiva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53" name="Text Box 21"/>
          <p:cNvSpPr txBox="1">
            <a:spLocks noChangeArrowheads="1"/>
          </p:cNvSpPr>
          <p:nvPr/>
        </p:nvSpPr>
        <p:spPr bwMode="auto">
          <a:xfrm>
            <a:off x="1330325" y="4591050"/>
            <a:ext cx="105362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_tradn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¿Existen sinónimos de los que se está buscando?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70" name="Picture 22" descr="bulletsma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4872038"/>
            <a:ext cx="217487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819400" y="354013"/>
            <a:ext cx="8278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Precisar el tema de búsqueda </a:t>
            </a:r>
            <a:endParaRPr lang="es-ES" sz="3600" b="1" dirty="0">
              <a:solidFill>
                <a:schemeClr val="tx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454150" y="3733800"/>
            <a:ext cx="9213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¿Qué tipo de documentos se desean en los resultados?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Picture 4" descr="bulletsma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4000500"/>
            <a:ext cx="2174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454150" y="4800600"/>
            <a:ext cx="10412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3200" b="1">
                <a:latin typeface="Arial" panose="020B0604020202020204" pitchFamily="34" charset="0"/>
                <a:cs typeface="Arial" panose="020B0604020202020204" pitchFamily="34" charset="0"/>
              </a:rPr>
              <a:t>Artículos, tesis, monografías, comentarios, noticias.</a:t>
            </a:r>
            <a:endParaRPr lang="es-E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1427163" y="1600200"/>
            <a:ext cx="571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¿Para qué lo voy a usar?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91" name="Picture 22" descr="bulletsma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60550"/>
            <a:ext cx="2174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23"/>
          <p:cNvSpPr txBox="1">
            <a:spLocks noChangeArrowheads="1"/>
          </p:cNvSpPr>
          <p:nvPr/>
        </p:nvSpPr>
        <p:spPr bwMode="auto">
          <a:xfrm>
            <a:off x="1454150" y="2209800"/>
            <a:ext cx="104124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3200" b="1">
                <a:latin typeface="Arial" panose="020B0604020202020204" pitchFamily="34" charset="0"/>
                <a:cs typeface="Arial" panose="020B0604020202020204" pitchFamily="34" charset="0"/>
              </a:rPr>
              <a:t>Tesis, una clase, una conferencia, para conocer sobre el tema, material didáctico, un evento.</a:t>
            </a:r>
            <a:endParaRPr lang="es-E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246313" y="354013"/>
            <a:ext cx="874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Seleccionar modificadores </a:t>
            </a:r>
            <a:endParaRPr lang="es-ES" sz="3600" b="1" dirty="0">
              <a:solidFill>
                <a:schemeClr val="tx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Text Box 15"/>
          <p:cNvSpPr txBox="1">
            <a:spLocks noChangeArrowheads="1"/>
          </p:cNvSpPr>
          <p:nvPr/>
        </p:nvSpPr>
        <p:spPr bwMode="auto">
          <a:xfrm>
            <a:off x="603250" y="1181100"/>
            <a:ext cx="11055350" cy="110490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3200" b="1">
                <a:latin typeface="Arial" panose="020B0604020202020204" pitchFamily="34" charset="0"/>
                <a:cs typeface="Arial" panose="020B0604020202020204" pitchFamily="34" charset="0"/>
              </a:rPr>
              <a:t>Los modificadores o filtros son atributos que ayudan a delimitar el tema de búsqueda.</a:t>
            </a:r>
            <a:endParaRPr lang="es-E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914400" y="2424113"/>
            <a:ext cx="103520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¿En qué idiomas deseo los resultados?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3" name="Picture 17" descr="bulletsma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608263"/>
            <a:ext cx="217487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18"/>
          <p:cNvSpPr txBox="1">
            <a:spLocks noChangeArrowheads="1"/>
          </p:cNvSpPr>
          <p:nvPr/>
        </p:nvSpPr>
        <p:spPr bwMode="auto">
          <a:xfrm>
            <a:off x="808038" y="3078163"/>
            <a:ext cx="11256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3200" b="1">
                <a:latin typeface="Arial" panose="020B0604020202020204" pitchFamily="34" charset="0"/>
                <a:cs typeface="Arial" panose="020B0604020202020204" pitchFamily="34" charset="0"/>
              </a:rPr>
              <a:t>Español, Inglés, Francés, Portugués.</a:t>
            </a:r>
            <a:endParaRPr lang="es-E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914400" y="3727450"/>
            <a:ext cx="10352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Período a cubrir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6" name="Picture 20" descr="bulletsma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3890963"/>
            <a:ext cx="217487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21"/>
          <p:cNvSpPr txBox="1">
            <a:spLocks noChangeArrowheads="1"/>
          </p:cNvSpPr>
          <p:nvPr/>
        </p:nvSpPr>
        <p:spPr bwMode="auto">
          <a:xfrm>
            <a:off x="808038" y="4297363"/>
            <a:ext cx="112569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3200" b="1">
                <a:latin typeface="Arial" panose="020B0604020202020204" pitchFamily="34" charset="0"/>
                <a:cs typeface="Arial" panose="020B0604020202020204" pitchFamily="34" charset="0"/>
              </a:rPr>
              <a:t>Desde el año 2016 hasta el 2020</a:t>
            </a:r>
            <a:endParaRPr lang="es-E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914400" y="5029200"/>
            <a:ext cx="10352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r>
              <a:rPr lang="es-ES_tradnl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geográfica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9" name="Picture 23" descr="bulletsma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5233988"/>
            <a:ext cx="217487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 Box 24"/>
          <p:cNvSpPr txBox="1">
            <a:spLocks noChangeArrowheads="1"/>
          </p:cNvSpPr>
          <p:nvPr/>
        </p:nvSpPr>
        <p:spPr bwMode="auto">
          <a:xfrm>
            <a:off x="808038" y="5516563"/>
            <a:ext cx="11256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3200" b="1">
                <a:latin typeface="Arial" panose="020B0604020202020204" pitchFamily="34" charset="0"/>
                <a:cs typeface="Arial" panose="020B0604020202020204" pitchFamily="34" charset="0"/>
              </a:rPr>
              <a:t>Cuba, África, Continente Europeo</a:t>
            </a:r>
            <a:endParaRPr lang="es-E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72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2825750" y="354013"/>
            <a:ext cx="6851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Definir términos de búsqueda </a:t>
            </a: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593850" y="13779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Palabras claves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6" name="Picture 5" descr="bulletsma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1541463"/>
            <a:ext cx="217487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593850" y="1944688"/>
            <a:ext cx="10106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Ortodoncia correctiva,  </a:t>
            </a:r>
            <a:r>
              <a:rPr lang="es-ES_tradnl" sz="3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_tradnl" sz="3200" b="1" i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emplear los </a:t>
            </a:r>
            <a:r>
              <a:rPr lang="es-ES_tradnl" sz="3200" b="1" i="1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DeCS</a:t>
            </a:r>
            <a:r>
              <a:rPr lang="es-ES_tradnl" sz="3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1593850" y="3100388"/>
            <a:ext cx="7848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Traducción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9" name="Picture 14" descr="bulletsma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263900"/>
            <a:ext cx="21748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15"/>
          <p:cNvSpPr txBox="1">
            <a:spLocks noChangeArrowheads="1"/>
          </p:cNvSpPr>
          <p:nvPr/>
        </p:nvSpPr>
        <p:spPr bwMode="auto">
          <a:xfrm>
            <a:off x="1593850" y="3578225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Ortodontia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1593850" y="442595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Lenguaje normalizado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42" name="Picture 17" descr="bulletsma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4589463"/>
            <a:ext cx="217487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19"/>
          <p:cNvSpPr txBox="1">
            <a:spLocks noChangeArrowheads="1"/>
          </p:cNvSpPr>
          <p:nvPr/>
        </p:nvSpPr>
        <p:spPr bwMode="auto">
          <a:xfrm>
            <a:off x="1273175" y="5176793"/>
            <a:ext cx="9648825" cy="110490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3200" b="1">
                <a:latin typeface="Arial" panose="020B0604020202020204" pitchFamily="34" charset="0"/>
                <a:cs typeface="Arial" panose="020B0604020202020204" pitchFamily="34" charset="0"/>
              </a:rPr>
              <a:t>No es más que utilizar el lenguaje que entienden los buscadores de información.</a:t>
            </a:r>
            <a:endParaRPr lang="es-E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8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400175" y="354013"/>
            <a:ext cx="9715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_tradn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_tradn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scriptor en </a:t>
            </a:r>
            <a:r>
              <a:rPr lang="es-ES_tradn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_tradn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iencias de la </a:t>
            </a:r>
            <a:r>
              <a:rPr lang="es-ES_tradn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alud </a:t>
            </a:r>
            <a:r>
              <a:rPr lang="es-ES_tradnl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DeCS</a:t>
            </a:r>
            <a:r>
              <a:rPr lang="es-ES_tradnl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600" b="1" dirty="0">
              <a:solidFill>
                <a:schemeClr val="tx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671644" y="1863720"/>
            <a:ext cx="92583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s-ES_tradnl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un vocabulario trilingüe: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es-ES_tradnl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3200" b="1" dirty="0">
                <a:latin typeface="Arial" panose="020B0604020202020204" pitchFamily="34" charset="0"/>
                <a:cs typeface="Arial" panose="020B0604020202020204" pitchFamily="34" charset="0"/>
              </a:rPr>
              <a:t>Español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es-ES_tradnl" sz="3200" b="1" dirty="0">
                <a:latin typeface="Arial" panose="020B0604020202020204" pitchFamily="34" charset="0"/>
                <a:cs typeface="Arial" panose="020B0604020202020204" pitchFamily="34" charset="0"/>
              </a:rPr>
              <a:t> Portugués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es-ES_tradnl" sz="3200" b="1" dirty="0">
                <a:latin typeface="Arial" panose="020B0604020202020204" pitchFamily="34" charset="0"/>
                <a:cs typeface="Arial" panose="020B0604020202020204" pitchFamily="34" charset="0"/>
              </a:rPr>
              <a:t> Inglés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s-ES_tradnl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Posee más 15000 descriptores.</a:t>
            </a:r>
            <a:endParaRPr lang="es-E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ctrTitle" idx="4294967295"/>
          </p:nvPr>
        </p:nvSpPr>
        <p:spPr>
          <a:xfrm>
            <a:off x="593725" y="239713"/>
            <a:ext cx="10731500" cy="3309937"/>
          </a:xfrm>
        </p:spPr>
        <p:txBody>
          <a:bodyPr anchor="t"/>
          <a:lstStyle/>
          <a:p>
            <a:pPr algn="ctr" eaLnBrk="1" hangingPunct="1"/>
            <a:r>
              <a:rPr lang="es-AR" sz="3600" b="1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AR" sz="3600" b="1" i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vocabulario estructurado</a:t>
            </a:r>
            <a:r>
              <a:rPr lang="es-AR" sz="3600" b="1" smtClean="0">
                <a:latin typeface="Arial" panose="020B0604020202020204" pitchFamily="34" charset="0"/>
                <a:cs typeface="Arial" panose="020B0604020202020204" pitchFamily="34" charset="0"/>
              </a:rPr>
              <a:t> y trilingüe DeCS</a:t>
            </a:r>
            <a:endParaRPr lang="es-ES" sz="36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Subtítulo 2"/>
          <p:cNvSpPr>
            <a:spLocks noGrp="1"/>
          </p:cNvSpPr>
          <p:nvPr>
            <p:ph type="subTitle" idx="4294967295"/>
          </p:nvPr>
        </p:nvSpPr>
        <p:spPr>
          <a:xfrm>
            <a:off x="415925" y="1433513"/>
            <a:ext cx="11553825" cy="4967287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s-AR" sz="3200" b="1" smtClean="0">
                <a:latin typeface="Arial" panose="020B0604020202020204" pitchFamily="34" charset="0"/>
                <a:cs typeface="Arial" panose="020B0604020202020204" pitchFamily="34" charset="0"/>
              </a:rPr>
              <a:t>Descriptores en Ciencias de la Salud fue creado por </a:t>
            </a:r>
            <a:r>
              <a:rPr lang="es-AR" sz="3200" b="1" i="1" smtClean="0">
                <a:latin typeface="Arial" panose="020B0604020202020204" pitchFamily="34" charset="0"/>
                <a:cs typeface="Arial" panose="020B0604020202020204" pitchFamily="34" charset="0"/>
              </a:rPr>
              <a:t>BIREME</a:t>
            </a:r>
            <a:r>
              <a:rPr lang="es-AR" sz="3200" b="1" smtClean="0">
                <a:latin typeface="Arial" panose="020B0604020202020204" pitchFamily="34" charset="0"/>
                <a:cs typeface="Arial" panose="020B0604020202020204" pitchFamily="34" charset="0"/>
              </a:rPr>
              <a:t> para uso en la indización de artículos de revistas científicas, libros, anales de congresos, informes técnicos, y otros tipos de materiales, así como para ser usado en la búsqueda y recuperación de asuntos de la literatura científica en las bases de datos </a:t>
            </a:r>
            <a:r>
              <a:rPr lang="es-AR" sz="3200" b="1" i="1" smtClean="0">
                <a:latin typeface="Arial" panose="020B0604020202020204" pitchFamily="34" charset="0"/>
                <a:cs typeface="Arial" panose="020B0604020202020204" pitchFamily="34" charset="0"/>
              </a:rPr>
              <a:t>LILACS, MEDLINE</a:t>
            </a:r>
            <a:r>
              <a:rPr lang="es-AR" sz="3200" b="1" smtClean="0">
                <a:latin typeface="Arial" panose="020B0604020202020204" pitchFamily="34" charset="0"/>
                <a:cs typeface="Arial" panose="020B0604020202020204" pitchFamily="34" charset="0"/>
              </a:rPr>
              <a:t> y otras.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s-AR" sz="32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s-AR" sz="3200" b="1" smtClean="0">
                <a:latin typeface="Arial" panose="020B0604020202020204" pitchFamily="34" charset="0"/>
                <a:cs typeface="Arial" panose="020B0604020202020204" pitchFamily="34" charset="0"/>
              </a:rPr>
              <a:t>El DeCS integra la </a:t>
            </a:r>
            <a:r>
              <a:rPr lang="es-AR" sz="3200" b="1" i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metodología LILACS</a:t>
            </a:r>
            <a:r>
              <a:rPr lang="es-AR" sz="3200" b="1" smtClean="0">
                <a:latin typeface="Arial" panose="020B0604020202020204" pitchFamily="34" charset="0"/>
                <a:cs typeface="Arial" panose="020B0604020202020204" pitchFamily="34" charset="0"/>
              </a:rPr>
              <a:t> y, juntamente con el </a:t>
            </a:r>
            <a:r>
              <a:rPr lang="es-AR" sz="3200" b="1" i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LIS – Localizador de Información en Salud</a:t>
            </a:r>
            <a:r>
              <a:rPr lang="es-AR" sz="3200" b="1" i="1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AR" sz="3200" b="1" smtClean="0">
                <a:latin typeface="Arial" panose="020B0604020202020204" pitchFamily="34" charset="0"/>
                <a:cs typeface="Arial" panose="020B0604020202020204" pitchFamily="34" charset="0"/>
              </a:rPr>
              <a:t> es un componente integrador de la Biblioteca Virtual en Salud.</a:t>
            </a:r>
            <a:endParaRPr lang="es-ES" sz="32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1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título 2"/>
          <p:cNvSpPr>
            <a:spLocks noGrp="1"/>
          </p:cNvSpPr>
          <p:nvPr>
            <p:ph type="subTitle" idx="4294967295"/>
          </p:nvPr>
        </p:nvSpPr>
        <p:spPr>
          <a:xfrm>
            <a:off x="582613" y="2000250"/>
            <a:ext cx="11158537" cy="3582988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ÍNDICE PERMUTADO: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 este sentido, el objetivo primordial de este tipo de proceso es 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lograr realizar un índice de contenidos, que facilite la rápida ubicación del mismo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garantizando así el acceso a las distintas informaciones, conceptos y datos que conforman el contenido, permitiendo también la rápida recuperación de la información.</a:t>
            </a:r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Subtítulo 2"/>
          <p:cNvSpPr txBox="1">
            <a:spLocks/>
          </p:cNvSpPr>
          <p:nvPr/>
        </p:nvSpPr>
        <p:spPr bwMode="auto">
          <a:xfrm>
            <a:off x="2732088" y="441325"/>
            <a:ext cx="6858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E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Búsqueda en los </a:t>
            </a:r>
            <a:r>
              <a:rPr lang="es-E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DeCS</a:t>
            </a:r>
            <a:endParaRPr lang="es-E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Tx/>
              <a:buNone/>
            </a:pPr>
            <a:endParaRPr lang="es-E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Tx/>
              <a:buNone/>
            </a:pPr>
            <a:endParaRPr lang="es-E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78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1364343" y="1654629"/>
            <a:ext cx="9579428" cy="345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9485" y="1758723"/>
            <a:ext cx="9144000" cy="165576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P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Cuando realizamos búsqueda debemos guardar las referencias para luego emplearla en el texto argumentativo de la investigación que estamos realizando y para facilitar esta tarea debemos emplear los gestores bibliográfico por ejemplo </a:t>
            </a:r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EndNote X9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2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47" y="3142646"/>
            <a:ext cx="2771775" cy="34575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961" y="0"/>
            <a:ext cx="8998039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0" y="103031"/>
            <a:ext cx="33098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Abrimos el Gestor Bibliográfico para guardar las referencias en su momento</a:t>
            </a:r>
            <a:endParaRPr lang="es-E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7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1165123" y="149714"/>
            <a:ext cx="9674942" cy="8418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464456" y="117693"/>
            <a:ext cx="11176000" cy="6463308"/>
          </a:xfrm>
          <a:prstGeom prst="rect">
            <a:avLst/>
          </a:prstGeom>
          <a:scene3d>
            <a:camera prst="orthographicFront"/>
            <a:lightRig rig="threePt" dir="t"/>
          </a:scene3d>
          <a:sp3d extrusionH="88900">
            <a:bevelT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Modelo Gavilán para búsqueda de información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s-ES" sz="16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 </a:t>
            </a:r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desarrollado por Gabriel «Gavilán» Piedrahita, que lo utilizó para enseñar a los estudiantes a realizar trabajos de investigación sin necesidad de «copiar y pegar» información de Internet.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Consiste en </a:t>
            </a:r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sistema de cuatro pasos desarrollado para ayudar en las investigaciones académicas y en la resolución de problemas mediante un enfoque racional. Se utiliza principalmente en el ámbito educativo, pero puede ser aplicado a todo tipo de situación en la que se requiera recopilar y aplicar información</a:t>
            </a:r>
            <a:r>
              <a:rPr lang="es-E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9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55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</p:txBody>
      </p:sp>
      <p:sp>
        <p:nvSpPr>
          <p:cNvPr id="23555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7" name="CuadroTexto 4"/>
          <p:cNvSpPr txBox="1">
            <a:spLocks noChangeArrowheads="1"/>
          </p:cNvSpPr>
          <p:nvPr/>
        </p:nvSpPr>
        <p:spPr bwMode="auto">
          <a:xfrm>
            <a:off x="3051766" y="-24209"/>
            <a:ext cx="8213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Búsqueda simple en </a:t>
            </a:r>
            <a:r>
              <a:rPr lang="es-E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Infomed</a:t>
            </a:r>
            <a:endParaRPr lang="es-E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4560106" y="1388864"/>
            <a:ext cx="1189530" cy="295078"/>
          </a:xfrm>
          <a:prstGeom prst="ellipse">
            <a:avLst/>
          </a:prstGeom>
          <a:solidFill>
            <a:schemeClr val="accent1">
              <a:alpha val="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2351679" y="537369"/>
            <a:ext cx="1400175" cy="461962"/>
          </a:xfrm>
          <a:prstGeom prst="ellipse">
            <a:avLst/>
          </a:prstGeom>
          <a:solidFill>
            <a:schemeClr val="accent1">
              <a:alpha val="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122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55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</p:txBody>
      </p:sp>
      <p:sp>
        <p:nvSpPr>
          <p:cNvPr id="23557" name="CuadroTexto 4"/>
          <p:cNvSpPr txBox="1">
            <a:spLocks noChangeArrowheads="1"/>
          </p:cNvSpPr>
          <p:nvPr/>
        </p:nvSpPr>
        <p:spPr bwMode="auto">
          <a:xfrm>
            <a:off x="3051766" y="-24209"/>
            <a:ext cx="8213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Búsqueda simple en </a:t>
            </a:r>
            <a:r>
              <a:rPr lang="es-E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Infomed</a:t>
            </a:r>
            <a:endParaRPr lang="es-E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7533565" y="4326340"/>
            <a:ext cx="1583140" cy="334560"/>
          </a:xfrm>
          <a:prstGeom prst="ellipse">
            <a:avLst/>
          </a:prstGeom>
          <a:solidFill>
            <a:schemeClr val="accent1">
              <a:alpha val="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2351679" y="537369"/>
            <a:ext cx="1400175" cy="461962"/>
          </a:xfrm>
          <a:prstGeom prst="ellipse">
            <a:avLst/>
          </a:prstGeom>
          <a:solidFill>
            <a:schemeClr val="accent1">
              <a:alpha val="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69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</p:txBody>
      </p:sp>
      <p:sp>
        <p:nvSpPr>
          <p:cNvPr id="23555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7" name="CuadroTexto 4"/>
          <p:cNvSpPr txBox="1">
            <a:spLocks noChangeArrowheads="1"/>
          </p:cNvSpPr>
          <p:nvPr/>
        </p:nvSpPr>
        <p:spPr bwMode="auto">
          <a:xfrm>
            <a:off x="3051766" y="-24209"/>
            <a:ext cx="8213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Búsqueda simple en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Infomed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495" y="944563"/>
            <a:ext cx="7448550" cy="49053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495" y="2603501"/>
            <a:ext cx="3914775" cy="288607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495309" y="4862945"/>
            <a:ext cx="1246909" cy="22167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2245716" y="4151974"/>
            <a:ext cx="3578309" cy="20901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4327734" y="5127889"/>
            <a:ext cx="764772" cy="22198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275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1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6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6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486"/>
            <a:ext cx="12192000" cy="697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2612571" y="1844676"/>
            <a:ext cx="6981372" cy="127589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CuadroTexto 1"/>
          <p:cNvSpPr txBox="1">
            <a:spLocks noChangeArrowheads="1"/>
          </p:cNvSpPr>
          <p:nvPr/>
        </p:nvSpPr>
        <p:spPr bwMode="auto">
          <a:xfrm>
            <a:off x="2424114" y="1844676"/>
            <a:ext cx="73437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s-ES" sz="3200" u="none" dirty="0">
                <a:latin typeface="Arial" panose="020B0604020202020204" pitchFamily="34" charset="0"/>
                <a:cs typeface="Arial" panose="020B0604020202020204" pitchFamily="34" charset="0"/>
              </a:rPr>
              <a:t>Procedimiento para realizar búsquedas en los </a:t>
            </a:r>
            <a:r>
              <a:rPr lang="es-ES" sz="3200" u="none" dirty="0" err="1">
                <a:latin typeface="Arial" panose="020B0604020202020204" pitchFamily="34" charset="0"/>
                <a:cs typeface="Arial" panose="020B0604020202020204" pitchFamily="34" charset="0"/>
              </a:rPr>
              <a:t>DeCS</a:t>
            </a:r>
            <a:r>
              <a:rPr lang="es-ES" sz="3200" u="none" dirty="0">
                <a:latin typeface="Arial" panose="020B0604020202020204" pitchFamily="34" charset="0"/>
                <a:cs typeface="Arial" panose="020B0604020202020204" pitchFamily="34" charset="0"/>
              </a:rPr>
              <a:t> y LILAC</a:t>
            </a:r>
          </a:p>
        </p:txBody>
      </p:sp>
    </p:spTree>
    <p:extLst>
      <p:ext uri="{BB962C8B-B14F-4D97-AF65-F5344CB8AC3E}">
        <p14:creationId xmlns:p14="http://schemas.microsoft.com/office/powerpoint/2010/main" val="12004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mtClean="0"/>
          </a:p>
        </p:txBody>
      </p:sp>
      <p:sp>
        <p:nvSpPr>
          <p:cNvPr id="6147" name="Subtítulo 2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mtClean="0"/>
          </a:p>
        </p:txBody>
      </p:sp>
      <p:pic>
        <p:nvPicPr>
          <p:cNvPr id="6148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/>
          <p:nvPr/>
        </p:nvSpPr>
        <p:spPr>
          <a:xfrm>
            <a:off x="11172832" y="871536"/>
            <a:ext cx="685800" cy="304800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38156" y="457201"/>
            <a:ext cx="990600" cy="377825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19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mtClean="0"/>
          </a:p>
        </p:txBody>
      </p:sp>
      <p:sp>
        <p:nvSpPr>
          <p:cNvPr id="7171" name="Marcador de contenid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mtClean="0"/>
          </a:p>
        </p:txBody>
      </p:sp>
      <p:pic>
        <p:nvPicPr>
          <p:cNvPr id="7172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6272213" y="1161255"/>
            <a:ext cx="2157412" cy="396081"/>
          </a:xfrm>
          <a:prstGeom prst="ellipse">
            <a:avLst/>
          </a:prstGeom>
          <a:solidFill>
            <a:srgbClr val="FF0000">
              <a:alpha val="0"/>
            </a:srgbClr>
          </a:solidFill>
          <a:ln w="4445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95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mtClean="0"/>
          </a:p>
        </p:txBody>
      </p:sp>
      <p:sp>
        <p:nvSpPr>
          <p:cNvPr id="8195" name="Marcador de contenid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mtClean="0"/>
          </a:p>
        </p:txBody>
      </p:sp>
      <p:pic>
        <p:nvPicPr>
          <p:cNvPr id="8196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488"/>
            <a:ext cx="12192000" cy="661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631378" y="5992591"/>
            <a:ext cx="1959421" cy="473523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04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mtClean="0"/>
          </a:p>
        </p:txBody>
      </p:sp>
      <p:sp>
        <p:nvSpPr>
          <p:cNvPr id="9219" name="Marcador de contenid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mtClean="0"/>
          </a:p>
        </p:txBody>
      </p:sp>
      <p:pic>
        <p:nvPicPr>
          <p:cNvPr id="9220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4397829" y="3238506"/>
            <a:ext cx="4506685" cy="593266"/>
          </a:xfrm>
          <a:prstGeom prst="ellipse">
            <a:avLst/>
          </a:prstGeom>
          <a:solidFill>
            <a:srgbClr val="FF0000">
              <a:alpha val="0"/>
            </a:srgbClr>
          </a:solidFill>
          <a:ln w="47625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34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86600"/>
          </a:xfrm>
          <a:prstGeom prst="rect">
            <a:avLst/>
          </a:prstGeom>
        </p:spPr>
      </p:pic>
      <p:sp>
        <p:nvSpPr>
          <p:cNvPr id="3" name="Llamada ovalada 2"/>
          <p:cNvSpPr/>
          <p:nvPr/>
        </p:nvSpPr>
        <p:spPr>
          <a:xfrm>
            <a:off x="3489960" y="4160520"/>
            <a:ext cx="1615440" cy="1005840"/>
          </a:xfrm>
          <a:prstGeom prst="wedgeEllipseCallout">
            <a:avLst>
              <a:gd name="adj1" fmla="val -25550"/>
              <a:gd name="adj2" fmla="val 92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Clic Aquí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44426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99771" y="979026"/>
            <a:ext cx="8204841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s-ES" sz="32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Paso </a:t>
            </a:r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 definir el problema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Paso 2: buscar y evaluar la información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Paso 3: analizar la información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Paso 4: sintetizar y utilizar la información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781050" y="435713"/>
            <a:ext cx="10725149" cy="8418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/>
          <p:cNvSpPr/>
          <p:nvPr/>
        </p:nvSpPr>
        <p:spPr>
          <a:xfrm>
            <a:off x="1614252" y="564237"/>
            <a:ext cx="92881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Modelo </a:t>
            </a:r>
            <a:r>
              <a:rPr lang="es-ES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Gavilán para búsqueda de información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50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sp>
        <p:nvSpPr>
          <p:cNvPr id="4" name="Flecha abajo 3"/>
          <p:cNvSpPr/>
          <p:nvPr/>
        </p:nvSpPr>
        <p:spPr>
          <a:xfrm>
            <a:off x="1173480" y="4343400"/>
            <a:ext cx="1691640" cy="213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Hay</a:t>
            </a:r>
          </a:p>
          <a:p>
            <a:pPr algn="ctr"/>
            <a:r>
              <a:rPr lang="es-MX" sz="2400" b="1" dirty="0" smtClean="0"/>
              <a:t>Que bajar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8717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sp>
        <p:nvSpPr>
          <p:cNvPr id="4" name="Flecha abajo 3"/>
          <p:cNvSpPr/>
          <p:nvPr/>
        </p:nvSpPr>
        <p:spPr>
          <a:xfrm>
            <a:off x="9052560" y="3246120"/>
            <a:ext cx="1691640" cy="213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Clic </a:t>
            </a:r>
          </a:p>
          <a:p>
            <a:pPr algn="ctr"/>
            <a:r>
              <a:rPr lang="es-MX" sz="2400" b="1" dirty="0" smtClean="0"/>
              <a:t>Aquí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4188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sp>
        <p:nvSpPr>
          <p:cNvPr id="5" name="Flecha abajo 4"/>
          <p:cNvSpPr/>
          <p:nvPr/>
        </p:nvSpPr>
        <p:spPr>
          <a:xfrm>
            <a:off x="4983480" y="3977640"/>
            <a:ext cx="1691640" cy="213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Clic</a:t>
            </a:r>
          </a:p>
          <a:p>
            <a:pPr algn="ctr"/>
            <a:r>
              <a:rPr lang="es-MX" sz="2400" b="1" dirty="0" smtClean="0"/>
              <a:t>Aquí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410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mtClean="0"/>
          </a:p>
        </p:txBody>
      </p:sp>
      <p:sp>
        <p:nvSpPr>
          <p:cNvPr id="10243" name="Subtítulo 2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1796148" y="3404394"/>
            <a:ext cx="2471051" cy="262958"/>
          </a:xfrm>
          <a:prstGeom prst="ellipse">
            <a:avLst/>
          </a:prstGeom>
          <a:solidFill>
            <a:srgbClr val="FF0000">
              <a:alpha val="0"/>
            </a:srgbClr>
          </a:solidFill>
          <a:ln w="47625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71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mtClean="0"/>
          </a:p>
        </p:txBody>
      </p:sp>
      <p:sp>
        <p:nvSpPr>
          <p:cNvPr id="12291" name="Marcador de Posição de Conteúd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6204853" y="4071255"/>
            <a:ext cx="1676400" cy="304800"/>
          </a:xfrm>
          <a:prstGeom prst="ellipse">
            <a:avLst/>
          </a:prstGeom>
          <a:solidFill>
            <a:srgbClr val="FF0000">
              <a:alpha val="0"/>
            </a:srgbClr>
          </a:solidFill>
          <a:ln w="34925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9546772" y="4269918"/>
            <a:ext cx="1154793" cy="342900"/>
          </a:xfrm>
          <a:prstGeom prst="ellipse">
            <a:avLst/>
          </a:prstGeom>
          <a:solidFill>
            <a:srgbClr val="FF0000">
              <a:alpha val="0"/>
            </a:srgbClr>
          </a:solidFill>
          <a:ln w="34925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872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6" y="0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3352800" y="2841170"/>
            <a:ext cx="3766464" cy="416379"/>
          </a:xfrm>
          <a:prstGeom prst="ellipse">
            <a:avLst/>
          </a:prstGeom>
          <a:solidFill>
            <a:srgbClr val="FF0000">
              <a:alpha val="0"/>
            </a:srgbClr>
          </a:solidFill>
          <a:ln w="3175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7913916" y="2862942"/>
            <a:ext cx="838200" cy="250826"/>
          </a:xfrm>
          <a:prstGeom prst="ellipse">
            <a:avLst/>
          </a:prstGeom>
          <a:solidFill>
            <a:srgbClr val="FF0000">
              <a:alpha val="0"/>
            </a:srgbClr>
          </a:solidFill>
          <a:ln w="34925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73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3766457" y="3429000"/>
            <a:ext cx="3777343" cy="315686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6295231" y="4229101"/>
            <a:ext cx="800100" cy="271065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08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3009900" y="4743450"/>
            <a:ext cx="2683321" cy="285750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214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4169235" y="1905000"/>
            <a:ext cx="685800" cy="228600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186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mtClean="0"/>
          </a:p>
        </p:txBody>
      </p:sp>
      <p:sp>
        <p:nvSpPr>
          <p:cNvPr id="17411" name="Marcador de contenid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mtClean="0"/>
          </a:p>
        </p:txBody>
      </p:sp>
      <p:pic>
        <p:nvPicPr>
          <p:cNvPr id="17412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5323116" y="2383971"/>
            <a:ext cx="685800" cy="228600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62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404813"/>
            <a:ext cx="9094787" cy="1008062"/>
          </a:xfrm>
          <a:solidFill>
            <a:schemeClr val="accent1"/>
          </a:solidFill>
          <a:ln cap="flat" algn="ctr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 marL="174625" indent="-174625" algn="just" eaLnBrk="1" hangingPunct="1">
              <a:buFontTx/>
              <a:buAutoNum type="arabicPeriod"/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Definir el problema: contempla reconocer la </a:t>
            </a:r>
            <a:b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necesidad de información y consiste en: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514" y="1675045"/>
            <a:ext cx="11263086" cy="452596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Plantear el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problema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¿Qué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queremos conocer o descubrir? ¿Qué pregunta puede ser más relevante para el tema sobre el que queremos indagar? 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Analizar la pregunta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nos va a ayudar a organizar mejor la información? ¿Qué hipótesis podríamos plantear a partir de la pregunta inicial? ¿Qué tipo de información necesitamos para responderla? Qué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es lo que se requiere para realizar la tarea? </a:t>
            </a:r>
          </a:p>
        </p:txBody>
      </p:sp>
    </p:spTree>
    <p:extLst>
      <p:ext uri="{BB962C8B-B14F-4D97-AF65-F5344CB8AC3E}">
        <p14:creationId xmlns:p14="http://schemas.microsoft.com/office/powerpoint/2010/main" val="41928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mtClean="0"/>
          </a:p>
        </p:txBody>
      </p:sp>
      <p:sp>
        <p:nvSpPr>
          <p:cNvPr id="18435" name="Marcador de Posição de Conteúd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mtClean="0"/>
          </a:p>
        </p:txBody>
      </p:sp>
      <p:pic>
        <p:nvPicPr>
          <p:cNvPr id="18436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932"/>
            <a:ext cx="121920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6208183" y="3981450"/>
            <a:ext cx="1983317" cy="304800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8972549" y="4480718"/>
            <a:ext cx="685800" cy="228600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8477249" y="4480718"/>
            <a:ext cx="228600" cy="223837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3590365" y="5446059"/>
            <a:ext cx="7167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 estoy definiendo la actualidad de la fuente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9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47"/>
            <a:ext cx="12192000" cy="6858000"/>
          </a:xfrm>
          <a:prstGeom prst="rect">
            <a:avLst/>
          </a:prstGeom>
        </p:spPr>
      </p:pic>
      <p:sp>
        <p:nvSpPr>
          <p:cNvPr id="19458" name="Título 1"/>
          <p:cNvSpPr>
            <a:spLocks noGrp="1"/>
          </p:cNvSpPr>
          <p:nvPr>
            <p:ph type="title"/>
          </p:nvPr>
        </p:nvSpPr>
        <p:spPr bwMode="auto">
          <a:xfrm>
            <a:off x="942974" y="4137818"/>
            <a:ext cx="105156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</a:t>
            </a:r>
            <a:r>
              <a:rPr lang="es-E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 estoy buscando el rango de 5 años de actualidad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533650" y="2057400"/>
            <a:ext cx="3162300" cy="781050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486400" y="2324100"/>
            <a:ext cx="1428749" cy="419100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0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447"/>
            <a:ext cx="12192000" cy="6858000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6812509" y="2192126"/>
            <a:ext cx="2422525" cy="631825"/>
          </a:xfrm>
          <a:prstGeom prst="wedgeEllipseCallout">
            <a:avLst>
              <a:gd name="adj1" fmla="val -54679"/>
              <a:gd name="adj2" fmla="val 86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Seleccionar</a:t>
            </a:r>
          </a:p>
        </p:txBody>
      </p:sp>
      <p:sp>
        <p:nvSpPr>
          <p:cNvPr id="8" name="Elipse 7"/>
          <p:cNvSpPr/>
          <p:nvPr/>
        </p:nvSpPr>
        <p:spPr>
          <a:xfrm>
            <a:off x="5704764" y="4191000"/>
            <a:ext cx="848437" cy="189931"/>
          </a:xfrm>
          <a:prstGeom prst="ellipse">
            <a:avLst/>
          </a:prstGeom>
          <a:solidFill>
            <a:srgbClr val="C00000">
              <a:alpha val="0"/>
            </a:srgb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 bwMode="auto">
          <a:xfrm>
            <a:off x="9564634" y="2362806"/>
            <a:ext cx="2297767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t-PT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Estos son los años de interés para 2020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29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mtClean="0"/>
          </a:p>
        </p:txBody>
      </p:sp>
      <p:sp>
        <p:nvSpPr>
          <p:cNvPr id="21507" name="Marcador de Posição de Conteúd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mtClean="0"/>
          </a:p>
        </p:txBody>
      </p:sp>
      <p:pic>
        <p:nvPicPr>
          <p:cNvPr id="21508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121920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/>
          <p:nvPr/>
        </p:nvSpPr>
        <p:spPr>
          <a:xfrm>
            <a:off x="8591551" y="2819400"/>
            <a:ext cx="228600" cy="304800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6248400" y="5105400"/>
            <a:ext cx="1905000" cy="304800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8980172" y="2838450"/>
            <a:ext cx="678179" cy="285750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03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mtClean="0"/>
          </a:p>
        </p:txBody>
      </p:sp>
      <p:sp>
        <p:nvSpPr>
          <p:cNvPr id="22531" name="Marcador de Posição de Conteúd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4953000" y="4191000"/>
            <a:ext cx="1962150" cy="285750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4953000" y="3429000"/>
            <a:ext cx="1962150" cy="343296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4800600" y="5391150"/>
            <a:ext cx="1485900" cy="266700"/>
          </a:xfrm>
          <a:prstGeom prst="ellipse">
            <a:avLst/>
          </a:prstGeom>
          <a:solidFill>
            <a:srgbClr val="FF0000">
              <a:alpha val="0"/>
            </a:srgb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8084202" y="2984103"/>
            <a:ext cx="2459132" cy="203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</a:t>
            </a:r>
            <a:r>
              <a:rPr lang="es-E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 selecciono el idioma con que debe estar escrito el artículo buscado</a:t>
            </a:r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2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6449135" y="3200400"/>
            <a:ext cx="838200" cy="228600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84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47"/>
            <a:ext cx="12192000" cy="685800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4790079" y="2055813"/>
            <a:ext cx="4162851" cy="763587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9318812" y="2015472"/>
            <a:ext cx="2675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fue la selección realizada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68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282"/>
            <a:ext cx="12192000" cy="6858000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1537648" y="3163166"/>
            <a:ext cx="2286000" cy="1371600"/>
          </a:xfrm>
          <a:prstGeom prst="wedgeEllipseCallout">
            <a:avLst>
              <a:gd name="adj1" fmla="val 30834"/>
              <a:gd name="adj2" fmla="val -7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 dirty="0"/>
              <a:t>Clic derecho</a:t>
            </a:r>
          </a:p>
        </p:txBody>
      </p:sp>
      <p:sp>
        <p:nvSpPr>
          <p:cNvPr id="7" name="Elipse 6"/>
          <p:cNvSpPr/>
          <p:nvPr/>
        </p:nvSpPr>
        <p:spPr>
          <a:xfrm>
            <a:off x="3413219" y="2815896"/>
            <a:ext cx="2819400" cy="303212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318812" y="2069260"/>
            <a:ext cx="2675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procedimiento permite visualizar el artículo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3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447"/>
            <a:ext cx="12192000" cy="6858000"/>
          </a:xfrm>
          <a:prstGeom prst="rect">
            <a:avLst/>
          </a:prstGeom>
        </p:spPr>
      </p:pic>
      <p:sp>
        <p:nvSpPr>
          <p:cNvPr id="26629" name="Llamada ovalada 1"/>
          <p:cNvSpPr>
            <a:spLocks noChangeArrowheads="1"/>
          </p:cNvSpPr>
          <p:nvPr/>
        </p:nvSpPr>
        <p:spPr bwMode="auto">
          <a:xfrm>
            <a:off x="7235091" y="1706124"/>
            <a:ext cx="3313112" cy="1506538"/>
          </a:xfrm>
          <a:prstGeom prst="wedgeEllipseCallout">
            <a:avLst>
              <a:gd name="adj1" fmla="val 72384"/>
              <a:gd name="adj2" fmla="val -92644"/>
            </a:avLst>
          </a:prstGeom>
          <a:solidFill>
            <a:schemeClr val="accent1">
              <a:alpha val="58038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s-ES" dirty="0"/>
              <a:t>Clic aquí para bajarlo</a:t>
            </a:r>
          </a:p>
        </p:txBody>
      </p:sp>
    </p:spTree>
    <p:extLst>
      <p:ext uri="{BB962C8B-B14F-4D97-AF65-F5344CB8AC3E}">
        <p14:creationId xmlns:p14="http://schemas.microsoft.com/office/powerpoint/2010/main" val="214698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2469" name="CuadroTexto 1"/>
          <p:cNvSpPr txBox="1">
            <a:spLocks noChangeArrowheads="1"/>
          </p:cNvSpPr>
          <p:nvPr/>
        </p:nvSpPr>
        <p:spPr bwMode="auto">
          <a:xfrm>
            <a:off x="712788" y="4087813"/>
            <a:ext cx="10852150" cy="15700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PT" sz="3200" b="1" dirty="0">
                <a:cs typeface="Arial" panose="020B0604020202020204" pitchFamily="34" charset="0"/>
              </a:rPr>
              <a:t>Para obtener la referencia debe </a:t>
            </a:r>
            <a:r>
              <a:rPr lang="pt-PT" sz="3200" b="1" dirty="0" smtClean="0">
                <a:cs typeface="Arial" panose="020B0604020202020204" pitchFamily="34" charset="0"/>
              </a:rPr>
              <a:t>editarla; </a:t>
            </a:r>
            <a:r>
              <a:rPr lang="pt-PT" sz="3200" b="1" dirty="0">
                <a:cs typeface="Arial" panose="020B0604020202020204" pitchFamily="34" charset="0"/>
              </a:rPr>
              <a:t>una opción muy útil es el EndNote, siga la secuencia después de abrir el EndNote</a:t>
            </a:r>
            <a:endParaRPr lang="en-US" sz="32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15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404813"/>
            <a:ext cx="9094787" cy="1008062"/>
          </a:xfrm>
          <a:solidFill>
            <a:schemeClr val="accent1"/>
          </a:solidFill>
          <a:ln cap="flat" algn="ctr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 marL="174625" indent="-174625" eaLnBrk="1" hangingPunct="1">
              <a:buFontTx/>
              <a:buAutoNum type="arabicPeriod"/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DEFINIR EL PROBLEMA:</a:t>
            </a:r>
            <a:b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RECONOCER LA NECESIDAD DE INFORMACIÓN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514" y="1675045"/>
            <a:ext cx="11263086" cy="452596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Formular un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plan: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realizar una primera planificación sobre la forma en la que se va a recopilar toda la información relevante. Para ello, lo más importante es decidir sobre qué subtemas es necesario investigar. 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Formular otras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preguntas: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muy amplio, es necesario formular varias preguntas además de la inicial. De esta manera, los alumnos se asegurarán de ser exhaustivos en su búsqueda de información. 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9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47" y="3142646"/>
            <a:ext cx="2771775" cy="34575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961" y="0"/>
            <a:ext cx="8998039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0" y="103031"/>
            <a:ext cx="33098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Abrimos el Gestor Bibliográfico para guardar las referencias en su momento</a:t>
            </a:r>
            <a:endParaRPr lang="es-E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6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echa abajo 2"/>
          <p:cNvSpPr/>
          <p:nvPr/>
        </p:nvSpPr>
        <p:spPr>
          <a:xfrm>
            <a:off x="2917825" y="322263"/>
            <a:ext cx="174625" cy="417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Flecha abajo 3"/>
          <p:cNvSpPr/>
          <p:nvPr/>
        </p:nvSpPr>
        <p:spPr>
          <a:xfrm>
            <a:off x="2020888" y="2679700"/>
            <a:ext cx="176212" cy="417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4517" name="CuadroTexto 4"/>
          <p:cNvSpPr txBox="1">
            <a:spLocks noChangeArrowheads="1"/>
          </p:cNvSpPr>
          <p:nvPr/>
        </p:nvSpPr>
        <p:spPr bwMode="auto">
          <a:xfrm>
            <a:off x="3913188" y="2730500"/>
            <a:ext cx="50419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PT" sz="3200" b="1">
                <a:cs typeface="Arial" panose="020B0604020202020204" pitchFamily="34" charset="0"/>
              </a:rPr>
              <a:t>Recupere estos datos en el documento, no son imprescindibles todos, solo los que identifican el documento (título, autor, año, Journal, etc).</a:t>
            </a:r>
            <a:endParaRPr lang="en-US" sz="3200" b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23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mtClean="0"/>
          </a:p>
        </p:txBody>
      </p:sp>
      <p:sp>
        <p:nvSpPr>
          <p:cNvPr id="6147" name="Subtítulo 2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smtClean="0"/>
          </a:p>
        </p:txBody>
      </p:sp>
      <p:pic>
        <p:nvPicPr>
          <p:cNvPr id="6148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/>
          <p:nvPr/>
        </p:nvSpPr>
        <p:spPr>
          <a:xfrm>
            <a:off x="11172832" y="871536"/>
            <a:ext cx="685800" cy="304800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38156" y="457201"/>
            <a:ext cx="990600" cy="377825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538156" y="3649217"/>
            <a:ext cx="1162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Procedimiento para Búsqueda en PubMed/Medline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61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8"/>
            <a:ext cx="12192000" cy="6858000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6362700" y="1127919"/>
            <a:ext cx="2019300" cy="524669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77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-168274"/>
            <a:ext cx="12172950" cy="7315200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704850" y="3565526"/>
            <a:ext cx="2514600" cy="434974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74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4533900" y="4762501"/>
            <a:ext cx="1828800" cy="396081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722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943100" y="1143001"/>
            <a:ext cx="1219200" cy="304800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6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3"/>
            <a:ext cx="12192000" cy="6862763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3429000" y="1143001"/>
            <a:ext cx="1219200" cy="304800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10020300" y="1162051"/>
            <a:ext cx="1219200" cy="304800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80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Elipse 5"/>
          <p:cNvSpPr/>
          <p:nvPr/>
        </p:nvSpPr>
        <p:spPr>
          <a:xfrm>
            <a:off x="3886200" y="3314700"/>
            <a:ext cx="1162050" cy="247650"/>
          </a:xfrm>
          <a:prstGeom prst="ellipse">
            <a:avLst/>
          </a:prstGeom>
          <a:solidFill>
            <a:srgbClr val="FF0000">
              <a:alpha val="0"/>
            </a:srgbClr>
          </a:solidFill>
          <a:ln w="381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3962400" y="4506912"/>
            <a:ext cx="1085850" cy="236538"/>
          </a:xfrm>
          <a:prstGeom prst="ellipse">
            <a:avLst/>
          </a:prstGeom>
          <a:solidFill>
            <a:srgbClr val="FF0000">
              <a:alpha val="0"/>
            </a:srgbClr>
          </a:solidFill>
          <a:ln w="381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 rot="16200000">
            <a:off x="10500519" y="2986881"/>
            <a:ext cx="1725611" cy="1314450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3981450" y="5688012"/>
            <a:ext cx="1085850" cy="236538"/>
          </a:xfrm>
          <a:prstGeom prst="ellipse">
            <a:avLst/>
          </a:prstGeom>
          <a:solidFill>
            <a:srgbClr val="FF0000">
              <a:alpha val="0"/>
            </a:srgbClr>
          </a:solidFill>
          <a:ln w="381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816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8"/>
            <a:ext cx="12192000" cy="6843713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95250" y="2286000"/>
            <a:ext cx="990600" cy="228600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1181100" y="1035844"/>
            <a:ext cx="990600" cy="228600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1181100" y="4581526"/>
            <a:ext cx="1524000" cy="238124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1190625" y="5181600"/>
            <a:ext cx="1304925" cy="209550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6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114533"/>
            <a:ext cx="9094787" cy="1008062"/>
          </a:xfrm>
          <a:solidFill>
            <a:schemeClr val="accent1"/>
          </a:solidFill>
          <a:ln cap="flat" algn="ctr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noAutofit/>
          </a:bodyPr>
          <a:lstStyle/>
          <a:p>
            <a:pPr algn="ctr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2: buscar y evaluar la información</a:t>
            </a:r>
            <a:b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514" y="1167044"/>
            <a:ext cx="11263086" cy="452596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Dónde están estas fuentes? 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¿Dónde está la información al interior de cada fuente?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Conseguir un artículo de revista en la biblioteca o en línea( revistas científicas, revistas médicas cubanas, revistas internacionales como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Scielo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Hinari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IMBIOMED, INTRAMED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Encontrar un libro específico en las estanterías o en la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BVS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INFOMED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Encontrar un artículo en las bases de datos bibliográficas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PubMed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Medline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eCUMED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LILAC,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Utilizar el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DeCS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o el LIS(Cubano), 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o  LIS Regional (internacional.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35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38100" y="3009900"/>
            <a:ext cx="1200150" cy="266700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22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9" y="0"/>
            <a:ext cx="12192000" cy="6858000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1404937" y="3864077"/>
            <a:ext cx="1751218" cy="321533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1021479" y="4185611"/>
            <a:ext cx="3910015" cy="1663828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3499208" y="5849439"/>
            <a:ext cx="919164" cy="448122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1404937" y="2588539"/>
            <a:ext cx="1434741" cy="361138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41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8"/>
            <a:ext cx="12192000" cy="6843712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-42864" y="4498181"/>
            <a:ext cx="1204913" cy="145604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71437" y="4652168"/>
            <a:ext cx="823914" cy="183705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44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1785936" y="4671218"/>
            <a:ext cx="1204913" cy="277368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14286" y="5318918"/>
            <a:ext cx="1657350" cy="377032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1728786" y="6099968"/>
            <a:ext cx="1204913" cy="277368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13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1452254" y="4085303"/>
            <a:ext cx="1644907" cy="340944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353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1452254" y="4085303"/>
            <a:ext cx="1644907" cy="340944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200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2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3790336" y="2728453"/>
            <a:ext cx="2168012" cy="361818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1749679" y="5135289"/>
            <a:ext cx="1204913" cy="277368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8831363" y="5412657"/>
            <a:ext cx="1330276" cy="460774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135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-42864" y="3204368"/>
            <a:ext cx="1204913" cy="277368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84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1608955" y="4276699"/>
            <a:ext cx="2004399" cy="324798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471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017"/>
            <a:ext cx="12192000" cy="7315200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3958098" y="2979174"/>
            <a:ext cx="5662152" cy="1316446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Llamada ovalada 8"/>
          <p:cNvSpPr/>
          <p:nvPr/>
        </p:nvSpPr>
        <p:spPr>
          <a:xfrm>
            <a:off x="7436874" y="1567773"/>
            <a:ext cx="1752600" cy="1181100"/>
          </a:xfrm>
          <a:prstGeom prst="wedgeEllipseCallout">
            <a:avLst>
              <a:gd name="adj1" fmla="val 36030"/>
              <a:gd name="adj2" fmla="val 105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Clic derecho</a:t>
            </a:r>
          </a:p>
        </p:txBody>
      </p:sp>
      <p:sp>
        <p:nvSpPr>
          <p:cNvPr id="10" name="Elipse 9"/>
          <p:cNvSpPr/>
          <p:nvPr/>
        </p:nvSpPr>
        <p:spPr>
          <a:xfrm>
            <a:off x="9620250" y="3413960"/>
            <a:ext cx="2571750" cy="350836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841007" y="1411754"/>
            <a:ext cx="2675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procedimiento permite visualizar el artículo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71862" y="2768065"/>
            <a:ext cx="475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fue la selección realizada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1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332243"/>
            <a:ext cx="9094787" cy="1008062"/>
          </a:xfrm>
          <a:solidFill>
            <a:schemeClr val="accent1"/>
          </a:solidFill>
          <a:ln cap="flat" algn="ctr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noAutofit/>
          </a:bodyPr>
          <a:lstStyle/>
          <a:p>
            <a:pPr algn="ctr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3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: analizar la información</a:t>
            </a:r>
            <a:b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514" y="1689557"/>
            <a:ext cx="11263086" cy="35646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vez recopilada toda la información relevante de fuentes fiables,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el estudiante debe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ser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capaz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analizarla y de construir una narrativa coherente a partir de esta.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Para ello, lo más importante es que utilicen su capacidad de síntesis y que traten de responder tanto a la pregunta inicial como a las secundarias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352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1780012"/>
            <a:ext cx="7302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obtener las referencias primero abrimos el </a:t>
            </a:r>
            <a:r>
              <a:rPr lang="es-E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endParaRPr lang="es-E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47" y="3142646"/>
            <a:ext cx="2771775" cy="34575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961" y="0"/>
            <a:ext cx="8998039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0" y="103031"/>
            <a:ext cx="33098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Abrimos el Gestor Bibliográfico para guardar las referencias en su momento</a:t>
            </a:r>
            <a:endParaRPr lang="es-E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88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8218405" y="2024090"/>
            <a:ext cx="1204913" cy="277368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7837369" y="3650082"/>
            <a:ext cx="1415270" cy="312872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54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3758817" y="2950885"/>
            <a:ext cx="2337183" cy="669701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37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724904" y="2596783"/>
            <a:ext cx="360608" cy="248992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907671" y="2979838"/>
            <a:ext cx="2337183" cy="279556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579737" y="2545496"/>
            <a:ext cx="2337183" cy="279556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2665304" y="3570840"/>
            <a:ext cx="809222" cy="248992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393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716628" y="1382570"/>
            <a:ext cx="8397025" cy="338629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81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sp>
        <p:nvSpPr>
          <p:cNvPr id="93188" name="CuadroTexto 2"/>
          <p:cNvSpPr txBox="1">
            <a:spLocks noChangeArrowheads="1"/>
          </p:cNvSpPr>
          <p:nvPr/>
        </p:nvSpPr>
        <p:spPr bwMode="auto">
          <a:xfrm>
            <a:off x="277813" y="3657600"/>
            <a:ext cx="11914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PT" sz="3200" b="1" dirty="0">
                <a:solidFill>
                  <a:srgbClr val="FF0000"/>
                </a:solidFill>
                <a:cs typeface="Arial" panose="020B0604020202020204" pitchFamily="34" charset="0"/>
              </a:rPr>
              <a:t>Para bajar el archivo lo podemos imprimir como PDF </a:t>
            </a:r>
            <a:endParaRPr 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2975020" y="3246376"/>
            <a:ext cx="809222" cy="248992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526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sp>
        <p:nvSpPr>
          <p:cNvPr id="93188" name="CuadroTexto 2"/>
          <p:cNvSpPr txBox="1">
            <a:spLocks noChangeArrowheads="1"/>
          </p:cNvSpPr>
          <p:nvPr/>
        </p:nvSpPr>
        <p:spPr bwMode="auto">
          <a:xfrm>
            <a:off x="277813" y="2648361"/>
            <a:ext cx="11914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PT" sz="3200" b="1" dirty="0">
                <a:solidFill>
                  <a:srgbClr val="FF0000"/>
                </a:solidFill>
                <a:cs typeface="Arial" panose="020B0604020202020204" pitchFamily="34" charset="0"/>
              </a:rPr>
              <a:t>Para bajar el archivo lo podemos imprimir como PDF </a:t>
            </a:r>
            <a:endParaRPr 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-126798" y="0"/>
            <a:ext cx="809222" cy="248992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0" y="1982327"/>
            <a:ext cx="2286000" cy="274176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22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94214" name="CuadroTexto 2"/>
          <p:cNvSpPr txBox="1">
            <a:spLocks noChangeArrowheads="1"/>
          </p:cNvSpPr>
          <p:nvPr/>
        </p:nvSpPr>
        <p:spPr bwMode="auto">
          <a:xfrm>
            <a:off x="874713" y="-6350"/>
            <a:ext cx="10479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PT" sz="3200" b="1" dirty="0">
                <a:solidFill>
                  <a:srgbClr val="FFFF00"/>
                </a:solidFill>
                <a:cs typeface="Arial" panose="020B0604020202020204" pitchFamily="34" charset="0"/>
              </a:rPr>
              <a:t>Para bajar el archivo lo podemos imprimir como PDF </a:t>
            </a:r>
            <a:endParaRPr lang="en-US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" name="Flecha arriba 1"/>
          <p:cNvSpPr/>
          <p:nvPr/>
        </p:nvSpPr>
        <p:spPr>
          <a:xfrm>
            <a:off x="1897391" y="1497238"/>
            <a:ext cx="406400" cy="6821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echa arriba 7"/>
          <p:cNvSpPr/>
          <p:nvPr/>
        </p:nvSpPr>
        <p:spPr>
          <a:xfrm>
            <a:off x="3170902" y="1156153"/>
            <a:ext cx="406400" cy="6821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ipse 5"/>
          <p:cNvSpPr/>
          <p:nvPr/>
        </p:nvSpPr>
        <p:spPr>
          <a:xfrm>
            <a:off x="3300359" y="3221288"/>
            <a:ext cx="809222" cy="248992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29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94214" name="CuadroTexto 2"/>
          <p:cNvSpPr txBox="1">
            <a:spLocks noChangeArrowheads="1"/>
          </p:cNvSpPr>
          <p:nvPr/>
        </p:nvSpPr>
        <p:spPr bwMode="auto">
          <a:xfrm>
            <a:off x="1712913" y="1011289"/>
            <a:ext cx="10479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PT" sz="32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Guardamos el archivo como </a:t>
            </a:r>
            <a:r>
              <a:rPr lang="pt-PT" sz="3200" b="1" dirty="0">
                <a:solidFill>
                  <a:srgbClr val="FFFF00"/>
                </a:solidFill>
                <a:cs typeface="Arial" panose="020B0604020202020204" pitchFamily="34" charset="0"/>
              </a:rPr>
              <a:t>PDF </a:t>
            </a:r>
            <a:endParaRPr lang="en-US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" name="Llamada ovalada 1"/>
          <p:cNvSpPr/>
          <p:nvPr/>
        </p:nvSpPr>
        <p:spPr>
          <a:xfrm>
            <a:off x="6096000" y="3544631"/>
            <a:ext cx="5073445" cy="1592826"/>
          </a:xfrm>
          <a:prstGeom prst="wedgeEllipseCallout">
            <a:avLst>
              <a:gd name="adj1" fmla="val -63414"/>
              <a:gd name="adj2" fmla="val 60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Escribimos un nombre, en este caso D1 documento 1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8432797" y="5943600"/>
            <a:ext cx="809222" cy="292924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590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332243"/>
            <a:ext cx="9094787" cy="1008062"/>
          </a:xfrm>
          <a:solidFill>
            <a:schemeClr val="accent1"/>
          </a:solidFill>
          <a:ln cap="flat" algn="ctr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noAutofit/>
          </a:bodyPr>
          <a:lstStyle/>
          <a:p>
            <a:pPr algn="ctr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4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: sintetizar y utilizar la información</a:t>
            </a:r>
            <a:b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514" y="1689557"/>
            <a:ext cx="11263086" cy="35646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El estudiante debe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ser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capaz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utilizar toda la información que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recopilado para extraer una conclusión general y elaborar un producto concreto con esta.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Este producto puede ir desde una presentación en PowerPoint hasta un informe de investigación más complejo.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53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CuadroTexto 2"/>
          <p:cNvSpPr txBox="1">
            <a:spLocks noChangeArrowheads="1"/>
          </p:cNvSpPr>
          <p:nvPr/>
        </p:nvSpPr>
        <p:spPr bwMode="auto">
          <a:xfrm>
            <a:off x="874713" y="-6350"/>
            <a:ext cx="10479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PT" sz="3200" b="1" dirty="0">
                <a:solidFill>
                  <a:srgbClr val="FFFF00"/>
                </a:solidFill>
                <a:cs typeface="Arial" panose="020B0604020202020204" pitchFamily="34" charset="0"/>
              </a:rPr>
              <a:t>Para bajar el archivo lo podemos imprimir como PDF </a:t>
            </a:r>
            <a:endParaRPr lang="en-US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22671" y="5088194"/>
            <a:ext cx="10471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Aquí podemos introducir el documento para después trabajar en el artículo o informe de investigación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8668772" y="1230256"/>
            <a:ext cx="809222" cy="248992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arriba 5"/>
          <p:cNvSpPr/>
          <p:nvPr/>
        </p:nvSpPr>
        <p:spPr>
          <a:xfrm>
            <a:off x="8476073" y="3993638"/>
            <a:ext cx="1194619" cy="10913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01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-0.00013 -0.35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044"/>
            <a:ext cx="12192000" cy="6074942"/>
          </a:xfrm>
          <a:prstGeom prst="rect">
            <a:avLst/>
          </a:prstGeom>
        </p:spPr>
      </p:pic>
      <p:sp>
        <p:nvSpPr>
          <p:cNvPr id="94214" name="CuadroTexto 2"/>
          <p:cNvSpPr txBox="1">
            <a:spLocks noChangeArrowheads="1"/>
          </p:cNvSpPr>
          <p:nvPr/>
        </p:nvSpPr>
        <p:spPr bwMode="auto">
          <a:xfrm>
            <a:off x="856456" y="-46707"/>
            <a:ext cx="104790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PT" sz="3200" b="1" dirty="0" smtClean="0">
                <a:cs typeface="Arial" panose="020B0604020202020204" pitchFamily="34" charset="0"/>
              </a:rPr>
              <a:t>Una vez guardado en archivo .PDF es posible incorporarlo al EndNote X9  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4426857" y="3027284"/>
            <a:ext cx="827314" cy="17054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/>
          <p:cNvSpPr/>
          <p:nvPr/>
        </p:nvSpPr>
        <p:spPr>
          <a:xfrm>
            <a:off x="7764900" y="4698764"/>
            <a:ext cx="827314" cy="17054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/>
          <p:cNvSpPr/>
          <p:nvPr/>
        </p:nvSpPr>
        <p:spPr>
          <a:xfrm>
            <a:off x="4569429" y="2153264"/>
            <a:ext cx="827314" cy="19898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e 10"/>
          <p:cNvSpPr/>
          <p:nvPr/>
        </p:nvSpPr>
        <p:spPr>
          <a:xfrm>
            <a:off x="4874223" y="4713518"/>
            <a:ext cx="827314" cy="17054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2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7838640" y="1224115"/>
            <a:ext cx="827314" cy="2383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/>
          <p:cNvSpPr/>
          <p:nvPr/>
        </p:nvSpPr>
        <p:spPr>
          <a:xfrm>
            <a:off x="1858296" y="1371600"/>
            <a:ext cx="4911213" cy="28022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/>
          <p:cNvSpPr/>
          <p:nvPr/>
        </p:nvSpPr>
        <p:spPr>
          <a:xfrm>
            <a:off x="6489289" y="1774721"/>
            <a:ext cx="4159045" cy="28857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2300748" y="2109019"/>
            <a:ext cx="39820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Aquí lo tienes todo, referencia y artículo.</a:t>
            </a:r>
          </a:p>
          <a:p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9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2133600" y="354013"/>
            <a:ext cx="8001000" cy="76358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133600" y="354013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sz="3600" dirty="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Pasos de una estrategia de búsqueda </a:t>
            </a:r>
            <a:endParaRPr lang="es-ES" sz="3600" dirty="0">
              <a:solidFill>
                <a:schemeClr val="tx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743200" y="1752600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sz="3200">
                <a:latin typeface="Tahoma" panose="020B0604030504040204" pitchFamily="34" charset="0"/>
              </a:rPr>
              <a:t>Precisar el tema.</a:t>
            </a:r>
          </a:p>
        </p:txBody>
      </p:sp>
      <p:sp>
        <p:nvSpPr>
          <p:cNvPr id="13316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048000" y="2300288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sz="3200">
                <a:latin typeface="Tahoma" panose="020B0604030504040204" pitchFamily="34" charset="0"/>
              </a:rPr>
              <a:t>Definir o aclarar el tema.</a:t>
            </a:r>
          </a:p>
        </p:txBody>
      </p:sp>
      <p:sp>
        <p:nvSpPr>
          <p:cNvPr id="13317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048000" y="2757488"/>
            <a:ext cx="7496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sz="3200">
                <a:latin typeface="Tahoma" panose="020B0604030504040204" pitchFamily="34" charset="0"/>
              </a:rPr>
              <a:t>Seleccionar modificadores o filtros.</a:t>
            </a:r>
          </a:p>
        </p:txBody>
      </p:sp>
      <p:sp>
        <p:nvSpPr>
          <p:cNvPr id="13318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743200" y="3657600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sz="3200">
                <a:latin typeface="Tahoma" panose="020B0604030504040204" pitchFamily="34" charset="0"/>
              </a:rPr>
              <a:t>Elección de términos de búsqueda.</a:t>
            </a:r>
          </a:p>
        </p:txBody>
      </p:sp>
      <p:sp>
        <p:nvSpPr>
          <p:cNvPr id="13319" name="Text Box 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743200" y="431165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sz="3200">
                <a:latin typeface="Tahoma" panose="020B0604030504040204" pitchFamily="34" charset="0"/>
              </a:rPr>
              <a:t>Selección de fuentes de información.</a:t>
            </a:r>
          </a:p>
        </p:txBody>
      </p:sp>
      <p:sp>
        <p:nvSpPr>
          <p:cNvPr id="13320" name="Text Box 9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743200" y="4921250"/>
            <a:ext cx="662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sz="3200">
                <a:latin typeface="Tahoma" panose="020B0604030504040204" pitchFamily="34" charset="0"/>
              </a:rPr>
              <a:t>Ejecución de la búsqueda.</a:t>
            </a:r>
          </a:p>
        </p:txBody>
      </p:sp>
      <p:pic>
        <p:nvPicPr>
          <p:cNvPr id="13321" name="Picture 10" descr="tick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2174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1" descr="tick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00475"/>
            <a:ext cx="2174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2" descr="tick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10075"/>
            <a:ext cx="2174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3" descr="tick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95875"/>
            <a:ext cx="2174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4" descr="bulletsma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2174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5" descr="bulletsma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06713"/>
            <a:ext cx="217488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3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1342</Words>
  <Application>Microsoft Office PowerPoint</Application>
  <PresentationFormat>Panorámica</PresentationFormat>
  <Paragraphs>170</Paragraphs>
  <Slides>82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82</vt:i4>
      </vt:variant>
    </vt:vector>
  </HeadingPairs>
  <TitlesOfParts>
    <vt:vector size="90" baseType="lpstr">
      <vt:lpstr>Arial</vt:lpstr>
      <vt:lpstr>Calibri</vt:lpstr>
      <vt:lpstr>Calibri Light</vt:lpstr>
      <vt:lpstr>Comic Sans MS</vt:lpstr>
      <vt:lpstr>Tahoma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 Definir el problema: contempla reconocer la     necesidad de información y consiste en:</vt:lpstr>
      <vt:lpstr>DEFINIR EL PROBLEMA: RECONOCER LA NECESIDAD DE INFORMACIÓN</vt:lpstr>
      <vt:lpstr> Paso 2: buscar y evaluar la información </vt:lpstr>
      <vt:lpstr>  Paso 3: analizar la información  </vt:lpstr>
      <vt:lpstr>  Paso 4: sintetizar y utilizar la información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vocabulario estructurado y trilingüe DeCS</vt:lpstr>
      <vt:lpstr>Presentación de PowerPoint</vt:lpstr>
      <vt:lpstr>Presentación de PowerPoint</vt:lpstr>
      <vt:lpstr>Presentación de PowerPoint</vt:lpstr>
      <vt:lpstr> </vt:lpstr>
      <vt:lpstr> 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Aquí estoy buscando el rango de 5 años de actualidad</vt:lpstr>
      <vt:lpstr>Estos son los años de interés para 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Francisco</dc:creator>
  <cp:lastModifiedBy>Profesores</cp:lastModifiedBy>
  <cp:revision>76</cp:revision>
  <dcterms:created xsi:type="dcterms:W3CDTF">2019-08-29T17:26:43Z</dcterms:created>
  <dcterms:modified xsi:type="dcterms:W3CDTF">2021-02-01T20:42:38Z</dcterms:modified>
</cp:coreProperties>
</file>