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454" r:id="rId2"/>
    <p:sldId id="455" r:id="rId3"/>
    <p:sldId id="456" r:id="rId4"/>
    <p:sldId id="504" r:id="rId5"/>
    <p:sldId id="503" r:id="rId6"/>
    <p:sldId id="450" r:id="rId7"/>
    <p:sldId id="425" r:id="rId8"/>
    <p:sldId id="422" r:id="rId9"/>
    <p:sldId id="451" r:id="rId10"/>
    <p:sldId id="452" r:id="rId11"/>
    <p:sldId id="459" r:id="rId12"/>
    <p:sldId id="460" r:id="rId13"/>
    <p:sldId id="461" r:id="rId14"/>
    <p:sldId id="510" r:id="rId15"/>
    <p:sldId id="462" r:id="rId16"/>
    <p:sldId id="505" r:id="rId17"/>
    <p:sldId id="506" r:id="rId18"/>
    <p:sldId id="501" r:id="rId19"/>
    <p:sldId id="463" r:id="rId20"/>
    <p:sldId id="453" r:id="rId21"/>
    <p:sldId id="465" r:id="rId22"/>
    <p:sldId id="464" r:id="rId23"/>
    <p:sldId id="468" r:id="rId24"/>
    <p:sldId id="469" r:id="rId25"/>
    <p:sldId id="467" r:id="rId26"/>
    <p:sldId id="466" r:id="rId27"/>
    <p:sldId id="500" r:id="rId28"/>
    <p:sldId id="470" r:id="rId29"/>
    <p:sldId id="471" r:id="rId30"/>
    <p:sldId id="472" r:id="rId31"/>
    <p:sldId id="474" r:id="rId32"/>
    <p:sldId id="498" r:id="rId33"/>
    <p:sldId id="507" r:id="rId34"/>
    <p:sldId id="509" r:id="rId35"/>
    <p:sldId id="473" r:id="rId36"/>
    <p:sldId id="475" r:id="rId37"/>
    <p:sldId id="476" r:id="rId38"/>
    <p:sldId id="477" r:id="rId39"/>
    <p:sldId id="478" r:id="rId40"/>
    <p:sldId id="479" r:id="rId41"/>
    <p:sldId id="480" r:id="rId42"/>
    <p:sldId id="499" r:id="rId43"/>
    <p:sldId id="511" r:id="rId44"/>
    <p:sldId id="512" r:id="rId45"/>
    <p:sldId id="482" r:id="rId46"/>
    <p:sldId id="483" r:id="rId47"/>
    <p:sldId id="488" r:id="rId48"/>
    <p:sldId id="489" r:id="rId49"/>
    <p:sldId id="490" r:id="rId50"/>
    <p:sldId id="491" r:id="rId51"/>
    <p:sldId id="492" r:id="rId52"/>
    <p:sldId id="493" r:id="rId53"/>
    <p:sldId id="494" r:id="rId54"/>
    <p:sldId id="495" r:id="rId55"/>
    <p:sldId id="496" r:id="rId56"/>
    <p:sldId id="513" r:id="rId57"/>
    <p:sldId id="514" r:id="rId58"/>
    <p:sldId id="515" r:id="rId59"/>
    <p:sldId id="516" r:id="rId60"/>
    <p:sldId id="457" r:id="rId61"/>
    <p:sldId id="458" r:id="rId6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FF"/>
    <a:srgbClr val="000000"/>
    <a:srgbClr val="040000"/>
    <a:srgbClr val="00003C"/>
    <a:srgbClr val="000036"/>
    <a:srgbClr val="000066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47" autoAdjust="0"/>
    <p:restoredTop sz="90929"/>
  </p:normalViewPr>
  <p:slideViewPr>
    <p:cSldViewPr>
      <p:cViewPr varScale="1">
        <p:scale>
          <a:sx n="74" d="100"/>
          <a:sy n="74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FCD64F-DE81-4A0A-9555-C391DECDC1E6}" type="datetimeFigureOut">
              <a:rPr lang="es-ES"/>
              <a:pPr>
                <a:defRPr/>
              </a:pPr>
              <a:t>04/06/2019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3B5CE22-DC78-40AC-BC2F-5C67FAD6B45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3383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B8C56-4763-4BC5-8326-D090461CE86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27084-3BE4-4AD1-AE15-032FA5CD2E6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88400" y="609600"/>
            <a:ext cx="26924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11200" y="609600"/>
            <a:ext cx="78740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5C753-DABB-4194-86BD-E828B607E38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7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71DD1-2AAC-48DB-ACBD-80835C3274F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9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02F8C-FB9B-4C7C-9197-7DB561A3F0E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07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E76CA-870C-4556-BA3D-6DE50A9BC09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5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6B449-B745-45AE-B6C1-5A5B126E332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5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AF956-7B3D-4119-A008-8A19178440D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39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8AC0F-D630-430D-A56E-BFA9E6CF503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20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66A34-7EEE-4CDC-A642-03BD0E58BA6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8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C293F-506C-4794-88D6-CF6C36476F0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34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609600"/>
            <a:ext cx="1066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4CE42546-8258-44AC-911C-0433419B1F02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4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4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video1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video41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video2.mp4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video3.mp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video42.mp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video6.mp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video5.mp4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hyperlink" Target="video7.mp4" TargetMode="External"/><Relationship Id="rId4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video9.mp4" TargetMode="External"/><Relationship Id="rId4" Type="http://schemas.openxmlformats.org/officeDocument/2006/relationships/hyperlink" Target="Video8.mp4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23592" y="1340767"/>
            <a:ext cx="7056783" cy="1926215"/>
          </a:xfrm>
        </p:spPr>
        <p:txBody>
          <a:bodyPr/>
          <a:lstStyle/>
          <a:p>
            <a:pPr eaLnBrk="1" hangingPunct="1"/>
            <a:r>
              <a:rPr lang="en-US" sz="17900" dirty="0" err="1">
                <a:solidFill>
                  <a:srgbClr val="FFFF00"/>
                </a:solidFill>
              </a:rPr>
              <a:t>F</a:t>
            </a:r>
            <a:r>
              <a:rPr lang="en-US" sz="17900" dirty="0" err="1">
                <a:solidFill>
                  <a:srgbClr val="92D050"/>
                </a:solidFill>
              </a:rPr>
              <a:t>í</a:t>
            </a:r>
            <a:r>
              <a:rPr lang="en-US" sz="17900" dirty="0" err="1">
                <a:solidFill>
                  <a:srgbClr val="09FFBF"/>
                </a:solidFill>
              </a:rPr>
              <a:t>s</a:t>
            </a:r>
            <a:r>
              <a:rPr lang="en-US" sz="17900" dirty="0" err="1">
                <a:solidFill>
                  <a:srgbClr val="92D050"/>
                </a:solidFill>
              </a:rPr>
              <a:t>i</a:t>
            </a:r>
            <a:r>
              <a:rPr lang="en-US" sz="17900" dirty="0" err="1">
                <a:solidFill>
                  <a:srgbClr val="FFC000"/>
                </a:solidFill>
              </a:rPr>
              <a:t>c</a:t>
            </a:r>
            <a:r>
              <a:rPr lang="en-US" sz="17900" dirty="0" err="1">
                <a:solidFill>
                  <a:srgbClr val="00B0F0"/>
                </a:solidFill>
              </a:rPr>
              <a:t>a</a:t>
            </a:r>
            <a:endParaRPr lang="en-US" sz="17900" dirty="0">
              <a:solidFill>
                <a:srgbClr val="00B0F0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13" y="3314151"/>
            <a:ext cx="2628291" cy="2555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293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FFFF00"/>
                </a:solidFill>
              </a:rPr>
              <a:t>Sonido</a:t>
            </a:r>
            <a:r>
              <a:rPr lang="es-ES" dirty="0" smtClean="0"/>
              <a:t>: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sonido es el ejemplo más conocido de onda </a:t>
            </a:r>
            <a:r>
              <a:rPr lang="es-ES" dirty="0" smtClean="0"/>
              <a:t>mecánica.</a:t>
            </a:r>
          </a:p>
          <a:p>
            <a:r>
              <a:rPr lang="es-ES" dirty="0"/>
              <a:t>El sonido es un fenómeno vibratorio transmitido en forma de ondas</a:t>
            </a:r>
            <a:r>
              <a:rPr lang="es-ES" dirty="0" smtClean="0"/>
              <a:t>.</a:t>
            </a:r>
          </a:p>
          <a:p>
            <a:r>
              <a:rPr lang="x-none" dirty="0" smtClean="0"/>
              <a:t>El </a:t>
            </a:r>
            <a:r>
              <a:rPr lang="x-none" dirty="0"/>
              <a:t>sonido es una onda longitudinal en un medio.</a:t>
            </a:r>
            <a:endParaRPr lang="es-ES" dirty="0"/>
          </a:p>
        </p:txBody>
      </p:sp>
      <p:sp>
        <p:nvSpPr>
          <p:cNvPr id="4" name="Rectángulo 3">
            <a:hlinkClick r:id="rId2" action="ppaction://hlinkfile"/>
          </p:cNvPr>
          <p:cNvSpPr/>
          <p:nvPr/>
        </p:nvSpPr>
        <p:spPr>
          <a:xfrm>
            <a:off x="9954216" y="542109"/>
            <a:ext cx="151216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/>
              <a:t>Video 1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3633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x-none" dirty="0" smtClean="0">
                <a:solidFill>
                  <a:srgbClr val="FFFF00"/>
                </a:solidFill>
              </a:rPr>
              <a:t>El sonido:</a:t>
            </a:r>
            <a:endParaRPr lang="x-none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sz="4800" dirty="0" smtClean="0"/>
              <a:t>El sonido se desplaza en cualquier medio con una rapidez que depende de las propiedades del medio: líquido, sólido o gas.</a:t>
            </a:r>
            <a:endParaRPr lang="x-none" sz="4800" dirty="0"/>
          </a:p>
        </p:txBody>
      </p:sp>
    </p:spTree>
    <p:extLst>
      <p:ext uri="{BB962C8B-B14F-4D97-AF65-F5344CB8AC3E}">
        <p14:creationId xmlns:p14="http://schemas.microsoft.com/office/powerpoint/2010/main" val="941403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x-none" dirty="0" smtClean="0">
                <a:solidFill>
                  <a:srgbClr val="FFFF00"/>
                </a:solidFill>
              </a:rPr>
              <a:t>Sonido: </a:t>
            </a:r>
            <a:endParaRPr lang="x-none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000" dirty="0" smtClean="0"/>
              <a:t>S</a:t>
            </a:r>
            <a:r>
              <a:rPr lang="x-none" sz="4000" dirty="0" smtClean="0"/>
              <a:t>u propagación involucra </a:t>
            </a:r>
            <a:r>
              <a:rPr lang="x-none" sz="4000" dirty="0"/>
              <a:t>transporte de energía sin </a:t>
            </a:r>
            <a:r>
              <a:rPr lang="x-none" sz="4000" dirty="0">
                <a:solidFill>
                  <a:srgbClr val="FFFF00"/>
                </a:solidFill>
              </a:rPr>
              <a:t>transporte de </a:t>
            </a:r>
            <a:r>
              <a:rPr lang="x-none" sz="4000" dirty="0" smtClean="0">
                <a:solidFill>
                  <a:srgbClr val="FFFF00"/>
                </a:solidFill>
              </a:rPr>
              <a:t>materia</a:t>
            </a:r>
            <a:r>
              <a:rPr lang="x-none" sz="4000" dirty="0" smtClean="0"/>
              <a:t>. Como </a:t>
            </a:r>
            <a:r>
              <a:rPr lang="x-none" sz="4000" dirty="0"/>
              <a:t>las vibraciones se producen en la misma dirección en la que se propaga el sonido, se trata de una </a:t>
            </a:r>
            <a:r>
              <a:rPr lang="x-none" sz="4000" dirty="0">
                <a:solidFill>
                  <a:srgbClr val="FFFF00"/>
                </a:solidFill>
              </a:rPr>
              <a:t>onda longitudinal.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5013175"/>
            <a:ext cx="8568952" cy="91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09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x-none" dirty="0" smtClean="0">
                <a:solidFill>
                  <a:srgbClr val="FFFF00"/>
                </a:solidFill>
              </a:rPr>
              <a:t>Tabla de velocidades del sonido:</a:t>
            </a:r>
            <a:endParaRPr lang="x-none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16079" y="1676400"/>
            <a:ext cx="4320481" cy="4419600"/>
          </a:xfrm>
        </p:spPr>
        <p:txBody>
          <a:bodyPr/>
          <a:lstStyle/>
          <a:p>
            <a:r>
              <a:rPr lang="x-none" sz="3800" dirty="0" smtClean="0"/>
              <a:t>la </a:t>
            </a:r>
            <a:r>
              <a:rPr lang="x-none" sz="3800" dirty="0"/>
              <a:t>velocidad del sonido es mayor en los </a:t>
            </a:r>
            <a:r>
              <a:rPr lang="x-none" sz="3800" dirty="0">
                <a:solidFill>
                  <a:srgbClr val="FFFF00"/>
                </a:solidFill>
              </a:rPr>
              <a:t>sólidos</a:t>
            </a:r>
            <a:r>
              <a:rPr lang="x-none" sz="3800" dirty="0"/>
              <a:t> que en los </a:t>
            </a:r>
            <a:r>
              <a:rPr lang="x-none" sz="3800" dirty="0">
                <a:solidFill>
                  <a:srgbClr val="FFFF00"/>
                </a:solidFill>
              </a:rPr>
              <a:t>líquidos</a:t>
            </a:r>
            <a:r>
              <a:rPr lang="x-none" sz="3800" dirty="0"/>
              <a:t> y en los líquidos es mayor que en los </a:t>
            </a:r>
            <a:r>
              <a:rPr lang="x-none" sz="3800" dirty="0" smtClean="0">
                <a:solidFill>
                  <a:srgbClr val="FFFF00"/>
                </a:solidFill>
              </a:rPr>
              <a:t>gases</a:t>
            </a:r>
            <a:r>
              <a:rPr lang="x-none" sz="3800" dirty="0" smtClean="0"/>
              <a:t>.</a:t>
            </a:r>
            <a:endParaRPr lang="x-none" sz="3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lum contrast="-20000"/>
          </a:blip>
          <a:srcRect l="11681" t="18991"/>
          <a:stretch/>
        </p:blipFill>
        <p:spPr>
          <a:xfrm>
            <a:off x="715040" y="1412776"/>
            <a:ext cx="5813008" cy="488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0071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Velocidad del sonido</a:t>
            </a:r>
            <a:endParaRPr lang="es-ES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950595"/>
              </p:ext>
            </p:extLst>
          </p:nvPr>
        </p:nvGraphicFramePr>
        <p:xfrm>
          <a:off x="983433" y="1621511"/>
          <a:ext cx="9865095" cy="411174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261917"/>
                <a:gridCol w="2490610"/>
                <a:gridCol w="216024"/>
                <a:gridCol w="2592288"/>
                <a:gridCol w="2304256"/>
              </a:tblGrid>
              <a:tr h="657757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Material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Velocidad (m/s)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Material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Velocidad (m/s)</a:t>
                      </a:r>
                      <a:endParaRPr lang="es-ES" sz="2400" dirty="0"/>
                    </a:p>
                  </a:txBody>
                  <a:tcPr/>
                </a:tc>
              </a:tr>
              <a:tr h="657757"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Grasa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1450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Tejidos blandos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1540</a:t>
                      </a:r>
                      <a:endParaRPr lang="es-ES" sz="2400" dirty="0"/>
                    </a:p>
                  </a:txBody>
                  <a:tcPr/>
                </a:tc>
              </a:tr>
              <a:tr h="657757"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Cerebro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1541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Hígado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1549</a:t>
                      </a:r>
                      <a:endParaRPr lang="es-ES" sz="2400" dirty="0"/>
                    </a:p>
                  </a:txBody>
                  <a:tcPr/>
                </a:tc>
              </a:tr>
              <a:tr h="657757"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Riñón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1561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Músculo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1585</a:t>
                      </a:r>
                      <a:endParaRPr lang="es-ES" sz="2400" dirty="0"/>
                    </a:p>
                  </a:txBody>
                  <a:tcPr/>
                </a:tc>
              </a:tr>
              <a:tr h="657757"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Hueso craneal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4080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Cristalino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1620</a:t>
                      </a:r>
                      <a:endParaRPr lang="es-ES" sz="2400" dirty="0"/>
                    </a:p>
                  </a:txBody>
                  <a:tcPr/>
                </a:tc>
              </a:tr>
              <a:tr h="657757"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Bazo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1566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 smtClean="0"/>
                        <a:t>Sangre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1570</a:t>
                      </a:r>
                      <a:endParaRPr lang="es-E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372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7400" y="1124744"/>
            <a:ext cx="8001000" cy="3312368"/>
          </a:xfrm>
        </p:spPr>
        <p:txBody>
          <a:bodyPr/>
          <a:lstStyle/>
          <a:p>
            <a:r>
              <a:rPr lang="es-ES" sz="6600" dirty="0" smtClean="0">
                <a:solidFill>
                  <a:srgbClr val="FFFF00"/>
                </a:solidFill>
              </a:rPr>
              <a:t>¿Cómo se mide el sonido?</a:t>
            </a:r>
            <a:r>
              <a:rPr lang="es-ES" sz="6600" dirty="0">
                <a:solidFill>
                  <a:srgbClr val="FFFF00"/>
                </a:solidFill>
              </a:rPr>
              <a:t/>
            </a:r>
            <a:br>
              <a:rPr lang="es-ES" sz="6600" dirty="0">
                <a:solidFill>
                  <a:srgbClr val="FFFF00"/>
                </a:solidFill>
              </a:rPr>
            </a:br>
            <a:endParaRPr lang="es-ES" sz="6600" dirty="0">
              <a:solidFill>
                <a:srgbClr val="FFFF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769"/>
          <a:stretch>
            <a:fillRect/>
          </a:stretch>
        </p:blipFill>
        <p:spPr bwMode="auto">
          <a:xfrm>
            <a:off x="767408" y="2852936"/>
            <a:ext cx="1656184" cy="284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2384" y="3068960"/>
            <a:ext cx="1587500" cy="295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8891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FFFF00"/>
                </a:solidFill>
              </a:rPr>
              <a:t>Unidad de medida: 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5" name="Rectángulo 4">
            <a:hlinkClick r:id="rId2" action="ppaction://hlinkfile"/>
          </p:cNvPr>
          <p:cNvSpPr/>
          <p:nvPr/>
        </p:nvSpPr>
        <p:spPr>
          <a:xfrm>
            <a:off x="9954216" y="542109"/>
            <a:ext cx="151216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/>
              <a:t>Video </a:t>
            </a:r>
            <a:endParaRPr lang="x-none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314804"/>
              </p:ext>
            </p:extLst>
          </p:nvPr>
        </p:nvGraphicFramePr>
        <p:xfrm>
          <a:off x="1055441" y="2204864"/>
          <a:ext cx="9793086" cy="31046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64362"/>
                <a:gridCol w="3264362"/>
                <a:gridCol w="3264362"/>
              </a:tblGrid>
              <a:tr h="568654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Factores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Unidad de medida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Sensación sonora</a:t>
                      </a:r>
                      <a:endParaRPr lang="es-ES" dirty="0"/>
                    </a:p>
                  </a:txBody>
                  <a:tcPr/>
                </a:tc>
              </a:tr>
              <a:tr h="981513">
                <a:tc>
                  <a:txBody>
                    <a:bodyPr/>
                    <a:lstStyle/>
                    <a:p>
                      <a:pPr algn="l"/>
                      <a:r>
                        <a:rPr lang="es-ES" sz="2400" dirty="0" smtClean="0"/>
                        <a:t>Frecuencia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 smtClean="0"/>
                        <a:t>Hercio (Hz)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 smtClean="0"/>
                        <a:t>Sonidos agudos y graves</a:t>
                      </a:r>
                      <a:endParaRPr lang="es-ES" sz="2400" dirty="0"/>
                    </a:p>
                  </a:txBody>
                  <a:tcPr/>
                </a:tc>
              </a:tr>
              <a:tr h="1402161">
                <a:tc>
                  <a:txBody>
                    <a:bodyPr/>
                    <a:lstStyle/>
                    <a:p>
                      <a:pPr algn="l"/>
                      <a:r>
                        <a:rPr lang="es-ES" sz="2400" dirty="0" smtClean="0"/>
                        <a:t>Intensidad</a:t>
                      </a:r>
                      <a:r>
                        <a:rPr lang="es-ES" sz="2400" baseline="0" dirty="0" smtClean="0"/>
                        <a:t> (relacionada con la amplitud y energía de la onda)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 smtClean="0"/>
                        <a:t>Decibelio (dB)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 smtClean="0"/>
                        <a:t>Sonidos fuertes y débiles</a:t>
                      </a:r>
                      <a:endParaRPr lang="es-E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645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FFFF00"/>
                </a:solidFill>
              </a:rPr>
              <a:t>Instrumento de medida: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 bwMode="auto">
          <a:xfrm>
            <a:off x="5303912" y="1676400"/>
            <a:ext cx="583264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4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4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3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32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s-ES" sz="3400" kern="0" dirty="0"/>
              <a:t>El </a:t>
            </a:r>
            <a:r>
              <a:rPr lang="es-ES" sz="3400" kern="0" dirty="0">
                <a:solidFill>
                  <a:srgbClr val="FFFF00"/>
                </a:solidFill>
              </a:rPr>
              <a:t>sonómetro </a:t>
            </a:r>
            <a:r>
              <a:rPr lang="es-ES" sz="3400" kern="0" dirty="0"/>
              <a:t>es un instrumento de medida que sirve para medir niveles de presión </a:t>
            </a:r>
            <a:r>
              <a:rPr lang="es-ES" sz="3400" kern="0" dirty="0" smtClean="0"/>
              <a:t>sonora. El </a:t>
            </a:r>
            <a:r>
              <a:rPr lang="es-ES" sz="3400" kern="0" dirty="0"/>
              <a:t>sonómetro mide el nivel de ruido que existe en determinado lugar y en un momento </a:t>
            </a:r>
            <a:r>
              <a:rPr lang="es-ES" sz="3400" kern="0" dirty="0" smtClean="0"/>
              <a:t>dado.</a:t>
            </a:r>
            <a:endParaRPr lang="x-none" sz="3400" kern="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600199"/>
            <a:ext cx="3456384" cy="441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677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7400" y="764704"/>
            <a:ext cx="8001000" cy="3312368"/>
          </a:xfrm>
        </p:spPr>
        <p:txBody>
          <a:bodyPr/>
          <a:lstStyle/>
          <a:p>
            <a:r>
              <a:rPr lang="es-ES" sz="6000" dirty="0" smtClean="0">
                <a:solidFill>
                  <a:srgbClr val="FFFF00"/>
                </a:solidFill>
              </a:rPr>
              <a:t>¿Escuchamos todos los sonidos?</a:t>
            </a:r>
            <a:r>
              <a:rPr lang="es-ES" sz="6000" dirty="0">
                <a:solidFill>
                  <a:srgbClr val="FFFF00"/>
                </a:solidFill>
              </a:rPr>
              <a:t/>
            </a:r>
            <a:br>
              <a:rPr lang="es-ES" sz="6000" dirty="0">
                <a:solidFill>
                  <a:srgbClr val="FFFF00"/>
                </a:solidFill>
              </a:rPr>
            </a:br>
            <a:endParaRPr lang="es-ES" sz="6000" dirty="0">
              <a:solidFill>
                <a:srgbClr val="FFFF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769"/>
          <a:stretch>
            <a:fillRect/>
          </a:stretch>
        </p:blipFill>
        <p:spPr bwMode="auto">
          <a:xfrm>
            <a:off x="767408" y="2852936"/>
            <a:ext cx="1656184" cy="284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2384" y="3068960"/>
            <a:ext cx="1587500" cy="295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8716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FFFF00"/>
                </a:solidFill>
              </a:rPr>
              <a:t>E</a:t>
            </a:r>
            <a:r>
              <a:rPr lang="x-none" dirty="0" smtClean="0">
                <a:solidFill>
                  <a:srgbClr val="FFFF00"/>
                </a:solidFill>
              </a:rPr>
              <a:t>spectro audible: </a:t>
            </a:r>
            <a:endParaRPr lang="x-none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</a:t>
            </a:r>
            <a:r>
              <a:rPr lang="x-none" dirty="0"/>
              <a:t>udible: </a:t>
            </a:r>
            <a:r>
              <a:rPr lang="x-none" dirty="0">
                <a:solidFill>
                  <a:srgbClr val="FFFF00"/>
                </a:solidFill>
              </a:rPr>
              <a:t>20 Hz </a:t>
            </a:r>
            <a:r>
              <a:rPr lang="x-none" dirty="0" smtClean="0">
                <a:solidFill>
                  <a:srgbClr val="FFFF00"/>
                </a:solidFill>
              </a:rPr>
              <a:t>- 20 kHz</a:t>
            </a:r>
            <a:r>
              <a:rPr lang="x-none" dirty="0" smtClean="0"/>
              <a:t>.</a:t>
            </a:r>
          </a:p>
          <a:p>
            <a:pPr lvl="1"/>
            <a:r>
              <a:rPr lang="es-ES" dirty="0"/>
              <a:t>Tonos </a:t>
            </a:r>
            <a:r>
              <a:rPr lang="es-ES" dirty="0" smtClean="0"/>
              <a:t>graves, medios y agudos.</a:t>
            </a:r>
            <a:endParaRPr lang="x-none" dirty="0" smtClean="0"/>
          </a:p>
          <a:p>
            <a:r>
              <a:rPr lang="es-ES" dirty="0" smtClean="0"/>
              <a:t>U</a:t>
            </a:r>
            <a:r>
              <a:rPr lang="x-none" dirty="0"/>
              <a:t>ltrasonido: </a:t>
            </a:r>
            <a:r>
              <a:rPr lang="x-none" dirty="0">
                <a:solidFill>
                  <a:srgbClr val="FFFF00"/>
                </a:solidFill>
              </a:rPr>
              <a:t>por encima de </a:t>
            </a:r>
            <a:r>
              <a:rPr lang="x-none" dirty="0" smtClean="0">
                <a:solidFill>
                  <a:srgbClr val="FFFF00"/>
                </a:solidFill>
              </a:rPr>
              <a:t>los </a:t>
            </a:r>
            <a:r>
              <a:rPr lang="x-none" dirty="0">
                <a:solidFill>
                  <a:srgbClr val="FFFF00"/>
                </a:solidFill>
              </a:rPr>
              <a:t>20 </a:t>
            </a:r>
            <a:r>
              <a:rPr lang="x-none" dirty="0" smtClean="0">
                <a:solidFill>
                  <a:srgbClr val="FFFF00"/>
                </a:solidFill>
              </a:rPr>
              <a:t>kHz</a:t>
            </a:r>
            <a:r>
              <a:rPr lang="x-none" dirty="0" smtClean="0"/>
              <a:t>.</a:t>
            </a:r>
          </a:p>
          <a:p>
            <a:r>
              <a:rPr lang="es-ES" dirty="0" smtClean="0"/>
              <a:t>I</a:t>
            </a:r>
            <a:r>
              <a:rPr lang="x-none" dirty="0"/>
              <a:t>nfrasonido: </a:t>
            </a:r>
            <a:r>
              <a:rPr lang="x-none" dirty="0">
                <a:solidFill>
                  <a:srgbClr val="FFFF00"/>
                </a:solidFill>
              </a:rPr>
              <a:t>por debajo de </a:t>
            </a:r>
            <a:r>
              <a:rPr lang="x-none" dirty="0" smtClean="0">
                <a:solidFill>
                  <a:srgbClr val="FFFF00"/>
                </a:solidFill>
              </a:rPr>
              <a:t>los 20 Hz</a:t>
            </a:r>
            <a:r>
              <a:rPr lang="x-none" dirty="0" smtClean="0">
                <a:solidFill>
                  <a:srgbClr val="FFFF99"/>
                </a:solidFill>
              </a:rPr>
              <a:t>.</a:t>
            </a:r>
            <a:endParaRPr lang="x-none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99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5400" dirty="0" smtClean="0">
                <a:solidFill>
                  <a:srgbClr val="FFFF00"/>
                </a:solidFill>
              </a:rPr>
              <a:t>Conferencia especializada</a:t>
            </a:r>
            <a:endParaRPr lang="es-ES" sz="5400" dirty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4800" dirty="0" smtClean="0">
                <a:solidFill>
                  <a:srgbClr val="FFFF00"/>
                </a:solidFill>
              </a:rPr>
              <a:t>Tema</a:t>
            </a:r>
            <a:r>
              <a:rPr lang="es-ES" sz="4800" dirty="0" smtClean="0"/>
              <a:t>: el sonido.  </a:t>
            </a:r>
            <a:endParaRPr lang="es-ES" sz="4800" dirty="0"/>
          </a:p>
        </p:txBody>
      </p:sp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31" y="2733524"/>
            <a:ext cx="2821781" cy="2743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059" y="3219265"/>
            <a:ext cx="2328008" cy="2153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3897052"/>
            <a:ext cx="2448272" cy="1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9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FFFF00"/>
                </a:solidFill>
              </a:rPr>
              <a:t>Gama de frecuencia: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440" y="565423"/>
            <a:ext cx="9721080" cy="5527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4740727" y="1340768"/>
            <a:ext cx="0" cy="38164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8209990" y="1340768"/>
            <a:ext cx="0" cy="38164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783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7400" y="764704"/>
            <a:ext cx="8001000" cy="3312368"/>
          </a:xfrm>
        </p:spPr>
        <p:txBody>
          <a:bodyPr/>
          <a:lstStyle/>
          <a:p>
            <a:r>
              <a:rPr lang="es-ES" sz="6600" dirty="0" smtClean="0">
                <a:solidFill>
                  <a:srgbClr val="FFFF00"/>
                </a:solidFill>
              </a:rPr>
              <a:t>¿Cómo funciona el oído humano?</a:t>
            </a:r>
            <a:r>
              <a:rPr lang="es-ES" sz="6600" dirty="0">
                <a:solidFill>
                  <a:srgbClr val="FFFF00"/>
                </a:solidFill>
              </a:rPr>
              <a:t/>
            </a:r>
            <a:br>
              <a:rPr lang="es-ES" sz="6600" dirty="0">
                <a:solidFill>
                  <a:srgbClr val="FFFF00"/>
                </a:solidFill>
              </a:rPr>
            </a:br>
            <a:endParaRPr lang="es-ES" sz="6600" dirty="0">
              <a:solidFill>
                <a:srgbClr val="FFFF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769"/>
          <a:stretch>
            <a:fillRect/>
          </a:stretch>
        </p:blipFill>
        <p:spPr bwMode="auto">
          <a:xfrm>
            <a:off x="767408" y="2852936"/>
            <a:ext cx="1656184" cy="284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2384" y="3068960"/>
            <a:ext cx="1587500" cy="295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11260" t="19485" r="57195" b="32281"/>
          <a:stretch/>
        </p:blipFill>
        <p:spPr>
          <a:xfrm>
            <a:off x="4295800" y="3212976"/>
            <a:ext cx="3155139" cy="2712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917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408" y="1588150"/>
            <a:ext cx="2304256" cy="2776954"/>
          </a:xfrm>
        </p:spPr>
        <p:txBody>
          <a:bodyPr/>
          <a:lstStyle/>
          <a:p>
            <a:pPr algn="l"/>
            <a:r>
              <a:rPr lang="es-ES" sz="3600" dirty="0" smtClean="0">
                <a:solidFill>
                  <a:srgbClr val="FFFF00"/>
                </a:solidFill>
              </a:rPr>
              <a:t>Anatomía </a:t>
            </a:r>
            <a:br>
              <a:rPr lang="es-ES" sz="3600" dirty="0" smtClean="0">
                <a:solidFill>
                  <a:srgbClr val="FFFF00"/>
                </a:solidFill>
              </a:rPr>
            </a:br>
            <a:r>
              <a:rPr lang="es-ES" sz="3600" dirty="0" smtClean="0">
                <a:solidFill>
                  <a:srgbClr val="FFFF00"/>
                </a:solidFill>
              </a:rPr>
              <a:t>del s</a:t>
            </a:r>
            <a:r>
              <a:rPr lang="x-none" sz="3600" dirty="0" smtClean="0">
                <a:solidFill>
                  <a:srgbClr val="FFFF00"/>
                </a:solidFill>
              </a:rPr>
              <a:t>istema auditivo:</a:t>
            </a:r>
            <a:endParaRPr lang="x-none" sz="3600" dirty="0">
              <a:solidFill>
                <a:srgbClr val="FFFF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t="20218" r="2922"/>
          <a:stretch/>
        </p:blipFill>
        <p:spPr>
          <a:xfrm>
            <a:off x="2927648" y="548680"/>
            <a:ext cx="8511227" cy="55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>
            <a:hlinkClick r:id="rId3" action="ppaction://hlinkfile"/>
          </p:cNvPr>
          <p:cNvSpPr/>
          <p:nvPr/>
        </p:nvSpPr>
        <p:spPr>
          <a:xfrm>
            <a:off x="767408" y="548680"/>
            <a:ext cx="151216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/>
              <a:t>Video 2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85362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836712"/>
            <a:ext cx="7425609" cy="5112568"/>
          </a:xfrm>
        </p:spPr>
        <p:txBody>
          <a:bodyPr/>
          <a:lstStyle/>
          <a:p>
            <a:pPr algn="l"/>
            <a:r>
              <a:rPr lang="es-ES" sz="5400" dirty="0" smtClean="0">
                <a:solidFill>
                  <a:srgbClr val="FFFF00"/>
                </a:solidFill>
              </a:rPr>
              <a:t>¿Qué es el </a:t>
            </a:r>
            <a:r>
              <a:rPr lang="es-ES" sz="5400" dirty="0">
                <a:solidFill>
                  <a:srgbClr val="FFFF00"/>
                </a:solidFill>
              </a:rPr>
              <a:t>ruido</a:t>
            </a:r>
            <a:r>
              <a:rPr lang="es-ES" sz="5400" dirty="0" smtClean="0">
                <a:solidFill>
                  <a:srgbClr val="FFFF00"/>
                </a:solidFill>
              </a:rPr>
              <a:t>? </a:t>
            </a:r>
            <a:r>
              <a:rPr lang="es-ES" sz="5400" dirty="0" smtClean="0">
                <a:solidFill>
                  <a:schemeClr val="bg1">
                    <a:lumMod val="95000"/>
                  </a:schemeClr>
                </a:solidFill>
              </a:rPr>
              <a:t>¿</a:t>
            </a:r>
            <a:r>
              <a:rPr lang="es-ES" sz="5400" dirty="0">
                <a:solidFill>
                  <a:schemeClr val="bg1">
                    <a:lumMod val="95000"/>
                  </a:schemeClr>
                </a:solidFill>
              </a:rPr>
              <a:t>Qué </a:t>
            </a:r>
            <a:r>
              <a:rPr lang="es-ES" sz="5400" dirty="0" smtClean="0">
                <a:solidFill>
                  <a:schemeClr val="bg1">
                    <a:lumMod val="95000"/>
                  </a:schemeClr>
                </a:solidFill>
              </a:rPr>
              <a:t>daños causa el ruido? </a:t>
            </a:r>
            <a:r>
              <a:rPr lang="es-ES" sz="5400" dirty="0" smtClean="0">
                <a:solidFill>
                  <a:srgbClr val="FFFF00"/>
                </a:solidFill>
              </a:rPr>
              <a:t/>
            </a:r>
            <a:br>
              <a:rPr lang="es-ES" sz="5400" dirty="0" smtClean="0">
                <a:solidFill>
                  <a:srgbClr val="FFFF00"/>
                </a:solidFill>
              </a:rPr>
            </a:br>
            <a:r>
              <a:rPr lang="es-ES" sz="5400" dirty="0" smtClean="0">
                <a:solidFill>
                  <a:srgbClr val="FFFF00"/>
                </a:solidFill>
              </a:rPr>
              <a:t>¿Cómo combatimos el ruido?</a:t>
            </a:r>
            <a:r>
              <a:rPr lang="es-ES" sz="5400" dirty="0">
                <a:solidFill>
                  <a:srgbClr val="FFFF00"/>
                </a:solidFill>
              </a:rPr>
              <a:t/>
            </a:r>
            <a:br>
              <a:rPr lang="es-ES" sz="5400" dirty="0">
                <a:solidFill>
                  <a:srgbClr val="FFFF00"/>
                </a:solidFill>
              </a:rPr>
            </a:br>
            <a:endParaRPr lang="es-ES" sz="5400" dirty="0">
              <a:solidFill>
                <a:srgbClr val="FFFF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769"/>
          <a:stretch>
            <a:fillRect/>
          </a:stretch>
        </p:blipFill>
        <p:spPr bwMode="auto">
          <a:xfrm>
            <a:off x="551384" y="2883266"/>
            <a:ext cx="1656184" cy="284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6360" y="599354"/>
            <a:ext cx="2099659" cy="239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0659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x-none" dirty="0" smtClean="0">
                <a:solidFill>
                  <a:srgbClr val="FFFF00"/>
                </a:solidFill>
              </a:rPr>
              <a:t>Ruido:</a:t>
            </a:r>
            <a:endParaRPr lang="x-none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1200" y="1748408"/>
            <a:ext cx="6608936" cy="3048744"/>
          </a:xfrm>
        </p:spPr>
        <p:txBody>
          <a:bodyPr/>
          <a:lstStyle/>
          <a:p>
            <a:r>
              <a:rPr lang="x-none" sz="4000" dirty="0" smtClean="0"/>
              <a:t>es </a:t>
            </a:r>
            <a:r>
              <a:rPr lang="x-none" sz="4000" dirty="0"/>
              <a:t>la sensación auditiva inarticulada generalmente desagradable. </a:t>
            </a:r>
            <a:r>
              <a:rPr lang="x-none" sz="4000" dirty="0" smtClean="0"/>
              <a:t>Se </a:t>
            </a:r>
            <a:r>
              <a:rPr lang="x-none" sz="4000" dirty="0"/>
              <a:t>define como todo lo molesto para el oído</a:t>
            </a:r>
            <a:r>
              <a:rPr lang="x-none" sz="4000" dirty="0" smtClean="0"/>
              <a:t>. </a:t>
            </a:r>
            <a:endParaRPr lang="x-none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6200" y="1484783"/>
            <a:ext cx="3240360" cy="3703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>
            <a:hlinkClick r:id="rId3" action="ppaction://hlinkfile"/>
          </p:cNvPr>
          <p:cNvSpPr/>
          <p:nvPr/>
        </p:nvSpPr>
        <p:spPr>
          <a:xfrm>
            <a:off x="9480376" y="749261"/>
            <a:ext cx="1642417" cy="58731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/>
              <a:t>Video 3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78670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498162"/>
            <a:ext cx="7488832" cy="573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ángulo 4">
            <a:hlinkClick r:id="rId3" action="ppaction://hlinkfile"/>
          </p:cNvPr>
          <p:cNvSpPr/>
          <p:nvPr/>
        </p:nvSpPr>
        <p:spPr>
          <a:xfrm>
            <a:off x="10254416" y="334550"/>
            <a:ext cx="151216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/>
              <a:t>Video 4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57962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x-none" sz="54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216" y="1412776"/>
            <a:ext cx="8481144" cy="4419600"/>
          </a:xfrm>
        </p:spPr>
        <p:txBody>
          <a:bodyPr/>
          <a:lstStyle/>
          <a:p>
            <a:r>
              <a:rPr lang="x-none" sz="4800" dirty="0" smtClean="0"/>
              <a:t>¿Por qué se dice que el ruido es un contaminante acústico?</a:t>
            </a:r>
          </a:p>
          <a:p>
            <a:r>
              <a:rPr lang="x-none" sz="4800" dirty="0" smtClean="0">
                <a:solidFill>
                  <a:srgbClr val="FFFF00"/>
                </a:solidFill>
              </a:rPr>
              <a:t>¿Cómo afecta el ruido al ser humano?</a:t>
            </a:r>
            <a:endParaRPr lang="x-none" sz="4800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2806" t="23422" r="44465" b="14563"/>
          <a:stretch/>
        </p:blipFill>
        <p:spPr>
          <a:xfrm>
            <a:off x="9480376" y="573303"/>
            <a:ext cx="2016224" cy="5522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0316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x-none" sz="5400" dirty="0" smtClean="0">
                <a:solidFill>
                  <a:srgbClr val="FFFF00"/>
                </a:solidFill>
              </a:rPr>
              <a:t>Contaminación acústica:</a:t>
            </a:r>
            <a:endParaRPr lang="x-none" sz="54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sz="4800" dirty="0" smtClean="0"/>
              <a:t>Efectos auditivos.</a:t>
            </a:r>
          </a:p>
          <a:p>
            <a:r>
              <a:rPr lang="es-ES" sz="4800" dirty="0" smtClean="0"/>
              <a:t>E</a:t>
            </a:r>
            <a:r>
              <a:rPr lang="x-none" sz="4800" dirty="0" smtClean="0"/>
              <a:t>fectos no auditivos.</a:t>
            </a:r>
            <a:endParaRPr lang="x-none" sz="4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2806" t="23422" r="44465" b="14563"/>
          <a:stretch/>
        </p:blipFill>
        <p:spPr>
          <a:xfrm>
            <a:off x="9341909" y="573303"/>
            <a:ext cx="2016224" cy="5522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>
            <a:hlinkClick r:id="rId3" action="ppaction://hlinkfile"/>
          </p:cNvPr>
          <p:cNvSpPr/>
          <p:nvPr/>
        </p:nvSpPr>
        <p:spPr>
          <a:xfrm>
            <a:off x="7797099" y="5301208"/>
            <a:ext cx="151216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/>
              <a:t>Video 6</a:t>
            </a:r>
            <a:endParaRPr lang="x-none" dirty="0"/>
          </a:p>
        </p:txBody>
      </p:sp>
      <p:sp>
        <p:nvSpPr>
          <p:cNvPr id="6" name="Rectángulo 5">
            <a:hlinkClick r:id="rId4" action="ppaction://hlinkfile"/>
          </p:cNvPr>
          <p:cNvSpPr/>
          <p:nvPr/>
        </p:nvSpPr>
        <p:spPr>
          <a:xfrm>
            <a:off x="7797099" y="4266984"/>
            <a:ext cx="151216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/>
              <a:t>Video 5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01593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x-none" dirty="0" smtClean="0">
                <a:solidFill>
                  <a:srgbClr val="FFFF00"/>
                </a:solidFill>
              </a:rPr>
              <a:t>Efectos auditivos:</a:t>
            </a:r>
            <a:endParaRPr lang="x-none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Efecto </a:t>
            </a:r>
            <a:r>
              <a:rPr lang="es-ES" dirty="0" smtClean="0"/>
              <a:t>máscara</a:t>
            </a:r>
          </a:p>
          <a:p>
            <a:r>
              <a:rPr lang="es-ES" dirty="0" err="1" smtClean="0"/>
              <a:t>Acúfenos</a:t>
            </a:r>
            <a:endParaRPr lang="es-ES" dirty="0" smtClean="0"/>
          </a:p>
          <a:p>
            <a:r>
              <a:rPr lang="es-ES" dirty="0"/>
              <a:t>Fatiga </a:t>
            </a:r>
            <a:r>
              <a:rPr lang="es-ES" dirty="0" smtClean="0"/>
              <a:t>Auditiva</a:t>
            </a:r>
          </a:p>
          <a:p>
            <a:r>
              <a:rPr lang="x-none" dirty="0"/>
              <a:t>Pérdida Progresiva de la Audición</a:t>
            </a:r>
          </a:p>
        </p:txBody>
      </p:sp>
      <p:sp>
        <p:nvSpPr>
          <p:cNvPr id="5" name="Llamada de flecha a la izquierda 4"/>
          <p:cNvSpPr/>
          <p:nvPr/>
        </p:nvSpPr>
        <p:spPr>
          <a:xfrm>
            <a:off x="5114504" y="1570253"/>
            <a:ext cx="6264696" cy="1080120"/>
          </a:xfrm>
          <a:prstGeom prst="left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Cuando un sonido impide la percepción total o parcial de otros sonidos presentes</a:t>
            </a:r>
          </a:p>
        </p:txBody>
      </p:sp>
      <p:sp>
        <p:nvSpPr>
          <p:cNvPr id="8" name="Llamada de flecha a la izquierda 7"/>
          <p:cNvSpPr/>
          <p:nvPr/>
        </p:nvSpPr>
        <p:spPr>
          <a:xfrm>
            <a:off x="4439816" y="2348880"/>
            <a:ext cx="6264696" cy="1080120"/>
          </a:xfrm>
          <a:prstGeom prst="left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/>
              <a:t>Es ese silbido que alguna vez hemos escuchado dentro de nuestros </a:t>
            </a:r>
            <a:r>
              <a:rPr lang="x-none" dirty="0" smtClean="0"/>
              <a:t>oídos.</a:t>
            </a:r>
            <a:endParaRPr lang="x-none" dirty="0"/>
          </a:p>
        </p:txBody>
      </p:sp>
      <p:sp>
        <p:nvSpPr>
          <p:cNvPr id="10" name="Llamada de flecha a la izquierda 9"/>
          <p:cNvSpPr/>
          <p:nvPr/>
        </p:nvSpPr>
        <p:spPr>
          <a:xfrm>
            <a:off x="4943872" y="2888940"/>
            <a:ext cx="6264696" cy="1775792"/>
          </a:xfrm>
          <a:prstGeom prst="left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dirty="0"/>
              <a:t>Se trata de una pérdida temporal de la sensibilidad auditiva producido por la exposición a altos niveles de ruido.</a:t>
            </a:r>
          </a:p>
        </p:txBody>
      </p:sp>
    </p:spTree>
    <p:extLst>
      <p:ext uri="{BB962C8B-B14F-4D97-AF65-F5344CB8AC3E}">
        <p14:creationId xmlns:p14="http://schemas.microsoft.com/office/powerpoint/2010/main" val="2042501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FFFF00"/>
                </a:solidFill>
              </a:rPr>
              <a:t>E</a:t>
            </a:r>
            <a:r>
              <a:rPr lang="x-none" dirty="0" smtClean="0">
                <a:solidFill>
                  <a:srgbClr val="FFFF00"/>
                </a:solidFill>
              </a:rPr>
              <a:t>fectos no auditivos:</a:t>
            </a:r>
            <a:endParaRPr lang="x-none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84808" y="1745704"/>
            <a:ext cx="5283200" cy="4419600"/>
          </a:xfrm>
        </p:spPr>
        <p:txBody>
          <a:bodyPr/>
          <a:lstStyle/>
          <a:p>
            <a:r>
              <a:rPr lang="x-none" sz="4000" dirty="0" smtClean="0"/>
              <a:t>Insomnio. </a:t>
            </a:r>
            <a:endParaRPr lang="x-none" sz="4000" dirty="0"/>
          </a:p>
          <a:p>
            <a:r>
              <a:rPr lang="x-none" sz="4000" dirty="0" smtClean="0"/>
              <a:t>Fatiga</a:t>
            </a:r>
            <a:r>
              <a:rPr lang="x-none" sz="4000" dirty="0"/>
              <a:t>.</a:t>
            </a:r>
          </a:p>
          <a:p>
            <a:r>
              <a:rPr lang="x-none" sz="4000" dirty="0" smtClean="0"/>
              <a:t>Estrés. </a:t>
            </a:r>
          </a:p>
          <a:p>
            <a:r>
              <a:rPr lang="x-none" sz="4000" dirty="0" smtClean="0"/>
              <a:t>Depresión </a:t>
            </a:r>
            <a:r>
              <a:rPr lang="x-none" sz="4000" dirty="0"/>
              <a:t>y ansiedad</a:t>
            </a:r>
            <a:r>
              <a:rPr lang="x-none" sz="4000" dirty="0" smtClean="0"/>
              <a:t>.</a:t>
            </a:r>
            <a:endParaRPr lang="x-none" sz="40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1432" y="1676400"/>
            <a:ext cx="5283200" cy="4419600"/>
          </a:xfrm>
        </p:spPr>
        <p:txBody>
          <a:bodyPr/>
          <a:lstStyle/>
          <a:p>
            <a:r>
              <a:rPr lang="x-none" sz="4000" dirty="0" smtClean="0"/>
              <a:t>Histeria </a:t>
            </a:r>
            <a:r>
              <a:rPr lang="x-none" sz="4000" dirty="0"/>
              <a:t>y neurosis.</a:t>
            </a:r>
          </a:p>
          <a:p>
            <a:r>
              <a:rPr lang="x-none" sz="4000" dirty="0" smtClean="0"/>
              <a:t>Aislamiento </a:t>
            </a:r>
            <a:r>
              <a:rPr lang="x-none" sz="4000" dirty="0"/>
              <a:t>social.</a:t>
            </a:r>
          </a:p>
          <a:p>
            <a:r>
              <a:rPr lang="x-none" sz="4000" dirty="0" smtClean="0"/>
              <a:t>Falta </a:t>
            </a:r>
            <a:r>
              <a:rPr lang="x-none" sz="4000" dirty="0"/>
              <a:t>de deseo </a:t>
            </a:r>
            <a:r>
              <a:rPr lang="x-none" sz="4000" dirty="0" smtClean="0"/>
              <a:t>sexual. </a:t>
            </a:r>
          </a:p>
          <a:p>
            <a:r>
              <a:rPr lang="x-none" sz="4000" dirty="0"/>
              <a:t>Irritabilidad y agresividad.</a:t>
            </a:r>
          </a:p>
          <a:p>
            <a:endParaRPr lang="x-none" sz="4000" dirty="0"/>
          </a:p>
          <a:p>
            <a:endParaRPr lang="x-none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2806" t="23422" r="44465" b="14563"/>
          <a:stretch/>
        </p:blipFill>
        <p:spPr>
          <a:xfrm>
            <a:off x="4514110" y="1938751"/>
            <a:ext cx="1437874" cy="393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7995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S" sz="6000" dirty="0" smtClean="0">
                <a:solidFill>
                  <a:srgbClr val="FFFF00"/>
                </a:solidFill>
              </a:rPr>
              <a:t>Sumario: </a:t>
            </a:r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 eaLnBrk="1" hangingPunct="1">
              <a:buFont typeface="CAC Futura Casual" pitchFamily="2" charset="0"/>
              <a:buAutoNum type="arabicPeriod"/>
            </a:pPr>
            <a:r>
              <a:rPr lang="es-ES" sz="4000" dirty="0" smtClean="0"/>
              <a:t>El sonido como </a:t>
            </a:r>
            <a:r>
              <a:rPr lang="x-none" sz="4000" dirty="0" smtClean="0"/>
              <a:t>onda </a:t>
            </a:r>
            <a:r>
              <a:rPr lang="x-none" sz="4000" dirty="0"/>
              <a:t>mecánica. </a:t>
            </a:r>
          </a:p>
          <a:p>
            <a:pPr marL="742950" indent="-742950" eaLnBrk="1" hangingPunct="1">
              <a:buFont typeface="CAC Futura Casual" pitchFamily="2" charset="0"/>
              <a:buAutoNum type="arabicPeriod"/>
            </a:pPr>
            <a:r>
              <a:rPr lang="x-none" sz="4000" dirty="0" smtClean="0"/>
              <a:t>Las ondas mecánicas. </a:t>
            </a:r>
            <a:endParaRPr lang="x-none" sz="4000" dirty="0"/>
          </a:p>
          <a:p>
            <a:pPr marL="742950" indent="-742950" eaLnBrk="1" hangingPunct="1">
              <a:buFont typeface="CAC Futura Casual" pitchFamily="2" charset="0"/>
              <a:buAutoNum type="arabicPeriod"/>
            </a:pPr>
            <a:r>
              <a:rPr lang="es-ES" sz="4000" dirty="0" smtClean="0"/>
              <a:t>E</a:t>
            </a:r>
            <a:r>
              <a:rPr lang="x-none" sz="4000" dirty="0" smtClean="0"/>
              <a:t>l sistema auditivo. </a:t>
            </a:r>
          </a:p>
          <a:p>
            <a:pPr marL="742950" indent="-742950" eaLnBrk="1" hangingPunct="1">
              <a:buFont typeface="CAC Futura Casual" pitchFamily="2" charset="0"/>
              <a:buAutoNum type="arabicPeriod"/>
            </a:pPr>
            <a:r>
              <a:rPr lang="x-none" sz="4000" dirty="0" smtClean="0"/>
              <a:t>Aplicaciones del sonido en salud</a:t>
            </a:r>
            <a:r>
              <a:rPr lang="es-ES" sz="4000" smtClean="0"/>
              <a:t>. </a:t>
            </a:r>
            <a:r>
              <a:rPr lang="x-none" sz="4000" smtClean="0"/>
              <a:t> </a:t>
            </a:r>
            <a:endParaRPr lang="x-none" sz="4000" dirty="0"/>
          </a:p>
          <a:p>
            <a:pPr marL="742950" indent="-742950" eaLnBrk="1" hangingPunct="1">
              <a:buFont typeface="CAC Futura Casual" pitchFamily="2" charset="0"/>
              <a:buAutoNum type="arabicPeriod"/>
            </a:pPr>
            <a:r>
              <a:rPr lang="x-none" sz="4000" dirty="0"/>
              <a:t>Contaminación acústica.</a:t>
            </a:r>
            <a:endParaRPr lang="es-ES" sz="4000" dirty="0"/>
          </a:p>
          <a:p>
            <a:pPr marL="742950" indent="-742950" eaLnBrk="1" hangingPunct="1">
              <a:buFont typeface="CAC Futura Casual" pitchFamily="2" charset="0"/>
              <a:buAutoNum type="arabicPeriod"/>
            </a:pP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707977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x-none" dirty="0" smtClean="0">
                <a:solidFill>
                  <a:srgbClr val="FFFF00"/>
                </a:solidFill>
              </a:rPr>
              <a:t>Formas de combatirla:</a:t>
            </a:r>
            <a:endParaRPr lang="x-none" dirty="0">
              <a:solidFill>
                <a:srgbClr val="FFFF0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sz="4000" dirty="0"/>
              <a:t>Reducción del ruido en la </a:t>
            </a:r>
            <a:r>
              <a:rPr lang="x-none" sz="4000" dirty="0" smtClean="0"/>
              <a:t>fuente.</a:t>
            </a:r>
          </a:p>
          <a:p>
            <a:r>
              <a:rPr lang="x-none" sz="4000" dirty="0"/>
              <a:t>Reducción de la transmision </a:t>
            </a:r>
            <a:r>
              <a:rPr lang="x-none" sz="4000" dirty="0" smtClean="0"/>
              <a:t>acústica</a:t>
            </a:r>
          </a:p>
          <a:p>
            <a:r>
              <a:rPr lang="x-none" sz="4000" dirty="0"/>
              <a:t>Disminución del período de </a:t>
            </a:r>
            <a:r>
              <a:rPr lang="x-none" sz="4000" dirty="0" smtClean="0"/>
              <a:t>exposición</a:t>
            </a:r>
          </a:p>
          <a:p>
            <a:r>
              <a:rPr lang="es-ES" sz="4000" dirty="0"/>
              <a:t>Educación de la </a:t>
            </a:r>
            <a:r>
              <a:rPr lang="es-ES" sz="4000" dirty="0" smtClean="0"/>
              <a:t>población</a:t>
            </a:r>
          </a:p>
          <a:p>
            <a:r>
              <a:rPr lang="es-ES" sz="4000" dirty="0"/>
              <a:t>Protección del </a:t>
            </a:r>
            <a:r>
              <a:rPr lang="es-ES" sz="4000" dirty="0" smtClean="0"/>
              <a:t>oído</a:t>
            </a:r>
          </a:p>
          <a:p>
            <a:r>
              <a:rPr lang="es-ES" sz="4000" dirty="0"/>
              <a:t>Mediante aislamiento acústico</a:t>
            </a:r>
            <a:endParaRPr lang="x-none" sz="4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5564" y="2204864"/>
            <a:ext cx="154523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5108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5640" y="980728"/>
            <a:ext cx="8208912" cy="4752528"/>
          </a:xfrm>
        </p:spPr>
        <p:txBody>
          <a:bodyPr/>
          <a:lstStyle/>
          <a:p>
            <a:pPr algn="l"/>
            <a:r>
              <a:rPr lang="es-ES" sz="6000" dirty="0" smtClean="0">
                <a:solidFill>
                  <a:srgbClr val="FFFF00"/>
                </a:solidFill>
              </a:rPr>
              <a:t>¿Cuáles son las aplicaciones del sonido en el ámbito de la salud?</a:t>
            </a:r>
            <a:r>
              <a:rPr lang="es-ES" sz="6000" dirty="0">
                <a:solidFill>
                  <a:srgbClr val="FFFF00"/>
                </a:solidFill>
              </a:rPr>
              <a:t/>
            </a:r>
            <a:br>
              <a:rPr lang="es-ES" sz="6000" dirty="0">
                <a:solidFill>
                  <a:srgbClr val="FFFF00"/>
                </a:solidFill>
              </a:rPr>
            </a:br>
            <a:endParaRPr lang="es-ES" sz="6000" dirty="0">
              <a:solidFill>
                <a:srgbClr val="FFFF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769"/>
          <a:stretch>
            <a:fillRect/>
          </a:stretch>
        </p:blipFill>
        <p:spPr bwMode="auto">
          <a:xfrm>
            <a:off x="551384" y="2883266"/>
            <a:ext cx="1656184" cy="284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92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x-none" dirty="0" smtClean="0">
                <a:solidFill>
                  <a:srgbClr val="FFFF00"/>
                </a:solidFill>
              </a:rPr>
              <a:t>Aplicaciones:</a:t>
            </a:r>
            <a:endParaRPr lang="x-none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Estetoscopio</a:t>
            </a:r>
          </a:p>
          <a:p>
            <a:r>
              <a:rPr lang="x-none" dirty="0" smtClean="0"/>
              <a:t>Ecografía o ultrasonido.</a:t>
            </a:r>
          </a:p>
          <a:p>
            <a:r>
              <a:rPr lang="es-ES" dirty="0" smtClean="0"/>
              <a:t>I</a:t>
            </a:r>
            <a:r>
              <a:rPr lang="x-none" dirty="0" smtClean="0"/>
              <a:t>mplante cloquear.</a:t>
            </a:r>
          </a:p>
          <a:p>
            <a:r>
              <a:rPr lang="es-ES" dirty="0" smtClean="0"/>
              <a:t>M</a:t>
            </a:r>
            <a:r>
              <a:rPr lang="x-none" dirty="0" smtClean="0"/>
              <a:t>usicaterapia.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05395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FFFF00"/>
                </a:solidFill>
              </a:rPr>
              <a:t>Estetoscopio: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000" dirty="0" smtClean="0"/>
              <a:t>también </a:t>
            </a:r>
            <a:r>
              <a:rPr lang="es-ES" sz="4000" dirty="0"/>
              <a:t>llamado </a:t>
            </a:r>
            <a:r>
              <a:rPr lang="es-ES" sz="4000" dirty="0">
                <a:solidFill>
                  <a:srgbClr val="FFFF00"/>
                </a:solidFill>
              </a:rPr>
              <a:t>fonendoscopio</a:t>
            </a:r>
            <a:r>
              <a:rPr lang="es-ES" sz="4000" dirty="0"/>
              <a:t>, es un aparato acústico usado en medicina, enfermería, kinesiología, fonoaudiología y veterinaria, para la auscultación o para oír los sonidos internos del cuerpo humano o animal.</a:t>
            </a:r>
          </a:p>
        </p:txBody>
      </p:sp>
    </p:spTree>
    <p:extLst>
      <p:ext uri="{BB962C8B-B14F-4D97-AF65-F5344CB8AC3E}">
        <p14:creationId xmlns:p14="http://schemas.microsoft.com/office/powerpoint/2010/main" val="3540829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FFFF00"/>
                </a:solidFill>
              </a:rPr>
              <a:t>Estetoscopio: 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48" y="3573016"/>
            <a:ext cx="2998960" cy="2618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988840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1061612"/>
            <a:ext cx="5178152" cy="251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ángulo 6">
            <a:hlinkClick r:id="rId5" action="ppaction://hlinkfile"/>
          </p:cNvPr>
          <p:cNvSpPr/>
          <p:nvPr/>
        </p:nvSpPr>
        <p:spPr>
          <a:xfrm>
            <a:off x="9912424" y="620688"/>
            <a:ext cx="151216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/>
              <a:t>Video </a:t>
            </a:r>
            <a:r>
              <a:rPr lang="es-ES" dirty="0" smtClean="0"/>
              <a:t>7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01199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x-none" dirty="0" smtClean="0">
                <a:solidFill>
                  <a:srgbClr val="FFFF00"/>
                </a:solidFill>
              </a:rPr>
              <a:t>Ecografía o ultrasonido:</a:t>
            </a:r>
            <a:endParaRPr lang="x-none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también </a:t>
            </a:r>
            <a:r>
              <a:rPr lang="x-none" dirty="0"/>
              <a:t>llamada </a:t>
            </a:r>
            <a:r>
              <a:rPr lang="x-none" dirty="0">
                <a:solidFill>
                  <a:srgbClr val="FFFF00"/>
                </a:solidFill>
              </a:rPr>
              <a:t>ultrasonografía</a:t>
            </a:r>
            <a:r>
              <a:rPr lang="x-none" dirty="0"/>
              <a:t> o </a:t>
            </a:r>
            <a:r>
              <a:rPr lang="x-none" dirty="0">
                <a:solidFill>
                  <a:srgbClr val="FFFF00"/>
                </a:solidFill>
              </a:rPr>
              <a:t>ecosonografía</a:t>
            </a:r>
            <a:r>
              <a:rPr lang="x-none" dirty="0"/>
              <a:t>, es un procedimiento de diagnóstico usado en los hospitales que emplea el ultrasonido para crear imágenes bidimensionales o tridimensionales.</a:t>
            </a:r>
          </a:p>
        </p:txBody>
      </p:sp>
    </p:spTree>
    <p:extLst>
      <p:ext uri="{BB962C8B-B14F-4D97-AF65-F5344CB8AC3E}">
        <p14:creationId xmlns:p14="http://schemas.microsoft.com/office/powerpoint/2010/main" val="3243239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x-none" dirty="0" smtClean="0">
                <a:solidFill>
                  <a:srgbClr val="FFFF99"/>
                </a:solidFill>
              </a:rPr>
              <a:t>Ejemplos:</a:t>
            </a:r>
            <a:endParaRPr lang="x-none" dirty="0">
              <a:solidFill>
                <a:srgbClr val="FFFF99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3803852"/>
            <a:ext cx="3320451" cy="2257907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98" y="1498215"/>
            <a:ext cx="2762546" cy="20774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66" y="1498215"/>
            <a:ext cx="3719503" cy="456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38951" b="2652"/>
          <a:stretch/>
        </p:blipFill>
        <p:spPr>
          <a:xfrm>
            <a:off x="7660032" y="1005330"/>
            <a:ext cx="380997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5362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999" y="401723"/>
            <a:ext cx="11003635" cy="593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7477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392" y="476672"/>
            <a:ext cx="10873208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8223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99" y="548680"/>
            <a:ext cx="10865005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976" y="764704"/>
            <a:ext cx="526930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0912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S" sz="6000" dirty="0" smtClean="0">
                <a:solidFill>
                  <a:srgbClr val="FFFF00"/>
                </a:solidFill>
              </a:rPr>
              <a:t>Seminario: </a:t>
            </a:r>
            <a:r>
              <a:rPr lang="es-ES" sz="6000" dirty="0" smtClean="0"/>
              <a:t>temas de sonido</a:t>
            </a:r>
            <a:r>
              <a:rPr lang="es-ES" sz="60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 eaLnBrk="1" hangingPunct="1">
              <a:buFont typeface="CAC Futura Casual" pitchFamily="2" charset="0"/>
              <a:buAutoNum type="arabicPeriod"/>
            </a:pPr>
            <a:r>
              <a:rPr lang="es-ES" sz="4000" dirty="0" smtClean="0"/>
              <a:t>El sonido como </a:t>
            </a:r>
            <a:r>
              <a:rPr lang="x-none" sz="4000" dirty="0" smtClean="0"/>
              <a:t>onda </a:t>
            </a:r>
            <a:r>
              <a:rPr lang="x-none" sz="4000" dirty="0"/>
              <a:t>mecánica. </a:t>
            </a:r>
          </a:p>
          <a:p>
            <a:pPr marL="742950" indent="-742950" eaLnBrk="1" hangingPunct="1">
              <a:buFont typeface="CAC Futura Casual" pitchFamily="2" charset="0"/>
              <a:buAutoNum type="arabicPeriod"/>
            </a:pPr>
            <a:r>
              <a:rPr lang="es-ES" sz="4000" dirty="0" smtClean="0"/>
              <a:t>E</a:t>
            </a:r>
            <a:r>
              <a:rPr lang="x-none" sz="4000" dirty="0" smtClean="0"/>
              <a:t>l sistema auditivo. </a:t>
            </a:r>
          </a:p>
          <a:p>
            <a:pPr marL="742950" indent="-742950" eaLnBrk="1" hangingPunct="1">
              <a:buFont typeface="CAC Futura Casual" pitchFamily="2" charset="0"/>
              <a:buAutoNum type="arabicPeriod"/>
            </a:pPr>
            <a:r>
              <a:rPr lang="x-none" sz="4000" dirty="0" smtClean="0"/>
              <a:t>Aplicaciones del sonido en salud</a:t>
            </a:r>
            <a:r>
              <a:rPr lang="es-ES" sz="4000" dirty="0" smtClean="0"/>
              <a:t>. </a:t>
            </a:r>
            <a:r>
              <a:rPr lang="x-none" sz="4000" dirty="0" smtClean="0"/>
              <a:t> </a:t>
            </a:r>
            <a:endParaRPr lang="x-none" sz="4000" dirty="0"/>
          </a:p>
          <a:p>
            <a:pPr marL="742950" indent="-742950" eaLnBrk="1" hangingPunct="1">
              <a:buFont typeface="CAC Futura Casual" pitchFamily="2" charset="0"/>
              <a:buAutoNum type="arabicPeriod"/>
            </a:pPr>
            <a:r>
              <a:rPr lang="x-none" sz="4000" dirty="0"/>
              <a:t>Contaminación acústica.</a:t>
            </a:r>
            <a:endParaRPr lang="es-ES" sz="4000" dirty="0"/>
          </a:p>
          <a:p>
            <a:pPr marL="742950" indent="-742950" eaLnBrk="1" hangingPunct="1">
              <a:buFont typeface="CAC Futura Casual" pitchFamily="2" charset="0"/>
              <a:buAutoNum type="arabicPeriod"/>
            </a:pP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43155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392" y="476672"/>
            <a:ext cx="10873208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5700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180" y="512240"/>
            <a:ext cx="1080120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8538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x-none" dirty="0" smtClean="0">
                <a:solidFill>
                  <a:srgbClr val="FFFF00"/>
                </a:solidFill>
              </a:rPr>
              <a:t>Implante </a:t>
            </a:r>
            <a:r>
              <a:rPr lang="x-none" dirty="0" smtClean="0">
                <a:solidFill>
                  <a:srgbClr val="FFFF00"/>
                </a:solidFill>
              </a:rPr>
              <a:t>co</a:t>
            </a:r>
            <a:r>
              <a:rPr lang="es-ES" dirty="0" smtClean="0">
                <a:solidFill>
                  <a:srgbClr val="FFFF00"/>
                </a:solidFill>
              </a:rPr>
              <a:t>cl</a:t>
            </a:r>
            <a:r>
              <a:rPr lang="x-none" dirty="0" smtClean="0">
                <a:solidFill>
                  <a:srgbClr val="FFFF00"/>
                </a:solidFill>
              </a:rPr>
              <a:t>ear</a:t>
            </a:r>
            <a:r>
              <a:rPr lang="x-none" dirty="0" smtClean="0">
                <a:solidFill>
                  <a:srgbClr val="FFFF00"/>
                </a:solidFill>
              </a:rPr>
              <a:t>:</a:t>
            </a:r>
            <a:endParaRPr lang="x-none" dirty="0">
              <a:solidFill>
                <a:srgbClr val="FFFF00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4" y="1578230"/>
            <a:ext cx="3417556" cy="227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3876962"/>
            <a:ext cx="3513676" cy="2223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ángulo 7">
            <a:hlinkClick r:id="rId4" action="ppaction://hlinkfile"/>
          </p:cNvPr>
          <p:cNvSpPr/>
          <p:nvPr/>
        </p:nvSpPr>
        <p:spPr>
          <a:xfrm>
            <a:off x="7968208" y="738442"/>
            <a:ext cx="151216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/>
              <a:t>Video </a:t>
            </a:r>
            <a:r>
              <a:rPr lang="es-ES" dirty="0" smtClean="0"/>
              <a:t>8</a:t>
            </a:r>
            <a:endParaRPr lang="x-none" dirty="0"/>
          </a:p>
        </p:txBody>
      </p:sp>
      <p:sp>
        <p:nvSpPr>
          <p:cNvPr id="9" name="Rectángulo 8">
            <a:hlinkClick r:id="rId5" action="ppaction://hlinkfile"/>
          </p:cNvPr>
          <p:cNvSpPr/>
          <p:nvPr/>
        </p:nvSpPr>
        <p:spPr>
          <a:xfrm>
            <a:off x="9840416" y="738442"/>
            <a:ext cx="151216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 smtClean="0"/>
              <a:t>Video </a:t>
            </a:r>
            <a:r>
              <a:rPr lang="es-ES" dirty="0" smtClean="0"/>
              <a:t>9</a:t>
            </a:r>
            <a:endParaRPr lang="x-non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6280" y="2500161"/>
            <a:ext cx="2520280" cy="3410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7888" y="1720175"/>
            <a:ext cx="3317279" cy="2134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7413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5200" y="716432"/>
            <a:ext cx="3795216" cy="29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65" y="720877"/>
            <a:ext cx="4164150" cy="3026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697" y="3747330"/>
            <a:ext cx="3312368" cy="2501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176" y="3726647"/>
            <a:ext cx="3752184" cy="2501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717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El precio de un implante coclear.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200" dirty="0" smtClean="0"/>
              <a:t>El </a:t>
            </a:r>
            <a:r>
              <a:rPr lang="es-ES" sz="4200" dirty="0"/>
              <a:t>costo combinado de las evaluaciones previas al implante, el aparato, la cirugía y los ajustes post quirúrgicos pueden costar entre </a:t>
            </a:r>
            <a:r>
              <a:rPr lang="es-ES" sz="4200" dirty="0">
                <a:solidFill>
                  <a:srgbClr val="FFFF00"/>
                </a:solidFill>
              </a:rPr>
              <a:t>$40,000</a:t>
            </a:r>
            <a:r>
              <a:rPr lang="es-ES" sz="4200" dirty="0"/>
              <a:t> y $</a:t>
            </a:r>
            <a:r>
              <a:rPr lang="es-ES" sz="4200" dirty="0">
                <a:solidFill>
                  <a:srgbClr val="FFFF00"/>
                </a:solidFill>
              </a:rPr>
              <a:t>100,000</a:t>
            </a:r>
            <a:r>
              <a:rPr lang="es-ES" sz="4200" dirty="0"/>
              <a:t> dependiendo de las necesidades individuales y el centro médico donde se haga la cirugía.</a:t>
            </a:r>
          </a:p>
        </p:txBody>
      </p:sp>
    </p:spTree>
    <p:extLst>
      <p:ext uri="{BB962C8B-B14F-4D97-AF65-F5344CB8AC3E}">
        <p14:creationId xmlns:p14="http://schemas.microsoft.com/office/powerpoint/2010/main" val="3508517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x-none" dirty="0">
              <a:solidFill>
                <a:srgbClr val="FFFF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660" y="764704"/>
            <a:ext cx="9721080" cy="513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2812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48" y="476672"/>
            <a:ext cx="10369152" cy="574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9624392" y="5445224"/>
            <a:ext cx="1584176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x-none" sz="2800" dirty="0" smtClean="0"/>
              <a:t>Video 2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90808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16" y="476672"/>
            <a:ext cx="10265460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6503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87"/>
          <a:stretch/>
        </p:blipFill>
        <p:spPr>
          <a:xfrm>
            <a:off x="770911" y="448059"/>
            <a:ext cx="10668000" cy="5995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7410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311" y="427159"/>
            <a:ext cx="10233784" cy="5837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6660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S" sz="6000" dirty="0" smtClean="0">
                <a:solidFill>
                  <a:srgbClr val="FFFF00"/>
                </a:solidFill>
              </a:rPr>
              <a:t>Seminario: </a:t>
            </a:r>
            <a:r>
              <a:rPr lang="es-ES" sz="6000" dirty="0" smtClean="0"/>
              <a:t>temas de óptica</a:t>
            </a:r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 eaLnBrk="1" hangingPunct="1">
              <a:buFont typeface="CAC Futura Casual" pitchFamily="2" charset="0"/>
              <a:buAutoNum type="arabicPeriod"/>
            </a:pPr>
            <a:r>
              <a:rPr lang="es-ES" sz="4000" dirty="0"/>
              <a:t>Miopía: efectos y corrección.</a:t>
            </a:r>
          </a:p>
          <a:p>
            <a:pPr marL="742950" indent="-742950" eaLnBrk="1" hangingPunct="1">
              <a:buFont typeface="CAC Futura Casual" pitchFamily="2" charset="0"/>
              <a:buAutoNum type="arabicPeriod"/>
            </a:pPr>
            <a:r>
              <a:rPr lang="es-ES" sz="4000" dirty="0"/>
              <a:t>Hipermetropía: efectos y corrección.</a:t>
            </a:r>
          </a:p>
          <a:p>
            <a:pPr marL="742950" indent="-742950" eaLnBrk="1" hangingPunct="1">
              <a:buFont typeface="CAC Futura Casual" pitchFamily="2" charset="0"/>
              <a:buAutoNum type="arabicPeriod"/>
            </a:pPr>
            <a:r>
              <a:rPr lang="es-ES" sz="4000" dirty="0"/>
              <a:t>Presbicia: efectos y corrección.</a:t>
            </a:r>
          </a:p>
          <a:p>
            <a:pPr marL="742950" indent="-742950" eaLnBrk="1" hangingPunct="1">
              <a:buFont typeface="CAC Futura Casual" pitchFamily="2" charset="0"/>
              <a:buAutoNum type="arabicPeriod"/>
            </a:pPr>
            <a:r>
              <a:rPr lang="es-ES" sz="4000" dirty="0"/>
              <a:t>Cataratas: efectos y corrección.</a:t>
            </a:r>
          </a:p>
          <a:p>
            <a:pPr marL="742950" indent="-742950" eaLnBrk="1" hangingPunct="1">
              <a:buFont typeface="CAC Futura Casual" pitchFamily="2" charset="0"/>
              <a:buAutoNum type="arabicPeriod"/>
            </a:pPr>
            <a:r>
              <a:rPr lang="es-ES" sz="4000" dirty="0"/>
              <a:t> Misión Milagro.</a:t>
            </a:r>
          </a:p>
        </p:txBody>
      </p:sp>
    </p:spTree>
    <p:extLst>
      <p:ext uri="{BB962C8B-B14F-4D97-AF65-F5344CB8AC3E}">
        <p14:creationId xmlns:p14="http://schemas.microsoft.com/office/powerpoint/2010/main" val="3094438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448" y="458126"/>
            <a:ext cx="9780161" cy="5779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1281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456" y="404664"/>
            <a:ext cx="9879892" cy="5807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8229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236" y="472360"/>
            <a:ext cx="9994316" cy="5786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865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432" y="475130"/>
            <a:ext cx="10081120" cy="5792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876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440" y="458451"/>
            <a:ext cx="9937104" cy="5840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869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432" y="476672"/>
            <a:ext cx="9879892" cy="5719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390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>
                <a:solidFill>
                  <a:srgbClr val="FFFF00"/>
                </a:solidFill>
              </a:rPr>
              <a:t>La Musicoterapia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</a:t>
            </a:r>
            <a:r>
              <a:rPr lang="es-ES" dirty="0"/>
              <a:t>una terapia que utiliza la música para mejorar el estado de salud y bienestar del paciente.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912" y="3284983"/>
            <a:ext cx="4752528" cy="2673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2865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FF00"/>
                </a:solidFill>
              </a:rPr>
              <a:t>¿Cómo trabaja la Musicoterapia</a:t>
            </a:r>
            <a:r>
              <a:rPr lang="es-ES" dirty="0" smtClean="0">
                <a:solidFill>
                  <a:srgbClr val="FFFF00"/>
                </a:solidFill>
              </a:rPr>
              <a:t>?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1200" y="1817712"/>
            <a:ext cx="10769600" cy="4419600"/>
          </a:xfrm>
        </p:spPr>
        <p:txBody>
          <a:bodyPr/>
          <a:lstStyle/>
          <a:p>
            <a:r>
              <a:rPr lang="es-ES" sz="4800" dirty="0" smtClean="0"/>
              <a:t>Aspectos sensoriales</a:t>
            </a:r>
          </a:p>
          <a:p>
            <a:r>
              <a:rPr lang="es-ES" sz="4800" dirty="0" smtClean="0"/>
              <a:t>Aspectos motrices</a:t>
            </a:r>
          </a:p>
          <a:p>
            <a:r>
              <a:rPr lang="es-ES" sz="4800" dirty="0" smtClean="0"/>
              <a:t>Aspectos cognitivos</a:t>
            </a:r>
          </a:p>
          <a:p>
            <a:r>
              <a:rPr lang="es-ES" sz="4800" dirty="0" smtClean="0"/>
              <a:t>Aspectos socio-emocionales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3773427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200" y="609600"/>
            <a:ext cx="10769600" cy="990600"/>
          </a:xfrm>
        </p:spPr>
        <p:txBody>
          <a:bodyPr/>
          <a:lstStyle/>
          <a:p>
            <a:r>
              <a:rPr lang="es-ES" sz="4400" dirty="0">
                <a:solidFill>
                  <a:srgbClr val="FFFF00"/>
                </a:solidFill>
              </a:rPr>
              <a:t>7 razones </a:t>
            </a:r>
            <a:r>
              <a:rPr lang="es-ES" sz="4400" dirty="0" smtClean="0">
                <a:solidFill>
                  <a:srgbClr val="FFFF00"/>
                </a:solidFill>
              </a:rPr>
              <a:t>para usar </a:t>
            </a:r>
            <a:r>
              <a:rPr lang="es-ES" sz="4400" dirty="0">
                <a:solidFill>
                  <a:srgbClr val="FFFF00"/>
                </a:solidFill>
              </a:rPr>
              <a:t>la </a:t>
            </a:r>
            <a:r>
              <a:rPr lang="es-ES" sz="4400" dirty="0" smtClean="0">
                <a:solidFill>
                  <a:srgbClr val="FFFF00"/>
                </a:solidFill>
              </a:rPr>
              <a:t>Musicoterapia</a:t>
            </a:r>
            <a:endParaRPr lang="es-ES" sz="44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000" dirty="0" smtClean="0"/>
              <a:t>La </a:t>
            </a:r>
            <a:r>
              <a:rPr lang="es-ES" sz="4000" dirty="0"/>
              <a:t>música es una función básica de nuestro cerebro. </a:t>
            </a:r>
            <a:endParaRPr lang="es-ES" sz="4000" dirty="0" smtClean="0"/>
          </a:p>
          <a:p>
            <a:r>
              <a:rPr lang="es-ES" sz="4000" dirty="0" smtClean="0"/>
              <a:t>La </a:t>
            </a:r>
            <a:r>
              <a:rPr lang="es-ES" sz="4000" dirty="0"/>
              <a:t>música entretiene a nuestro cuerpo. </a:t>
            </a:r>
            <a:endParaRPr lang="es-ES" sz="4000" dirty="0" smtClean="0"/>
          </a:p>
          <a:p>
            <a:r>
              <a:rPr lang="es-ES" sz="4000" dirty="0" smtClean="0"/>
              <a:t>Tenemos </a:t>
            </a:r>
            <a:r>
              <a:rPr lang="es-ES" sz="4000" dirty="0"/>
              <a:t>reacciones fisiológicas cuando escuchamos música. </a:t>
            </a:r>
          </a:p>
        </p:txBody>
      </p:sp>
    </p:spTree>
    <p:extLst>
      <p:ext uri="{BB962C8B-B14F-4D97-AF65-F5344CB8AC3E}">
        <p14:creationId xmlns:p14="http://schemas.microsoft.com/office/powerpoint/2010/main" val="3612108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200" y="609600"/>
            <a:ext cx="10769600" cy="990600"/>
          </a:xfrm>
        </p:spPr>
        <p:txBody>
          <a:bodyPr/>
          <a:lstStyle/>
          <a:p>
            <a:r>
              <a:rPr lang="es-ES" sz="4400" dirty="0">
                <a:solidFill>
                  <a:srgbClr val="FFFF00"/>
                </a:solidFill>
              </a:rPr>
              <a:t>7 razones </a:t>
            </a:r>
            <a:r>
              <a:rPr lang="es-ES" sz="4400" dirty="0" smtClean="0">
                <a:solidFill>
                  <a:srgbClr val="FFFF00"/>
                </a:solidFill>
              </a:rPr>
              <a:t>para usar </a:t>
            </a:r>
            <a:r>
              <a:rPr lang="es-ES" sz="4400" dirty="0">
                <a:solidFill>
                  <a:srgbClr val="FFFF00"/>
                </a:solidFill>
              </a:rPr>
              <a:t>la </a:t>
            </a:r>
            <a:r>
              <a:rPr lang="es-ES" sz="4400" dirty="0" smtClean="0">
                <a:solidFill>
                  <a:srgbClr val="FFFF00"/>
                </a:solidFill>
              </a:rPr>
              <a:t>Musicoterapia</a:t>
            </a:r>
            <a:endParaRPr lang="es-ES" sz="44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000" dirty="0"/>
              <a:t>Los bebés y los niños responden a la música. </a:t>
            </a:r>
          </a:p>
          <a:p>
            <a:r>
              <a:rPr lang="es-ES" sz="4000" dirty="0" smtClean="0"/>
              <a:t>La </a:t>
            </a:r>
            <a:r>
              <a:rPr lang="es-ES" sz="4000" dirty="0"/>
              <a:t>música penetra hasta las emociones. </a:t>
            </a:r>
            <a:endParaRPr lang="es-ES" sz="4000" dirty="0" smtClean="0"/>
          </a:p>
          <a:p>
            <a:r>
              <a:rPr lang="es-ES" sz="4000" dirty="0" smtClean="0"/>
              <a:t>La </a:t>
            </a:r>
            <a:r>
              <a:rPr lang="es-ES" sz="4000" dirty="0"/>
              <a:t>música ayuda a mejorar el aprendizaje. </a:t>
            </a:r>
            <a:endParaRPr lang="es-ES" sz="4000" dirty="0" smtClean="0"/>
          </a:p>
          <a:p>
            <a:r>
              <a:rPr lang="es-ES" sz="4000" dirty="0" smtClean="0"/>
              <a:t>La </a:t>
            </a:r>
            <a:r>
              <a:rPr lang="es-ES" sz="4000" dirty="0"/>
              <a:t>Musicoterapia es una terapia no invasiva y motivante. </a:t>
            </a:r>
          </a:p>
        </p:txBody>
      </p:sp>
    </p:spTree>
    <p:extLst>
      <p:ext uri="{BB962C8B-B14F-4D97-AF65-F5344CB8AC3E}">
        <p14:creationId xmlns:p14="http://schemas.microsoft.com/office/powerpoint/2010/main" val="3752434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FFFF00"/>
                </a:solidFill>
              </a:rPr>
              <a:t>Escuchar música es 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76120" y="1798023"/>
            <a:ext cx="3750568" cy="3984848"/>
          </a:xfrm>
        </p:spPr>
        <p:txBody>
          <a:bodyPr/>
          <a:lstStyle/>
          <a:p>
            <a:r>
              <a:rPr lang="es-ES" dirty="0"/>
              <a:t>¿Cuál es la diferencia física entre el sonido musical y el ruido?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768206"/>
            <a:ext cx="5976664" cy="4272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585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>
          <a:xfrm>
            <a:off x="3143672" y="926232"/>
            <a:ext cx="8136904" cy="990600"/>
          </a:xfrm>
        </p:spPr>
        <p:txBody>
          <a:bodyPr/>
          <a:lstStyle/>
          <a:p>
            <a:r>
              <a:rPr lang="es-ES" sz="6600" dirty="0">
                <a:solidFill>
                  <a:srgbClr val="FFFF00"/>
                </a:solidFill>
              </a:rPr>
              <a:t>¿</a:t>
            </a:r>
            <a:r>
              <a:rPr lang="es-ES" sz="6600" dirty="0" smtClean="0">
                <a:solidFill>
                  <a:srgbClr val="FFFF00"/>
                </a:solidFill>
              </a:rPr>
              <a:t>Conclusiones?</a:t>
            </a:r>
            <a:r>
              <a:rPr lang="es-ES" sz="6600" dirty="0" smtClean="0"/>
              <a:t> </a:t>
            </a:r>
          </a:p>
        </p:txBody>
      </p:sp>
      <p:pic>
        <p:nvPicPr>
          <p:cNvPr id="15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769"/>
          <a:stretch>
            <a:fillRect/>
          </a:stretch>
        </p:blipFill>
        <p:spPr bwMode="auto">
          <a:xfrm>
            <a:off x="983432" y="1769524"/>
            <a:ext cx="2232248" cy="384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087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Estudio independiente</a:t>
            </a:r>
          </a:p>
        </p:txBody>
      </p:sp>
      <p:sp>
        <p:nvSpPr>
          <p:cNvPr id="44035" name="2 Marcador de contenido"/>
          <p:cNvSpPr>
            <a:spLocks noGrp="1"/>
          </p:cNvSpPr>
          <p:nvPr>
            <p:ph idx="1"/>
          </p:nvPr>
        </p:nvSpPr>
        <p:spPr>
          <a:xfrm>
            <a:off x="711200" y="1817712"/>
            <a:ext cx="10769600" cy="4419600"/>
          </a:xfrm>
        </p:spPr>
        <p:txBody>
          <a:bodyPr/>
          <a:lstStyle/>
          <a:p>
            <a:pPr marL="742950" indent="-742950">
              <a:buFont typeface="CAC Futura Casual" pitchFamily="2" charset="0"/>
              <a:buAutoNum type="arabicPeriod"/>
            </a:pPr>
            <a:r>
              <a:rPr lang="x-none" sz="6000" dirty="0" smtClean="0"/>
              <a:t>Estudiar los aspectos dados en clase.</a:t>
            </a:r>
          </a:p>
          <a:p>
            <a:pPr marL="742950" indent="-742950">
              <a:buFont typeface="CAC Futura Casual" pitchFamily="2" charset="0"/>
              <a:buAutoNum type="arabicPeriod"/>
            </a:pPr>
            <a:r>
              <a:rPr lang="x-none" sz="6000" dirty="0" smtClean="0"/>
              <a:t>Preparse para el seminario.</a:t>
            </a:r>
          </a:p>
        </p:txBody>
      </p:sp>
      <p:pic>
        <p:nvPicPr>
          <p:cNvPr id="4" name="3 Marcador de contenido"/>
          <p:cNvPicPr>
            <a:picLocks/>
          </p:cNvPicPr>
          <p:nvPr/>
        </p:nvPicPr>
        <p:blipFill rotWithShape="1">
          <a:blip r:embed="rId2"/>
          <a:srcRect l="12419" t="49030" r="60668" b="23168"/>
          <a:stretch/>
        </p:blipFill>
        <p:spPr bwMode="auto">
          <a:xfrm>
            <a:off x="911424" y="544091"/>
            <a:ext cx="1585912" cy="1228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243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7400" y="764704"/>
            <a:ext cx="8001000" cy="3312368"/>
          </a:xfrm>
        </p:spPr>
        <p:txBody>
          <a:bodyPr/>
          <a:lstStyle/>
          <a:p>
            <a:r>
              <a:rPr lang="es-ES" sz="6000" dirty="0">
                <a:solidFill>
                  <a:srgbClr val="FFFF00"/>
                </a:solidFill>
              </a:rPr>
              <a:t>¿Qué utilidad brindaría el estudio del sonido para un médico?</a:t>
            </a:r>
            <a:br>
              <a:rPr lang="es-ES" sz="6000" dirty="0">
                <a:solidFill>
                  <a:srgbClr val="FFFF00"/>
                </a:solidFill>
              </a:rPr>
            </a:br>
            <a:endParaRPr lang="es-ES" sz="6000" dirty="0">
              <a:solidFill>
                <a:srgbClr val="FFFF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769"/>
          <a:stretch>
            <a:fillRect/>
          </a:stretch>
        </p:blipFill>
        <p:spPr bwMode="auto">
          <a:xfrm>
            <a:off x="767408" y="2852936"/>
            <a:ext cx="1656184" cy="284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2384" y="3068960"/>
            <a:ext cx="1587500" cy="295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5264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rgbClr val="FFFF00"/>
                </a:solidFill>
              </a:rPr>
              <a:t>Bibliografía: 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Colectivo de autores. Física. Editorial Ciencias Médicas. La Habana. Cuba 2012.</a:t>
            </a:r>
          </a:p>
          <a:p>
            <a:r>
              <a:rPr lang="es-ES" dirty="0"/>
              <a:t>Capítulo 6. </a:t>
            </a:r>
            <a:r>
              <a:rPr lang="es-ES" dirty="0" smtClean="0"/>
              <a:t>Ondas mecánicas y sonido. Epígrafes 6.1 </a:t>
            </a:r>
            <a:r>
              <a:rPr lang="es-ES" dirty="0"/>
              <a:t>al </a:t>
            </a:r>
            <a:r>
              <a:rPr lang="es-ES" dirty="0" smtClean="0"/>
              <a:t>6.5.</a:t>
            </a:r>
          </a:p>
        </p:txBody>
      </p:sp>
    </p:spTree>
    <p:extLst>
      <p:ext uri="{BB962C8B-B14F-4D97-AF65-F5344CB8AC3E}">
        <p14:creationId xmlns:p14="http://schemas.microsoft.com/office/powerpoint/2010/main" val="274001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Interrogantes: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¿Qué es el sonido?</a:t>
            </a:r>
          </a:p>
          <a:p>
            <a:r>
              <a:rPr lang="es-ES" dirty="0" smtClean="0"/>
              <a:t>¿Qué es una onda mecánica?</a:t>
            </a:r>
          </a:p>
          <a:p>
            <a:r>
              <a:rPr lang="es-ES" dirty="0" smtClean="0"/>
              <a:t>¿Cómo se mide el sonido?</a:t>
            </a:r>
          </a:p>
          <a:p>
            <a:r>
              <a:rPr lang="es-ES" dirty="0" smtClean="0"/>
              <a:t>¿Escuchamos todos los sonidos?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769"/>
          <a:stretch>
            <a:fillRect/>
          </a:stretch>
        </p:blipFill>
        <p:spPr bwMode="auto">
          <a:xfrm>
            <a:off x="9696400" y="3501008"/>
            <a:ext cx="1368017" cy="235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83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alkboard">
  <a:themeElements>
    <a:clrScheme name="Tema de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C Futura Casual"/>
        <a:ea typeface=""/>
        <a:cs typeface=""/>
      </a:majorFont>
      <a:minorFont>
        <a:latin typeface="CAC Futura Casu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echalkboard</Template>
  <TotalTime>2459</TotalTime>
  <Words>972</Words>
  <Application>Microsoft Office PowerPoint</Application>
  <PresentationFormat>Panorámica</PresentationFormat>
  <Paragraphs>166</Paragraphs>
  <Slides>61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6" baseType="lpstr">
      <vt:lpstr>CAC Futura Casual</vt:lpstr>
      <vt:lpstr>Calibri</vt:lpstr>
      <vt:lpstr>Times New Roman</vt:lpstr>
      <vt:lpstr>Wingdings</vt:lpstr>
      <vt:lpstr>echalkboard</vt:lpstr>
      <vt:lpstr>Física</vt:lpstr>
      <vt:lpstr>Conferencia especializada</vt:lpstr>
      <vt:lpstr>Sumario: </vt:lpstr>
      <vt:lpstr>Seminario: temas de sonido </vt:lpstr>
      <vt:lpstr>Seminario: temas de óptica</vt:lpstr>
      <vt:lpstr>Escuchar música es …</vt:lpstr>
      <vt:lpstr>¿Qué utilidad brindaría el estudio del sonido para un médico? </vt:lpstr>
      <vt:lpstr>Bibliografía: </vt:lpstr>
      <vt:lpstr>Interrogantes:</vt:lpstr>
      <vt:lpstr>Sonido: </vt:lpstr>
      <vt:lpstr>El sonido:</vt:lpstr>
      <vt:lpstr>Sonido: </vt:lpstr>
      <vt:lpstr>Tabla de velocidades del sonido:</vt:lpstr>
      <vt:lpstr>Velocidad del sonido</vt:lpstr>
      <vt:lpstr>¿Cómo se mide el sonido? </vt:lpstr>
      <vt:lpstr>Unidad de medida: </vt:lpstr>
      <vt:lpstr>Instrumento de medida:</vt:lpstr>
      <vt:lpstr>¿Escuchamos todos los sonidos? </vt:lpstr>
      <vt:lpstr>Espectro audible: </vt:lpstr>
      <vt:lpstr>Gama de frecuencia:</vt:lpstr>
      <vt:lpstr>¿Cómo funciona el oído humano? </vt:lpstr>
      <vt:lpstr>Anatomía  del sistema auditivo:</vt:lpstr>
      <vt:lpstr>¿Qué es el ruido? ¿Qué daños causa el ruido?  ¿Cómo combatimos el ruido? </vt:lpstr>
      <vt:lpstr>Ruido:</vt:lpstr>
      <vt:lpstr>Presentación de PowerPoint</vt:lpstr>
      <vt:lpstr>Presentación de PowerPoint</vt:lpstr>
      <vt:lpstr>Contaminación acústica:</vt:lpstr>
      <vt:lpstr>Efectos auditivos:</vt:lpstr>
      <vt:lpstr>Efectos no auditivos:</vt:lpstr>
      <vt:lpstr>Formas de combatirla:</vt:lpstr>
      <vt:lpstr>¿Cuáles son las aplicaciones del sonido en el ámbito de la salud? </vt:lpstr>
      <vt:lpstr>Aplicaciones:</vt:lpstr>
      <vt:lpstr>Estetoscopio:</vt:lpstr>
      <vt:lpstr>Estetoscopio: </vt:lpstr>
      <vt:lpstr>Ecografía o ultrasonido:</vt:lpstr>
      <vt:lpstr>Ejemplos: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Implante coclear:</vt:lpstr>
      <vt:lpstr>Presentación de PowerPoint</vt:lpstr>
      <vt:lpstr>El precio de un implante coclear.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Musicoterapia</vt:lpstr>
      <vt:lpstr>¿Cómo trabaja la Musicoterapia?</vt:lpstr>
      <vt:lpstr>7 razones para usar la Musicoterapia</vt:lpstr>
      <vt:lpstr>7 razones para usar la Musicoterapia</vt:lpstr>
      <vt:lpstr>¿Conclusiones? </vt:lpstr>
      <vt:lpstr>Estudio independiente</vt:lpstr>
    </vt:vector>
  </TitlesOfParts>
  <Company>Windows XP Titan Ultimate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E-Chalkboard</dc:title>
  <dc:creator>Pedro</dc:creator>
  <cp:lastModifiedBy>Pedro</cp:lastModifiedBy>
  <cp:revision>413</cp:revision>
  <dcterms:created xsi:type="dcterms:W3CDTF">2008-01-01T07:48:58Z</dcterms:created>
  <dcterms:modified xsi:type="dcterms:W3CDTF">2019-06-04T09:27:45Z</dcterms:modified>
</cp:coreProperties>
</file>