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52" r:id="rId3"/>
    <p:sldId id="390" r:id="rId4"/>
    <p:sldId id="389" r:id="rId5"/>
    <p:sldId id="393" r:id="rId6"/>
    <p:sldId id="392" r:id="rId7"/>
    <p:sldId id="400" r:id="rId8"/>
    <p:sldId id="403" r:id="rId9"/>
    <p:sldId id="367" r:id="rId10"/>
    <p:sldId id="395" r:id="rId11"/>
    <p:sldId id="410" r:id="rId12"/>
    <p:sldId id="411" r:id="rId13"/>
    <p:sldId id="401" r:id="rId14"/>
    <p:sldId id="394" r:id="rId15"/>
    <p:sldId id="396" r:id="rId16"/>
    <p:sldId id="402" r:id="rId17"/>
    <p:sldId id="404" r:id="rId18"/>
    <p:sldId id="372" r:id="rId19"/>
    <p:sldId id="374" r:id="rId20"/>
    <p:sldId id="397" r:id="rId21"/>
    <p:sldId id="398" r:id="rId22"/>
    <p:sldId id="399" r:id="rId23"/>
    <p:sldId id="383" r:id="rId24"/>
    <p:sldId id="379" r:id="rId25"/>
    <p:sldId id="384" r:id="rId26"/>
    <p:sldId id="386" r:id="rId27"/>
    <p:sldId id="387" r:id="rId28"/>
    <p:sldId id="388" r:id="rId29"/>
    <p:sldId id="405" r:id="rId30"/>
    <p:sldId id="406" r:id="rId31"/>
    <p:sldId id="407" r:id="rId32"/>
    <p:sldId id="408" r:id="rId33"/>
    <p:sldId id="409" r:id="rId34"/>
    <p:sldId id="314" r:id="rId35"/>
    <p:sldId id="316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FF"/>
    <a:srgbClr val="000000"/>
    <a:srgbClr val="040000"/>
    <a:srgbClr val="00003C"/>
    <a:srgbClr val="000036"/>
    <a:srgbClr val="000066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0929"/>
  </p:normalViewPr>
  <p:slideViewPr>
    <p:cSldViewPr>
      <p:cViewPr varScale="1">
        <p:scale>
          <a:sx n="74" d="100"/>
          <a:sy n="74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11580-5E32-4155-89F3-EB4C807372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4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5E73-3E30-44E7-8A27-283E67968B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306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88400" y="609600"/>
            <a:ext cx="26924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1200" y="609600"/>
            <a:ext cx="78740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7146-FB3A-4CB7-87D7-62055D1035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8431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D7FB3-DDEB-464F-A38A-1F88A238D0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862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9552-113E-4494-89CE-3C6F003832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97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4B3F7-5EC0-4F98-B63F-83F09E00EB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96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CB64-AADB-4EDB-86F6-36AE000A81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1684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2245-CB7F-40D0-B3C4-9717042C02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209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E916-D170-4B14-85FC-E3AF55360F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656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83943-3D80-4809-9ECE-98CB418B65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004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04D0-78A6-4B1C-A37E-2E7B6CDB87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773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609600"/>
            <a:ext cx="1066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BE61BC-3925-46AB-870F-38A3EE96DD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11" Type="http://schemas.openxmlformats.org/officeDocument/2006/relationships/image" Target="../media/image46.emf"/><Relationship Id="rId5" Type="http://schemas.openxmlformats.org/officeDocument/2006/relationships/image" Target="../media/image40.jpg"/><Relationship Id="rId10" Type="http://schemas.openxmlformats.org/officeDocument/2006/relationships/image" Target="../media/image45.jpeg"/><Relationship Id="rId4" Type="http://schemas.openxmlformats.org/officeDocument/2006/relationships/image" Target="../media/image39.jpg"/><Relationship Id="rId9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71464" y="1340767"/>
            <a:ext cx="8928992" cy="2376265"/>
          </a:xfrm>
        </p:spPr>
        <p:txBody>
          <a:bodyPr/>
          <a:lstStyle/>
          <a:p>
            <a:pPr eaLnBrk="1" hangingPunct="1"/>
            <a:r>
              <a:rPr lang="en-US" sz="8800" dirty="0" err="1">
                <a:solidFill>
                  <a:srgbClr val="FFFF00"/>
                </a:solidFill>
              </a:rPr>
              <a:t>En</a:t>
            </a:r>
            <a:r>
              <a:rPr lang="en-US" sz="8800" dirty="0">
                <a:solidFill>
                  <a:srgbClr val="FFFF00"/>
                </a:solidFill>
              </a:rPr>
              <a:t> el </a:t>
            </a:r>
            <a:r>
              <a:rPr lang="en-US" sz="8800" dirty="0" err="1">
                <a:solidFill>
                  <a:srgbClr val="FFFF00"/>
                </a:solidFill>
              </a:rPr>
              <a:t>consultorio</a:t>
            </a:r>
            <a:r>
              <a:rPr lang="en-US" sz="8800" dirty="0">
                <a:solidFill>
                  <a:srgbClr val="FFFF00"/>
                </a:solidFill>
              </a:rPr>
              <a:t> </a:t>
            </a:r>
            <a:r>
              <a:rPr lang="en-US" sz="8800" dirty="0" err="1">
                <a:solidFill>
                  <a:srgbClr val="FFFF00"/>
                </a:solidFill>
              </a:rPr>
              <a:t>médico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82443" y="4591700"/>
            <a:ext cx="6210690" cy="882402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13" y="3314151"/>
            <a:ext cx="2628291" cy="2555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387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BF3B1B-7887-4239-A5CD-8539BF6A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solidFill>
                  <a:srgbClr val="FFFF00"/>
                </a:solidFill>
              </a:rPr>
              <a:t>P</a:t>
            </a:r>
            <a:r>
              <a:rPr lang="en-US" dirty="0" err="1">
                <a:solidFill>
                  <a:srgbClr val="FFFF00"/>
                </a:solidFill>
              </a:rPr>
              <a:t>resión</a:t>
            </a:r>
            <a:r>
              <a:rPr lang="en-US" dirty="0">
                <a:solidFill>
                  <a:srgbClr val="FFFF00"/>
                </a:solidFill>
              </a:rPr>
              <a:t>: </a:t>
            </a:r>
            <a:endParaRPr lang="x-none" dirty="0">
              <a:solidFill>
                <a:srgbClr val="FFFF00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2E9ED0C3-9212-4085-A1C8-83264382D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9" y="1626905"/>
            <a:ext cx="3368135" cy="374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C9AD0EA-6564-4359-A1D9-E051E60AB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01" y="2060841"/>
            <a:ext cx="3240360" cy="349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64FD65B-4E57-4679-A23C-A47C09878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1" y="2447460"/>
            <a:ext cx="2997763" cy="299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159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2288456" cy="389952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Valores de presión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01" y="800708"/>
            <a:ext cx="7949683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839415" y="4077072"/>
            <a:ext cx="2563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120/80 </a:t>
            </a:r>
            <a:r>
              <a:rPr lang="es-ES" sz="2800" dirty="0">
                <a:solidFill>
                  <a:schemeClr val="bg1"/>
                </a:solidFill>
              </a:rPr>
              <a:t>mm Hg)</a:t>
            </a:r>
          </a:p>
        </p:txBody>
      </p:sp>
    </p:spTree>
    <p:extLst>
      <p:ext uri="{BB962C8B-B14F-4D97-AF65-F5344CB8AC3E}">
        <p14:creationId xmlns:p14="http://schemas.microsoft.com/office/powerpoint/2010/main" val="750804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2288456" cy="389952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Valores de presión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638" y="566252"/>
            <a:ext cx="8021930" cy="552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554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2 Marcador de contenido"/>
          <p:cNvSpPr>
            <a:spLocks noGrp="1"/>
          </p:cNvSpPr>
          <p:nvPr>
            <p:ph idx="1"/>
          </p:nvPr>
        </p:nvSpPr>
        <p:spPr>
          <a:xfrm>
            <a:off x="2783632" y="980728"/>
            <a:ext cx="8352928" cy="4993419"/>
          </a:xfrm>
        </p:spPr>
        <p:txBody>
          <a:bodyPr/>
          <a:lstStyle/>
          <a:p>
            <a:pPr marL="0" indent="0">
              <a:buNone/>
            </a:pPr>
            <a:r>
              <a:rPr lang="es-ES" sz="4600" dirty="0" smtClean="0"/>
              <a:t>¿Qué es el estetoscopio?</a:t>
            </a:r>
            <a:endParaRPr lang="es-ES" sz="4600" dirty="0"/>
          </a:p>
          <a:p>
            <a:pPr marL="0" indent="0">
              <a:buNone/>
            </a:pPr>
            <a:r>
              <a:rPr lang="es-ES" sz="4600" dirty="0" smtClean="0">
                <a:solidFill>
                  <a:srgbClr val="FFFF00"/>
                </a:solidFill>
              </a:rPr>
              <a:t>¿Cuáles son sus partes fundamentales?</a:t>
            </a:r>
            <a:endParaRPr lang="es-ES" sz="4600" dirty="0">
              <a:solidFill>
                <a:srgbClr val="FFFF00"/>
              </a:solidFill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479376" y="1844824"/>
            <a:ext cx="2232248" cy="38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85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6921D94-FC14-432F-840B-43B4CBB0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>
                <a:solidFill>
                  <a:srgbClr val="FFFF00"/>
                </a:solidFill>
              </a:rPr>
              <a:t>Estetoscopio: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48C11F7-337B-478F-86A7-80A080081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El </a:t>
            </a:r>
            <a:r>
              <a:rPr lang="x-none" dirty="0">
                <a:solidFill>
                  <a:srgbClr val="FFFF00"/>
                </a:solidFill>
              </a:rPr>
              <a:t>estetoscopio</a:t>
            </a:r>
            <a:r>
              <a:rPr lang="x-none" dirty="0"/>
              <a:t> o </a:t>
            </a:r>
            <a:r>
              <a:rPr lang="x-none" dirty="0">
                <a:solidFill>
                  <a:srgbClr val="FFFF00"/>
                </a:solidFill>
              </a:rPr>
              <a:t>fonendoscopio</a:t>
            </a:r>
            <a:r>
              <a:rPr lang="x-none" dirty="0"/>
              <a:t> es un aparato acústico usado en medicina para oír los sonidos internos del cuerpo. </a:t>
            </a:r>
          </a:p>
          <a:p>
            <a:r>
              <a:rPr lang="x-none" dirty="0"/>
              <a:t>El examen por medio del estetoscopio se llama </a:t>
            </a:r>
            <a:r>
              <a:rPr lang="x-none" dirty="0">
                <a:solidFill>
                  <a:srgbClr val="FFFF00"/>
                </a:solidFill>
              </a:rPr>
              <a:t>auscultación.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28248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66E9679-A626-41EF-8822-7EDC496C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Estetoscopio:</a:t>
            </a:r>
            <a:endParaRPr lang="x-none" dirty="0">
              <a:solidFill>
                <a:srgbClr val="FFFF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4" y="1412776"/>
            <a:ext cx="5649952" cy="467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01" t="15548" r="31184" b="19485"/>
          <a:stretch/>
        </p:blipFill>
        <p:spPr>
          <a:xfrm>
            <a:off x="6361152" y="602857"/>
            <a:ext cx="5081099" cy="357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189571"/>
            <a:ext cx="2821699" cy="211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670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2 Marcador de contenido"/>
          <p:cNvSpPr>
            <a:spLocks noGrp="1"/>
          </p:cNvSpPr>
          <p:nvPr>
            <p:ph idx="1"/>
          </p:nvPr>
        </p:nvSpPr>
        <p:spPr>
          <a:xfrm>
            <a:off x="2783632" y="980728"/>
            <a:ext cx="8424936" cy="499341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¿Qué es la temperatura?</a:t>
            </a: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FF00"/>
                </a:solidFill>
              </a:rPr>
              <a:t>¿Qué instrumento se emplea para medir la temperatura?</a:t>
            </a:r>
          </a:p>
          <a:p>
            <a:pPr marL="0" indent="0">
              <a:buNone/>
            </a:pPr>
            <a:r>
              <a:rPr lang="es-ES" dirty="0" smtClean="0"/>
              <a:t>¿Cuáles son los valores de temperatura normal?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FF00"/>
                </a:solidFill>
              </a:rPr>
              <a:t>¿Dónde se mide la temperatura en un paciente?</a:t>
            </a:r>
            <a:endParaRPr lang="es-E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479376" y="1844824"/>
            <a:ext cx="2232248" cy="38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2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rgbClr val="FFFF00"/>
                </a:solidFill>
              </a:rPr>
              <a:t>La </a:t>
            </a:r>
            <a:r>
              <a:rPr lang="es-ES" dirty="0" smtClean="0">
                <a:solidFill>
                  <a:srgbClr val="FFFF00"/>
                </a:solidFill>
              </a:rPr>
              <a:t>temperatura: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</a:t>
            </a:r>
            <a:r>
              <a:rPr lang="es-ES" dirty="0"/>
              <a:t>una magnitud referida a la noción de calor medible mediante un termómetro. En física, se define como una magnitud escalar relacionada con la energía interna de un sistema </a:t>
            </a:r>
            <a:r>
              <a:rPr lang="es-ES" dirty="0" smtClean="0"/>
              <a:t>termodinámico.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557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rgbClr val="FFFF00"/>
                </a:solidFill>
              </a:rPr>
              <a:t>U</a:t>
            </a:r>
            <a:r>
              <a:rPr lang="x-none" dirty="0">
                <a:solidFill>
                  <a:srgbClr val="FFFF00"/>
                </a:solidFill>
              </a:rPr>
              <a:t>nidad de medidas SI: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1200" y="1676400"/>
            <a:ext cx="6752952" cy="4419600"/>
          </a:xfrm>
        </p:spPr>
        <p:txBody>
          <a:bodyPr/>
          <a:lstStyle/>
          <a:p>
            <a:r>
              <a:rPr lang="x-none" dirty="0"/>
              <a:t>Kelvin </a:t>
            </a:r>
            <a:r>
              <a:rPr lang="x-none" dirty="0">
                <a:solidFill>
                  <a:srgbClr val="FFFF00"/>
                </a:solidFill>
              </a:rPr>
              <a:t>(K)</a:t>
            </a:r>
          </a:p>
          <a:p>
            <a:r>
              <a:rPr lang="es-ES" dirty="0"/>
              <a:t>Se </a:t>
            </a:r>
            <a:r>
              <a:rPr lang="x-none" dirty="0"/>
              <a:t>mide en:</a:t>
            </a:r>
          </a:p>
          <a:p>
            <a:pPr lvl="1"/>
            <a:r>
              <a:rPr lang="es-ES" dirty="0"/>
              <a:t>Grado Celsius </a:t>
            </a:r>
            <a:r>
              <a:rPr lang="es-ES" dirty="0">
                <a:solidFill>
                  <a:srgbClr val="FFFF00"/>
                </a:solidFill>
              </a:rPr>
              <a:t>(</a:t>
            </a:r>
            <a:r>
              <a:rPr lang="x-none" dirty="0">
                <a:solidFill>
                  <a:srgbClr val="FFFF00"/>
                </a:solidFill>
              </a:rPr>
              <a:t>°C)</a:t>
            </a:r>
          </a:p>
          <a:p>
            <a:pPr lvl="1"/>
            <a:r>
              <a:rPr lang="es-ES" dirty="0"/>
              <a:t>Grado Fahrenheit </a:t>
            </a:r>
            <a:r>
              <a:rPr lang="es-ES" dirty="0">
                <a:solidFill>
                  <a:srgbClr val="FFFF00"/>
                </a:solidFill>
              </a:rPr>
              <a:t>(</a:t>
            </a:r>
            <a:r>
              <a:rPr lang="x-none" dirty="0">
                <a:solidFill>
                  <a:srgbClr val="FFFF00"/>
                </a:solidFill>
              </a:rPr>
              <a:t>°F)</a:t>
            </a:r>
          </a:p>
          <a:p>
            <a:pPr marL="457200" lvl="1" indent="0">
              <a:buNone/>
            </a:pPr>
            <a:endParaRPr lang="x-none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5800" y="2564904"/>
            <a:ext cx="3853402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548680"/>
            <a:ext cx="3024336" cy="562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007765" y="4797152"/>
            <a:ext cx="643215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9484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A567D20-5395-4ACC-ADD8-5DE1782FD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743792"/>
            <a:ext cx="5016407" cy="211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8BD0FE2-FA48-42F0-9DB7-F11402B4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69" y="413040"/>
            <a:ext cx="3249323" cy="305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68A05F1-F5AE-4D3A-BAEE-2E297BE29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11" y="2860715"/>
            <a:ext cx="3494239" cy="349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A7A91C3-9086-48E0-A152-AF7D89DF3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429000"/>
            <a:ext cx="4799285" cy="257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ítulo 16">
            <a:extLst>
              <a:ext uri="{FF2B5EF4-FFF2-40B4-BE49-F238E27FC236}">
                <a16:creationId xmlns="" xmlns:a16="http://schemas.microsoft.com/office/drawing/2014/main" id="{26268C4A-6F4A-46B4-BE17-AAE1D4DD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659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2 Marcador de contenido"/>
          <p:cNvSpPr>
            <a:spLocks noGrp="1"/>
          </p:cNvSpPr>
          <p:nvPr>
            <p:ph idx="1"/>
          </p:nvPr>
        </p:nvSpPr>
        <p:spPr>
          <a:xfrm>
            <a:off x="2783632" y="980728"/>
            <a:ext cx="8352928" cy="4993419"/>
          </a:xfrm>
        </p:spPr>
        <p:txBody>
          <a:bodyPr/>
          <a:lstStyle/>
          <a:p>
            <a:pPr marL="0" indent="0">
              <a:buNone/>
            </a:pPr>
            <a:r>
              <a:rPr lang="es-ES" sz="6000" dirty="0" smtClean="0"/>
              <a:t>¿Han visitado un consultorio médico?</a:t>
            </a:r>
            <a:endParaRPr lang="es-ES" sz="6000" dirty="0"/>
          </a:p>
          <a:p>
            <a:pPr marL="0" indent="0">
              <a:buNone/>
            </a:pPr>
            <a:r>
              <a:rPr lang="es-ES" sz="6000" dirty="0" smtClean="0">
                <a:solidFill>
                  <a:srgbClr val="FFFF00"/>
                </a:solidFill>
              </a:rPr>
              <a:t>¿Qué les ha llamado la atención?</a:t>
            </a:r>
            <a:endParaRPr lang="es-ES" sz="6000" dirty="0">
              <a:solidFill>
                <a:srgbClr val="FFFF00"/>
              </a:solidFill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479376" y="1844824"/>
            <a:ext cx="2232248" cy="38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69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08585A-3AF6-4A1A-81EF-3AC49F30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CB12A9D1-C55A-4B17-A5F2-45DB43746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39" y="908720"/>
            <a:ext cx="951175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234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8F7AC1-3873-47EF-8E52-BFF16310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81200135-1E20-4F4B-B02A-2A846DB17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124744"/>
            <a:ext cx="9124921" cy="490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346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40B3CC8E-1934-491B-8926-178AE96E2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" y="1464058"/>
            <a:ext cx="4555742" cy="455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7ABE4D9-B74B-4417-BF30-A5F4897DE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764704"/>
            <a:ext cx="4911993" cy="491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1945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solidFill>
                  <a:srgbClr val="FFFF00"/>
                </a:solidFill>
              </a:rPr>
              <a:t>Valores de temperatuta normal: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1200" y="1676400"/>
            <a:ext cx="10769600" cy="1536576"/>
          </a:xfrm>
        </p:spPr>
        <p:txBody>
          <a:bodyPr/>
          <a:lstStyle/>
          <a:p>
            <a:r>
              <a:rPr lang="es-ES" sz="4000" dirty="0"/>
              <a:t>P</a:t>
            </a:r>
            <a:r>
              <a:rPr lang="x-none" sz="4000" dirty="0"/>
              <a:t>romedio de </a:t>
            </a:r>
            <a:r>
              <a:rPr lang="x-none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37 °C </a:t>
            </a:r>
            <a:r>
              <a:rPr lang="x-none" sz="4000" dirty="0"/>
              <a:t>(36 °C a 37,5 °C) Los valores normales de la temperatura:</a:t>
            </a:r>
          </a:p>
          <a:p>
            <a:pPr marL="0" indent="0">
              <a:buNone/>
            </a:pPr>
            <a:endParaRPr lang="x-none" sz="36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62084"/>
              </p:ext>
            </p:extLst>
          </p:nvPr>
        </p:nvGraphicFramePr>
        <p:xfrm>
          <a:off x="2495599" y="2996952"/>
          <a:ext cx="6901359" cy="29807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100000">
                  <a:extLst>
                    <a:ext uri="{9D8B030D-6E8A-4147-A177-3AD203B41FA5}">
                      <a16:colId xmlns="" xmlns:a16="http://schemas.microsoft.com/office/drawing/2014/main" val="958180602"/>
                    </a:ext>
                  </a:extLst>
                </a:gridCol>
                <a:gridCol w="2801359">
                  <a:extLst>
                    <a:ext uri="{9D8B030D-6E8A-4147-A177-3AD203B41FA5}">
                      <a16:colId xmlns="" xmlns:a16="http://schemas.microsoft.com/office/drawing/2014/main" val="3793237123"/>
                    </a:ext>
                  </a:extLst>
                </a:gridCol>
              </a:tblGrid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x-none" sz="3300" dirty="0"/>
                        <a:t>Edad</a:t>
                      </a:r>
                    </a:p>
                  </a:txBody>
                  <a:tcPr marL="93231" marR="93231" marT="46616" marB="46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300" dirty="0"/>
                        <a:t>°C</a:t>
                      </a:r>
                    </a:p>
                  </a:txBody>
                  <a:tcPr marL="93231" marR="93231" marT="46616" marB="46616"/>
                </a:tc>
                <a:extLst>
                  <a:ext uri="{0D108BD9-81ED-4DB2-BD59-A6C34878D82A}">
                    <a16:rowId xmlns="" xmlns:a16="http://schemas.microsoft.com/office/drawing/2014/main" val="3865346111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r>
                        <a:rPr lang="es-ES" sz="3300" dirty="0"/>
                        <a:t>R</a:t>
                      </a:r>
                      <a:r>
                        <a:rPr lang="x-none" sz="3300" dirty="0"/>
                        <a:t>ecién nacidos</a:t>
                      </a:r>
                    </a:p>
                  </a:txBody>
                  <a:tcPr marL="93231" marR="93231" marT="46616" marB="46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300" dirty="0"/>
                        <a:t>36.1 a 37.7</a:t>
                      </a:r>
                    </a:p>
                  </a:txBody>
                  <a:tcPr marL="93231" marR="93231" marT="46616" marB="46616"/>
                </a:tc>
                <a:extLst>
                  <a:ext uri="{0D108BD9-81ED-4DB2-BD59-A6C34878D82A}">
                    <a16:rowId xmlns="" xmlns:a16="http://schemas.microsoft.com/office/drawing/2014/main" val="3053253944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r>
                        <a:rPr lang="es-ES" sz="3300" dirty="0"/>
                        <a:t>L</a:t>
                      </a:r>
                      <a:r>
                        <a:rPr lang="x-none" sz="3300" dirty="0"/>
                        <a:t>actantes</a:t>
                      </a:r>
                    </a:p>
                  </a:txBody>
                  <a:tcPr marL="93231" marR="93231" marT="46616" marB="46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300" dirty="0"/>
                        <a:t>37.2</a:t>
                      </a:r>
                    </a:p>
                  </a:txBody>
                  <a:tcPr marL="93231" marR="93231" marT="46616" marB="46616"/>
                </a:tc>
                <a:extLst>
                  <a:ext uri="{0D108BD9-81ED-4DB2-BD59-A6C34878D82A}">
                    <a16:rowId xmlns="" xmlns:a16="http://schemas.microsoft.com/office/drawing/2014/main" val="1116133657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r>
                        <a:rPr lang="es-ES" sz="3300" dirty="0"/>
                        <a:t>N</a:t>
                      </a:r>
                      <a:r>
                        <a:rPr lang="x-none" sz="3300" dirty="0"/>
                        <a:t>iños de 2 a 8 años</a:t>
                      </a:r>
                    </a:p>
                  </a:txBody>
                  <a:tcPr marL="93231" marR="93231" marT="46616" marB="46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300" dirty="0"/>
                        <a:t>37</a:t>
                      </a:r>
                    </a:p>
                  </a:txBody>
                  <a:tcPr marL="93231" marR="93231" marT="46616" marB="46616"/>
                </a:tc>
                <a:extLst>
                  <a:ext uri="{0D108BD9-81ED-4DB2-BD59-A6C34878D82A}">
                    <a16:rowId xmlns="" xmlns:a16="http://schemas.microsoft.com/office/drawing/2014/main" val="389815229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r>
                        <a:rPr lang="es-ES" sz="3300" dirty="0"/>
                        <a:t>A</a:t>
                      </a:r>
                      <a:r>
                        <a:rPr lang="x-none" sz="3300" dirty="0"/>
                        <a:t>dultos</a:t>
                      </a:r>
                    </a:p>
                  </a:txBody>
                  <a:tcPr marL="93231" marR="93231" marT="46616" marB="46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300" dirty="0"/>
                        <a:t>36 a 37</a:t>
                      </a:r>
                    </a:p>
                  </a:txBody>
                  <a:tcPr marL="93231" marR="93231" marT="46616" marB="46616"/>
                </a:tc>
                <a:extLst>
                  <a:ext uri="{0D108BD9-81ED-4DB2-BD59-A6C34878D82A}">
                    <a16:rowId xmlns="" xmlns:a16="http://schemas.microsoft.com/office/drawing/2014/main" val="213650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383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rgbClr val="FFFF00"/>
                </a:solidFill>
              </a:rPr>
              <a:t>Z</a:t>
            </a:r>
            <a:r>
              <a:rPr lang="x-none" dirty="0">
                <a:solidFill>
                  <a:srgbClr val="FFFF00"/>
                </a:solidFill>
              </a:rPr>
              <a:t>onas de medida temp. corporal: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Boca</a:t>
            </a:r>
            <a:r>
              <a:rPr lang="es-ES" sz="4800" dirty="0"/>
              <a:t> (o</a:t>
            </a:r>
            <a:r>
              <a:rPr lang="x-none" sz="4800" dirty="0"/>
              <a:t>ral): es accesible y cómoda. (TC)</a:t>
            </a:r>
          </a:p>
          <a:p>
            <a:r>
              <a:rPr lang="es-ES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</a:t>
            </a:r>
            <a:r>
              <a:rPr lang="x-none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ído</a:t>
            </a:r>
            <a:r>
              <a:rPr lang="x-none" sz="4800" dirty="0"/>
              <a:t>: es accesible y cómoda. (TC)</a:t>
            </a:r>
          </a:p>
          <a:p>
            <a:r>
              <a:rPr lang="es-ES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</a:t>
            </a:r>
            <a:r>
              <a:rPr lang="x-none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ecto</a:t>
            </a:r>
            <a:r>
              <a:rPr lang="x-none" sz="4800" dirty="0"/>
              <a:t>: es la más exacta. (TC)</a:t>
            </a:r>
          </a:p>
          <a:p>
            <a:r>
              <a:rPr lang="es-ES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x-none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xila</a:t>
            </a:r>
            <a:r>
              <a:rPr lang="x-none" sz="4800" dirty="0"/>
              <a:t>: es la menos exacta. (TE)</a:t>
            </a:r>
          </a:p>
          <a:p>
            <a:pPr marL="0" indent="0">
              <a:buNone/>
            </a:pPr>
            <a:endParaRPr lang="x-none" sz="4800" dirty="0"/>
          </a:p>
          <a:p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3792973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>
                <a:solidFill>
                  <a:srgbClr val="FFFF00"/>
                </a:solidFill>
              </a:rPr>
              <a:t>Termografía: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Es una técnica que permite medir temperaturas exactas a distancia y sin necesidad de contacto físico con el objeto a estudiar. La imagen generada se denomina </a:t>
            </a:r>
            <a:r>
              <a:rPr lang="x-none" dirty="0">
                <a:solidFill>
                  <a:srgbClr val="00FFFF"/>
                </a:solidFill>
              </a:rPr>
              <a:t>termograma</a:t>
            </a:r>
            <a:r>
              <a:rPr lang="x-none" dirty="0"/>
              <a:t> o </a:t>
            </a:r>
            <a:r>
              <a:rPr lang="x-none" dirty="0">
                <a:solidFill>
                  <a:srgbClr val="00FFFF"/>
                </a:solidFill>
              </a:rPr>
              <a:t>imagen térmica</a:t>
            </a:r>
            <a:r>
              <a:rPr lang="x-non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781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>
                <a:solidFill>
                  <a:srgbClr val="FFFF00"/>
                </a:solidFill>
              </a:rPr>
              <a:t>Termografía en salud: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dirty="0"/>
              <a:t>E</a:t>
            </a:r>
            <a:r>
              <a:rPr lang="x-none" sz="4000" dirty="0"/>
              <a:t>studio sobre la termo-fisiología de senos y pecho. </a:t>
            </a:r>
          </a:p>
          <a:p>
            <a:r>
              <a:rPr lang="es-ES" sz="4000" dirty="0"/>
              <a:t>E</a:t>
            </a:r>
            <a:r>
              <a:rPr lang="x-none" sz="4000" dirty="0"/>
              <a:t>studios de observaciones clínicas de patrones térmicos en la piel, en la cabeza, el cuello, </a:t>
            </a:r>
            <a:r>
              <a:rPr lang="es-ES" sz="4000" dirty="0"/>
              <a:t>columna vertebral y extremidades superiores e inferiores</a:t>
            </a:r>
            <a:r>
              <a:rPr lang="x-none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049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>
                <a:solidFill>
                  <a:srgbClr val="FFFF00"/>
                </a:solidFill>
              </a:rPr>
              <a:t>Cámaras termográficas: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4456584"/>
            <a:ext cx="1944216" cy="149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484784"/>
            <a:ext cx="3390281" cy="282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12" y="1556792"/>
            <a:ext cx="2867025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20" y="1484784"/>
            <a:ext cx="2804672" cy="240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519" y="3762375"/>
            <a:ext cx="352425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2072" y="3871469"/>
            <a:ext cx="3698504" cy="214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36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E</a:t>
            </a:r>
            <a:r>
              <a:rPr lang="x-none" dirty="0">
                <a:solidFill>
                  <a:srgbClr val="FFFF00"/>
                </a:solidFill>
              </a:rPr>
              <a:t>jemplos de termogramas: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57" y="1484784"/>
            <a:ext cx="8716286" cy="449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24" y="1340768"/>
            <a:ext cx="6588224" cy="4749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422985"/>
            <a:ext cx="7351372" cy="466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551241"/>
            <a:ext cx="8136904" cy="553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751369"/>
            <a:ext cx="8077027" cy="533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1723" y="551241"/>
            <a:ext cx="5184576" cy="534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1545" y="731138"/>
            <a:ext cx="8136904" cy="5220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69" t="55250" r="44663" b="12200"/>
          <a:stretch/>
        </p:blipFill>
        <p:spPr>
          <a:xfrm>
            <a:off x="2207568" y="759848"/>
            <a:ext cx="7870884" cy="519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05" t="34250" r="38141" b="32150"/>
          <a:stretch/>
        </p:blipFill>
        <p:spPr>
          <a:xfrm>
            <a:off x="1896808" y="753260"/>
            <a:ext cx="8181644" cy="521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123" y="837501"/>
            <a:ext cx="7793286" cy="517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076" y="609600"/>
            <a:ext cx="7910453" cy="535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6960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2 Marcador de contenido"/>
          <p:cNvSpPr>
            <a:spLocks noGrp="1"/>
          </p:cNvSpPr>
          <p:nvPr>
            <p:ph idx="1"/>
          </p:nvPr>
        </p:nvSpPr>
        <p:spPr>
          <a:xfrm>
            <a:off x="2783632" y="980728"/>
            <a:ext cx="8352928" cy="4993419"/>
          </a:xfrm>
        </p:spPr>
        <p:txBody>
          <a:bodyPr/>
          <a:lstStyle/>
          <a:p>
            <a:pPr marL="0" indent="0">
              <a:buNone/>
            </a:pPr>
            <a:r>
              <a:rPr lang="es-ES" sz="4600" dirty="0" smtClean="0"/>
              <a:t>¿Cuáles son las partes fundamentales del cuerpo humano?</a:t>
            </a:r>
            <a:endParaRPr lang="es-ES" sz="4600" dirty="0"/>
          </a:p>
          <a:p>
            <a:pPr marL="0" indent="0">
              <a:buNone/>
            </a:pPr>
            <a:r>
              <a:rPr lang="es-ES" sz="4600" dirty="0" smtClean="0">
                <a:solidFill>
                  <a:srgbClr val="FFFF00"/>
                </a:solidFill>
              </a:rPr>
              <a:t>¿Cuáles son las partes de la cara de una persona?</a:t>
            </a:r>
            <a:endParaRPr lang="es-ES" sz="4600" dirty="0">
              <a:solidFill>
                <a:srgbClr val="FFFF00"/>
              </a:solidFill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479376" y="1844824"/>
            <a:ext cx="2232248" cy="38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58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D2ADC2E-A0CD-4861-9628-8EC2F19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solidFill>
                  <a:srgbClr val="FFFF00"/>
                </a:solidFill>
              </a:rPr>
              <a:t>C</a:t>
            </a:r>
            <a:r>
              <a:rPr lang="en-US" dirty="0" err="1">
                <a:solidFill>
                  <a:srgbClr val="FFFF00"/>
                </a:solidFill>
              </a:rPr>
              <a:t>onsultorio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médico</a:t>
            </a:r>
            <a:r>
              <a:rPr lang="en-US" dirty="0">
                <a:solidFill>
                  <a:srgbClr val="FFFF00"/>
                </a:solidFill>
              </a:rPr>
              <a:t> de la </a:t>
            </a:r>
            <a:r>
              <a:rPr lang="en-US" dirty="0" err="1">
                <a:solidFill>
                  <a:srgbClr val="FFFF00"/>
                </a:solidFill>
              </a:rPr>
              <a:t>familia</a:t>
            </a:r>
            <a:endParaRPr lang="x-none" dirty="0">
              <a:solidFill>
                <a:srgbClr val="FFFF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11D35E0-60A5-4D89-A22F-427440378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22" y="1587454"/>
            <a:ext cx="4943178" cy="3552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AF91770-B074-49B2-8951-704ED2011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124190"/>
            <a:ext cx="5648450" cy="375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6776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3152552" cy="173928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Partes generales: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9600"/>
            <a:ext cx="5112568" cy="551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1696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2936528" cy="2171328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Partes de la cara: 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124744"/>
            <a:ext cx="687974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673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69" y="836357"/>
            <a:ext cx="7580307" cy="518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52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3" y="1988840"/>
            <a:ext cx="10475973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013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3143672" y="926232"/>
            <a:ext cx="8136904" cy="990600"/>
          </a:xfrm>
        </p:spPr>
        <p:txBody>
          <a:bodyPr/>
          <a:lstStyle/>
          <a:p>
            <a:r>
              <a:rPr lang="es-ES" sz="6600" dirty="0">
                <a:solidFill>
                  <a:srgbClr val="FFFF00"/>
                </a:solidFill>
              </a:rPr>
              <a:t>¿Conclusiones?</a:t>
            </a:r>
            <a:r>
              <a:rPr lang="es-ES" sz="6600" dirty="0"/>
              <a:t> </a:t>
            </a:r>
          </a:p>
        </p:txBody>
      </p:sp>
      <p:pic>
        <p:nvPicPr>
          <p:cNvPr id="15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983432" y="1769524"/>
            <a:ext cx="2232248" cy="38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44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Estudio independiente</a:t>
            </a:r>
          </a:p>
        </p:txBody>
      </p:sp>
      <p:sp>
        <p:nvSpPr>
          <p:cNvPr id="44035" name="2 Marcador de contenido"/>
          <p:cNvSpPr>
            <a:spLocks noGrp="1"/>
          </p:cNvSpPr>
          <p:nvPr>
            <p:ph idx="1"/>
          </p:nvPr>
        </p:nvSpPr>
        <p:spPr>
          <a:xfrm>
            <a:off x="711200" y="1961728"/>
            <a:ext cx="10769600" cy="4419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ES" sz="4000" dirty="0" smtClean="0"/>
              <a:t>Estudiarse los nombres de las partes del cuerpo.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dirty="0" smtClean="0">
                <a:solidFill>
                  <a:srgbClr val="FFFF00"/>
                </a:solidFill>
              </a:rPr>
              <a:t>¿Cómo se determina el índice de masa corporal?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dirty="0"/>
              <a:t>¿Cómo </a:t>
            </a:r>
            <a:r>
              <a:rPr lang="es-ES" sz="4000" dirty="0" smtClean="0"/>
              <a:t>medir la talla y la el peso de un paciente?</a:t>
            </a:r>
            <a:endParaRPr lang="es-ES" sz="4000" dirty="0"/>
          </a:p>
          <a:p>
            <a:pPr marL="742950" indent="-742950">
              <a:buFont typeface="+mj-lt"/>
              <a:buAutoNum type="arabicPeriod"/>
            </a:pPr>
            <a:endParaRPr lang="es-ES" sz="4000" dirty="0" smtClean="0"/>
          </a:p>
          <a:p>
            <a:pPr marL="742950" indent="-742950">
              <a:buFont typeface="+mj-lt"/>
              <a:buAutoNum type="arabicPeriod"/>
            </a:pPr>
            <a:endParaRPr lang="es-ES" sz="4000" dirty="0"/>
          </a:p>
        </p:txBody>
      </p:sp>
      <p:pic>
        <p:nvPicPr>
          <p:cNvPr id="4" name="3 Marcador de contenido"/>
          <p:cNvPicPr>
            <a:picLocks/>
          </p:cNvPicPr>
          <p:nvPr/>
        </p:nvPicPr>
        <p:blipFill rotWithShape="1">
          <a:blip r:embed="rId2"/>
          <a:srcRect l="12419" t="49030" r="60668" b="23168"/>
          <a:stretch/>
        </p:blipFill>
        <p:spPr bwMode="auto">
          <a:xfrm>
            <a:off x="911424" y="544091"/>
            <a:ext cx="1585912" cy="1228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5083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FA3B57-4CFC-4C67-893C-0A90E83A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solidFill>
                  <a:srgbClr val="FFFF00"/>
                </a:solidFill>
              </a:rPr>
              <a:t>C</a:t>
            </a:r>
            <a:r>
              <a:rPr lang="en-US" dirty="0" err="1">
                <a:solidFill>
                  <a:srgbClr val="FFFF00"/>
                </a:solidFill>
              </a:rPr>
              <a:t>onsultorio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médico</a:t>
            </a:r>
            <a:r>
              <a:rPr lang="en-US" dirty="0">
                <a:solidFill>
                  <a:srgbClr val="FFFF00"/>
                </a:solidFill>
              </a:rPr>
              <a:t> de la </a:t>
            </a:r>
            <a:r>
              <a:rPr lang="en-US" dirty="0" err="1">
                <a:solidFill>
                  <a:srgbClr val="FFFF00"/>
                </a:solidFill>
              </a:rPr>
              <a:t>familia</a:t>
            </a:r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8AB21B6-EC9F-4F61-82AD-89DAB02F0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4000" dirty="0"/>
              <a:t>Surgido el 4 de enero de 1984 por iniciativa del Comandante en Jefe Fidel Castro Ruz.</a:t>
            </a:r>
          </a:p>
          <a:p>
            <a:r>
              <a:rPr lang="x-none" sz="4000" dirty="0"/>
              <a:t>Actualmente Cuba posee 10 mil 869 consultorios; 449 policlínicos, y 785 Grupos Básicos de Trabajo, que integran la atención primaria de salud. </a:t>
            </a:r>
          </a:p>
        </p:txBody>
      </p:sp>
    </p:spTree>
    <p:extLst>
      <p:ext uri="{BB962C8B-B14F-4D97-AF65-F5344CB8AC3E}">
        <p14:creationId xmlns:p14="http://schemas.microsoft.com/office/powerpoint/2010/main" val="831313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E20877-E803-45C5-845F-0162E919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En</a:t>
            </a:r>
            <a:r>
              <a:rPr lang="en-US" dirty="0">
                <a:solidFill>
                  <a:srgbClr val="FFFF00"/>
                </a:solidFill>
              </a:rPr>
              <a:t> el </a:t>
            </a:r>
            <a:r>
              <a:rPr lang="en-US" dirty="0" err="1">
                <a:solidFill>
                  <a:srgbClr val="FFFF00"/>
                </a:solidFill>
              </a:rPr>
              <a:t>consultorio</a:t>
            </a:r>
            <a:r>
              <a:rPr lang="en-US" dirty="0">
                <a:solidFill>
                  <a:srgbClr val="FFFF00"/>
                </a:solidFill>
              </a:rPr>
              <a:t>:</a:t>
            </a:r>
            <a:endParaRPr lang="x-none" dirty="0">
              <a:solidFill>
                <a:srgbClr val="FFFF00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="" xmlns:a16="http://schemas.microsoft.com/office/drawing/2014/main" id="{A16F7EA3-D274-429E-AA34-9A0DCBB08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466631"/>
            <a:ext cx="7071580" cy="4698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526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E20877-E803-45C5-845F-0162E919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En</a:t>
            </a:r>
            <a:r>
              <a:rPr lang="en-US" dirty="0">
                <a:solidFill>
                  <a:srgbClr val="FFFF00"/>
                </a:solidFill>
              </a:rPr>
              <a:t> el </a:t>
            </a:r>
            <a:r>
              <a:rPr lang="en-US" dirty="0" err="1">
                <a:solidFill>
                  <a:srgbClr val="FFFF00"/>
                </a:solidFill>
              </a:rPr>
              <a:t>consultorio</a:t>
            </a:r>
            <a:r>
              <a:rPr lang="en-US" dirty="0">
                <a:solidFill>
                  <a:srgbClr val="FFFF00"/>
                </a:solidFill>
              </a:rPr>
              <a:t>:</a:t>
            </a:r>
            <a:endParaRPr lang="x-none" dirty="0">
              <a:solidFill>
                <a:srgbClr val="FFFF00"/>
              </a:solidFill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="" xmlns:a16="http://schemas.microsoft.com/office/drawing/2014/main" id="{8D78A862-CC22-4AFA-8014-90E0D4AF0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95796"/>
            <a:ext cx="3273296" cy="205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Resultado de imagen para imagenes del medico de familia en cu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44" y="2568508"/>
            <a:ext cx="3408738" cy="1957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48" y="1348522"/>
            <a:ext cx="3168352" cy="219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23" y="3946708"/>
            <a:ext cx="3137197" cy="208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25" y="4077072"/>
            <a:ext cx="3495175" cy="19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396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2 Marcador de contenido"/>
          <p:cNvSpPr>
            <a:spLocks noGrp="1"/>
          </p:cNvSpPr>
          <p:nvPr>
            <p:ph idx="1"/>
          </p:nvPr>
        </p:nvSpPr>
        <p:spPr>
          <a:xfrm>
            <a:off x="2794714" y="980728"/>
            <a:ext cx="8341845" cy="4993419"/>
          </a:xfrm>
        </p:spPr>
        <p:txBody>
          <a:bodyPr/>
          <a:lstStyle/>
          <a:p>
            <a:pPr marL="0" indent="0">
              <a:buNone/>
            </a:pPr>
            <a:r>
              <a:rPr lang="es-ES" sz="4600" dirty="0" smtClean="0"/>
              <a:t>¿Qué es la presión?</a:t>
            </a:r>
            <a:endParaRPr lang="es-ES" sz="4600" dirty="0"/>
          </a:p>
          <a:p>
            <a:pPr marL="0" indent="0">
              <a:buNone/>
            </a:pPr>
            <a:r>
              <a:rPr lang="es-ES" sz="4600" dirty="0" smtClean="0">
                <a:solidFill>
                  <a:srgbClr val="FFFF00"/>
                </a:solidFill>
              </a:rPr>
              <a:t>¿Cómo se mide?</a:t>
            </a:r>
          </a:p>
          <a:p>
            <a:pPr marL="0" indent="0">
              <a:buNone/>
            </a:pPr>
            <a:r>
              <a:rPr lang="es-ES" sz="4600" dirty="0"/>
              <a:t>¿Qué </a:t>
            </a:r>
            <a:r>
              <a:rPr lang="es-ES" sz="4600" dirty="0" smtClean="0"/>
              <a:t>instrumento se emplea para medir la presión sanguínea?</a:t>
            </a:r>
            <a:endParaRPr lang="es-ES" sz="4600" dirty="0"/>
          </a:p>
          <a:p>
            <a:pPr marL="0" indent="0">
              <a:buNone/>
            </a:pPr>
            <a:endParaRPr lang="es-ES" sz="4600" dirty="0">
              <a:solidFill>
                <a:srgbClr val="FFFF00"/>
              </a:solidFill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479376" y="1844824"/>
            <a:ext cx="2232248" cy="38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06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Presión: 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dirty="0" smtClean="0"/>
              <a:t>es </a:t>
            </a:r>
            <a:r>
              <a:rPr lang="es-ES" sz="4800" dirty="0"/>
              <a:t>una magnitud física que mide la proyección de la fuerza en dirección perpendicular por unidad de </a:t>
            </a:r>
            <a:r>
              <a:rPr lang="es-ES" sz="4800" dirty="0" smtClean="0"/>
              <a:t>superficie.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402554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>
                <a:solidFill>
                  <a:srgbClr val="FFFF00"/>
                </a:solidFill>
              </a:rPr>
              <a:t>Presión: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dirty="0"/>
              <a:t>Magnitud física escalar. </a:t>
            </a:r>
          </a:p>
          <a:p>
            <a:r>
              <a:rPr lang="es-ES" sz="4000" dirty="0"/>
              <a:t>S</a:t>
            </a:r>
            <a:r>
              <a:rPr lang="x-none" sz="4000" dirty="0"/>
              <a:t>e mide en Pascal. (SI)</a:t>
            </a:r>
          </a:p>
          <a:p>
            <a:r>
              <a:rPr lang="x-none" sz="4000" dirty="0"/>
              <a:t>También es muy común expresarla: </a:t>
            </a:r>
          </a:p>
          <a:p>
            <a:pPr lvl="1"/>
            <a:r>
              <a:rPr lang="es-ES" sz="3600" dirty="0">
                <a:solidFill>
                  <a:srgbClr val="FFFF00"/>
                </a:solidFill>
              </a:rPr>
              <a:t>m</a:t>
            </a:r>
            <a:r>
              <a:rPr lang="x-none" sz="3600" dirty="0">
                <a:solidFill>
                  <a:srgbClr val="FFFF00"/>
                </a:solidFill>
              </a:rPr>
              <a:t>mHg </a:t>
            </a:r>
            <a:r>
              <a:rPr lang="x-none" sz="3600" dirty="0"/>
              <a:t>(milímetro de mercurio) </a:t>
            </a:r>
          </a:p>
          <a:p>
            <a:pPr lvl="1"/>
            <a:r>
              <a:rPr lang="x-none" sz="3600" dirty="0">
                <a:solidFill>
                  <a:srgbClr val="FFFF00"/>
                </a:solidFill>
              </a:rPr>
              <a:t>Torr</a:t>
            </a:r>
            <a:r>
              <a:rPr lang="x-none" sz="3600" dirty="0"/>
              <a:t> (1 mmHg = 1 Torr)  </a:t>
            </a:r>
          </a:p>
          <a:p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3424099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alkboard">
  <a:themeElements>
    <a:clrScheme name="Tema de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C Futura Casual"/>
        <a:ea typeface=""/>
        <a:cs typeface=""/>
      </a:majorFont>
      <a:minorFont>
        <a:latin typeface="CAC Futura Casu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echalkboard</Template>
  <TotalTime>2436</TotalTime>
  <Words>573</Words>
  <Application>Microsoft Office PowerPoint</Application>
  <PresentationFormat>Panorámica</PresentationFormat>
  <Paragraphs>74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CAC Futura Casual</vt:lpstr>
      <vt:lpstr>Times New Roman</vt:lpstr>
      <vt:lpstr>Wingdings</vt:lpstr>
      <vt:lpstr>echalkboard</vt:lpstr>
      <vt:lpstr>En el consultorio médico</vt:lpstr>
      <vt:lpstr>Presentación de PowerPoint</vt:lpstr>
      <vt:lpstr>Consultorio médico de la familia</vt:lpstr>
      <vt:lpstr>Consultorio médico de la familia</vt:lpstr>
      <vt:lpstr>En el consultorio:</vt:lpstr>
      <vt:lpstr>En el consultorio:</vt:lpstr>
      <vt:lpstr>Presentación de PowerPoint</vt:lpstr>
      <vt:lpstr>Presión: </vt:lpstr>
      <vt:lpstr>Presión:</vt:lpstr>
      <vt:lpstr>Presión: </vt:lpstr>
      <vt:lpstr>Valores de presión</vt:lpstr>
      <vt:lpstr>Valores de presión</vt:lpstr>
      <vt:lpstr>Presentación de PowerPoint</vt:lpstr>
      <vt:lpstr>Estetoscopio:</vt:lpstr>
      <vt:lpstr>Estetoscopio:</vt:lpstr>
      <vt:lpstr>Presentación de PowerPoint</vt:lpstr>
      <vt:lpstr>La temperatura:</vt:lpstr>
      <vt:lpstr>Unidad de medidas SI: </vt:lpstr>
      <vt:lpstr>Presentación de PowerPoint</vt:lpstr>
      <vt:lpstr>Presentación de PowerPoint</vt:lpstr>
      <vt:lpstr>Presentación de PowerPoint</vt:lpstr>
      <vt:lpstr>Presentación de PowerPoint</vt:lpstr>
      <vt:lpstr>Valores de temperatuta normal:</vt:lpstr>
      <vt:lpstr>Zonas de medida temp. corporal:</vt:lpstr>
      <vt:lpstr>Termografía:</vt:lpstr>
      <vt:lpstr>Termografía en salud:</vt:lpstr>
      <vt:lpstr>Cámaras termográficas:</vt:lpstr>
      <vt:lpstr>Ejemplos de termogramas:</vt:lpstr>
      <vt:lpstr>Presentación de PowerPoint</vt:lpstr>
      <vt:lpstr>Partes generales:</vt:lpstr>
      <vt:lpstr>Partes de la cara: </vt:lpstr>
      <vt:lpstr>Presentación de PowerPoint</vt:lpstr>
      <vt:lpstr>Presentación de PowerPoint</vt:lpstr>
      <vt:lpstr>¿Conclusiones? </vt:lpstr>
      <vt:lpstr>Estudio independiente</vt:lpstr>
    </vt:vector>
  </TitlesOfParts>
  <Company>Windows XP Titan Ultimate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E-Chalkboard</dc:title>
  <dc:creator>Pedro</dc:creator>
  <cp:lastModifiedBy>PuestoMando</cp:lastModifiedBy>
  <cp:revision>433</cp:revision>
  <dcterms:created xsi:type="dcterms:W3CDTF">2008-01-01T07:48:58Z</dcterms:created>
  <dcterms:modified xsi:type="dcterms:W3CDTF">2021-03-02T14:35:24Z</dcterms:modified>
</cp:coreProperties>
</file>