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5"/>
  </p:notesMasterIdLst>
  <p:sldIdLst>
    <p:sldId id="256" r:id="rId2"/>
    <p:sldId id="274" r:id="rId3"/>
    <p:sldId id="275" r:id="rId4"/>
    <p:sldId id="314" r:id="rId5"/>
    <p:sldId id="276" r:id="rId6"/>
    <p:sldId id="277" r:id="rId7"/>
    <p:sldId id="278" r:id="rId8"/>
    <p:sldId id="279" r:id="rId9"/>
    <p:sldId id="298" r:id="rId10"/>
    <p:sldId id="283" r:id="rId11"/>
    <p:sldId id="284" r:id="rId12"/>
    <p:sldId id="285" r:id="rId13"/>
    <p:sldId id="286" r:id="rId14"/>
    <p:sldId id="287" r:id="rId15"/>
    <p:sldId id="288" r:id="rId16"/>
    <p:sldId id="290" r:id="rId17"/>
    <p:sldId id="293" r:id="rId18"/>
    <p:sldId id="289" r:id="rId19"/>
    <p:sldId id="292" r:id="rId20"/>
    <p:sldId id="291" r:id="rId21"/>
    <p:sldId id="295" r:id="rId22"/>
    <p:sldId id="294" r:id="rId23"/>
    <p:sldId id="296" r:id="rId24"/>
    <p:sldId id="297" r:id="rId25"/>
    <p:sldId id="299" r:id="rId26"/>
    <p:sldId id="300" r:id="rId27"/>
    <p:sldId id="301" r:id="rId28"/>
    <p:sldId id="302" r:id="rId29"/>
    <p:sldId id="303" r:id="rId30"/>
    <p:sldId id="304" r:id="rId31"/>
    <p:sldId id="305" r:id="rId32"/>
    <p:sldId id="306" r:id="rId33"/>
    <p:sldId id="315" r:id="rId34"/>
  </p:sldIdLst>
  <p:sldSz cx="9144000" cy="6858000" type="screen4x3"/>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83527" autoAdjust="0"/>
  </p:normalViewPr>
  <p:slideViewPr>
    <p:cSldViewPr>
      <p:cViewPr varScale="1">
        <p:scale>
          <a:sx n="66" d="100"/>
          <a:sy n="66" d="100"/>
        </p:scale>
        <p:origin x="150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3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0E8DFA-5BB8-4D10-88B5-9199DE5C2373}" type="datetimeFigureOut">
              <a:rPr lang="es-MX" smtClean="0"/>
              <a:pPr/>
              <a:t>03/03/2021</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8C3A54-8259-44F2-99C4-5D5EA0AB20CE}" type="slidenum">
              <a:rPr lang="es-MX" smtClean="0"/>
              <a:pPr/>
              <a:t>‹Nº›</a:t>
            </a:fld>
            <a:endParaRPr lang="es-MX"/>
          </a:p>
        </p:txBody>
      </p:sp>
    </p:spTree>
    <p:extLst>
      <p:ext uri="{BB962C8B-B14F-4D97-AF65-F5344CB8AC3E}">
        <p14:creationId xmlns:p14="http://schemas.microsoft.com/office/powerpoint/2010/main" val="3486120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sz="3200" b="1" dirty="0" smtClean="0">
                <a:latin typeface="Arial Rounded MT Bold" pitchFamily="34" charset="0"/>
              </a:rPr>
              <a:t>Promover</a:t>
            </a:r>
            <a:r>
              <a:rPr lang="es-MX" sz="3200" b="1" baseline="0" dirty="0" smtClean="0">
                <a:latin typeface="Arial Rounded MT Bold" pitchFamily="34" charset="0"/>
              </a:rPr>
              <a:t>  y mantener la motivación durante la conferencia</a:t>
            </a:r>
            <a:endParaRPr lang="es-MX" sz="3200" b="1" dirty="0">
              <a:latin typeface="Arial Rounded MT Bold" pitchFamily="34" charset="0"/>
            </a:endParaRPr>
          </a:p>
        </p:txBody>
      </p:sp>
      <p:sp>
        <p:nvSpPr>
          <p:cNvPr id="4" name="3 Marcador de número de diapositiva"/>
          <p:cNvSpPr>
            <a:spLocks noGrp="1"/>
          </p:cNvSpPr>
          <p:nvPr>
            <p:ph type="sldNum" sz="quarter" idx="10"/>
          </p:nvPr>
        </p:nvSpPr>
        <p:spPr/>
        <p:txBody>
          <a:bodyPr/>
          <a:lstStyle/>
          <a:p>
            <a:fld id="{B38C3A54-8259-44F2-99C4-5D5EA0AB20CE}" type="slidenum">
              <a:rPr lang="es-MX" smtClean="0"/>
              <a:pPr/>
              <a:t>5</a:t>
            </a:fld>
            <a:endParaRPr lang="es-MX"/>
          </a:p>
        </p:txBody>
      </p:sp>
    </p:spTree>
    <p:extLst>
      <p:ext uri="{BB962C8B-B14F-4D97-AF65-F5344CB8AC3E}">
        <p14:creationId xmlns:p14="http://schemas.microsoft.com/office/powerpoint/2010/main" val="950601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B38C3A54-8259-44F2-99C4-5D5EA0AB20CE}" type="slidenum">
              <a:rPr lang="es-MX" smtClean="0"/>
              <a:pPr/>
              <a:t>8</a:t>
            </a:fld>
            <a:endParaRPr lang="es-MX"/>
          </a:p>
        </p:txBody>
      </p:sp>
    </p:spTree>
    <p:extLst>
      <p:ext uri="{BB962C8B-B14F-4D97-AF65-F5344CB8AC3E}">
        <p14:creationId xmlns:p14="http://schemas.microsoft.com/office/powerpoint/2010/main" val="141237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B38C3A54-8259-44F2-99C4-5D5EA0AB20CE}" type="slidenum">
              <a:rPr lang="es-MX" smtClean="0"/>
              <a:pPr/>
              <a:t>9</a:t>
            </a:fld>
            <a:endParaRPr lang="es-MX"/>
          </a:p>
        </p:txBody>
      </p:sp>
    </p:spTree>
    <p:extLst>
      <p:ext uri="{BB962C8B-B14F-4D97-AF65-F5344CB8AC3E}">
        <p14:creationId xmlns:p14="http://schemas.microsoft.com/office/powerpoint/2010/main" val="4131533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GT"/>
          </a:p>
        </p:txBody>
      </p:sp>
      <p:sp>
        <p:nvSpPr>
          <p:cNvPr id="4" name="3 Marcador de número de diapositiva"/>
          <p:cNvSpPr>
            <a:spLocks noGrp="1"/>
          </p:cNvSpPr>
          <p:nvPr>
            <p:ph type="sldNum" sz="quarter" idx="10"/>
          </p:nvPr>
        </p:nvSpPr>
        <p:spPr/>
        <p:txBody>
          <a:bodyPr/>
          <a:lstStyle/>
          <a:p>
            <a:fld id="{B38C3A54-8259-44F2-99C4-5D5EA0AB20CE}" type="slidenum">
              <a:rPr lang="es-MX" smtClean="0"/>
              <a:pPr/>
              <a:t>19</a:t>
            </a:fld>
            <a:endParaRPr lang="es-MX"/>
          </a:p>
        </p:txBody>
      </p:sp>
    </p:spTree>
    <p:extLst>
      <p:ext uri="{BB962C8B-B14F-4D97-AF65-F5344CB8AC3E}">
        <p14:creationId xmlns:p14="http://schemas.microsoft.com/office/powerpoint/2010/main" val="1202688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GT" dirty="0"/>
          </a:p>
        </p:txBody>
      </p:sp>
      <p:sp>
        <p:nvSpPr>
          <p:cNvPr id="4" name="3 Marcador de número de diapositiva"/>
          <p:cNvSpPr>
            <a:spLocks noGrp="1"/>
          </p:cNvSpPr>
          <p:nvPr>
            <p:ph type="sldNum" sz="quarter" idx="10"/>
          </p:nvPr>
        </p:nvSpPr>
        <p:spPr/>
        <p:txBody>
          <a:bodyPr/>
          <a:lstStyle/>
          <a:p>
            <a:fld id="{B38C3A54-8259-44F2-99C4-5D5EA0AB20CE}" type="slidenum">
              <a:rPr lang="es-MX" smtClean="0"/>
              <a:pPr/>
              <a:t>20</a:t>
            </a:fld>
            <a:endParaRPr lang="es-MX"/>
          </a:p>
        </p:txBody>
      </p:sp>
    </p:spTree>
    <p:extLst>
      <p:ext uri="{BB962C8B-B14F-4D97-AF65-F5344CB8AC3E}">
        <p14:creationId xmlns:p14="http://schemas.microsoft.com/office/powerpoint/2010/main" val="337037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1"/>
      </p:bgRef>
    </p:bg>
    <p:spTree>
      <p:nvGrpSpPr>
        <p:cNvPr id="1" name=""/>
        <p:cNvGrpSpPr/>
        <p:nvPr/>
      </p:nvGrpSpPr>
      <p:grpSpPr>
        <a:xfrm>
          <a:off x="0" y="0"/>
          <a:ext cx="0" cy="0"/>
          <a:chOff x="0" y="0"/>
          <a:chExt cx="0" cy="0"/>
        </a:xfrm>
      </p:grpSpPr>
      <p:sp>
        <p:nvSpPr>
          <p:cNvPr id="8" name="7 Rectángulo"/>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Conector recto"/>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Título"/>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s-ES" smtClean="0"/>
              <a:t>Haga clic para modificar el estilo de título del patrón</a:t>
            </a:r>
            <a:endParaRPr kumimoji="0" lang="en-US"/>
          </a:p>
        </p:txBody>
      </p:sp>
      <p:sp>
        <p:nvSpPr>
          <p:cNvPr id="25" name="24 Subtítulo"/>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31" name="30 Marcador de fecha"/>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82929D3-5C57-4E4B-AA55-FD8396B1C998}" type="datetimeFigureOut">
              <a:rPr lang="es-GT" smtClean="0"/>
              <a:pPr/>
              <a:t>3/03/2021</a:t>
            </a:fld>
            <a:endParaRPr lang="es-GT"/>
          </a:p>
        </p:txBody>
      </p:sp>
      <p:sp>
        <p:nvSpPr>
          <p:cNvPr id="18" name="17 Marcador de pie de página"/>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s-GT"/>
          </a:p>
        </p:txBody>
      </p:sp>
      <p:sp>
        <p:nvSpPr>
          <p:cNvPr id="29" name="28 Marcador de número de diapositiva"/>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C27FA946-F88C-473D-BAE0-7ADE879C2698}" type="slidenum">
              <a:rPr lang="es-GT" smtClean="0"/>
              <a:pPr/>
              <a:t>‹Nº›</a:t>
            </a:fld>
            <a:endParaRPr lang="es-GT"/>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82929D3-5C57-4E4B-AA55-FD8396B1C998}" type="datetimeFigureOut">
              <a:rPr lang="es-GT" smtClean="0"/>
              <a:pPr/>
              <a:t>3/03/2021</a:t>
            </a:fld>
            <a:endParaRPr lang="es-GT"/>
          </a:p>
        </p:txBody>
      </p:sp>
      <p:sp>
        <p:nvSpPr>
          <p:cNvPr id="5" name="4 Marcador de pie de página"/>
          <p:cNvSpPr>
            <a:spLocks noGrp="1"/>
          </p:cNvSpPr>
          <p:nvPr>
            <p:ph type="ftr" sz="quarter" idx="11"/>
          </p:nvPr>
        </p:nvSpPr>
        <p:spPr/>
        <p:txBody>
          <a:bodyPr/>
          <a:lstStyle>
            <a:extLst/>
          </a:lstStyle>
          <a:p>
            <a:endParaRPr lang="es-GT"/>
          </a:p>
        </p:txBody>
      </p:sp>
      <p:sp>
        <p:nvSpPr>
          <p:cNvPr id="6" name="5 Marcador de número de diapositiva"/>
          <p:cNvSpPr>
            <a:spLocks noGrp="1"/>
          </p:cNvSpPr>
          <p:nvPr>
            <p:ph type="sldNum" sz="quarter" idx="12"/>
          </p:nvPr>
        </p:nvSpPr>
        <p:spPr/>
        <p:txBody>
          <a:bodyPr/>
          <a:lstStyle>
            <a:extLst/>
          </a:lstStyle>
          <a:p>
            <a:fld id="{C27FA946-F88C-473D-BAE0-7ADE879C2698}" type="slidenum">
              <a:rPr lang="es-GT" smtClean="0"/>
              <a:pPr/>
              <a:t>‹Nº›</a:t>
            </a:fld>
            <a:endParaRPr lang="es-G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274955"/>
            <a:ext cx="1524000" cy="5851525"/>
          </a:xfrm>
        </p:spPr>
        <p:txBody>
          <a:bodyPr vert="eaVert" ancho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2"/>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242816" y="6557946"/>
            <a:ext cx="2002464" cy="226902"/>
          </a:xfrm>
        </p:spPr>
        <p:txBody>
          <a:bodyPr/>
          <a:lstStyle>
            <a:extLst/>
          </a:lstStyle>
          <a:p>
            <a:fld id="{582929D3-5C57-4E4B-AA55-FD8396B1C998}" type="datetimeFigureOut">
              <a:rPr lang="es-GT" smtClean="0"/>
              <a:pPr/>
              <a:t>3/03/2021</a:t>
            </a:fld>
            <a:endParaRPr lang="es-GT"/>
          </a:p>
        </p:txBody>
      </p:sp>
      <p:sp>
        <p:nvSpPr>
          <p:cNvPr id="5" name="4 Marcador de pie de página"/>
          <p:cNvSpPr>
            <a:spLocks noGrp="1"/>
          </p:cNvSpPr>
          <p:nvPr>
            <p:ph type="ftr" sz="quarter" idx="11"/>
          </p:nvPr>
        </p:nvSpPr>
        <p:spPr>
          <a:xfrm>
            <a:off x="457200" y="6556248"/>
            <a:ext cx="3657600" cy="228600"/>
          </a:xfrm>
        </p:spPr>
        <p:txBody>
          <a:bodyPr/>
          <a:lstStyle>
            <a:extLst/>
          </a:lstStyle>
          <a:p>
            <a:endParaRPr lang="es-GT"/>
          </a:p>
        </p:txBody>
      </p:sp>
      <p:sp>
        <p:nvSpPr>
          <p:cNvPr id="6" name="5 Marcador de número de diapositiva"/>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C27FA946-F88C-473D-BAE0-7ADE879C2698}" type="slidenum">
              <a:rPr lang="es-GT" smtClean="0"/>
              <a:pPr/>
              <a:t>‹Nº›</a:t>
            </a:fld>
            <a:endParaRPr lang="es-G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82929D3-5C57-4E4B-AA55-FD8396B1C998}" type="datetimeFigureOut">
              <a:rPr lang="es-GT" smtClean="0"/>
              <a:pPr/>
              <a:t>3/03/2021</a:t>
            </a:fld>
            <a:endParaRPr lang="es-GT"/>
          </a:p>
        </p:txBody>
      </p:sp>
      <p:sp>
        <p:nvSpPr>
          <p:cNvPr id="5" name="4 Marcador de pie de página"/>
          <p:cNvSpPr>
            <a:spLocks noGrp="1"/>
          </p:cNvSpPr>
          <p:nvPr>
            <p:ph type="ftr" sz="quarter" idx="11"/>
          </p:nvPr>
        </p:nvSpPr>
        <p:spPr/>
        <p:txBody>
          <a:bodyPr/>
          <a:lstStyle>
            <a:extLst/>
          </a:lstStyle>
          <a:p>
            <a:endParaRPr lang="es-GT"/>
          </a:p>
        </p:txBody>
      </p:sp>
      <p:sp>
        <p:nvSpPr>
          <p:cNvPr id="6" name="5 Marcador de número de diapositiva"/>
          <p:cNvSpPr>
            <a:spLocks noGrp="1"/>
          </p:cNvSpPr>
          <p:nvPr>
            <p:ph type="sldNum" sz="quarter" idx="12"/>
          </p:nvPr>
        </p:nvSpPr>
        <p:spPr/>
        <p:txBody>
          <a:bodyPr/>
          <a:lstStyle>
            <a:extLst/>
          </a:lstStyle>
          <a:p>
            <a:fld id="{C27FA946-F88C-473D-BAE0-7ADE879C2698}" type="slidenum">
              <a:rPr lang="es-GT" smtClean="0"/>
              <a:pPr/>
              <a:t>‹Nº›</a:t>
            </a:fld>
            <a:endParaRPr lang="es-G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82929D3-5C57-4E4B-AA55-FD8396B1C998}" type="datetimeFigureOut">
              <a:rPr lang="es-GT" smtClean="0"/>
              <a:pPr/>
              <a:t>3/03/2021</a:t>
            </a:fld>
            <a:endParaRPr lang="es-GT"/>
          </a:p>
        </p:txBody>
      </p:sp>
      <p:sp>
        <p:nvSpPr>
          <p:cNvPr id="5" name="4 Marcador de pie de página"/>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s-GT"/>
          </a:p>
        </p:txBody>
      </p:sp>
      <p:sp>
        <p:nvSpPr>
          <p:cNvPr id="6" name="5 Marcador de número de diapositiva"/>
          <p:cNvSpPr>
            <a:spLocks noGrp="1"/>
          </p:cNvSpPr>
          <p:nvPr>
            <p:ph type="sldNum" sz="quarter" idx="12"/>
          </p:nvPr>
        </p:nvSpPr>
        <p:spPr>
          <a:xfrm>
            <a:off x="6733952" y="6555112"/>
            <a:ext cx="588336" cy="228600"/>
          </a:xfrm>
        </p:spPr>
        <p:txBody>
          <a:bodyPr/>
          <a:lstStyle>
            <a:extLst/>
          </a:lstStyle>
          <a:p>
            <a:fld id="{C27FA946-F88C-473D-BAE0-7ADE879C2698}" type="slidenum">
              <a:rPr lang="es-GT" smtClean="0"/>
              <a:pPr/>
              <a:t>‹Nº›</a:t>
            </a:fld>
            <a:endParaRPr lang="es-GT"/>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582929D3-5C57-4E4B-AA55-FD8396B1C998}" type="datetimeFigureOut">
              <a:rPr lang="es-GT" smtClean="0"/>
              <a:pPr/>
              <a:t>3/03/2021</a:t>
            </a:fld>
            <a:endParaRPr lang="es-GT"/>
          </a:p>
        </p:txBody>
      </p:sp>
      <p:sp>
        <p:nvSpPr>
          <p:cNvPr id="6" name="5 Marcador de pie de página"/>
          <p:cNvSpPr>
            <a:spLocks noGrp="1"/>
          </p:cNvSpPr>
          <p:nvPr>
            <p:ph type="ftr" sz="quarter" idx="11"/>
          </p:nvPr>
        </p:nvSpPr>
        <p:spPr/>
        <p:txBody>
          <a:bodyPr/>
          <a:lstStyle>
            <a:extLst/>
          </a:lstStyle>
          <a:p>
            <a:endParaRPr lang="es-GT"/>
          </a:p>
        </p:txBody>
      </p:sp>
      <p:sp>
        <p:nvSpPr>
          <p:cNvPr id="7" name="6 Marcador de número de diapositiva"/>
          <p:cNvSpPr>
            <a:spLocks noGrp="1"/>
          </p:cNvSpPr>
          <p:nvPr>
            <p:ph type="sldNum" sz="quarter" idx="12"/>
          </p:nvPr>
        </p:nvSpPr>
        <p:spPr/>
        <p:txBody>
          <a:bodyPr/>
          <a:lstStyle>
            <a:extLst/>
          </a:lstStyle>
          <a:p>
            <a:fld id="{C27FA946-F88C-473D-BAE0-7ADE879C2698}" type="slidenum">
              <a:rPr lang="es-GT" smtClean="0"/>
              <a:pPr/>
              <a:t>‹Nº›</a:t>
            </a:fld>
            <a:endParaRPr lang="es-G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nchor="b"/>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582929D3-5C57-4E4B-AA55-FD8396B1C998}" type="datetimeFigureOut">
              <a:rPr lang="es-GT" smtClean="0"/>
              <a:pPr/>
              <a:t>3/03/2021</a:t>
            </a:fld>
            <a:endParaRPr lang="es-GT"/>
          </a:p>
        </p:txBody>
      </p:sp>
      <p:sp>
        <p:nvSpPr>
          <p:cNvPr id="8" name="7 Marcador de pie de página"/>
          <p:cNvSpPr>
            <a:spLocks noGrp="1"/>
          </p:cNvSpPr>
          <p:nvPr>
            <p:ph type="ftr" sz="quarter" idx="11"/>
          </p:nvPr>
        </p:nvSpPr>
        <p:spPr/>
        <p:txBody>
          <a:bodyPr/>
          <a:lstStyle>
            <a:extLst/>
          </a:lstStyle>
          <a:p>
            <a:endParaRPr lang="es-GT"/>
          </a:p>
        </p:txBody>
      </p:sp>
      <p:sp>
        <p:nvSpPr>
          <p:cNvPr id="9" name="8 Marcador de número de diapositiva"/>
          <p:cNvSpPr>
            <a:spLocks noGrp="1"/>
          </p:cNvSpPr>
          <p:nvPr>
            <p:ph type="sldNum" sz="quarter" idx="12"/>
          </p:nvPr>
        </p:nvSpPr>
        <p:spPr/>
        <p:txBody>
          <a:bodyPr/>
          <a:lstStyle>
            <a:extLst/>
          </a:lstStyle>
          <a:p>
            <a:fld id="{C27FA946-F88C-473D-BAE0-7ADE879C2698}" type="slidenum">
              <a:rPr lang="es-GT" smtClean="0"/>
              <a:pPr/>
              <a:t>‹Nº›</a:t>
            </a:fld>
            <a:endParaRPr lang="es-G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582929D3-5C57-4E4B-AA55-FD8396B1C998}" type="datetimeFigureOut">
              <a:rPr lang="es-GT" smtClean="0"/>
              <a:pPr/>
              <a:t>3/03/2021</a:t>
            </a:fld>
            <a:endParaRPr lang="es-GT"/>
          </a:p>
        </p:txBody>
      </p:sp>
      <p:sp>
        <p:nvSpPr>
          <p:cNvPr id="4" name="3 Marcador de pie de página"/>
          <p:cNvSpPr>
            <a:spLocks noGrp="1"/>
          </p:cNvSpPr>
          <p:nvPr>
            <p:ph type="ftr" sz="quarter" idx="11"/>
          </p:nvPr>
        </p:nvSpPr>
        <p:spPr/>
        <p:txBody>
          <a:bodyPr/>
          <a:lstStyle>
            <a:extLst/>
          </a:lstStyle>
          <a:p>
            <a:endParaRPr lang="es-GT"/>
          </a:p>
        </p:txBody>
      </p:sp>
      <p:sp>
        <p:nvSpPr>
          <p:cNvPr id="5" name="4 Marcador de número de diapositiva"/>
          <p:cNvSpPr>
            <a:spLocks noGrp="1"/>
          </p:cNvSpPr>
          <p:nvPr>
            <p:ph type="sldNum" sz="quarter" idx="12"/>
          </p:nvPr>
        </p:nvSpPr>
        <p:spPr/>
        <p:txBody>
          <a:bodyPr/>
          <a:lstStyle>
            <a:extLst/>
          </a:lstStyle>
          <a:p>
            <a:fld id="{C27FA946-F88C-473D-BAE0-7ADE879C2698}" type="slidenum">
              <a:rPr lang="es-GT" smtClean="0"/>
              <a:pPr/>
              <a:t>‹Nº›</a:t>
            </a:fld>
            <a:endParaRPr lang="es-G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solidFill>
                  <a:schemeClr val="tx2"/>
                </a:solidFill>
              </a:defRPr>
            </a:lvl1pPr>
            <a:extLst/>
          </a:lstStyle>
          <a:p>
            <a:fld id="{582929D3-5C57-4E4B-AA55-FD8396B1C998}" type="datetimeFigureOut">
              <a:rPr lang="es-GT" smtClean="0"/>
              <a:pPr/>
              <a:t>3/03/2021</a:t>
            </a:fld>
            <a:endParaRPr lang="es-GT"/>
          </a:p>
        </p:txBody>
      </p:sp>
      <p:sp>
        <p:nvSpPr>
          <p:cNvPr id="3" name="2 Marcador de pie de página"/>
          <p:cNvSpPr>
            <a:spLocks noGrp="1"/>
          </p:cNvSpPr>
          <p:nvPr>
            <p:ph type="ftr" sz="quarter" idx="11"/>
          </p:nvPr>
        </p:nvSpPr>
        <p:spPr/>
        <p:txBody>
          <a:bodyPr/>
          <a:lstStyle>
            <a:lvl1pPr>
              <a:defRPr>
                <a:solidFill>
                  <a:schemeClr val="tx2"/>
                </a:solidFill>
              </a:defRPr>
            </a:lvl1pPr>
            <a:extLst/>
          </a:lstStyle>
          <a:p>
            <a:endParaRPr lang="es-GT"/>
          </a:p>
        </p:txBody>
      </p:sp>
      <p:sp>
        <p:nvSpPr>
          <p:cNvPr id="4" name="3 Marcador de número de diapositiva"/>
          <p:cNvSpPr>
            <a:spLocks noGrp="1"/>
          </p:cNvSpPr>
          <p:nvPr>
            <p:ph type="sldNum" sz="quarter" idx="12"/>
          </p:nvPr>
        </p:nvSpPr>
        <p:spPr/>
        <p:txBody>
          <a:bodyPr/>
          <a:lstStyle>
            <a:extLst/>
          </a:lstStyle>
          <a:p>
            <a:fld id="{C27FA946-F88C-473D-BAE0-7ADE879C2698}" type="slidenum">
              <a:rPr lang="es-GT" smtClean="0"/>
              <a:pPr/>
              <a:t>‹Nº›</a:t>
            </a:fld>
            <a:endParaRPr lang="es-G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582929D3-5C57-4E4B-AA55-FD8396B1C998}" type="datetimeFigureOut">
              <a:rPr lang="es-GT" smtClean="0"/>
              <a:pPr/>
              <a:t>3/03/2021</a:t>
            </a:fld>
            <a:endParaRPr lang="es-GT"/>
          </a:p>
        </p:txBody>
      </p:sp>
      <p:sp>
        <p:nvSpPr>
          <p:cNvPr id="6" name="5 Marcador de pie de página"/>
          <p:cNvSpPr>
            <a:spLocks noGrp="1"/>
          </p:cNvSpPr>
          <p:nvPr>
            <p:ph type="ftr" sz="quarter" idx="11"/>
          </p:nvPr>
        </p:nvSpPr>
        <p:spPr/>
        <p:txBody>
          <a:bodyPr/>
          <a:lstStyle>
            <a:extLst/>
          </a:lstStyle>
          <a:p>
            <a:endParaRPr lang="es-GT"/>
          </a:p>
        </p:txBody>
      </p:sp>
      <p:sp>
        <p:nvSpPr>
          <p:cNvPr id="7" name="6 Marcador de número de diapositiva"/>
          <p:cNvSpPr>
            <a:spLocks noGrp="1"/>
          </p:cNvSpPr>
          <p:nvPr>
            <p:ph type="sldNum" sz="quarter" idx="12"/>
          </p:nvPr>
        </p:nvSpPr>
        <p:spPr/>
        <p:txBody>
          <a:bodyPr/>
          <a:lstStyle>
            <a:extLst/>
          </a:lstStyle>
          <a:p>
            <a:fld id="{C27FA946-F88C-473D-BAE0-7ADE879C2698}" type="slidenum">
              <a:rPr lang="es-GT" smtClean="0"/>
              <a:pPr/>
              <a:t>‹Nº›</a:t>
            </a:fld>
            <a:endParaRPr lang="es-G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2"/>
      </p:bgRef>
    </p:bg>
    <p:spTree>
      <p:nvGrpSpPr>
        <p:cNvPr id="1" name=""/>
        <p:cNvGrpSpPr/>
        <p:nvPr/>
      </p:nvGrpSpPr>
      <p:grpSpPr>
        <a:xfrm>
          <a:off x="0" y="0"/>
          <a:ext cx="0" cy="0"/>
          <a:chOff x="0" y="0"/>
          <a:chExt cx="0" cy="0"/>
        </a:xfrm>
      </p:grpSpPr>
      <p:sp>
        <p:nvSpPr>
          <p:cNvPr id="8" name="7 Rectángulo"/>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s-ES" smtClean="0"/>
              <a:t>Haga clic para modificar el estilo de título del patrón</a:t>
            </a:r>
            <a:endParaRPr kumimoji="0" lang="en-US" dirty="0"/>
          </a:p>
        </p:txBody>
      </p:sp>
      <p:sp>
        <p:nvSpPr>
          <p:cNvPr id="4" name="3 Marcador de texto"/>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s-ES" smtClean="0"/>
              <a:t>Haga clic para modificar el estilo de texto del patrón</a:t>
            </a:r>
          </a:p>
        </p:txBody>
      </p:sp>
      <p:sp>
        <p:nvSpPr>
          <p:cNvPr id="5" name="4 Marcador de fecha"/>
          <p:cNvSpPr>
            <a:spLocks noGrp="1"/>
          </p:cNvSpPr>
          <p:nvPr>
            <p:ph type="dt" sz="half" idx="10"/>
          </p:nvPr>
        </p:nvSpPr>
        <p:spPr/>
        <p:txBody>
          <a:bodyPr/>
          <a:lstStyle>
            <a:extLst/>
          </a:lstStyle>
          <a:p>
            <a:fld id="{582929D3-5C57-4E4B-AA55-FD8396B1C998}" type="datetimeFigureOut">
              <a:rPr lang="es-GT" smtClean="0"/>
              <a:pPr/>
              <a:t>3/03/2021</a:t>
            </a:fld>
            <a:endParaRPr lang="es-GT"/>
          </a:p>
        </p:txBody>
      </p:sp>
      <p:sp>
        <p:nvSpPr>
          <p:cNvPr id="6" name="5 Marcador de pie de página"/>
          <p:cNvSpPr>
            <a:spLocks noGrp="1"/>
          </p:cNvSpPr>
          <p:nvPr>
            <p:ph type="ftr" sz="quarter" idx="11"/>
          </p:nvPr>
        </p:nvSpPr>
        <p:spPr/>
        <p:txBody>
          <a:bodyPr/>
          <a:lstStyle>
            <a:extLst/>
          </a:lstStyle>
          <a:p>
            <a:endParaRPr lang="es-GT"/>
          </a:p>
        </p:txBody>
      </p:sp>
      <p:sp>
        <p:nvSpPr>
          <p:cNvPr id="7" name="6 Marcador de número de diapositiva"/>
          <p:cNvSpPr>
            <a:spLocks noGrp="1"/>
          </p:cNvSpPr>
          <p:nvPr>
            <p:ph type="sldNum" sz="quarter" idx="12"/>
          </p:nvPr>
        </p:nvSpPr>
        <p:spPr/>
        <p:txBody>
          <a:bodyPr/>
          <a:lstStyle>
            <a:extLst/>
          </a:lstStyle>
          <a:p>
            <a:fld id="{C27FA946-F88C-473D-BAE0-7ADE879C2698}" type="slidenum">
              <a:rPr lang="es-GT" smtClean="0"/>
              <a:pPr/>
              <a:t>‹Nº›</a:t>
            </a:fld>
            <a:endParaRPr lang="es-GT"/>
          </a:p>
        </p:txBody>
      </p:sp>
      <p:sp>
        <p:nvSpPr>
          <p:cNvPr id="10" name="9 Marcador de posición de imagen"/>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s-ES" smtClean="0"/>
              <a:t>Haga clic en el icono para agregar una imagen</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Marcador de título"/>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s-ES" smtClean="0"/>
              <a:t>Haga clic para modificar el estilo de título del patrón</a:t>
            </a:r>
            <a:endParaRPr kumimoji="0" lang="en-US"/>
          </a:p>
        </p:txBody>
      </p:sp>
      <p:sp>
        <p:nvSpPr>
          <p:cNvPr id="31" name="30 Marcador de texto"/>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7" name="26 Marcador de fecha"/>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82929D3-5C57-4E4B-AA55-FD8396B1C998}" type="datetimeFigureOut">
              <a:rPr lang="es-GT" smtClean="0"/>
              <a:pPr/>
              <a:t>3/03/2021</a:t>
            </a:fld>
            <a:endParaRPr lang="es-GT"/>
          </a:p>
        </p:txBody>
      </p:sp>
      <p:sp>
        <p:nvSpPr>
          <p:cNvPr id="4" name="3 Marcador de pie de página"/>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s-GT"/>
          </a:p>
        </p:txBody>
      </p:sp>
      <p:sp>
        <p:nvSpPr>
          <p:cNvPr id="16" name="15 Marcador de número de diapositiva"/>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C27FA946-F88C-473D-BAE0-7ADE879C2698}" type="slidenum">
              <a:rPr lang="es-GT" smtClean="0"/>
              <a:pPr/>
              <a:t>‹Nº›</a:t>
            </a:fld>
            <a:endParaRPr lang="es-GT"/>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es/url?sa=i&amp;rct=j&amp;q=&amp;esrc=s&amp;frm=1&amp;source=images&amp;cd=&amp;cad=rja&amp;uact=8&amp;docid=pPnRa0Fyz6X6RM&amp;tbnid=19pwaljdLMfSqM:&amp;ved=0CAUQjRw&amp;url=http://www.scielo.org.pe/scielo.php?pid=S1022-51292008000400008&amp;script=sci_arttext&amp;ei=LLlpU6vnIoT4yQH_nICgBA&amp;bvm=bv.66111022,d.aWc&amp;psig=AFQjCNH4Ws6Af5R-L1GIZhF6udV0xRQfCw&amp;ust=1399523832454240"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gif"/><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10.jpe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714348" y="357166"/>
            <a:ext cx="7715304" cy="7340471"/>
          </a:xfrm>
          <a:prstGeom prst="rect">
            <a:avLst/>
          </a:prstGeom>
        </p:spPr>
        <p:txBody>
          <a:bodyPr wrap="square">
            <a:spAutoFit/>
          </a:bodyPr>
          <a:lstStyle/>
          <a:p>
            <a:pPr algn="ctr">
              <a:spcBef>
                <a:spcPct val="50000"/>
              </a:spcBef>
            </a:pPr>
            <a:r>
              <a:rPr lang="es-ES" b="1" dirty="0">
                <a:latin typeface="Arial Rounded MT Bold" pitchFamily="34" charset="0"/>
              </a:rPr>
              <a:t>Universidad de Ciencias Médicas.</a:t>
            </a:r>
          </a:p>
          <a:p>
            <a:pPr algn="ctr">
              <a:spcBef>
                <a:spcPct val="50000"/>
              </a:spcBef>
            </a:pPr>
            <a:r>
              <a:rPr lang="es-ES" b="1" dirty="0">
                <a:latin typeface="Arial Rounded MT Bold" pitchFamily="34" charset="0"/>
              </a:rPr>
              <a:t>Sancti Spiritus</a:t>
            </a:r>
          </a:p>
          <a:p>
            <a:pPr algn="ctr">
              <a:spcBef>
                <a:spcPct val="50000"/>
              </a:spcBef>
            </a:pPr>
            <a:endParaRPr lang="es-ES" sz="2600" b="1" dirty="0" smtClean="0">
              <a:latin typeface="Arial Rounded MT Bold" pitchFamily="34" charset="0"/>
            </a:endParaRPr>
          </a:p>
          <a:p>
            <a:pPr algn="ctr">
              <a:spcBef>
                <a:spcPct val="50000"/>
              </a:spcBef>
            </a:pPr>
            <a:endParaRPr lang="es-ES" sz="2600" b="1" dirty="0" smtClean="0">
              <a:latin typeface="Arial Rounded MT Bold" pitchFamily="34" charset="0"/>
            </a:endParaRPr>
          </a:p>
          <a:p>
            <a:pPr algn="ctr">
              <a:spcBef>
                <a:spcPct val="50000"/>
              </a:spcBef>
            </a:pPr>
            <a:r>
              <a:rPr lang="es-ES" sz="2400" b="1" dirty="0" smtClean="0">
                <a:latin typeface="Arial Rounded MT Bold" pitchFamily="34" charset="0"/>
              </a:rPr>
              <a:t>Uso de las ilustraciones como </a:t>
            </a:r>
            <a:r>
              <a:rPr lang="es-ES" sz="2400" b="1" dirty="0">
                <a:latin typeface="Arial Rounded MT Bold" pitchFamily="34" charset="0"/>
              </a:rPr>
              <a:t>e</a:t>
            </a:r>
            <a:r>
              <a:rPr lang="es-ES" sz="2400" b="1" dirty="0" smtClean="0">
                <a:latin typeface="Arial Rounded MT Bold" pitchFamily="34" charset="0"/>
              </a:rPr>
              <a:t>strategias </a:t>
            </a:r>
            <a:r>
              <a:rPr lang="es-ES" sz="2400" b="1" dirty="0" smtClean="0">
                <a:latin typeface="Arial Rounded MT Bold" pitchFamily="34" charset="0"/>
              </a:rPr>
              <a:t>de </a:t>
            </a:r>
            <a:r>
              <a:rPr lang="es-ES" sz="2400" b="1" smtClean="0">
                <a:latin typeface="Arial Rounded MT Bold" pitchFamily="34" charset="0"/>
              </a:rPr>
              <a:t>enseñanza </a:t>
            </a:r>
            <a:r>
              <a:rPr lang="es-ES" sz="2400" b="1" smtClean="0">
                <a:latin typeface="Arial Rounded MT Bold" pitchFamily="34" charset="0"/>
              </a:rPr>
              <a:t>al </a:t>
            </a:r>
            <a:r>
              <a:rPr lang="es-ES" sz="2400" b="1" dirty="0" smtClean="0">
                <a:latin typeface="Arial Rounded MT Bold" pitchFamily="34" charset="0"/>
              </a:rPr>
              <a:t>impartir </a:t>
            </a:r>
            <a:r>
              <a:rPr lang="es-ES" sz="2400" b="1" smtClean="0">
                <a:latin typeface="Arial Rounded MT Bold" pitchFamily="34" charset="0"/>
              </a:rPr>
              <a:t>una </a:t>
            </a:r>
            <a:r>
              <a:rPr lang="es-ES" sz="2400" b="1" smtClean="0">
                <a:latin typeface="Arial Rounded MT Bold" pitchFamily="34" charset="0"/>
              </a:rPr>
              <a:t>conferencia.</a:t>
            </a:r>
            <a:endParaRPr lang="es-ES" sz="2400" b="1" dirty="0" smtClean="0">
              <a:latin typeface="Arial Rounded MT Bold" pitchFamily="34" charset="0"/>
            </a:endParaRPr>
          </a:p>
          <a:p>
            <a:pPr algn="ctr">
              <a:spcBef>
                <a:spcPct val="50000"/>
              </a:spcBef>
            </a:pPr>
            <a:endParaRPr lang="es-ES" b="1" dirty="0" smtClean="0">
              <a:latin typeface="Arial Rounded MT Bold" pitchFamily="34" charset="0"/>
            </a:endParaRPr>
          </a:p>
          <a:p>
            <a:pPr algn="ctr">
              <a:spcBef>
                <a:spcPct val="50000"/>
              </a:spcBef>
            </a:pPr>
            <a:endParaRPr lang="es-ES" b="1" dirty="0">
              <a:latin typeface="Arial Rounded MT Bold" pitchFamily="34" charset="0"/>
            </a:endParaRPr>
          </a:p>
          <a:p>
            <a:pPr algn="ctr">
              <a:spcBef>
                <a:spcPct val="50000"/>
              </a:spcBef>
            </a:pPr>
            <a:r>
              <a:rPr lang="es-ES" b="1" dirty="0" smtClean="0">
                <a:latin typeface="Arial Rounded MT Bold" pitchFamily="34" charset="0"/>
              </a:rPr>
              <a:t>Autores: Dra. </a:t>
            </a:r>
            <a:r>
              <a:rPr lang="es-ES" b="1" dirty="0" err="1" smtClean="0">
                <a:latin typeface="Arial Rounded MT Bold" pitchFamily="34" charset="0"/>
              </a:rPr>
              <a:t>Yailyn</a:t>
            </a:r>
            <a:r>
              <a:rPr lang="es-ES" b="1" dirty="0" smtClean="0">
                <a:latin typeface="Arial Rounded MT Bold" pitchFamily="34" charset="0"/>
              </a:rPr>
              <a:t> </a:t>
            </a:r>
            <a:r>
              <a:rPr lang="es-ES" b="1" dirty="0" err="1" smtClean="0">
                <a:latin typeface="Arial Rounded MT Bold" pitchFamily="34" charset="0"/>
              </a:rPr>
              <a:t>Gaimetea</a:t>
            </a:r>
            <a:r>
              <a:rPr lang="es-ES" b="1" dirty="0" smtClean="0">
                <a:latin typeface="Arial Rounded MT Bold" pitchFamily="34" charset="0"/>
              </a:rPr>
              <a:t> </a:t>
            </a:r>
            <a:r>
              <a:rPr lang="es-ES" b="1" dirty="0" err="1" smtClean="0">
                <a:latin typeface="Arial Rounded MT Bold" pitchFamily="34" charset="0"/>
              </a:rPr>
              <a:t>Rodriguez</a:t>
            </a:r>
            <a:endParaRPr lang="es-ES" b="1" dirty="0" smtClean="0">
              <a:latin typeface="Arial Rounded MT Bold" pitchFamily="34" charset="0"/>
            </a:endParaRPr>
          </a:p>
          <a:p>
            <a:pPr algn="ctr">
              <a:spcBef>
                <a:spcPct val="50000"/>
              </a:spcBef>
            </a:pPr>
            <a:r>
              <a:rPr lang="en-US" b="1" dirty="0" err="1" smtClean="0">
                <a:latin typeface="Arial Rounded MT Bold" pitchFamily="34" charset="0"/>
              </a:rPr>
              <a:t>Especialista</a:t>
            </a:r>
            <a:r>
              <a:rPr lang="en-US" b="1" dirty="0" smtClean="0">
                <a:latin typeface="Arial Rounded MT Bold" pitchFamily="34" charset="0"/>
              </a:rPr>
              <a:t> 1er </a:t>
            </a:r>
            <a:r>
              <a:rPr lang="en-US" b="1" dirty="0" err="1" smtClean="0">
                <a:latin typeface="Arial Rounded MT Bold" pitchFamily="34" charset="0"/>
              </a:rPr>
              <a:t>Grado</a:t>
            </a:r>
            <a:r>
              <a:rPr lang="en-US" b="1" dirty="0" smtClean="0">
                <a:latin typeface="Arial Rounded MT Bold" pitchFamily="34" charset="0"/>
              </a:rPr>
              <a:t> MGI. </a:t>
            </a:r>
            <a:r>
              <a:rPr lang="en-US" b="1" dirty="0" err="1" smtClean="0">
                <a:latin typeface="Arial Rounded MT Bold" pitchFamily="34" charset="0"/>
              </a:rPr>
              <a:t>Profesor</a:t>
            </a:r>
            <a:r>
              <a:rPr lang="en-US" b="1" dirty="0" smtClean="0">
                <a:latin typeface="Arial Rounded MT Bold" pitchFamily="34" charset="0"/>
              </a:rPr>
              <a:t> </a:t>
            </a:r>
            <a:r>
              <a:rPr lang="en-US" b="1" dirty="0" err="1" smtClean="0">
                <a:latin typeface="Arial Rounded MT Bold" pitchFamily="34" charset="0"/>
              </a:rPr>
              <a:t>Auxiliar</a:t>
            </a:r>
            <a:r>
              <a:rPr lang="en-US" b="1" dirty="0" smtClean="0">
                <a:latin typeface="Arial Rounded MT Bold" pitchFamily="34" charset="0"/>
              </a:rPr>
              <a:t>. </a:t>
            </a:r>
            <a:r>
              <a:rPr lang="en-US" b="1" dirty="0" err="1" smtClean="0">
                <a:latin typeface="Arial Rounded MT Bold" pitchFamily="34" charset="0"/>
              </a:rPr>
              <a:t>Diplomado</a:t>
            </a:r>
            <a:r>
              <a:rPr lang="en-US" b="1" dirty="0" smtClean="0">
                <a:latin typeface="Arial Rounded MT Bold" pitchFamily="34" charset="0"/>
              </a:rPr>
              <a:t> en </a:t>
            </a:r>
            <a:r>
              <a:rPr lang="en-US" b="1" dirty="0" err="1" smtClean="0">
                <a:latin typeface="Arial Rounded MT Bold" pitchFamily="34" charset="0"/>
              </a:rPr>
              <a:t>Endoscopia</a:t>
            </a:r>
            <a:r>
              <a:rPr lang="en-US" b="1" dirty="0" smtClean="0">
                <a:latin typeface="Arial Rounded MT Bold" pitchFamily="34" charset="0"/>
              </a:rPr>
              <a:t> </a:t>
            </a:r>
            <a:r>
              <a:rPr lang="en-US" b="1" dirty="0" err="1" smtClean="0">
                <a:latin typeface="Arial Rounded MT Bold" pitchFamily="34" charset="0"/>
              </a:rPr>
              <a:t>Digestiva</a:t>
            </a:r>
            <a:r>
              <a:rPr lang="en-US" b="1" dirty="0" smtClean="0">
                <a:latin typeface="Arial Rounded MT Bold" pitchFamily="34" charset="0"/>
              </a:rPr>
              <a:t> Superior. </a:t>
            </a:r>
          </a:p>
          <a:p>
            <a:pPr algn="ctr">
              <a:spcBef>
                <a:spcPct val="50000"/>
              </a:spcBef>
            </a:pPr>
            <a:r>
              <a:rPr lang="en-US" b="1" dirty="0" err="1" smtClean="0">
                <a:latin typeface="Arial Rounded MT Bold" pitchFamily="34" charset="0"/>
              </a:rPr>
              <a:t>Dra</a:t>
            </a:r>
            <a:r>
              <a:rPr lang="en-US" b="1" dirty="0" smtClean="0">
                <a:latin typeface="Arial Rounded MT Bold" pitchFamily="34" charset="0"/>
              </a:rPr>
              <a:t>. </a:t>
            </a:r>
            <a:r>
              <a:rPr lang="en-US" b="1" dirty="0" err="1" smtClean="0">
                <a:latin typeface="Arial Rounded MT Bold" pitchFamily="34" charset="0"/>
              </a:rPr>
              <a:t>Marisely</a:t>
            </a:r>
            <a:r>
              <a:rPr lang="en-US" b="1" dirty="0" smtClean="0">
                <a:latin typeface="Arial Rounded MT Bold" pitchFamily="34" charset="0"/>
              </a:rPr>
              <a:t> Casanova Cruz.</a:t>
            </a:r>
          </a:p>
          <a:p>
            <a:pPr algn="ctr">
              <a:spcBef>
                <a:spcPct val="50000"/>
              </a:spcBef>
            </a:pPr>
            <a:r>
              <a:rPr lang="en-US" b="1" dirty="0" err="1" smtClean="0">
                <a:latin typeface="Arial Rounded MT Bold" pitchFamily="34" charset="0"/>
              </a:rPr>
              <a:t>Especialista</a:t>
            </a:r>
            <a:r>
              <a:rPr lang="en-US" b="1" dirty="0" smtClean="0">
                <a:latin typeface="Arial Rounded MT Bold" pitchFamily="34" charset="0"/>
              </a:rPr>
              <a:t> 1er </a:t>
            </a:r>
            <a:r>
              <a:rPr lang="en-US" b="1" dirty="0" err="1" smtClean="0">
                <a:latin typeface="Arial Rounded MT Bold" pitchFamily="34" charset="0"/>
              </a:rPr>
              <a:t>Grado</a:t>
            </a:r>
            <a:r>
              <a:rPr lang="en-US" b="1" dirty="0" smtClean="0">
                <a:latin typeface="Arial Rounded MT Bold" pitchFamily="34" charset="0"/>
              </a:rPr>
              <a:t> MGI. </a:t>
            </a:r>
            <a:r>
              <a:rPr lang="en-US" b="1" dirty="0" err="1" smtClean="0">
                <a:latin typeface="Arial Rounded MT Bold" pitchFamily="34" charset="0"/>
              </a:rPr>
              <a:t>Profesor</a:t>
            </a:r>
            <a:r>
              <a:rPr lang="en-US" b="1" dirty="0" smtClean="0">
                <a:latin typeface="Arial Rounded MT Bold" pitchFamily="34" charset="0"/>
              </a:rPr>
              <a:t> </a:t>
            </a:r>
            <a:r>
              <a:rPr lang="en-US" b="1" dirty="0" err="1" smtClean="0">
                <a:latin typeface="Arial Rounded MT Bold" pitchFamily="34" charset="0"/>
              </a:rPr>
              <a:t>Auxiliar</a:t>
            </a:r>
            <a:r>
              <a:rPr lang="en-US" b="1" dirty="0" smtClean="0">
                <a:latin typeface="Arial Rounded MT Bold" pitchFamily="34" charset="0"/>
              </a:rPr>
              <a:t>.</a:t>
            </a:r>
          </a:p>
          <a:p>
            <a:pPr algn="ctr">
              <a:spcBef>
                <a:spcPct val="50000"/>
              </a:spcBef>
            </a:pPr>
            <a:endParaRPr lang="es-ES" b="1" dirty="0" smtClean="0">
              <a:latin typeface="Arial Rounded MT Bold" pitchFamily="34" charset="0"/>
            </a:endParaRPr>
          </a:p>
          <a:p>
            <a:pPr algn="ctr">
              <a:spcBef>
                <a:spcPct val="50000"/>
              </a:spcBef>
            </a:pPr>
            <a:endParaRPr lang="es-ES" b="1" dirty="0">
              <a:latin typeface="Arial Rounded MT Bold" pitchFamily="34" charset="0"/>
            </a:endParaRPr>
          </a:p>
          <a:p>
            <a:pPr algn="ctr">
              <a:spcBef>
                <a:spcPct val="50000"/>
              </a:spcBef>
            </a:pPr>
            <a:endParaRPr lang="es-ES" b="1" dirty="0" smtClean="0"/>
          </a:p>
          <a:p>
            <a:pPr algn="ctr">
              <a:spcBef>
                <a:spcPct val="50000"/>
              </a:spcBef>
            </a:pPr>
            <a:endParaRPr lang="es-E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528" y="260648"/>
            <a:ext cx="7560840" cy="646331"/>
          </a:xfrm>
          <a:prstGeom prst="rect">
            <a:avLst/>
          </a:prstGeom>
        </p:spPr>
        <p:txBody>
          <a:bodyPr wrap="square">
            <a:spAutoFit/>
          </a:bodyPr>
          <a:lstStyle/>
          <a:p>
            <a:pPr algn="ctr"/>
            <a:r>
              <a:rPr lang="es-ES" sz="1100" b="1" dirty="0" smtClean="0">
                <a:solidFill>
                  <a:srgbClr val="FFFF00"/>
                </a:solidFill>
                <a:cs typeface="Arial" charset="0"/>
              </a:rPr>
              <a:t> </a:t>
            </a:r>
            <a:r>
              <a:rPr lang="es-ES" sz="3600" b="1" dirty="0" smtClean="0">
                <a:latin typeface="Arial Rounded MT Bold" pitchFamily="34" charset="0"/>
                <a:cs typeface="Arial" charset="0"/>
              </a:rPr>
              <a:t>Anatomía Patológica</a:t>
            </a:r>
            <a:endParaRPr lang="es-MX" sz="3600" dirty="0">
              <a:latin typeface="Arial Rounded MT Bold" pitchFamily="34" charset="0"/>
            </a:endParaRPr>
          </a:p>
        </p:txBody>
      </p:sp>
      <p:sp>
        <p:nvSpPr>
          <p:cNvPr id="3" name="1 Título"/>
          <p:cNvSpPr txBox="1">
            <a:spLocks/>
          </p:cNvSpPr>
          <p:nvPr/>
        </p:nvSpPr>
        <p:spPr bwMode="auto">
          <a:xfrm>
            <a:off x="142875" y="4437112"/>
            <a:ext cx="3925069" cy="864096"/>
          </a:xfrm>
          <a:prstGeom prst="rect">
            <a:avLst/>
          </a:prstGeom>
          <a:noFill/>
          <a:ln w="9525">
            <a:noFill/>
            <a:miter lim="800000"/>
            <a:headEnd/>
            <a:tailEnd/>
          </a:ln>
        </p:spPr>
        <p:txBody>
          <a:bodyPr anchor="ctr"/>
          <a:lstStyle/>
          <a:p>
            <a:pPr algn="just" eaLnBrk="1" hangingPunct="1">
              <a:defRPr/>
            </a:pPr>
            <a:r>
              <a:rPr lang="es-ES" sz="2400" dirty="0">
                <a:latin typeface="Arial Rounded MT Bold" pitchFamily="34" charset="0"/>
                <a:ea typeface="+mj-ea"/>
                <a:cs typeface="Arial" charset="0"/>
              </a:rPr>
              <a:t>    Aspecto macroscópico</a:t>
            </a:r>
          </a:p>
          <a:p>
            <a:pPr algn="just" eaLnBrk="1" hangingPunct="1">
              <a:defRPr/>
            </a:pPr>
            <a:r>
              <a:rPr lang="es-ES" sz="2400" dirty="0">
                <a:latin typeface="Arial Rounded MT Bold" pitchFamily="34" charset="0"/>
                <a:ea typeface="+mj-ea"/>
                <a:cs typeface="Arial" charset="0"/>
              </a:rPr>
              <a:t>        </a:t>
            </a:r>
            <a:r>
              <a:rPr lang="es-ES" sz="2400" dirty="0" smtClean="0">
                <a:latin typeface="Arial Rounded MT Bold" pitchFamily="34" charset="0"/>
                <a:ea typeface="+mj-ea"/>
                <a:cs typeface="Arial" charset="0"/>
              </a:rPr>
              <a:t>(úlcera gástrica)</a:t>
            </a:r>
            <a:endParaRPr lang="es-ES" sz="2400" dirty="0">
              <a:latin typeface="Arial Rounded MT Bold" pitchFamily="34" charset="0"/>
              <a:ea typeface="+mj-ea"/>
              <a:cs typeface="Arial" charset="0"/>
            </a:endParaRPr>
          </a:p>
        </p:txBody>
      </p:sp>
      <p:pic>
        <p:nvPicPr>
          <p:cNvPr id="2050" name="Picture 2"/>
          <p:cNvPicPr>
            <a:picLocks noChangeAspect="1" noChangeArrowheads="1"/>
          </p:cNvPicPr>
          <p:nvPr/>
        </p:nvPicPr>
        <p:blipFill>
          <a:blip r:embed="rId2" cstate="print"/>
          <a:srcRect/>
          <a:stretch>
            <a:fillRect/>
          </a:stretch>
        </p:blipFill>
        <p:spPr bwMode="auto">
          <a:xfrm>
            <a:off x="395536" y="1484784"/>
            <a:ext cx="2880320" cy="2540638"/>
          </a:xfrm>
          <a:prstGeom prst="rect">
            <a:avLst/>
          </a:prstGeom>
          <a:noFill/>
          <a:ln w="9525">
            <a:noFill/>
            <a:miter lim="800000"/>
            <a:headEnd/>
            <a:tailEnd/>
          </a:ln>
        </p:spPr>
      </p:pic>
      <p:cxnSp>
        <p:nvCxnSpPr>
          <p:cNvPr id="6" name="5 Conector recto de flecha"/>
          <p:cNvCxnSpPr/>
          <p:nvPr/>
        </p:nvCxnSpPr>
        <p:spPr>
          <a:xfrm flipV="1">
            <a:off x="1619672" y="1772816"/>
            <a:ext cx="3600400" cy="57606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 name="6 Conector recto de flecha"/>
          <p:cNvCxnSpPr/>
          <p:nvPr/>
        </p:nvCxnSpPr>
        <p:spPr>
          <a:xfrm>
            <a:off x="1115616" y="2780928"/>
            <a:ext cx="4104456" cy="36162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052" name="AutoShape 4" descr="data:image/jpeg;base64,/9j/4AAQSkZJRgABAQAAAQABAAD/2wCEAAkGBhQSERUUExQVFRUWGB8YFxgYGB4cHxggHh8cHB8fIB8ZHyceHh4kHhwgHy8hIygqLC4sIB8xNTAqNSYrLCkBCQoKDgwOGg8PGi8lHyIsNCwsLCwqLCwsLCwsLCwsLCwsLCwsLCwvNCwsLCwsLCwsLCwsLCwsLCwsLCwsLCwsLP/AABEIASsAqQMBIgACEQEDEQH/xAAbAAACAgMBAAAAAAAAAAAAAAAEBQMGAAIHAf/EAD0QAAIBAwMCBQIDBgUDBAMAAAECEQMSIQAEMQVBBhMiUWEycUKBkRQVI6GxwQczUtHhYoLwJENy8RYlsv/EABkBAAMBAQEAAAAAAAAAAAAAAAABAgMEBf/EACkRAAICAQQCAgICAgMAAAAAAAABAhEhAxIxQVFhEyIEMoGRFKFSYnH/2gAMAwEAAhEDEQA/AOvtuiKzKTiQAPuBpd4h6mabKBW8skE9zAH4jA47Z/nojqdQJ5lQoXKFSAOeF0v8SdJRwXMXuFWG4IkY9xnJA5jWsVlG8UsA7eIS6VP4lQEMioFU3T3nB9PckcjWqdS3ZtDtYyGGiAtUGPWGIwVzj2GdL624rQ9IU5tqquFtIUBpyDwSPyBGtV27mwIl4CmSKhFNCSb4aSSZxjt99a7UaqK7G9TrbBJSrUqlm9OAoOQsKYHpmcn516283LMLKyKLfUpIYq0yfpyRGNLd51NjWoILJZJV1BIHAYKs4HPqOYnUz7kqbwhFskEsIxJj4kCcnOltroravAR+3VhVWkNw9W9zNqqDSxIBxlDBE6Ap9b3FVC3mVaZpqGZVCkkm70Gc8AcfM6wwClZ3dQwJptMWFoAQ2/Uv4s4xqOlWbyvoDAC41VlfN9RgjEKhyffIxmNOvQ1GNmlbxVufLb+J/ERkW1FJkkgsZI+m2Vz3/XR3TetV2Zmd6iLTudzVACxGFwJ+r4yPnQuy3VPchCgKsoFxVnxz6YZYeSTP5fGh9xsKoupvVfypuvUy4OD6lI7kngjsBjGnUeKG4quP9D795VWpkCuWcm5SgAwf+k8KPc6j6f1Wr5h/iVKiqxDCBghbuTErmAROY0A1GynTUulQsMsxhqjAG3vPOIn40w6XR3FU/RYAxDM5kdsqsCSeJ4xzqGkhOMUrZaiSyek2kiQ0TH64n41UG6hWpuL9wz2lvMVAGtkrYsxExJIGedXIoQkKcgQCc5jGqf0/pJps3nMKzkG8FVtBJk5iZIiY+NRCs2c+llmtbq24pjNdWVvUpKlCFyOWUAnvGeDrTqHVtwrqq1GCgCXJUAzzIIziOI576ib+ILpIUVCC7gSq+w91n057EjXnVU24YliEEQ8gHIwJkExgYGMDWiq+DpUF4CR1mtTCh2cy3p9QlgQBJhY5JgYOJzpmd3Up0hdUdiWicTBOJjkfOkHTnK1rWekSlqlc4wZKlslsZEYic6LO8KQ7SS5AVGIGAWN2eMZ+wGk0JxjyiZ+sVmC/xQjEnEggx/xH89b9T6jW2tOm1WsGLL6gMS3JgwcAY/30m6tW9SM1NgUMk5wMWkADMnRHUa/mKam5EqIAwOCY47f76pR4E4rBttPEFRqZZazMfkiBaYPYDvz3gavuuQVN4qoaYtKqQ5DBrXk4ODg/EATONdf1GrGjHWSVCzfCCwGSxH5YA1UPEe/ZqtUMxFOmUshZhxE/J5iONWXqm/srooBYswEAcAj6ifYQdU1wTWqO7OqEvjg5aFIjgR3PGnpLNj06Ji9QzTKM7VmY1LqkFVBGcCVB9vt76Kobmk5pstMoVBFREygL4kjkwMz7fbQdEXHzJptXtuWpP1BxaBHsI5OcHW6mkjNTWLSwQes3OLZd1n2Jx2x31ozWKvJB0zbVRUqOH8wsDTRhACc8A/6RAx3J9jpjtaQQs7hmEZ+oifYCIP5Y50vZnoB1Zg8G4emfMbH1E4Vfp7j34Gm21ap5dNaKISYLMwMLcJMBj2z3OlJlN0SDfK4S0ql5AC1CqykwWAYzkTmM5xpV1BgadMI6PUe6SMolkMAiiMJiD9yda9V2NStXAVqLVLYLKhIRBgg8gGe5MxIGtanTbkZVpOBSJVyB9Za0tUg5RZX6cgjQkubFYVt0YVC4qXAIGCM8swbmXN0DJML9s60r1lZltLLcwVAVLFwGAJtwYg8mI1pXaaa1AWSmwvVwyrEAiyGHAOfkkYjW21CeWan8R2hKdZmB9AIvJXGBJtJA/SdFdl7toZ4h2zzTWlShyCrVACJEGFJXIXuTIzHzq29GpkUlmCPwkEtK9iSe5HOq/wBKSq9YlFZbYVmcELAJMCD6iZ+0AasPVd95FBnABKjAkAE8ASdYybdROXV52ok6lvPKpPUibVJiQJ/M41V6W7pOMsEaqLrbgGe71GPb7+2oq1HcVWPmG4vKhFPppqcy3u3ET2++hN0iqFBe645ZAJCxhZ5iBk6qMaNdPTUQJ995QQsyGlDBki5XBJtaCLmYkwM4iRg6H2nT6cXs7tNQAx+KBkArPomJDAER+emQpBmJaCgIanwBjic5GcA2z7RqGrVLEBGKPw3pYr6SSYWIJMRk/GtbOhRrKJRvBUqNVZQAkqrNOeJtX7ADB9+NGdPCBFYU6jsD7En1Z78C3uYH66A3e2q1af8AFCxIYHLSRAACH6Qc4B5jOp63VqlF4RfqwYANkcT8Hgk8anngmSwOqjeo2kEENIie2M9tJqG9LUrasE1Fm1RnsR8YGvafU1v7EWlgUcEAcnAOfaffQnV0V1VlQKrYNxCmB6bYOQD8fGiK6JqiKj02SrpRZmckhXgYUn+hPB107VFHVWphaBHmOikSPrMESMQuAR8wNXvWeq26s5tboXbkfxCYHAg6oPVqNGnUMFvVUJNTn1AyyZ7avnVKtstBPHHOYGqf13apS8mmRd9ZuOTdBIJ/np6fJGm80adDt84VUBFDy2ci0m4H2+ZEx8mOdA7VajMWpFCSt8mkVuGYVnbCQDGMnTDZVlorTrV3qrc0ICZGQVDMOwz/AE1F1N2KIoAxUDPLCSfb9DPBA7a17NY3ZNtKPk+WtcPT8ypLFGYw1uRUZpFoLCACJxjWh6YRTZ6lNgwBUMxVSeeXUj40Dsdk5rAmqbGqGo1hksgabnuAVQLRkgcEDRNLqrV6tR66l6aA+WGSFAJwCCLZLYuPYfJ06Zauwv8AZ7kF6+T/AKrC01GIEGScx9tZQpAEUaNOFBMseSbPSxPeSYnnnXtLZNufSalTzlSSyGIUmQLQYOCY9sdtNaJZEZno2oil8vDEjgGMAnv+Q1DdD3VgS9TD06DmqFdrFuDyQpAJEAEernIP30N0pAbC0sPLgmuMsZuXLTCkGInke+ndTeVChqrYExJcSafvFpNxjAwNQUtjuXIJdHBF5DJ6m9lQESI5u99G7GR3XJa+kbJqakOwJOcCLccc5jQXiXZCr5QIJhpkZgHBwcf+Y0yq0mekVDGm5WLhkqY+dVbc9Nemwjc1GqSFubIPYAe3OTrGKt3Zzw+0rbJt3RTbU6xQVR50EKMkE4MEzH9tQ1qNoSmgK+q9nzBXlVDQQeADxjiZ1BQ3NSjt58wOwJUls+otB55H20pVmQwUenTuSAQCGY9gubc55mNapWdMY+xt1GvcShADKASwEhYgSxIiSDx3EjS7aqjBqd7KWAtRgRbHpBEwT9vjWdN6RUFKsWJDk5JQloBP4WJuEdx/bRppVlirUF44pohUwbz6vaYj+enhYTNYySwB1aKpQZWm1GWGqT8DFhmcdoydedJBsqBKX8UIPrqEkU5Kg5GDIBnMidEPQZyaTZeqxKU6k/gGCLZCjIM+wOMjUqbZQvlA3o/+fVVgzsVImSclQRA/pp3gznK8ID2gLKtO9hUUWqoJAcyGuaxSYa08yMiY0Tt+lOL/AD6rMEa1CFT1EEEkEzgD0mQNTUN+qzQRxSX6SxEs9wgkEZQr2mfy1BXqq4FlWaaLEt+I9mJAgzEz86LZKtuujV1A8xAbRUYFQnoC5nLAEkngk9gBroWuU+Q5qemQGhjbUJH3ykZ+M66vrPVVUYayWKAt0vq1XfEdGIYwQARx7gif56tNVM6rvjLazQmWEHJB7HHEieeNRDlGen+xVdrsw0LVquQjTCqSzCASJb8IgfT7ac0tuKtVXWUZ1BRW5Kgf7a1r9NchFQVcsrMV/AqoIXGQCQDEzOvN14kqi5KbAuuR6QZHdZPIzkzjXQ23wbq+UDhUahWAZS7KQ7rB9KuBEd8mDOfjvrXomxWo4oU6IaitSa5g2iJwvqg57CdWPodak0Cr5Z3AHrhYAkhoHaTIPv8App1ttxTJKoym3kL295jvrNzatESm1aAt7saaE1qanzACoCGJ+I4MR39tDVdjUc018pfKNpqF2BaeeIgx9tH0txQAd0ZCAxutYEBjzMcEzoOv1zsmSJERIn04Y8j6gfz1mrJjufAx2+xpIGChYLXt/wDKBn441rV6pRGS6k9o/seNA0bavqsVC6AuYEmO2e3ydV3YU6ruKsIKXqktAAUAx3j6/j+WhRvkpad5ky09Y3sUDllL4W0S32Ed499VveFaKKHF82/UCxw0ySuZA9pE/bTSnvapoU5UBHDeYZm0HAAyDzj3jS00TSqNSCLaxuptd+EwCJPB51UVWDTTSVox6dN0qsA4IAcFQzWHmacwJkyY0FsxUDtasXDzArBpGOajZUFgMRp0dsqqtNrrVPmEB5IH/UOSvzpTV2lQ1nqGopBpmxUeQ8TaWEAWqTAB5jvq0zRSzgX9I3ayyzAW+8LcBSkABSIF0sWiD30X0zeRTul/oYz7w1sgsRke/Gtuk9NUFQWqE2M5NRuZM3FRKnOZPGNQV+n1FoeZuFELEVlIZgZwQB6bQpLSfbVOmy93TNujp5706qMyujXu1QkFwMDFxBYARPAnUzblqTlkVR67muAAWebQOZOdB9M6VKPUer6izAOoJLCZNwiDMcgD750ypdGNhqQDUtIpq3qQS3sTJxJ/sONDasl1EHYiqSFrr5pMmcE5PE+mZwPca023TDQpGo4SksSwVWLYY8gyAcmT+nGoqPSTVM1XpL5ZVnQIPLQCSBOAT7nPP5aZvuBUdjSJIqG4ksQV4ACjke8QBobrCC3eAel1Gg7ClAHDAWHM5B9X68av8a5/09Q1QOarlZdmvEEkG0zIEAe3fGug6y1KxRza3RqRnQHXyo27s3AE8T9sffTHQ/UFmm0qzY4Xk/bWSZhHDKrs6N8BX8uqRm1i4VmWALe3piLojW27pVdtsWVXp+fdaHMD6mk8iByYB1mzp2V6QurF2uJuIHzBGCRgcTGjul3gVX3AQktasHFsXGQfZrvmBrds3YN+6SBRerYzqLm/EQfLCyDOTcAZIPtGvE3TeTQXbpKVGtcspBcEeogdhzJMcYGiqfUKO3p05Ja/ALYPuAbs9++lj+IHqsbVdTPpVuPaFgSCeZMc6StlKLkC0NrYq06cmSwcMpUsFMrwT+p5/PRbbotaJUGZciIGPpHuQcE4/toLZb1hVN3pLWqbj6afvBPc6b7bpqJUdiCVwY/DPE47RHONVJ1yb4XIHvdxUBvs9FPJgk3DiB7zzB1rU3FX0qGUAgm0KJ+B/vounFRmVVVWJIDISwkTIJ4BEZ++le6epRdLqSFbiHcYOSBJngjkjQvAKmEu3mXF7mVgFIbIEGRb35E6h6kStVjSkkCQtwIl5yFOZnsNebfq6MxpLLMuGCkekDk/P5aI6buriXhqZLKCLQZOQAfYg9/jT4CqPWoVy6q3+WtNLwfrYkEsJOOccxGtOoUFSxKZYCo7ARwoUXHI9vpUcCZzrbq3U1vFzOwQ+YLWhahNwszmAVJ/lnXlWoHpPFOrEgC0iYYfVHtOInOlnDFHg92T0nqEmQQLSSRBkj378CO4171KojugVyQqt6QpINwIkgiAIJ59tC0titBwoDLRiXZ0w7GDIacFR988a0rbJSFEVSt5RYuwO908iZ5/LRSsr9nZlPcq7Kr/AOlShAxMkE+mQvAHPGjdvs/NZBLXIS0XRYJME/DLkDtA0J1DahXBRHsVASpNqgZB4gTySDPA40r2W0qXIwLi6plw5B9EfXgiYuMfPtqqTV2OWR51m5lUUwIB9xBEzOOQefnXlKn6iFQs4j6Ya0E4JPbB4mIHGia1dUr1BWZbbopqi3FREgsBwfj2zoXzqi01VPSL76lYgS8HEKvz2+NTeCE20kjzr2wP7TQprUJqkyRBC2jmYxyZ751e9c83XQfJULVrGqXcEAsylQbiT7nNvtyddDjUanCOfV4WT3XuhG6kgqeWT68EDmQe+OBMjOsrdVpry6g57+3P2jWVMwpkXUNn6lqqSrJzGbl5Kx8++qRveuO9QOErOJlVdAAJI/EvEEd+Y1aqniqkaYZPViSv4rQYJCjJj2GqrTp0wgai6vTua+/lryTaMxcsRaRJwQe2t9NVyjo08cmm/qVKoSnUQqH9Y9WS0kACBMREn55042vUmSna6qzhjKoJgf8Ad6jAHzoKlvxVWlUfy/KMgkk3KxwBwMzIxnUVG8Go5NB2okh5JBObRyI/0iZ7nPvTVqjZ0NN3v1BK1bVpNFuI5/Lgj39udYvVrUZSyGYVHLTdbAJNnBuB/wCNCbpzWS0SLjdkGQVPME5AM/GoT0vFIQWCNIYRM8yQYlZ7c986naux7VQy2PT0pqSsi+XNWRHqFxIJIj9J7nQbUqVWiaIaqwZSSxiY5XK+kxHuZ1KNrUVfKBRwCL3DCPsQMzo39ohVR0sUyvmI1oUHjDDHtg40rFxkV7fYt5dS2kitVECoJDkQQ2CAQ2Acc51PSoqEFJ2CX3FQRaTwM5yRHPOjKPT4KWuahS31VDIEzdEES0YzxoHrlBTXaq0XIAtJaiuQz4IIt/CMzHvmNNO2PfkZ73ZU2JpimKgKqzFjjBxJ7Ykj/nQW26pTovYqr5QwpJaXPII7W686jRNSoymoqJapcAGbF5zwBONKN1e73UikRbEliq4URGRIg+/OiMb5FGN8jA1ataoZUC0khmkwpGIH05+NQbPqD3MgqSUMm6TK+wgAA44yf01nT6pJh3IYL6pWACT8wwMdo/POizsaNFLgDOQp5di3+n2P2z86bxg1eMES7HzkpFjUKkQ9MEKp73MuWifw88aNav5QIY+XRQAoLYt/7uTPEaX1l8qqp8x/UQLSSSwP9I0TR36elPMVy1xMgQtvGDgQRzpNENdkfTemsg81ZqhicBrVNxPaM4Iy0/lpfW6vYGSlRZRSSImYJyB6ZPPufvrdeoVmLIy0x5drFhALSJCwwifY/Gm+x2vkuKjPBLMS7MACpIPqEweyj27e+m8chfYq6bsqH+fuKgVyVZj6v0IHuf5ga6FqgF6dzUwKbqCSWQWoM8ZP1Z7Y766BrLU9mH5Fun5AqzpUZ0VraqrEgepZEg5+4OqT1yiTXIZfx5n0LVGByTh8ZA5HbjTDxJ1pl3DpRwyooc+85gHsYjOoNvSeo/kbtfMX/wBpzBKnESVhpz7/AH1pBOOSIJxViPcIA7MYSpH8MBStpn8NuFEYk8/c6MiqGQIUemtoekgEu83FiSshZIMn20d1HptJQ4Wm9NmW021Qbcgg8mJK5H21Jt+nFwxDMpZArXMAsD1SxQmJiD3gHWm5VZrd5CVpFtuKdKqqPUYsDaD5dPIEAfTiIbnOtX2KgPUpEVGFPy2GCGYAY7kEnnPEY0HS9bg2iq/lKtzGF5MsABBBj0/HI0cnVZWov0+UJJ9Kgn3yBkZPEY51m7QRXaAd1sGpKBVrC1YJDPEKcAKFJJiIzGdSbkVIIRA1OMMjeowDx8g+/tzrWrRplqau3nqOEtBLEdwQwJtzIzzpttvONRzPob6adgiCMi4fJ/kZ0NlW0J6dMKPS4DVIJJ7sogyBwZGc++sUNhKqg3wGgkgdxE/poumq1RSupnb1CwAVzAdZ4tJw0fnPc6H3i2tZW9bXWqUU95PqMR+Y07yaRmnhku3pJt0qBZAdgIMvd7ErGBOCftrd9uXZBWqMQCGmmRbIwUgmYPvrdtpUIX0gxJGfgjmJ76E2e3aj6PJuiACDhfdgWHYdz7aXvslpBxQWmFqmkqMLSjXOe5IPOMDJ5nSjpLJUrMtObWpgWqgBUjBlhkH4kQdH9R3DGKILsUNwqi0Hv+EsJBiLuJPGiWC1aNh9ANM+Y4tUghgYMGMCZz30LglWkZutiKkhqZUqQt/1FgPt7fOh6W2Z2Cs0hTkrgPiDKn6YOcHU1HqSPfTenbSQEnJLOCpEi3tHfPbWbPKCol5Di0KxkQfcH450soab4AN3XZpJ9NMRTSwXueTJCn0riI9jOjStJQKtqK1NZ5AhTyD2HuNQbgVLwKKJYzRUtBRu+cET99GUdjU/iWIlrTc1wlsAZBHsNOxvCEu129LcM1fJpXMxQIbi0kqRbIY9p1P1pP2mQpZKRQCLYae/JhftrfY+Y1EAuabISJZhkdmhe/xpN07dMd8EZ/SJtJP1yPqJBgz9Xtq6bdrouFJ5PdjRqeYWpkuqP9BEQO/teTPJxzzrqOqbT3rB6pAsVYUN9RYTkiOB9/fVy1jqO2c/5Dujn3it3pdQkKsVaYt7klcSfYif0GoG2hIZqr+VaHdZ+piYJaBkkGD+QGrf1JdwC5p01cyoSSBCkC459m7arSdA3tSs1Sqg4t/9syvwLscDuP5a1hLGehQkttGi9IqOpqF6TlnuVWEBlxdK8XCefkalHRWJNqej0mmSAUByJABBkAkZx99MKnStwzXNTJDKAUDqFXOSJMyRGdb7foddHBvqG2QplAADGCAfUQMXHS3eyt+ORZsdphlBDWMgLiVDWgCBDXXAAEzg6n2u5pteVhbmIYkZJ+Z59vtxqROgVmdpV0/61qKARz6YllJIEkjj21ttPD1QqS9GxskgVA0mYEHgC3J+ffSbXkpSj5BttXVUc3IjF1LHsJMd8ZtIGmVYVKYXyjaoZmZQZLSSRDHie/trP3IVWzyb1YQ2V/Lkzg5xxqWpQ3MMnl+gLClWWZx+FyBA9pH56ltClJC5esr/ABQzMSPVfas0SBlbicmcXdpHvoIb13NzM1SnwAGESAsIwHpaZN0kadHoDKgSkCAZBZrQUB7LbMnA59tRbjoVVl9KDC2kMQL2mL2KHPp7RpqURKUQXbdUaoGNOqOwCeURBTDAEmIY+/Gij1tWuWQrIPUoF1nwcWz8a23Ph5yFoqiiiVmoQSCT7LnA9/ede7jpVc1fRTpCnZBYgFiSCDGYn5PI0ntY90fIrp7alWrgkMwq0yfT9KgQYJ7Aj+h1t0zdL56QEWkzMopgh7pyS3YSY/lo3pvQqi0QnlFOb/Wqu8A2CafaScE4GtqfRKqlQlJFAyzEi4nGZHJMCftqty4sN6fYKvTvM855UOZVSoIsEwotPxGpf2ZaFEnLObb84JAtnjE8Ro2v0qqQxUMjk3FkZAWPGScfy0vXw7XL07gbLyzguGziGGRkRiO5ONJO+WG9eTytugZpzY7KTZMc8yxBAPODn41LU3KupseFT02gxJic+8xrK3hh/M83y0Z1YWSSAR3LKXILDtwNG7XopY+ukKfqL3C0yxJnFxIPyI0XETmuSubdZax7aPIISbsjJnOMgj5nXlVWD1Fp3IqJalqi9s4MlZkx3xp/uehMr3pTZ2AxLqB+h1j7Su1Mp5ETFxDJJnnN3bjVb0V8kfIn2j+Y7GwhkFgkzcDzJ4n9dX/VUpdBq0kIphipAin6AQZm64kj9Rq1zrPUafBhrS3UV3fdP3h3V9Goq0i1OQahMqDNT0FCASMC0juSTIAsWqp1fcMu4qBS2QoABPsNe07wMs0/c6Wwn48XZa9ZqoHcsSFJIJPNx/30y3QNMTcT2540nCivh6se6zVA6xuA6Cl55pteCfUQSo5iDoutVUUraVVwxBh5Jj9edPZgr/HZdNZrmnT9pul3F5rsyEcSfViPpOBnOnlagK0jzboObKhFpHYwf5actOuw+D2W/Wapy7xKdSwiHcXepmYG0cjMDntqutt91Vr17a7FaiG0B4CzwI7QO40LTvsF+NKrZ1PWa5/0B61NTSq3SoADXE3z9+86YdTVkCs7MgmBLxJ+050nCnVh/j+y4azXKa3UdzU3VZAaq0vLhWzbIE3AjGeNSeFOoNuT5VR3IVZLBm47ZnnOr+B1bD4PZ1LWa5n1GlfFHbVmhCS81Wu/7s3flo2v4edqNJF3FZWLZMsSw+c40vjXkT0Glll/1mubeM/FL0XWhSJlQLjJyf8A60p3G+3FMB/MaWwsucA9znnVR0G1d8lR/GbV2df1mub9Jr1rB5lVmJz9R15v+gNWe5t3UpqsSA7D++p+LyyZaDirs6TrzVH6AqAladZ6tuCSxOfzOrxGs5RoynDaV7qTRXYx2GfyGh6dUk6k6zVis32H9BoT9p1dlrgzcbSTIHGdEdQ3w/Z5glok++vQ/pOdBL/QRqk7N4Zy+iD92UN3TBdTPbsR+eg+p9BaxVSsadJMMByQec/Gij1tF3C0rC3pJkGQT7fOp6jLaoqsFFS70HMjvP8AxnVNtf8Ahr2J9h4poRZSBYg2erELxI5n8/76i6Xsm224qmLaPJqM2CfcAY76W9D6pSSvbRpqaT1LbrSGAPE3SRo3xF1LbuympWdqfq9FIiGjsxH99a7adVyOIf1bb1N0PRTtBELWYiLTzxnPEDWeG+lJtQSrM7EZJByZ4A1rT3latQTyLdsoixSCTaCLTPyNMulVa7qPNZXqAEqFFsyY49++odpUWuLZ7W31RHU+XywuuNsfOkW86j5vUzTqHzUmTTqA/wAMqJ/hkGM++n+16ai0jQFQ1GGWDVLnXIOf+nRTdSpUyjOieaJHyB/b7alNLoydy6FHStzuGq/+oPlo0hafACzHbH99PP3cm3aNtSEMZqQJge09vfQ1Rncl8FSJkfy/TnSnonWKqhqVasrC70kCCR7Y5Ok1d1/RTi3RB07oFShu6lQU5Su4CsewJuafYD+catQ3S3YA9PP5e0c86rfXuo1RlZsIAJnSHp3TAVqeY7ko4ZYbIkf3PvrRx3rcxKOKY93nRRU3NSq4ZgYsH9Z1WN7Qc1rLbmJgScR76NoeLq6vUua9AcSII9xgZ0V1Q3OdwQw8tARiFPsJ/wBtax3RdMtKqNzuqKVFpOzLao9fY/B9tLvEYG5IajWXygbSciD9tYtdKm3da0rUbIJ4k/8AnGpPC3RlFCqKlppmDzEfMjtpVWRTi7GHhJKu1RkKrBMh/wDV/wAa6lOqAiKyqyPKARAyNX6NcurTycevyipeIasV3+w/oNK6deTzqbxUT+0v7Qv/API0spT21KwREbVupqi5Mf8AnzoDqXVhTQvaW+B3/TjSjqnS6lWqpL/w5GPtpf4nFRWw4AW2EByfnW+nBOr7OyFJDLw9WoF71Zg3Nr5gjkgx7Yzqbd9CNTencKXj61AlpMCQOy++l9fodRqUolzVAtxmAvcCPn+2n+y6Sf2FKfmwYN5pniDmM/lrSVJ2n6KdcGbjbmiKj06AbHqQmCfcYyMZGq54Q2S1arv5dqocowkSZjJ7jiNWPoe925NlI+oD1MZZmj37HntqVto77kU1VRTyzsCBB94PcmNJSatD9voA6T0zeec/m1L0MhFunJ9h2AAxPGNSVqBpINzu3ak0xTpLBIxyQMk98kaY9Y6s21tLAwagCgd5PP6a36tTo1hHlggyxuxB9wRqdzu2segd8J4A9l0xhRqbnZMj1ahX1GZt/ELTwQY/npL13Zbha6owN1UKZUYyM/ODOsXfVUYU6LCmCZIXt7sxMn9cab9WFTeovkOC1M5gxjjmRB+NWrjK2St0exv1na+VRSnIPOP6ExpbQ8KJWKVXlfL+nsCZmfvrXoe9NY+XVnzUxkQTHePfXnjlz5SU1fy0uucieAOMf+cazSalt7HmqB6nWgzmlt2vqqcsV9Kdic8nTTp/hpYiBByxb8R9ydA9F21aut60mVYAV2ABIiZ+fvnVh23Ta1Smod4KkxLZIPvGplLa6RepShe5Fd6j4eRHUhfVPEznRfjDwu+4G3UOVxDgDkGJMe+NFdRqBXBBkIRn7aq/iDd7lmqMu5ME+lZgIv399VDdJp2Q7aRHufCdGgXpiuWqGDTAGBzhjxOiV6UaW0dLpZhkfzIGhH6vul3FFlcVadVAMKPVaIa4kSDyZ07TpodkqMTKEkCcf8603SX7DXAlbctSpLT24MHJ7nPv867FOqcmxVYPpS7kk5b8tXDXNqyTo5fyHdFM8SUp3LfZf6DSWrVtcLH1d9WTrtOa7fYf0GlPUpVYCy0EgaUVwTpxsq2/6o67hFtNsSTGI7/pqbZ7ejunaqwf0kDPB1M/mVKSFmpogJFQ8gL7ff8A4036P1anY4pUXCIJUwCGjn8510/qsco6H4J+tdbTbIi2M68QkDAHc/nqDZdS2e32ZagHWnUPqL+o+0Y+2tQtWstyi1om1iBj3+3b50r64rpSRWDQ5kCkwkDiI9vvqYxTVFqCu/BP0E0RvGFEQQl92fgwJPGdaU+pinvjAeqXJVmJwB7AcEjBJOrA24pUkQWlWIVCwQfYBmAnt3xpJ1bqhVwtGm1YhZLKAVDH5Ez86ae58dDXsF6ruX3FM302TyqgaF5PPYjt76Y9O8S02empuViQPUsQf17zzph4f8U/wQldQ1WTIUDPz8H30JW6utTeov7LTdkH+ZBNsCcxAxj30f8AVrgTcvA98RbCk22IyjtEFQAfsfcarHQOmrTkCrNQ8AsBJ9o7zonc1am5qS7EgfSo4+2NQ7vpIAkAhhwdKOI7W+QgnEJ6tUqClVZWCFrQKgAVh6gCP9Ux20n8QdVrCku3FQO4Ul4Jlhi2R7nVlq9K/aumzANVZKk4yMwTpZ4Z2lWorV9ypAUYNtpYd5MCROdEGoq30x/JGV9EnhXdbo1Aj1g1NwI4IAtnGMRxo3qm/risEQKFHJYT+eDqDwitKm1UUy7KWlTEkZyv2+caN6j1Cgpt3JNMnCsDkamX78EcO6AeobMOoCVLiPUA3fHHxB7HSSjtUpyKpQtMlbl4+Qf9tO+p7GrRpPuKDCuAPQAcCTzAH5xqr7hxVbzWoBjUAJdkMAe8AieI1rBNr0XGSfA96R1KnUNlIghewiB/YabbXqtJa4pVCJ7D2/8AvSrwn1Gm7OCqq3ChaYRQB795Pzqv1Ni670CoeHDEjJI0tibaHy6ZY+q7ynV3SK7BGX6UnnPv766TGuJ9V6jt9xXhaLLUVgL3dUGIGSf/AL12zWGrHbRx60rSRU/FW+FJmduABxycaq9OsN2GAqOhBEmO3tph4/63TWsaTLeRaSvAMgRJ17tq9yqq0wGjKjI/XVwVRujTTX1QL1PpwFMU6YQqXBKnH3MA86U9H6xRzQtqItrKob8RM4MZGdWfZ+DZqCtWqFmH0qMBfj5OnR8NUjBKgkZBjT3pKnk0+SK4OcdNTb0iwNWoDb6lPCnkjscHWdPd6xRQqk3x5iuZX7D3951bereFaddmLCGX2/EPnVd2NBNrvLi6LTKmEn1fTi0RyT7861jNSyuTRvGArqvQ321CnRFRi7VGqu7GAAFzmciM/Oku26RVp7bzKNViahGEnjIGOZ1ZNl1Nt7TisloUFQcgkd/tI1t0ypR21FaVRiSJyInPbPIA0t0kqfIoqgboHQqlFHq1acuRC059TAjJ5gYn+eittuLanl0hCWyTdNh9smc/z1vSHnoho7iqvqgXjESRmOFMaUb/AKZXp1yiLcxypp5AHf8ALS/ZuxKXk2O9akQZJMkN8QcTGeM6M/ftywIIOJB4/IgHXu523l2GqyMxYIYP0XfzMc/GvNmu2q3iizVaq/gttkdyJmR8aMPNDckh10beihtkDsq31CFuMTPtj+uo9x1orun29S1qZWSfxCcAf1xpV1Hp9evXU1wKe3pAEmQAgGT8z21WOv7gbndVmoSym2IBzGJH66I6ak8mcUnLJf8AbDaUGPl+lyuAX7n37aWdd6AN2AfNAYEtJ+n5GlHhzw+mTXe1jkITn7nvGmm/6TV3FNqdEKOxibY1P6yw/wCTXbWbDumdMq0tow29VapAMREfIz3HbRHges1ekf2oE1Fe5ZwY+Y+Z51XKXgvcbel5rbhqbDFqtA+M45053XiKxVW7LQGIAuP3IxokrTSz7M5JyumEdYqWVv4FJLW+sjmfiNR09sA0gAN3Y8/bOgl6iLVcm1GaBzzxzqtUuuvV6itOmZBe34tHP9NEU2n6LcFClZN4h8Prc1eq5tuAtA9RPsO2uy6534wFNk8lBLGCYHEHnj310SdRqtuMbOTXd1SOb+MqaNu6ihQzGyZHHpEZ1ZOi7AUqYJ+ojOq54o3DN1MUUGCFLH/tGrfRHp0Tf0SFOX1SCadPGdSEDWqtAjXj3AQNYEIX9YBuUDuO39/jVKrbOjS31PzKbXHMQConhpmfnT3xl1IUFAe8K2blzbEcjmNJdxU899s61LiDetqRco5GMgffXTpJ1Z2w/Wht4h27oPMpKfQJYcSOMf11WNug3dW36ahEDPpEe4iQSe4OmXjbrrq9NKDsoIudl9zlRzgTzppudnuVo0W29Kg1UkGo5hQCRMnjvjVR+sU32DnSOd7SvUSrUotPqVkjMCcz8DVn8G06tIimQQzk3Ajlf6xE6ddR6lQSolOrQpvVdPW1MdzyAeYnGpemKtStT8xgodCBQIAa0YJJ5I1U9XcuBtPbuawYekbZamTScFrghILYnjM4JGgam0ZN21VAiJBCqojJESe5+2odxW2qbmo4oxToAIkYJJ5OeZJ76K6Z1lKrMsFe88iB86j7JWKK7ZXuudLrNTepUqMVGSgJM59h2+TpZ4c6W25LJwqiSYMqPge+OdX3qHmCg/lQHYSpIEdj+LHGM6rLVqlFCxU+e5VWsEAxJxbiexjE62hqNxpFcMHHiELUAWksBQlxm+BETBj+Wrr4d8QUaW3NVqoNMkiO9w7D3Oq3VO3Smz7pTUdvQGUhSf0xgdzqTxP0hF2tL9nH8KmZbE/V+I+/3+2olGMqQT+316C/FHWl3iIlIgZkKSAzRzjUHTPD8Q9XhFJtIx7/AJ8aSL0yolMV6Zp3AYUnIJPecce/HGugPRU0KcspdlFxBlfUPVBnt76UnsSSeBNKCpFH3viunWtpqhhCWUQIYxj7DXn+GnljeuCgLESHOYg8D76tw8N0qFI+RY93ustmMA+2qT4jNTp1RGpwpfMRgwe55/KdVcZRcYk2qyWU0a37e9wcqWwYJUJ8Ht/vro+qX0zrLsiuywzqGI9pz+erprk1JbqOXVTVJlQ6rRZN27oAWayB3ICgHTlFkZwedSbzbguTGRGdCLu1LFSwvHYHTu0hcpBw441sDn+uo1qnA99KfEfiRdsACSGYG0gTB947xqabdIai3hFX/wAQl82pTpoTdg5wIzJJOB9tHUytNMoFAFqqncnufYDmNIelftG5DPuWL0mXjAJM88a26n1W0+VTVwRgT/0iMdyTrpcXWxHo6aSrcNm2p/aKFQYQrNTHABPv3IjR3jfraUHo8NTqf5iqRcByrgfBn76O8LdGY7cNXUs7+5i0dhjVY8WNSStYVWrVRSEZjK2jJViCIaJidRFKUtrzRg5Kc7Tqjar5lRS1FFcLmlU/DzMwOTEyCBnQ3R+oVBUoV6is+4d2Cqy2wowbfcZxxGiumb6htqKMgqTVF4phpgnGByciBoTedd3StTqDatTZybbpcz2x2ONapPhIc3v5HnjLa0UW6pVFMuQwpxcQcTx9vtqLw90xbRURg6HEjEAZ4P6nWvifoJ3j0ajuFIQCqFz7YAPfnTHceGaR2jbekzUwRl5yTzn3HYjWdpRSsUbSVg3V/wBqNZU260fJFpeozAkzg8nETOBoTr3QDXdaW33VJcWlT9RPJOM5/SNadJ6HWokpUcOhKqgUY+/2/PQ/U/DrUqo3FNXDK4HpNx/+Ufy1UaTpMNr8mdT/AMP6FCgpeu1wYB4E3TiAs4ONOOnHznApyaFUWnGQVxn/AI1U6fWabVmXceYVVmYyee0GMg/Y6deHvHSMy0k2/lUuEcEmD8iIzqpxnWcizxyDeJfC429JijM73RaBPxn7DQnR0p+Uds1Qiq5k44OPT/LTTq27rV6qoBbTZwZuyYzJjtA40v6vtqNKqalNWLn1xdgZ5iCc+2nFtqpc8msbSyMeiruwAroFpgFQZF2BAPM50v23har5813WrTMkiTcp7YPf7HRfQeqOxYMBgDIER8ae7TazUDFmECOREe0azlJxbFK0L/3GKTyKjsruGt/0fb410TXKPHHUH85VQsFGRGMzrq2stVOk32cerwgKvVhyNVvr3h4Mwr028uoDlh3Htqwb1wHJ/X9NJKvV6VWfLdWtORMaUbw0LTJ/34lIDzIxiZ/30s8U9SR9tUYhbUg/LQRiR2Oq/wBc6f5tUwGcmPQSQgj59/j51J0uiNwj0qlM00XiO8cc8612Ktx1rTUchnhbfne04sPpOf7caZbbeBHJUFYcoJIN0Dm05AHE6WtTr7RLdokEgRIyT3InUPhTpzrukqbsvcxNgOZPe4/202k7fQ5Wo54GfUfG+5p061lAsVjy2taGHBJgRg9tLNt4id6VNqm0RlqE/tAKRNpwcjiJIM8jVt8S9YSgoSbQ2WgSY+AO50qpPTciyT73aiLVXtMtOMXnixPT3FPdbilXpIFpUvTERaRkYH5Z05qbt6pQxLzhj/UD4HfUO08Ort9sVRma5i5M5+B9gP76X7PeMlWRLwpYTm0wf6+321WJcdGq4wTdW3NREuCFR/qyWnsM8DWm16yPLEh1JJyDzHfHA/PSXb+M91uarUayKUJywSCAPn+2iae0NQ2AE3AEHso9o9tWoUqkNPdmqLTstwrBLTPLKPj30FS3dWrXZTIVTAERd8zoHcbI0Hp7jzGtpraVVT65PHMZJ41tu/Fwp7c1FuYM0BB39yZGO+o2/wDHIng3HhGnV3ZqTNNASyxlm9vt7/8AOlnVVVW8uhTHnRiAQUHeJ9M6YdI8QCtRwDT8yVI5jPP27TpeN6KVyUxxzILTOJ5wPjVx3Xnor+cGdO3C0KQWs8P+MkzH/SD/ALas/TOnbPc0nZWFQri4emDEwD7Z0JuPD1DcbaX+uLjGDoHpvUNilI7Wjers10kEgkDOR21nL7K1dkylf1TorG0Ws27Ksho2dhIGD3n6p10PYUicnVf36vTpI6K1VnqBOOF9yB78DTDr27qUghpzdcAqATcPY/lq299CbS+q/sA8UbesasrTR6YAww9U66dqibhqlVAZiRzzGr5rDUdpHLrYpFZ6nu96u7AooWoXIGlUggg3ENcGFuJJnPAgG6zAaqvXPFO421SqxoXUKZUBoImULElpMKDAkIfaScCKn46qsCRsqtoKifVm4kY/hwYAJmYyonOsTnLfGsjVM3XijfA17dugWkxVSy1D5k1HRCoAzNouMwoN3EaI634q3FKuopbdqtI01clabzJcqQDgCAO47g/BALXGvY1SF/xBrMGC7KpK+nF7QxQvx5YPtAwYYE28an3fjautKlUTZ1GLtUDLDyAhgH6MXTdLAQA3JxoAt8ayNVlvFVfzbP2V4anerQ0KfK8yD6YPq9GCDMYzoP8A/ONxaP8A0VUHM4Y/SQDgJiZJkkxjmdAFzjXkaqm18Z1jRao+zqgrZAAaXuvBIFkgXKPfDKTHGoaHjfcGxTsahZsH61APp5mmYEmcFoXJzjQBcY1kapTePq9wjY1bYM4qSTdAj+HA9MmGgzAxyd9949qLWqU6e1Z/KZg0FjICuRMJCyVHc4I7zaAXKNZGqfS8ZbmfVs2C3skxU4kWk/w5HpI7GWMekSdEHxjU8gVf2dlJcrY18mBUYH6AfVYAMH6hjGQC0RrI1T6/jev5Cum0dncuIhyEtUMLrVJwWsPBlWgGI1h8eVu2wrfTLTeI9h/l57H7HuRGgC4RrI1SR463Rp42Llwkk/xAs2g8eXd9RiPYTJ40VX8Z11SlUGzchy4ZZaUtZApJsgAgscgZEZ50AWyNZGqPtvH24aw/sburLdKh8yVtI9LLBUmM5MfSPVppsfFFZ941Bts60w7qKpuAhJzlYN0AiDEEZPAALLGsjWazQBVOq1t+25qU6SKaIS4EqPUbDC3Ni41MHBAWNBs3WCsRRlhyLRYce5PYHscn2GmXVumualdjuvKWotMUgajAKaZvqmAyEBlUKbWkAOZE6Vbbp1vmX9TLyr0oJaAXXmDUIY+tWxxwIBgAEj/vZkOEVs/SUwD5g94LgFYn0yAT30WH6mKWRRNTzMREBbWxk8XhZP1QTGlZ6ISwT96BnMPTlmYg/SCP40QWP37KQJ17/wDjtQNLdVypIPqM4su5qyIMG3gEiQZA0AMKTdU8qqSKRqEJ5Q9IzIuLQbSbeRMSMaHH72BwKZAMCWWDJpnOSTADCZB9RgYBMe36aaLea3U2ZKNQF1ZnMBXZChHmE5aVBIOfeANQfuZFNOq3U/QHVh62UR6ZURVFtwdQccNnmdABeybqwZLxTKlgXkpMF8gQcAJ/8jgdySN+oDqpcmn5YUFrR6YIvBUczFgAznNSY9J1AvhevZcOqPCXB2BYqv61YUrJ5ntMwNR7nw46h6g6l5YPpYhngMFWcmsWLWpOSTxiMaACFqdXuJtpwTMSmBNP0jOMB5Pq5xONS9RPVSzin5YW9rIsm0FSuWJmVBBEDLHIAGotn0orVSp+871DK5U1CQwhmI/zYhhLDsBPYRrdOiPURFO+kg1HYeYzyjOpp5DrNiALLAj1McEg6APX/e9xANCAOSF9RgYicLM/Mz2iR/8A9uJIFIXK0j0H1Avb+ICSpUE5yoxzoan4SqFkpDqQZAthS5iSQotFnmkH0g88BQQJJbW46KxYIeqmWIgK759VUwCKvEKy8/g9xkAbdXr9Qaw0EVAFmoGKk3K4wIyQVXtyG7HgHZ7rq7qpanSUeloYKGYexF3pPf76FpeGS19QdSBKsxZpYRwkEiqCoLIwLAg5NpEaN6TRNOsav7xSooZr6bswCj+GSIaqYIBByOXHYjQBLt6nVBRa5KXm3U7YKARnzJE5zBmR9RgYkxPU6wQSFoAwYU28xzN3vJH5T31DsuhFKNWku/QF0ppTqBzKwztgeZIlZIhoy2LQBr3e7Lz3epS6mUDWwLmCqChbE1FWYAqYHbOCdAEtQ9XBkeUcGFFgE3LBMkn6VPB5Y+wjzbt1YMLhTKlgWkpxesgQcC27PqMR3mN9j0d0rI9XqBIuu8rzWNyl28oSXEi20fT6mDcgxoT9w1GZR+9TDyVCswuliBafNyAcRkyI0AMaKdTO4qglBRJqCmfTK4IpRmQJtOQc3SAI0PRbq8iRStBHNhLCBMlTAkjsPxH2Ggm6DeHQ9Udwbktuc+yEQKnqtIIP3kwc6tHhilZTZTuRuSWvuDTAYCBlmMGCeYkmIGgBJsf3terVPKtLKGWVwoOTg8kEzHsIGrrrNZoApXiipsKtZqW48wVBj+GrEvckASqnJDQF7nsdKGo9JWM1lZGqQnqElS0nAtEzjI+oCBkC/bjpdGoWL0qblsMWRTOIzIzjGon6FtyZO3oz7+Ws/wBPnQBSNhsemSWRq91INVgloYUz5lxNsG4KHA7gA4zr2j+7PNaoWrsyudwWKMFJvaoMBeFzEwCHEkk4vVPpVFZto0hMzCKJumZx3kz7ydano9AzNGlkQf4a5GMccYH6DQBURueltUquHqs1U2lQtQ3FqhqgILZN1RTEexHfQFKn0hQ0tVQAw4Nx+klhJVTMFSRkn1wewF7foW3b6tvROCM004PI4416/Q9uTJoUSffy1+3toAq9UdO261tu3m3VJDSjs0utNggJUiYsgZzjmdLV3HSTtgk1rGqGqFhizPaoK3Aeo5AmTkH1avu56VRqGalGk5M5ZFPIAPI7gAH4A9tRN0DbHnb0DPM0k7xPbvA/TQBRa+x6StLzmNZlFQU25MMQpYsIjAcMX+AB2UsDT6YhLXVE8+jUaIeLajMzkC3DAqRHYKoiIm2notC23yKNt18eWsXcXREXRiedZU6Jt2ADUKJtAVZpqbQDIAkYAOY0AUpG6Ztq0/xxVo1CApk3FL8z9JGHgyOCMcai3HT+kpTSoz1gGEK0PI8r0j8GD9IAODC4Jkm91ek0Wa5qNItn1GmpOZnJE51G3h7bG2aFI2hlUWCFDmWAWLcxnHv7nQBR/wBp6bSJRP2iKoEN6oHl1lItvE/5meCCFb88Ta9Jhj/GCi0nFQiCoKn6ZHoDMAeQGMYEXxukUDzRpGOP4a/6rvb/AFZ++deN0PbnJoUSYA/y14EEDjgWj9B7aAET/wCGu2LBkLp6w7QZJjMA8jMH8sRzqWn/AIcbVfp81TbZIqGSIiOPeDjuB2kGy0KYVQFAAAgACAPsBqTQBW9z4B2zhVYPaqogAfEItonHNvpP9jnUp8E7f+Fhx5LXIA55vNXPuLzP6af6zQBV6/8Ah3tXqtUa83Fiy3YJZi08SIk4B7/bTDovheltXZ6Zcs6qhLNOFmIwI5OnGs0AZrNZrNAH/9k=">
            <a:hlinkClick r:id="rId3"/>
          </p:cNvPr>
          <p:cNvSpPr>
            <a:spLocks noChangeAspect="1" noChangeArrowheads="1"/>
          </p:cNvSpPr>
          <p:nvPr/>
        </p:nvSpPr>
        <p:spPr bwMode="auto">
          <a:xfrm>
            <a:off x="117475" y="-1790700"/>
            <a:ext cx="2114550" cy="3743325"/>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2054" name="AutoShape 6" descr="data:image/jpeg;base64,/9j/4AAQSkZJRgABAQAAAQABAAD/2wCEAAkGBhQSERUUExQVFRUWGB8YFxgYGB4cHxggHh8cHB8fIB8ZHyceHh4kHhwgHy8hIygqLC4sIB8xNTAqNSYrLCkBCQoKDgwOGg8PGi8lHyIsNCwsLCwqLCwsLCwsLCwsLCwsLCwsLCwvNCwsLCwsLCwsLCwsLCwsLCwsLCwsLCwsLP/AABEIASsAqQMBIgACEQEDEQH/xAAbAAACAgMBAAAAAAAAAAAAAAAEBQMGAAIHAf/EAD0QAAIBAwMCBQIDBgUDBAMAAAECEQMSIQAEMQVBBhMiUWEycUKBkRQVI6GxwQczUtHhYoLwJENy8RYlsv/EABkBAAMBAQEAAAAAAAAAAAAAAAABAgMEBf/EACkRAAICAQQCAgICAgMAAAAAAAABAhEhAxIxQVFhEyIEMoGRFKFSYnH/2gAMAwEAAhEDEQA/AOvtuiKzKTiQAPuBpd4h6mabKBW8skE9zAH4jA47Z/nojqdQJ5lQoXKFSAOeF0v8SdJRwXMXuFWG4IkY9xnJA5jWsVlG8UsA7eIS6VP4lQEMioFU3T3nB9PckcjWqdS3ZtDtYyGGiAtUGPWGIwVzj2GdL624rQ9IU5tqquFtIUBpyDwSPyBGtV27mwIl4CmSKhFNCSb4aSSZxjt99a7UaqK7G9TrbBJSrUqlm9OAoOQsKYHpmcn516283LMLKyKLfUpIYq0yfpyRGNLd51NjWoILJZJV1BIHAYKs4HPqOYnUz7kqbwhFskEsIxJj4kCcnOltroravAR+3VhVWkNw9W9zNqqDSxIBxlDBE6Ap9b3FVC3mVaZpqGZVCkkm70Gc8AcfM6wwClZ3dQwJptMWFoAQ2/Uv4s4xqOlWbyvoDAC41VlfN9RgjEKhyffIxmNOvQ1GNmlbxVufLb+J/ERkW1FJkkgsZI+m2Vz3/XR3TetV2Zmd6iLTudzVACxGFwJ+r4yPnQuy3VPchCgKsoFxVnxz6YZYeSTP5fGh9xsKoupvVfypuvUy4OD6lI7kngjsBjGnUeKG4quP9D795VWpkCuWcm5SgAwf+k8KPc6j6f1Wr5h/iVKiqxDCBghbuTErmAROY0A1GynTUulQsMsxhqjAG3vPOIn40w6XR3FU/RYAxDM5kdsqsCSeJ4xzqGkhOMUrZaiSyek2kiQ0TH64n41UG6hWpuL9wz2lvMVAGtkrYsxExJIGedXIoQkKcgQCc5jGqf0/pJps3nMKzkG8FVtBJk5iZIiY+NRCs2c+llmtbq24pjNdWVvUpKlCFyOWUAnvGeDrTqHVtwrqq1GCgCXJUAzzIIziOI576ib+ILpIUVCC7gSq+w91n057EjXnVU24YliEEQ8gHIwJkExgYGMDWiq+DpUF4CR1mtTCh2cy3p9QlgQBJhY5JgYOJzpmd3Up0hdUdiWicTBOJjkfOkHTnK1rWekSlqlc4wZKlslsZEYic6LO8KQ7SS5AVGIGAWN2eMZ+wGk0JxjyiZ+sVmC/xQjEnEggx/xH89b9T6jW2tOm1WsGLL6gMS3JgwcAY/30m6tW9SM1NgUMk5wMWkADMnRHUa/mKam5EqIAwOCY47f76pR4E4rBttPEFRqZZazMfkiBaYPYDvz3gavuuQVN4qoaYtKqQ5DBrXk4ODg/EATONdf1GrGjHWSVCzfCCwGSxH5YA1UPEe/ZqtUMxFOmUshZhxE/J5iONWXqm/srooBYswEAcAj6ifYQdU1wTWqO7OqEvjg5aFIjgR3PGnpLNj06Ji9QzTKM7VmY1LqkFVBGcCVB9vt76Kobmk5pstMoVBFREygL4kjkwMz7fbQdEXHzJptXtuWpP1BxaBHsI5OcHW6mkjNTWLSwQes3OLZd1n2Jx2x31ozWKvJB0zbVRUqOH8wsDTRhACc8A/6RAx3J9jpjtaQQs7hmEZ+oifYCIP5Y50vZnoB1Zg8G4emfMbH1E4Vfp7j34Gm21ap5dNaKISYLMwMLcJMBj2z3OlJlN0SDfK4S0ql5AC1CqykwWAYzkTmM5xpV1BgadMI6PUe6SMolkMAiiMJiD9yda9V2NStXAVqLVLYLKhIRBgg8gGe5MxIGtanTbkZVpOBSJVyB9Za0tUg5RZX6cgjQkubFYVt0YVC4qXAIGCM8swbmXN0DJML9s60r1lZltLLcwVAVLFwGAJtwYg8mI1pXaaa1AWSmwvVwyrEAiyGHAOfkkYjW21CeWan8R2hKdZmB9AIvJXGBJtJA/SdFdl7toZ4h2zzTWlShyCrVACJEGFJXIXuTIzHzq29GpkUlmCPwkEtK9iSe5HOq/wBKSq9YlFZbYVmcELAJMCD6iZ+0AasPVd95FBnABKjAkAE8ASdYybdROXV52ok6lvPKpPUibVJiQJ/M41V6W7pOMsEaqLrbgGe71GPb7+2oq1HcVWPmG4vKhFPppqcy3u3ET2++hN0iqFBe645ZAJCxhZ5iBk6qMaNdPTUQJ995QQsyGlDBki5XBJtaCLmYkwM4iRg6H2nT6cXs7tNQAx+KBkArPomJDAER+emQpBmJaCgIanwBjic5GcA2z7RqGrVLEBGKPw3pYr6SSYWIJMRk/GtbOhRrKJRvBUqNVZQAkqrNOeJtX7ADB9+NGdPCBFYU6jsD7En1Z78C3uYH66A3e2q1af8AFCxIYHLSRAACH6Qc4B5jOp63VqlF4RfqwYANkcT8Hgk8anngmSwOqjeo2kEENIie2M9tJqG9LUrasE1Fm1RnsR8YGvafU1v7EWlgUcEAcnAOfaffQnV0V1VlQKrYNxCmB6bYOQD8fGiK6JqiKj02SrpRZmckhXgYUn+hPB107VFHVWphaBHmOikSPrMESMQuAR8wNXvWeq26s5tboXbkfxCYHAg6oPVqNGnUMFvVUJNTn1AyyZ7avnVKtstBPHHOYGqf13apS8mmRd9ZuOTdBIJ/np6fJGm80adDt84VUBFDy2ci0m4H2+ZEx8mOdA7VajMWpFCSt8mkVuGYVnbCQDGMnTDZVlorTrV3qrc0ICZGQVDMOwz/AE1F1N2KIoAxUDPLCSfb9DPBA7a17NY3ZNtKPk+WtcPT8ypLFGYw1uRUZpFoLCACJxjWh6YRTZ6lNgwBUMxVSeeXUj40Dsdk5rAmqbGqGo1hksgabnuAVQLRkgcEDRNLqrV6tR66l6aA+WGSFAJwCCLZLYuPYfJ06Zauwv8AZ7kF6+T/AKrC01GIEGScx9tZQpAEUaNOFBMseSbPSxPeSYnnnXtLZNufSalTzlSSyGIUmQLQYOCY9sdtNaJZEZno2oil8vDEjgGMAnv+Q1DdD3VgS9TD06DmqFdrFuDyQpAJEAEernIP30N0pAbC0sPLgmuMsZuXLTCkGInke+ndTeVChqrYExJcSafvFpNxjAwNQUtjuXIJdHBF5DJ6m9lQESI5u99G7GR3XJa+kbJqakOwJOcCLccc5jQXiXZCr5QIJhpkZgHBwcf+Y0yq0mekVDGm5WLhkqY+dVbc9Nemwjc1GqSFubIPYAe3OTrGKt3Zzw+0rbJt3RTbU6xQVR50EKMkE4MEzH9tQ1qNoSmgK+q9nzBXlVDQQeADxjiZ1BQ3NSjt58wOwJUls+otB55H20pVmQwUenTuSAQCGY9gubc55mNapWdMY+xt1GvcShADKASwEhYgSxIiSDx3EjS7aqjBqd7KWAtRgRbHpBEwT9vjWdN6RUFKsWJDk5JQloBP4WJuEdx/bRppVlirUF44pohUwbz6vaYj+enhYTNYySwB1aKpQZWm1GWGqT8DFhmcdoydedJBsqBKX8UIPrqEkU5Kg5GDIBnMidEPQZyaTZeqxKU6k/gGCLZCjIM+wOMjUqbZQvlA3o/+fVVgzsVImSclQRA/pp3gznK8ID2gLKtO9hUUWqoJAcyGuaxSYa08yMiY0Tt+lOL/AD6rMEa1CFT1EEEkEzgD0mQNTUN+qzQRxSX6SxEs9wgkEZQr2mfy1BXqq4FlWaaLEt+I9mJAgzEz86LZKtuujV1A8xAbRUYFQnoC5nLAEkngk9gBroWuU+Q5qemQGhjbUJH3ykZ+M66vrPVVUYayWKAt0vq1XfEdGIYwQARx7gif56tNVM6rvjLazQmWEHJB7HHEieeNRDlGen+xVdrsw0LVquQjTCqSzCASJb8IgfT7ac0tuKtVXWUZ1BRW5Kgf7a1r9NchFQVcsrMV/AqoIXGQCQDEzOvN14kqi5KbAuuR6QZHdZPIzkzjXQ23wbq+UDhUahWAZS7KQ7rB9KuBEd8mDOfjvrXomxWo4oU6IaitSa5g2iJwvqg57CdWPodak0Cr5Z3AHrhYAkhoHaTIPv8App1ttxTJKoym3kL295jvrNzatESm1aAt7saaE1qanzACoCGJ+I4MR39tDVdjUc018pfKNpqF2BaeeIgx9tH0txQAd0ZCAxutYEBjzMcEzoOv1zsmSJERIn04Y8j6gfz1mrJjufAx2+xpIGChYLXt/wDKBn441rV6pRGS6k9o/seNA0bavqsVC6AuYEmO2e3ydV3YU6ruKsIKXqktAAUAx3j6/j+WhRvkpad5ky09Y3sUDllL4W0S32Ed499VveFaKKHF82/UCxw0ySuZA9pE/bTSnvapoU5UBHDeYZm0HAAyDzj3jS00TSqNSCLaxuptd+EwCJPB51UVWDTTSVox6dN0qsA4IAcFQzWHmacwJkyY0FsxUDtasXDzArBpGOajZUFgMRp0dsqqtNrrVPmEB5IH/UOSvzpTV2lQ1nqGopBpmxUeQ8TaWEAWqTAB5jvq0zRSzgX9I3ayyzAW+8LcBSkABSIF0sWiD30X0zeRTul/oYz7w1sgsRke/Gtuk9NUFQWqE2M5NRuZM3FRKnOZPGNQV+n1FoeZuFELEVlIZgZwQB6bQpLSfbVOmy93TNujp5706qMyujXu1QkFwMDFxBYARPAnUzblqTlkVR67muAAWebQOZOdB9M6VKPUer6izAOoJLCZNwiDMcgD750ypdGNhqQDUtIpq3qQS3sTJxJ/sONDasl1EHYiqSFrr5pMmcE5PE+mZwPca023TDQpGo4SksSwVWLYY8gyAcmT+nGoqPSTVM1XpL5ZVnQIPLQCSBOAT7nPP5aZvuBUdjSJIqG4ksQV4ACjke8QBobrCC3eAel1Gg7ClAHDAWHM5B9X68av8a5/09Q1QOarlZdmvEEkG0zIEAe3fGug6y1KxRza3RqRnQHXyo27s3AE8T9sffTHQ/UFmm0qzY4Xk/bWSZhHDKrs6N8BX8uqRm1i4VmWALe3piLojW27pVdtsWVXp+fdaHMD6mk8iByYB1mzp2V6QurF2uJuIHzBGCRgcTGjul3gVX3AQktasHFsXGQfZrvmBrds3YN+6SBRerYzqLm/EQfLCyDOTcAZIPtGvE3TeTQXbpKVGtcspBcEeogdhzJMcYGiqfUKO3p05Ja/ALYPuAbs9++lj+IHqsbVdTPpVuPaFgSCeZMc6StlKLkC0NrYq06cmSwcMpUsFMrwT+p5/PRbbotaJUGZciIGPpHuQcE4/toLZb1hVN3pLWqbj6afvBPc6b7bpqJUdiCVwY/DPE47RHONVJ1yb4XIHvdxUBvs9FPJgk3DiB7zzB1rU3FX0qGUAgm0KJ+B/vounFRmVVVWJIDISwkTIJ4BEZ++le6epRdLqSFbiHcYOSBJngjkjQvAKmEu3mXF7mVgFIbIEGRb35E6h6kStVjSkkCQtwIl5yFOZnsNebfq6MxpLLMuGCkekDk/P5aI6buriXhqZLKCLQZOQAfYg9/jT4CqPWoVy6q3+WtNLwfrYkEsJOOccxGtOoUFSxKZYCo7ARwoUXHI9vpUcCZzrbq3U1vFzOwQ+YLWhahNwszmAVJ/lnXlWoHpPFOrEgC0iYYfVHtOInOlnDFHg92T0nqEmQQLSSRBkj378CO4171KojugVyQqt6QpINwIkgiAIJ59tC0titBwoDLRiXZ0w7GDIacFR988a0rbJSFEVSt5RYuwO908iZ5/LRSsr9nZlPcq7Kr/AOlShAxMkE+mQvAHPGjdvs/NZBLXIS0XRYJME/DLkDtA0J1DahXBRHsVASpNqgZB4gTySDPA40r2W0qXIwLi6plw5B9EfXgiYuMfPtqqTV2OWR51m5lUUwIB9xBEzOOQefnXlKn6iFQs4j6Ya0E4JPbB4mIHGia1dUr1BWZbbopqi3FREgsBwfj2zoXzqi01VPSL76lYgS8HEKvz2+NTeCE20kjzr2wP7TQprUJqkyRBC2jmYxyZ751e9c83XQfJULVrGqXcEAsylQbiT7nNvtyddDjUanCOfV4WT3XuhG6kgqeWT68EDmQe+OBMjOsrdVpry6g57+3P2jWVMwpkXUNn6lqqSrJzGbl5Kx8++qRveuO9QOErOJlVdAAJI/EvEEd+Y1aqniqkaYZPViSv4rQYJCjJj2GqrTp0wgai6vTua+/lryTaMxcsRaRJwQe2t9NVyjo08cmm/qVKoSnUQqH9Y9WS0kACBMREn55042vUmSna6qzhjKoJgf8Ad6jAHzoKlvxVWlUfy/KMgkk3KxwBwMzIxnUVG8Go5NB2okh5JBObRyI/0iZ7nPvTVqjZ0NN3v1BK1bVpNFuI5/Lgj39udYvVrUZSyGYVHLTdbAJNnBuB/wCNCbpzWS0SLjdkGQVPME5AM/GoT0vFIQWCNIYRM8yQYlZ7c986naux7VQy2PT0pqSsi+XNWRHqFxIJIj9J7nQbUqVWiaIaqwZSSxiY5XK+kxHuZ1KNrUVfKBRwCL3DCPsQMzo39ohVR0sUyvmI1oUHjDDHtg40rFxkV7fYt5dS2kitVECoJDkQQ2CAQ2Acc51PSoqEFJ2CX3FQRaTwM5yRHPOjKPT4KWuahS31VDIEzdEES0YzxoHrlBTXaq0XIAtJaiuQz4IIt/CMzHvmNNO2PfkZ73ZU2JpimKgKqzFjjBxJ7Ykj/nQW26pTovYqr5QwpJaXPII7W686jRNSoymoqJapcAGbF5zwBONKN1e73UikRbEliq4URGRIg+/OiMb5FGN8jA1ataoZUC0khmkwpGIH05+NQbPqD3MgqSUMm6TK+wgAA44yf01nT6pJh3IYL6pWACT8wwMdo/POizsaNFLgDOQp5di3+n2P2z86bxg1eMES7HzkpFjUKkQ9MEKp73MuWifw88aNav5QIY+XRQAoLYt/7uTPEaX1l8qqp8x/UQLSSSwP9I0TR36elPMVy1xMgQtvGDgQRzpNENdkfTemsg81ZqhicBrVNxPaM4Iy0/lpfW6vYGSlRZRSSImYJyB6ZPPufvrdeoVmLIy0x5drFhALSJCwwifY/Gm+x2vkuKjPBLMS7MACpIPqEweyj27e+m8chfYq6bsqH+fuKgVyVZj6v0IHuf5ga6FqgF6dzUwKbqCSWQWoM8ZP1Z7Y766BrLU9mH5Fun5AqzpUZ0VraqrEgepZEg5+4OqT1yiTXIZfx5n0LVGByTh8ZA5HbjTDxJ1pl3DpRwyooc+85gHsYjOoNvSeo/kbtfMX/wBpzBKnESVhpz7/AH1pBOOSIJxViPcIA7MYSpH8MBStpn8NuFEYk8/c6MiqGQIUemtoekgEu83FiSshZIMn20d1HptJQ4Wm9NmW021Qbcgg8mJK5H21Jt+nFwxDMpZArXMAsD1SxQmJiD3gHWm5VZrd5CVpFtuKdKqqPUYsDaD5dPIEAfTiIbnOtX2KgPUpEVGFPy2GCGYAY7kEnnPEY0HS9bg2iq/lKtzGF5MsABBBj0/HI0cnVZWov0+UJJ9Kgn3yBkZPEY51m7QRXaAd1sGpKBVrC1YJDPEKcAKFJJiIzGdSbkVIIRA1OMMjeowDx8g+/tzrWrRplqau3nqOEtBLEdwQwJtzIzzpttvONRzPob6adgiCMi4fJ/kZ0NlW0J6dMKPS4DVIJJ7sogyBwZGc++sUNhKqg3wGgkgdxE/poumq1RSupnb1CwAVzAdZ4tJw0fnPc6H3i2tZW9bXWqUU95PqMR+Y07yaRmnhku3pJt0qBZAdgIMvd7ErGBOCftrd9uXZBWqMQCGmmRbIwUgmYPvrdtpUIX0gxJGfgjmJ76E2e3aj6PJuiACDhfdgWHYdz7aXvslpBxQWmFqmkqMLSjXOe5IPOMDJ5nSjpLJUrMtObWpgWqgBUjBlhkH4kQdH9R3DGKILsUNwqi0Hv+EsJBiLuJPGiWC1aNh9ANM+Y4tUghgYMGMCZz30LglWkZutiKkhqZUqQt/1FgPt7fOh6W2Z2Cs0hTkrgPiDKn6YOcHU1HqSPfTenbSQEnJLOCpEi3tHfPbWbPKCol5Di0KxkQfcH450soab4AN3XZpJ9NMRTSwXueTJCn0riI9jOjStJQKtqK1NZ5AhTyD2HuNQbgVLwKKJYzRUtBRu+cET99GUdjU/iWIlrTc1wlsAZBHsNOxvCEu129LcM1fJpXMxQIbi0kqRbIY9p1P1pP2mQpZKRQCLYae/JhftrfY+Y1EAuabISJZhkdmhe/xpN07dMd8EZ/SJtJP1yPqJBgz9Xtq6bdrouFJ5PdjRqeYWpkuqP9BEQO/teTPJxzzrqOqbT3rB6pAsVYUN9RYTkiOB9/fVy1jqO2c/5Dujn3it3pdQkKsVaYt7klcSfYif0GoG2hIZqr+VaHdZ+piYJaBkkGD+QGrf1JdwC5p01cyoSSBCkC459m7arSdA3tSs1Sqg4t/9syvwLscDuP5a1hLGehQkttGi9IqOpqF6TlnuVWEBlxdK8XCefkalHRWJNqej0mmSAUByJABBkAkZx99MKnStwzXNTJDKAUDqFXOSJMyRGdb7foddHBvqG2QplAADGCAfUQMXHS3eyt+ORZsdphlBDWMgLiVDWgCBDXXAAEzg6n2u5pteVhbmIYkZJ+Z59vtxqROgVmdpV0/61qKARz6YllJIEkjj21ttPD1QqS9GxskgVA0mYEHgC3J+ffSbXkpSj5BttXVUc3IjF1LHsJMd8ZtIGmVYVKYXyjaoZmZQZLSSRDHie/trP3IVWzyb1YQ2V/Lkzg5xxqWpQ3MMnl+gLClWWZx+FyBA9pH56ltClJC5esr/ABQzMSPVfas0SBlbicmcXdpHvoIb13NzM1SnwAGESAsIwHpaZN0kadHoDKgSkCAZBZrQUB7LbMnA59tRbjoVVl9KDC2kMQL2mL2KHPp7RpqURKUQXbdUaoGNOqOwCeURBTDAEmIY+/Gij1tWuWQrIPUoF1nwcWz8a23Ph5yFoqiiiVmoQSCT7LnA9/ede7jpVc1fRTpCnZBYgFiSCDGYn5PI0ntY90fIrp7alWrgkMwq0yfT9KgQYJ7Aj+h1t0zdL56QEWkzMopgh7pyS3YSY/lo3pvQqi0QnlFOb/Wqu8A2CafaScE4GtqfRKqlQlJFAyzEi4nGZHJMCftqty4sN6fYKvTvM855UOZVSoIsEwotPxGpf2ZaFEnLObb84JAtnjE8Ro2v0qqQxUMjk3FkZAWPGScfy0vXw7XL07gbLyzguGziGGRkRiO5ONJO+WG9eTytugZpzY7KTZMc8yxBAPODn41LU3KupseFT02gxJic+8xrK3hh/M83y0Z1YWSSAR3LKXILDtwNG7XopY+ukKfqL3C0yxJnFxIPyI0XETmuSubdZax7aPIISbsjJnOMgj5nXlVWD1Fp3IqJalqi9s4MlZkx3xp/uehMr3pTZ2AxLqB+h1j7Su1Mp5ETFxDJJnnN3bjVb0V8kfIn2j+Y7GwhkFgkzcDzJ4n9dX/VUpdBq0kIphipAin6AQZm64kj9Rq1zrPUafBhrS3UV3fdP3h3V9Goq0i1OQahMqDNT0FCASMC0juSTIAsWqp1fcMu4qBS2QoABPsNe07wMs0/c6Wwn48XZa9ZqoHcsSFJIJPNx/30y3QNMTcT2540nCivh6se6zVA6xuA6Cl55pteCfUQSo5iDoutVUUraVVwxBh5Jj9edPZgr/HZdNZrmnT9pul3F5rsyEcSfViPpOBnOnlagK0jzboObKhFpHYwf5actOuw+D2W/Wapy7xKdSwiHcXepmYG0cjMDntqutt91Vr17a7FaiG0B4CzwI7QO40LTvsF+NKrZ1PWa5/0B61NTSq3SoADXE3z9+86YdTVkCs7MgmBLxJ+050nCnVh/j+y4azXKa3UdzU3VZAaq0vLhWzbIE3AjGeNSeFOoNuT5VR3IVZLBm47ZnnOr+B1bD4PZ1LWa5n1GlfFHbVmhCS81Wu/7s3flo2v4edqNJF3FZWLZMsSw+c40vjXkT0Glll/1mubeM/FL0XWhSJlQLjJyf8A60p3G+3FMB/MaWwsucA9znnVR0G1d8lR/GbV2df1mub9Jr1rB5lVmJz9R15v+gNWe5t3UpqsSA7D++p+LyyZaDirs6TrzVH6AqAladZ6tuCSxOfzOrxGs5RoynDaV7qTRXYx2GfyGh6dUk6k6zVis32H9BoT9p1dlrgzcbSTIHGdEdQ3w/Z5glok++vQ/pOdBL/QRqk7N4Zy+iD92UN3TBdTPbsR+eg+p9BaxVSsadJMMByQec/Gij1tF3C0rC3pJkGQT7fOp6jLaoqsFFS70HMjvP8AxnVNtf8Ahr2J9h4poRZSBYg2erELxI5n8/76i6Xsm224qmLaPJqM2CfcAY76W9D6pSSvbRpqaT1LbrSGAPE3SRo3xF1LbuympWdqfq9FIiGjsxH99a7adVyOIf1bb1N0PRTtBELWYiLTzxnPEDWeG+lJtQSrM7EZJByZ4A1rT3latQTyLdsoixSCTaCLTPyNMulVa7qPNZXqAEqFFsyY49++odpUWuLZ7W31RHU+XywuuNsfOkW86j5vUzTqHzUmTTqA/wAMqJ/hkGM++n+16ai0jQFQ1GGWDVLnXIOf+nRTdSpUyjOieaJHyB/b7alNLoydy6FHStzuGq/+oPlo0hafACzHbH99PP3cm3aNtSEMZqQJge09vfQ1Rncl8FSJkfy/TnSnonWKqhqVasrC70kCCR7Y5Ok1d1/RTi3RB07oFShu6lQU5Su4CsewJuafYD+catQ3S3YA9PP5e0c86rfXuo1RlZsIAJnSHp3TAVqeY7ko4ZYbIkf3PvrRx3rcxKOKY93nRRU3NSq4ZgYsH9Z1WN7Qc1rLbmJgScR76NoeLq6vUua9AcSII9xgZ0V1Q3OdwQw8tARiFPsJ/wBtax3RdMtKqNzuqKVFpOzLao9fY/B9tLvEYG5IajWXygbSciD9tYtdKm3da0rUbIJ4k/8AnGpPC3RlFCqKlppmDzEfMjtpVWRTi7GHhJKu1RkKrBMh/wDV/wAa6lOqAiKyqyPKARAyNX6NcurTycevyipeIasV3+w/oNK6deTzqbxUT+0v7Qv/API0spT21KwREbVupqi5Mf8AnzoDqXVhTQvaW+B3/TjSjqnS6lWqpL/w5GPtpf4nFRWw4AW2EByfnW+nBOr7OyFJDLw9WoF71Zg3Nr5gjkgx7Yzqbd9CNTencKXj61AlpMCQOy++l9fodRqUolzVAtxmAvcCPn+2n+y6Sf2FKfmwYN5pniDmM/lrSVJ2n6KdcGbjbmiKj06AbHqQmCfcYyMZGq54Q2S1arv5dqocowkSZjJ7jiNWPoe925NlI+oD1MZZmj37HntqVto77kU1VRTyzsCBB94PcmNJSatD9voA6T0zeec/m1L0MhFunJ9h2AAxPGNSVqBpINzu3ak0xTpLBIxyQMk98kaY9Y6s21tLAwagCgd5PP6a36tTo1hHlggyxuxB9wRqdzu2segd8J4A9l0xhRqbnZMj1ahX1GZt/ELTwQY/npL13Zbha6owN1UKZUYyM/ODOsXfVUYU6LCmCZIXt7sxMn9cab9WFTeovkOC1M5gxjjmRB+NWrjK2St0exv1na+VRSnIPOP6ExpbQ8KJWKVXlfL+nsCZmfvrXoe9NY+XVnzUxkQTHePfXnjlz5SU1fy0uucieAOMf+cazSalt7HmqB6nWgzmlt2vqqcsV9Kdic8nTTp/hpYiBByxb8R9ydA9F21aut60mVYAV2ABIiZ+fvnVh23Ta1Smod4KkxLZIPvGplLa6RepShe5Fd6j4eRHUhfVPEznRfjDwu+4G3UOVxDgDkGJMe+NFdRqBXBBkIRn7aq/iDd7lmqMu5ME+lZgIv399VDdJp2Q7aRHufCdGgXpiuWqGDTAGBzhjxOiV6UaW0dLpZhkfzIGhH6vul3FFlcVadVAMKPVaIa4kSDyZ07TpodkqMTKEkCcf8603SX7DXAlbctSpLT24MHJ7nPv867FOqcmxVYPpS7kk5b8tXDXNqyTo5fyHdFM8SUp3LfZf6DSWrVtcLH1d9WTrtOa7fYf0GlPUpVYCy0EgaUVwTpxsq2/6o67hFtNsSTGI7/pqbZ7ejunaqwf0kDPB1M/mVKSFmpogJFQ8gL7ff8A4036P1anY4pUXCIJUwCGjn8510/qsco6H4J+tdbTbIi2M68QkDAHc/nqDZdS2e32ZagHWnUPqL+o+0Y+2tQtWstyi1om1iBj3+3b50r64rpSRWDQ5kCkwkDiI9vvqYxTVFqCu/BP0E0RvGFEQQl92fgwJPGdaU+pinvjAeqXJVmJwB7AcEjBJOrA24pUkQWlWIVCwQfYBmAnt3xpJ1bqhVwtGm1YhZLKAVDH5Ez86ae58dDXsF6ruX3FM302TyqgaF5PPYjt76Y9O8S02empuViQPUsQf17zzph4f8U/wQldQ1WTIUDPz8H30JW6utTeov7LTdkH+ZBNsCcxAxj30f8AVrgTcvA98RbCk22IyjtEFQAfsfcarHQOmrTkCrNQ8AsBJ9o7zonc1am5qS7EgfSo4+2NQ7vpIAkAhhwdKOI7W+QgnEJ6tUqClVZWCFrQKgAVh6gCP9Ux20n8QdVrCku3FQO4Ul4Jlhi2R7nVlq9K/aumzANVZKk4yMwTpZ4Z2lWorV9ypAUYNtpYd5MCROdEGoq30x/JGV9EnhXdbo1Aj1g1NwI4IAtnGMRxo3qm/risEQKFHJYT+eDqDwitKm1UUy7KWlTEkZyv2+caN6j1Cgpt3JNMnCsDkamX78EcO6AeobMOoCVLiPUA3fHHxB7HSSjtUpyKpQtMlbl4+Qf9tO+p7GrRpPuKDCuAPQAcCTzAH5xqr7hxVbzWoBjUAJdkMAe8AieI1rBNr0XGSfA96R1KnUNlIghewiB/YabbXqtJa4pVCJ7D2/8AvSrwn1Gm7OCqq3ChaYRQB795Pzqv1Ni670CoeHDEjJI0tibaHy6ZY+q7ynV3SK7BGX6UnnPv766TGuJ9V6jt9xXhaLLUVgL3dUGIGSf/AL12zWGrHbRx60rSRU/FW+FJmduABxycaq9OsN2GAqOhBEmO3tph4/63TWsaTLeRaSvAMgRJ17tq9yqq0wGjKjI/XVwVRujTTX1QL1PpwFMU6YQqXBKnH3MA86U9H6xRzQtqItrKob8RM4MZGdWfZ+DZqCtWqFmH0qMBfj5OnR8NUjBKgkZBjT3pKnk0+SK4OcdNTb0iwNWoDb6lPCnkjscHWdPd6xRQqk3x5iuZX7D3951bereFaddmLCGX2/EPnVd2NBNrvLi6LTKmEn1fTi0RyT7861jNSyuTRvGArqvQ321CnRFRi7VGqu7GAAFzmciM/Oku26RVp7bzKNViahGEnjIGOZ1ZNl1Nt7TisloUFQcgkd/tI1t0ypR21FaVRiSJyInPbPIA0t0kqfIoqgboHQqlFHq1acuRC059TAjJ5gYn+eittuLanl0hCWyTdNh9smc/z1vSHnoho7iqvqgXjESRmOFMaUb/AKZXp1yiLcxypp5AHf8ALS/ZuxKXk2O9akQZJMkN8QcTGeM6M/ftywIIOJB4/IgHXu523l2GqyMxYIYP0XfzMc/GvNmu2q3iizVaq/gttkdyJmR8aMPNDckh10beihtkDsq31CFuMTPtj+uo9x1orun29S1qZWSfxCcAf1xpV1Hp9evXU1wKe3pAEmQAgGT8z21WOv7gbndVmoSym2IBzGJH66I6ak8mcUnLJf8AbDaUGPl+lyuAX7n37aWdd6AN2AfNAYEtJ+n5GlHhzw+mTXe1jkITn7nvGmm/6TV3FNqdEKOxibY1P6yw/wCTXbWbDumdMq0tow29VapAMREfIz3HbRHges1ekf2oE1Fe5ZwY+Y+Z51XKXgvcbel5rbhqbDFqtA+M45053XiKxVW7LQGIAuP3IxokrTSz7M5JyumEdYqWVv4FJLW+sjmfiNR09sA0gAN3Y8/bOgl6iLVcm1GaBzzxzqtUuuvV6itOmZBe34tHP9NEU2n6LcFClZN4h8Prc1eq5tuAtA9RPsO2uy6534wFNk8lBLGCYHEHnj310SdRqtuMbOTXd1SOb+MqaNu6ihQzGyZHHpEZ1ZOi7AUqYJ+ojOq54o3DN1MUUGCFLH/tGrfRHp0Tf0SFOX1SCadPGdSEDWqtAjXj3AQNYEIX9YBuUDuO39/jVKrbOjS31PzKbXHMQConhpmfnT3xl1IUFAe8K2blzbEcjmNJdxU899s61LiDetqRco5GMgffXTpJ1Z2w/Wht4h27oPMpKfQJYcSOMf11WNug3dW36ahEDPpEe4iQSe4OmXjbrrq9NKDsoIudl9zlRzgTzppudnuVo0W29Kg1UkGo5hQCRMnjvjVR+sU32DnSOd7SvUSrUotPqVkjMCcz8DVn8G06tIimQQzk3Ajlf6xE6ddR6lQSolOrQpvVdPW1MdzyAeYnGpemKtStT8xgodCBQIAa0YJJ5I1U9XcuBtPbuawYekbZamTScFrghILYnjM4JGgam0ZN21VAiJBCqojJESe5+2odxW2qbmo4oxToAIkYJJ5OeZJ76K6Z1lKrMsFe88iB86j7JWKK7ZXuudLrNTepUqMVGSgJM59h2+TpZ4c6W25LJwqiSYMqPge+OdX3qHmCg/lQHYSpIEdj+LHGM6rLVqlFCxU+e5VWsEAxJxbiexjE62hqNxpFcMHHiELUAWksBQlxm+BETBj+Wrr4d8QUaW3NVqoNMkiO9w7D3Oq3VO3Smz7pTUdvQGUhSf0xgdzqTxP0hF2tL9nH8KmZbE/V+I+/3+2olGMqQT+316C/FHWl3iIlIgZkKSAzRzjUHTPD8Q9XhFJtIx7/AJ8aSL0yolMV6Zp3AYUnIJPecce/HGugPRU0KcspdlFxBlfUPVBnt76UnsSSeBNKCpFH3viunWtpqhhCWUQIYxj7DXn+GnljeuCgLESHOYg8D76tw8N0qFI+RY93ustmMA+2qT4jNTp1RGpwpfMRgwe55/KdVcZRcYk2qyWU0a37e9wcqWwYJUJ8Ht/vro+qX0zrLsiuywzqGI9pz+erprk1JbqOXVTVJlQ6rRZN27oAWayB3ICgHTlFkZwedSbzbguTGRGdCLu1LFSwvHYHTu0hcpBw441sDn+uo1qnA99KfEfiRdsACSGYG0gTB947xqabdIai3hFX/wAQl82pTpoTdg5wIzJJOB9tHUytNMoFAFqqncnufYDmNIelftG5DPuWL0mXjAJM88a26n1W0+VTVwRgT/0iMdyTrpcXWxHo6aSrcNm2p/aKFQYQrNTHABPv3IjR3jfraUHo8NTqf5iqRcByrgfBn76O8LdGY7cNXUs7+5i0dhjVY8WNSStYVWrVRSEZjK2jJViCIaJidRFKUtrzRg5Kc7Tqjar5lRS1FFcLmlU/DzMwOTEyCBnQ3R+oVBUoV6is+4d2Cqy2wowbfcZxxGiumb6htqKMgqTVF4phpgnGByciBoTedd3StTqDatTZybbpcz2x2ONapPhIc3v5HnjLa0UW6pVFMuQwpxcQcTx9vtqLw90xbRURg6HEjEAZ4P6nWvifoJ3j0ajuFIQCqFz7YAPfnTHceGaR2jbekzUwRl5yTzn3HYjWdpRSsUbSVg3V/wBqNZU260fJFpeozAkzg8nETOBoTr3QDXdaW33VJcWlT9RPJOM5/SNadJ6HWokpUcOhKqgUY+/2/PQ/U/DrUqo3FNXDK4HpNx/+Ufy1UaTpMNr8mdT/AMP6FCgpeu1wYB4E3TiAs4ONOOnHznApyaFUWnGQVxn/AI1U6fWabVmXceYVVmYyee0GMg/Y6deHvHSMy0k2/lUuEcEmD8iIzqpxnWcizxyDeJfC429JijM73RaBPxn7DQnR0p+Uds1Qiq5k44OPT/LTTq27rV6qoBbTZwZuyYzJjtA40v6vtqNKqalNWLn1xdgZ5iCc+2nFtqpc8msbSyMeiruwAroFpgFQZF2BAPM50v23har5813WrTMkiTcp7YPf7HRfQeqOxYMBgDIER8ae7TazUDFmECOREe0azlJxbFK0L/3GKTyKjsruGt/0fb410TXKPHHUH85VQsFGRGMzrq2stVOk32cerwgKvVhyNVvr3h4Mwr028uoDlh3Htqwb1wHJ/X9NJKvV6VWfLdWtORMaUbw0LTJ/34lIDzIxiZ/30s8U9SR9tUYhbUg/LQRiR2Oq/wBc6f5tUwGcmPQSQgj59/j51J0uiNwj0qlM00XiO8cc8612Ktx1rTUchnhbfne04sPpOf7caZbbeBHJUFYcoJIN0Dm05AHE6WtTr7RLdokEgRIyT3InUPhTpzrukqbsvcxNgOZPe4/202k7fQ5Wo54GfUfG+5p061lAsVjy2taGHBJgRg9tLNt4id6VNqm0RlqE/tAKRNpwcjiJIM8jVt8S9YSgoSbQ2WgSY+AO50qpPTciyT73aiLVXtMtOMXnixPT3FPdbilXpIFpUvTERaRkYH5Z05qbt6pQxLzhj/UD4HfUO08Ort9sVRma5i5M5+B9gP76X7PeMlWRLwpYTm0wf6+321WJcdGq4wTdW3NREuCFR/qyWnsM8DWm16yPLEh1JJyDzHfHA/PSXb+M91uarUayKUJywSCAPn+2iae0NQ2AE3AEHso9o9tWoUqkNPdmqLTstwrBLTPLKPj30FS3dWrXZTIVTAERd8zoHcbI0Hp7jzGtpraVVT65PHMZJ41tu/Fwp7c1FuYM0BB39yZGO+o2/wDHIng3HhGnV3ZqTNNASyxlm9vt7/8AOlnVVVW8uhTHnRiAQUHeJ9M6YdI8QCtRwDT8yVI5jPP27TpeN6KVyUxxzILTOJ5wPjVx3Xnor+cGdO3C0KQWs8P+MkzH/SD/ALas/TOnbPc0nZWFQri4emDEwD7Z0JuPD1DcbaX+uLjGDoHpvUNilI7Wjers10kEgkDOR21nL7K1dkylf1TorG0Ws27Ksho2dhIGD3n6p10PYUicnVf36vTpI6K1VnqBOOF9yB78DTDr27qUghpzdcAqATcPY/lq299CbS+q/sA8UbesasrTR6YAww9U66dqibhqlVAZiRzzGr5rDUdpHLrYpFZ6nu96u7AooWoXIGlUggg3ENcGFuJJnPAgG6zAaqvXPFO421SqxoXUKZUBoImULElpMKDAkIfaScCKn46qsCRsqtoKifVm4kY/hwYAJmYyonOsTnLfGsjVM3XijfA17dugWkxVSy1D5k1HRCoAzNouMwoN3EaI634q3FKuopbdqtI01clabzJcqQDgCAO47g/BALXGvY1SF/xBrMGC7KpK+nF7QxQvx5YPtAwYYE28an3fjautKlUTZ1GLtUDLDyAhgH6MXTdLAQA3JxoAt8ayNVlvFVfzbP2V4anerQ0KfK8yD6YPq9GCDMYzoP8A/ONxaP8A0VUHM4Y/SQDgJiZJkkxjmdAFzjXkaqm18Z1jRao+zqgrZAAaXuvBIFkgXKPfDKTHGoaHjfcGxTsahZsH61APp5mmYEmcFoXJzjQBcY1kapTePq9wjY1bYM4qSTdAj+HA9MmGgzAxyd9949qLWqU6e1Z/KZg0FjICuRMJCyVHc4I7zaAXKNZGqfS8ZbmfVs2C3skxU4kWk/w5HpI7GWMekSdEHxjU8gVf2dlJcrY18mBUYH6AfVYAMH6hjGQC0RrI1T6/jev5Cum0dncuIhyEtUMLrVJwWsPBlWgGI1h8eVu2wrfTLTeI9h/l57H7HuRGgC4RrI1SR463Rp42Llwkk/xAs2g8eXd9RiPYTJ40VX8Z11SlUGzchy4ZZaUtZApJsgAgscgZEZ50AWyNZGqPtvH24aw/sburLdKh8yVtI9LLBUmM5MfSPVppsfFFZ941Bts60w7qKpuAhJzlYN0AiDEEZPAALLGsjWazQBVOq1t+25qU6SKaIS4EqPUbDC3Ni41MHBAWNBs3WCsRRlhyLRYce5PYHscn2GmXVumualdjuvKWotMUgajAKaZvqmAyEBlUKbWkAOZE6Vbbp1vmX9TLyr0oJaAXXmDUIY+tWxxwIBgAEj/vZkOEVs/SUwD5g94LgFYn0yAT30WH6mKWRRNTzMREBbWxk8XhZP1QTGlZ6ISwT96BnMPTlmYg/SCP40QWP37KQJ17/wDjtQNLdVypIPqM4su5qyIMG3gEiQZA0AMKTdU8qqSKRqEJ5Q9IzIuLQbSbeRMSMaHH72BwKZAMCWWDJpnOSTADCZB9RgYBMe36aaLea3U2ZKNQF1ZnMBXZChHmE5aVBIOfeANQfuZFNOq3U/QHVh62UR6ZURVFtwdQccNnmdABeybqwZLxTKlgXkpMF8gQcAJ/8jgdySN+oDqpcmn5YUFrR6YIvBUczFgAznNSY9J1AvhevZcOqPCXB2BYqv61YUrJ5ntMwNR7nw46h6g6l5YPpYhngMFWcmsWLWpOSTxiMaACFqdXuJtpwTMSmBNP0jOMB5Pq5xONS9RPVSzin5YW9rIsm0FSuWJmVBBEDLHIAGotn0orVSp+871DK5U1CQwhmI/zYhhLDsBPYRrdOiPURFO+kg1HYeYzyjOpp5DrNiALLAj1McEg6APX/e9xANCAOSF9RgYicLM/Mz2iR/8A9uJIFIXK0j0H1Avb+ICSpUE5yoxzoan4SqFkpDqQZAthS5iSQotFnmkH0g88BQQJJbW46KxYIeqmWIgK759VUwCKvEKy8/g9xkAbdXr9Qaw0EVAFmoGKk3K4wIyQVXtyG7HgHZ7rq7qpanSUeloYKGYexF3pPf76FpeGS19QdSBKsxZpYRwkEiqCoLIwLAg5NpEaN6TRNOsav7xSooZr6bswCj+GSIaqYIBByOXHYjQBLt6nVBRa5KXm3U7YKARnzJE5zBmR9RgYkxPU6wQSFoAwYU28xzN3vJH5T31DsuhFKNWku/QF0ppTqBzKwztgeZIlZIhoy2LQBr3e7Lz3epS6mUDWwLmCqChbE1FWYAqYHbOCdAEtQ9XBkeUcGFFgE3LBMkn6VPB5Y+wjzbt1YMLhTKlgWkpxesgQcC27PqMR3mN9j0d0rI9XqBIuu8rzWNyl28oSXEi20fT6mDcgxoT9w1GZR+9TDyVCswuliBafNyAcRkyI0AMaKdTO4qglBRJqCmfTK4IpRmQJtOQc3SAI0PRbq8iRStBHNhLCBMlTAkjsPxH2Ggm6DeHQ9Udwbktuc+yEQKnqtIIP3kwc6tHhilZTZTuRuSWvuDTAYCBlmMGCeYkmIGgBJsf3terVPKtLKGWVwoOTg8kEzHsIGrrrNZoApXiipsKtZqW48wVBj+GrEvckASqnJDQF7nsdKGo9JWM1lZGqQnqElS0nAtEzjI+oCBkC/bjpdGoWL0qblsMWRTOIzIzjGon6FtyZO3oz7+Ws/wBPnQBSNhsemSWRq91INVgloYUz5lxNsG4KHA7gA4zr2j+7PNaoWrsyudwWKMFJvaoMBeFzEwCHEkk4vVPpVFZto0hMzCKJumZx3kz7ydano9AzNGlkQf4a5GMccYH6DQBURueltUquHqs1U2lQtQ3FqhqgILZN1RTEexHfQFKn0hQ0tVQAw4Nx+klhJVTMFSRkn1wewF7foW3b6tvROCM004PI4416/Q9uTJoUSffy1+3toAq9UdO261tu3m3VJDSjs0utNggJUiYsgZzjmdLV3HSTtgk1rGqGqFhizPaoK3Aeo5AmTkH1avu56VRqGalGk5M5ZFPIAPI7gAH4A9tRN0DbHnb0DPM0k7xPbvA/TQBRa+x6StLzmNZlFQU25MMQpYsIjAcMX+AB2UsDT6YhLXVE8+jUaIeLajMzkC3DAqRHYKoiIm2notC23yKNt18eWsXcXREXRiedZU6Jt2ADUKJtAVZpqbQDIAkYAOY0AUpG6Ztq0/xxVo1CApk3FL8z9JGHgyOCMcai3HT+kpTSoz1gGEK0PI8r0j8GD9IAODC4Jkm91ek0Wa5qNItn1GmpOZnJE51G3h7bG2aFI2hlUWCFDmWAWLcxnHv7nQBR/wBp6bSJRP2iKoEN6oHl1lItvE/5meCCFb88Ta9Jhj/GCi0nFQiCoKn6ZHoDMAeQGMYEXxukUDzRpGOP4a/6rvb/AFZ++deN0PbnJoUSYA/y14EEDjgWj9B7aAET/wCGu2LBkLp6w7QZJjMA8jMH8sRzqWn/AIcbVfp81TbZIqGSIiOPeDjuB2kGy0KYVQFAAAgACAPsBqTQBW9z4B2zhVYPaqogAfEItonHNvpP9jnUp8E7f+Fhx5LXIA55vNXPuLzP6af6zQBV6/8Ah3tXqtUa83Fiy3YJZi08SIk4B7/bTDovheltXZ6Zcs6qhLNOFmIwI5OnGs0AZrNZrNAH/9k=">
            <a:hlinkClick r:id="rId3"/>
          </p:cNvPr>
          <p:cNvSpPr>
            <a:spLocks noChangeAspect="1" noChangeArrowheads="1"/>
          </p:cNvSpPr>
          <p:nvPr/>
        </p:nvSpPr>
        <p:spPr bwMode="auto">
          <a:xfrm>
            <a:off x="117475" y="-1790700"/>
            <a:ext cx="2114550" cy="3743325"/>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2055" name="Picture 7" descr="C:\Users\MIRIAN BELKIS\Desktop\11111.png"/>
          <p:cNvPicPr>
            <a:picLocks noChangeAspect="1" noChangeArrowheads="1"/>
          </p:cNvPicPr>
          <p:nvPr/>
        </p:nvPicPr>
        <p:blipFill>
          <a:blip r:embed="rId4" cstate="print"/>
          <a:srcRect/>
          <a:stretch>
            <a:fillRect/>
          </a:stretch>
        </p:blipFill>
        <p:spPr bwMode="auto">
          <a:xfrm>
            <a:off x="5436096" y="1196752"/>
            <a:ext cx="2232248" cy="3949362"/>
          </a:xfrm>
          <a:prstGeom prst="rect">
            <a:avLst/>
          </a:prstGeom>
          <a:noFill/>
        </p:spPr>
      </p:pic>
      <p:sp>
        <p:nvSpPr>
          <p:cNvPr id="15" name="14 Rectángulo"/>
          <p:cNvSpPr/>
          <p:nvPr/>
        </p:nvSpPr>
        <p:spPr>
          <a:xfrm>
            <a:off x="4283968" y="5157193"/>
            <a:ext cx="3672408" cy="1200329"/>
          </a:xfrm>
          <a:prstGeom prst="rect">
            <a:avLst/>
          </a:prstGeom>
        </p:spPr>
        <p:txBody>
          <a:bodyPr wrap="square">
            <a:spAutoFit/>
          </a:bodyPr>
          <a:lstStyle/>
          <a:p>
            <a:pPr>
              <a:defRPr/>
            </a:pPr>
            <a:r>
              <a:rPr lang="es-ES" sz="2400" dirty="0" smtClean="0">
                <a:latin typeface="Arial Rounded MT Bold" pitchFamily="34" charset="0"/>
                <a:ea typeface="+mj-ea"/>
                <a:cs typeface="Arial" charset="0"/>
              </a:rPr>
              <a:t>Aspecto</a:t>
            </a:r>
            <a:r>
              <a:rPr lang="es-ES" dirty="0" smtClean="0">
                <a:solidFill>
                  <a:srgbClr val="FFFF00"/>
                </a:solidFill>
                <a:cs typeface="Arial" charset="0"/>
              </a:rPr>
              <a:t> </a:t>
            </a:r>
            <a:r>
              <a:rPr lang="es-ES" sz="2400" dirty="0" smtClean="0">
                <a:latin typeface="Arial Rounded MT Bold" pitchFamily="34" charset="0"/>
                <a:ea typeface="+mj-ea"/>
                <a:cs typeface="Arial" charset="0"/>
              </a:rPr>
              <a:t>microscópico</a:t>
            </a:r>
          </a:p>
          <a:p>
            <a:pPr>
              <a:defRPr/>
            </a:pPr>
            <a:r>
              <a:rPr lang="es-ES" sz="2400" dirty="0" smtClean="0">
                <a:latin typeface="Arial Rounded MT Bold" pitchFamily="34" charset="0"/>
                <a:ea typeface="+mj-ea"/>
                <a:cs typeface="Arial" charset="0"/>
              </a:rPr>
              <a:t>(Infiltrado inflamatorio crónico)</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bwMode="auto">
          <a:xfrm>
            <a:off x="251520" y="332656"/>
            <a:ext cx="7606605" cy="738907"/>
          </a:xfrm>
          <a:prstGeom prst="rect">
            <a:avLst/>
          </a:prstGeom>
          <a:noFill/>
          <a:ln w="9525">
            <a:noFill/>
            <a:miter lim="800000"/>
            <a:headEnd/>
            <a:tailEnd/>
          </a:ln>
        </p:spPr>
        <p:txBody>
          <a:bodyPr anchor="ctr"/>
          <a:lstStyle/>
          <a:p>
            <a:pPr algn="ctr" eaLnBrk="1" hangingPunct="1">
              <a:defRPr/>
            </a:pPr>
            <a:r>
              <a:rPr lang="es-ES" sz="2400" b="1" dirty="0">
                <a:solidFill>
                  <a:srgbClr val="FFFF00"/>
                </a:solidFill>
                <a:ea typeface="+mj-ea"/>
                <a:cs typeface="Arial" charset="0"/>
              </a:rPr>
              <a:t>  </a:t>
            </a:r>
            <a:r>
              <a:rPr lang="es-ES" sz="4000" b="1" dirty="0">
                <a:latin typeface="Arial Rounded MT Bold" pitchFamily="34" charset="0"/>
                <a:ea typeface="+mj-ea"/>
                <a:cs typeface="Arial" charset="0"/>
              </a:rPr>
              <a:t>Manifestaciones clínicas</a:t>
            </a:r>
          </a:p>
        </p:txBody>
      </p:sp>
      <p:sp>
        <p:nvSpPr>
          <p:cNvPr id="4" name="3 Elipse"/>
          <p:cNvSpPr/>
          <p:nvPr/>
        </p:nvSpPr>
        <p:spPr>
          <a:xfrm>
            <a:off x="1143000" y="1196753"/>
            <a:ext cx="6453336" cy="1503586"/>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 sz="3200" b="1" dirty="0" smtClean="0">
                <a:solidFill>
                  <a:schemeClr val="tx1"/>
                </a:solidFill>
                <a:latin typeface="Arial Rounded MT Bold" pitchFamily="34" charset="0"/>
              </a:rPr>
              <a:t>Dolor abdominal</a:t>
            </a:r>
            <a:r>
              <a:rPr lang="es-ES" sz="2000" dirty="0" smtClean="0">
                <a:solidFill>
                  <a:srgbClr val="FFFF00"/>
                </a:solidFill>
              </a:rPr>
              <a:t>.</a:t>
            </a:r>
            <a:endParaRPr lang="es-ES" sz="2000" dirty="0">
              <a:solidFill>
                <a:srgbClr val="FFFF00"/>
              </a:solidFill>
            </a:endParaRPr>
          </a:p>
        </p:txBody>
      </p:sp>
      <p:cxnSp>
        <p:nvCxnSpPr>
          <p:cNvPr id="6" name="5 Conector recto de flecha"/>
          <p:cNvCxnSpPr/>
          <p:nvPr/>
        </p:nvCxnSpPr>
        <p:spPr>
          <a:xfrm rot="10800000" flipV="1">
            <a:off x="1979712" y="2924944"/>
            <a:ext cx="1512168" cy="144016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 name="7 Conector recto de flecha"/>
          <p:cNvCxnSpPr/>
          <p:nvPr/>
        </p:nvCxnSpPr>
        <p:spPr>
          <a:xfrm rot="5400000">
            <a:off x="3599892" y="3609020"/>
            <a:ext cx="108012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8 Conector recto de flecha"/>
          <p:cNvCxnSpPr/>
          <p:nvPr/>
        </p:nvCxnSpPr>
        <p:spPr>
          <a:xfrm>
            <a:off x="5436096" y="2996952"/>
            <a:ext cx="1440160" cy="122413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6" name="15 Elipse"/>
          <p:cNvSpPr/>
          <p:nvPr/>
        </p:nvSpPr>
        <p:spPr>
          <a:xfrm>
            <a:off x="179512" y="4293096"/>
            <a:ext cx="2304256" cy="1287463"/>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 sz="2000" b="1" dirty="0" smtClean="0">
                <a:solidFill>
                  <a:schemeClr val="tx1"/>
                </a:solidFill>
                <a:latin typeface="Arial Rounded MT Bold" pitchFamily="34" charset="0"/>
              </a:rPr>
              <a:t>Trastornos</a:t>
            </a:r>
          </a:p>
          <a:p>
            <a:pPr algn="ctr" eaLnBrk="1" hangingPunct="1">
              <a:defRPr/>
            </a:pPr>
            <a:r>
              <a:rPr lang="es-ES" sz="2000" b="1" dirty="0" smtClean="0">
                <a:solidFill>
                  <a:schemeClr val="tx1"/>
                </a:solidFill>
                <a:latin typeface="Arial Rounded MT Bold" pitchFamily="34" charset="0"/>
              </a:rPr>
              <a:t>dispépticos</a:t>
            </a:r>
            <a:endParaRPr lang="es-ES" sz="2000" b="1" dirty="0">
              <a:solidFill>
                <a:schemeClr val="tx1"/>
              </a:solidFill>
              <a:latin typeface="Arial Rounded MT Bold" pitchFamily="34" charset="0"/>
            </a:endParaRPr>
          </a:p>
        </p:txBody>
      </p:sp>
      <p:sp>
        <p:nvSpPr>
          <p:cNvPr id="17" name="16 Elipse"/>
          <p:cNvSpPr/>
          <p:nvPr/>
        </p:nvSpPr>
        <p:spPr>
          <a:xfrm>
            <a:off x="2843808" y="4293096"/>
            <a:ext cx="2520280" cy="1431479"/>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 sz="2000" b="1" dirty="0" smtClean="0">
                <a:solidFill>
                  <a:schemeClr val="tx1"/>
                </a:solidFill>
                <a:latin typeface="Arial Rounded MT Bold" pitchFamily="34" charset="0"/>
              </a:rPr>
              <a:t>Acidez, modificación del peso corporal</a:t>
            </a:r>
            <a:endParaRPr lang="es-ES" sz="2000" b="1" dirty="0">
              <a:solidFill>
                <a:schemeClr val="tx1"/>
              </a:solidFill>
              <a:latin typeface="Arial Rounded MT Bold" pitchFamily="34" charset="0"/>
            </a:endParaRPr>
          </a:p>
        </p:txBody>
      </p:sp>
      <p:sp>
        <p:nvSpPr>
          <p:cNvPr id="18" name="17 Elipse"/>
          <p:cNvSpPr/>
          <p:nvPr/>
        </p:nvSpPr>
        <p:spPr>
          <a:xfrm>
            <a:off x="5580112" y="4293096"/>
            <a:ext cx="3240360" cy="1287463"/>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 sz="2000" b="1" dirty="0" smtClean="0">
                <a:solidFill>
                  <a:schemeClr val="tx1"/>
                </a:solidFill>
                <a:latin typeface="Arial Rounded MT Bold" pitchFamily="34" charset="0"/>
              </a:rPr>
              <a:t>Complicaciones</a:t>
            </a:r>
            <a:endParaRPr lang="es-ES" sz="2000" b="1" dirty="0">
              <a:solidFill>
                <a:schemeClr val="tx1"/>
              </a:solidFill>
              <a:latin typeface="Arial Rounded MT Bold"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179513" y="571500"/>
            <a:ext cx="7488832" cy="5737820"/>
          </a:xfrm>
          <a:prstGeom prst="rect">
            <a:avLst/>
          </a:prstGeom>
          <a:noFill/>
          <a:ln w="9525">
            <a:noFill/>
            <a:miter lim="800000"/>
            <a:headEnd/>
            <a:tailEnd/>
          </a:ln>
        </p:spPr>
        <p:txBody>
          <a:bodyPr anchor="ctr"/>
          <a:lstStyle/>
          <a:p>
            <a:pPr algn="ctr" eaLnBrk="1" hangingPunct="1">
              <a:defRPr/>
            </a:pPr>
            <a:endParaRPr lang="es-ES" sz="3600" b="1" dirty="0" smtClean="0">
              <a:latin typeface="Arial Rounded MT Bold" pitchFamily="34" charset="0"/>
              <a:ea typeface="+mj-ea"/>
              <a:cs typeface="Arial" charset="0"/>
            </a:endParaRPr>
          </a:p>
          <a:p>
            <a:pPr algn="ctr" eaLnBrk="1" hangingPunct="1">
              <a:defRPr/>
            </a:pPr>
            <a:r>
              <a:rPr lang="es-ES" sz="3600" b="1" dirty="0" smtClean="0">
                <a:latin typeface="Arial Rounded MT Bold" pitchFamily="34" charset="0"/>
                <a:ea typeface="+mj-ea"/>
                <a:cs typeface="Arial" charset="0"/>
              </a:rPr>
              <a:t>R</a:t>
            </a:r>
            <a:r>
              <a:rPr lang="es-ES" sz="4000" b="1" dirty="0" smtClean="0">
                <a:latin typeface="Arial Rounded MT Bold" pitchFamily="34" charset="0"/>
                <a:ea typeface="+mj-ea"/>
                <a:cs typeface="Arial" charset="0"/>
              </a:rPr>
              <a:t>esumen Parcial</a:t>
            </a:r>
          </a:p>
          <a:p>
            <a:pPr algn="ctr" eaLnBrk="1" hangingPunct="1">
              <a:defRPr/>
            </a:pPr>
            <a:endParaRPr lang="es-ES" sz="4000" b="1" dirty="0" smtClean="0">
              <a:latin typeface="Arial Rounded MT Bold" pitchFamily="34" charset="0"/>
              <a:ea typeface="+mj-ea"/>
              <a:cs typeface="Arial" charset="0"/>
            </a:endParaRPr>
          </a:p>
          <a:p>
            <a:pPr algn="just">
              <a:defRPr/>
            </a:pPr>
            <a:r>
              <a:rPr lang="es-ES_tradnl" sz="3100" b="1" dirty="0" smtClean="0">
                <a:latin typeface="Arial Rounded MT Bold" pitchFamily="34" charset="0"/>
              </a:rPr>
              <a:t>Se realizará un resumen parcial</a:t>
            </a:r>
            <a:r>
              <a:rPr lang="es-ES_tradnl" sz="3100" b="1" i="1" dirty="0" smtClean="0">
                <a:latin typeface="Arial Rounded MT Bold" pitchFamily="34" charset="0"/>
              </a:rPr>
              <a:t> </a:t>
            </a:r>
            <a:r>
              <a:rPr lang="es-ES_tradnl" sz="3100" b="1" dirty="0" smtClean="0">
                <a:latin typeface="Arial Rounded MT Bold" pitchFamily="34" charset="0"/>
              </a:rPr>
              <a:t>de los contenidos</a:t>
            </a:r>
            <a:r>
              <a:rPr lang="es-ES_tradnl" sz="3100" b="1" i="1" dirty="0" smtClean="0">
                <a:latin typeface="Arial Rounded MT Bold" pitchFamily="34" charset="0"/>
              </a:rPr>
              <a:t> </a:t>
            </a:r>
            <a:r>
              <a:rPr lang="es-ES_tradnl" sz="3100" b="1" dirty="0" smtClean="0">
                <a:latin typeface="Arial Rounded MT Bold" pitchFamily="34" charset="0"/>
              </a:rPr>
              <a:t>ya</a:t>
            </a:r>
            <a:r>
              <a:rPr lang="es-ES_tradnl" sz="3100" b="1" i="1" dirty="0" smtClean="0">
                <a:latin typeface="Arial Rounded MT Bold" pitchFamily="34" charset="0"/>
              </a:rPr>
              <a:t> </a:t>
            </a:r>
            <a:r>
              <a:rPr lang="es-ES_tradnl" sz="3100" b="1" dirty="0" smtClean="0">
                <a:latin typeface="Arial Rounded MT Bold" pitchFamily="34" charset="0"/>
              </a:rPr>
              <a:t>impartidos. Para ello el profesor se auxiliará de los medios de enseñanza necesarios (pizarra o computadora) y realizará hincapié en las características clínicas de cada proceso</a:t>
            </a:r>
            <a:r>
              <a:rPr lang="es-ES_tradnl" sz="3200" b="1" dirty="0" smtClean="0">
                <a:latin typeface="Arial Rounded MT Bold" pitchFamily="34" charset="0"/>
              </a:rPr>
              <a:t>.</a:t>
            </a:r>
            <a:endParaRPr lang="es-ES_tradnl" sz="3200" b="1" i="1" dirty="0" smtClean="0">
              <a:latin typeface="Arial Rounded MT Bold" pitchFamily="34" charset="0"/>
            </a:endParaRPr>
          </a:p>
          <a:p>
            <a:pPr algn="ctr" eaLnBrk="1" hangingPunct="1">
              <a:defRPr/>
            </a:pPr>
            <a:endParaRPr lang="es-ES" sz="4000" b="1" dirty="0" smtClean="0">
              <a:latin typeface="Arial Rounded MT Bold" pitchFamily="34" charset="0"/>
              <a:ea typeface="+mj-ea"/>
              <a:cs typeface="Arial" charset="0"/>
            </a:endParaRPr>
          </a:p>
          <a:p>
            <a:pPr algn="ctr" eaLnBrk="1" hangingPunct="1">
              <a:defRPr/>
            </a:pPr>
            <a:endParaRPr lang="es-ES" sz="4000" b="1" dirty="0" smtClean="0">
              <a:latin typeface="Arial Rounded MT Bold" pitchFamily="34" charset="0"/>
              <a:ea typeface="+mj-ea"/>
              <a:cs typeface="Arial" charset="0"/>
            </a:endParaRPr>
          </a:p>
          <a:p>
            <a:pPr algn="ctr" eaLnBrk="1" hangingPunct="1">
              <a:defRPr/>
            </a:pPr>
            <a:endParaRPr lang="es-ES" sz="4000" b="1" dirty="0">
              <a:latin typeface="Arial Rounded MT Bold" pitchFamily="34" charset="0"/>
              <a:ea typeface="+mj-ea"/>
              <a:cs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500063" y="548680"/>
            <a:ext cx="7456313" cy="1237258"/>
          </a:xfrm>
          <a:prstGeom prst="rect">
            <a:avLst/>
          </a:prstGeom>
          <a:noFill/>
          <a:ln w="9525">
            <a:noFill/>
            <a:miter lim="800000"/>
            <a:headEnd/>
            <a:tailEnd/>
          </a:ln>
        </p:spPr>
        <p:txBody>
          <a:bodyPr anchor="ctr"/>
          <a:lstStyle/>
          <a:p>
            <a:pPr algn="ctr" eaLnBrk="1" hangingPunct="1">
              <a:defRPr/>
            </a:pPr>
            <a:r>
              <a:rPr lang="es-ES" sz="3600" b="1" dirty="0">
                <a:latin typeface="Arial Rounded MT Bold" pitchFamily="34" charset="0"/>
                <a:ea typeface="+mj-ea"/>
                <a:cs typeface="Arial" charset="0"/>
              </a:rPr>
              <a:t>Preguntas de comprobación</a:t>
            </a:r>
            <a:endParaRPr lang="es-ES" sz="4000" b="1" dirty="0">
              <a:latin typeface="Arial Rounded MT Bold" pitchFamily="34" charset="0"/>
              <a:ea typeface="+mj-ea"/>
              <a:cs typeface="Arial" charset="0"/>
            </a:endParaRPr>
          </a:p>
        </p:txBody>
      </p:sp>
      <p:sp>
        <p:nvSpPr>
          <p:cNvPr id="3" name="2 Marcador de contenido"/>
          <p:cNvSpPr txBox="1">
            <a:spLocks/>
          </p:cNvSpPr>
          <p:nvPr/>
        </p:nvSpPr>
        <p:spPr>
          <a:xfrm>
            <a:off x="1" y="1643050"/>
            <a:ext cx="7884368" cy="4234222"/>
          </a:xfrm>
          <a:prstGeom prst="rect">
            <a:avLst/>
          </a:prstGeom>
        </p:spPr>
        <p:txBody>
          <a:bodyPr/>
          <a:lstStyle/>
          <a:p>
            <a:pPr marL="2971800" lvl="6" indent="-228600" algn="just" fontAlgn="base">
              <a:spcBef>
                <a:spcPct val="20000"/>
              </a:spcBef>
              <a:spcAft>
                <a:spcPct val="0"/>
              </a:spcAft>
              <a:buClr>
                <a:srgbClr val="FFFF00"/>
              </a:buClr>
              <a:defRPr/>
            </a:pPr>
            <a:r>
              <a:rPr lang="es-ES" sz="3200" b="1" kern="0" dirty="0">
                <a:solidFill>
                  <a:srgbClr val="FFFF00"/>
                </a:solidFill>
                <a:latin typeface="+mn-lt"/>
              </a:rPr>
              <a:t>                              </a:t>
            </a:r>
          </a:p>
          <a:p>
            <a:pPr marL="342900" indent="-342900" algn="just">
              <a:lnSpc>
                <a:spcPct val="150000"/>
              </a:lnSpc>
              <a:spcBef>
                <a:spcPct val="20000"/>
              </a:spcBef>
              <a:buClr>
                <a:srgbClr val="FFFF00"/>
              </a:buClr>
              <a:buBlip>
                <a:blip r:embed="rId2"/>
              </a:buBlip>
              <a:defRPr/>
            </a:pPr>
            <a:r>
              <a:rPr lang="es-ES" sz="2800" b="1" kern="0" dirty="0">
                <a:latin typeface="Arial Rounded MT Bold" pitchFamily="34" charset="0"/>
                <a:cs typeface="Arial" pitchFamily="34" charset="0"/>
              </a:rPr>
              <a:t>Exprese con sus palabras que se entiende por </a:t>
            </a:r>
            <a:r>
              <a:rPr lang="es-ES" sz="2800" b="1" kern="0" dirty="0" smtClean="0">
                <a:latin typeface="Arial Rounded MT Bold" pitchFamily="34" charset="0"/>
                <a:cs typeface="Arial" pitchFamily="34" charset="0"/>
              </a:rPr>
              <a:t>úlcera  gastroduodenal. </a:t>
            </a:r>
          </a:p>
          <a:p>
            <a:pPr marL="342900" indent="-342900" algn="just">
              <a:lnSpc>
                <a:spcPct val="150000"/>
              </a:lnSpc>
              <a:spcBef>
                <a:spcPct val="20000"/>
              </a:spcBef>
              <a:buClr>
                <a:srgbClr val="FFFF00"/>
              </a:buClr>
              <a:buBlip>
                <a:blip r:embed="rId2"/>
              </a:buBlip>
              <a:defRPr/>
            </a:pPr>
            <a:r>
              <a:rPr lang="es-ES" sz="2800" b="1" kern="0" dirty="0" smtClean="0">
                <a:latin typeface="Arial Rounded MT Bold" pitchFamily="34" charset="0"/>
                <a:cs typeface="Arial" pitchFamily="34" charset="0"/>
              </a:rPr>
              <a:t>Cite </a:t>
            </a:r>
            <a:r>
              <a:rPr lang="es-ES" sz="2800" b="1" kern="0" dirty="0">
                <a:latin typeface="Arial Rounded MT Bold" pitchFamily="34" charset="0"/>
                <a:cs typeface="Arial" pitchFamily="34" charset="0"/>
              </a:rPr>
              <a:t>los factores etiológicos que pueden estar asociados al desarrollo de esta enfermedad.</a:t>
            </a:r>
          </a:p>
          <a:p>
            <a:pPr marL="342900" indent="-342900" algn="just">
              <a:lnSpc>
                <a:spcPct val="150000"/>
              </a:lnSpc>
              <a:spcBef>
                <a:spcPct val="20000"/>
              </a:spcBef>
              <a:buClr>
                <a:srgbClr val="FFFF00"/>
              </a:buClr>
              <a:buFont typeface="Wingdings" pitchFamily="2" charset="2"/>
              <a:buChar char="Ø"/>
              <a:defRPr/>
            </a:pPr>
            <a:endParaRPr lang="es-ES" sz="2400" kern="0" dirty="0">
              <a:latin typeface="Arial" panose="020B0604020202020204" pitchFamily="34" charset="0"/>
              <a:cs typeface="Arial" pitchFamily="34" charset="0"/>
            </a:endParaRPr>
          </a:p>
          <a:p>
            <a:pPr marL="342900" indent="-342900" algn="just">
              <a:lnSpc>
                <a:spcPct val="150000"/>
              </a:lnSpc>
              <a:spcBef>
                <a:spcPct val="20000"/>
              </a:spcBef>
              <a:buClr>
                <a:srgbClr val="FFFF00"/>
              </a:buClr>
              <a:buFont typeface="Wingdings" pitchFamily="2" charset="2"/>
              <a:buChar char="Ø"/>
              <a:defRPr/>
            </a:pPr>
            <a:endParaRPr lang="es-ES" sz="2400" kern="0" dirty="0">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28596" y="214290"/>
            <a:ext cx="7500989" cy="646331"/>
          </a:xfrm>
          <a:prstGeom prst="rect">
            <a:avLst/>
          </a:prstGeom>
        </p:spPr>
        <p:txBody>
          <a:bodyPr wrap="square">
            <a:spAutoFit/>
          </a:bodyPr>
          <a:lstStyle/>
          <a:p>
            <a:pPr algn="ctr"/>
            <a:r>
              <a:rPr lang="es-ES" sz="3600" b="1" dirty="0" smtClean="0">
                <a:latin typeface="Arial Rounded MT Bold" pitchFamily="34" charset="0"/>
                <a:cs typeface="Arial" charset="0"/>
              </a:rPr>
              <a:t> Exámenes complementarios</a:t>
            </a:r>
            <a:endParaRPr lang="es-GT" sz="3600" dirty="0">
              <a:latin typeface="Arial Rounded MT Bold" pitchFamily="34" charset="0"/>
            </a:endParaRPr>
          </a:p>
        </p:txBody>
      </p:sp>
      <p:sp>
        <p:nvSpPr>
          <p:cNvPr id="5" name="4 Rectángulo"/>
          <p:cNvSpPr/>
          <p:nvPr/>
        </p:nvSpPr>
        <p:spPr>
          <a:xfrm>
            <a:off x="428596" y="1500174"/>
            <a:ext cx="7858180" cy="3693319"/>
          </a:xfrm>
          <a:prstGeom prst="rect">
            <a:avLst/>
          </a:prstGeom>
        </p:spPr>
        <p:txBody>
          <a:bodyPr wrap="square">
            <a:spAutoFit/>
          </a:bodyPr>
          <a:lstStyle/>
          <a:p>
            <a:r>
              <a:rPr lang="es-GT" b="1" dirty="0" smtClean="0"/>
              <a:t>      </a:t>
            </a:r>
          </a:p>
          <a:p>
            <a:r>
              <a:rPr lang="es-GT" b="1" dirty="0" smtClean="0"/>
              <a:t>  </a:t>
            </a:r>
            <a:r>
              <a:rPr lang="es-GT" sz="2400" b="1" dirty="0" smtClean="0">
                <a:latin typeface="Arial Rounded MT Bold" pitchFamily="34" charset="0"/>
              </a:rPr>
              <a:t> I- Análisis de la secreción ácida gástrica.  </a:t>
            </a:r>
          </a:p>
          <a:p>
            <a:r>
              <a:rPr lang="es-GT" sz="2400" b="1" i="1" dirty="0" smtClean="0">
                <a:latin typeface="Arial Rounded MT Bold" pitchFamily="34" charset="0"/>
              </a:rPr>
              <a:t>       (Quimismo gástrico)</a:t>
            </a:r>
          </a:p>
          <a:p>
            <a:endParaRPr lang="es-GT" sz="2400" b="1" i="1" dirty="0" smtClean="0">
              <a:latin typeface="Arial Rounded MT Bold" pitchFamily="34" charset="0"/>
            </a:endParaRPr>
          </a:p>
          <a:p>
            <a:r>
              <a:rPr lang="es-GT" sz="2400" i="1" dirty="0" smtClean="0"/>
              <a:t> - </a:t>
            </a:r>
            <a:r>
              <a:rPr lang="es-GT" sz="2400" b="1" dirty="0" smtClean="0">
                <a:latin typeface="Arial Rounded MT Bold" pitchFamily="34" charset="0"/>
              </a:rPr>
              <a:t>Determinaciones séricas de </a:t>
            </a:r>
            <a:r>
              <a:rPr lang="es-GT" sz="2400" b="1" dirty="0" err="1" smtClean="0">
                <a:latin typeface="Arial Rounded MT Bold" pitchFamily="34" charset="0"/>
              </a:rPr>
              <a:t>pepsinógeno</a:t>
            </a:r>
            <a:r>
              <a:rPr lang="es-GT" sz="2400" b="1" dirty="0" smtClean="0">
                <a:latin typeface="Arial Rounded MT Bold" pitchFamily="34" charset="0"/>
              </a:rPr>
              <a:t> I y </a:t>
            </a:r>
          </a:p>
          <a:p>
            <a:r>
              <a:rPr lang="es-GT" sz="2400" b="1" dirty="0" smtClean="0">
                <a:latin typeface="Arial Rounded MT Bold" pitchFamily="34" charset="0"/>
              </a:rPr>
              <a:t>    gastrina. </a:t>
            </a:r>
          </a:p>
          <a:p>
            <a:endParaRPr lang="es-GT" sz="2400" b="1" i="1" dirty="0" smtClean="0">
              <a:latin typeface="Arial Rounded MT Bold" pitchFamily="34" charset="0"/>
            </a:endParaRPr>
          </a:p>
          <a:p>
            <a:endParaRPr lang="es-GT" sz="2400" b="1" i="1" dirty="0" smtClean="0">
              <a:latin typeface="Arial Rounded MT Bold" pitchFamily="34" charset="0"/>
            </a:endParaRPr>
          </a:p>
          <a:p>
            <a:endParaRPr lang="es-GT" sz="2400" b="1" i="1" dirty="0" smtClean="0">
              <a:latin typeface="Arial Rounded MT Bold" pitchFamily="34" charset="0"/>
            </a:endParaRPr>
          </a:p>
          <a:p>
            <a:endParaRPr lang="es-GT" sz="2400" dirty="0">
              <a:latin typeface="Arial Rounded MT Bold"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descr="C:\Users\MIRIAN BELKIS\Desktop\2222.png"/>
          <p:cNvPicPr>
            <a:picLocks noChangeAspect="1" noChangeArrowheads="1"/>
          </p:cNvPicPr>
          <p:nvPr/>
        </p:nvPicPr>
        <p:blipFill>
          <a:blip r:embed="rId2" cstate="print"/>
          <a:srcRect/>
          <a:stretch>
            <a:fillRect/>
          </a:stretch>
        </p:blipFill>
        <p:spPr bwMode="auto">
          <a:xfrm>
            <a:off x="3786182" y="2285992"/>
            <a:ext cx="3857652" cy="4271677"/>
          </a:xfrm>
          <a:prstGeom prst="rect">
            <a:avLst/>
          </a:prstGeom>
          <a:noFill/>
        </p:spPr>
      </p:pic>
      <p:pic>
        <p:nvPicPr>
          <p:cNvPr id="7170" name="Picture 2" descr="C:\Users\MIRIAN BELKIS\Desktop\4444.jpg"/>
          <p:cNvPicPr>
            <a:picLocks noChangeAspect="1" noChangeArrowheads="1"/>
          </p:cNvPicPr>
          <p:nvPr/>
        </p:nvPicPr>
        <p:blipFill>
          <a:blip r:embed="rId3" cstate="print"/>
          <a:srcRect/>
          <a:stretch>
            <a:fillRect/>
          </a:stretch>
        </p:blipFill>
        <p:spPr bwMode="auto">
          <a:xfrm>
            <a:off x="571472" y="4143380"/>
            <a:ext cx="1971675" cy="2324100"/>
          </a:xfrm>
          <a:prstGeom prst="rect">
            <a:avLst/>
          </a:prstGeom>
          <a:noFill/>
        </p:spPr>
      </p:pic>
      <p:pic>
        <p:nvPicPr>
          <p:cNvPr id="7171" name="Picture 3" descr="C:\Users\MIRIAN BELKIS\Desktop\3333.png"/>
          <p:cNvPicPr>
            <a:picLocks noChangeAspect="1" noChangeArrowheads="1"/>
          </p:cNvPicPr>
          <p:nvPr/>
        </p:nvPicPr>
        <p:blipFill>
          <a:blip r:embed="rId4" cstate="print"/>
          <a:srcRect/>
          <a:stretch>
            <a:fillRect/>
          </a:stretch>
        </p:blipFill>
        <p:spPr bwMode="auto">
          <a:xfrm>
            <a:off x="357158" y="2071678"/>
            <a:ext cx="2466975" cy="1847850"/>
          </a:xfrm>
          <a:prstGeom prst="rect">
            <a:avLst/>
          </a:prstGeom>
          <a:noFill/>
        </p:spPr>
      </p:pic>
      <p:sp>
        <p:nvSpPr>
          <p:cNvPr id="5" name="4 Rectángulo"/>
          <p:cNvSpPr/>
          <p:nvPr/>
        </p:nvSpPr>
        <p:spPr>
          <a:xfrm>
            <a:off x="500034" y="285728"/>
            <a:ext cx="7572427" cy="646331"/>
          </a:xfrm>
          <a:prstGeom prst="rect">
            <a:avLst/>
          </a:prstGeom>
        </p:spPr>
        <p:txBody>
          <a:bodyPr wrap="square">
            <a:spAutoFit/>
          </a:bodyPr>
          <a:lstStyle/>
          <a:p>
            <a:r>
              <a:rPr lang="es-ES" sz="3600" b="1" dirty="0" smtClean="0">
                <a:latin typeface="Arial Rounded MT Bold" pitchFamily="34" charset="0"/>
                <a:cs typeface="Arial" charset="0"/>
              </a:rPr>
              <a:t> Exámenes complementarios</a:t>
            </a:r>
            <a:endParaRPr lang="es-GT" sz="3600" dirty="0">
              <a:latin typeface="Arial Rounded MT Bold" pitchFamily="34" charset="0"/>
            </a:endParaRPr>
          </a:p>
        </p:txBody>
      </p:sp>
      <p:sp>
        <p:nvSpPr>
          <p:cNvPr id="6" name="5 Rectángulo"/>
          <p:cNvSpPr/>
          <p:nvPr/>
        </p:nvSpPr>
        <p:spPr>
          <a:xfrm>
            <a:off x="285720" y="785794"/>
            <a:ext cx="7858180" cy="1372683"/>
          </a:xfrm>
          <a:prstGeom prst="rect">
            <a:avLst/>
          </a:prstGeom>
        </p:spPr>
        <p:txBody>
          <a:bodyPr wrap="square">
            <a:spAutoFit/>
          </a:bodyPr>
          <a:lstStyle/>
          <a:p>
            <a:pPr marL="365125" indent="-255588" algn="ctr">
              <a:spcBef>
                <a:spcPct val="20000"/>
              </a:spcBef>
              <a:buClr>
                <a:srgbClr val="FFFF00"/>
              </a:buClr>
              <a:defRPr/>
            </a:pPr>
            <a:r>
              <a:rPr lang="es-ES" sz="2800" kern="0" dirty="0" smtClean="0">
                <a:latin typeface="Arial Rounded MT Bold" pitchFamily="34" charset="0"/>
              </a:rPr>
              <a:t>II- Estudios imagenológicos</a:t>
            </a:r>
          </a:p>
          <a:p>
            <a:pPr marL="365125" indent="-255588" algn="ctr">
              <a:spcBef>
                <a:spcPct val="20000"/>
              </a:spcBef>
              <a:buClr>
                <a:srgbClr val="FFFF00"/>
              </a:buClr>
              <a:defRPr/>
            </a:pPr>
            <a:r>
              <a:rPr lang="es-GT" b="1" dirty="0" smtClean="0">
                <a:latin typeface="Arial Rounded MT Bold" pitchFamily="34" charset="0"/>
              </a:rPr>
              <a:t>- Radiografías con la  técnica de doble contraste .</a:t>
            </a:r>
          </a:p>
          <a:p>
            <a:pPr marL="365125" indent="-255588" algn="ctr">
              <a:spcBef>
                <a:spcPct val="20000"/>
              </a:spcBef>
              <a:buClr>
                <a:srgbClr val="FFFF00"/>
              </a:buClr>
              <a:defRPr/>
            </a:pPr>
            <a:endParaRPr lang="es-ES" sz="2800" kern="0" dirty="0">
              <a:latin typeface="Arial Rounded MT Bold"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00034" y="357166"/>
            <a:ext cx="7286675" cy="1908215"/>
          </a:xfrm>
          <a:prstGeom prst="rect">
            <a:avLst/>
          </a:prstGeom>
        </p:spPr>
        <p:txBody>
          <a:bodyPr wrap="square">
            <a:spAutoFit/>
          </a:bodyPr>
          <a:lstStyle/>
          <a:p>
            <a:r>
              <a:rPr lang="es-ES" sz="1600" b="1" dirty="0" smtClean="0">
                <a:solidFill>
                  <a:srgbClr val="FFFF00"/>
                </a:solidFill>
                <a:cs typeface="Arial" charset="0"/>
              </a:rPr>
              <a:t> </a:t>
            </a:r>
            <a:r>
              <a:rPr lang="es-ES" sz="3600" b="1" dirty="0" smtClean="0">
                <a:latin typeface="Arial Rounded MT Bold" pitchFamily="34" charset="0"/>
                <a:cs typeface="Arial" charset="0"/>
              </a:rPr>
              <a:t>Exámenes complementarios</a:t>
            </a:r>
          </a:p>
          <a:p>
            <a:pPr algn="ctr"/>
            <a:r>
              <a:rPr lang="es-ES" sz="2800" kern="0" dirty="0" smtClean="0">
                <a:latin typeface="Arial Rounded MT Bold" pitchFamily="34" charset="0"/>
              </a:rPr>
              <a:t>III- Estudios endoscópicos</a:t>
            </a:r>
          </a:p>
          <a:p>
            <a:r>
              <a:rPr lang="es-ES" b="1" kern="0" dirty="0" smtClean="0">
                <a:latin typeface="Arial Rounded MT Bold" pitchFamily="34" charset="0"/>
              </a:rPr>
              <a:t>- Esofagogastroduodenoscopia</a:t>
            </a:r>
          </a:p>
          <a:p>
            <a:endParaRPr lang="es-GT" sz="3600" dirty="0">
              <a:latin typeface="Arial Rounded MT Bold" pitchFamily="34" charset="0"/>
            </a:endParaRPr>
          </a:p>
        </p:txBody>
      </p:sp>
      <p:pic>
        <p:nvPicPr>
          <p:cNvPr id="1026" name="Picture 2" descr="G:\untitled.png"/>
          <p:cNvPicPr>
            <a:picLocks noChangeAspect="1" noChangeArrowheads="1"/>
          </p:cNvPicPr>
          <p:nvPr/>
        </p:nvPicPr>
        <p:blipFill>
          <a:blip r:embed="rId2" cstate="print"/>
          <a:srcRect/>
          <a:stretch>
            <a:fillRect/>
          </a:stretch>
        </p:blipFill>
        <p:spPr bwMode="auto">
          <a:xfrm>
            <a:off x="500034" y="2071678"/>
            <a:ext cx="2857520" cy="3857652"/>
          </a:xfrm>
          <a:prstGeom prst="rect">
            <a:avLst/>
          </a:prstGeom>
          <a:noFill/>
        </p:spPr>
      </p:pic>
      <p:sp>
        <p:nvSpPr>
          <p:cNvPr id="5" name="4 CuadroTexto"/>
          <p:cNvSpPr txBox="1"/>
          <p:nvPr/>
        </p:nvSpPr>
        <p:spPr>
          <a:xfrm>
            <a:off x="3714744" y="2928934"/>
            <a:ext cx="4071966" cy="1200329"/>
          </a:xfrm>
          <a:prstGeom prst="rect">
            <a:avLst/>
          </a:prstGeom>
          <a:noFill/>
        </p:spPr>
        <p:txBody>
          <a:bodyPr wrap="square" rtlCol="0">
            <a:spAutoFit/>
          </a:bodyPr>
          <a:lstStyle/>
          <a:p>
            <a:r>
              <a:rPr lang="es-GT" b="1" dirty="0" smtClean="0">
                <a:latin typeface="Arial Rounded MT Bold" pitchFamily="34" charset="0"/>
              </a:rPr>
              <a:t>Permite visualizar las características </a:t>
            </a:r>
          </a:p>
          <a:p>
            <a:r>
              <a:rPr lang="es-GT" b="1" dirty="0" smtClean="0">
                <a:latin typeface="Arial Rounded MT Bold" pitchFamily="34" charset="0"/>
              </a:rPr>
              <a:t>endoscópicas  de la úlcera </a:t>
            </a:r>
          </a:p>
          <a:p>
            <a:r>
              <a:rPr lang="es-GT" b="1" dirty="0" err="1" smtClean="0">
                <a:latin typeface="Arial Rounded MT Bold" pitchFamily="34" charset="0"/>
              </a:rPr>
              <a:t>gastro</a:t>
            </a:r>
            <a:r>
              <a:rPr lang="es-GT" b="1" dirty="0" smtClean="0">
                <a:latin typeface="Arial Rounded MT Bold" pitchFamily="34" charset="0"/>
              </a:rPr>
              <a:t> - duodenal</a:t>
            </a:r>
            <a:endParaRPr lang="es-GT" b="1" dirty="0">
              <a:latin typeface="Arial Rounded MT Bold"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214282" y="571480"/>
            <a:ext cx="8429684" cy="4500594"/>
          </a:xfrm>
          <a:prstGeom prst="rect">
            <a:avLst/>
          </a:prstGeom>
          <a:noFill/>
          <a:ln w="9525">
            <a:noFill/>
            <a:miter lim="800000"/>
            <a:headEnd/>
            <a:tailEnd/>
          </a:ln>
        </p:spPr>
        <p:txBody>
          <a:bodyPr anchor="ctr"/>
          <a:lstStyle/>
          <a:p>
            <a:pPr algn="ctr" eaLnBrk="1" hangingPunct="1">
              <a:defRPr/>
            </a:pPr>
            <a:r>
              <a:rPr lang="es-ES" sz="3600" b="1" dirty="0">
                <a:latin typeface="Arial Rounded MT Bold" pitchFamily="34" charset="0"/>
                <a:ea typeface="+mj-ea"/>
                <a:cs typeface="Arial" charset="0"/>
              </a:rPr>
              <a:t>    </a:t>
            </a:r>
            <a:endParaRPr lang="es-ES" sz="3600" b="1" dirty="0" smtClean="0">
              <a:latin typeface="Arial Rounded MT Bold" pitchFamily="34" charset="0"/>
              <a:ea typeface="+mj-ea"/>
              <a:cs typeface="Arial" charset="0"/>
            </a:endParaRPr>
          </a:p>
          <a:p>
            <a:pPr algn="ctr" eaLnBrk="1" hangingPunct="1">
              <a:defRPr/>
            </a:pPr>
            <a:endParaRPr lang="es-ES" sz="3600" b="1" dirty="0" smtClean="0">
              <a:latin typeface="Arial Rounded MT Bold" pitchFamily="34" charset="0"/>
              <a:ea typeface="+mj-ea"/>
              <a:cs typeface="Arial" charset="0"/>
            </a:endParaRPr>
          </a:p>
          <a:p>
            <a:pPr algn="ctr" eaLnBrk="1" hangingPunct="1">
              <a:defRPr/>
            </a:pPr>
            <a:endParaRPr lang="es-ES" sz="3600" b="1" dirty="0" smtClean="0">
              <a:latin typeface="Arial Rounded MT Bold" pitchFamily="34" charset="0"/>
              <a:ea typeface="+mj-ea"/>
              <a:cs typeface="Arial" charset="0"/>
            </a:endParaRPr>
          </a:p>
          <a:p>
            <a:pPr algn="ctr" eaLnBrk="1" hangingPunct="1">
              <a:defRPr/>
            </a:pPr>
            <a:r>
              <a:rPr lang="es-ES" sz="3600" b="1" dirty="0" smtClean="0">
                <a:latin typeface="Arial Rounded MT Bold" pitchFamily="34" charset="0"/>
                <a:ea typeface="+mj-ea"/>
                <a:cs typeface="Arial" charset="0"/>
              </a:rPr>
              <a:t>Exámenes complementarios</a:t>
            </a:r>
          </a:p>
          <a:p>
            <a:pPr algn="ctr">
              <a:defRPr/>
            </a:pPr>
            <a:r>
              <a:rPr lang="es-ES" sz="2800" kern="0" dirty="0" smtClean="0">
                <a:latin typeface="Arial Rounded MT Bold" pitchFamily="34" charset="0"/>
              </a:rPr>
              <a:t>IV- Otros estudios</a:t>
            </a:r>
          </a:p>
          <a:p>
            <a:pPr algn="ctr">
              <a:defRPr/>
            </a:pPr>
            <a:endParaRPr lang="es-ES" sz="2800" kern="0" dirty="0" smtClean="0">
              <a:latin typeface="Arial Rounded MT Bold" pitchFamily="34" charset="0"/>
            </a:endParaRPr>
          </a:p>
          <a:p>
            <a:pPr>
              <a:lnSpc>
                <a:spcPct val="200000"/>
              </a:lnSpc>
            </a:pPr>
            <a:r>
              <a:rPr lang="es-GT" sz="2800" dirty="0" smtClean="0"/>
              <a:t>- </a:t>
            </a:r>
            <a:r>
              <a:rPr lang="es-GT" sz="2400" b="1" dirty="0" smtClean="0">
                <a:latin typeface="Arial Rounded MT Bold" pitchFamily="34" charset="0"/>
              </a:rPr>
              <a:t>Biopsia para el diagnóstico de la infección por </a:t>
            </a:r>
            <a:r>
              <a:rPr lang="es-GT" sz="2400" b="1" dirty="0" err="1" smtClean="0">
                <a:latin typeface="Arial Rounded MT Bold" pitchFamily="34" charset="0"/>
              </a:rPr>
              <a:t>Helicobacter</a:t>
            </a:r>
            <a:r>
              <a:rPr lang="es-GT" sz="2400" b="1" dirty="0" smtClean="0">
                <a:latin typeface="Arial Rounded MT Bold" pitchFamily="34" charset="0"/>
              </a:rPr>
              <a:t> bien con test de la ureasa, con histología, con cultivo o con una combinación de métodos. </a:t>
            </a:r>
          </a:p>
          <a:p>
            <a:pPr>
              <a:lnSpc>
                <a:spcPct val="200000"/>
              </a:lnSpc>
            </a:pPr>
            <a:r>
              <a:rPr lang="es-GT" sz="2400" kern="0" dirty="0" smtClean="0">
                <a:latin typeface="Arial Rounded MT Bold" pitchFamily="34" charset="0"/>
              </a:rPr>
              <a:t>-</a:t>
            </a:r>
            <a:r>
              <a:rPr lang="es-GT" sz="2400" b="1" dirty="0" smtClean="0">
                <a:latin typeface="Arial Rounded MT Bold" pitchFamily="34" charset="0"/>
              </a:rPr>
              <a:t>Prueba del aliento (urea C13)</a:t>
            </a:r>
          </a:p>
          <a:p>
            <a:endParaRPr lang="es-ES" sz="2800" kern="0" dirty="0" smtClean="0">
              <a:latin typeface="Arial Rounded MT Bold" pitchFamily="34" charset="0"/>
            </a:endParaRPr>
          </a:p>
          <a:p>
            <a:pPr algn="ctr">
              <a:defRPr/>
            </a:pPr>
            <a:endParaRPr lang="es-ES" sz="2800" kern="0" dirty="0" smtClean="0">
              <a:latin typeface="Arial Rounded MT Bold" pitchFamily="34" charset="0"/>
            </a:endParaRPr>
          </a:p>
          <a:p>
            <a:pPr algn="ctr">
              <a:defRPr/>
            </a:pPr>
            <a:endParaRPr lang="es-ES" sz="2800" kern="0" dirty="0" smtClean="0">
              <a:latin typeface="Arial Rounded MT Bold" pitchFamily="34" charset="0"/>
            </a:endParaRPr>
          </a:p>
          <a:p>
            <a:pPr algn="ctr">
              <a:defRPr/>
            </a:pPr>
            <a:r>
              <a:rPr lang="es-ES" sz="2800" kern="0" dirty="0" smtClean="0">
                <a:latin typeface="Arial Rounded MT Bold" pitchFamily="34" charset="0"/>
              </a:rPr>
              <a:t> </a:t>
            </a:r>
          </a:p>
          <a:p>
            <a:pPr algn="ctr" eaLnBrk="1" hangingPunct="1">
              <a:defRPr/>
            </a:pPr>
            <a:endParaRPr lang="es-ES" sz="3600" b="1" dirty="0">
              <a:latin typeface="Arial Rounded MT Bold" pitchFamily="34" charset="0"/>
              <a:ea typeface="+mj-ea"/>
              <a:cs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14282" y="214290"/>
            <a:ext cx="7858148" cy="1384995"/>
          </a:xfrm>
          <a:prstGeom prst="rect">
            <a:avLst/>
          </a:prstGeom>
          <a:noFill/>
        </p:spPr>
        <p:txBody>
          <a:bodyPr wrap="square" rtlCol="0">
            <a:spAutoFit/>
          </a:bodyPr>
          <a:lstStyle/>
          <a:p>
            <a:pPr algn="ctr"/>
            <a:r>
              <a:rPr lang="es-GT" sz="2800" b="1" dirty="0" smtClean="0">
                <a:latin typeface="Arial Rounded MT Bold" pitchFamily="34" charset="0"/>
              </a:rPr>
              <a:t>Características radiológicas  de Úlcera Benigna y Úlcera Maligna</a:t>
            </a:r>
          </a:p>
          <a:p>
            <a:pPr algn="ctr"/>
            <a:endParaRPr lang="es-GT" sz="2800" b="1" dirty="0" smtClean="0">
              <a:latin typeface="Arial Rounded MT Bold" pitchFamily="34" charset="0"/>
            </a:endParaRPr>
          </a:p>
        </p:txBody>
      </p:sp>
      <p:sp>
        <p:nvSpPr>
          <p:cNvPr id="4" name="3 Llamada de flecha izquierda y derecha"/>
          <p:cNvSpPr/>
          <p:nvPr/>
        </p:nvSpPr>
        <p:spPr>
          <a:xfrm>
            <a:off x="2285984" y="2285992"/>
            <a:ext cx="4143404" cy="4572008"/>
          </a:xfrm>
          <a:prstGeom prst="leftRightArrowCallou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5" name="4 CuadroTexto"/>
          <p:cNvSpPr txBox="1"/>
          <p:nvPr/>
        </p:nvSpPr>
        <p:spPr>
          <a:xfrm>
            <a:off x="3428992" y="3786190"/>
            <a:ext cx="1785950" cy="2123658"/>
          </a:xfrm>
          <a:prstGeom prst="rect">
            <a:avLst/>
          </a:prstGeom>
          <a:noFill/>
        </p:spPr>
        <p:txBody>
          <a:bodyPr wrap="square" rtlCol="0">
            <a:spAutoFit/>
          </a:bodyPr>
          <a:lstStyle/>
          <a:p>
            <a:pPr>
              <a:buFontTx/>
              <a:buChar char="-"/>
            </a:pPr>
            <a:r>
              <a:rPr lang="es-GT" sz="2200" b="1" dirty="0" smtClean="0">
                <a:latin typeface="Arial Rounded MT Bold" pitchFamily="34" charset="0"/>
              </a:rPr>
              <a:t>Ubicación topográfica</a:t>
            </a:r>
          </a:p>
          <a:p>
            <a:pPr>
              <a:buFontTx/>
              <a:buChar char="-"/>
            </a:pPr>
            <a:r>
              <a:rPr lang="es-GT" sz="2200" b="1" dirty="0" smtClean="0">
                <a:latin typeface="Arial Rounded MT Bold" pitchFamily="34" charset="0"/>
              </a:rPr>
              <a:t>Tamaño</a:t>
            </a:r>
          </a:p>
          <a:p>
            <a:pPr>
              <a:buFontTx/>
              <a:buChar char="-"/>
            </a:pPr>
            <a:r>
              <a:rPr lang="es-GT" sz="2200" b="1" dirty="0" smtClean="0">
                <a:latin typeface="Arial Rounded MT Bold" pitchFamily="34" charset="0"/>
              </a:rPr>
              <a:t> Bordes</a:t>
            </a:r>
          </a:p>
          <a:p>
            <a:pPr>
              <a:buFontTx/>
              <a:buChar char="-"/>
            </a:pPr>
            <a:r>
              <a:rPr lang="es-GT" sz="2200" b="1" dirty="0" smtClean="0">
                <a:latin typeface="Arial Rounded MT Bold" pitchFamily="34" charset="0"/>
              </a:rPr>
              <a:t> Pliegues</a:t>
            </a:r>
          </a:p>
          <a:p>
            <a:pPr>
              <a:buFontTx/>
              <a:buChar char="-"/>
            </a:pPr>
            <a:endParaRPr lang="es-GT" sz="2200" dirty="0">
              <a:latin typeface="Arial Rounded MT Bold" pitchFamily="34" charset="0"/>
            </a:endParaRPr>
          </a:p>
        </p:txBody>
      </p:sp>
      <p:sp>
        <p:nvSpPr>
          <p:cNvPr id="6" name="5 CuadroTexto"/>
          <p:cNvSpPr txBox="1"/>
          <p:nvPr/>
        </p:nvSpPr>
        <p:spPr>
          <a:xfrm>
            <a:off x="214282" y="3571876"/>
            <a:ext cx="2428892" cy="2585323"/>
          </a:xfrm>
          <a:prstGeom prst="rect">
            <a:avLst/>
          </a:prstGeom>
          <a:noFill/>
        </p:spPr>
        <p:txBody>
          <a:bodyPr wrap="square" rtlCol="0">
            <a:spAutoFit/>
          </a:bodyPr>
          <a:lstStyle/>
          <a:p>
            <a:endParaRPr lang="es-GT" b="1" dirty="0" smtClean="0">
              <a:latin typeface="Arial Rounded MT Bold" pitchFamily="34" charset="0"/>
            </a:endParaRPr>
          </a:p>
          <a:p>
            <a:r>
              <a:rPr lang="es-GT" b="1" dirty="0" smtClean="0">
                <a:latin typeface="Arial Rounded MT Bold" pitchFamily="34" charset="0"/>
              </a:rPr>
              <a:t>. Antro , Incisura </a:t>
            </a:r>
            <a:r>
              <a:rPr lang="es-GT" b="1" dirty="0" err="1" smtClean="0">
                <a:latin typeface="Arial Rounded MT Bold" pitchFamily="34" charset="0"/>
              </a:rPr>
              <a:t>Angularis</a:t>
            </a:r>
            <a:r>
              <a:rPr lang="es-GT" b="1" dirty="0" smtClean="0">
                <a:latin typeface="Arial Rounded MT Bold" pitchFamily="34" charset="0"/>
              </a:rPr>
              <a:t>. </a:t>
            </a:r>
          </a:p>
          <a:p>
            <a:pPr>
              <a:buFontTx/>
              <a:buChar char="-"/>
            </a:pPr>
            <a:r>
              <a:rPr lang="es-GT" b="1" dirty="0" smtClean="0">
                <a:latin typeface="Arial Rounded MT Bold" pitchFamily="34" charset="0"/>
              </a:rPr>
              <a:t>Puede alcanzar </a:t>
            </a:r>
          </a:p>
          <a:p>
            <a:r>
              <a:rPr lang="es-GT" b="1" dirty="0" smtClean="0">
                <a:latin typeface="Arial Rounded MT Bold" pitchFamily="34" charset="0"/>
              </a:rPr>
              <a:t>1 cm</a:t>
            </a:r>
          </a:p>
          <a:p>
            <a:pPr>
              <a:buFontTx/>
              <a:buChar char="-"/>
            </a:pPr>
            <a:r>
              <a:rPr lang="es-GT" b="1" dirty="0" smtClean="0">
                <a:latin typeface="Arial Rounded MT Bold" pitchFamily="34" charset="0"/>
              </a:rPr>
              <a:t>los bordes son regulares</a:t>
            </a:r>
          </a:p>
          <a:p>
            <a:pPr>
              <a:buFontTx/>
              <a:buChar char="-"/>
            </a:pPr>
            <a:r>
              <a:rPr lang="es-GT" b="1" dirty="0" smtClean="0">
                <a:latin typeface="Arial Rounded MT Bold" pitchFamily="34" charset="0"/>
              </a:rPr>
              <a:t>Los pliegues  convergen</a:t>
            </a:r>
          </a:p>
        </p:txBody>
      </p:sp>
      <p:sp>
        <p:nvSpPr>
          <p:cNvPr id="7" name="6 CuadroTexto"/>
          <p:cNvSpPr txBox="1"/>
          <p:nvPr/>
        </p:nvSpPr>
        <p:spPr>
          <a:xfrm>
            <a:off x="6429388" y="3429000"/>
            <a:ext cx="2500330" cy="3139321"/>
          </a:xfrm>
          <a:prstGeom prst="rect">
            <a:avLst/>
          </a:prstGeom>
          <a:noFill/>
        </p:spPr>
        <p:txBody>
          <a:bodyPr wrap="square" rtlCol="0">
            <a:spAutoFit/>
          </a:bodyPr>
          <a:lstStyle/>
          <a:p>
            <a:endParaRPr lang="es-GT" b="1" dirty="0" smtClean="0">
              <a:latin typeface="Arial Rounded MT Bold" pitchFamily="34" charset="0"/>
            </a:endParaRPr>
          </a:p>
          <a:p>
            <a:pPr>
              <a:buFontTx/>
              <a:buChar char="-"/>
            </a:pPr>
            <a:r>
              <a:rPr lang="es-GT" b="1" dirty="0" smtClean="0">
                <a:latin typeface="Arial Rounded MT Bold" pitchFamily="34" charset="0"/>
              </a:rPr>
              <a:t>Cuerpo gástrico curvatura mayor </a:t>
            </a:r>
          </a:p>
          <a:p>
            <a:pPr>
              <a:buFontTx/>
              <a:buChar char="-"/>
            </a:pPr>
            <a:r>
              <a:rPr lang="es-GT" b="1" dirty="0" smtClean="0">
                <a:latin typeface="Arial Rounded MT Bold" pitchFamily="34" charset="0"/>
              </a:rPr>
              <a:t> Mayor de 1cm </a:t>
            </a:r>
          </a:p>
          <a:p>
            <a:pPr>
              <a:buFontTx/>
              <a:buChar char="-"/>
            </a:pPr>
            <a:r>
              <a:rPr lang="es-GT" b="1" dirty="0" smtClean="0">
                <a:latin typeface="Arial Rounded MT Bold" pitchFamily="34" charset="0"/>
              </a:rPr>
              <a:t>los bordes son irregulares</a:t>
            </a:r>
          </a:p>
          <a:p>
            <a:pPr>
              <a:buFontTx/>
              <a:buChar char="-"/>
            </a:pPr>
            <a:r>
              <a:rPr lang="es-GT" b="1" dirty="0" smtClean="0">
                <a:latin typeface="Arial Rounded MT Bold" pitchFamily="34" charset="0"/>
              </a:rPr>
              <a:t>Los pliegues no convergen  (se observan signos como el menisco de </a:t>
            </a:r>
            <a:r>
              <a:rPr lang="es-GT" b="1" dirty="0" err="1" smtClean="0">
                <a:latin typeface="Arial Rounded MT Bold" pitchFamily="34" charset="0"/>
              </a:rPr>
              <a:t>Carman</a:t>
            </a:r>
            <a:endParaRPr lang="es-GT" b="1" dirty="0" smtClean="0">
              <a:latin typeface="Arial Rounded MT Bold" pitchFamily="34" charset="0"/>
            </a:endParaRPr>
          </a:p>
        </p:txBody>
      </p:sp>
      <p:sp>
        <p:nvSpPr>
          <p:cNvPr id="9" name="8 Elipse"/>
          <p:cNvSpPr/>
          <p:nvPr/>
        </p:nvSpPr>
        <p:spPr>
          <a:xfrm>
            <a:off x="357158" y="2214554"/>
            <a:ext cx="2304256" cy="1287463"/>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 sz="2000" b="1" dirty="0" smtClean="0">
                <a:solidFill>
                  <a:schemeClr val="tx1"/>
                </a:solidFill>
                <a:latin typeface="Arial Rounded MT Bold" pitchFamily="34" charset="0"/>
              </a:rPr>
              <a:t>ÚLCERA </a:t>
            </a:r>
          </a:p>
          <a:p>
            <a:pPr algn="ctr" eaLnBrk="1" hangingPunct="1">
              <a:defRPr/>
            </a:pPr>
            <a:r>
              <a:rPr lang="es-ES" sz="2000" b="1" dirty="0" smtClean="0">
                <a:solidFill>
                  <a:schemeClr val="tx1"/>
                </a:solidFill>
                <a:latin typeface="Arial Rounded MT Bold" pitchFamily="34" charset="0"/>
              </a:rPr>
              <a:t>BENIGNA</a:t>
            </a:r>
            <a:endParaRPr lang="es-ES" sz="2000" b="1" dirty="0">
              <a:solidFill>
                <a:schemeClr val="tx1"/>
              </a:solidFill>
              <a:latin typeface="Arial Rounded MT Bold" pitchFamily="34" charset="0"/>
            </a:endParaRPr>
          </a:p>
        </p:txBody>
      </p:sp>
      <p:sp>
        <p:nvSpPr>
          <p:cNvPr id="10" name="9 Elipse"/>
          <p:cNvSpPr/>
          <p:nvPr/>
        </p:nvSpPr>
        <p:spPr>
          <a:xfrm>
            <a:off x="6072198" y="2214554"/>
            <a:ext cx="2304256" cy="1287463"/>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 sz="2000" b="1" dirty="0" smtClean="0">
                <a:solidFill>
                  <a:schemeClr val="tx1"/>
                </a:solidFill>
                <a:latin typeface="Arial Rounded MT Bold" pitchFamily="34" charset="0"/>
              </a:rPr>
              <a:t>ÚLCERA </a:t>
            </a:r>
          </a:p>
          <a:p>
            <a:pPr algn="ctr" eaLnBrk="1" hangingPunct="1">
              <a:defRPr/>
            </a:pPr>
            <a:r>
              <a:rPr lang="es-ES" sz="2000" b="1" dirty="0" smtClean="0">
                <a:solidFill>
                  <a:schemeClr val="tx1"/>
                </a:solidFill>
                <a:latin typeface="Arial Rounded MT Bold" pitchFamily="34" charset="0"/>
              </a:rPr>
              <a:t>MALIGNA</a:t>
            </a:r>
            <a:endParaRPr lang="es-ES" sz="2000" b="1" dirty="0">
              <a:solidFill>
                <a:schemeClr val="tx1"/>
              </a:solidFill>
              <a:latin typeface="Arial Rounded MT Bold"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214282" y="214290"/>
            <a:ext cx="7858148" cy="954107"/>
          </a:xfrm>
          <a:prstGeom prst="rect">
            <a:avLst/>
          </a:prstGeom>
          <a:noFill/>
        </p:spPr>
        <p:txBody>
          <a:bodyPr wrap="square" rtlCol="0">
            <a:spAutoFit/>
          </a:bodyPr>
          <a:lstStyle/>
          <a:p>
            <a:pPr algn="ctr"/>
            <a:r>
              <a:rPr lang="es-GT" sz="2800" b="1" dirty="0" smtClean="0">
                <a:latin typeface="Arial Rounded MT Bold" pitchFamily="34" charset="0"/>
              </a:rPr>
              <a:t>Características endoscópicas de la </a:t>
            </a:r>
          </a:p>
          <a:p>
            <a:pPr algn="ctr"/>
            <a:r>
              <a:rPr lang="es-GT" sz="2800" b="1" dirty="0" smtClean="0">
                <a:latin typeface="Arial Rounded MT Bold" pitchFamily="34" charset="0"/>
              </a:rPr>
              <a:t>Úlcera Benigna</a:t>
            </a:r>
          </a:p>
        </p:txBody>
      </p:sp>
      <p:pic>
        <p:nvPicPr>
          <p:cNvPr id="9" name="Picture 4"/>
          <p:cNvPicPr>
            <a:picLocks noChangeAspect="1" noChangeArrowheads="1"/>
          </p:cNvPicPr>
          <p:nvPr/>
        </p:nvPicPr>
        <p:blipFill>
          <a:blip r:embed="rId3" cstate="print"/>
          <a:srcRect/>
          <a:stretch>
            <a:fillRect/>
          </a:stretch>
        </p:blipFill>
        <p:spPr bwMode="auto">
          <a:xfrm>
            <a:off x="0" y="1562445"/>
            <a:ext cx="4214810" cy="5295555"/>
          </a:xfrm>
          <a:prstGeom prst="rect">
            <a:avLst/>
          </a:prstGeom>
          <a:noFill/>
          <a:ln w="9525">
            <a:noFill/>
            <a:miter lim="800000"/>
            <a:headEnd/>
            <a:tailEnd/>
          </a:ln>
          <a:effectLst/>
        </p:spPr>
      </p:pic>
      <p:sp>
        <p:nvSpPr>
          <p:cNvPr id="10" name="9 Llamada de flecha a la izquierda">
            <a:hlinkClick r:id="rId4" action="ppaction://hlinksldjump"/>
          </p:cNvPr>
          <p:cNvSpPr/>
          <p:nvPr/>
        </p:nvSpPr>
        <p:spPr>
          <a:xfrm>
            <a:off x="4214810" y="1357298"/>
            <a:ext cx="4572032" cy="5500702"/>
          </a:xfrm>
          <a:prstGeom prst="leftArrowCallou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b="1" kern="0" spc="5" dirty="0" smtClean="0">
                <a:solidFill>
                  <a:srgbClr val="231F20"/>
                </a:solidFill>
                <a:latin typeface="Arial Rounded MT Bold" pitchFamily="34" charset="0"/>
                <a:ea typeface="Times New Roman"/>
                <a:cs typeface="Miriam" pitchFamily="34" charset="-79"/>
              </a:rPr>
              <a:t>-</a:t>
            </a:r>
            <a:r>
              <a:rPr lang="en-US" sz="1600" b="1" kern="0" spc="5" dirty="0" smtClean="0">
                <a:solidFill>
                  <a:srgbClr val="231F20"/>
                </a:solidFill>
                <a:latin typeface="Arial Rounded MT Bold" pitchFamily="34" charset="0"/>
                <a:ea typeface="Times New Roman"/>
                <a:cs typeface="Miriam" pitchFamily="34" charset="-79"/>
              </a:rPr>
              <a:t>Forma Regular</a:t>
            </a:r>
          </a:p>
          <a:p>
            <a:pPr>
              <a:lnSpc>
                <a:spcPct val="150000"/>
              </a:lnSpc>
            </a:pPr>
            <a:r>
              <a:rPr lang="en-US" sz="1600" b="1" kern="0" spc="5" dirty="0" smtClean="0">
                <a:solidFill>
                  <a:srgbClr val="231F20"/>
                </a:solidFill>
                <a:latin typeface="Arial Rounded MT Bold" pitchFamily="34" charset="0"/>
                <a:ea typeface="Times New Roman"/>
                <a:cs typeface="Miriam" pitchFamily="34" charset="-79"/>
              </a:rPr>
              <a:t>-</a:t>
            </a:r>
            <a:r>
              <a:rPr lang="en-US" sz="1600" b="1" kern="0" spc="5" dirty="0" err="1" smtClean="0">
                <a:solidFill>
                  <a:srgbClr val="231F20"/>
                </a:solidFill>
                <a:latin typeface="Arial Rounded MT Bold" pitchFamily="34" charset="0"/>
                <a:ea typeface="Times New Roman"/>
                <a:cs typeface="Miriam" pitchFamily="34" charset="-79"/>
              </a:rPr>
              <a:t>Contornos</a:t>
            </a:r>
            <a:r>
              <a:rPr lang="en-US" sz="1600" b="1" kern="0" spc="5" dirty="0" smtClean="0">
                <a:solidFill>
                  <a:srgbClr val="231F20"/>
                </a:solidFill>
                <a:latin typeface="Arial Rounded MT Bold" pitchFamily="34" charset="0"/>
                <a:ea typeface="Times New Roman"/>
                <a:cs typeface="Miriam" pitchFamily="34" charset="-79"/>
              </a:rPr>
              <a:t> </a:t>
            </a:r>
            <a:r>
              <a:rPr lang="en-US" sz="1600" b="1" kern="0" spc="5" dirty="0" err="1" smtClean="0">
                <a:solidFill>
                  <a:srgbClr val="231F20"/>
                </a:solidFill>
                <a:latin typeface="Arial Rounded MT Bold" pitchFamily="34" charset="0"/>
                <a:ea typeface="Times New Roman"/>
                <a:cs typeface="Miriam" pitchFamily="34" charset="-79"/>
              </a:rPr>
              <a:t>Nítidos</a:t>
            </a:r>
            <a:endParaRPr lang="en-US" sz="1600" b="1" kern="0" spc="5" dirty="0" smtClean="0">
              <a:solidFill>
                <a:srgbClr val="231F20"/>
              </a:solidFill>
              <a:latin typeface="Arial Rounded MT Bold" pitchFamily="34" charset="0"/>
              <a:ea typeface="Times New Roman"/>
              <a:cs typeface="Miriam" pitchFamily="34" charset="-79"/>
            </a:endParaRPr>
          </a:p>
          <a:p>
            <a:pPr>
              <a:lnSpc>
                <a:spcPct val="150000"/>
              </a:lnSpc>
            </a:pPr>
            <a:r>
              <a:rPr lang="en-US" sz="1600" b="1" kern="0" spc="5" dirty="0" smtClean="0">
                <a:solidFill>
                  <a:srgbClr val="231F20"/>
                </a:solidFill>
                <a:latin typeface="Arial Rounded MT Bold" pitchFamily="34" charset="0"/>
                <a:ea typeface="Times New Roman"/>
                <a:cs typeface="Miriam" pitchFamily="34" charset="-79"/>
              </a:rPr>
              <a:t>-</a:t>
            </a:r>
            <a:r>
              <a:rPr lang="en-US" sz="1600" b="1" kern="0" spc="5" dirty="0" err="1" smtClean="0">
                <a:solidFill>
                  <a:srgbClr val="231F20"/>
                </a:solidFill>
                <a:latin typeface="Arial Rounded MT Bold" pitchFamily="34" charset="0"/>
                <a:ea typeface="Times New Roman"/>
                <a:cs typeface="Miriam" pitchFamily="34" charset="-79"/>
              </a:rPr>
              <a:t>Fondo</a:t>
            </a:r>
            <a:r>
              <a:rPr lang="en-US" sz="1600" b="1" kern="0" spc="5" dirty="0" smtClean="0">
                <a:solidFill>
                  <a:srgbClr val="231F20"/>
                </a:solidFill>
                <a:latin typeface="Arial Rounded MT Bold" pitchFamily="34" charset="0"/>
                <a:ea typeface="Times New Roman"/>
                <a:cs typeface="Miriam" pitchFamily="34" charset="-79"/>
              </a:rPr>
              <a:t> No  </a:t>
            </a:r>
            <a:r>
              <a:rPr lang="en-US" sz="1600" b="1" kern="0" spc="5" dirty="0" err="1" smtClean="0">
                <a:solidFill>
                  <a:srgbClr val="231F20"/>
                </a:solidFill>
                <a:latin typeface="Arial Rounded MT Bold" pitchFamily="34" charset="0"/>
                <a:ea typeface="Times New Roman"/>
                <a:cs typeface="Miriam" pitchFamily="34" charset="-79"/>
              </a:rPr>
              <a:t>necrótico</a:t>
            </a:r>
            <a:endParaRPr lang="en-US" sz="1600" b="1" kern="0" spc="5" dirty="0" smtClean="0">
              <a:solidFill>
                <a:srgbClr val="231F20"/>
              </a:solidFill>
              <a:latin typeface="Arial Rounded MT Bold" pitchFamily="34" charset="0"/>
              <a:ea typeface="Times New Roman"/>
              <a:cs typeface="Miriam" pitchFamily="34" charset="-79"/>
            </a:endParaRPr>
          </a:p>
          <a:p>
            <a:pPr>
              <a:lnSpc>
                <a:spcPct val="150000"/>
              </a:lnSpc>
            </a:pPr>
            <a:r>
              <a:rPr lang="en-US" sz="1600" b="1" kern="0" spc="5" dirty="0" smtClean="0">
                <a:solidFill>
                  <a:srgbClr val="231F20"/>
                </a:solidFill>
                <a:latin typeface="Arial Rounded MT Bold" pitchFamily="34" charset="0"/>
                <a:ea typeface="Times New Roman"/>
                <a:cs typeface="Miriam" pitchFamily="34" charset="-79"/>
              </a:rPr>
              <a:t>-</a:t>
            </a:r>
            <a:r>
              <a:rPr lang="en-US" sz="1600" b="1" kern="0" spc="5" dirty="0" err="1" smtClean="0">
                <a:solidFill>
                  <a:srgbClr val="231F20"/>
                </a:solidFill>
                <a:latin typeface="Arial Rounded MT Bold" pitchFamily="34" charset="0"/>
                <a:ea typeface="Times New Roman"/>
                <a:cs typeface="Miriam" pitchFamily="34" charset="-79"/>
              </a:rPr>
              <a:t>Pliegues</a:t>
            </a:r>
            <a:r>
              <a:rPr lang="en-US" sz="1600" b="1" kern="0" spc="5" dirty="0" smtClean="0">
                <a:solidFill>
                  <a:srgbClr val="231F20"/>
                </a:solidFill>
                <a:latin typeface="Arial Rounded MT Bold" pitchFamily="34" charset="0"/>
                <a:ea typeface="Times New Roman"/>
                <a:cs typeface="Miriam" pitchFamily="34" charset="-79"/>
              </a:rPr>
              <a:t> </a:t>
            </a:r>
            <a:r>
              <a:rPr lang="en-US" sz="1600" b="1" kern="0" spc="5" dirty="0" err="1" smtClean="0">
                <a:solidFill>
                  <a:srgbClr val="231F20"/>
                </a:solidFill>
                <a:latin typeface="Arial Rounded MT Bold" pitchFamily="34" charset="0"/>
                <a:ea typeface="Times New Roman"/>
                <a:cs typeface="Miriam" pitchFamily="34" charset="-79"/>
              </a:rPr>
              <a:t>Confluentes</a:t>
            </a:r>
            <a:endParaRPr lang="en-US" sz="1600" b="1" kern="0" spc="5" dirty="0" smtClean="0">
              <a:solidFill>
                <a:srgbClr val="231F20"/>
              </a:solidFill>
              <a:latin typeface="Arial Rounded MT Bold" pitchFamily="34" charset="0"/>
              <a:ea typeface="Times New Roman"/>
              <a:cs typeface="Miriam" pitchFamily="34" charset="-79"/>
            </a:endParaRPr>
          </a:p>
          <a:p>
            <a:pPr>
              <a:lnSpc>
                <a:spcPct val="150000"/>
              </a:lnSpc>
            </a:pPr>
            <a:r>
              <a:rPr lang="en-US" sz="1600" b="1" kern="0" spc="5" dirty="0" smtClean="0">
                <a:solidFill>
                  <a:srgbClr val="231F20"/>
                </a:solidFill>
                <a:latin typeface="Arial Rounded MT Bold" pitchFamily="34" charset="0"/>
                <a:ea typeface="Times New Roman"/>
                <a:cs typeface="Miriam" pitchFamily="34" charset="-79"/>
              </a:rPr>
              <a:t>-</a:t>
            </a:r>
            <a:r>
              <a:rPr lang="en-US" sz="1600" b="1" kern="0" spc="5" dirty="0" err="1" smtClean="0">
                <a:solidFill>
                  <a:srgbClr val="231F20"/>
                </a:solidFill>
                <a:latin typeface="Arial Rounded MT Bold" pitchFamily="34" charset="0"/>
                <a:ea typeface="Times New Roman"/>
                <a:cs typeface="Miriam" pitchFamily="34" charset="-79"/>
              </a:rPr>
              <a:t>Consistencia</a:t>
            </a:r>
            <a:r>
              <a:rPr lang="en-US" sz="1600" b="1" kern="0" spc="5" dirty="0" smtClean="0">
                <a:solidFill>
                  <a:srgbClr val="231F20"/>
                </a:solidFill>
                <a:latin typeface="Arial Rounded MT Bold" pitchFamily="34" charset="0"/>
                <a:ea typeface="Times New Roman"/>
                <a:cs typeface="Miriam" pitchFamily="34" charset="-79"/>
              </a:rPr>
              <a:t> </a:t>
            </a:r>
            <a:r>
              <a:rPr lang="en-US" sz="1600" b="1" kern="0" spc="5" dirty="0" err="1" smtClean="0">
                <a:solidFill>
                  <a:srgbClr val="231F20"/>
                </a:solidFill>
                <a:latin typeface="Arial Rounded MT Bold" pitchFamily="34" charset="0"/>
                <a:ea typeface="Times New Roman"/>
                <a:cs typeface="Miriam" pitchFamily="34" charset="-79"/>
              </a:rPr>
              <a:t>Conservada</a:t>
            </a:r>
            <a:endParaRPr lang="en-US" sz="1600" b="1" kern="0" spc="5" dirty="0" smtClean="0">
              <a:solidFill>
                <a:srgbClr val="231F20"/>
              </a:solidFill>
              <a:latin typeface="Arial Rounded MT Bold" pitchFamily="34" charset="0"/>
              <a:ea typeface="Times New Roman"/>
              <a:cs typeface="Miriam" pitchFamily="34" charset="-79"/>
            </a:endParaRPr>
          </a:p>
          <a:p>
            <a:pPr>
              <a:lnSpc>
                <a:spcPct val="150000"/>
              </a:lnSpc>
            </a:pPr>
            <a:r>
              <a:rPr lang="en-US" sz="1600" b="1" kern="0" spc="5" dirty="0" smtClean="0">
                <a:solidFill>
                  <a:srgbClr val="231F20"/>
                </a:solidFill>
                <a:latin typeface="Arial Rounded MT Bold" pitchFamily="34" charset="0"/>
                <a:ea typeface="Times New Roman"/>
                <a:cs typeface="Miriam" pitchFamily="34" charset="-79"/>
              </a:rPr>
              <a:t>-Peristalsis </a:t>
            </a:r>
            <a:r>
              <a:rPr lang="en-US" sz="1600" b="1" kern="0" spc="5" dirty="0" err="1" smtClean="0">
                <a:solidFill>
                  <a:srgbClr val="231F20"/>
                </a:solidFill>
                <a:latin typeface="Arial Rounded MT Bold" pitchFamily="34" charset="0"/>
                <a:ea typeface="Times New Roman"/>
                <a:cs typeface="Miriam" pitchFamily="34" charset="-79"/>
              </a:rPr>
              <a:t>Presente</a:t>
            </a:r>
            <a:r>
              <a:rPr lang="en-US" sz="1600" b="1" kern="0" spc="5" dirty="0" smtClean="0">
                <a:solidFill>
                  <a:srgbClr val="231F20"/>
                </a:solidFill>
                <a:latin typeface="Arial Rounded MT Bold" pitchFamily="34" charset="0"/>
                <a:ea typeface="Times New Roman"/>
                <a:cs typeface="Miriam" pitchFamily="34" charset="-79"/>
              </a:rPr>
              <a:t> </a:t>
            </a:r>
          </a:p>
          <a:p>
            <a:pPr>
              <a:lnSpc>
                <a:spcPct val="150000"/>
              </a:lnSpc>
            </a:pPr>
            <a:r>
              <a:rPr lang="en-US" sz="1600" b="1" kern="0" spc="5" dirty="0" smtClean="0">
                <a:solidFill>
                  <a:srgbClr val="231F20"/>
                </a:solidFill>
                <a:latin typeface="Arial Rounded MT Bold" pitchFamily="34" charset="0"/>
                <a:ea typeface="Times New Roman"/>
                <a:cs typeface="Miriam" pitchFamily="34" charset="-79"/>
              </a:rPr>
              <a:t>-Mucosa </a:t>
            </a:r>
            <a:r>
              <a:rPr lang="en-US" sz="1600" b="1" kern="0" spc="5" dirty="0" err="1" smtClean="0">
                <a:solidFill>
                  <a:srgbClr val="231F20"/>
                </a:solidFill>
                <a:latin typeface="Arial Rounded MT Bold" pitchFamily="34" charset="0"/>
                <a:ea typeface="Times New Roman"/>
                <a:cs typeface="Miriam" pitchFamily="34" charset="-79"/>
              </a:rPr>
              <a:t>vecina</a:t>
            </a:r>
            <a:r>
              <a:rPr lang="en-US" sz="1600" b="1" kern="0" spc="5" dirty="0" smtClean="0">
                <a:solidFill>
                  <a:srgbClr val="231F20"/>
                </a:solidFill>
                <a:latin typeface="Arial Rounded MT Bold" pitchFamily="34" charset="0"/>
                <a:ea typeface="Times New Roman"/>
                <a:cs typeface="Miriam" pitchFamily="34" charset="-79"/>
              </a:rPr>
              <a:t> </a:t>
            </a:r>
            <a:r>
              <a:rPr lang="en-US" sz="1600" b="1" kern="0" spc="5" dirty="0" err="1" smtClean="0">
                <a:solidFill>
                  <a:srgbClr val="231F20"/>
                </a:solidFill>
                <a:latin typeface="Arial Rounded MT Bold" pitchFamily="34" charset="0"/>
                <a:ea typeface="Times New Roman"/>
                <a:cs typeface="Miriam" pitchFamily="34" charset="-79"/>
              </a:rPr>
              <a:t>Conservada</a:t>
            </a:r>
            <a:endParaRPr lang="en-US" sz="1600" b="1" kern="0" spc="5" dirty="0" smtClean="0">
              <a:solidFill>
                <a:srgbClr val="231F20"/>
              </a:solidFill>
              <a:latin typeface="Arial Rounded MT Bold" pitchFamily="34" charset="0"/>
              <a:ea typeface="Times New Roman"/>
              <a:cs typeface="Miriam" pitchFamily="34" charset="-79"/>
            </a:endParaRPr>
          </a:p>
          <a:p>
            <a:pPr>
              <a:lnSpc>
                <a:spcPct val="150000"/>
              </a:lnSpc>
            </a:pPr>
            <a:r>
              <a:rPr lang="en-US" sz="1600" b="1" kern="0" spc="5" dirty="0" smtClean="0">
                <a:solidFill>
                  <a:srgbClr val="231F20"/>
                </a:solidFill>
                <a:latin typeface="Arial Rounded MT Bold" pitchFamily="34" charset="0"/>
                <a:ea typeface="Times New Roman"/>
                <a:cs typeface="Miriam" pitchFamily="34" charset="-79"/>
              </a:rPr>
              <a:t>-Gastritis </a:t>
            </a:r>
            <a:r>
              <a:rPr lang="en-US" sz="1600" b="1" kern="0" spc="5" dirty="0" err="1" smtClean="0">
                <a:solidFill>
                  <a:srgbClr val="231F20"/>
                </a:solidFill>
                <a:latin typeface="Arial Rounded MT Bold" pitchFamily="34" charset="0"/>
                <a:ea typeface="Times New Roman"/>
                <a:cs typeface="Miriam" pitchFamily="34" charset="-79"/>
              </a:rPr>
              <a:t>atrófica</a:t>
            </a:r>
            <a:r>
              <a:rPr lang="en-US" sz="1600" b="1" kern="0" spc="5" dirty="0" smtClean="0">
                <a:solidFill>
                  <a:srgbClr val="231F20"/>
                </a:solidFill>
                <a:latin typeface="Arial Rounded MT Bold" pitchFamily="34" charset="0"/>
                <a:ea typeface="Times New Roman"/>
                <a:cs typeface="Miriam" pitchFamily="34" charset="-79"/>
              </a:rPr>
              <a:t> </a:t>
            </a:r>
            <a:r>
              <a:rPr lang="en-US" sz="1600" b="1" kern="0" spc="5" dirty="0" err="1" smtClean="0">
                <a:solidFill>
                  <a:srgbClr val="231F20"/>
                </a:solidFill>
                <a:latin typeface="Arial Rounded MT Bold" pitchFamily="34" charset="0"/>
                <a:ea typeface="Times New Roman"/>
                <a:cs typeface="Miriam" pitchFamily="34" charset="-79"/>
              </a:rPr>
              <a:t>Infrecuente</a:t>
            </a:r>
            <a:endParaRPr lang="en-US" sz="1600" b="1" kern="0" spc="5" dirty="0" smtClean="0">
              <a:solidFill>
                <a:srgbClr val="231F20"/>
              </a:solidFill>
              <a:latin typeface="Arial Rounded MT Bold" pitchFamily="34" charset="0"/>
              <a:ea typeface="Times New Roman"/>
              <a:cs typeface="Miriam" pitchFamily="34" charset="-79"/>
            </a:endParaRPr>
          </a:p>
          <a:p>
            <a:pPr>
              <a:lnSpc>
                <a:spcPct val="150000"/>
              </a:lnSpc>
            </a:pPr>
            <a:r>
              <a:rPr lang="en-US" sz="1600" b="1" kern="0" spc="5" dirty="0" smtClean="0">
                <a:solidFill>
                  <a:srgbClr val="231F20"/>
                </a:solidFill>
                <a:latin typeface="Arial Rounded MT Bold" pitchFamily="34" charset="0"/>
                <a:ea typeface="Times New Roman"/>
                <a:cs typeface="Miriam" pitchFamily="34" charset="-79"/>
              </a:rPr>
              <a:t>-</a:t>
            </a:r>
            <a:r>
              <a:rPr lang="en-US" sz="1600" b="1" kern="0" spc="5" dirty="0" err="1" smtClean="0">
                <a:solidFill>
                  <a:srgbClr val="231F20"/>
                </a:solidFill>
                <a:latin typeface="Arial Rounded MT Bold" pitchFamily="34" charset="0"/>
                <a:ea typeface="Times New Roman"/>
                <a:cs typeface="Miriam" pitchFamily="34" charset="-79"/>
              </a:rPr>
              <a:t>Hemorragia</a:t>
            </a:r>
            <a:r>
              <a:rPr lang="en-US" sz="1600" b="1" kern="0" spc="5" dirty="0" smtClean="0">
                <a:solidFill>
                  <a:srgbClr val="231F20"/>
                </a:solidFill>
                <a:latin typeface="Arial Rounded MT Bold" pitchFamily="34" charset="0"/>
                <a:ea typeface="Times New Roman"/>
                <a:cs typeface="Miriam" pitchFamily="34" charset="-79"/>
              </a:rPr>
              <a:t> </a:t>
            </a:r>
            <a:r>
              <a:rPr lang="en-US" sz="1600" b="1" kern="0" spc="5" dirty="0" err="1" smtClean="0">
                <a:solidFill>
                  <a:srgbClr val="231F20"/>
                </a:solidFill>
                <a:latin typeface="Arial Rounded MT Bold" pitchFamily="34" charset="0"/>
                <a:ea typeface="Times New Roman"/>
                <a:cs typeface="Miriam" pitchFamily="34" charset="-79"/>
              </a:rPr>
              <a:t>Por</a:t>
            </a:r>
            <a:r>
              <a:rPr lang="en-US" sz="1600" b="1" kern="0" spc="5" dirty="0" smtClean="0">
                <a:solidFill>
                  <a:srgbClr val="231F20"/>
                </a:solidFill>
                <a:latin typeface="Arial Rounded MT Bold" pitchFamily="34" charset="0"/>
                <a:ea typeface="Times New Roman"/>
                <a:cs typeface="Miriam" pitchFamily="34" charset="-79"/>
              </a:rPr>
              <a:t> el </a:t>
            </a:r>
            <a:r>
              <a:rPr lang="en-US" sz="1600" b="1" kern="0" spc="5" dirty="0" err="1" smtClean="0">
                <a:solidFill>
                  <a:srgbClr val="231F20"/>
                </a:solidFill>
                <a:latin typeface="Arial Rounded MT Bold" pitchFamily="34" charset="0"/>
                <a:ea typeface="Times New Roman"/>
                <a:cs typeface="Miriam" pitchFamily="34" charset="-79"/>
              </a:rPr>
              <a:t>fondo</a:t>
            </a:r>
            <a:endParaRPr lang="es-GT" sz="1600" b="1" dirty="0">
              <a:latin typeface="Arial Rounded MT Bold"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nvSpPr>
        <p:spPr bwMode="auto">
          <a:xfrm>
            <a:off x="407194" y="0"/>
            <a:ext cx="7477174" cy="11967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lgn="r">
              <a:defRPr/>
            </a:pPr>
            <a:r>
              <a:rPr lang="es-ES" sz="2400" dirty="0" smtClean="0">
                <a:solidFill>
                  <a:schemeClr val="tx1"/>
                </a:solidFill>
                <a:latin typeface="Arial Rounded MT Bold" pitchFamily="34" charset="0"/>
              </a:rPr>
              <a:t>Sancti Spíritus, 19 de Febrero del 2021.</a:t>
            </a:r>
            <a:br>
              <a:rPr lang="es-ES" sz="2400" dirty="0" smtClean="0">
                <a:solidFill>
                  <a:schemeClr val="tx1"/>
                </a:solidFill>
                <a:latin typeface="Arial Rounded MT Bold" pitchFamily="34" charset="0"/>
              </a:rPr>
            </a:br>
            <a:r>
              <a:rPr lang="es-ES" sz="2400" dirty="0" smtClean="0">
                <a:solidFill>
                  <a:schemeClr val="tx1"/>
                </a:solidFill>
                <a:latin typeface="Arial Rounded MT Bold" pitchFamily="34" charset="0"/>
              </a:rPr>
              <a:t>Año 62 de la Revolución.</a:t>
            </a:r>
            <a:br>
              <a:rPr lang="es-ES" sz="2400" dirty="0" smtClean="0">
                <a:solidFill>
                  <a:schemeClr val="tx1"/>
                </a:solidFill>
                <a:latin typeface="Arial Rounded MT Bold" pitchFamily="34" charset="0"/>
              </a:rPr>
            </a:br>
            <a:endParaRPr lang="es-ES" sz="2400" dirty="0" smtClean="0">
              <a:solidFill>
                <a:schemeClr val="tx1"/>
              </a:solidFill>
              <a:latin typeface="Arial Rounded MT Bold" pitchFamily="34" charset="0"/>
            </a:endParaRPr>
          </a:p>
        </p:txBody>
      </p:sp>
      <p:sp>
        <p:nvSpPr>
          <p:cNvPr id="3" name="Rectangle 4"/>
          <p:cNvSpPr>
            <a:spLocks noChangeArrowheads="1"/>
          </p:cNvSpPr>
          <p:nvPr/>
        </p:nvSpPr>
        <p:spPr bwMode="auto">
          <a:xfrm>
            <a:off x="285751" y="1556792"/>
            <a:ext cx="7670626" cy="4216539"/>
          </a:xfrm>
          <a:prstGeom prst="rect">
            <a:avLst/>
          </a:prstGeom>
          <a:noFill/>
          <a:ln w="12700" cap="sq">
            <a:noFill/>
            <a:miter lim="800000"/>
            <a:headEnd type="none" w="sm" len="sm"/>
            <a:tailEnd type="none" w="sm" len="sm"/>
          </a:ln>
        </p:spPr>
        <p:txBody>
          <a:bodyPr wrap="square">
            <a:spAutoFit/>
          </a:bodyPr>
          <a:lstStyle/>
          <a:p>
            <a:pPr eaLnBrk="1" hangingPunct="1"/>
            <a:r>
              <a:rPr lang="es-ES" sz="2800" b="1" dirty="0" smtClean="0">
                <a:latin typeface="Arial Rounded MT Bold" pitchFamily="34" charset="0"/>
              </a:rPr>
              <a:t>Tema: ÚLCERA GASTRODUODENAL .</a:t>
            </a:r>
            <a:endParaRPr lang="es-ES" sz="2800" b="1" dirty="0">
              <a:latin typeface="Arial Rounded MT Bold" pitchFamily="34" charset="0"/>
            </a:endParaRPr>
          </a:p>
          <a:p>
            <a:pPr algn="just"/>
            <a:r>
              <a:rPr lang="es-ES" sz="2400" dirty="0">
                <a:latin typeface="Arial Rounded MT Bold" pitchFamily="34" charset="0"/>
              </a:rPr>
              <a:t>Sumario: </a:t>
            </a:r>
            <a:r>
              <a:rPr lang="es-ES_tradnl" sz="2400" dirty="0" smtClean="0">
                <a:latin typeface="Arial Rounded MT Bold" pitchFamily="34" charset="0"/>
              </a:rPr>
              <a:t>Concepto</a:t>
            </a:r>
            <a:r>
              <a:rPr lang="es-ES_tradnl" sz="2400" dirty="0">
                <a:latin typeface="Arial Rounded MT Bold" pitchFamily="34" charset="0"/>
              </a:rPr>
              <a:t>. </a:t>
            </a:r>
            <a:r>
              <a:rPr lang="es-ES_tradnl" sz="2400" dirty="0" smtClean="0">
                <a:latin typeface="Arial Rounded MT Bold" pitchFamily="34" charset="0"/>
              </a:rPr>
              <a:t>Etiología</a:t>
            </a:r>
            <a:r>
              <a:rPr lang="es-ES_tradnl" sz="2400" dirty="0">
                <a:latin typeface="Arial Rounded MT Bold" pitchFamily="34" charset="0"/>
              </a:rPr>
              <a:t>. </a:t>
            </a:r>
            <a:r>
              <a:rPr lang="es-ES_tradnl" sz="2400" dirty="0" smtClean="0">
                <a:latin typeface="Arial Rounded MT Bold" pitchFamily="34" charset="0"/>
              </a:rPr>
              <a:t>Anatomía </a:t>
            </a:r>
            <a:r>
              <a:rPr lang="es-ES_tradnl" sz="2400" dirty="0">
                <a:latin typeface="Arial Rounded MT Bold" pitchFamily="34" charset="0"/>
              </a:rPr>
              <a:t>patológica. </a:t>
            </a:r>
            <a:r>
              <a:rPr lang="es-ES_tradnl" sz="2400" dirty="0" smtClean="0">
                <a:latin typeface="Arial Rounded MT Bold" pitchFamily="34" charset="0"/>
              </a:rPr>
              <a:t>Manifestaciones clínicas. Complementarios. Diferencias radiológicas y endoscópicas entre úlcera benigna y maligna. Diagnóstico. Complicaciones.  Tratamiento.  </a:t>
            </a:r>
            <a:endParaRPr lang="es-ES_tradnl" sz="2400" dirty="0">
              <a:latin typeface="Arial Rounded MT Bold" pitchFamily="34" charset="0"/>
            </a:endParaRPr>
          </a:p>
          <a:p>
            <a:pPr eaLnBrk="1" hangingPunct="1"/>
            <a:endParaRPr lang="es-ES_tradnl" sz="2400" b="1" dirty="0">
              <a:latin typeface="Arial Rounded MT Bold" pitchFamily="34" charset="0"/>
            </a:endParaRPr>
          </a:p>
          <a:p>
            <a:pPr eaLnBrk="1" hangingPunct="1"/>
            <a:r>
              <a:rPr lang="es-ES" sz="2400" dirty="0">
                <a:latin typeface="Arial Rounded MT Bold" pitchFamily="34" charset="0"/>
              </a:rPr>
              <a:t>Asignatura: </a:t>
            </a:r>
            <a:r>
              <a:rPr lang="es-ES" sz="2400" dirty="0" smtClean="0">
                <a:latin typeface="Arial Rounded MT Bold" pitchFamily="34" charset="0"/>
              </a:rPr>
              <a:t>Internado Medicina Interna</a:t>
            </a:r>
            <a:r>
              <a:rPr lang="es-ES" sz="2400" dirty="0">
                <a:latin typeface="Arial Rounded MT Bold" pitchFamily="34" charset="0"/>
              </a:rPr>
              <a:t>.</a:t>
            </a:r>
          </a:p>
          <a:p>
            <a:pPr eaLnBrk="1" hangingPunct="1"/>
            <a:r>
              <a:rPr lang="es-ES" sz="2400" dirty="0">
                <a:latin typeface="Arial Rounded MT Bold" pitchFamily="34" charset="0"/>
              </a:rPr>
              <a:t>Duración: 60 minutos.</a:t>
            </a:r>
          </a:p>
          <a:p>
            <a:pPr eaLnBrk="1" hangingPunct="1"/>
            <a:r>
              <a:rPr lang="es-ES" sz="2400" dirty="0">
                <a:latin typeface="Arial Rounded MT Bold" pitchFamily="34" charset="0"/>
              </a:rPr>
              <a:t>F.O.E. Conferencia orientadora.</a:t>
            </a:r>
          </a:p>
          <a:p>
            <a:pPr eaLnBrk="1" hangingPunct="1"/>
            <a:endParaRPr lang="es-ES" sz="2400" b="1" dirty="0">
              <a:solidFill>
                <a:schemeClr val="bg2"/>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14282" y="214290"/>
            <a:ext cx="7858148" cy="1384995"/>
          </a:xfrm>
          <a:prstGeom prst="rect">
            <a:avLst/>
          </a:prstGeom>
          <a:noFill/>
        </p:spPr>
        <p:txBody>
          <a:bodyPr wrap="square" rtlCol="0">
            <a:spAutoFit/>
          </a:bodyPr>
          <a:lstStyle/>
          <a:p>
            <a:pPr algn="ctr"/>
            <a:r>
              <a:rPr lang="es-GT" sz="2800" b="1" dirty="0" smtClean="0">
                <a:latin typeface="Arial Rounded MT Bold" pitchFamily="34" charset="0"/>
              </a:rPr>
              <a:t>Características endoscópicas de la</a:t>
            </a:r>
          </a:p>
          <a:p>
            <a:pPr algn="ctr"/>
            <a:r>
              <a:rPr lang="es-GT" sz="2800" b="1" dirty="0" smtClean="0">
                <a:latin typeface="Arial Rounded MT Bold" pitchFamily="34" charset="0"/>
              </a:rPr>
              <a:t>Úlcera Maligna</a:t>
            </a:r>
          </a:p>
          <a:p>
            <a:pPr algn="ctr"/>
            <a:endParaRPr lang="es-GT" sz="2800" b="1" dirty="0" smtClean="0">
              <a:latin typeface="Arial Rounded MT Bold" pitchFamily="34" charset="0"/>
            </a:endParaRPr>
          </a:p>
        </p:txBody>
      </p:sp>
      <p:sp>
        <p:nvSpPr>
          <p:cNvPr id="921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GT" sz="1800" b="0" i="0" u="none" strike="noStrike" cap="none" normalizeH="0" baseline="0" smtClean="0">
                <a:ln>
                  <a:noFill/>
                </a:ln>
                <a:solidFill>
                  <a:schemeClr val="tx1"/>
                </a:solidFill>
                <a:effectLst/>
                <a:latin typeface="Arial" pitchFamily="34" charset="0"/>
                <a:cs typeface="Arial" pitchFamily="34" charset="0"/>
              </a:rPr>
              <a:t/>
            </a:r>
            <a:br>
              <a:rPr kumimoji="0" lang="es-GT" sz="1800" b="0" i="0" u="none" strike="noStrike" cap="none" normalizeH="0" baseline="0" smtClean="0">
                <a:ln>
                  <a:noFill/>
                </a:ln>
                <a:solidFill>
                  <a:schemeClr val="tx1"/>
                </a:solidFill>
                <a:effectLst/>
                <a:latin typeface="Arial" pitchFamily="34" charset="0"/>
                <a:cs typeface="Arial" pitchFamily="34" charset="0"/>
              </a:rPr>
            </a:br>
            <a:endParaRPr kumimoji="0" lang="es-GT"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10 Llamada de flecha a la izquierda"/>
          <p:cNvSpPr/>
          <p:nvPr/>
        </p:nvSpPr>
        <p:spPr>
          <a:xfrm>
            <a:off x="4571968" y="1357298"/>
            <a:ext cx="4572032" cy="5500702"/>
          </a:xfrm>
          <a:prstGeom prst="leftArrowCallou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0"/>
              </a:spcAft>
            </a:pPr>
            <a:r>
              <a:rPr lang="en-US" sz="1600" b="1" kern="0" spc="5" dirty="0" smtClean="0">
                <a:solidFill>
                  <a:srgbClr val="231F20"/>
                </a:solidFill>
                <a:latin typeface="Arial Rounded MT Bold" pitchFamily="34" charset="0"/>
                <a:ea typeface="Times New Roman"/>
                <a:cs typeface="Miriam" pitchFamily="34" charset="-79"/>
              </a:rPr>
              <a:t>Forma Irregular</a:t>
            </a:r>
            <a:endParaRPr lang="es-GT" sz="1600" b="1" kern="100" dirty="0" smtClean="0">
              <a:latin typeface="Arial Rounded MT Bold" pitchFamily="34" charset="0"/>
              <a:ea typeface="MS Gothic"/>
              <a:cs typeface="Miriam" pitchFamily="34" charset="-79"/>
            </a:endParaRPr>
          </a:p>
          <a:p>
            <a:pPr algn="just">
              <a:lnSpc>
                <a:spcPct val="150000"/>
              </a:lnSpc>
              <a:spcAft>
                <a:spcPts val="0"/>
              </a:spcAft>
            </a:pPr>
            <a:r>
              <a:rPr lang="en-US" sz="1600" b="1" kern="0" spc="5" dirty="0" err="1" smtClean="0">
                <a:solidFill>
                  <a:srgbClr val="231F20"/>
                </a:solidFill>
                <a:latin typeface="Arial Rounded MT Bold" pitchFamily="34" charset="0"/>
                <a:ea typeface="Times New Roman"/>
                <a:cs typeface="Miriam" pitchFamily="34" charset="-79"/>
              </a:rPr>
              <a:t>Contornos</a:t>
            </a:r>
            <a:r>
              <a:rPr lang="en-US" sz="1600" b="1" kern="0" spc="5" dirty="0" smtClean="0">
                <a:solidFill>
                  <a:srgbClr val="231F20"/>
                </a:solidFill>
                <a:latin typeface="Arial Rounded MT Bold" pitchFamily="34" charset="0"/>
                <a:ea typeface="Times New Roman"/>
                <a:cs typeface="Miriam" pitchFamily="34" charset="-79"/>
              </a:rPr>
              <a:t> Mal </a:t>
            </a:r>
            <a:r>
              <a:rPr lang="en-US" sz="1600" b="1" kern="0" spc="5" dirty="0" err="1" smtClean="0">
                <a:solidFill>
                  <a:srgbClr val="231F20"/>
                </a:solidFill>
                <a:latin typeface="Arial Rounded MT Bold" pitchFamily="34" charset="0"/>
                <a:ea typeface="Times New Roman"/>
                <a:cs typeface="Miriam" pitchFamily="34" charset="-79"/>
              </a:rPr>
              <a:t>delimitados</a:t>
            </a:r>
            <a:endParaRPr lang="es-GT" sz="1600" b="1" kern="100" dirty="0" smtClean="0">
              <a:latin typeface="Arial Rounded MT Bold" pitchFamily="34" charset="0"/>
              <a:ea typeface="MS Gothic"/>
              <a:cs typeface="Miriam" pitchFamily="34" charset="-79"/>
            </a:endParaRPr>
          </a:p>
          <a:p>
            <a:pPr algn="just">
              <a:lnSpc>
                <a:spcPct val="150000"/>
              </a:lnSpc>
              <a:spcAft>
                <a:spcPts val="0"/>
              </a:spcAft>
            </a:pPr>
            <a:r>
              <a:rPr lang="en-US" sz="1600" b="1" kern="0" spc="5" dirty="0" err="1" smtClean="0">
                <a:solidFill>
                  <a:srgbClr val="231F20"/>
                </a:solidFill>
                <a:latin typeface="Arial Rounded MT Bold" pitchFamily="34" charset="0"/>
                <a:ea typeface="Times New Roman"/>
                <a:cs typeface="Miriam" pitchFamily="34" charset="-79"/>
              </a:rPr>
              <a:t>Fondo</a:t>
            </a:r>
            <a:r>
              <a:rPr lang="en-US" sz="1600" b="1" kern="0" spc="5" dirty="0" smtClean="0">
                <a:solidFill>
                  <a:srgbClr val="231F20"/>
                </a:solidFill>
                <a:latin typeface="Arial Rounded MT Bold" pitchFamily="34" charset="0"/>
                <a:ea typeface="Times New Roman"/>
                <a:cs typeface="Miriam" pitchFamily="34" charset="-79"/>
              </a:rPr>
              <a:t>  </a:t>
            </a:r>
            <a:r>
              <a:rPr lang="en-US" sz="1600" b="1" kern="0" spc="5" dirty="0" err="1" smtClean="0">
                <a:solidFill>
                  <a:srgbClr val="231F20"/>
                </a:solidFill>
                <a:latin typeface="Arial Rounded MT Bold" pitchFamily="34" charset="0"/>
                <a:ea typeface="Times New Roman"/>
                <a:cs typeface="Miriam" pitchFamily="34" charset="-79"/>
              </a:rPr>
              <a:t>Necrótico</a:t>
            </a:r>
            <a:r>
              <a:rPr lang="en-US" sz="1600" b="1" kern="0" spc="5" dirty="0" smtClean="0">
                <a:solidFill>
                  <a:srgbClr val="231F20"/>
                </a:solidFill>
                <a:latin typeface="Arial Rounded MT Bold" pitchFamily="34" charset="0"/>
                <a:ea typeface="Times New Roman"/>
                <a:cs typeface="Miriam" pitchFamily="34" charset="-79"/>
              </a:rPr>
              <a:t>, </a:t>
            </a:r>
            <a:r>
              <a:rPr lang="en-US" sz="1600" b="1" kern="0" spc="5" dirty="0" err="1" smtClean="0">
                <a:solidFill>
                  <a:srgbClr val="231F20"/>
                </a:solidFill>
                <a:latin typeface="Arial Rounded MT Bold" pitchFamily="34" charset="0"/>
                <a:ea typeface="Times New Roman"/>
                <a:cs typeface="Miriam" pitchFamily="34" charset="-79"/>
              </a:rPr>
              <a:t>sucio</a:t>
            </a:r>
            <a:endParaRPr lang="es-GT" sz="1600" b="1" kern="100" dirty="0" smtClean="0">
              <a:latin typeface="Arial Rounded MT Bold" pitchFamily="34" charset="0"/>
              <a:ea typeface="MS Gothic"/>
              <a:cs typeface="Miriam" pitchFamily="34" charset="-79"/>
            </a:endParaRPr>
          </a:p>
          <a:p>
            <a:pPr algn="just">
              <a:lnSpc>
                <a:spcPct val="150000"/>
              </a:lnSpc>
              <a:spcAft>
                <a:spcPts val="0"/>
              </a:spcAft>
            </a:pPr>
            <a:r>
              <a:rPr lang="en-US" sz="1600" b="1" kern="0" spc="5" dirty="0" err="1" smtClean="0">
                <a:solidFill>
                  <a:srgbClr val="231F20"/>
                </a:solidFill>
                <a:latin typeface="Arial Rounded MT Bold" pitchFamily="34" charset="0"/>
                <a:ea typeface="Times New Roman"/>
                <a:cs typeface="Miriam" pitchFamily="34" charset="-79"/>
              </a:rPr>
              <a:t>Pliegues</a:t>
            </a:r>
            <a:r>
              <a:rPr lang="en-US" sz="1600" b="1" kern="0" spc="5" dirty="0" smtClean="0">
                <a:solidFill>
                  <a:srgbClr val="231F20"/>
                </a:solidFill>
                <a:latin typeface="Arial Rounded MT Bold" pitchFamily="34" charset="0"/>
                <a:ea typeface="Times New Roman"/>
                <a:cs typeface="Miriam" pitchFamily="34" charset="-79"/>
              </a:rPr>
              <a:t> No  </a:t>
            </a:r>
            <a:r>
              <a:rPr lang="en-US" sz="1600" b="1" kern="0" spc="5" dirty="0" err="1" smtClean="0">
                <a:solidFill>
                  <a:srgbClr val="231F20"/>
                </a:solidFill>
                <a:latin typeface="Arial Rounded MT Bold" pitchFamily="34" charset="0"/>
                <a:ea typeface="Times New Roman"/>
                <a:cs typeface="Miriam" pitchFamily="34" charset="-79"/>
              </a:rPr>
              <a:t>confluentes</a:t>
            </a:r>
            <a:endParaRPr lang="es-GT" sz="1600" b="1" kern="100" dirty="0" smtClean="0">
              <a:latin typeface="Arial Rounded MT Bold" pitchFamily="34" charset="0"/>
              <a:ea typeface="MS Gothic"/>
              <a:cs typeface="Miriam" pitchFamily="34" charset="-79"/>
            </a:endParaRPr>
          </a:p>
          <a:p>
            <a:pPr algn="just">
              <a:lnSpc>
                <a:spcPct val="150000"/>
              </a:lnSpc>
              <a:spcAft>
                <a:spcPts val="0"/>
              </a:spcAft>
            </a:pPr>
            <a:r>
              <a:rPr lang="en-US" sz="1600" b="1" kern="0" spc="5" dirty="0" err="1" smtClean="0">
                <a:solidFill>
                  <a:srgbClr val="231F20"/>
                </a:solidFill>
                <a:latin typeface="Arial Rounded MT Bold" pitchFamily="34" charset="0"/>
                <a:ea typeface="Times New Roman"/>
                <a:cs typeface="Miriam" pitchFamily="34" charset="-79"/>
              </a:rPr>
              <a:t>Consistencia</a:t>
            </a:r>
            <a:r>
              <a:rPr lang="en-US" sz="1600" b="1" kern="0" spc="5" dirty="0" smtClean="0">
                <a:solidFill>
                  <a:srgbClr val="231F20"/>
                </a:solidFill>
                <a:latin typeface="Arial Rounded MT Bold" pitchFamily="34" charset="0"/>
                <a:ea typeface="Times New Roman"/>
                <a:cs typeface="Miriam" pitchFamily="34" charset="-79"/>
              </a:rPr>
              <a:t> Friable, se </a:t>
            </a:r>
            <a:r>
              <a:rPr lang="en-US" sz="1600" b="1" kern="0" spc="5" dirty="0" err="1" smtClean="0">
                <a:solidFill>
                  <a:srgbClr val="231F20"/>
                </a:solidFill>
                <a:latin typeface="Arial Rounded MT Bold" pitchFamily="34" charset="0"/>
                <a:ea typeface="Times New Roman"/>
                <a:cs typeface="Miriam" pitchFamily="34" charset="-79"/>
              </a:rPr>
              <a:t>desprende</a:t>
            </a:r>
            <a:r>
              <a:rPr lang="en-US" sz="1600" b="1" kern="0" spc="5" dirty="0" smtClean="0">
                <a:solidFill>
                  <a:srgbClr val="231F20"/>
                </a:solidFill>
                <a:latin typeface="Arial Rounded MT Bold" pitchFamily="34" charset="0"/>
                <a:ea typeface="Times New Roman"/>
                <a:cs typeface="Miriam" pitchFamily="34" charset="-79"/>
              </a:rPr>
              <a:t> en forma de </a:t>
            </a:r>
            <a:r>
              <a:rPr lang="en-US" sz="1600" b="1" kern="0" spc="5" dirty="0" err="1" smtClean="0">
                <a:solidFill>
                  <a:srgbClr val="231F20"/>
                </a:solidFill>
                <a:latin typeface="Arial Rounded MT Bold" pitchFamily="34" charset="0"/>
                <a:ea typeface="Times New Roman"/>
                <a:cs typeface="Miriam" pitchFamily="34" charset="-79"/>
              </a:rPr>
              <a:t>esfacelo</a:t>
            </a:r>
            <a:endParaRPr lang="es-GT" sz="1600" b="1" kern="100" dirty="0" smtClean="0">
              <a:latin typeface="Arial Rounded MT Bold" pitchFamily="34" charset="0"/>
              <a:ea typeface="MS Gothic"/>
              <a:cs typeface="Miriam" pitchFamily="34" charset="-79"/>
            </a:endParaRPr>
          </a:p>
          <a:p>
            <a:pPr algn="just">
              <a:lnSpc>
                <a:spcPct val="150000"/>
              </a:lnSpc>
              <a:spcAft>
                <a:spcPts val="0"/>
              </a:spcAft>
            </a:pPr>
            <a:r>
              <a:rPr lang="en-US" sz="1600" b="1" kern="0" spc="5" dirty="0" smtClean="0">
                <a:solidFill>
                  <a:srgbClr val="231F20"/>
                </a:solidFill>
                <a:latin typeface="Arial Rounded MT Bold" pitchFamily="34" charset="0"/>
                <a:ea typeface="Times New Roman"/>
                <a:cs typeface="Miriam" pitchFamily="34" charset="-79"/>
              </a:rPr>
              <a:t>Peristalsis </a:t>
            </a:r>
            <a:r>
              <a:rPr lang="en-US" sz="1600" b="1" kern="0" spc="5" dirty="0" err="1" smtClean="0">
                <a:solidFill>
                  <a:srgbClr val="231F20"/>
                </a:solidFill>
                <a:latin typeface="Arial Rounded MT Bold" pitchFamily="34" charset="0"/>
                <a:ea typeface="Times New Roman"/>
                <a:cs typeface="Miriam" pitchFamily="34" charset="-79"/>
              </a:rPr>
              <a:t>Ausente</a:t>
            </a:r>
            <a:r>
              <a:rPr lang="en-US" sz="1600" b="1" kern="0" spc="5" dirty="0" smtClean="0">
                <a:solidFill>
                  <a:srgbClr val="231F20"/>
                </a:solidFill>
                <a:latin typeface="Arial Rounded MT Bold" pitchFamily="34" charset="0"/>
                <a:ea typeface="Times New Roman"/>
                <a:cs typeface="Miriam" pitchFamily="34" charset="-79"/>
              </a:rPr>
              <a:t>, </a:t>
            </a:r>
            <a:r>
              <a:rPr lang="en-US" sz="1600" b="1" kern="0" spc="5" dirty="0" err="1" smtClean="0">
                <a:solidFill>
                  <a:srgbClr val="231F20"/>
                </a:solidFill>
                <a:latin typeface="Arial Rounded MT Bold" pitchFamily="34" charset="0"/>
                <a:ea typeface="Times New Roman"/>
                <a:cs typeface="Miriam" pitchFamily="34" charset="-79"/>
              </a:rPr>
              <a:t>rígida</a:t>
            </a:r>
            <a:endParaRPr lang="es-GT" sz="1600" b="1" kern="100" dirty="0" smtClean="0">
              <a:latin typeface="Arial Rounded MT Bold" pitchFamily="34" charset="0"/>
              <a:ea typeface="MS Gothic"/>
              <a:cs typeface="Miriam" pitchFamily="34" charset="-79"/>
            </a:endParaRPr>
          </a:p>
          <a:p>
            <a:pPr algn="just">
              <a:lnSpc>
                <a:spcPct val="150000"/>
              </a:lnSpc>
              <a:spcAft>
                <a:spcPts val="0"/>
              </a:spcAft>
            </a:pPr>
            <a:r>
              <a:rPr lang="en-US" sz="1600" b="1" kern="0" spc="5" dirty="0" smtClean="0">
                <a:solidFill>
                  <a:srgbClr val="231F20"/>
                </a:solidFill>
                <a:latin typeface="Arial Rounded MT Bold" pitchFamily="34" charset="0"/>
                <a:ea typeface="Times New Roman"/>
                <a:cs typeface="Miriam" pitchFamily="34" charset="-79"/>
              </a:rPr>
              <a:t>Mucosa </a:t>
            </a:r>
            <a:r>
              <a:rPr lang="en-US" sz="1600" b="1" kern="0" spc="5" dirty="0" err="1" smtClean="0">
                <a:solidFill>
                  <a:srgbClr val="231F20"/>
                </a:solidFill>
                <a:latin typeface="Arial Rounded MT Bold" pitchFamily="34" charset="0"/>
                <a:ea typeface="Times New Roman"/>
                <a:cs typeface="Miriam" pitchFamily="34" charset="-79"/>
              </a:rPr>
              <a:t>vecina</a:t>
            </a:r>
            <a:r>
              <a:rPr lang="en-US" sz="1600" b="1" kern="0" spc="5" dirty="0" smtClean="0">
                <a:solidFill>
                  <a:srgbClr val="231F20"/>
                </a:solidFill>
                <a:latin typeface="Arial Rounded MT Bold" pitchFamily="34" charset="0"/>
                <a:ea typeface="Times New Roman"/>
                <a:cs typeface="Miriam" pitchFamily="34" charset="-79"/>
              </a:rPr>
              <a:t> </a:t>
            </a:r>
            <a:r>
              <a:rPr lang="en-US" sz="1600" b="1" kern="0" spc="5" dirty="0" err="1" smtClean="0">
                <a:solidFill>
                  <a:srgbClr val="231F20"/>
                </a:solidFill>
                <a:latin typeface="Arial Rounded MT Bold" pitchFamily="34" charset="0"/>
                <a:ea typeface="Times New Roman"/>
                <a:cs typeface="Miriam" pitchFamily="34" charset="-79"/>
              </a:rPr>
              <a:t>Alteración</a:t>
            </a:r>
            <a:r>
              <a:rPr lang="en-US" sz="1600" b="1" kern="0" spc="5" dirty="0" smtClean="0">
                <a:solidFill>
                  <a:srgbClr val="231F20"/>
                </a:solidFill>
                <a:latin typeface="Arial Rounded MT Bold" pitchFamily="34" charset="0"/>
                <a:ea typeface="Times New Roman"/>
                <a:cs typeface="Miriam" pitchFamily="34" charset="-79"/>
              </a:rPr>
              <a:t> del </a:t>
            </a:r>
            <a:r>
              <a:rPr lang="en-US" sz="1600" b="1" kern="0" spc="5" dirty="0" err="1" smtClean="0">
                <a:solidFill>
                  <a:srgbClr val="231F20"/>
                </a:solidFill>
                <a:latin typeface="Arial Rounded MT Bold" pitchFamily="34" charset="0"/>
                <a:ea typeface="Times New Roman"/>
                <a:cs typeface="Miriam" pitchFamily="34" charset="-79"/>
              </a:rPr>
              <a:t>patrón</a:t>
            </a:r>
            <a:r>
              <a:rPr lang="en-US" sz="1600" b="1" kern="0" spc="5" dirty="0" smtClean="0">
                <a:solidFill>
                  <a:srgbClr val="231F20"/>
                </a:solidFill>
                <a:latin typeface="Arial Rounded MT Bold" pitchFamily="34" charset="0"/>
                <a:ea typeface="Times New Roman"/>
                <a:cs typeface="Miriam" pitchFamily="34" charset="-79"/>
              </a:rPr>
              <a:t> </a:t>
            </a:r>
            <a:r>
              <a:rPr lang="en-US" sz="1600" b="1" kern="0" spc="5" dirty="0" err="1" smtClean="0">
                <a:solidFill>
                  <a:srgbClr val="231F20"/>
                </a:solidFill>
                <a:latin typeface="Arial Rounded MT Bold" pitchFamily="34" charset="0"/>
                <a:ea typeface="Times New Roman"/>
                <a:cs typeface="Miriam" pitchFamily="34" charset="-79"/>
              </a:rPr>
              <a:t>mucoso</a:t>
            </a:r>
            <a:r>
              <a:rPr lang="en-US" sz="1600" b="1" kern="0" spc="5" dirty="0" smtClean="0">
                <a:solidFill>
                  <a:srgbClr val="231F20"/>
                </a:solidFill>
                <a:latin typeface="Arial Rounded MT Bold" pitchFamily="34" charset="0"/>
                <a:ea typeface="Times New Roman"/>
                <a:cs typeface="Miriam" pitchFamily="34" charset="-79"/>
              </a:rPr>
              <a:t>, </a:t>
            </a:r>
            <a:r>
              <a:rPr lang="en-US" sz="1600" b="1" kern="0" spc="5" dirty="0" err="1" smtClean="0">
                <a:solidFill>
                  <a:srgbClr val="231F20"/>
                </a:solidFill>
                <a:latin typeface="Arial Rounded MT Bold" pitchFamily="34" charset="0"/>
                <a:ea typeface="Times New Roman"/>
                <a:cs typeface="Miriam" pitchFamily="34" charset="-79"/>
              </a:rPr>
              <a:t>rigidez</a:t>
            </a:r>
            <a:endParaRPr lang="es-GT" sz="1600" b="1" kern="100" dirty="0" smtClean="0">
              <a:latin typeface="Arial Rounded MT Bold" pitchFamily="34" charset="0"/>
              <a:ea typeface="MS Gothic"/>
              <a:cs typeface="Miriam" pitchFamily="34" charset="-79"/>
            </a:endParaRPr>
          </a:p>
          <a:p>
            <a:pPr algn="just">
              <a:lnSpc>
                <a:spcPct val="150000"/>
              </a:lnSpc>
              <a:spcAft>
                <a:spcPts val="0"/>
              </a:spcAft>
            </a:pPr>
            <a:r>
              <a:rPr lang="en-US" sz="1600" b="1" kern="0" spc="5" dirty="0" smtClean="0">
                <a:solidFill>
                  <a:srgbClr val="231F20"/>
                </a:solidFill>
                <a:latin typeface="Arial Rounded MT Bold" pitchFamily="34" charset="0"/>
                <a:ea typeface="Times New Roman"/>
                <a:cs typeface="Miriam" pitchFamily="34" charset="-79"/>
              </a:rPr>
              <a:t>Gastritis </a:t>
            </a:r>
            <a:r>
              <a:rPr lang="en-US" sz="1600" b="1" kern="0" spc="5" dirty="0" err="1" smtClean="0">
                <a:solidFill>
                  <a:srgbClr val="231F20"/>
                </a:solidFill>
                <a:latin typeface="Arial Rounded MT Bold" pitchFamily="34" charset="0"/>
                <a:ea typeface="Times New Roman"/>
                <a:cs typeface="Miriam" pitchFamily="34" charset="-79"/>
              </a:rPr>
              <a:t>atrófica</a:t>
            </a:r>
            <a:r>
              <a:rPr lang="en-US" sz="1600" b="1" kern="0" spc="5" dirty="0" smtClean="0">
                <a:solidFill>
                  <a:srgbClr val="231F20"/>
                </a:solidFill>
                <a:latin typeface="Arial Rounded MT Bold" pitchFamily="34" charset="0"/>
                <a:ea typeface="Times New Roman"/>
                <a:cs typeface="Miriam" pitchFamily="34" charset="-79"/>
              </a:rPr>
              <a:t>  </a:t>
            </a:r>
            <a:r>
              <a:rPr lang="en-US" sz="1600" b="1" kern="0" spc="5" dirty="0" err="1" smtClean="0">
                <a:solidFill>
                  <a:srgbClr val="231F20"/>
                </a:solidFill>
                <a:latin typeface="Arial Rounded MT Bold" pitchFamily="34" charset="0"/>
                <a:ea typeface="Times New Roman"/>
                <a:cs typeface="Miriam" pitchFamily="34" charset="-79"/>
              </a:rPr>
              <a:t>Frecuente</a:t>
            </a:r>
            <a:endParaRPr lang="es-GT" sz="1600" b="1" kern="100" dirty="0" smtClean="0">
              <a:latin typeface="Arial Rounded MT Bold" pitchFamily="34" charset="0"/>
              <a:ea typeface="MS Gothic"/>
              <a:cs typeface="Miriam" pitchFamily="34" charset="-79"/>
            </a:endParaRPr>
          </a:p>
          <a:p>
            <a:pPr algn="just">
              <a:lnSpc>
                <a:spcPct val="150000"/>
              </a:lnSpc>
              <a:spcAft>
                <a:spcPts val="0"/>
              </a:spcAft>
            </a:pPr>
            <a:r>
              <a:rPr lang="en-US" sz="1600" b="1" kern="0" spc="5" dirty="0" err="1" smtClean="0">
                <a:solidFill>
                  <a:srgbClr val="231F20"/>
                </a:solidFill>
                <a:latin typeface="Arial Rounded MT Bold" pitchFamily="34" charset="0"/>
                <a:ea typeface="Times New Roman"/>
                <a:cs typeface="Miriam" pitchFamily="34" charset="-79"/>
              </a:rPr>
              <a:t>Hemorragia</a:t>
            </a:r>
            <a:r>
              <a:rPr lang="en-US" sz="1600" b="1" kern="0" spc="5" dirty="0" smtClean="0">
                <a:solidFill>
                  <a:srgbClr val="231F20"/>
                </a:solidFill>
                <a:latin typeface="Arial Rounded MT Bold" pitchFamily="34" charset="0"/>
                <a:ea typeface="Times New Roman"/>
                <a:cs typeface="Miriam" pitchFamily="34" charset="-79"/>
              </a:rPr>
              <a:t> </a:t>
            </a:r>
            <a:r>
              <a:rPr lang="en-US" sz="1600" b="1" kern="0" spc="5" dirty="0" err="1" smtClean="0">
                <a:solidFill>
                  <a:srgbClr val="231F20"/>
                </a:solidFill>
                <a:latin typeface="Arial Rounded MT Bold" pitchFamily="34" charset="0"/>
                <a:ea typeface="Times New Roman"/>
                <a:cs typeface="Miriam" pitchFamily="34" charset="-79"/>
              </a:rPr>
              <a:t>Por</a:t>
            </a:r>
            <a:r>
              <a:rPr lang="en-US" sz="1600" b="1" kern="0" spc="5" dirty="0" smtClean="0">
                <a:solidFill>
                  <a:srgbClr val="231F20"/>
                </a:solidFill>
                <a:latin typeface="Arial Rounded MT Bold" pitchFamily="34" charset="0"/>
                <a:ea typeface="Times New Roman"/>
                <a:cs typeface="Miriam" pitchFamily="34" charset="-79"/>
              </a:rPr>
              <a:t> los </a:t>
            </a:r>
            <a:r>
              <a:rPr lang="en-US" sz="1600" b="1" kern="0" spc="5" dirty="0" err="1" smtClean="0">
                <a:solidFill>
                  <a:srgbClr val="231F20"/>
                </a:solidFill>
                <a:latin typeface="Arial Rounded MT Bold" pitchFamily="34" charset="0"/>
                <a:ea typeface="Times New Roman"/>
                <a:cs typeface="Miriam" pitchFamily="34" charset="-79"/>
              </a:rPr>
              <a:t>bordes</a:t>
            </a:r>
            <a:endParaRPr lang="es-GT" sz="1600" b="1" kern="100" dirty="0">
              <a:latin typeface="Arial Rounded MT Bold" pitchFamily="34" charset="0"/>
              <a:ea typeface="MS Gothic"/>
              <a:cs typeface="Miriam" pitchFamily="34" charset="-79"/>
            </a:endParaRPr>
          </a:p>
        </p:txBody>
      </p:sp>
      <p:pic>
        <p:nvPicPr>
          <p:cNvPr id="12" name="Picture 3"/>
          <p:cNvPicPr>
            <a:picLocks noChangeAspect="1" noChangeArrowheads="1"/>
          </p:cNvPicPr>
          <p:nvPr/>
        </p:nvPicPr>
        <p:blipFill>
          <a:blip r:embed="rId3" cstate="print"/>
          <a:srcRect/>
          <a:stretch>
            <a:fillRect/>
          </a:stretch>
        </p:blipFill>
        <p:spPr bwMode="auto">
          <a:xfrm rot="10800000">
            <a:off x="0" y="1203132"/>
            <a:ext cx="4572000" cy="56548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Elipse"/>
          <p:cNvSpPr/>
          <p:nvPr/>
        </p:nvSpPr>
        <p:spPr>
          <a:xfrm>
            <a:off x="1214414" y="0"/>
            <a:ext cx="6357938" cy="142875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 sz="3600" dirty="0">
                <a:solidFill>
                  <a:schemeClr val="tx1"/>
                </a:solidFill>
                <a:latin typeface="Arial Rounded MT Bold" pitchFamily="34" charset="0"/>
              </a:rPr>
              <a:t>Diagnóstico</a:t>
            </a:r>
          </a:p>
        </p:txBody>
      </p:sp>
      <p:sp>
        <p:nvSpPr>
          <p:cNvPr id="3" name="2 Rectángulo"/>
          <p:cNvSpPr/>
          <p:nvPr/>
        </p:nvSpPr>
        <p:spPr>
          <a:xfrm>
            <a:off x="214282" y="2214554"/>
            <a:ext cx="8501063" cy="642938"/>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s-ES" sz="2400" dirty="0">
                <a:solidFill>
                  <a:schemeClr val="tx1"/>
                </a:solidFill>
                <a:latin typeface="Arial Rounded MT Bold" pitchFamily="34" charset="0"/>
              </a:rPr>
              <a:t>                                   </a:t>
            </a:r>
            <a:r>
              <a:rPr lang="es-ES" sz="2400" b="1" dirty="0">
                <a:solidFill>
                  <a:schemeClr val="tx1"/>
                </a:solidFill>
                <a:latin typeface="Arial Rounded MT Bold" pitchFamily="34" charset="0"/>
              </a:rPr>
              <a:t>HISTORIA CLÍNICA</a:t>
            </a:r>
          </a:p>
        </p:txBody>
      </p:sp>
      <p:sp>
        <p:nvSpPr>
          <p:cNvPr id="4" name="3 Rectángulo"/>
          <p:cNvSpPr/>
          <p:nvPr/>
        </p:nvSpPr>
        <p:spPr>
          <a:xfrm>
            <a:off x="0" y="3500438"/>
            <a:ext cx="2786050" cy="2071702"/>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Tx/>
              <a:buChar char="-"/>
              <a:defRPr/>
            </a:pPr>
            <a:endParaRPr lang="es-ES" dirty="0"/>
          </a:p>
          <a:p>
            <a:pPr algn="ctr" eaLnBrk="1" hangingPunct="1">
              <a:defRPr/>
            </a:pPr>
            <a:endParaRPr lang="es-ES" sz="2400" dirty="0">
              <a:solidFill>
                <a:srgbClr val="FFFF00"/>
              </a:solidFill>
            </a:endParaRPr>
          </a:p>
          <a:p>
            <a:pPr algn="ctr" eaLnBrk="1" hangingPunct="1">
              <a:buFontTx/>
              <a:buChar char="-"/>
              <a:defRPr/>
            </a:pPr>
            <a:r>
              <a:rPr lang="es-ES" sz="2400" b="1" dirty="0">
                <a:solidFill>
                  <a:schemeClr val="tx1"/>
                </a:solidFill>
              </a:rPr>
              <a:t> </a:t>
            </a:r>
            <a:r>
              <a:rPr lang="es-ES" sz="2800" b="1" dirty="0">
                <a:solidFill>
                  <a:schemeClr val="tx1"/>
                </a:solidFill>
                <a:latin typeface="Arial Rounded MT Bold" pitchFamily="34" charset="0"/>
              </a:rPr>
              <a:t>Anamnesis</a:t>
            </a:r>
            <a:r>
              <a:rPr lang="es-ES" sz="2400" b="1" dirty="0" smtClean="0">
                <a:solidFill>
                  <a:schemeClr val="tx1"/>
                </a:solidFill>
                <a:latin typeface="Arial Rounded MT Bold" pitchFamily="34" charset="0"/>
              </a:rPr>
              <a:t>.</a:t>
            </a:r>
          </a:p>
          <a:p>
            <a:pPr algn="ctr" eaLnBrk="1" hangingPunct="1">
              <a:defRPr/>
            </a:pPr>
            <a:r>
              <a:rPr lang="es-ES" sz="2000" dirty="0" smtClean="0">
                <a:solidFill>
                  <a:schemeClr val="tx1"/>
                </a:solidFill>
                <a:latin typeface="Arial Rounded MT Bold" pitchFamily="34" charset="0"/>
              </a:rPr>
              <a:t>(Antecedentes de consumo de alcohol, tabaco, AINEs) </a:t>
            </a:r>
            <a:endParaRPr lang="es-ES" sz="2000" dirty="0">
              <a:solidFill>
                <a:schemeClr val="tx1"/>
              </a:solidFill>
              <a:latin typeface="Arial Rounded MT Bold" pitchFamily="34" charset="0"/>
            </a:endParaRPr>
          </a:p>
          <a:p>
            <a:pPr algn="just" eaLnBrk="1" hangingPunct="1">
              <a:defRPr/>
            </a:pPr>
            <a:endParaRPr lang="es-ES" dirty="0">
              <a:solidFill>
                <a:srgbClr val="FFFF00"/>
              </a:solidFill>
            </a:endParaRPr>
          </a:p>
          <a:p>
            <a:pPr algn="just" eaLnBrk="1" hangingPunct="1">
              <a:buFontTx/>
              <a:buChar char="-"/>
              <a:defRPr/>
            </a:pPr>
            <a:endParaRPr lang="es-ES" dirty="0">
              <a:solidFill>
                <a:srgbClr val="FFFF00"/>
              </a:solidFill>
            </a:endParaRPr>
          </a:p>
        </p:txBody>
      </p:sp>
      <p:sp>
        <p:nvSpPr>
          <p:cNvPr id="5" name="4 Rectángulo"/>
          <p:cNvSpPr/>
          <p:nvPr/>
        </p:nvSpPr>
        <p:spPr>
          <a:xfrm>
            <a:off x="3214678" y="3500438"/>
            <a:ext cx="2857520" cy="2071702"/>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Tx/>
              <a:buChar char="-"/>
              <a:defRPr/>
            </a:pPr>
            <a:endParaRPr lang="es-ES" dirty="0"/>
          </a:p>
          <a:p>
            <a:pPr algn="ctr" eaLnBrk="1" hangingPunct="1">
              <a:defRPr/>
            </a:pPr>
            <a:endParaRPr lang="es-ES" sz="2400" dirty="0" smtClean="0">
              <a:solidFill>
                <a:srgbClr val="FFFF00"/>
              </a:solidFill>
            </a:endParaRPr>
          </a:p>
          <a:p>
            <a:pPr>
              <a:defRPr/>
            </a:pPr>
            <a:r>
              <a:rPr lang="es-ES" sz="2400" b="1" dirty="0" smtClean="0">
                <a:solidFill>
                  <a:schemeClr val="tx1"/>
                </a:solidFill>
              </a:rPr>
              <a:t>- </a:t>
            </a:r>
            <a:r>
              <a:rPr lang="es-ES" sz="2600" b="1" dirty="0" smtClean="0">
                <a:solidFill>
                  <a:schemeClr val="tx1"/>
                </a:solidFill>
                <a:latin typeface="Arial Rounded MT Bold" pitchFamily="34" charset="0"/>
              </a:rPr>
              <a:t>Cuadro clínico</a:t>
            </a:r>
          </a:p>
          <a:p>
            <a:pPr>
              <a:buFontTx/>
              <a:buChar char="-"/>
              <a:defRPr/>
            </a:pPr>
            <a:r>
              <a:rPr lang="es-ES" sz="2600" b="1" dirty="0" smtClean="0">
                <a:solidFill>
                  <a:schemeClr val="tx1"/>
                </a:solidFill>
                <a:latin typeface="Arial Rounded MT Bold" pitchFamily="34" charset="0"/>
              </a:rPr>
              <a:t>  Examen físico  </a:t>
            </a:r>
          </a:p>
          <a:p>
            <a:pPr algn="ctr" eaLnBrk="1" hangingPunct="1">
              <a:buFontTx/>
              <a:buChar char="-"/>
              <a:defRPr/>
            </a:pPr>
            <a:endParaRPr lang="es-ES" sz="2400" dirty="0">
              <a:solidFill>
                <a:srgbClr val="FFFF00"/>
              </a:solidFill>
            </a:endParaRPr>
          </a:p>
          <a:p>
            <a:pPr algn="just" eaLnBrk="1" hangingPunct="1">
              <a:defRPr/>
            </a:pPr>
            <a:endParaRPr lang="es-ES" dirty="0">
              <a:solidFill>
                <a:srgbClr val="FFFF00"/>
              </a:solidFill>
            </a:endParaRPr>
          </a:p>
          <a:p>
            <a:pPr algn="just" eaLnBrk="1" hangingPunct="1">
              <a:buFontTx/>
              <a:buChar char="-"/>
              <a:defRPr/>
            </a:pPr>
            <a:endParaRPr lang="es-ES" dirty="0">
              <a:solidFill>
                <a:srgbClr val="FFFF00"/>
              </a:solidFill>
            </a:endParaRPr>
          </a:p>
        </p:txBody>
      </p:sp>
      <p:sp>
        <p:nvSpPr>
          <p:cNvPr id="6" name="5 Rectángulo"/>
          <p:cNvSpPr/>
          <p:nvPr/>
        </p:nvSpPr>
        <p:spPr>
          <a:xfrm>
            <a:off x="6286512" y="3500438"/>
            <a:ext cx="2857488" cy="2071702"/>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Tx/>
              <a:buChar char="-"/>
              <a:defRPr/>
            </a:pPr>
            <a:endParaRPr lang="es-ES" dirty="0"/>
          </a:p>
          <a:p>
            <a:pPr algn="ctr" eaLnBrk="1" hangingPunct="1">
              <a:defRPr/>
            </a:pPr>
            <a:endParaRPr lang="es-ES" sz="2400" dirty="0">
              <a:solidFill>
                <a:srgbClr val="FFFF00"/>
              </a:solidFill>
            </a:endParaRPr>
          </a:p>
          <a:p>
            <a:pPr algn="ctr" eaLnBrk="1" hangingPunct="1">
              <a:defRPr/>
            </a:pPr>
            <a:r>
              <a:rPr lang="es-ES" sz="2400" dirty="0">
                <a:solidFill>
                  <a:srgbClr val="FFFF00"/>
                </a:solidFill>
              </a:rPr>
              <a:t> </a:t>
            </a:r>
            <a:endParaRPr lang="es-ES" sz="2400" dirty="0" smtClean="0">
              <a:solidFill>
                <a:srgbClr val="FFFF00"/>
              </a:solidFill>
            </a:endParaRPr>
          </a:p>
          <a:p>
            <a:pPr>
              <a:buFontTx/>
              <a:buChar char="-"/>
              <a:defRPr/>
            </a:pPr>
            <a:r>
              <a:rPr lang="es-ES" sz="2300" b="1" dirty="0" smtClean="0">
                <a:solidFill>
                  <a:schemeClr val="tx1"/>
                </a:solidFill>
                <a:latin typeface="Arial Rounded MT Bold" pitchFamily="34" charset="0"/>
              </a:rPr>
              <a:t>Exámenes</a:t>
            </a:r>
          </a:p>
          <a:p>
            <a:pPr>
              <a:defRPr/>
            </a:pPr>
            <a:r>
              <a:rPr lang="es-ES" sz="2300" b="1" dirty="0" smtClean="0">
                <a:solidFill>
                  <a:schemeClr val="tx1"/>
                </a:solidFill>
                <a:latin typeface="Arial Rounded MT Bold" pitchFamily="34" charset="0"/>
              </a:rPr>
              <a:t>   complementarios  </a:t>
            </a:r>
          </a:p>
          <a:p>
            <a:pPr algn="ctr" eaLnBrk="1" hangingPunct="1">
              <a:buFontTx/>
              <a:buChar char="-"/>
              <a:defRPr/>
            </a:pPr>
            <a:endParaRPr lang="es-ES" sz="2400" dirty="0">
              <a:solidFill>
                <a:srgbClr val="FFFF00"/>
              </a:solidFill>
            </a:endParaRPr>
          </a:p>
          <a:p>
            <a:pPr algn="just" eaLnBrk="1" hangingPunct="1">
              <a:defRPr/>
            </a:pPr>
            <a:endParaRPr lang="es-ES" dirty="0">
              <a:solidFill>
                <a:srgbClr val="FFFF00"/>
              </a:solidFill>
            </a:endParaRPr>
          </a:p>
          <a:p>
            <a:pPr algn="just" eaLnBrk="1" hangingPunct="1">
              <a:buFontTx/>
              <a:buChar char="-"/>
              <a:defRPr/>
            </a:pPr>
            <a:endParaRPr lang="es-ES" dirty="0">
              <a:solidFill>
                <a:srgbClr val="FFFF00"/>
              </a:solidFill>
            </a:endParaRPr>
          </a:p>
        </p:txBody>
      </p:sp>
      <p:sp>
        <p:nvSpPr>
          <p:cNvPr id="7" name="6 Rectángulo"/>
          <p:cNvSpPr/>
          <p:nvPr/>
        </p:nvSpPr>
        <p:spPr>
          <a:xfrm>
            <a:off x="214282" y="5786454"/>
            <a:ext cx="8715436" cy="646331"/>
          </a:xfrm>
          <a:prstGeom prst="rect">
            <a:avLst/>
          </a:prstGeom>
        </p:spPr>
        <p:txBody>
          <a:bodyPr wrap="square">
            <a:spAutoFit/>
          </a:bodyPr>
          <a:lstStyle/>
          <a:p>
            <a:pPr algn="just">
              <a:defRPr/>
            </a:pPr>
            <a:r>
              <a:rPr lang="es-ES" b="1" dirty="0" smtClean="0">
                <a:latin typeface="Arial Rounded MT Bold" pitchFamily="34" charset="0"/>
                <a:cs typeface="Arial" charset="0"/>
              </a:rPr>
              <a:t>Permitir integrar en un todo, información que de otra forma quedaría fragmentada.</a:t>
            </a:r>
            <a:endParaRPr lang="es-ES" b="1" dirty="0">
              <a:latin typeface="Arial Rounded MT Bold" pitchFamily="34" charset="0"/>
              <a:cs typeface="Arial" charset="0"/>
            </a:endParaRPr>
          </a:p>
        </p:txBody>
      </p:sp>
      <p:sp>
        <p:nvSpPr>
          <p:cNvPr id="9" name="8 Flecha abajo"/>
          <p:cNvSpPr/>
          <p:nvPr/>
        </p:nvSpPr>
        <p:spPr>
          <a:xfrm>
            <a:off x="4357686" y="1500174"/>
            <a:ext cx="484632" cy="714380"/>
          </a:xfrm>
          <a:prstGeom prst="down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0" name="9 Flecha abajo"/>
          <p:cNvSpPr/>
          <p:nvPr/>
        </p:nvSpPr>
        <p:spPr>
          <a:xfrm>
            <a:off x="1071538" y="2928934"/>
            <a:ext cx="484632" cy="571504"/>
          </a:xfrm>
          <a:prstGeom prst="down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1" name="10 Flecha abajo"/>
          <p:cNvSpPr/>
          <p:nvPr/>
        </p:nvSpPr>
        <p:spPr>
          <a:xfrm>
            <a:off x="4286248" y="2928934"/>
            <a:ext cx="484632" cy="571504"/>
          </a:xfrm>
          <a:prstGeom prst="down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2" name="11 Flecha abajo"/>
          <p:cNvSpPr/>
          <p:nvPr/>
        </p:nvSpPr>
        <p:spPr>
          <a:xfrm>
            <a:off x="7286644" y="2928934"/>
            <a:ext cx="484632" cy="571504"/>
          </a:xfrm>
          <a:prstGeom prst="down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Elipse"/>
          <p:cNvSpPr/>
          <p:nvPr/>
        </p:nvSpPr>
        <p:spPr>
          <a:xfrm>
            <a:off x="857224" y="214290"/>
            <a:ext cx="6357938" cy="142875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 sz="3600" dirty="0" smtClean="0">
                <a:solidFill>
                  <a:schemeClr val="tx1"/>
                </a:solidFill>
                <a:latin typeface="Arial Rounded MT Bold" pitchFamily="34" charset="0"/>
              </a:rPr>
              <a:t>Complicaciones</a:t>
            </a:r>
            <a:endParaRPr lang="es-ES" sz="3600" dirty="0">
              <a:solidFill>
                <a:schemeClr val="tx1"/>
              </a:solidFill>
              <a:latin typeface="Arial Rounded MT Bold" pitchFamily="34" charset="0"/>
            </a:endParaRPr>
          </a:p>
        </p:txBody>
      </p:sp>
      <p:sp>
        <p:nvSpPr>
          <p:cNvPr id="3" name="2 Rectángulo"/>
          <p:cNvSpPr/>
          <p:nvPr/>
        </p:nvSpPr>
        <p:spPr>
          <a:xfrm>
            <a:off x="357158" y="2285992"/>
            <a:ext cx="7572428" cy="3508653"/>
          </a:xfrm>
          <a:prstGeom prst="rect">
            <a:avLst/>
          </a:prstGeom>
        </p:spPr>
        <p:txBody>
          <a:bodyPr wrap="square">
            <a:spAutoFit/>
          </a:bodyPr>
          <a:lstStyle/>
          <a:p>
            <a:pPr>
              <a:buBlip>
                <a:blip r:embed="rId2"/>
              </a:buBlip>
            </a:pPr>
            <a:r>
              <a:rPr lang="es-GT" sz="2400" b="1" dirty="0" smtClean="0">
                <a:latin typeface="Arial Rounded MT Bold" pitchFamily="34" charset="0"/>
              </a:rPr>
              <a:t> </a:t>
            </a:r>
            <a:r>
              <a:rPr lang="es-GT" sz="2000" b="1" dirty="0" smtClean="0">
                <a:latin typeface="Arial Rounded MT Bold" pitchFamily="34" charset="0"/>
              </a:rPr>
              <a:t>hemorragia </a:t>
            </a:r>
          </a:p>
          <a:p>
            <a:r>
              <a:rPr lang="es-GT" sz="2000" b="1" dirty="0" smtClean="0">
                <a:latin typeface="Arial Rounded MT Bold" pitchFamily="34" charset="0"/>
              </a:rPr>
              <a:t>(más frecuente)</a:t>
            </a:r>
            <a:endParaRPr lang="en-US" sz="2000" b="1" dirty="0" smtClean="0">
              <a:latin typeface="Arial Rounded MT Bold" pitchFamily="34" charset="0"/>
            </a:endParaRPr>
          </a:p>
          <a:p>
            <a:endParaRPr lang="es-GT" sz="2000" b="1" dirty="0" smtClean="0">
              <a:latin typeface="Arial Rounded MT Bold" pitchFamily="34" charset="0"/>
            </a:endParaRPr>
          </a:p>
          <a:p>
            <a:endParaRPr lang="es-GT" sz="2000" b="1" dirty="0" smtClean="0">
              <a:latin typeface="Arial Rounded MT Bold" pitchFamily="34" charset="0"/>
            </a:endParaRPr>
          </a:p>
          <a:p>
            <a:endParaRPr lang="es-GT" sz="2000" b="1" dirty="0" smtClean="0">
              <a:latin typeface="Arial Rounded MT Bold" pitchFamily="34" charset="0"/>
            </a:endParaRPr>
          </a:p>
          <a:p>
            <a:endParaRPr lang="es-GT" sz="2000" b="1" dirty="0" smtClean="0">
              <a:latin typeface="Arial Rounded MT Bold" pitchFamily="34" charset="0"/>
            </a:endParaRPr>
          </a:p>
          <a:p>
            <a:pPr>
              <a:buBlip>
                <a:blip r:embed="rId2"/>
              </a:buBlip>
            </a:pPr>
            <a:r>
              <a:rPr lang="es-GT" sz="2000" b="1" dirty="0" smtClean="0">
                <a:latin typeface="Arial Rounded MT Bold" pitchFamily="34" charset="0"/>
              </a:rPr>
              <a:t> la perforación </a:t>
            </a:r>
          </a:p>
          <a:p>
            <a:pPr>
              <a:buBlip>
                <a:blip r:embed="rId2"/>
              </a:buBlip>
            </a:pPr>
            <a:r>
              <a:rPr lang="es-GT" sz="2000" b="1" dirty="0" smtClean="0">
                <a:latin typeface="Arial Rounded MT Bold" pitchFamily="34" charset="0"/>
              </a:rPr>
              <a:t> penetración a órganos vecinos</a:t>
            </a:r>
          </a:p>
          <a:p>
            <a:pPr>
              <a:buBlip>
                <a:blip r:embed="rId2"/>
              </a:buBlip>
            </a:pPr>
            <a:r>
              <a:rPr lang="es-GT" sz="2000" b="1" dirty="0" smtClean="0">
                <a:latin typeface="Arial Rounded MT Bold" pitchFamily="34" charset="0"/>
              </a:rPr>
              <a:t> la estenosis pilórica</a:t>
            </a:r>
          </a:p>
          <a:p>
            <a:r>
              <a:rPr lang="es-GT" sz="2000" b="1" dirty="0" smtClean="0">
                <a:latin typeface="Arial Rounded MT Bold" pitchFamily="34" charset="0"/>
              </a:rPr>
              <a:t> </a:t>
            </a:r>
            <a:endParaRPr lang="es-GT" dirty="0" smtClean="0"/>
          </a:p>
          <a:p>
            <a:pPr>
              <a:buBlip>
                <a:blip r:embed="rId2"/>
              </a:buBlip>
            </a:pPr>
            <a:endParaRPr lang="es-GT" dirty="0"/>
          </a:p>
        </p:txBody>
      </p:sp>
      <p:pic>
        <p:nvPicPr>
          <p:cNvPr id="7169" name="Picture 1"/>
          <p:cNvPicPr>
            <a:picLocks noChangeAspect="1" noChangeArrowheads="1"/>
          </p:cNvPicPr>
          <p:nvPr/>
        </p:nvPicPr>
        <p:blipFill>
          <a:blip r:embed="rId3" cstate="print"/>
          <a:srcRect/>
          <a:stretch>
            <a:fillRect/>
          </a:stretch>
        </p:blipFill>
        <p:spPr bwMode="auto">
          <a:xfrm>
            <a:off x="2786050" y="2071678"/>
            <a:ext cx="4142757" cy="1643074"/>
          </a:xfrm>
          <a:prstGeom prst="rect">
            <a:avLst/>
          </a:prstGeom>
          <a:noFill/>
          <a:ln w="9525">
            <a:noFill/>
            <a:miter lim="800000"/>
            <a:headEnd/>
            <a:tailEnd/>
          </a:ln>
        </p:spPr>
      </p:pic>
      <p:pic>
        <p:nvPicPr>
          <p:cNvPr id="7170" name="Picture 2"/>
          <p:cNvPicPr>
            <a:picLocks noChangeAspect="1" noChangeArrowheads="1"/>
          </p:cNvPicPr>
          <p:nvPr/>
        </p:nvPicPr>
        <p:blipFill>
          <a:blip r:embed="rId4" cstate="print"/>
          <a:srcRect/>
          <a:stretch>
            <a:fillRect/>
          </a:stretch>
        </p:blipFill>
        <p:spPr bwMode="auto">
          <a:xfrm>
            <a:off x="3428992" y="5072074"/>
            <a:ext cx="2209800" cy="1428760"/>
          </a:xfrm>
          <a:prstGeom prst="rect">
            <a:avLst/>
          </a:prstGeom>
          <a:noFill/>
          <a:ln w="9525">
            <a:noFill/>
            <a:miter lim="800000"/>
            <a:headEnd/>
            <a:tailEnd/>
          </a:ln>
        </p:spPr>
      </p:pic>
      <p:pic>
        <p:nvPicPr>
          <p:cNvPr id="7171" name="Picture 3"/>
          <p:cNvPicPr>
            <a:picLocks noChangeAspect="1" noChangeArrowheads="1"/>
          </p:cNvPicPr>
          <p:nvPr/>
        </p:nvPicPr>
        <p:blipFill>
          <a:blip r:embed="rId5" cstate="print"/>
          <a:srcRect/>
          <a:stretch>
            <a:fillRect/>
          </a:stretch>
        </p:blipFill>
        <p:spPr bwMode="auto">
          <a:xfrm>
            <a:off x="5929322" y="5072074"/>
            <a:ext cx="2071702" cy="15001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Elipse"/>
          <p:cNvSpPr/>
          <p:nvPr/>
        </p:nvSpPr>
        <p:spPr>
          <a:xfrm>
            <a:off x="1214414" y="285728"/>
            <a:ext cx="6286544" cy="1271587"/>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3200" dirty="0">
              <a:solidFill>
                <a:srgbClr val="FFFF00"/>
              </a:solidFill>
            </a:endParaRPr>
          </a:p>
          <a:p>
            <a:pPr algn="ctr" eaLnBrk="1" hangingPunct="1">
              <a:defRPr/>
            </a:pPr>
            <a:r>
              <a:rPr lang="es-ES" sz="3600" b="1" dirty="0">
                <a:solidFill>
                  <a:schemeClr val="tx1"/>
                </a:solidFill>
                <a:latin typeface="Arial Rounded MT Bold" pitchFamily="34" charset="0"/>
              </a:rPr>
              <a:t>Tratamiento</a:t>
            </a:r>
          </a:p>
          <a:p>
            <a:pPr algn="ctr" eaLnBrk="1" hangingPunct="1">
              <a:defRPr/>
            </a:pPr>
            <a:r>
              <a:rPr lang="es-ES" sz="3600" b="1" dirty="0">
                <a:solidFill>
                  <a:schemeClr val="tx1"/>
                </a:solidFill>
                <a:latin typeface="Arial Rounded MT Bold" pitchFamily="34" charset="0"/>
              </a:rPr>
              <a:t>médico</a:t>
            </a:r>
          </a:p>
          <a:p>
            <a:pPr algn="ctr" eaLnBrk="1" hangingPunct="1">
              <a:defRPr/>
            </a:pPr>
            <a:endParaRPr lang="es-ES" sz="3200" dirty="0">
              <a:solidFill>
                <a:srgbClr val="FFFF00"/>
              </a:solidFill>
            </a:endParaRPr>
          </a:p>
        </p:txBody>
      </p:sp>
      <p:sp>
        <p:nvSpPr>
          <p:cNvPr id="3" name="2 Rectángulo"/>
          <p:cNvSpPr/>
          <p:nvPr/>
        </p:nvSpPr>
        <p:spPr>
          <a:xfrm>
            <a:off x="428596" y="2214554"/>
            <a:ext cx="8358246" cy="642942"/>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 sz="2800" b="1" dirty="0" smtClean="0">
                <a:solidFill>
                  <a:schemeClr val="tx1"/>
                </a:solidFill>
                <a:latin typeface="Arial Rounded MT Bold" pitchFamily="34" charset="0"/>
              </a:rPr>
              <a:t>INDIVIDUALIZADO</a:t>
            </a:r>
            <a:endParaRPr lang="es-ES" sz="2800" b="1" dirty="0">
              <a:solidFill>
                <a:schemeClr val="tx1"/>
              </a:solidFill>
              <a:latin typeface="Arial Rounded MT Bold" pitchFamily="34" charset="0"/>
            </a:endParaRPr>
          </a:p>
        </p:txBody>
      </p:sp>
      <p:sp>
        <p:nvSpPr>
          <p:cNvPr id="4" name="3 Rectángulo"/>
          <p:cNvSpPr/>
          <p:nvPr/>
        </p:nvSpPr>
        <p:spPr>
          <a:xfrm>
            <a:off x="357188" y="3786190"/>
            <a:ext cx="3786184" cy="155733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s-ES" sz="2800" b="1" dirty="0" smtClean="0">
                <a:solidFill>
                  <a:schemeClr val="tx1"/>
                </a:solidFill>
              </a:rPr>
              <a:t>-</a:t>
            </a:r>
            <a:r>
              <a:rPr lang="es-ES" sz="2800" b="1" dirty="0" smtClean="0">
                <a:solidFill>
                  <a:schemeClr val="tx1"/>
                </a:solidFill>
                <a:latin typeface="Arial Rounded MT Bold" pitchFamily="34" charset="0"/>
              </a:rPr>
              <a:t>No Farmacológico</a:t>
            </a:r>
            <a:endParaRPr lang="es-ES" sz="2800" b="1" dirty="0">
              <a:solidFill>
                <a:schemeClr val="tx1"/>
              </a:solidFill>
              <a:latin typeface="Arial Rounded MT Bold" pitchFamily="34" charset="0"/>
            </a:endParaRPr>
          </a:p>
        </p:txBody>
      </p:sp>
      <p:sp>
        <p:nvSpPr>
          <p:cNvPr id="5" name="4 Rectángulo"/>
          <p:cNvSpPr/>
          <p:nvPr/>
        </p:nvSpPr>
        <p:spPr>
          <a:xfrm>
            <a:off x="5786438" y="3786190"/>
            <a:ext cx="3071812" cy="155733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 sz="2800" b="1" dirty="0" smtClean="0">
                <a:solidFill>
                  <a:schemeClr val="tx1"/>
                </a:solidFill>
                <a:latin typeface="Arial Rounded MT Bold" pitchFamily="34" charset="0"/>
              </a:rPr>
              <a:t>Farmacológico</a:t>
            </a:r>
            <a:endParaRPr lang="es-ES" sz="2800" b="1" dirty="0">
              <a:solidFill>
                <a:schemeClr val="tx1"/>
              </a:solidFill>
              <a:latin typeface="Arial Rounded MT Bold" pitchFamily="34" charset="0"/>
            </a:endParaRPr>
          </a:p>
        </p:txBody>
      </p:sp>
      <p:sp>
        <p:nvSpPr>
          <p:cNvPr id="6" name="5 Flecha abajo"/>
          <p:cNvSpPr/>
          <p:nvPr/>
        </p:nvSpPr>
        <p:spPr>
          <a:xfrm>
            <a:off x="1785918" y="2857496"/>
            <a:ext cx="484632" cy="928694"/>
          </a:xfrm>
          <a:prstGeom prst="down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7" name="6 Flecha abajo"/>
          <p:cNvSpPr/>
          <p:nvPr/>
        </p:nvSpPr>
        <p:spPr>
          <a:xfrm>
            <a:off x="7215206" y="2857496"/>
            <a:ext cx="484632" cy="928694"/>
          </a:xfrm>
          <a:prstGeom prst="downArrow">
            <a:avLst>
              <a:gd name="adj1" fmla="val 50000"/>
              <a:gd name="adj2" fmla="val 5000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8" name="7 Flecha abajo"/>
          <p:cNvSpPr/>
          <p:nvPr/>
        </p:nvSpPr>
        <p:spPr>
          <a:xfrm>
            <a:off x="3929058" y="1571612"/>
            <a:ext cx="484632" cy="571504"/>
          </a:xfrm>
          <a:prstGeom prst="down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2000241"/>
            <a:ext cx="7929586" cy="4801314"/>
          </a:xfrm>
          <a:prstGeom prst="rect">
            <a:avLst/>
          </a:prstGeom>
        </p:spPr>
        <p:txBody>
          <a:bodyPr wrap="square">
            <a:spAutoFit/>
          </a:bodyPr>
          <a:lstStyle/>
          <a:p>
            <a:pPr>
              <a:buFontTx/>
              <a:buChar char="-"/>
              <a:defRPr/>
            </a:pPr>
            <a:r>
              <a:rPr lang="es-ES" b="1" u="sng" dirty="0" smtClean="0">
                <a:latin typeface="Arial Rounded MT Bold" pitchFamily="34" charset="0"/>
              </a:rPr>
              <a:t>Medidas generales</a:t>
            </a:r>
          </a:p>
          <a:p>
            <a:pPr>
              <a:buFontTx/>
              <a:buChar char="-"/>
              <a:defRPr/>
            </a:pPr>
            <a:endParaRPr lang="es-ES" b="1" u="sng" dirty="0" smtClean="0">
              <a:latin typeface="Arial Rounded MT Bold" pitchFamily="34" charset="0"/>
            </a:endParaRPr>
          </a:p>
          <a:p>
            <a:pPr>
              <a:defRPr/>
            </a:pPr>
            <a:endParaRPr lang="es-ES" b="1" u="sng" dirty="0" smtClean="0">
              <a:latin typeface="Arial Rounded MT Bold" pitchFamily="34" charset="0"/>
            </a:endParaRPr>
          </a:p>
          <a:p>
            <a:pPr>
              <a:defRPr/>
            </a:pPr>
            <a:endParaRPr lang="es-ES" b="1" u="sng" dirty="0" smtClean="0">
              <a:latin typeface="Arial Rounded MT Bold" pitchFamily="34" charset="0"/>
            </a:endParaRPr>
          </a:p>
          <a:p>
            <a:pPr>
              <a:defRPr/>
            </a:pPr>
            <a:endParaRPr lang="es-ES" b="1" u="sng" dirty="0" smtClean="0">
              <a:latin typeface="Arial Rounded MT Bold" pitchFamily="34" charset="0"/>
            </a:endParaRPr>
          </a:p>
          <a:p>
            <a:pPr>
              <a:defRPr/>
            </a:pPr>
            <a:endParaRPr lang="es-ES" b="1" u="sng" dirty="0" smtClean="0">
              <a:latin typeface="Arial Rounded MT Bold" pitchFamily="34" charset="0"/>
            </a:endParaRPr>
          </a:p>
          <a:p>
            <a:pPr>
              <a:defRPr/>
            </a:pPr>
            <a:endParaRPr lang="es-ES" b="1" u="sng" dirty="0" smtClean="0">
              <a:latin typeface="Arial Rounded MT Bold" pitchFamily="34" charset="0"/>
            </a:endParaRPr>
          </a:p>
          <a:p>
            <a:pPr>
              <a:defRPr/>
            </a:pPr>
            <a:endParaRPr lang="es-ES" b="1" u="sng" dirty="0" smtClean="0">
              <a:latin typeface="Arial Rounded MT Bold" pitchFamily="34" charset="0"/>
            </a:endParaRPr>
          </a:p>
          <a:p>
            <a:pPr>
              <a:defRPr/>
            </a:pPr>
            <a:endParaRPr lang="es-ES" b="1" u="sng" dirty="0" smtClean="0">
              <a:latin typeface="Arial Rounded MT Bold" pitchFamily="34" charset="0"/>
            </a:endParaRPr>
          </a:p>
          <a:p>
            <a:pPr>
              <a:defRPr/>
            </a:pPr>
            <a:endParaRPr lang="es-ES" b="1" u="sng" dirty="0" smtClean="0">
              <a:latin typeface="Arial Rounded MT Bold" pitchFamily="34" charset="0"/>
            </a:endParaRPr>
          </a:p>
          <a:p>
            <a:pPr>
              <a:buBlip>
                <a:blip r:embed="rId2"/>
              </a:buBlip>
              <a:defRPr/>
            </a:pPr>
            <a:endParaRPr lang="es-PR" b="1" kern="0" dirty="0" smtClean="0">
              <a:latin typeface="Arial Rounded MT Bold" pitchFamily="34" charset="0"/>
            </a:endParaRPr>
          </a:p>
          <a:p>
            <a:pPr>
              <a:defRPr/>
            </a:pPr>
            <a:endParaRPr lang="es-ES" b="1" dirty="0" smtClean="0">
              <a:latin typeface="Arial Rounded MT Bold" pitchFamily="34" charset="0"/>
            </a:endParaRPr>
          </a:p>
          <a:p>
            <a:pPr>
              <a:buFontTx/>
              <a:buChar char="-"/>
              <a:defRPr/>
            </a:pPr>
            <a:r>
              <a:rPr lang="es-ES" b="1" u="sng" dirty="0" smtClean="0">
                <a:latin typeface="Arial Rounded MT Bold" pitchFamily="34" charset="0"/>
              </a:rPr>
              <a:t>Dietético</a:t>
            </a:r>
          </a:p>
          <a:p>
            <a:pPr>
              <a:defRPr/>
            </a:pPr>
            <a:endParaRPr lang="es-PR" b="1" kern="0" dirty="0" smtClean="0">
              <a:latin typeface="Arial Rounded MT Bold" pitchFamily="34" charset="0"/>
            </a:endParaRPr>
          </a:p>
          <a:p>
            <a:pPr>
              <a:buBlip>
                <a:blip r:embed="rId2"/>
              </a:buBlip>
              <a:defRPr/>
            </a:pPr>
            <a:endParaRPr lang="es-ES" b="1" dirty="0" smtClean="0">
              <a:latin typeface="Arial Rounded MT Bold" pitchFamily="34" charset="0"/>
            </a:endParaRPr>
          </a:p>
          <a:p>
            <a:pPr>
              <a:defRPr/>
            </a:pPr>
            <a:endParaRPr lang="es-ES" b="1" dirty="0" smtClean="0">
              <a:latin typeface="Arial Rounded MT Bold" pitchFamily="34" charset="0"/>
            </a:endParaRPr>
          </a:p>
          <a:p>
            <a:pPr>
              <a:defRPr/>
            </a:pPr>
            <a:endParaRPr lang="es-ES" b="1" dirty="0">
              <a:latin typeface="Arial Rounded MT Bold" pitchFamily="34" charset="0"/>
            </a:endParaRPr>
          </a:p>
        </p:txBody>
      </p:sp>
      <p:sp>
        <p:nvSpPr>
          <p:cNvPr id="3" name="2 Elipse"/>
          <p:cNvSpPr/>
          <p:nvPr/>
        </p:nvSpPr>
        <p:spPr>
          <a:xfrm>
            <a:off x="285720" y="285728"/>
            <a:ext cx="7929618" cy="142876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3200" dirty="0">
              <a:solidFill>
                <a:srgbClr val="FFFF00"/>
              </a:solidFill>
            </a:endParaRPr>
          </a:p>
          <a:p>
            <a:pPr algn="ctr" eaLnBrk="1" hangingPunct="1">
              <a:defRPr/>
            </a:pPr>
            <a:r>
              <a:rPr lang="es-ES" sz="2800" b="1" dirty="0">
                <a:solidFill>
                  <a:schemeClr val="tx1"/>
                </a:solidFill>
                <a:latin typeface="Arial Rounded MT Bold" pitchFamily="34" charset="0"/>
              </a:rPr>
              <a:t>Tratamiento</a:t>
            </a:r>
          </a:p>
          <a:p>
            <a:pPr algn="ctr" eaLnBrk="1" hangingPunct="1">
              <a:defRPr/>
            </a:pPr>
            <a:r>
              <a:rPr lang="es-ES" sz="2800" b="1" dirty="0" smtClean="0">
                <a:solidFill>
                  <a:schemeClr val="tx1"/>
                </a:solidFill>
                <a:latin typeface="Arial Rounded MT Bold" pitchFamily="34" charset="0"/>
              </a:rPr>
              <a:t>Médico </a:t>
            </a:r>
          </a:p>
          <a:p>
            <a:pPr algn="ctr" eaLnBrk="1" hangingPunct="1">
              <a:defRPr/>
            </a:pPr>
            <a:r>
              <a:rPr lang="es-ES" sz="2800" b="1" dirty="0" smtClean="0">
                <a:solidFill>
                  <a:schemeClr val="tx1"/>
                </a:solidFill>
                <a:latin typeface="Arial Rounded MT Bold" pitchFamily="34" charset="0"/>
              </a:rPr>
              <a:t>No farmacológico</a:t>
            </a:r>
            <a:endParaRPr lang="es-ES" sz="2800" b="1" dirty="0">
              <a:solidFill>
                <a:schemeClr val="tx1"/>
              </a:solidFill>
              <a:latin typeface="Arial Rounded MT Bold" pitchFamily="34" charset="0"/>
            </a:endParaRPr>
          </a:p>
          <a:p>
            <a:pPr algn="ctr" eaLnBrk="1" hangingPunct="1">
              <a:defRPr/>
            </a:pPr>
            <a:endParaRPr lang="es-ES" sz="3200" dirty="0">
              <a:solidFill>
                <a:srgbClr val="FFFF00"/>
              </a:solidFill>
            </a:endParaRPr>
          </a:p>
        </p:txBody>
      </p:sp>
      <p:pic>
        <p:nvPicPr>
          <p:cNvPr id="5" name="Picture 3" descr="C:\Users\MIRIAN BELKIS\Desktop\222.png"/>
          <p:cNvPicPr>
            <a:picLocks noChangeAspect="1" noChangeArrowheads="1"/>
          </p:cNvPicPr>
          <p:nvPr/>
        </p:nvPicPr>
        <p:blipFill>
          <a:blip r:embed="rId3" cstate="print"/>
          <a:srcRect/>
          <a:stretch>
            <a:fillRect/>
          </a:stretch>
        </p:blipFill>
        <p:spPr bwMode="auto">
          <a:xfrm>
            <a:off x="323528" y="2924944"/>
            <a:ext cx="2438400" cy="1440160"/>
          </a:xfrm>
          <a:prstGeom prst="rect">
            <a:avLst/>
          </a:prstGeom>
          <a:noFill/>
        </p:spPr>
      </p:pic>
      <p:cxnSp>
        <p:nvCxnSpPr>
          <p:cNvPr id="6" name="5 Conector recto de flecha"/>
          <p:cNvCxnSpPr/>
          <p:nvPr/>
        </p:nvCxnSpPr>
        <p:spPr>
          <a:xfrm>
            <a:off x="539552" y="2708920"/>
            <a:ext cx="2016224" cy="1944216"/>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cxnSp>
        <p:nvCxnSpPr>
          <p:cNvPr id="7" name="6 Conector recto de flecha"/>
          <p:cNvCxnSpPr/>
          <p:nvPr/>
        </p:nvCxnSpPr>
        <p:spPr>
          <a:xfrm rot="5400000">
            <a:off x="467544" y="2924944"/>
            <a:ext cx="2088232" cy="1512168"/>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pic>
        <p:nvPicPr>
          <p:cNvPr id="8" name="Picture 5" descr="C:\Users\MIRIAN BELKIS\Desktop\333.png"/>
          <p:cNvPicPr>
            <a:picLocks noChangeAspect="1" noChangeArrowheads="1"/>
          </p:cNvPicPr>
          <p:nvPr/>
        </p:nvPicPr>
        <p:blipFill>
          <a:blip r:embed="rId4" cstate="print"/>
          <a:srcRect/>
          <a:stretch>
            <a:fillRect/>
          </a:stretch>
        </p:blipFill>
        <p:spPr bwMode="auto">
          <a:xfrm>
            <a:off x="3275856" y="2492896"/>
            <a:ext cx="2514600" cy="1819275"/>
          </a:xfrm>
          <a:prstGeom prst="rect">
            <a:avLst/>
          </a:prstGeom>
          <a:noFill/>
        </p:spPr>
      </p:pic>
      <p:pic>
        <p:nvPicPr>
          <p:cNvPr id="9" name="Picture 4" descr="C:\Users\MIRIAN BELKIS\Desktop\4444.jpg"/>
          <p:cNvPicPr>
            <a:picLocks noChangeAspect="1" noChangeArrowheads="1"/>
          </p:cNvPicPr>
          <p:nvPr/>
        </p:nvPicPr>
        <p:blipFill>
          <a:blip r:embed="rId5" cstate="print"/>
          <a:srcRect/>
          <a:stretch>
            <a:fillRect/>
          </a:stretch>
        </p:blipFill>
        <p:spPr bwMode="auto">
          <a:xfrm>
            <a:off x="6084168" y="2492896"/>
            <a:ext cx="2466975" cy="1847850"/>
          </a:xfrm>
          <a:prstGeom prst="rect">
            <a:avLst/>
          </a:prstGeom>
          <a:noFill/>
        </p:spPr>
      </p:pic>
      <p:pic>
        <p:nvPicPr>
          <p:cNvPr id="10" name="Picture 2"/>
          <p:cNvPicPr>
            <a:picLocks noChangeAspect="1" noChangeArrowheads="1"/>
          </p:cNvPicPr>
          <p:nvPr/>
        </p:nvPicPr>
        <p:blipFill>
          <a:blip r:embed="rId6" cstate="print"/>
          <a:srcRect/>
          <a:stretch>
            <a:fillRect/>
          </a:stretch>
        </p:blipFill>
        <p:spPr bwMode="auto">
          <a:xfrm>
            <a:off x="1835696" y="5157192"/>
            <a:ext cx="2214562" cy="1700808"/>
          </a:xfrm>
          <a:prstGeom prst="rect">
            <a:avLst/>
          </a:prstGeom>
          <a:noFill/>
          <a:ln w="9525">
            <a:noFill/>
            <a:miter lim="800000"/>
            <a:headEnd/>
            <a:tailEnd/>
          </a:ln>
        </p:spPr>
      </p:pic>
      <p:cxnSp>
        <p:nvCxnSpPr>
          <p:cNvPr id="11" name="10 Conector recto de flecha"/>
          <p:cNvCxnSpPr/>
          <p:nvPr/>
        </p:nvCxnSpPr>
        <p:spPr>
          <a:xfrm rot="5400000">
            <a:off x="6212794" y="2859776"/>
            <a:ext cx="2088232" cy="1512168"/>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cxnSp>
        <p:nvCxnSpPr>
          <p:cNvPr id="12" name="11 Conector recto de flecha"/>
          <p:cNvCxnSpPr/>
          <p:nvPr/>
        </p:nvCxnSpPr>
        <p:spPr>
          <a:xfrm rot="5400000">
            <a:off x="3283836" y="3002652"/>
            <a:ext cx="2088232" cy="1512168"/>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cxnSp>
        <p:nvCxnSpPr>
          <p:cNvPr id="13" name="12 Conector recto de flecha"/>
          <p:cNvCxnSpPr/>
          <p:nvPr/>
        </p:nvCxnSpPr>
        <p:spPr>
          <a:xfrm rot="16200000" flipH="1">
            <a:off x="6286512" y="2714620"/>
            <a:ext cx="2143140" cy="1714512"/>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cxnSp>
        <p:nvCxnSpPr>
          <p:cNvPr id="14" name="13 Conector recto de flecha"/>
          <p:cNvCxnSpPr/>
          <p:nvPr/>
        </p:nvCxnSpPr>
        <p:spPr>
          <a:xfrm>
            <a:off x="3571868" y="2643182"/>
            <a:ext cx="2016224" cy="1944216"/>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Elipse"/>
          <p:cNvSpPr/>
          <p:nvPr/>
        </p:nvSpPr>
        <p:spPr>
          <a:xfrm>
            <a:off x="285720" y="0"/>
            <a:ext cx="7929618" cy="1357298"/>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3200" dirty="0">
              <a:solidFill>
                <a:srgbClr val="FFFF00"/>
              </a:solidFill>
            </a:endParaRPr>
          </a:p>
          <a:p>
            <a:pPr algn="ctr" eaLnBrk="1" hangingPunct="1">
              <a:defRPr/>
            </a:pPr>
            <a:r>
              <a:rPr lang="es-ES" sz="2600" b="1" dirty="0">
                <a:solidFill>
                  <a:schemeClr val="tx1"/>
                </a:solidFill>
                <a:latin typeface="Arial Rounded MT Bold" pitchFamily="34" charset="0"/>
              </a:rPr>
              <a:t>Tratamiento</a:t>
            </a:r>
          </a:p>
          <a:p>
            <a:pPr algn="ctr" eaLnBrk="1" hangingPunct="1">
              <a:defRPr/>
            </a:pPr>
            <a:r>
              <a:rPr lang="es-ES" sz="2600" b="1" dirty="0" smtClean="0">
                <a:solidFill>
                  <a:schemeClr val="tx1"/>
                </a:solidFill>
                <a:latin typeface="Arial Rounded MT Bold" pitchFamily="34" charset="0"/>
              </a:rPr>
              <a:t>Médico </a:t>
            </a:r>
          </a:p>
          <a:p>
            <a:pPr algn="ctr" eaLnBrk="1" hangingPunct="1">
              <a:defRPr/>
            </a:pPr>
            <a:r>
              <a:rPr lang="es-ES" sz="2600" b="1" dirty="0" smtClean="0">
                <a:solidFill>
                  <a:schemeClr val="tx1"/>
                </a:solidFill>
                <a:latin typeface="Arial Rounded MT Bold" pitchFamily="34" charset="0"/>
              </a:rPr>
              <a:t>Farmacológico</a:t>
            </a:r>
            <a:endParaRPr lang="es-ES" sz="2600" b="1" dirty="0">
              <a:solidFill>
                <a:schemeClr val="tx1"/>
              </a:solidFill>
              <a:latin typeface="Arial Rounded MT Bold" pitchFamily="34" charset="0"/>
            </a:endParaRPr>
          </a:p>
          <a:p>
            <a:pPr algn="ctr" eaLnBrk="1" hangingPunct="1">
              <a:defRPr/>
            </a:pPr>
            <a:endParaRPr lang="es-ES" sz="3200" dirty="0">
              <a:solidFill>
                <a:srgbClr val="FFFF00"/>
              </a:solidFill>
            </a:endParaRPr>
          </a:p>
        </p:txBody>
      </p:sp>
      <p:sp>
        <p:nvSpPr>
          <p:cNvPr id="3" name="2 CuadroTexto"/>
          <p:cNvSpPr txBox="1"/>
          <p:nvPr/>
        </p:nvSpPr>
        <p:spPr>
          <a:xfrm>
            <a:off x="285720" y="1500174"/>
            <a:ext cx="8572560" cy="4801314"/>
          </a:xfrm>
          <a:prstGeom prst="rect">
            <a:avLst/>
          </a:prstGeom>
          <a:noFill/>
        </p:spPr>
        <p:txBody>
          <a:bodyPr wrap="square" rtlCol="0">
            <a:spAutoFit/>
          </a:bodyPr>
          <a:lstStyle/>
          <a:p>
            <a:pPr>
              <a:buFontTx/>
              <a:buChar char="-"/>
            </a:pPr>
            <a:r>
              <a:rPr lang="es-GT" b="1" u="sng" dirty="0" smtClean="0">
                <a:solidFill>
                  <a:srgbClr val="FF0000"/>
                </a:solidFill>
                <a:latin typeface="Arial Rounded MT Bold" pitchFamily="34" charset="0"/>
              </a:rPr>
              <a:t>Triple terapia  </a:t>
            </a:r>
            <a:r>
              <a:rPr lang="es-GT" b="1" dirty="0" smtClean="0">
                <a:latin typeface="Arial Rounded MT Bold" pitchFamily="34" charset="0"/>
              </a:rPr>
              <a:t>-IBP</a:t>
            </a:r>
          </a:p>
          <a:p>
            <a:r>
              <a:rPr lang="es-GT" b="1" dirty="0" smtClean="0">
                <a:latin typeface="Arial Rounded MT Bold" pitchFamily="34" charset="0"/>
              </a:rPr>
              <a:t>                        - </a:t>
            </a:r>
            <a:r>
              <a:rPr lang="es-GT" b="1" dirty="0" err="1" smtClean="0">
                <a:latin typeface="Arial Rounded MT Bold" pitchFamily="34" charset="0"/>
              </a:rPr>
              <a:t>Metronidazol</a:t>
            </a:r>
            <a:r>
              <a:rPr lang="es-GT" b="1" dirty="0" smtClean="0">
                <a:latin typeface="Arial Rounded MT Bold" pitchFamily="34" charset="0"/>
              </a:rPr>
              <a:t> (250mg)  500 mg c/ 12 </a:t>
            </a:r>
            <a:r>
              <a:rPr lang="es-GT" b="1" dirty="0" err="1" smtClean="0">
                <a:latin typeface="Arial Rounded MT Bold" pitchFamily="34" charset="0"/>
              </a:rPr>
              <a:t>hr</a:t>
            </a:r>
            <a:endParaRPr lang="es-GT" b="1" dirty="0" smtClean="0">
              <a:latin typeface="Arial Rounded MT Bold" pitchFamily="34" charset="0"/>
            </a:endParaRPr>
          </a:p>
          <a:p>
            <a:r>
              <a:rPr lang="es-GT" b="1" dirty="0" smtClean="0">
                <a:latin typeface="Arial Rounded MT Bold" pitchFamily="34" charset="0"/>
              </a:rPr>
              <a:t>                        - </a:t>
            </a:r>
            <a:r>
              <a:rPr lang="es-GT" b="1" dirty="0" err="1" smtClean="0">
                <a:latin typeface="Arial Rounded MT Bold" pitchFamily="34" charset="0"/>
              </a:rPr>
              <a:t>Amoxicillina</a:t>
            </a:r>
            <a:r>
              <a:rPr lang="es-GT" b="1" dirty="0" smtClean="0">
                <a:latin typeface="Arial Rounded MT Bold" pitchFamily="34" charset="0"/>
              </a:rPr>
              <a:t> (500mg) 500 mg c/12 </a:t>
            </a:r>
            <a:r>
              <a:rPr lang="es-GT" b="1" dirty="0" err="1" smtClean="0">
                <a:latin typeface="Arial Rounded MT Bold" pitchFamily="34" charset="0"/>
              </a:rPr>
              <a:t>hr</a:t>
            </a:r>
            <a:endParaRPr lang="es-GT" b="1" dirty="0" smtClean="0">
              <a:latin typeface="Arial Rounded MT Bold" pitchFamily="34" charset="0"/>
            </a:endParaRPr>
          </a:p>
          <a:p>
            <a:endParaRPr lang="es-GT" b="1" dirty="0" smtClean="0">
              <a:latin typeface="Arial Rounded MT Bold" pitchFamily="34" charset="0"/>
            </a:endParaRPr>
          </a:p>
          <a:p>
            <a:r>
              <a:rPr lang="es-GT" b="1" dirty="0" smtClean="0">
                <a:latin typeface="Arial Rounded MT Bold" pitchFamily="34" charset="0"/>
              </a:rPr>
              <a:t>Si pte alérgico a las penicilinas  utilizar – </a:t>
            </a:r>
            <a:r>
              <a:rPr lang="es-GT" b="1" dirty="0" err="1" smtClean="0">
                <a:latin typeface="Arial Rounded MT Bold" pitchFamily="34" charset="0"/>
              </a:rPr>
              <a:t>Cefalexina</a:t>
            </a:r>
            <a:r>
              <a:rPr lang="es-GT" b="1" dirty="0" smtClean="0">
                <a:latin typeface="Arial Rounded MT Bold" pitchFamily="34" charset="0"/>
              </a:rPr>
              <a:t>  </a:t>
            </a:r>
          </a:p>
          <a:p>
            <a:r>
              <a:rPr lang="es-GT" b="1" dirty="0" smtClean="0">
                <a:latin typeface="Arial Rounded MT Bold" pitchFamily="34" charset="0"/>
              </a:rPr>
              <a:t>                                                            - </a:t>
            </a:r>
            <a:r>
              <a:rPr lang="es-GT" b="1" dirty="0" err="1" smtClean="0">
                <a:latin typeface="Arial Rounded MT Bold" pitchFamily="34" charset="0"/>
              </a:rPr>
              <a:t>Claritromicina</a:t>
            </a:r>
            <a:r>
              <a:rPr lang="es-GT" b="1" dirty="0" smtClean="0">
                <a:latin typeface="Arial Rounded MT Bold" pitchFamily="34" charset="0"/>
              </a:rPr>
              <a:t>.</a:t>
            </a:r>
          </a:p>
          <a:p>
            <a:r>
              <a:rPr lang="es-GT" b="1" dirty="0" smtClean="0">
                <a:latin typeface="Arial Rounded MT Bold" pitchFamily="34" charset="0"/>
              </a:rPr>
              <a:t>                                                            - T</a:t>
            </a:r>
            <a:r>
              <a:rPr lang="pt-BR" b="1" dirty="0" err="1" smtClean="0">
                <a:latin typeface="Arial Rounded MT Bold" pitchFamily="34" charset="0"/>
              </a:rPr>
              <a:t>etraciclina</a:t>
            </a:r>
            <a:endParaRPr lang="pt-BR" b="1" dirty="0" smtClean="0">
              <a:latin typeface="Arial Rounded MT Bold" pitchFamily="34" charset="0"/>
            </a:endParaRPr>
          </a:p>
          <a:p>
            <a:endParaRPr lang="pt-BR" b="1" dirty="0" smtClean="0">
              <a:latin typeface="Arial Rounded MT Bold" pitchFamily="34" charset="0"/>
            </a:endParaRPr>
          </a:p>
          <a:p>
            <a:r>
              <a:rPr lang="pt-BR" b="1" dirty="0" smtClean="0">
                <a:latin typeface="Arial Rounded MT Bold" pitchFamily="34" charset="0"/>
              </a:rPr>
              <a:t>-</a:t>
            </a:r>
            <a:r>
              <a:rPr lang="pt-BR" b="1" u="sng" dirty="0" smtClean="0">
                <a:solidFill>
                  <a:srgbClr val="FF0000"/>
                </a:solidFill>
                <a:latin typeface="Arial Rounded MT Bold" pitchFamily="34" charset="0"/>
              </a:rPr>
              <a:t>Terapia </a:t>
            </a:r>
            <a:r>
              <a:rPr lang="pt-BR" b="1" u="sng" dirty="0" err="1" smtClean="0">
                <a:solidFill>
                  <a:srgbClr val="FF0000"/>
                </a:solidFill>
                <a:latin typeface="Arial Rounded MT Bold" pitchFamily="34" charset="0"/>
              </a:rPr>
              <a:t>cuádruple</a:t>
            </a:r>
            <a:r>
              <a:rPr lang="pt-BR" b="1" u="sng" dirty="0" smtClean="0">
                <a:solidFill>
                  <a:srgbClr val="FF0000"/>
                </a:solidFill>
                <a:latin typeface="Arial Rounded MT Bold" pitchFamily="34" charset="0"/>
              </a:rPr>
              <a:t> </a:t>
            </a:r>
            <a:r>
              <a:rPr lang="pt-BR" b="1" dirty="0" smtClean="0">
                <a:latin typeface="Arial Rounded MT Bold" pitchFamily="34" charset="0"/>
              </a:rPr>
              <a:t>: = a la anterior  y se incorpora </a:t>
            </a:r>
            <a:r>
              <a:rPr lang="es-GT" b="1" dirty="0" err="1" smtClean="0">
                <a:latin typeface="Arial Rounded MT Bold" pitchFamily="34" charset="0"/>
              </a:rPr>
              <a:t>Subcitrato</a:t>
            </a:r>
            <a:r>
              <a:rPr lang="es-GT" b="1" dirty="0" smtClean="0">
                <a:latin typeface="Arial Rounded MT Bold" pitchFamily="34" charset="0"/>
              </a:rPr>
              <a:t> de bismuto 120  mg / 6 horas</a:t>
            </a:r>
          </a:p>
          <a:p>
            <a:endParaRPr lang="es-GT" b="1" dirty="0" smtClean="0">
              <a:latin typeface="Arial Rounded MT Bold" pitchFamily="34" charset="0"/>
            </a:endParaRPr>
          </a:p>
          <a:p>
            <a:pPr>
              <a:buFontTx/>
              <a:buChar char="-"/>
            </a:pPr>
            <a:r>
              <a:rPr lang="es-GT" b="1" u="sng" dirty="0" smtClean="0">
                <a:solidFill>
                  <a:srgbClr val="FF0000"/>
                </a:solidFill>
                <a:latin typeface="Arial Rounded MT Bold" pitchFamily="34" charset="0"/>
              </a:rPr>
              <a:t>Bloqueadores H2</a:t>
            </a:r>
            <a:r>
              <a:rPr lang="es-GT" b="1" dirty="0" smtClean="0">
                <a:solidFill>
                  <a:srgbClr val="FF0000"/>
                </a:solidFill>
                <a:latin typeface="Arial Rounded MT Bold" pitchFamily="34" charset="0"/>
              </a:rPr>
              <a:t>: </a:t>
            </a:r>
            <a:r>
              <a:rPr lang="es-GT" b="1" dirty="0" err="1" smtClean="0">
                <a:latin typeface="Arial Rounded MT Bold" pitchFamily="34" charset="0"/>
              </a:rPr>
              <a:t>ranitidina</a:t>
            </a:r>
            <a:r>
              <a:rPr lang="es-GT" b="1" dirty="0" smtClean="0">
                <a:latin typeface="Arial Rounded MT Bold" pitchFamily="34" charset="0"/>
              </a:rPr>
              <a:t>, </a:t>
            </a:r>
            <a:r>
              <a:rPr lang="es-GT" b="1" dirty="0" err="1" smtClean="0">
                <a:latin typeface="Arial Rounded MT Bold" pitchFamily="34" charset="0"/>
              </a:rPr>
              <a:t>famotidina</a:t>
            </a:r>
            <a:r>
              <a:rPr lang="es-GT" b="1" dirty="0" smtClean="0">
                <a:latin typeface="Arial Rounded MT Bold" pitchFamily="34" charset="0"/>
              </a:rPr>
              <a:t>, </a:t>
            </a:r>
            <a:r>
              <a:rPr lang="es-GT" b="1" dirty="0" err="1" smtClean="0">
                <a:latin typeface="Arial Rounded MT Bold" pitchFamily="34" charset="0"/>
              </a:rPr>
              <a:t>roxatidina</a:t>
            </a:r>
            <a:r>
              <a:rPr lang="es-GT" b="1" dirty="0" smtClean="0">
                <a:latin typeface="Arial Rounded MT Bold" pitchFamily="34" charset="0"/>
              </a:rPr>
              <a:t> y la </a:t>
            </a:r>
            <a:r>
              <a:rPr lang="es-GT" b="1" dirty="0" err="1" smtClean="0">
                <a:latin typeface="Arial Rounded MT Bold" pitchFamily="34" charset="0"/>
              </a:rPr>
              <a:t>nizatidina</a:t>
            </a:r>
            <a:endParaRPr lang="es-GT" b="1" dirty="0" smtClean="0">
              <a:latin typeface="Arial Rounded MT Bold" pitchFamily="34" charset="0"/>
            </a:endParaRPr>
          </a:p>
          <a:p>
            <a:pPr>
              <a:buFontTx/>
              <a:buChar char="-"/>
            </a:pPr>
            <a:r>
              <a:rPr lang="es-GT" b="1" u="sng" dirty="0" smtClean="0">
                <a:solidFill>
                  <a:srgbClr val="FF0000"/>
                </a:solidFill>
                <a:latin typeface="Arial Rounded MT Bold" pitchFamily="34" charset="0"/>
              </a:rPr>
              <a:t>Alcalinos:</a:t>
            </a:r>
          </a:p>
          <a:p>
            <a:pPr>
              <a:buFontTx/>
              <a:buChar char="-"/>
            </a:pPr>
            <a:endParaRPr lang="es-GT" b="1" u="sng" dirty="0" smtClean="0">
              <a:solidFill>
                <a:srgbClr val="FF0000"/>
              </a:solidFill>
              <a:latin typeface="Arial Rounded MT Bold" pitchFamily="34" charset="0"/>
            </a:endParaRPr>
          </a:p>
          <a:p>
            <a:r>
              <a:rPr lang="es-GT" b="1" dirty="0" smtClean="0">
                <a:latin typeface="Arial Rounded MT Bold" pitchFamily="34" charset="0"/>
              </a:rPr>
              <a:t>- </a:t>
            </a:r>
            <a:r>
              <a:rPr lang="es-GT" b="1" dirty="0" smtClean="0">
                <a:solidFill>
                  <a:srgbClr val="FF0000"/>
                </a:solidFill>
                <a:latin typeface="Arial Rounded MT Bold" pitchFamily="34" charset="0"/>
              </a:rPr>
              <a:t>Agentes de acción local. “Protectores de la mucosa”: </a:t>
            </a:r>
            <a:r>
              <a:rPr lang="es-GT" b="1" dirty="0" smtClean="0">
                <a:latin typeface="Arial Rounded MT Bold" pitchFamily="34" charset="0"/>
              </a:rPr>
              <a:t>el </a:t>
            </a:r>
            <a:r>
              <a:rPr lang="es-GT" b="1" dirty="0" err="1" smtClean="0">
                <a:latin typeface="Arial Rounded MT Bold" pitchFamily="34" charset="0"/>
              </a:rPr>
              <a:t>sucralfato</a:t>
            </a:r>
            <a:r>
              <a:rPr lang="es-GT" b="1" dirty="0" smtClean="0">
                <a:latin typeface="Arial Rounded MT Bold" pitchFamily="34" charset="0"/>
              </a:rPr>
              <a:t>, el </a:t>
            </a:r>
            <a:r>
              <a:rPr lang="es-GT" b="1" dirty="0" err="1" smtClean="0">
                <a:latin typeface="Arial Rounded MT Bold" pitchFamily="34" charset="0"/>
              </a:rPr>
              <a:t>subcitrato</a:t>
            </a:r>
            <a:r>
              <a:rPr lang="es-GT" b="1" dirty="0" smtClean="0">
                <a:latin typeface="Arial Rounded MT Bold" pitchFamily="34" charset="0"/>
              </a:rPr>
              <a:t> de bismuto coloidal y el </a:t>
            </a:r>
            <a:r>
              <a:rPr lang="es-GT" b="1" dirty="0" err="1" smtClean="0">
                <a:latin typeface="Arial Rounded MT Bold" pitchFamily="34" charset="0"/>
              </a:rPr>
              <a:t>acexamato</a:t>
            </a:r>
            <a:r>
              <a:rPr lang="es-GT" b="1" dirty="0" smtClean="0">
                <a:latin typeface="Arial Rounded MT Bold" pitchFamily="34" charset="0"/>
              </a:rPr>
              <a:t> de cinc.</a:t>
            </a:r>
            <a:endParaRPr lang="es-GT" b="1" u="sng" dirty="0" smtClean="0">
              <a:latin typeface="Arial Rounded MT Bold" pitchFamily="34" charset="0"/>
            </a:endParaRPr>
          </a:p>
          <a:p>
            <a:endParaRPr lang="es-GT" b="1" dirty="0">
              <a:latin typeface="Arial Rounded MT Bold" pitchFamily="34" charset="0"/>
            </a:endParaRPr>
          </a:p>
        </p:txBody>
      </p:sp>
      <p:sp>
        <p:nvSpPr>
          <p:cNvPr id="4" name="3 CuadroTexto"/>
          <p:cNvSpPr txBox="1"/>
          <p:nvPr/>
        </p:nvSpPr>
        <p:spPr>
          <a:xfrm>
            <a:off x="0" y="6143644"/>
            <a:ext cx="8907537" cy="646331"/>
          </a:xfrm>
          <a:prstGeom prst="rect">
            <a:avLst/>
          </a:prstGeom>
          <a:noFill/>
        </p:spPr>
        <p:txBody>
          <a:bodyPr wrap="square" rtlCol="0">
            <a:spAutoFit/>
          </a:bodyPr>
          <a:lstStyle/>
          <a:p>
            <a:r>
              <a:rPr lang="es-GT" b="1" dirty="0" smtClean="0">
                <a:latin typeface="Arial Rounded MT Bold" pitchFamily="34" charset="0"/>
              </a:rPr>
              <a:t>TRATAMIENTO DE LAS COMPLICACIONES CORRESPONDE ATENCIÓN SECUNDARIA</a:t>
            </a:r>
            <a:endParaRPr lang="es-GT" b="1" dirty="0">
              <a:latin typeface="Arial Rounded MT Bold"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428625" y="285751"/>
            <a:ext cx="8072438" cy="714358"/>
          </a:xfrm>
          <a:prstGeom prst="rect">
            <a:avLst/>
          </a:prstGeom>
          <a:noFill/>
          <a:ln w="9525">
            <a:noFill/>
            <a:miter lim="800000"/>
            <a:headEnd/>
            <a:tailEnd/>
          </a:ln>
        </p:spPr>
        <p:txBody>
          <a:bodyPr anchor="ctr"/>
          <a:lstStyle/>
          <a:p>
            <a:pPr algn="ctr" eaLnBrk="1" hangingPunct="1">
              <a:defRPr/>
            </a:pPr>
            <a:r>
              <a:rPr lang="es-ES" sz="3600" b="1" dirty="0">
                <a:latin typeface="Arial Rounded MT Bold" pitchFamily="34" charset="0"/>
                <a:ea typeface="+mj-ea"/>
                <a:cs typeface="Arial" charset="0"/>
              </a:rPr>
              <a:t>Se orienta el trabajo independiente</a:t>
            </a:r>
          </a:p>
        </p:txBody>
      </p:sp>
      <p:sp>
        <p:nvSpPr>
          <p:cNvPr id="3" name="2 Marcador de contenido"/>
          <p:cNvSpPr txBox="1">
            <a:spLocks/>
          </p:cNvSpPr>
          <p:nvPr/>
        </p:nvSpPr>
        <p:spPr>
          <a:xfrm>
            <a:off x="0" y="1285875"/>
            <a:ext cx="8929688" cy="5572125"/>
          </a:xfrm>
          <a:prstGeom prst="rect">
            <a:avLst/>
          </a:prstGeom>
        </p:spPr>
        <p:txBody>
          <a:bodyPr/>
          <a:lstStyle/>
          <a:p>
            <a:pPr marL="342900" indent="-342900" algn="just">
              <a:spcBef>
                <a:spcPct val="20000"/>
              </a:spcBef>
              <a:buClr>
                <a:srgbClr val="FFFF00"/>
              </a:buClr>
              <a:buBlip>
                <a:blip r:embed="rId2"/>
              </a:buBlip>
              <a:defRPr/>
            </a:pPr>
            <a:r>
              <a:rPr lang="es-ES" sz="2400" b="1" kern="0" dirty="0">
                <a:latin typeface="Arial Rounded MT Bold" pitchFamily="34" charset="0"/>
              </a:rPr>
              <a:t>A la consulta acude paciente de </a:t>
            </a:r>
            <a:r>
              <a:rPr lang="es-ES" sz="2400" b="1" kern="0" dirty="0" smtClean="0">
                <a:latin typeface="Arial Rounded MT Bold" pitchFamily="34" charset="0"/>
              </a:rPr>
              <a:t>35 </a:t>
            </a:r>
            <a:r>
              <a:rPr lang="es-ES" sz="2400" b="1" kern="0" dirty="0">
                <a:latin typeface="Arial Rounded MT Bold" pitchFamily="34" charset="0"/>
              </a:rPr>
              <a:t>años de edad, con antecedentes de </a:t>
            </a:r>
            <a:r>
              <a:rPr lang="es-ES" sz="2400" b="1" kern="0" dirty="0" smtClean="0">
                <a:latin typeface="Arial Rounded MT Bold" pitchFamily="34" charset="0"/>
              </a:rPr>
              <a:t>ser fumador desde </a:t>
            </a:r>
            <a:r>
              <a:rPr lang="es-ES" sz="2400" b="1" kern="0" dirty="0">
                <a:latin typeface="Arial Rounded MT Bold" pitchFamily="34" charset="0"/>
              </a:rPr>
              <a:t>hace años. Ahora </a:t>
            </a:r>
            <a:r>
              <a:rPr lang="es-ES" sz="2400" b="1" kern="0" dirty="0" smtClean="0">
                <a:latin typeface="Arial Rounded MT Bold" pitchFamily="34" charset="0"/>
              </a:rPr>
              <a:t>acude porque presenta </a:t>
            </a:r>
            <a:r>
              <a:rPr lang="es-ES" sz="2400" b="1" kern="0" dirty="0" err="1" smtClean="0">
                <a:latin typeface="Arial Rounded MT Bold" pitchFamily="34" charset="0"/>
              </a:rPr>
              <a:t>ácidez</a:t>
            </a:r>
            <a:r>
              <a:rPr lang="es-ES" sz="2400" b="1" kern="0" dirty="0" smtClean="0">
                <a:latin typeface="Arial Rounded MT Bold" pitchFamily="34" charset="0"/>
              </a:rPr>
              <a:t>, dolor en epigastrio, y  </a:t>
            </a:r>
            <a:r>
              <a:rPr lang="es-ES" sz="2400" b="1" kern="0" dirty="0">
                <a:latin typeface="Arial Rounded MT Bold" pitchFamily="34" charset="0"/>
              </a:rPr>
              <a:t>una pérdida de </a:t>
            </a:r>
            <a:r>
              <a:rPr lang="es-ES" sz="2400" b="1" kern="0" dirty="0" smtClean="0">
                <a:latin typeface="Arial Rounded MT Bold" pitchFamily="34" charset="0"/>
              </a:rPr>
              <a:t>peso sin precisar . Se le realiza </a:t>
            </a:r>
            <a:r>
              <a:rPr lang="es-ES" sz="2400" b="1" kern="0" dirty="0">
                <a:latin typeface="Arial Rounded MT Bold" pitchFamily="34" charset="0"/>
              </a:rPr>
              <a:t>entre otros exámenes una </a:t>
            </a:r>
            <a:r>
              <a:rPr lang="es-ES" sz="2400" b="1" kern="0" dirty="0" err="1" smtClean="0">
                <a:latin typeface="Arial Rounded MT Bold" pitchFamily="34" charset="0"/>
              </a:rPr>
              <a:t>esofagogastroduodenoscopia</a:t>
            </a:r>
            <a:r>
              <a:rPr lang="es-ES" sz="2400" b="1" kern="0" dirty="0" smtClean="0">
                <a:latin typeface="Arial Rounded MT Bold" pitchFamily="34" charset="0"/>
              </a:rPr>
              <a:t> la </a:t>
            </a:r>
            <a:r>
              <a:rPr lang="es-ES" sz="2400" b="1" kern="0" dirty="0">
                <a:latin typeface="Arial Rounded MT Bold" pitchFamily="34" charset="0"/>
              </a:rPr>
              <a:t>cual informa una </a:t>
            </a:r>
            <a:r>
              <a:rPr lang="es-ES" sz="2400" b="1" kern="0" dirty="0" smtClean="0">
                <a:latin typeface="Arial Rounded MT Bold" pitchFamily="34" charset="0"/>
              </a:rPr>
              <a:t>úlcera duodenal.</a:t>
            </a:r>
            <a:endParaRPr lang="es-ES" sz="2400" b="1" kern="0" dirty="0">
              <a:latin typeface="Arial Rounded MT Bold" pitchFamily="34" charset="0"/>
            </a:endParaRPr>
          </a:p>
          <a:p>
            <a:pPr marL="342900" indent="-342900" algn="just">
              <a:spcBef>
                <a:spcPct val="20000"/>
              </a:spcBef>
              <a:buClr>
                <a:srgbClr val="FFFF00"/>
              </a:buClr>
              <a:defRPr/>
            </a:pPr>
            <a:r>
              <a:rPr lang="es-ES" sz="2400" b="1" kern="0" dirty="0" smtClean="0">
                <a:latin typeface="Arial Rounded MT Bold" pitchFamily="34" charset="0"/>
              </a:rPr>
              <a:t>De </a:t>
            </a:r>
            <a:r>
              <a:rPr lang="es-ES" sz="2400" b="1" kern="0" dirty="0">
                <a:latin typeface="Arial Rounded MT Bold" pitchFamily="34" charset="0"/>
              </a:rPr>
              <a:t>la siguiente situación problémica  responda:</a:t>
            </a:r>
          </a:p>
          <a:p>
            <a:pPr marL="342900" indent="-342900" algn="just">
              <a:spcBef>
                <a:spcPct val="20000"/>
              </a:spcBef>
              <a:buClr>
                <a:srgbClr val="FFFF00"/>
              </a:buClr>
              <a:defRPr/>
            </a:pPr>
            <a:r>
              <a:rPr lang="es-ES" sz="2400" b="1" kern="0" dirty="0">
                <a:latin typeface="Arial Rounded MT Bold" pitchFamily="34" charset="0"/>
              </a:rPr>
              <a:t>    ¿Explique cuál es el </a:t>
            </a:r>
            <a:r>
              <a:rPr lang="es-ES" sz="2400" b="1" kern="0" dirty="0">
                <a:solidFill>
                  <a:srgbClr val="FF0000"/>
                </a:solidFill>
                <a:latin typeface="Arial Rounded MT Bold" pitchFamily="34" charset="0"/>
              </a:rPr>
              <a:t>mecanismo patogénico </a:t>
            </a:r>
            <a:r>
              <a:rPr lang="es-ES" sz="2400" b="1" kern="0" dirty="0">
                <a:latin typeface="Arial Rounded MT Bold" pitchFamily="34" charset="0"/>
              </a:rPr>
              <a:t>mediante el cual se produce la </a:t>
            </a:r>
            <a:r>
              <a:rPr lang="es-ES" sz="2400" b="1" kern="0" dirty="0" smtClean="0">
                <a:latin typeface="Arial Rounded MT Bold" pitchFamily="34" charset="0"/>
              </a:rPr>
              <a:t>úlcera duodenal? </a:t>
            </a:r>
            <a:endParaRPr lang="es-ES" sz="2400" b="1" kern="0" dirty="0">
              <a:latin typeface="Arial Rounded MT Bold" pitchFamily="34" charset="0"/>
            </a:endParaRPr>
          </a:p>
          <a:p>
            <a:pPr marL="342900" indent="-342900" algn="just">
              <a:spcBef>
                <a:spcPct val="20000"/>
              </a:spcBef>
              <a:buClr>
                <a:srgbClr val="FFFF00"/>
              </a:buClr>
              <a:defRPr/>
            </a:pPr>
            <a:r>
              <a:rPr lang="es-ES" sz="2400" b="1" kern="0" dirty="0">
                <a:latin typeface="Arial Rounded MT Bold" pitchFamily="34" charset="0"/>
              </a:rPr>
              <a:t>    ¿Ejemplifique qué actividades de educación para la salud usted realizaría en su consultorio para </a:t>
            </a:r>
            <a:r>
              <a:rPr lang="es-ES" sz="2400" b="1" kern="0" dirty="0">
                <a:solidFill>
                  <a:srgbClr val="FF0000"/>
                </a:solidFill>
                <a:latin typeface="Arial Rounded MT Bold" pitchFamily="34" charset="0"/>
              </a:rPr>
              <a:t>prevenir</a:t>
            </a:r>
            <a:r>
              <a:rPr lang="es-ES" sz="2400" b="1" kern="0" dirty="0">
                <a:latin typeface="Arial Rounded MT Bold" pitchFamily="34" charset="0"/>
              </a:rPr>
              <a:t> esta enfermedad ? </a:t>
            </a:r>
          </a:p>
          <a:p>
            <a:pPr marL="342900" indent="-342900" algn="just">
              <a:spcBef>
                <a:spcPct val="20000"/>
              </a:spcBef>
              <a:buClr>
                <a:srgbClr val="FFFF00"/>
              </a:buClr>
              <a:defRPr/>
            </a:pPr>
            <a:endParaRPr lang="es-ES" sz="2400" kern="0" dirty="0">
              <a:latin typeface="+mn-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0" y="214291"/>
            <a:ext cx="8929718" cy="1571648"/>
          </a:xfrm>
          <a:prstGeom prst="rect">
            <a:avLst/>
          </a:prstGeom>
          <a:noFill/>
          <a:ln w="9525">
            <a:noFill/>
            <a:miter lim="800000"/>
            <a:headEnd/>
            <a:tailEnd/>
          </a:ln>
        </p:spPr>
        <p:txBody>
          <a:bodyPr anchor="ctr"/>
          <a:lstStyle/>
          <a:p>
            <a:pPr algn="ctr" eaLnBrk="1" hangingPunct="1">
              <a:defRPr/>
            </a:pPr>
            <a:r>
              <a:rPr lang="es-ES" sz="3200" b="1" dirty="0">
                <a:latin typeface="Arial Rounded MT Bold" pitchFamily="34" charset="0"/>
                <a:ea typeface="+mj-ea"/>
                <a:cs typeface="Arial" charset="0"/>
              </a:rPr>
              <a:t>Bibliografía recomendada / fecha de revisión</a:t>
            </a:r>
          </a:p>
        </p:txBody>
      </p:sp>
      <p:sp>
        <p:nvSpPr>
          <p:cNvPr id="3" name="3 Rectángulo"/>
          <p:cNvSpPr>
            <a:spLocks noChangeArrowheads="1"/>
          </p:cNvSpPr>
          <p:nvPr/>
        </p:nvSpPr>
        <p:spPr bwMode="auto">
          <a:xfrm>
            <a:off x="500063" y="1571612"/>
            <a:ext cx="8286750" cy="5139869"/>
          </a:xfrm>
          <a:prstGeom prst="rect">
            <a:avLst/>
          </a:prstGeom>
          <a:noFill/>
          <a:ln w="9525">
            <a:noFill/>
            <a:miter lim="800000"/>
            <a:headEnd/>
            <a:tailEnd/>
          </a:ln>
        </p:spPr>
        <p:txBody>
          <a:bodyPr wrap="square">
            <a:spAutoFit/>
          </a:bodyPr>
          <a:lstStyle/>
          <a:p>
            <a:pPr marL="273050" indent="-271463" algn="just" eaLnBrk="1" hangingPunct="1">
              <a:spcBef>
                <a:spcPts val="600"/>
              </a:spcBef>
              <a:buClr>
                <a:srgbClr val="FFFF00"/>
              </a:buClr>
              <a:buSzPct val="95000"/>
              <a:buBlip>
                <a:blip r:embed="rId2"/>
              </a:buBlip>
              <a:tabLst>
                <a:tab pos="912813" algn="l"/>
                <a:tab pos="1827213" algn="l"/>
                <a:tab pos="2741613" algn="l"/>
                <a:tab pos="3656013" algn="l"/>
                <a:tab pos="4570413" algn="l"/>
                <a:tab pos="5484813" algn="l"/>
                <a:tab pos="6399213" algn="l"/>
                <a:tab pos="7313613" algn="l"/>
                <a:tab pos="8228013" algn="l"/>
                <a:tab pos="9142413" algn="l"/>
                <a:tab pos="10056813" algn="l"/>
              </a:tabLst>
            </a:pPr>
            <a:r>
              <a:rPr lang="es-ES" sz="2400" b="1" dirty="0" smtClean="0">
                <a:latin typeface="Arial Rounded MT Bold" pitchFamily="34" charset="0"/>
                <a:cs typeface="Arial" charset="0"/>
              </a:rPr>
              <a:t>Farreras-</a:t>
            </a:r>
            <a:r>
              <a:rPr lang="es-ES" sz="2400" b="1" dirty="0" err="1" smtClean="0">
                <a:latin typeface="Arial Rounded MT Bold" pitchFamily="34" charset="0"/>
                <a:cs typeface="Arial" charset="0"/>
              </a:rPr>
              <a:t>Rozman</a:t>
            </a:r>
            <a:r>
              <a:rPr lang="es-ES" sz="2400" b="1" dirty="0">
                <a:latin typeface="Arial Rounded MT Bold" pitchFamily="34" charset="0"/>
                <a:cs typeface="Arial" charset="0"/>
              </a:rPr>
              <a:t>. Medicina Interna. 17</a:t>
            </a:r>
            <a:r>
              <a:rPr lang="es-ES" sz="2400" b="1" baseline="30000" dirty="0">
                <a:latin typeface="Arial Rounded MT Bold" pitchFamily="34" charset="0"/>
                <a:cs typeface="Arial" charset="0"/>
              </a:rPr>
              <a:t>ma</a:t>
            </a:r>
            <a:r>
              <a:rPr lang="es-ES" sz="2400" b="1" dirty="0">
                <a:latin typeface="Arial Rounded MT Bold" pitchFamily="34" charset="0"/>
                <a:cs typeface="Arial" charset="0"/>
              </a:rPr>
              <a:t> ed. Barcelona:</a:t>
            </a:r>
          </a:p>
          <a:p>
            <a:pPr marL="273050" indent="-271463" algn="just" eaLnBrk="1" hangingPunct="1">
              <a:spcBef>
                <a:spcPts val="600"/>
              </a:spcBef>
              <a:buClr>
                <a:srgbClr val="FFFF00"/>
              </a:buClr>
              <a:buSzPct val="95000"/>
              <a:tabLst>
                <a:tab pos="912813" algn="l"/>
                <a:tab pos="1827213" algn="l"/>
                <a:tab pos="2741613" algn="l"/>
                <a:tab pos="3656013" algn="l"/>
                <a:tab pos="4570413" algn="l"/>
                <a:tab pos="5484813" algn="l"/>
                <a:tab pos="6399213" algn="l"/>
                <a:tab pos="7313613" algn="l"/>
                <a:tab pos="8228013" algn="l"/>
                <a:tab pos="9142413" algn="l"/>
                <a:tab pos="10056813" algn="l"/>
              </a:tabLst>
            </a:pPr>
            <a:r>
              <a:rPr lang="es-ES" sz="2400" b="1" dirty="0">
                <a:latin typeface="Arial Rounded MT Bold" pitchFamily="34" charset="0"/>
                <a:cs typeface="Arial" charset="0"/>
              </a:rPr>
              <a:t>    </a:t>
            </a:r>
            <a:r>
              <a:rPr lang="es-ES" sz="2400" b="1" dirty="0" err="1">
                <a:latin typeface="Arial Rounded MT Bold" pitchFamily="34" charset="0"/>
                <a:cs typeface="Arial" charset="0"/>
              </a:rPr>
              <a:t>Elsevier</a:t>
            </a:r>
            <a:r>
              <a:rPr lang="es-ES" sz="2400" b="1" dirty="0">
                <a:latin typeface="Arial Rounded MT Bold" pitchFamily="34" charset="0"/>
                <a:cs typeface="Arial" charset="0"/>
              </a:rPr>
              <a:t>; </a:t>
            </a:r>
            <a:r>
              <a:rPr lang="es-ES" sz="2400" b="1" dirty="0" smtClean="0">
                <a:latin typeface="Arial Rounded MT Bold" pitchFamily="34" charset="0"/>
                <a:cs typeface="Arial" charset="0"/>
              </a:rPr>
              <a:t>2012.</a:t>
            </a:r>
          </a:p>
          <a:p>
            <a:pPr marL="273050" indent="-271463" algn="just" eaLnBrk="1" hangingPunct="1">
              <a:spcBef>
                <a:spcPts val="600"/>
              </a:spcBef>
              <a:buClr>
                <a:srgbClr val="FFFF00"/>
              </a:buClr>
              <a:buSzPct val="95000"/>
              <a:buBlip>
                <a:blip r:embed="rId2"/>
              </a:buBlip>
              <a:tabLst>
                <a:tab pos="912813" algn="l"/>
                <a:tab pos="1827213" algn="l"/>
                <a:tab pos="2741613" algn="l"/>
                <a:tab pos="3656013" algn="l"/>
                <a:tab pos="4570413" algn="l"/>
                <a:tab pos="5484813" algn="l"/>
                <a:tab pos="6399213" algn="l"/>
                <a:tab pos="7313613" algn="l"/>
                <a:tab pos="8228013" algn="l"/>
                <a:tab pos="9142413" algn="l"/>
                <a:tab pos="10056813" algn="l"/>
              </a:tabLst>
            </a:pPr>
            <a:r>
              <a:rPr lang="es-ES" sz="2400" b="1" dirty="0" smtClean="0">
                <a:latin typeface="Arial Rounded MT Bold" pitchFamily="34" charset="0"/>
                <a:cs typeface="Arial" charset="0"/>
              </a:rPr>
              <a:t> </a:t>
            </a:r>
            <a:r>
              <a:rPr lang="es-ES" sz="2400" b="1" dirty="0" err="1" smtClean="0">
                <a:latin typeface="Arial Rounded MT Bold" pitchFamily="34" charset="0"/>
                <a:cs typeface="Arial" charset="0"/>
              </a:rPr>
              <a:t>Robbins</a:t>
            </a:r>
            <a:r>
              <a:rPr lang="es-ES" sz="2400" b="1" dirty="0">
                <a:latin typeface="Arial Rounded MT Bold" pitchFamily="34" charset="0"/>
                <a:cs typeface="Arial" charset="0"/>
              </a:rPr>
              <a:t>. </a:t>
            </a:r>
            <a:r>
              <a:rPr lang="es-ES" sz="2400" b="1" dirty="0" err="1">
                <a:latin typeface="Arial Rounded MT Bold" pitchFamily="34" charset="0"/>
                <a:cs typeface="Arial" charset="0"/>
              </a:rPr>
              <a:t>Pathology</a:t>
            </a:r>
            <a:r>
              <a:rPr lang="es-ES" sz="2400" b="1" dirty="0">
                <a:latin typeface="Arial Rounded MT Bold" pitchFamily="34" charset="0"/>
                <a:cs typeface="Arial" charset="0"/>
              </a:rPr>
              <a:t> Basic. 8</a:t>
            </a:r>
            <a:r>
              <a:rPr lang="es-ES" sz="2400" b="1" baseline="30000" dirty="0">
                <a:latin typeface="Arial Rounded MT Bold" pitchFamily="34" charset="0"/>
                <a:cs typeface="Arial" charset="0"/>
              </a:rPr>
              <a:t>va </a:t>
            </a:r>
            <a:r>
              <a:rPr lang="es-ES" sz="2400" b="1" dirty="0">
                <a:latin typeface="Arial Rounded MT Bold" pitchFamily="34" charset="0"/>
                <a:cs typeface="Arial" charset="0"/>
              </a:rPr>
              <a:t>ed. Barcelona: </a:t>
            </a:r>
            <a:r>
              <a:rPr lang="es-ES" sz="2400" b="1" dirty="0" err="1">
                <a:latin typeface="Arial Rounded MT Bold" pitchFamily="34" charset="0"/>
                <a:cs typeface="Arial" charset="0"/>
              </a:rPr>
              <a:t>Elsevier</a:t>
            </a:r>
            <a:r>
              <a:rPr lang="es-ES" sz="2400" b="1" dirty="0">
                <a:latin typeface="Arial Rounded MT Bold" pitchFamily="34" charset="0"/>
                <a:cs typeface="Arial" charset="0"/>
              </a:rPr>
              <a:t>;</a:t>
            </a:r>
          </a:p>
          <a:p>
            <a:pPr marL="273050" indent="-271463" algn="just" eaLnBrk="1" hangingPunct="1">
              <a:spcBef>
                <a:spcPts val="600"/>
              </a:spcBef>
              <a:buClr>
                <a:srgbClr val="FFFF00"/>
              </a:buClr>
              <a:buSzPct val="95000"/>
              <a:tabLst>
                <a:tab pos="912813" algn="l"/>
                <a:tab pos="1827213" algn="l"/>
                <a:tab pos="2741613" algn="l"/>
                <a:tab pos="3656013" algn="l"/>
                <a:tab pos="4570413" algn="l"/>
                <a:tab pos="5484813" algn="l"/>
                <a:tab pos="6399213" algn="l"/>
                <a:tab pos="7313613" algn="l"/>
                <a:tab pos="8228013" algn="l"/>
                <a:tab pos="9142413" algn="l"/>
                <a:tab pos="10056813" algn="l"/>
              </a:tabLst>
            </a:pPr>
            <a:r>
              <a:rPr lang="es-ES" sz="2400" b="1" dirty="0">
                <a:latin typeface="Arial Rounded MT Bold" pitchFamily="34" charset="0"/>
                <a:cs typeface="Arial" charset="0"/>
              </a:rPr>
              <a:t>    2007.</a:t>
            </a:r>
          </a:p>
          <a:p>
            <a:pPr marL="273050" indent="-271463" algn="just" eaLnBrk="1" hangingPunct="1">
              <a:spcBef>
                <a:spcPts val="600"/>
              </a:spcBef>
              <a:buClr>
                <a:srgbClr val="FFFF00"/>
              </a:buClr>
              <a:buSzPct val="95000"/>
              <a:buBlip>
                <a:blip r:embed="rId2"/>
              </a:buBlip>
              <a:tabLst>
                <a:tab pos="912813" algn="l"/>
                <a:tab pos="1827213" algn="l"/>
                <a:tab pos="2741613" algn="l"/>
                <a:tab pos="3656013" algn="l"/>
                <a:tab pos="4570413" algn="l"/>
                <a:tab pos="5484813" algn="l"/>
                <a:tab pos="6399213" algn="l"/>
                <a:tab pos="7313613" algn="l"/>
                <a:tab pos="8228013" algn="l"/>
                <a:tab pos="9142413" algn="l"/>
                <a:tab pos="10056813" algn="l"/>
              </a:tabLst>
            </a:pPr>
            <a:r>
              <a:rPr lang="es-ES" sz="2400" b="1" dirty="0">
                <a:latin typeface="Arial Rounded MT Bold" pitchFamily="34" charset="0"/>
                <a:cs typeface="Arial" charset="0"/>
              </a:rPr>
              <a:t> Álvarez </a:t>
            </a:r>
            <a:r>
              <a:rPr lang="es-ES" sz="2400" b="1" dirty="0" err="1">
                <a:latin typeface="Arial Rounded MT Bold" pitchFamily="34" charset="0"/>
                <a:cs typeface="Arial" charset="0"/>
              </a:rPr>
              <a:t>Sintes</a:t>
            </a:r>
            <a:r>
              <a:rPr lang="es-ES" sz="2400" b="1" dirty="0">
                <a:latin typeface="Arial Rounded MT Bold" pitchFamily="34" charset="0"/>
                <a:cs typeface="Arial" charset="0"/>
              </a:rPr>
              <a:t> R. Medicina General Integral. 2da ed. La</a:t>
            </a:r>
          </a:p>
          <a:p>
            <a:pPr marL="273050" indent="-271463" algn="just" eaLnBrk="1" hangingPunct="1">
              <a:spcBef>
                <a:spcPts val="600"/>
              </a:spcBef>
              <a:buClr>
                <a:srgbClr val="FFFF00"/>
              </a:buClr>
              <a:buSzPct val="95000"/>
              <a:tabLst>
                <a:tab pos="912813" algn="l"/>
                <a:tab pos="1827213" algn="l"/>
                <a:tab pos="2741613" algn="l"/>
                <a:tab pos="3656013" algn="l"/>
                <a:tab pos="4570413" algn="l"/>
                <a:tab pos="5484813" algn="l"/>
                <a:tab pos="6399213" algn="l"/>
                <a:tab pos="7313613" algn="l"/>
                <a:tab pos="8228013" algn="l"/>
                <a:tab pos="9142413" algn="l"/>
                <a:tab pos="10056813" algn="l"/>
              </a:tabLst>
            </a:pPr>
            <a:r>
              <a:rPr lang="es-ES" sz="2400" b="1" dirty="0">
                <a:latin typeface="Arial Rounded MT Bold" pitchFamily="34" charset="0"/>
                <a:cs typeface="Arial" charset="0"/>
              </a:rPr>
              <a:t>    Habana: Editorial Ciencias Médicas; 2008.</a:t>
            </a:r>
          </a:p>
          <a:p>
            <a:pPr marL="273050" indent="-271463" algn="just" eaLnBrk="1" hangingPunct="1">
              <a:spcBef>
                <a:spcPts val="600"/>
              </a:spcBef>
              <a:buClr>
                <a:srgbClr val="FFFF00"/>
              </a:buClr>
              <a:buSzPct val="95000"/>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s-ES" sz="2400" dirty="0">
              <a:latin typeface="Arial Rounded MT Bold" pitchFamily="34" charset="0"/>
              <a:cs typeface="Arial" charset="0"/>
            </a:endParaRPr>
          </a:p>
          <a:p>
            <a:pPr marL="273050" indent="-271463" algn="just" eaLnBrk="1" hangingPunct="1">
              <a:spcBef>
                <a:spcPts val="600"/>
              </a:spcBef>
              <a:buClr>
                <a:srgbClr val="FFFF00"/>
              </a:buClr>
              <a:buSzPct val="95000"/>
              <a:buBlip>
                <a:blip r:embed="rId2"/>
              </a:buBlip>
              <a:tabLst>
                <a:tab pos="912813" algn="l"/>
                <a:tab pos="1827213" algn="l"/>
                <a:tab pos="2741613" algn="l"/>
                <a:tab pos="3656013" algn="l"/>
                <a:tab pos="4570413" algn="l"/>
                <a:tab pos="5484813" algn="l"/>
                <a:tab pos="6399213" algn="l"/>
                <a:tab pos="7313613" algn="l"/>
                <a:tab pos="8228013" algn="l"/>
                <a:tab pos="9142413" algn="l"/>
                <a:tab pos="10056813" algn="l"/>
              </a:tabLst>
            </a:pPr>
            <a:r>
              <a:rPr lang="es-ES" sz="2400" dirty="0">
                <a:latin typeface="Arial Rounded MT Bold" pitchFamily="34" charset="0"/>
                <a:cs typeface="Arial" charset="0"/>
              </a:rPr>
              <a:t> </a:t>
            </a:r>
            <a:r>
              <a:rPr lang="es-ES" sz="2400" b="1" dirty="0">
                <a:solidFill>
                  <a:srgbClr val="FF0000"/>
                </a:solidFill>
                <a:latin typeface="Arial Rounded MT Bold" pitchFamily="34" charset="0"/>
                <a:cs typeface="Arial" charset="0"/>
              </a:rPr>
              <a:t>Fecha de revisión: </a:t>
            </a:r>
            <a:r>
              <a:rPr lang="es-ES" sz="2400" b="1" dirty="0" smtClean="0">
                <a:latin typeface="Arial Rounded MT Bold" pitchFamily="34" charset="0"/>
                <a:cs typeface="Arial" charset="0"/>
              </a:rPr>
              <a:t>28 </a:t>
            </a:r>
            <a:r>
              <a:rPr lang="es-ES" sz="2400" b="1" dirty="0">
                <a:latin typeface="Arial Rounded MT Bold" pitchFamily="34" charset="0"/>
                <a:cs typeface="Arial" charset="0"/>
              </a:rPr>
              <a:t>de </a:t>
            </a:r>
            <a:r>
              <a:rPr lang="es-ES" sz="2400" b="1" dirty="0" smtClean="0">
                <a:latin typeface="Arial Rounded MT Bold" pitchFamily="34" charset="0"/>
                <a:cs typeface="Arial" charset="0"/>
              </a:rPr>
              <a:t>Febrero </a:t>
            </a:r>
            <a:r>
              <a:rPr lang="es-ES" sz="2400" b="1" dirty="0">
                <a:latin typeface="Arial Rounded MT Bold" pitchFamily="34" charset="0"/>
                <a:cs typeface="Arial" charset="0"/>
              </a:rPr>
              <a:t>/ </a:t>
            </a:r>
            <a:r>
              <a:rPr lang="es-ES" sz="2400" b="1" dirty="0" smtClean="0">
                <a:latin typeface="Arial Rounded MT Bold" pitchFamily="34" charset="0"/>
                <a:cs typeface="Arial" charset="0"/>
              </a:rPr>
              <a:t>2021.</a:t>
            </a:r>
            <a:endParaRPr lang="es-ES" sz="2400" b="1" dirty="0">
              <a:latin typeface="Arial Rounded MT Bold" pitchFamily="34" charset="0"/>
              <a:cs typeface="Arial" charset="0"/>
            </a:endParaRPr>
          </a:p>
          <a:p>
            <a:pPr marL="273050" indent="-271463" algn="just" eaLnBrk="1" hangingPunct="1">
              <a:spcBef>
                <a:spcPts val="600"/>
              </a:spcBef>
              <a:buClr>
                <a:srgbClr val="FFFF00"/>
              </a:buClr>
              <a:buSzPct val="95000"/>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s-ES" sz="2400" b="1" dirty="0">
              <a:latin typeface="Arial Rounded MT Bold" pitchFamily="34" charset="0"/>
              <a:cs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285720" y="214290"/>
            <a:ext cx="8643998" cy="6357982"/>
          </a:xfrm>
          <a:prstGeom prst="rect">
            <a:avLst/>
          </a:prstGeom>
          <a:noFill/>
          <a:ln w="9525">
            <a:noFill/>
            <a:miter lim="800000"/>
            <a:headEnd/>
            <a:tailEnd/>
          </a:ln>
        </p:spPr>
        <p:txBody>
          <a:bodyPr anchor="ctr"/>
          <a:lstStyle/>
          <a:p>
            <a:pPr algn="ctr" eaLnBrk="1" hangingPunct="1">
              <a:defRPr/>
            </a:pPr>
            <a:r>
              <a:rPr lang="es-ES" sz="3600" b="1" dirty="0" smtClean="0">
                <a:latin typeface="Arial Rounded MT Bold" pitchFamily="34" charset="0"/>
                <a:ea typeface="+mj-ea"/>
                <a:cs typeface="Arial" charset="0"/>
              </a:rPr>
              <a:t>Conclusiones </a:t>
            </a:r>
            <a:r>
              <a:rPr lang="es-ES" sz="3600" b="1" dirty="0">
                <a:latin typeface="Arial Rounded MT Bold" pitchFamily="34" charset="0"/>
                <a:ea typeface="+mj-ea"/>
                <a:cs typeface="Arial" charset="0"/>
              </a:rPr>
              <a:t>de la </a:t>
            </a:r>
            <a:r>
              <a:rPr lang="es-ES" sz="3600" b="1" dirty="0" smtClean="0">
                <a:latin typeface="Arial Rounded MT Bold" pitchFamily="34" charset="0"/>
                <a:ea typeface="+mj-ea"/>
                <a:cs typeface="Arial" charset="0"/>
              </a:rPr>
              <a:t>clase</a:t>
            </a:r>
          </a:p>
          <a:p>
            <a:pPr algn="ctr" eaLnBrk="1" hangingPunct="1">
              <a:defRPr/>
            </a:pPr>
            <a:endParaRPr lang="es-ES" sz="3600" b="1" dirty="0" smtClean="0">
              <a:latin typeface="Arial Rounded MT Bold" pitchFamily="34" charset="0"/>
              <a:ea typeface="+mj-ea"/>
              <a:cs typeface="Arial" charset="0"/>
            </a:endParaRPr>
          </a:p>
          <a:p>
            <a:pPr algn="just" eaLnBrk="1" hangingPunct="1">
              <a:defRPr/>
            </a:pPr>
            <a:r>
              <a:rPr lang="es-ES" sz="2800" b="1" dirty="0" smtClean="0">
                <a:latin typeface="Arial Rounded MT Bold" pitchFamily="34" charset="0"/>
                <a:ea typeface="+mj-ea"/>
                <a:cs typeface="Arial" charset="0"/>
              </a:rPr>
              <a:t>Generalizaciones</a:t>
            </a:r>
          </a:p>
          <a:p>
            <a:pPr algn="just" eaLnBrk="1" hangingPunct="1">
              <a:defRPr/>
            </a:pPr>
            <a:endParaRPr lang="es-ES" sz="2800" b="1" dirty="0" smtClean="0">
              <a:latin typeface="Arial Rounded MT Bold" pitchFamily="34" charset="0"/>
              <a:ea typeface="+mj-ea"/>
              <a:cs typeface="Arial" charset="0"/>
            </a:endParaRPr>
          </a:p>
          <a:p>
            <a:pPr algn="just">
              <a:buClr>
                <a:srgbClr val="FFFF00"/>
              </a:buClr>
              <a:buBlip>
                <a:blip r:embed="rId2"/>
              </a:buBlip>
            </a:pPr>
            <a:r>
              <a:rPr lang="es-ES" sz="2400" b="1" dirty="0" smtClean="0">
                <a:latin typeface="Arial Rounded MT Bold" pitchFamily="34" charset="0"/>
                <a:cs typeface="Arial" charset="0"/>
              </a:rPr>
              <a:t>La úlcera </a:t>
            </a:r>
            <a:r>
              <a:rPr lang="es-ES" sz="2400" b="1" dirty="0" err="1" smtClean="0">
                <a:latin typeface="Arial Rounded MT Bold" pitchFamily="34" charset="0"/>
                <a:cs typeface="Arial" charset="0"/>
              </a:rPr>
              <a:t>gastroduodenal</a:t>
            </a:r>
            <a:r>
              <a:rPr lang="es-ES" sz="2400" b="1" dirty="0" smtClean="0">
                <a:latin typeface="Arial Rounded MT Bold" pitchFamily="34" charset="0"/>
                <a:cs typeface="Arial" charset="0"/>
              </a:rPr>
              <a:t> tiene entre sus principales causas la infección por </a:t>
            </a:r>
            <a:r>
              <a:rPr lang="es-ES" sz="2400" b="1" dirty="0" err="1" smtClean="0">
                <a:latin typeface="Arial Rounded MT Bold" pitchFamily="34" charset="0"/>
                <a:cs typeface="Arial" charset="0"/>
              </a:rPr>
              <a:t>Helicobacter</a:t>
            </a:r>
            <a:r>
              <a:rPr lang="es-ES" sz="2400" b="1" dirty="0" smtClean="0">
                <a:latin typeface="Arial Rounded MT Bold" pitchFamily="34" charset="0"/>
                <a:cs typeface="Arial" charset="0"/>
              </a:rPr>
              <a:t> Pylori y el consumo de AINEs, tabaco y alcohol.</a:t>
            </a:r>
          </a:p>
          <a:p>
            <a:pPr algn="just">
              <a:buClr>
                <a:srgbClr val="FFFF00"/>
              </a:buClr>
            </a:pPr>
            <a:endParaRPr lang="es-ES" sz="2400" b="1" dirty="0" smtClean="0">
              <a:latin typeface="Arial Rounded MT Bold" pitchFamily="34" charset="0"/>
              <a:cs typeface="Arial" charset="0"/>
            </a:endParaRPr>
          </a:p>
          <a:p>
            <a:pPr algn="just">
              <a:buClr>
                <a:srgbClr val="FFFF00"/>
              </a:buClr>
              <a:buBlip>
                <a:blip r:embed="rId2"/>
              </a:buBlip>
            </a:pPr>
            <a:r>
              <a:rPr lang="es-ES" sz="2400" b="1" dirty="0" smtClean="0">
                <a:latin typeface="Arial Rounded MT Bold" pitchFamily="34" charset="0"/>
                <a:cs typeface="Arial" charset="0"/>
              </a:rPr>
              <a:t>El diagnóstico de la úlcera </a:t>
            </a:r>
            <a:r>
              <a:rPr lang="es-ES" sz="2400" b="1" dirty="0" err="1" smtClean="0">
                <a:latin typeface="Arial Rounded MT Bold" pitchFamily="34" charset="0"/>
                <a:cs typeface="Arial" charset="0"/>
              </a:rPr>
              <a:t>gastroduodenal</a:t>
            </a:r>
            <a:r>
              <a:rPr lang="es-ES" sz="2400" b="1" dirty="0" smtClean="0">
                <a:latin typeface="Arial Rounded MT Bold" pitchFamily="34" charset="0"/>
                <a:cs typeface="Arial" charset="0"/>
              </a:rPr>
              <a:t> se establece mediante la confección de una historia clínica adecuada. </a:t>
            </a:r>
          </a:p>
          <a:p>
            <a:pPr algn="just">
              <a:buClr>
                <a:srgbClr val="FFFF00"/>
              </a:buClr>
            </a:pPr>
            <a:endParaRPr lang="es-ES" sz="2400" b="1" dirty="0" smtClean="0">
              <a:latin typeface="Arial Rounded MT Bold" pitchFamily="34" charset="0"/>
              <a:cs typeface="Arial" charset="0"/>
            </a:endParaRPr>
          </a:p>
          <a:p>
            <a:pPr algn="just">
              <a:buClr>
                <a:srgbClr val="FFFF00"/>
              </a:buClr>
              <a:buBlip>
                <a:blip r:embed="rId2"/>
              </a:buBlip>
            </a:pPr>
            <a:r>
              <a:rPr lang="es-ES" sz="2400" b="1" dirty="0" smtClean="0">
                <a:latin typeface="Arial Rounded MT Bold" pitchFamily="34" charset="0"/>
                <a:cs typeface="Arial" charset="0"/>
              </a:rPr>
              <a:t>El tratamiento médico de esta enfermedad es individualizado partiendo de la posible etiología, siendo su prevención el aspecto más importante.</a:t>
            </a:r>
          </a:p>
          <a:p>
            <a:pPr algn="just" eaLnBrk="1" hangingPunct="1">
              <a:defRPr/>
            </a:pPr>
            <a:endParaRPr lang="es-ES" sz="3600" b="1" dirty="0">
              <a:latin typeface="Arial Rounded MT Bold" pitchFamily="34" charset="0"/>
              <a:ea typeface="+mj-ea"/>
              <a:cs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428597" y="214291"/>
            <a:ext cx="8358246" cy="857255"/>
          </a:xfrm>
          <a:prstGeom prst="rect">
            <a:avLst/>
          </a:prstGeom>
          <a:noFill/>
          <a:ln w="9525">
            <a:noFill/>
            <a:miter lim="800000"/>
            <a:headEnd/>
            <a:tailEnd/>
          </a:ln>
        </p:spPr>
        <p:txBody>
          <a:bodyPr anchor="ctr"/>
          <a:lstStyle/>
          <a:p>
            <a:pPr algn="ctr" eaLnBrk="1" hangingPunct="1">
              <a:defRPr/>
            </a:pPr>
            <a:r>
              <a:rPr lang="es-ES" sz="3600" b="1" dirty="0">
                <a:latin typeface="Arial Rounded MT Bold" pitchFamily="34" charset="0"/>
                <a:ea typeface="+mj-ea"/>
                <a:cs typeface="Arial" charset="0"/>
              </a:rPr>
              <a:t>Preguntas de comprobación</a:t>
            </a:r>
          </a:p>
        </p:txBody>
      </p:sp>
      <p:sp>
        <p:nvSpPr>
          <p:cNvPr id="3" name="2 Marcador de contenido"/>
          <p:cNvSpPr txBox="1">
            <a:spLocks/>
          </p:cNvSpPr>
          <p:nvPr/>
        </p:nvSpPr>
        <p:spPr bwMode="auto">
          <a:xfrm>
            <a:off x="214313" y="1428750"/>
            <a:ext cx="8496300" cy="4929188"/>
          </a:xfrm>
          <a:prstGeom prst="rect">
            <a:avLst/>
          </a:prstGeom>
          <a:noFill/>
          <a:ln w="9525">
            <a:noFill/>
            <a:miter lim="800000"/>
            <a:headEnd/>
            <a:tailEnd/>
          </a:ln>
        </p:spPr>
        <p:txBody>
          <a:bodyPr/>
          <a:lstStyle/>
          <a:p>
            <a:pPr marL="609600" indent="-609600" algn="just" eaLnBrk="1" hangingPunct="1">
              <a:lnSpc>
                <a:spcPct val="90000"/>
              </a:lnSpc>
              <a:spcBef>
                <a:spcPct val="20000"/>
              </a:spcBef>
              <a:buClr>
                <a:srgbClr val="FFFF00"/>
              </a:buClr>
              <a:buFont typeface="Arial" charset="0"/>
              <a:buAutoNum type="arabicPeriod"/>
              <a:defRPr/>
            </a:pPr>
            <a:endParaRPr lang="es-ES" sz="2400" kern="0" dirty="0">
              <a:cs typeface="Arial" charset="0"/>
            </a:endParaRPr>
          </a:p>
          <a:p>
            <a:pPr marL="609600" indent="-609600" algn="just" eaLnBrk="1" hangingPunct="1">
              <a:lnSpc>
                <a:spcPct val="90000"/>
              </a:lnSpc>
              <a:spcBef>
                <a:spcPct val="20000"/>
              </a:spcBef>
              <a:buClr>
                <a:srgbClr val="FFFF00"/>
              </a:buClr>
              <a:buFont typeface="Arial" charset="0"/>
              <a:buAutoNum type="arabicPeriod"/>
              <a:defRPr/>
            </a:pPr>
            <a:endParaRPr lang="es-ES" sz="2400" dirty="0"/>
          </a:p>
          <a:p>
            <a:pPr marL="609600" indent="-609600" algn="just" eaLnBrk="1" hangingPunct="1">
              <a:lnSpc>
                <a:spcPct val="150000"/>
              </a:lnSpc>
              <a:spcBef>
                <a:spcPct val="20000"/>
              </a:spcBef>
              <a:buClr>
                <a:srgbClr val="7030A0"/>
              </a:buClr>
              <a:buFont typeface="+mj-lt"/>
              <a:buAutoNum type="arabicPeriod"/>
              <a:defRPr/>
            </a:pPr>
            <a:r>
              <a:rPr lang="es-ES" sz="2400" b="1" kern="0" dirty="0">
                <a:latin typeface="Arial Rounded MT Bold" pitchFamily="34" charset="0"/>
                <a:cs typeface="Arial" charset="0"/>
              </a:rPr>
              <a:t>Exprese como se realiza el diagnóstico de la </a:t>
            </a:r>
            <a:r>
              <a:rPr lang="es-ES" sz="2400" b="1" kern="0" dirty="0" smtClean="0">
                <a:latin typeface="Arial Rounded MT Bold" pitchFamily="34" charset="0"/>
                <a:cs typeface="Arial" charset="0"/>
              </a:rPr>
              <a:t>úlcera </a:t>
            </a:r>
            <a:r>
              <a:rPr lang="es-ES" sz="2400" b="1" kern="0" dirty="0" err="1" smtClean="0">
                <a:latin typeface="Arial Rounded MT Bold" pitchFamily="34" charset="0"/>
                <a:cs typeface="Arial" charset="0"/>
              </a:rPr>
              <a:t>gastroduodenal</a:t>
            </a:r>
            <a:r>
              <a:rPr lang="es-ES" sz="2400" b="1" kern="0" dirty="0" smtClean="0">
                <a:latin typeface="Arial Rounded MT Bold" pitchFamily="34" charset="0"/>
                <a:cs typeface="Arial" charset="0"/>
              </a:rPr>
              <a:t>.</a:t>
            </a:r>
            <a:endParaRPr lang="es-ES" sz="2400" b="1" kern="0" dirty="0">
              <a:latin typeface="Arial Rounded MT Bold" pitchFamily="34" charset="0"/>
              <a:cs typeface="Arial" charset="0"/>
            </a:endParaRPr>
          </a:p>
          <a:p>
            <a:pPr marL="609600" indent="-609600" algn="just" eaLnBrk="1" hangingPunct="1">
              <a:lnSpc>
                <a:spcPct val="150000"/>
              </a:lnSpc>
              <a:spcBef>
                <a:spcPct val="20000"/>
              </a:spcBef>
              <a:buClr>
                <a:srgbClr val="7030A0"/>
              </a:buClr>
              <a:buFont typeface="+mj-lt"/>
              <a:buAutoNum type="arabicPeriod"/>
              <a:defRPr/>
            </a:pPr>
            <a:r>
              <a:rPr lang="es-ES" sz="2400" b="1" kern="0" dirty="0" smtClean="0">
                <a:latin typeface="Arial Rounded MT Bold" pitchFamily="34" charset="0"/>
                <a:cs typeface="Arial" charset="0"/>
              </a:rPr>
              <a:t>¿</a:t>
            </a:r>
            <a:r>
              <a:rPr lang="es-ES" sz="2400" b="1" kern="0" dirty="0">
                <a:latin typeface="Arial Rounded MT Bold" pitchFamily="34" charset="0"/>
                <a:cs typeface="Arial" charset="0"/>
              </a:rPr>
              <a:t>Cuál es el tratamiento médico de la </a:t>
            </a:r>
            <a:r>
              <a:rPr lang="es-ES" sz="2400" b="1" kern="0" dirty="0" smtClean="0">
                <a:latin typeface="Arial Rounded MT Bold" pitchFamily="34" charset="0"/>
                <a:cs typeface="Arial" charset="0"/>
              </a:rPr>
              <a:t>úlcera gástrica por infección por </a:t>
            </a:r>
            <a:r>
              <a:rPr lang="es-ES" sz="2400" b="1" kern="0" dirty="0" err="1" smtClean="0">
                <a:latin typeface="Arial Rounded MT Bold" pitchFamily="34" charset="0"/>
                <a:cs typeface="Arial" charset="0"/>
              </a:rPr>
              <a:t>Helicobacter</a:t>
            </a:r>
            <a:r>
              <a:rPr lang="es-ES" sz="2400" b="1" kern="0" dirty="0" smtClean="0">
                <a:latin typeface="Arial Rounded MT Bold" pitchFamily="34" charset="0"/>
                <a:cs typeface="Arial" charset="0"/>
              </a:rPr>
              <a:t> Pylori?</a:t>
            </a:r>
            <a:endParaRPr lang="es-ES" sz="2400" b="1" kern="0" dirty="0">
              <a:latin typeface="Arial Rounded MT Bold" pitchFamily="34" charset="0"/>
              <a:cs typeface="Arial" charset="0"/>
            </a:endParaRPr>
          </a:p>
          <a:p>
            <a:pPr marL="609600" indent="-609600" algn="just" eaLnBrk="1" hangingPunct="1">
              <a:lnSpc>
                <a:spcPct val="90000"/>
              </a:lnSpc>
              <a:spcBef>
                <a:spcPct val="20000"/>
              </a:spcBef>
              <a:buClr>
                <a:srgbClr val="FFFF00"/>
              </a:buClr>
              <a:buFont typeface="Arial" charset="0"/>
              <a:buAutoNum type="arabicPeriod"/>
              <a:defRPr/>
            </a:pPr>
            <a:endParaRPr lang="es-ES" sz="2400" b="1" kern="0" dirty="0">
              <a:latin typeface="Arial Rounded MT Bold" pitchFamily="34" charset="0"/>
              <a:cs typeface="Arial" charset="0"/>
            </a:endParaRPr>
          </a:p>
          <a:p>
            <a:pPr marL="609600" indent="-609600" algn="just" eaLnBrk="1" hangingPunct="1">
              <a:lnSpc>
                <a:spcPct val="90000"/>
              </a:lnSpc>
              <a:spcBef>
                <a:spcPct val="20000"/>
              </a:spcBef>
              <a:buClr>
                <a:srgbClr val="FFFF00"/>
              </a:buClr>
              <a:buFont typeface="Arial" charset="0"/>
              <a:buAutoNum type="arabicPeriod"/>
              <a:defRPr/>
            </a:pPr>
            <a:endParaRPr lang="es-ES" sz="2000" kern="0" dirty="0">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isel"/>
          <p:cNvSpPr/>
          <p:nvPr/>
        </p:nvSpPr>
        <p:spPr>
          <a:xfrm>
            <a:off x="467544" y="332656"/>
            <a:ext cx="7462019" cy="1524719"/>
          </a:xfrm>
          <a:prstGeom prst="bevel">
            <a:avLst/>
          </a:prstGeom>
          <a:solidFill>
            <a:schemeClr val="accent2"/>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VE" sz="2800" b="1" dirty="0">
                <a:solidFill>
                  <a:schemeClr val="tx1"/>
                </a:solidFill>
                <a:latin typeface="Arial Rounded MT Bold" pitchFamily="34" charset="0"/>
              </a:rPr>
              <a:t> INTRODUCCIÓN A LA CONFERENCIA</a:t>
            </a:r>
            <a:r>
              <a:rPr lang="es-VE" sz="2800" b="1" dirty="0">
                <a:solidFill>
                  <a:schemeClr val="tx1"/>
                </a:solidFill>
                <a:latin typeface="Arial Rounded MT Bold" pitchFamily="34" charset="0"/>
                <a:cs typeface="Arial" pitchFamily="34" charset="0"/>
              </a:rPr>
              <a:t> </a:t>
            </a:r>
            <a:endParaRPr lang="es-ES" sz="2800" b="1" dirty="0">
              <a:solidFill>
                <a:schemeClr val="tx1"/>
              </a:solidFill>
              <a:latin typeface="Arial Rounded MT Bold" pitchFamily="34" charset="0"/>
              <a:cs typeface="Arial" pitchFamily="34" charset="0"/>
            </a:endParaRPr>
          </a:p>
        </p:txBody>
      </p:sp>
      <p:sp>
        <p:nvSpPr>
          <p:cNvPr id="3" name="3 Marcador de contenido"/>
          <p:cNvSpPr>
            <a:spLocks noGrp="1"/>
          </p:cNvSpPr>
          <p:nvPr>
            <p:ph idx="4294967295"/>
          </p:nvPr>
        </p:nvSpPr>
        <p:spPr>
          <a:xfrm>
            <a:off x="34925" y="1988840"/>
            <a:ext cx="7849443" cy="4176464"/>
          </a:xfrm>
        </p:spPr>
        <p:txBody>
          <a:bodyPr>
            <a:noAutofit/>
          </a:bodyPr>
          <a:lstStyle/>
          <a:p>
            <a:pPr marL="457200" indent="-457200" algn="ctr" eaLnBrk="1" fontAlgn="auto" hangingPunct="1">
              <a:lnSpc>
                <a:spcPct val="80000"/>
              </a:lnSpc>
              <a:spcBef>
                <a:spcPct val="0"/>
              </a:spcBef>
              <a:spcAft>
                <a:spcPts val="0"/>
              </a:spcAft>
              <a:buFont typeface="Arial" charset="0"/>
              <a:buNone/>
              <a:defRPr/>
            </a:pPr>
            <a:r>
              <a:rPr lang="es-ES" sz="3800" dirty="0" smtClean="0">
                <a:solidFill>
                  <a:srgbClr val="00B0F0"/>
                </a:solidFill>
                <a:cs typeface="Arial" charset="0"/>
              </a:rPr>
              <a:t>   </a:t>
            </a:r>
            <a:endParaRPr lang="es-ES" sz="3200" b="1" dirty="0" smtClean="0">
              <a:latin typeface="Arial" pitchFamily="34" charset="0"/>
              <a:cs typeface="Arial" pitchFamily="34" charset="0"/>
            </a:endParaRPr>
          </a:p>
          <a:p>
            <a:pPr eaLnBrk="1" fontAlgn="auto" hangingPunct="1">
              <a:lnSpc>
                <a:spcPct val="150000"/>
              </a:lnSpc>
              <a:spcAft>
                <a:spcPts val="0"/>
              </a:spcAft>
              <a:buClr>
                <a:schemeClr val="tx1"/>
              </a:buClr>
              <a:buFont typeface="Wingdings" pitchFamily="2" charset="2"/>
              <a:buChar char="v"/>
              <a:defRPr/>
            </a:pPr>
            <a:r>
              <a:rPr lang="es-ES" sz="2800" b="1" dirty="0" smtClean="0">
                <a:latin typeface="Arial Rounded MT Bold" pitchFamily="34" charset="0"/>
                <a:cs typeface="Arial" pitchFamily="34" charset="0"/>
              </a:rPr>
              <a:t>Saludo de los estudiantes.</a:t>
            </a:r>
          </a:p>
          <a:p>
            <a:pPr eaLnBrk="1" fontAlgn="auto" hangingPunct="1">
              <a:lnSpc>
                <a:spcPct val="150000"/>
              </a:lnSpc>
              <a:spcAft>
                <a:spcPts val="0"/>
              </a:spcAft>
              <a:buClr>
                <a:schemeClr val="tx1"/>
              </a:buClr>
              <a:buFont typeface="Wingdings" pitchFamily="2" charset="2"/>
              <a:buChar char="v"/>
              <a:defRPr/>
            </a:pPr>
            <a:r>
              <a:rPr lang="es-ES" sz="2800" b="1" dirty="0" smtClean="0">
                <a:latin typeface="Arial Rounded MT Bold" pitchFamily="34" charset="0"/>
                <a:cs typeface="Arial" pitchFamily="34" charset="0"/>
              </a:rPr>
              <a:t>Comprobación de la asistencia.</a:t>
            </a:r>
          </a:p>
          <a:p>
            <a:pPr eaLnBrk="1" fontAlgn="auto" hangingPunct="1">
              <a:lnSpc>
                <a:spcPct val="150000"/>
              </a:lnSpc>
              <a:spcAft>
                <a:spcPts val="0"/>
              </a:spcAft>
              <a:buClr>
                <a:schemeClr val="tx1"/>
              </a:buClr>
              <a:buFont typeface="Wingdings" pitchFamily="2" charset="2"/>
              <a:buChar char="v"/>
              <a:defRPr/>
            </a:pPr>
            <a:r>
              <a:rPr lang="es-ES" sz="2800" b="1" dirty="0" smtClean="0">
                <a:latin typeface="Arial Rounded MT Bold" pitchFamily="34" charset="0"/>
                <a:cs typeface="Arial" pitchFamily="34" charset="0"/>
              </a:rPr>
              <a:t>Labor educativa.</a:t>
            </a:r>
          </a:p>
          <a:p>
            <a:pPr eaLnBrk="1" fontAlgn="auto" hangingPunct="1">
              <a:lnSpc>
                <a:spcPct val="150000"/>
              </a:lnSpc>
              <a:spcAft>
                <a:spcPts val="0"/>
              </a:spcAft>
              <a:buClr>
                <a:schemeClr val="tx1"/>
              </a:buClr>
              <a:buFont typeface="Wingdings" pitchFamily="2" charset="2"/>
              <a:buChar char="v"/>
              <a:defRPr/>
            </a:pPr>
            <a:r>
              <a:rPr lang="es-ES" sz="2800" b="1" dirty="0" smtClean="0">
                <a:latin typeface="Arial Rounded MT Bold" pitchFamily="34" charset="0"/>
                <a:cs typeface="Arial" pitchFamily="34" charset="0"/>
              </a:rPr>
              <a:t>Retroalimentación de los contenidos del tema anterior.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428625" y="214291"/>
            <a:ext cx="8072438" cy="857256"/>
          </a:xfrm>
          <a:prstGeom prst="rect">
            <a:avLst/>
          </a:prstGeom>
          <a:noFill/>
          <a:ln w="9525">
            <a:noFill/>
            <a:miter lim="800000"/>
            <a:headEnd/>
            <a:tailEnd/>
          </a:ln>
        </p:spPr>
        <p:txBody>
          <a:bodyPr anchor="ctr"/>
          <a:lstStyle/>
          <a:p>
            <a:pPr algn="ctr" eaLnBrk="1" hangingPunct="1">
              <a:defRPr/>
            </a:pPr>
            <a:r>
              <a:rPr lang="es-ES" sz="3200" b="1" dirty="0">
                <a:latin typeface="Arial Rounded MT Bold" pitchFamily="34" charset="0"/>
                <a:ea typeface="+mj-ea"/>
                <a:cs typeface="Arial" charset="0"/>
              </a:rPr>
              <a:t>Literatura recomendada</a:t>
            </a:r>
          </a:p>
        </p:txBody>
      </p:sp>
      <p:sp>
        <p:nvSpPr>
          <p:cNvPr id="3" name="1 Título"/>
          <p:cNvSpPr txBox="1">
            <a:spLocks/>
          </p:cNvSpPr>
          <p:nvPr/>
        </p:nvSpPr>
        <p:spPr bwMode="auto">
          <a:xfrm>
            <a:off x="285750" y="1142984"/>
            <a:ext cx="8643968" cy="4857766"/>
          </a:xfrm>
          <a:prstGeom prst="rect">
            <a:avLst/>
          </a:prstGeom>
          <a:noFill/>
          <a:ln w="9525">
            <a:noFill/>
            <a:miter lim="800000"/>
            <a:headEnd/>
            <a:tailEnd/>
          </a:ln>
        </p:spPr>
        <p:txBody>
          <a:bodyPr anchor="ctr"/>
          <a:lstStyle/>
          <a:p>
            <a:pPr algn="just" eaLnBrk="1" hangingPunct="1">
              <a:buClr>
                <a:srgbClr val="FFFF00"/>
              </a:buClr>
              <a:defRPr/>
            </a:pPr>
            <a:r>
              <a:rPr lang="es-ES" sz="2400" dirty="0">
                <a:ea typeface="+mj-ea"/>
                <a:cs typeface="Arial" charset="0"/>
              </a:rPr>
              <a:t> </a:t>
            </a:r>
          </a:p>
          <a:p>
            <a:pPr algn="just" eaLnBrk="1" hangingPunct="1">
              <a:buClr>
                <a:srgbClr val="FFFF00"/>
              </a:buClr>
              <a:defRPr/>
            </a:pPr>
            <a:endParaRPr lang="es-ES" sz="2400" b="1" dirty="0">
              <a:solidFill>
                <a:srgbClr val="FFC000"/>
              </a:solidFill>
              <a:ea typeface="+mj-ea"/>
              <a:cs typeface="Arial" charset="0"/>
            </a:endParaRPr>
          </a:p>
          <a:p>
            <a:pPr algn="just" eaLnBrk="1" hangingPunct="1">
              <a:buClr>
                <a:srgbClr val="FFFF00"/>
              </a:buClr>
              <a:buFont typeface="Wingdings" pitchFamily="2" charset="2"/>
              <a:buChar char="Ø"/>
              <a:defRPr/>
            </a:pPr>
            <a:endParaRPr lang="es-ES" sz="2400" b="1" dirty="0">
              <a:solidFill>
                <a:srgbClr val="FFC000"/>
              </a:solidFill>
              <a:ea typeface="+mj-ea"/>
              <a:cs typeface="Arial" charset="0"/>
            </a:endParaRPr>
          </a:p>
          <a:p>
            <a:pPr algn="just" eaLnBrk="1" hangingPunct="1">
              <a:buClr>
                <a:srgbClr val="FFC000"/>
              </a:buClr>
              <a:buBlip>
                <a:blip r:embed="rId2"/>
              </a:buBlip>
              <a:defRPr/>
            </a:pPr>
            <a:r>
              <a:rPr lang="es-ES" sz="2800" b="1" dirty="0" smtClean="0">
                <a:solidFill>
                  <a:srgbClr val="FF0000"/>
                </a:solidFill>
                <a:latin typeface="Arial Rounded MT Bold" pitchFamily="34" charset="0"/>
                <a:ea typeface="+mj-ea"/>
                <a:cs typeface="Arial" charset="0"/>
              </a:rPr>
              <a:t>Literatura </a:t>
            </a:r>
            <a:r>
              <a:rPr lang="es-ES" sz="2800" b="1" dirty="0">
                <a:solidFill>
                  <a:srgbClr val="FF0000"/>
                </a:solidFill>
                <a:latin typeface="Arial Rounded MT Bold" pitchFamily="34" charset="0"/>
                <a:ea typeface="+mj-ea"/>
                <a:cs typeface="Arial" charset="0"/>
              </a:rPr>
              <a:t>Básica</a:t>
            </a:r>
          </a:p>
          <a:p>
            <a:pPr algn="just" eaLnBrk="1" hangingPunct="1">
              <a:buClr>
                <a:srgbClr val="FFFF00"/>
              </a:buClr>
              <a:defRPr/>
            </a:pPr>
            <a:r>
              <a:rPr lang="es-ES" sz="2400" b="1" dirty="0">
                <a:latin typeface="Arial Rounded MT Bold" pitchFamily="34" charset="0"/>
                <a:ea typeface="+mj-ea"/>
                <a:cs typeface="Arial" charset="0"/>
              </a:rPr>
              <a:t> </a:t>
            </a:r>
            <a:r>
              <a:rPr lang="es-ES" sz="2400" b="1" dirty="0" smtClean="0">
                <a:latin typeface="Arial Rounded MT Bold" pitchFamily="34" charset="0"/>
                <a:ea typeface="+mj-ea"/>
                <a:cs typeface="Arial" charset="0"/>
              </a:rPr>
              <a:t> - </a:t>
            </a:r>
            <a:r>
              <a:rPr lang="es-ES" sz="2400" b="1" dirty="0" smtClean="0">
                <a:latin typeface="Arial Rounded MT Bold" pitchFamily="34" charset="0"/>
                <a:cs typeface="Arial" charset="0"/>
              </a:rPr>
              <a:t>Roca </a:t>
            </a:r>
            <a:r>
              <a:rPr lang="es-ES" sz="2400" b="1" dirty="0">
                <a:latin typeface="Arial Rounded MT Bold" pitchFamily="34" charset="0"/>
                <a:cs typeface="Arial" charset="0"/>
              </a:rPr>
              <a:t>Goderich R. Temas de Medicina Interna.  4ta ed. </a:t>
            </a:r>
            <a:r>
              <a:rPr lang="es-ES" sz="2400" b="1" dirty="0" smtClean="0">
                <a:latin typeface="Arial Rounded MT Bold" pitchFamily="34" charset="0"/>
                <a:cs typeface="Arial" charset="0"/>
              </a:rPr>
              <a:t> </a:t>
            </a:r>
          </a:p>
          <a:p>
            <a:pPr algn="just" eaLnBrk="1" hangingPunct="1">
              <a:buClr>
                <a:srgbClr val="FFFF00"/>
              </a:buClr>
              <a:defRPr/>
            </a:pPr>
            <a:r>
              <a:rPr lang="es-ES" sz="2400" b="1" dirty="0" smtClean="0">
                <a:latin typeface="Arial Rounded MT Bold" pitchFamily="34" charset="0"/>
                <a:cs typeface="Arial" charset="0"/>
              </a:rPr>
              <a:t>    La Habana</a:t>
            </a:r>
            <a:r>
              <a:rPr lang="es-ES" sz="2400" b="1" dirty="0">
                <a:latin typeface="Arial Rounded MT Bold" pitchFamily="34" charset="0"/>
                <a:cs typeface="Arial" charset="0"/>
              </a:rPr>
              <a:t>: Editorial Ciencias Médicas; 2002.</a:t>
            </a:r>
          </a:p>
          <a:p>
            <a:pPr algn="just" eaLnBrk="1" hangingPunct="1">
              <a:buClr>
                <a:srgbClr val="FFFF00"/>
              </a:buClr>
              <a:defRPr/>
            </a:pPr>
            <a:endParaRPr lang="es-ES" sz="2400" b="1" dirty="0">
              <a:latin typeface="Arial Rounded MT Bold" pitchFamily="34" charset="0"/>
              <a:cs typeface="Arial" charset="0"/>
            </a:endParaRPr>
          </a:p>
          <a:p>
            <a:pPr algn="just">
              <a:buClr>
                <a:srgbClr val="FFC000"/>
              </a:buClr>
              <a:buBlip>
                <a:blip r:embed="rId2"/>
              </a:buBlip>
              <a:defRPr/>
            </a:pPr>
            <a:r>
              <a:rPr lang="es-ES" sz="2800" b="1" dirty="0" smtClean="0">
                <a:solidFill>
                  <a:srgbClr val="FF0000"/>
                </a:solidFill>
                <a:latin typeface="Arial Rounded MT Bold" pitchFamily="34" charset="0"/>
                <a:ea typeface="+mj-ea"/>
                <a:cs typeface="Arial" charset="0"/>
              </a:rPr>
              <a:t>Literatura </a:t>
            </a:r>
            <a:r>
              <a:rPr lang="es-ES" sz="2800" b="1" dirty="0">
                <a:solidFill>
                  <a:srgbClr val="FF0000"/>
                </a:solidFill>
                <a:latin typeface="Arial Rounded MT Bold" pitchFamily="34" charset="0"/>
                <a:ea typeface="+mj-ea"/>
                <a:cs typeface="Arial" charset="0"/>
              </a:rPr>
              <a:t>Complementaria</a:t>
            </a:r>
          </a:p>
          <a:p>
            <a:pPr marL="273050" indent="-271463" algn="just" eaLnBrk="1" hangingPunct="1">
              <a:spcBef>
                <a:spcPts val="600"/>
              </a:spcBef>
              <a:buClr>
                <a:srgbClr val="FFFF00"/>
              </a:buClr>
              <a:buSzPct val="95000"/>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s-ES" sz="2400" b="1" dirty="0" smtClean="0">
                <a:latin typeface="Arial Rounded MT Bold" pitchFamily="34" charset="0"/>
                <a:cs typeface="Arial" charset="0"/>
              </a:rPr>
              <a:t>- Álvarez </a:t>
            </a:r>
            <a:r>
              <a:rPr lang="es-ES" sz="2400" b="1" dirty="0">
                <a:latin typeface="Arial Rounded MT Bold" pitchFamily="34" charset="0"/>
                <a:cs typeface="Arial" charset="0"/>
              </a:rPr>
              <a:t>Sintes R. Medicina General Integral. 2da ed. La Habana: Editorial Ciencias Médicas; 2008.</a:t>
            </a:r>
          </a:p>
          <a:p>
            <a:pPr marL="273050" indent="-271463" algn="just" eaLnBrk="1" hangingPunct="1">
              <a:spcBef>
                <a:spcPts val="600"/>
              </a:spcBef>
              <a:buClr>
                <a:srgbClr val="FFFF00"/>
              </a:buClr>
              <a:buSzPct val="95000"/>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s-MX" sz="2400" b="1" dirty="0" smtClean="0">
                <a:latin typeface="Arial Rounded MT Bold" pitchFamily="34" charset="0"/>
                <a:cs typeface="Arial" charset="0"/>
              </a:rPr>
              <a:t>- L</a:t>
            </a:r>
            <a:r>
              <a:rPr lang="es-ES" sz="2400" b="1" dirty="0" err="1">
                <a:latin typeface="Arial Rounded MT Bold" pitchFamily="34" charset="0"/>
                <a:cs typeface="Arial" charset="0"/>
              </a:rPr>
              <a:t>lanio</a:t>
            </a:r>
            <a:r>
              <a:rPr lang="es-ES" sz="2400" b="1" dirty="0">
                <a:latin typeface="Arial Rounded MT Bold" pitchFamily="34" charset="0"/>
                <a:cs typeface="Arial" charset="0"/>
              </a:rPr>
              <a:t> Navarro R, Perdomo González G. Propedéutica</a:t>
            </a:r>
          </a:p>
          <a:p>
            <a:pPr marL="273050" indent="-271463" algn="just" eaLnBrk="1" hangingPunct="1">
              <a:spcBef>
                <a:spcPts val="600"/>
              </a:spcBef>
              <a:buClr>
                <a:srgbClr val="FFFF00"/>
              </a:buClr>
              <a:buSzPct val="95000"/>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s-ES" sz="2400" b="1" dirty="0">
                <a:latin typeface="Arial Rounded MT Bold" pitchFamily="34" charset="0"/>
                <a:cs typeface="Arial" charset="0"/>
              </a:rPr>
              <a:t>   Clínica y Semiología Médica. La Habana: Editorial Ciencias Médicas; 2003.</a:t>
            </a:r>
          </a:p>
          <a:p>
            <a:pPr algn="just" eaLnBrk="1" hangingPunct="1">
              <a:buClr>
                <a:srgbClr val="FFFF00"/>
              </a:buClr>
              <a:buFont typeface="Wingdings" pitchFamily="2" charset="2"/>
              <a:buChar char="v"/>
              <a:defRPr/>
            </a:pPr>
            <a:endParaRPr lang="es-ES" sz="2400" dirty="0">
              <a:ea typeface="+mj-ea"/>
              <a:cs typeface="Arial" charset="0"/>
            </a:endParaRPr>
          </a:p>
          <a:p>
            <a:pPr algn="just" eaLnBrk="1" hangingPunct="1">
              <a:buFont typeface="Wingdings" pitchFamily="2" charset="2"/>
              <a:buChar char="Ø"/>
              <a:defRPr/>
            </a:pPr>
            <a:endParaRPr lang="es-ES" sz="2400" dirty="0">
              <a:ea typeface="+mj-ea"/>
              <a:cs typeface="Arial" charset="0"/>
            </a:endParaRPr>
          </a:p>
          <a:p>
            <a:pPr algn="just" eaLnBrk="1" hangingPunct="1">
              <a:buFont typeface="Wingdings" pitchFamily="2" charset="2"/>
              <a:buChar char="Ø"/>
              <a:defRPr/>
            </a:pPr>
            <a:endParaRPr lang="es-ES" sz="2400" dirty="0">
              <a:ea typeface="+mj-ea"/>
              <a:cs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285750" y="642918"/>
            <a:ext cx="8072464" cy="5715021"/>
          </a:xfrm>
          <a:prstGeom prst="rect">
            <a:avLst/>
          </a:prstGeom>
          <a:noFill/>
          <a:ln w="9525">
            <a:noFill/>
            <a:miter lim="800000"/>
            <a:headEnd/>
            <a:tailEnd/>
          </a:ln>
        </p:spPr>
        <p:txBody>
          <a:bodyPr anchor="ctr"/>
          <a:lstStyle/>
          <a:p>
            <a:pPr algn="just" eaLnBrk="1" hangingPunct="1">
              <a:buClr>
                <a:srgbClr val="FFFF00"/>
              </a:buClr>
              <a:defRPr/>
            </a:pPr>
            <a:r>
              <a:rPr lang="es-ES" sz="2400" dirty="0">
                <a:ea typeface="+mj-ea"/>
                <a:cs typeface="Arial" charset="0"/>
              </a:rPr>
              <a:t> </a:t>
            </a:r>
          </a:p>
          <a:p>
            <a:pPr algn="just" eaLnBrk="1" hangingPunct="1">
              <a:buClr>
                <a:srgbClr val="FFFF00"/>
              </a:buClr>
              <a:defRPr/>
            </a:pPr>
            <a:endParaRPr lang="es-ES" sz="2400" b="1" dirty="0">
              <a:solidFill>
                <a:srgbClr val="FFC000"/>
              </a:solidFill>
              <a:ea typeface="+mj-ea"/>
              <a:cs typeface="Arial" charset="0"/>
            </a:endParaRPr>
          </a:p>
          <a:p>
            <a:pPr algn="just" eaLnBrk="1" hangingPunct="1">
              <a:buClr>
                <a:srgbClr val="FFC000"/>
              </a:buClr>
              <a:buFont typeface="Wingdings" pitchFamily="2" charset="2"/>
              <a:buChar char="Ø"/>
              <a:defRPr/>
            </a:pPr>
            <a:endParaRPr lang="es-ES" sz="2800" b="1" dirty="0">
              <a:solidFill>
                <a:srgbClr val="FFC000"/>
              </a:solidFill>
              <a:ea typeface="+mj-ea"/>
              <a:cs typeface="Arial" charset="0"/>
            </a:endParaRPr>
          </a:p>
          <a:p>
            <a:pPr algn="just" eaLnBrk="1" hangingPunct="1">
              <a:buClr>
                <a:srgbClr val="FFC000"/>
              </a:buClr>
              <a:buBlip>
                <a:blip r:embed="rId2"/>
              </a:buBlip>
              <a:defRPr/>
            </a:pPr>
            <a:r>
              <a:rPr lang="es-ES" sz="2800" b="1" dirty="0" smtClean="0">
                <a:solidFill>
                  <a:srgbClr val="FF0000"/>
                </a:solidFill>
                <a:ea typeface="+mj-ea"/>
                <a:cs typeface="Arial" charset="0"/>
              </a:rPr>
              <a:t>Literatura </a:t>
            </a:r>
            <a:r>
              <a:rPr lang="es-ES" sz="2800" b="1" dirty="0">
                <a:solidFill>
                  <a:srgbClr val="FF0000"/>
                </a:solidFill>
                <a:ea typeface="+mj-ea"/>
                <a:cs typeface="Arial" charset="0"/>
              </a:rPr>
              <a:t>de consulta</a:t>
            </a:r>
          </a:p>
          <a:p>
            <a:pPr marL="273050" indent="-271463" algn="just" eaLnBrk="1" hangingPunct="1">
              <a:spcBef>
                <a:spcPts val="600"/>
              </a:spcBef>
              <a:buClr>
                <a:srgbClr val="FFFF00"/>
              </a:buClr>
              <a:buSzPct val="95000"/>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s-ES" sz="2400" dirty="0" smtClean="0">
              <a:cs typeface="Arial" charset="0"/>
            </a:endParaRPr>
          </a:p>
          <a:p>
            <a:pPr marL="273050" indent="-271463" algn="just" eaLnBrk="1" hangingPunct="1">
              <a:spcBef>
                <a:spcPts val="600"/>
              </a:spcBef>
              <a:buClr>
                <a:srgbClr val="FFFF00"/>
              </a:buClr>
              <a:buSzPct val="95000"/>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s-ES" sz="2400" dirty="0" smtClean="0">
                <a:cs typeface="Arial" charset="0"/>
              </a:rPr>
              <a:t>-</a:t>
            </a:r>
            <a:r>
              <a:rPr lang="es-ES" sz="2400" b="1" dirty="0" smtClean="0">
                <a:latin typeface="Arial Rounded MT Bold" pitchFamily="34" charset="0"/>
                <a:cs typeface="Arial" charset="0"/>
              </a:rPr>
              <a:t>Vicente </a:t>
            </a:r>
            <a:r>
              <a:rPr lang="es-ES" sz="2400" b="1" dirty="0">
                <a:latin typeface="Arial Rounded MT Bold" pitchFamily="34" charset="0"/>
                <a:cs typeface="Arial" charset="0"/>
              </a:rPr>
              <a:t>Peña E, Rodríguez Porto AL, Sánchez Zulueta E</a:t>
            </a:r>
            <a:r>
              <a:rPr lang="es-ES" sz="2400" b="1" dirty="0" smtClean="0">
                <a:latin typeface="Arial Rounded MT Bold" pitchFamily="34" charset="0"/>
                <a:cs typeface="Arial" charset="0"/>
              </a:rPr>
              <a:t>, </a:t>
            </a:r>
            <a:r>
              <a:rPr lang="es-ES" sz="2400" b="1" dirty="0">
                <a:latin typeface="Arial Rounded MT Bold" pitchFamily="34" charset="0"/>
                <a:cs typeface="Arial" charset="0"/>
              </a:rPr>
              <a:t>Quintana López L, </a:t>
            </a:r>
            <a:r>
              <a:rPr lang="es-ES" sz="2400" b="1" dirty="0" err="1">
                <a:latin typeface="Arial Rounded MT Bold" pitchFamily="34" charset="0"/>
                <a:cs typeface="Arial" charset="0"/>
              </a:rPr>
              <a:t>Riverón</a:t>
            </a:r>
            <a:r>
              <a:rPr lang="es-ES" sz="2400" b="1" dirty="0">
                <a:latin typeface="Arial Rounded MT Bold" pitchFamily="34" charset="0"/>
                <a:cs typeface="Arial" charset="0"/>
              </a:rPr>
              <a:t> González JM, Ledo </a:t>
            </a:r>
            <a:r>
              <a:rPr lang="es-ES" sz="2400" b="1" dirty="0" err="1">
                <a:latin typeface="Arial Rounded MT Bold" pitchFamily="34" charset="0"/>
                <a:cs typeface="Arial" charset="0"/>
              </a:rPr>
              <a:t>Grogués</a:t>
            </a:r>
            <a:r>
              <a:rPr lang="es-ES" sz="2400" b="1" dirty="0">
                <a:latin typeface="Arial Rounded MT Bold" pitchFamily="34" charset="0"/>
                <a:cs typeface="Arial" charset="0"/>
              </a:rPr>
              <a:t> </a:t>
            </a:r>
            <a:r>
              <a:rPr lang="es-ES" sz="2400" b="1" dirty="0" err="1" smtClean="0">
                <a:latin typeface="Arial Rounded MT Bold" pitchFamily="34" charset="0"/>
                <a:cs typeface="Arial" charset="0"/>
              </a:rPr>
              <a:t>D,et</a:t>
            </a:r>
            <a:r>
              <a:rPr lang="es-ES" sz="2400" b="1" dirty="0" smtClean="0">
                <a:latin typeface="Arial Rounded MT Bold" pitchFamily="34" charset="0"/>
                <a:cs typeface="Arial" charset="0"/>
              </a:rPr>
              <a:t> </a:t>
            </a:r>
            <a:r>
              <a:rPr lang="es-ES" sz="2400" b="1" dirty="0">
                <a:latin typeface="Arial Rounded MT Bold" pitchFamily="34" charset="0"/>
                <a:cs typeface="Arial" charset="0"/>
              </a:rPr>
              <a:t>al. Diagnóstico y Tratamiento en Medicina Interna. </a:t>
            </a:r>
            <a:r>
              <a:rPr lang="es-ES" sz="2400" b="1" dirty="0" smtClean="0">
                <a:latin typeface="Arial Rounded MT Bold" pitchFamily="34" charset="0"/>
                <a:cs typeface="Arial" charset="0"/>
              </a:rPr>
              <a:t>La Habana</a:t>
            </a:r>
            <a:r>
              <a:rPr lang="es-ES" sz="2400" b="1" dirty="0">
                <a:latin typeface="Arial Rounded MT Bold" pitchFamily="34" charset="0"/>
                <a:cs typeface="Arial" charset="0"/>
              </a:rPr>
              <a:t>: Editorial Ciencias Médicas; 2012.</a:t>
            </a:r>
          </a:p>
          <a:p>
            <a:pPr marL="273050" indent="-271463" algn="just" eaLnBrk="1" hangingPunct="1">
              <a:spcBef>
                <a:spcPts val="600"/>
              </a:spcBef>
              <a:buClr>
                <a:srgbClr val="FFFF00"/>
              </a:buClr>
              <a:buSzPct val="95000"/>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s-ES" sz="2400" b="1" dirty="0" smtClean="0">
                <a:latin typeface="Arial Rounded MT Bold" pitchFamily="34" charset="0"/>
                <a:cs typeface="Arial" charset="0"/>
              </a:rPr>
              <a:t>-Farreras-</a:t>
            </a:r>
            <a:r>
              <a:rPr lang="es-ES" sz="2400" b="1" dirty="0" err="1" smtClean="0">
                <a:latin typeface="Arial Rounded MT Bold" pitchFamily="34" charset="0"/>
                <a:cs typeface="Arial" charset="0"/>
              </a:rPr>
              <a:t>Rozman</a:t>
            </a:r>
            <a:r>
              <a:rPr lang="es-ES" sz="2400" b="1" dirty="0">
                <a:latin typeface="Arial Rounded MT Bold" pitchFamily="34" charset="0"/>
                <a:cs typeface="Arial" charset="0"/>
              </a:rPr>
              <a:t>. Medicina Interna. 17</a:t>
            </a:r>
            <a:r>
              <a:rPr lang="es-ES" sz="2400" b="1" baseline="30000" dirty="0">
                <a:latin typeface="Arial Rounded MT Bold" pitchFamily="34" charset="0"/>
                <a:cs typeface="Arial" charset="0"/>
              </a:rPr>
              <a:t>ma</a:t>
            </a:r>
            <a:r>
              <a:rPr lang="es-ES" sz="2400" b="1" dirty="0">
                <a:latin typeface="Arial Rounded MT Bold" pitchFamily="34" charset="0"/>
                <a:cs typeface="Arial" charset="0"/>
              </a:rPr>
              <a:t> ed. Barcelona</a:t>
            </a:r>
            <a:r>
              <a:rPr lang="es-ES" sz="2400" b="1" dirty="0" smtClean="0">
                <a:latin typeface="Arial Rounded MT Bold" pitchFamily="34" charset="0"/>
                <a:cs typeface="Arial" charset="0"/>
              </a:rPr>
              <a:t>: </a:t>
            </a:r>
            <a:r>
              <a:rPr lang="es-ES" sz="2400" b="1" dirty="0" err="1">
                <a:latin typeface="Arial Rounded MT Bold" pitchFamily="34" charset="0"/>
                <a:cs typeface="Arial" charset="0"/>
              </a:rPr>
              <a:t>Elsevier</a:t>
            </a:r>
            <a:r>
              <a:rPr lang="es-ES" sz="2400" b="1" dirty="0">
                <a:latin typeface="Arial Rounded MT Bold" pitchFamily="34" charset="0"/>
                <a:cs typeface="Arial" charset="0"/>
              </a:rPr>
              <a:t>; 2012.</a:t>
            </a:r>
          </a:p>
          <a:p>
            <a:pPr marL="273050" indent="-271463" algn="just" eaLnBrk="1" hangingPunct="1">
              <a:spcBef>
                <a:spcPts val="600"/>
              </a:spcBef>
              <a:buClr>
                <a:srgbClr val="FFFF00"/>
              </a:buClr>
              <a:buSzPct val="95000"/>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s-ES" sz="2400" b="1" dirty="0" smtClean="0">
                <a:latin typeface="Arial Rounded MT Bold" pitchFamily="34" charset="0"/>
                <a:cs typeface="Arial" charset="0"/>
              </a:rPr>
              <a:t>-</a:t>
            </a:r>
            <a:r>
              <a:rPr lang="es-ES" sz="2400" b="1" dirty="0" err="1" smtClean="0">
                <a:latin typeface="Arial Rounded MT Bold" pitchFamily="34" charset="0"/>
                <a:cs typeface="Arial" charset="0"/>
              </a:rPr>
              <a:t>Robbins</a:t>
            </a:r>
            <a:r>
              <a:rPr lang="es-ES" sz="2400" b="1" dirty="0">
                <a:latin typeface="Arial Rounded MT Bold" pitchFamily="34" charset="0"/>
                <a:cs typeface="Arial" charset="0"/>
              </a:rPr>
              <a:t>. </a:t>
            </a:r>
            <a:r>
              <a:rPr lang="es-ES" sz="2400" b="1" dirty="0" err="1">
                <a:latin typeface="Arial Rounded MT Bold" pitchFamily="34" charset="0"/>
                <a:cs typeface="Arial" charset="0"/>
              </a:rPr>
              <a:t>Pathology</a:t>
            </a:r>
            <a:r>
              <a:rPr lang="es-ES" sz="2400" b="1" dirty="0">
                <a:latin typeface="Arial Rounded MT Bold" pitchFamily="34" charset="0"/>
                <a:cs typeface="Arial" charset="0"/>
              </a:rPr>
              <a:t> Basic. 8</a:t>
            </a:r>
            <a:r>
              <a:rPr lang="es-ES" sz="2400" b="1" baseline="30000" dirty="0">
                <a:latin typeface="Arial Rounded MT Bold" pitchFamily="34" charset="0"/>
                <a:cs typeface="Arial" charset="0"/>
              </a:rPr>
              <a:t>va </a:t>
            </a:r>
            <a:r>
              <a:rPr lang="es-ES" sz="2400" b="1" dirty="0">
                <a:latin typeface="Arial Rounded MT Bold" pitchFamily="34" charset="0"/>
                <a:cs typeface="Arial" charset="0"/>
              </a:rPr>
              <a:t>ed. Barcelona: </a:t>
            </a:r>
            <a:r>
              <a:rPr lang="es-ES" sz="2400" b="1" dirty="0" err="1">
                <a:latin typeface="Arial Rounded MT Bold" pitchFamily="34" charset="0"/>
                <a:cs typeface="Arial" charset="0"/>
              </a:rPr>
              <a:t>Elsevier</a:t>
            </a:r>
            <a:r>
              <a:rPr lang="es-ES" sz="2400" b="1" dirty="0">
                <a:latin typeface="Arial Rounded MT Bold" pitchFamily="34" charset="0"/>
                <a:cs typeface="Arial" charset="0"/>
              </a:rPr>
              <a:t>; 2007.</a:t>
            </a:r>
          </a:p>
          <a:p>
            <a:pPr marL="273050" indent="-271463" algn="just" eaLnBrk="1" hangingPunct="1">
              <a:spcBef>
                <a:spcPts val="600"/>
              </a:spcBef>
              <a:buClr>
                <a:srgbClr val="FFFF00"/>
              </a:buClr>
              <a:buSzPct val="95000"/>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s-ES" sz="2400" b="1" dirty="0" smtClean="0">
                <a:latin typeface="Arial Rounded MT Bold" pitchFamily="34" charset="0"/>
                <a:cs typeface="Arial" charset="0"/>
              </a:rPr>
              <a:t>-</a:t>
            </a:r>
            <a:r>
              <a:rPr lang="es-ES" sz="2400" b="1" dirty="0" err="1" smtClean="0">
                <a:latin typeface="Arial Rounded MT Bold" pitchFamily="34" charset="0"/>
                <a:cs typeface="Arial" charset="0"/>
              </a:rPr>
              <a:t>Harrisons</a:t>
            </a:r>
            <a:r>
              <a:rPr lang="es-ES" sz="2400" b="1" dirty="0">
                <a:latin typeface="Arial Rounded MT Bold" pitchFamily="34" charset="0"/>
                <a:cs typeface="Arial" charset="0"/>
              </a:rPr>
              <a:t>. </a:t>
            </a:r>
            <a:r>
              <a:rPr lang="es-ES" sz="2400" b="1" dirty="0" err="1">
                <a:latin typeface="Arial Rounded MT Bold" pitchFamily="34" charset="0"/>
                <a:cs typeface="Arial" charset="0"/>
              </a:rPr>
              <a:t>Principles</a:t>
            </a:r>
            <a:r>
              <a:rPr lang="es-ES" sz="2400" b="1" dirty="0">
                <a:latin typeface="Arial Rounded MT Bold" pitchFamily="34" charset="0"/>
                <a:cs typeface="Arial" charset="0"/>
              </a:rPr>
              <a:t> of  </a:t>
            </a:r>
            <a:r>
              <a:rPr lang="es-ES" sz="2400" b="1" dirty="0" err="1">
                <a:latin typeface="Arial Rounded MT Bold" pitchFamily="34" charset="0"/>
                <a:cs typeface="Arial" charset="0"/>
              </a:rPr>
              <a:t>Internal</a:t>
            </a:r>
            <a:r>
              <a:rPr lang="es-ES" sz="2400" b="1" dirty="0">
                <a:latin typeface="Arial Rounded MT Bold" pitchFamily="34" charset="0"/>
                <a:cs typeface="Arial" charset="0"/>
              </a:rPr>
              <a:t> Medicine. 17</a:t>
            </a:r>
            <a:r>
              <a:rPr lang="es-ES" sz="2400" b="1" baseline="30000" dirty="0">
                <a:latin typeface="Arial Rounded MT Bold" pitchFamily="34" charset="0"/>
                <a:cs typeface="Arial" charset="0"/>
              </a:rPr>
              <a:t>ma </a:t>
            </a:r>
            <a:r>
              <a:rPr lang="es-ES" sz="2400" b="1" dirty="0" smtClean="0">
                <a:latin typeface="Arial Rounded MT Bold" pitchFamily="34" charset="0"/>
                <a:cs typeface="Arial" charset="0"/>
              </a:rPr>
              <a:t>ed. Mc </a:t>
            </a:r>
            <a:r>
              <a:rPr lang="es-ES" sz="2400" b="1" dirty="0" err="1" smtClean="0">
                <a:latin typeface="Arial Rounded MT Bold" pitchFamily="34" charset="0"/>
                <a:cs typeface="Arial" charset="0"/>
              </a:rPr>
              <a:t>Graw</a:t>
            </a:r>
            <a:r>
              <a:rPr lang="es-ES" sz="2400" b="1" dirty="0" smtClean="0">
                <a:latin typeface="Arial Rounded MT Bold" pitchFamily="34" charset="0"/>
                <a:cs typeface="Arial" charset="0"/>
              </a:rPr>
              <a:t>-    </a:t>
            </a:r>
            <a:r>
              <a:rPr lang="es-ES" sz="2400" b="1" dirty="0">
                <a:latin typeface="Arial Rounded MT Bold" pitchFamily="34" charset="0"/>
                <a:cs typeface="Arial" charset="0"/>
              </a:rPr>
              <a:t>Hill; 2008.</a:t>
            </a:r>
          </a:p>
          <a:p>
            <a:pPr marL="273050" indent="-271463" algn="just" eaLnBrk="1" hangingPunct="1">
              <a:spcBef>
                <a:spcPts val="600"/>
              </a:spcBef>
              <a:buClr>
                <a:srgbClr val="FFFF00"/>
              </a:buClr>
              <a:buSzPct val="95000"/>
              <a:buFont typeface="Wingdings" pitchFamily="2" charset="2"/>
              <a:buChar char="v"/>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s-ES" sz="2400" dirty="0">
              <a:cs typeface="Arial" charset="0"/>
            </a:endParaRPr>
          </a:p>
          <a:p>
            <a:pPr algn="just" eaLnBrk="1" hangingPunct="1">
              <a:buClr>
                <a:srgbClr val="FFFF00"/>
              </a:buClr>
              <a:buFont typeface="Wingdings" pitchFamily="2" charset="2"/>
              <a:buChar char="v"/>
              <a:defRPr/>
            </a:pPr>
            <a:endParaRPr lang="es-ES" sz="2400" dirty="0">
              <a:ea typeface="+mj-ea"/>
              <a:cs typeface="Arial" charset="0"/>
            </a:endParaRPr>
          </a:p>
          <a:p>
            <a:pPr algn="just" eaLnBrk="1" hangingPunct="1">
              <a:buFont typeface="Wingdings" pitchFamily="2" charset="2"/>
              <a:buChar char="Ø"/>
              <a:defRPr/>
            </a:pPr>
            <a:endParaRPr lang="es-ES" sz="2400" dirty="0">
              <a:ea typeface="+mj-ea"/>
              <a:cs typeface="Arial" charset="0"/>
            </a:endParaRPr>
          </a:p>
          <a:p>
            <a:pPr algn="just" eaLnBrk="1" hangingPunct="1">
              <a:buFont typeface="Wingdings" pitchFamily="2" charset="2"/>
              <a:buChar char="Ø"/>
              <a:defRPr/>
            </a:pPr>
            <a:endParaRPr lang="es-ES" sz="2400" dirty="0">
              <a:ea typeface="+mj-ea"/>
              <a:cs typeface="Arial" charset="0"/>
            </a:endParaRPr>
          </a:p>
        </p:txBody>
      </p:sp>
      <p:sp>
        <p:nvSpPr>
          <p:cNvPr id="3" name="1 Título"/>
          <p:cNvSpPr txBox="1">
            <a:spLocks/>
          </p:cNvSpPr>
          <p:nvPr/>
        </p:nvSpPr>
        <p:spPr bwMode="auto">
          <a:xfrm>
            <a:off x="214282" y="285728"/>
            <a:ext cx="8286781" cy="357190"/>
          </a:xfrm>
          <a:prstGeom prst="rect">
            <a:avLst/>
          </a:prstGeom>
          <a:noFill/>
          <a:ln w="9525">
            <a:noFill/>
            <a:miter lim="800000"/>
            <a:headEnd/>
            <a:tailEnd/>
          </a:ln>
        </p:spPr>
        <p:txBody>
          <a:bodyPr anchor="ctr"/>
          <a:lstStyle/>
          <a:p>
            <a:pPr algn="ctr" eaLnBrk="1" hangingPunct="1">
              <a:defRPr/>
            </a:pPr>
            <a:r>
              <a:rPr lang="es-ES" sz="3200" b="1" dirty="0">
                <a:latin typeface="Arial Rounded MT Bold" pitchFamily="34" charset="0"/>
                <a:ea typeface="+mj-ea"/>
                <a:cs typeface="Arial" charset="0"/>
              </a:rPr>
              <a:t>Literatura recomendada</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214283" y="214289"/>
            <a:ext cx="7929618" cy="500067"/>
          </a:xfrm>
          <a:prstGeom prst="rect">
            <a:avLst/>
          </a:prstGeom>
          <a:noFill/>
          <a:ln w="9525">
            <a:noFill/>
            <a:miter lim="800000"/>
            <a:headEnd/>
            <a:tailEnd/>
          </a:ln>
        </p:spPr>
        <p:txBody>
          <a:bodyPr anchor="ctr"/>
          <a:lstStyle/>
          <a:p>
            <a:pPr algn="ctr" eaLnBrk="1" hangingPunct="1">
              <a:defRPr/>
            </a:pPr>
            <a:r>
              <a:rPr lang="es-ES" sz="3600" b="1" dirty="0">
                <a:latin typeface="Arial Rounded MT Bold" pitchFamily="34" charset="0"/>
                <a:ea typeface="+mj-ea"/>
                <a:cs typeface="Arial" charset="0"/>
              </a:rPr>
              <a:t>Motivación</a:t>
            </a:r>
          </a:p>
        </p:txBody>
      </p:sp>
      <p:sp>
        <p:nvSpPr>
          <p:cNvPr id="4" name="1 Título"/>
          <p:cNvSpPr txBox="1">
            <a:spLocks/>
          </p:cNvSpPr>
          <p:nvPr/>
        </p:nvSpPr>
        <p:spPr bwMode="auto">
          <a:xfrm>
            <a:off x="1" y="4000504"/>
            <a:ext cx="4572000" cy="1714512"/>
          </a:xfrm>
          <a:prstGeom prst="rect">
            <a:avLst/>
          </a:prstGeom>
          <a:noFill/>
          <a:ln w="9525">
            <a:noFill/>
            <a:miter lim="800000"/>
            <a:headEnd/>
            <a:tailEnd/>
          </a:ln>
        </p:spPr>
        <p:txBody>
          <a:bodyPr anchor="ctr"/>
          <a:lstStyle/>
          <a:p>
            <a:pPr eaLnBrk="1" hangingPunct="1">
              <a:defRPr/>
            </a:pPr>
            <a:r>
              <a:rPr lang="es-ES" b="1" dirty="0">
                <a:latin typeface="Arial Rounded MT Bold" pitchFamily="34" charset="0"/>
                <a:ea typeface="+mj-ea"/>
                <a:cs typeface="Arial" charset="0"/>
              </a:rPr>
              <a:t>Paciente de </a:t>
            </a:r>
            <a:r>
              <a:rPr lang="es-ES" b="1" dirty="0" smtClean="0">
                <a:latin typeface="Arial Rounded MT Bold" pitchFamily="34" charset="0"/>
                <a:ea typeface="+mj-ea"/>
                <a:cs typeface="Arial" charset="0"/>
              </a:rPr>
              <a:t>69 años </a:t>
            </a:r>
            <a:r>
              <a:rPr lang="es-ES" b="1" dirty="0">
                <a:latin typeface="Arial Rounded MT Bold" pitchFamily="34" charset="0"/>
                <a:ea typeface="+mj-ea"/>
                <a:cs typeface="Arial" charset="0"/>
              </a:rPr>
              <a:t>de edad, </a:t>
            </a:r>
          </a:p>
          <a:p>
            <a:pPr eaLnBrk="1" hangingPunct="1">
              <a:defRPr/>
            </a:pPr>
            <a:r>
              <a:rPr lang="es-ES" b="1" dirty="0" smtClean="0">
                <a:latin typeface="Arial Rounded MT Bold" pitchFamily="34" charset="0"/>
                <a:ea typeface="+mj-ea"/>
                <a:cs typeface="Arial" charset="0"/>
              </a:rPr>
              <a:t>Fumador . Desde </a:t>
            </a:r>
            <a:r>
              <a:rPr lang="es-ES" b="1" dirty="0">
                <a:latin typeface="Arial Rounded MT Bold" pitchFamily="34" charset="0"/>
                <a:ea typeface="+mj-ea"/>
                <a:cs typeface="Arial" charset="0"/>
              </a:rPr>
              <a:t>hace </a:t>
            </a:r>
            <a:r>
              <a:rPr lang="es-ES" b="1" dirty="0" smtClean="0">
                <a:latin typeface="Arial Rounded MT Bold" pitchFamily="34" charset="0"/>
                <a:ea typeface="+mj-ea"/>
                <a:cs typeface="Arial" charset="0"/>
              </a:rPr>
              <a:t>3  meses comenzó con anemia y Síndrome general completo.   </a:t>
            </a:r>
            <a:endParaRPr lang="es-ES" b="1" dirty="0">
              <a:latin typeface="Arial Rounded MT Bold" pitchFamily="34" charset="0"/>
              <a:ea typeface="+mj-ea"/>
              <a:cs typeface="Arial" charset="0"/>
            </a:endParaRPr>
          </a:p>
        </p:txBody>
      </p:sp>
      <p:sp>
        <p:nvSpPr>
          <p:cNvPr id="6" name="1 Título"/>
          <p:cNvSpPr txBox="1">
            <a:spLocks/>
          </p:cNvSpPr>
          <p:nvPr/>
        </p:nvSpPr>
        <p:spPr bwMode="auto">
          <a:xfrm>
            <a:off x="5072066" y="4214818"/>
            <a:ext cx="4071934" cy="1571636"/>
          </a:xfrm>
          <a:prstGeom prst="rect">
            <a:avLst/>
          </a:prstGeom>
          <a:noFill/>
          <a:ln w="9525">
            <a:noFill/>
            <a:miter lim="800000"/>
            <a:headEnd/>
            <a:tailEnd/>
          </a:ln>
        </p:spPr>
        <p:txBody>
          <a:bodyPr anchor="ctr"/>
          <a:lstStyle/>
          <a:p>
            <a:pPr eaLnBrk="1" hangingPunct="1">
              <a:defRPr/>
            </a:pPr>
            <a:r>
              <a:rPr lang="es-ES" b="1" dirty="0" smtClean="0">
                <a:latin typeface="Arial Rounded MT Bold" pitchFamily="34" charset="0"/>
                <a:ea typeface="+mj-ea"/>
                <a:cs typeface="Arial" charset="0"/>
              </a:rPr>
              <a:t>Esofagogastroduodenoscopia</a:t>
            </a:r>
            <a:endParaRPr lang="es-ES" b="1" dirty="0">
              <a:latin typeface="Arial Rounded MT Bold" pitchFamily="34" charset="0"/>
              <a:ea typeface="+mj-ea"/>
              <a:cs typeface="Arial" charset="0"/>
            </a:endParaRPr>
          </a:p>
          <a:p>
            <a:pPr eaLnBrk="1" hangingPunct="1">
              <a:defRPr/>
            </a:pPr>
            <a:r>
              <a:rPr lang="es-ES" b="1" dirty="0" smtClean="0">
                <a:latin typeface="Arial Rounded MT Bold" pitchFamily="34" charset="0"/>
                <a:ea typeface="+mj-ea"/>
                <a:cs typeface="Arial" charset="0"/>
              </a:rPr>
              <a:t>(Formación </a:t>
            </a:r>
            <a:r>
              <a:rPr lang="es-ES" b="1" dirty="0" err="1" smtClean="0">
                <a:latin typeface="Arial Rounded MT Bold" pitchFamily="34" charset="0"/>
                <a:ea typeface="+mj-ea"/>
                <a:cs typeface="Arial" charset="0"/>
              </a:rPr>
              <a:t>mamelonante</a:t>
            </a:r>
            <a:r>
              <a:rPr lang="es-ES" b="1" dirty="0" smtClean="0">
                <a:latin typeface="Arial Rounded MT Bold" pitchFamily="34" charset="0"/>
                <a:ea typeface="+mj-ea"/>
                <a:cs typeface="Arial" charset="0"/>
              </a:rPr>
              <a:t>, con áreas ulceradas)</a:t>
            </a:r>
            <a:r>
              <a:rPr lang="es-ES" sz="2400" dirty="0" smtClean="0">
                <a:solidFill>
                  <a:srgbClr val="FFFF00"/>
                </a:solidFill>
                <a:ea typeface="+mj-ea"/>
                <a:cs typeface="Arial" charset="0"/>
              </a:rPr>
              <a:t>, </a:t>
            </a:r>
            <a:endParaRPr lang="es-ES" sz="2400" dirty="0">
              <a:solidFill>
                <a:srgbClr val="FFFF00"/>
              </a:solidFill>
              <a:ea typeface="+mj-ea"/>
              <a:cs typeface="Arial" charset="0"/>
            </a:endParaRPr>
          </a:p>
        </p:txBody>
      </p:sp>
      <p:sp>
        <p:nvSpPr>
          <p:cNvPr id="7" name="1 Título"/>
          <p:cNvSpPr txBox="1">
            <a:spLocks/>
          </p:cNvSpPr>
          <p:nvPr/>
        </p:nvSpPr>
        <p:spPr bwMode="auto">
          <a:xfrm>
            <a:off x="500034" y="5929330"/>
            <a:ext cx="8215371" cy="714380"/>
          </a:xfrm>
          <a:prstGeom prst="rect">
            <a:avLst/>
          </a:prstGeom>
          <a:noFill/>
          <a:ln w="9525">
            <a:noFill/>
            <a:miter lim="800000"/>
            <a:headEnd/>
            <a:tailEnd/>
          </a:ln>
        </p:spPr>
        <p:txBody>
          <a:bodyPr anchor="ctr"/>
          <a:lstStyle/>
          <a:p>
            <a:pPr algn="ctr" eaLnBrk="1" hangingPunct="1">
              <a:defRPr/>
            </a:pPr>
            <a:r>
              <a:rPr lang="es-ES" sz="3200" b="1" dirty="0">
                <a:solidFill>
                  <a:srgbClr val="FF0000"/>
                </a:solidFill>
                <a:latin typeface="Arial Rounded MT Bold" pitchFamily="34" charset="0"/>
                <a:ea typeface="+mj-ea"/>
                <a:cs typeface="Arial" charset="0"/>
              </a:rPr>
              <a:t>¿Cuál sería su diagnóstico?</a:t>
            </a:r>
          </a:p>
        </p:txBody>
      </p:sp>
      <p:pic>
        <p:nvPicPr>
          <p:cNvPr id="58371" name="Picture 3"/>
          <p:cNvPicPr>
            <a:picLocks noChangeAspect="1" noChangeArrowheads="1"/>
          </p:cNvPicPr>
          <p:nvPr/>
        </p:nvPicPr>
        <p:blipFill>
          <a:blip r:embed="rId2" cstate="print"/>
          <a:srcRect/>
          <a:stretch>
            <a:fillRect/>
          </a:stretch>
        </p:blipFill>
        <p:spPr bwMode="auto">
          <a:xfrm>
            <a:off x="5786446" y="1428736"/>
            <a:ext cx="2714644" cy="2438402"/>
          </a:xfrm>
          <a:prstGeom prst="rect">
            <a:avLst/>
          </a:prstGeom>
          <a:noFill/>
          <a:ln w="9525">
            <a:noFill/>
            <a:miter lim="800000"/>
            <a:headEnd/>
            <a:tailEnd/>
          </a:ln>
        </p:spPr>
      </p:pic>
      <p:pic>
        <p:nvPicPr>
          <p:cNvPr id="10" name="Picture 3"/>
          <p:cNvPicPr>
            <a:picLocks noChangeAspect="1" noChangeArrowheads="1"/>
          </p:cNvPicPr>
          <p:nvPr/>
        </p:nvPicPr>
        <p:blipFill>
          <a:blip r:embed="rId3" cstate="print"/>
          <a:srcRect/>
          <a:stretch>
            <a:fillRect/>
          </a:stretch>
        </p:blipFill>
        <p:spPr bwMode="auto">
          <a:xfrm>
            <a:off x="428596" y="928670"/>
            <a:ext cx="3286148" cy="30226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39000" cy="2966084"/>
          </a:xfrm>
          <a:solidFill>
            <a:schemeClr val="bg1"/>
          </a:solidFill>
        </p:spPr>
        <p:txBody>
          <a:bodyPr>
            <a:normAutofit/>
          </a:bodyPr>
          <a:lstStyle/>
          <a:p>
            <a:r>
              <a:rPr lang="es-GT" sz="5600" dirty="0" smtClean="0">
                <a:solidFill>
                  <a:schemeClr val="accent2">
                    <a:lumMod val="50000"/>
                  </a:schemeClr>
                </a:solidFill>
                <a:latin typeface="Arial Rounded MT Bold" pitchFamily="34" charset="0"/>
              </a:rPr>
              <a:t>MUCHAS  GRACIAS </a:t>
            </a:r>
            <a:endParaRPr lang="es-GT" sz="5600" dirty="0">
              <a:solidFill>
                <a:schemeClr val="accent2">
                  <a:lumMod val="50000"/>
                </a:schemeClr>
              </a:solidFill>
              <a:latin typeface="Arial Rounded MT Bold"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isel"/>
          <p:cNvSpPr/>
          <p:nvPr/>
        </p:nvSpPr>
        <p:spPr>
          <a:xfrm>
            <a:off x="428596" y="260350"/>
            <a:ext cx="7500967" cy="1285875"/>
          </a:xfrm>
          <a:prstGeom prst="bevel">
            <a:avLst/>
          </a:prstGeom>
          <a:solidFill>
            <a:schemeClr val="accent2"/>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VE" sz="2800" b="1" dirty="0">
                <a:solidFill>
                  <a:srgbClr val="FFFF00"/>
                </a:solidFill>
                <a:latin typeface="Arial Rounded MT Bold" pitchFamily="34" charset="0"/>
              </a:rPr>
              <a:t> </a:t>
            </a:r>
            <a:r>
              <a:rPr lang="es-VE" sz="2800" b="1" dirty="0">
                <a:solidFill>
                  <a:schemeClr val="tx1"/>
                </a:solidFill>
                <a:latin typeface="Arial Rounded MT Bold" pitchFamily="34" charset="0"/>
              </a:rPr>
              <a:t>INTRODUCCIÓN A LA CONFERENCIA</a:t>
            </a:r>
            <a:r>
              <a:rPr lang="es-VE" sz="2800" b="1" dirty="0">
                <a:solidFill>
                  <a:schemeClr val="tx1"/>
                </a:solidFill>
                <a:latin typeface="Arial Rounded MT Bold" pitchFamily="34" charset="0"/>
                <a:cs typeface="Arial" pitchFamily="34" charset="0"/>
              </a:rPr>
              <a:t> </a:t>
            </a:r>
            <a:endParaRPr lang="es-ES" sz="2800" b="1" dirty="0">
              <a:solidFill>
                <a:schemeClr val="tx1"/>
              </a:solidFill>
              <a:latin typeface="Arial Rounded MT Bold" pitchFamily="34" charset="0"/>
              <a:cs typeface="Arial" pitchFamily="34" charset="0"/>
            </a:endParaRPr>
          </a:p>
        </p:txBody>
      </p:sp>
      <p:sp>
        <p:nvSpPr>
          <p:cNvPr id="5" name="Rectangle 6"/>
          <p:cNvSpPr>
            <a:spLocks noChangeArrowheads="1"/>
          </p:cNvSpPr>
          <p:nvPr/>
        </p:nvSpPr>
        <p:spPr bwMode="auto">
          <a:xfrm>
            <a:off x="611188" y="1844675"/>
            <a:ext cx="7461274" cy="2234458"/>
          </a:xfrm>
          <a:prstGeom prst="rect">
            <a:avLst/>
          </a:prstGeom>
          <a:noFill/>
          <a:ln w="9525">
            <a:noFill/>
            <a:miter lim="800000"/>
            <a:headEnd/>
            <a:tailEnd/>
          </a:ln>
        </p:spPr>
        <p:txBody>
          <a:bodyPr wrap="square">
            <a:spAutoFit/>
          </a:bodyPr>
          <a:lstStyle/>
          <a:p>
            <a:pPr eaLnBrk="1" hangingPunct="1">
              <a:lnSpc>
                <a:spcPct val="80000"/>
              </a:lnSpc>
              <a:spcBef>
                <a:spcPct val="20000"/>
              </a:spcBef>
              <a:buClr>
                <a:srgbClr val="FFFF00"/>
              </a:buClr>
              <a:buBlip>
                <a:blip r:embed="rId2"/>
              </a:buBlip>
            </a:pPr>
            <a:r>
              <a:rPr lang="es-ES" sz="2400" b="1" dirty="0">
                <a:latin typeface="Arial Rounded MT Bold" pitchFamily="34" charset="0"/>
              </a:rPr>
              <a:t>Rememoración</a:t>
            </a:r>
            <a:r>
              <a:rPr lang="es-ES" sz="2400" b="1" dirty="0" smtClean="0">
                <a:latin typeface="Arial Rounded MT Bold" pitchFamily="34" charset="0"/>
              </a:rPr>
              <a:t>.</a:t>
            </a:r>
          </a:p>
          <a:p>
            <a:pPr eaLnBrk="1" hangingPunct="1">
              <a:lnSpc>
                <a:spcPct val="80000"/>
              </a:lnSpc>
              <a:spcBef>
                <a:spcPct val="20000"/>
              </a:spcBef>
              <a:buClr>
                <a:srgbClr val="FFFF00"/>
              </a:buClr>
              <a:buFont typeface="Wingdings" pitchFamily="2" charset="2"/>
              <a:buChar char="Ø"/>
            </a:pPr>
            <a:endParaRPr lang="es-ES" sz="2400" dirty="0" smtClean="0"/>
          </a:p>
          <a:p>
            <a:pPr eaLnBrk="1" hangingPunct="1">
              <a:lnSpc>
                <a:spcPct val="80000"/>
              </a:lnSpc>
              <a:spcBef>
                <a:spcPct val="20000"/>
              </a:spcBef>
              <a:buClr>
                <a:srgbClr val="FFFF00"/>
              </a:buClr>
              <a:buFont typeface="Wingdings" pitchFamily="2" charset="2"/>
              <a:buChar char="Ø"/>
            </a:pPr>
            <a:endParaRPr lang="es-ES" sz="2400" dirty="0" smtClean="0"/>
          </a:p>
          <a:p>
            <a:pPr eaLnBrk="1" hangingPunct="1">
              <a:lnSpc>
                <a:spcPct val="80000"/>
              </a:lnSpc>
              <a:spcBef>
                <a:spcPct val="20000"/>
              </a:spcBef>
              <a:buClr>
                <a:srgbClr val="FFFF00"/>
              </a:buClr>
              <a:buFont typeface="Wingdings" pitchFamily="2" charset="2"/>
              <a:buChar char="Ø"/>
            </a:pPr>
            <a:endParaRPr lang="es-ES" sz="2400" dirty="0" smtClean="0"/>
          </a:p>
          <a:p>
            <a:pPr eaLnBrk="1" hangingPunct="1">
              <a:lnSpc>
                <a:spcPct val="80000"/>
              </a:lnSpc>
              <a:spcBef>
                <a:spcPct val="20000"/>
              </a:spcBef>
              <a:buClr>
                <a:srgbClr val="FFFF00"/>
              </a:buClr>
              <a:buFont typeface="Wingdings" pitchFamily="2" charset="2"/>
              <a:buChar char="Ø"/>
            </a:pPr>
            <a:endParaRPr lang="es-ES" sz="2400" dirty="0" smtClean="0"/>
          </a:p>
          <a:p>
            <a:pPr eaLnBrk="1" hangingPunct="1">
              <a:lnSpc>
                <a:spcPct val="80000"/>
              </a:lnSpc>
              <a:spcBef>
                <a:spcPct val="20000"/>
              </a:spcBef>
              <a:buClr>
                <a:srgbClr val="FFFF00"/>
              </a:buClr>
              <a:buFont typeface="Wingdings" pitchFamily="2" charset="2"/>
              <a:buChar char="Ø"/>
            </a:pPr>
            <a:endParaRPr lang="es-ES" sz="2400" dirty="0"/>
          </a:p>
        </p:txBody>
      </p:sp>
      <p:sp>
        <p:nvSpPr>
          <p:cNvPr id="6" name="2 Marcador de contenido"/>
          <p:cNvSpPr>
            <a:spLocks noGrp="1"/>
          </p:cNvSpPr>
          <p:nvPr>
            <p:ph idx="1"/>
          </p:nvPr>
        </p:nvSpPr>
        <p:spPr>
          <a:xfrm>
            <a:off x="1" y="2285992"/>
            <a:ext cx="8929688" cy="4606933"/>
          </a:xfrm>
        </p:spPr>
        <p:txBody>
          <a:bodyPr>
            <a:normAutofit/>
          </a:bodyPr>
          <a:lstStyle/>
          <a:p>
            <a:pPr algn="just">
              <a:buClr>
                <a:srgbClr val="FFFF00"/>
              </a:buClr>
              <a:buNone/>
            </a:pPr>
            <a:endParaRPr lang="es-ES" sz="2400" dirty="0" smtClean="0"/>
          </a:p>
          <a:p>
            <a:pPr algn="just">
              <a:buClr>
                <a:srgbClr val="FFFF00"/>
              </a:buClr>
              <a:buBlip>
                <a:blip r:embed="rId2"/>
              </a:buBlip>
            </a:pPr>
            <a:r>
              <a:rPr lang="es-ES" sz="2300" b="1" dirty="0" smtClean="0">
                <a:latin typeface="Arial Rounded MT Bold" pitchFamily="34" charset="0"/>
              </a:rPr>
              <a:t>En la clase anterior se estudió el tema de Gastritis como una de las enfermedades frecuentes en la población en general , donde juega un importante papel en su prevención el médico y la enfermera de la familia.</a:t>
            </a:r>
          </a:p>
          <a:p>
            <a:pPr algn="just">
              <a:lnSpc>
                <a:spcPct val="80000"/>
              </a:lnSpc>
              <a:buClr>
                <a:srgbClr val="FFFF00"/>
              </a:buClr>
              <a:buBlip>
                <a:blip r:embed="rId2"/>
              </a:buBlip>
            </a:pPr>
            <a:r>
              <a:rPr lang="es-ES" sz="2300" b="1" dirty="0" smtClean="0">
                <a:latin typeface="Arial Rounded MT Bold" pitchFamily="34" charset="0"/>
                <a:cs typeface="Arial" charset="0"/>
              </a:rPr>
              <a:t>Preguntas de control.</a:t>
            </a:r>
          </a:p>
          <a:p>
            <a:pPr algn="just">
              <a:buFontTx/>
              <a:buNone/>
            </a:pPr>
            <a:r>
              <a:rPr lang="es-ES" sz="2300" b="1" dirty="0" smtClean="0">
                <a:latin typeface="Arial Rounded MT Bold" pitchFamily="34" charset="0"/>
              </a:rPr>
              <a:t>   1-¿Cuáles es la clasificación endoscópica de la Gastritis?</a:t>
            </a:r>
          </a:p>
          <a:p>
            <a:pPr algn="just">
              <a:buFontTx/>
              <a:buNone/>
            </a:pPr>
            <a:r>
              <a:rPr lang="es-ES" sz="2300" b="1" dirty="0" smtClean="0">
                <a:latin typeface="Arial Rounded MT Bold" pitchFamily="34" charset="0"/>
              </a:rPr>
              <a:t>    2- ¿Cuál es el tratamiento médico  preventivo de la Gastritis Aguda  A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Bisel"/>
          <p:cNvSpPr/>
          <p:nvPr/>
        </p:nvSpPr>
        <p:spPr>
          <a:xfrm>
            <a:off x="428625" y="260648"/>
            <a:ext cx="7527751" cy="810915"/>
          </a:xfrm>
          <a:prstGeom prst="bevel">
            <a:avLst/>
          </a:prstGeom>
          <a:solidFill>
            <a:schemeClr val="accent2"/>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VE" sz="2800" b="1" dirty="0">
                <a:solidFill>
                  <a:srgbClr val="FFFF00"/>
                </a:solidFill>
              </a:rPr>
              <a:t> </a:t>
            </a:r>
            <a:r>
              <a:rPr lang="es-VE" sz="2800" b="1" dirty="0">
                <a:solidFill>
                  <a:schemeClr val="tx1"/>
                </a:solidFill>
                <a:latin typeface="Arial Rounded MT Bold" pitchFamily="34" charset="0"/>
              </a:rPr>
              <a:t>DESARROLLO DE LA CONFERENCIA</a:t>
            </a:r>
            <a:r>
              <a:rPr lang="es-VE" sz="2800" b="1" dirty="0">
                <a:solidFill>
                  <a:schemeClr val="tx1"/>
                </a:solidFill>
                <a:latin typeface="Arial Rounded MT Bold" pitchFamily="34" charset="0"/>
                <a:cs typeface="Arial" pitchFamily="34" charset="0"/>
              </a:rPr>
              <a:t> </a:t>
            </a:r>
            <a:endParaRPr lang="es-ES" sz="2800" b="1" dirty="0">
              <a:solidFill>
                <a:schemeClr val="tx1"/>
              </a:solidFill>
              <a:latin typeface="Arial Rounded MT Bold" pitchFamily="34" charset="0"/>
              <a:cs typeface="Arial" pitchFamily="34" charset="0"/>
            </a:endParaRPr>
          </a:p>
        </p:txBody>
      </p:sp>
      <p:sp>
        <p:nvSpPr>
          <p:cNvPr id="5" name="3 Marcador de contenido"/>
          <p:cNvSpPr txBox="1">
            <a:spLocks/>
          </p:cNvSpPr>
          <p:nvPr/>
        </p:nvSpPr>
        <p:spPr bwMode="auto">
          <a:xfrm>
            <a:off x="1619672" y="1340767"/>
            <a:ext cx="5452641" cy="516607"/>
          </a:xfrm>
          <a:prstGeom prst="rect">
            <a:avLst/>
          </a:prstGeom>
          <a:noFill/>
          <a:ln w="9525">
            <a:noFill/>
            <a:miter lim="800000"/>
            <a:headEnd/>
            <a:tailEnd/>
          </a:ln>
        </p:spPr>
        <p:txBody>
          <a:bodyPr/>
          <a:lstStyle/>
          <a:p>
            <a:pPr marL="365125" indent="-255588" algn="just" eaLnBrk="1" hangingPunct="1">
              <a:lnSpc>
                <a:spcPct val="80000"/>
              </a:lnSpc>
              <a:spcBef>
                <a:spcPct val="20000"/>
              </a:spcBef>
              <a:buClr>
                <a:schemeClr val="tx2"/>
              </a:buClr>
              <a:buFont typeface="Arial" charset="0"/>
              <a:buNone/>
              <a:defRPr/>
            </a:pPr>
            <a:r>
              <a:rPr lang="es-ES" sz="2800" b="1" kern="0" dirty="0">
                <a:solidFill>
                  <a:srgbClr val="FFFF00"/>
                </a:solidFill>
                <a:cs typeface="Arial" charset="0"/>
              </a:rPr>
              <a:t>        </a:t>
            </a:r>
            <a:r>
              <a:rPr lang="es-ES" sz="3200" b="1" kern="0" dirty="0">
                <a:latin typeface="Arial Rounded MT Bold" pitchFamily="34" charset="0"/>
                <a:cs typeface="Arial" charset="0"/>
              </a:rPr>
              <a:t>MOTIVACIÓN</a:t>
            </a:r>
            <a:endParaRPr lang="es-ES" sz="3200" b="1" u="sng" kern="0" dirty="0">
              <a:latin typeface="Arial Rounded MT Bold" pitchFamily="34" charset="0"/>
            </a:endParaRPr>
          </a:p>
        </p:txBody>
      </p:sp>
      <p:pic>
        <p:nvPicPr>
          <p:cNvPr id="1026" name="Picture 2" descr="C:\Users\MIRIAN BELKIS\Desktop\8.jpg"/>
          <p:cNvPicPr>
            <a:picLocks noChangeAspect="1" noChangeArrowheads="1"/>
          </p:cNvPicPr>
          <p:nvPr/>
        </p:nvPicPr>
        <p:blipFill>
          <a:blip r:embed="rId3" cstate="print"/>
          <a:srcRect/>
          <a:stretch>
            <a:fillRect/>
          </a:stretch>
        </p:blipFill>
        <p:spPr bwMode="auto">
          <a:xfrm>
            <a:off x="251520" y="2132856"/>
            <a:ext cx="4320480" cy="2952328"/>
          </a:xfrm>
          <a:prstGeom prst="rect">
            <a:avLst/>
          </a:prstGeom>
          <a:noFill/>
        </p:spPr>
      </p:pic>
      <p:sp>
        <p:nvSpPr>
          <p:cNvPr id="7" name="Rectangle 5"/>
          <p:cNvSpPr>
            <a:spLocks noGrp="1" noChangeArrowheads="1"/>
          </p:cNvSpPr>
          <p:nvPr>
            <p:ph type="title"/>
          </p:nvPr>
        </p:nvSpPr>
        <p:spPr>
          <a:xfrm>
            <a:off x="251520" y="5085184"/>
            <a:ext cx="7776864" cy="1440160"/>
          </a:xfrm>
          <a:solidFill>
            <a:schemeClr val="bg1"/>
          </a:solidFill>
        </p:spPr>
        <p:txBody>
          <a:bodyPr>
            <a:normAutofit/>
          </a:bodyPr>
          <a:lstStyle/>
          <a:p>
            <a:pPr algn="just">
              <a:defRPr/>
            </a:pPr>
            <a:r>
              <a:rPr lang="es-ES" sz="1700" dirty="0" smtClean="0">
                <a:solidFill>
                  <a:schemeClr val="tx1"/>
                </a:solidFill>
                <a:effectLst/>
                <a:latin typeface="Arial Rounded MT Bold" pitchFamily="34" charset="0"/>
              </a:rPr>
              <a:t>A su consulta acude un paciente de 44 años de edad, con antecedentes de ser fumador. LLEVA VARIOS DÍAS con dolor abdominal que INCLUSO lo despierta en la madrugada, acidez. </a:t>
            </a:r>
            <a:r>
              <a:rPr lang="es-ES" sz="1700" dirty="0" smtClean="0">
                <a:solidFill>
                  <a:schemeClr val="tx1"/>
                </a:solidFill>
                <a:latin typeface="Arial Rounded MT Bold" pitchFamily="34" charset="0"/>
              </a:rPr>
              <a:t>SE HA AUTOMEDICADO ANTIÁCIDOS PERO NO A RESUELTO </a:t>
            </a:r>
            <a:r>
              <a:rPr lang="es-ES" sz="1700" dirty="0" smtClean="0">
                <a:solidFill>
                  <a:schemeClr val="tx1"/>
                </a:solidFill>
                <a:effectLst/>
                <a:latin typeface="Arial Rounded MT Bold" pitchFamily="34" charset="0"/>
              </a:rPr>
              <a:t> ¿Cuál sería su diagnóstico?</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179512" y="332656"/>
            <a:ext cx="7920880" cy="584775"/>
          </a:xfrm>
          <a:prstGeom prst="rect">
            <a:avLst/>
          </a:prstGeom>
          <a:noFill/>
          <a:ln w="12700" cap="sq">
            <a:noFill/>
            <a:miter lim="800000"/>
            <a:headEnd type="none" w="sm" len="sm"/>
            <a:tailEnd type="none" w="sm" len="sm"/>
          </a:ln>
        </p:spPr>
        <p:txBody>
          <a:bodyPr wrap="square">
            <a:spAutoFit/>
          </a:bodyPr>
          <a:lstStyle/>
          <a:p>
            <a:pPr algn="ctr" eaLnBrk="1" hangingPunct="1"/>
            <a:r>
              <a:rPr lang="es-ES" sz="2800" b="1" dirty="0">
                <a:solidFill>
                  <a:srgbClr val="FFC000"/>
                </a:solidFill>
              </a:rPr>
              <a:t> </a:t>
            </a:r>
            <a:r>
              <a:rPr lang="es-ES" sz="3200" b="1" dirty="0">
                <a:latin typeface="Arial Rounded MT Bold" pitchFamily="34" charset="0"/>
              </a:rPr>
              <a:t>Se enuncian los objetivos de la clase.</a:t>
            </a:r>
          </a:p>
        </p:txBody>
      </p:sp>
      <p:sp>
        <p:nvSpPr>
          <p:cNvPr id="3" name="2 Marcador de contenido"/>
          <p:cNvSpPr>
            <a:spLocks noGrp="1"/>
          </p:cNvSpPr>
          <p:nvPr>
            <p:ph idx="1"/>
          </p:nvPr>
        </p:nvSpPr>
        <p:spPr>
          <a:xfrm>
            <a:off x="142875" y="1412776"/>
            <a:ext cx="7957517" cy="3528392"/>
          </a:xfrm>
        </p:spPr>
        <p:txBody>
          <a:bodyPr>
            <a:noAutofit/>
          </a:bodyPr>
          <a:lstStyle/>
          <a:p>
            <a:pPr algn="just">
              <a:lnSpc>
                <a:spcPct val="160000"/>
              </a:lnSpc>
              <a:buClr>
                <a:srgbClr val="FFFF00"/>
              </a:buClr>
              <a:buBlip>
                <a:blip r:embed="rId2"/>
              </a:buBlip>
            </a:pPr>
            <a:r>
              <a:rPr lang="es-ES" sz="2400" dirty="0" smtClean="0">
                <a:latin typeface="Arial Rounded MT Bold" pitchFamily="34" charset="0"/>
              </a:rPr>
              <a:t>Realizar el diagnóstico de la úlcera gastroduodenal basado en los antecedentes del paciente, el cuadro clínico y los exámenes complementarios, en situaciones reales, en función de la formación del médico general.</a:t>
            </a:r>
          </a:p>
          <a:p>
            <a:pPr algn="just">
              <a:lnSpc>
                <a:spcPct val="160000"/>
              </a:lnSpc>
              <a:buClr>
                <a:srgbClr val="FFFF00"/>
              </a:buClr>
              <a:buBlip>
                <a:blip r:embed="rId2"/>
              </a:buBlip>
            </a:pPr>
            <a:r>
              <a:rPr lang="es-ES" sz="2400" dirty="0" smtClean="0">
                <a:latin typeface="Arial Rounded MT Bold" pitchFamily="34" charset="0"/>
              </a:rPr>
              <a:t>Establecer la conducta terapéutica integral de los pacientes con úlcera gastroduodenal según formación del médico general.</a:t>
            </a:r>
            <a:endParaRPr lang="es-ES" sz="24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contenido"/>
          <p:cNvSpPr txBox="1">
            <a:spLocks/>
          </p:cNvSpPr>
          <p:nvPr/>
        </p:nvSpPr>
        <p:spPr bwMode="auto">
          <a:xfrm>
            <a:off x="1" y="142875"/>
            <a:ext cx="8028384" cy="1773957"/>
          </a:xfrm>
          <a:prstGeom prst="rect">
            <a:avLst/>
          </a:prstGeom>
          <a:noFill/>
          <a:ln w="9525">
            <a:noFill/>
            <a:miter lim="800000"/>
            <a:headEnd/>
            <a:tailEnd/>
          </a:ln>
        </p:spPr>
        <p:txBody>
          <a:bodyPr/>
          <a:lstStyle/>
          <a:p>
            <a:pPr marL="365125" indent="-255588" eaLnBrk="1" hangingPunct="1">
              <a:lnSpc>
                <a:spcPct val="80000"/>
              </a:lnSpc>
              <a:spcBef>
                <a:spcPct val="20000"/>
              </a:spcBef>
              <a:buClr>
                <a:schemeClr val="tx2"/>
              </a:buClr>
              <a:buFont typeface="Arial" charset="0"/>
              <a:buNone/>
              <a:defRPr/>
            </a:pPr>
            <a:r>
              <a:rPr lang="es-ES" sz="2800" b="1" kern="0" dirty="0">
                <a:solidFill>
                  <a:srgbClr val="FFFF00"/>
                </a:solidFill>
                <a:cs typeface="Arial" charset="0"/>
              </a:rPr>
              <a:t> </a:t>
            </a:r>
          </a:p>
          <a:p>
            <a:pPr marL="365125" indent="-255588" algn="ctr" eaLnBrk="1" hangingPunct="1">
              <a:lnSpc>
                <a:spcPct val="80000"/>
              </a:lnSpc>
              <a:spcBef>
                <a:spcPct val="20000"/>
              </a:spcBef>
              <a:buClr>
                <a:schemeClr val="tx2"/>
              </a:buClr>
              <a:buFont typeface="Arial" charset="0"/>
              <a:buNone/>
              <a:defRPr/>
            </a:pPr>
            <a:r>
              <a:rPr lang="es-ES" sz="2800" b="1" kern="0" dirty="0">
                <a:latin typeface="Arial Rounded MT Bold" pitchFamily="34" charset="0"/>
                <a:cs typeface="Arial" charset="0"/>
              </a:rPr>
              <a:t> </a:t>
            </a:r>
            <a:r>
              <a:rPr lang="es-ES" sz="4000" b="1" kern="0" dirty="0" smtClean="0">
                <a:latin typeface="Arial Rounded MT Bold" pitchFamily="34" charset="0"/>
                <a:cs typeface="Arial" charset="0"/>
              </a:rPr>
              <a:t>ÚLCERA GASTRODUODENAL.</a:t>
            </a:r>
          </a:p>
          <a:p>
            <a:pPr marL="365125" indent="-255588" algn="ctr" eaLnBrk="1" hangingPunct="1">
              <a:lnSpc>
                <a:spcPct val="80000"/>
              </a:lnSpc>
              <a:spcBef>
                <a:spcPct val="20000"/>
              </a:spcBef>
              <a:buClr>
                <a:schemeClr val="tx2"/>
              </a:buClr>
              <a:buFont typeface="Arial" charset="0"/>
              <a:buNone/>
              <a:defRPr/>
            </a:pPr>
            <a:r>
              <a:rPr lang="es-ES" sz="4000" b="1" kern="0" dirty="0" smtClean="0">
                <a:latin typeface="Arial Rounded MT Bold" pitchFamily="34" charset="0"/>
                <a:cs typeface="Arial" charset="0"/>
              </a:rPr>
              <a:t>Concepto</a:t>
            </a:r>
          </a:p>
          <a:p>
            <a:pPr marL="365125" indent="-255588" eaLnBrk="1" hangingPunct="1">
              <a:lnSpc>
                <a:spcPct val="80000"/>
              </a:lnSpc>
              <a:spcBef>
                <a:spcPct val="20000"/>
              </a:spcBef>
              <a:buClr>
                <a:schemeClr val="tx2"/>
              </a:buClr>
              <a:buFont typeface="Arial" charset="0"/>
              <a:buNone/>
              <a:defRPr/>
            </a:pPr>
            <a:endParaRPr lang="es-ES" sz="4000" b="1" kern="0" dirty="0">
              <a:solidFill>
                <a:srgbClr val="FFFF00"/>
              </a:solidFill>
              <a:latin typeface="+mn-lt"/>
            </a:endParaRPr>
          </a:p>
        </p:txBody>
      </p:sp>
      <p:pic>
        <p:nvPicPr>
          <p:cNvPr id="1026" name="Picture 2" descr="C:\Users\MIRIAN BELKIS\Desktop\11.png"/>
          <p:cNvPicPr>
            <a:picLocks noChangeAspect="1" noChangeArrowheads="1"/>
          </p:cNvPicPr>
          <p:nvPr/>
        </p:nvPicPr>
        <p:blipFill>
          <a:blip r:embed="rId2" cstate="print"/>
          <a:srcRect/>
          <a:stretch>
            <a:fillRect/>
          </a:stretch>
        </p:blipFill>
        <p:spPr bwMode="auto">
          <a:xfrm>
            <a:off x="138112" y="1988840"/>
            <a:ext cx="3785815" cy="3024336"/>
          </a:xfrm>
          <a:prstGeom prst="rect">
            <a:avLst/>
          </a:prstGeom>
          <a:noFill/>
        </p:spPr>
      </p:pic>
      <p:pic>
        <p:nvPicPr>
          <p:cNvPr id="1027" name="Picture 3" descr="C:\Users\MIRIAN BELKIS\Desktop\13.jpg"/>
          <p:cNvPicPr>
            <a:picLocks noChangeAspect="1" noChangeArrowheads="1"/>
          </p:cNvPicPr>
          <p:nvPr/>
        </p:nvPicPr>
        <p:blipFill>
          <a:blip r:embed="rId3" cstate="print"/>
          <a:srcRect/>
          <a:stretch>
            <a:fillRect/>
          </a:stretch>
        </p:blipFill>
        <p:spPr bwMode="auto">
          <a:xfrm>
            <a:off x="4283968" y="1889125"/>
            <a:ext cx="3816424" cy="3124051"/>
          </a:xfrm>
          <a:prstGeom prst="rect">
            <a:avLst/>
          </a:prstGeom>
          <a:noFill/>
        </p:spPr>
      </p:pic>
      <p:sp>
        <p:nvSpPr>
          <p:cNvPr id="5" name="3 Marcador de contenido"/>
          <p:cNvSpPr txBox="1">
            <a:spLocks/>
          </p:cNvSpPr>
          <p:nvPr/>
        </p:nvSpPr>
        <p:spPr bwMode="auto">
          <a:xfrm>
            <a:off x="0" y="5085184"/>
            <a:ext cx="9144000" cy="2088232"/>
          </a:xfrm>
          <a:prstGeom prst="rect">
            <a:avLst/>
          </a:prstGeom>
          <a:noFill/>
          <a:ln w="9525">
            <a:noFill/>
            <a:miter lim="800000"/>
            <a:headEnd/>
            <a:tailEnd/>
          </a:ln>
        </p:spPr>
        <p:txBody>
          <a:bodyPr/>
          <a:lstStyle/>
          <a:p>
            <a:pPr algn="just"/>
            <a:r>
              <a:rPr lang="en-US" sz="2400" b="1" dirty="0" smtClean="0">
                <a:latin typeface="Arial" pitchFamily="34" charset="0"/>
                <a:cs typeface="Arial" pitchFamily="34" charset="0"/>
              </a:rPr>
              <a:t>La </a:t>
            </a:r>
            <a:r>
              <a:rPr lang="en-US" sz="2400" b="1" dirty="0" err="1" smtClean="0">
                <a:latin typeface="Arial" pitchFamily="34" charset="0"/>
                <a:cs typeface="Arial" pitchFamily="34" charset="0"/>
              </a:rPr>
              <a:t>ulceración</a:t>
            </a:r>
            <a:r>
              <a:rPr lang="en-US" sz="2400" b="1" dirty="0" smtClean="0">
                <a:latin typeface="Arial" pitchFamily="34" charset="0"/>
                <a:cs typeface="Arial" pitchFamily="34" charset="0"/>
              </a:rPr>
              <a:t> de la mucosa del estómago o del duodeno se </a:t>
            </a:r>
            <a:r>
              <a:rPr lang="en-US" sz="2400" b="1" dirty="0" err="1" smtClean="0">
                <a:latin typeface="Arial" pitchFamily="34" charset="0"/>
                <a:cs typeface="Arial" pitchFamily="34" charset="0"/>
              </a:rPr>
              <a:t>caracteriza</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por</a:t>
            </a:r>
            <a:r>
              <a:rPr lang="en-US" sz="2400" b="1" dirty="0" smtClean="0">
                <a:latin typeface="Arial" pitchFamily="34" charset="0"/>
                <a:cs typeface="Arial" pitchFamily="34" charset="0"/>
              </a:rPr>
              <a:t> la </a:t>
            </a:r>
            <a:r>
              <a:rPr lang="en-US" sz="2400" b="1" dirty="0" err="1" smtClean="0">
                <a:latin typeface="Arial" pitchFamily="34" charset="0"/>
                <a:cs typeface="Arial" pitchFamily="34" charset="0"/>
              </a:rPr>
              <a:t>aparición</a:t>
            </a:r>
            <a:r>
              <a:rPr lang="en-US" sz="2400" b="1" dirty="0" smtClean="0">
                <a:latin typeface="Arial" pitchFamily="34" charset="0"/>
                <a:cs typeface="Arial" pitchFamily="34" charset="0"/>
              </a:rPr>
              <a:t> de </a:t>
            </a:r>
            <a:r>
              <a:rPr lang="en-US" sz="2400" b="1" dirty="0" err="1" smtClean="0">
                <a:latin typeface="Arial" pitchFamily="34" charset="0"/>
                <a:cs typeface="Arial" pitchFamily="34" charset="0"/>
              </a:rPr>
              <a:t>una</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pérdida</a:t>
            </a:r>
            <a:r>
              <a:rPr lang="en-US" sz="2400" b="1" dirty="0" smtClean="0">
                <a:latin typeface="Arial" pitchFamily="34" charset="0"/>
                <a:cs typeface="Arial" pitchFamily="34" charset="0"/>
              </a:rPr>
              <a:t> de </a:t>
            </a:r>
            <a:r>
              <a:rPr lang="en-US" sz="2400" b="1" dirty="0" err="1" smtClean="0">
                <a:latin typeface="Arial" pitchFamily="34" charset="0"/>
                <a:cs typeface="Arial" pitchFamily="34" charset="0"/>
              </a:rPr>
              <a:t>sustancia</a:t>
            </a:r>
            <a:r>
              <a:rPr lang="en-US" sz="2400" b="1" dirty="0" smtClean="0">
                <a:latin typeface="Arial" pitchFamily="34" charset="0"/>
                <a:cs typeface="Arial" pitchFamily="34" charset="0"/>
              </a:rPr>
              <a:t>, que se </a:t>
            </a:r>
            <a:r>
              <a:rPr lang="en-US" sz="2400" b="1" dirty="0" err="1" smtClean="0">
                <a:latin typeface="Arial" pitchFamily="34" charset="0"/>
                <a:cs typeface="Arial" pitchFamily="34" charset="0"/>
              </a:rPr>
              <a:t>extiende</a:t>
            </a:r>
            <a:r>
              <a:rPr lang="en-US" sz="2400" b="1" dirty="0" smtClean="0">
                <a:latin typeface="Arial" pitchFamily="34" charset="0"/>
                <a:cs typeface="Arial" pitchFamily="34" charset="0"/>
              </a:rPr>
              <a:t> desde la </a:t>
            </a:r>
            <a:r>
              <a:rPr lang="en-US" sz="2400" b="1" dirty="0" err="1" smtClean="0">
                <a:latin typeface="Arial" pitchFamily="34" charset="0"/>
                <a:cs typeface="Arial" pitchFamily="34" charset="0"/>
              </a:rPr>
              <a:t>superficie</a:t>
            </a:r>
            <a:r>
              <a:rPr lang="en-US" sz="2400" b="1" dirty="0" smtClean="0">
                <a:latin typeface="Arial" pitchFamily="34" charset="0"/>
                <a:cs typeface="Arial" pitchFamily="34" charset="0"/>
              </a:rPr>
              <a:t> hasta la </a:t>
            </a:r>
            <a:r>
              <a:rPr lang="en-US" sz="2400" b="1" dirty="0" err="1" smtClean="0">
                <a:latin typeface="Arial" pitchFamily="34" charset="0"/>
                <a:cs typeface="Arial" pitchFamily="34" charset="0"/>
              </a:rPr>
              <a:t>muscularis</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mucosae</a:t>
            </a:r>
            <a:r>
              <a:rPr lang="en-US" sz="2400" b="1" dirty="0" smtClean="0">
                <a:latin typeface="Arial" pitchFamily="34" charset="0"/>
                <a:cs typeface="Arial" pitchFamily="34" charset="0"/>
              </a:rPr>
              <a:t>,</a:t>
            </a:r>
            <a:endParaRPr lang="es-MX" sz="2400" b="1" dirty="0" smtClean="0">
              <a:latin typeface="Arial" pitchFamily="34" charset="0"/>
              <a:cs typeface="Arial" pitchFamily="34" charset="0"/>
            </a:endParaRPr>
          </a:p>
          <a:p>
            <a:pPr algn="just"/>
            <a:r>
              <a:rPr lang="en-US" sz="2400" b="1" dirty="0" err="1" smtClean="0">
                <a:latin typeface="Arial" pitchFamily="34" charset="0"/>
                <a:cs typeface="Arial" pitchFamily="34" charset="0"/>
              </a:rPr>
              <a:t>formando</a:t>
            </a:r>
            <a:r>
              <a:rPr lang="en-US" sz="2400" b="1" dirty="0" smtClean="0">
                <a:latin typeface="Arial" pitchFamily="34" charset="0"/>
                <a:cs typeface="Arial" pitchFamily="34" charset="0"/>
              </a:rPr>
              <a:t> un </a:t>
            </a:r>
            <a:r>
              <a:rPr lang="en-US" sz="2400" b="1" dirty="0" err="1" smtClean="0">
                <a:latin typeface="Arial" pitchFamily="34" charset="0"/>
                <a:cs typeface="Arial" pitchFamily="34" charset="0"/>
              </a:rPr>
              <a:t>cráter</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rodeado</a:t>
            </a:r>
            <a:r>
              <a:rPr lang="en-US" sz="2400" b="1" dirty="0" smtClean="0">
                <a:latin typeface="Arial" pitchFamily="34" charset="0"/>
                <a:cs typeface="Arial" pitchFamily="34" charset="0"/>
              </a:rPr>
              <a:t> de un </a:t>
            </a:r>
            <a:r>
              <a:rPr lang="en-US" sz="2400" b="1" dirty="0" err="1" smtClean="0">
                <a:latin typeface="Arial" pitchFamily="34" charset="0"/>
                <a:cs typeface="Arial" pitchFamily="34" charset="0"/>
              </a:rPr>
              <a:t>infiltrado</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inflamatorio</a:t>
            </a:r>
            <a:r>
              <a:rPr lang="en-US" sz="2400" b="1" dirty="0" smtClean="0">
                <a:latin typeface="Arial" pitchFamily="34" charset="0"/>
                <a:cs typeface="Arial" pitchFamily="34" charset="0"/>
              </a:rPr>
              <a:t>.</a:t>
            </a:r>
            <a:endParaRPr lang="es-MX" sz="2400" b="1" dirty="0" smtClean="0">
              <a:latin typeface="Arial" pitchFamily="34" charset="0"/>
              <a:cs typeface="Arial" pitchFamily="34" charset="0"/>
            </a:endParaRPr>
          </a:p>
          <a:p>
            <a:pPr marL="365125" indent="-255588" algn="just" eaLnBrk="1" hangingPunct="1">
              <a:spcBef>
                <a:spcPct val="20000"/>
              </a:spcBef>
              <a:buClr>
                <a:schemeClr val="tx2"/>
              </a:buClr>
              <a:buFont typeface="Arial" charset="0"/>
              <a:buNone/>
              <a:defRPr/>
            </a:pPr>
            <a:endParaRPr lang="es-ES" sz="2400" kern="0" dirty="0">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611560" y="260649"/>
            <a:ext cx="7175128" cy="504056"/>
          </a:xfrm>
          <a:prstGeom prst="rect">
            <a:avLst/>
          </a:prstGeom>
          <a:noFill/>
          <a:ln w="9525">
            <a:noFill/>
            <a:miter lim="800000"/>
            <a:headEnd/>
            <a:tailEnd/>
          </a:ln>
        </p:spPr>
        <p:txBody>
          <a:bodyPr anchor="ctr"/>
          <a:lstStyle/>
          <a:p>
            <a:pPr algn="ctr" eaLnBrk="1" hangingPunct="1">
              <a:defRPr/>
            </a:pPr>
            <a:r>
              <a:rPr lang="es-ES" sz="4000" b="1" dirty="0">
                <a:solidFill>
                  <a:srgbClr val="FFFF00"/>
                </a:solidFill>
                <a:latin typeface="Arial Rounded MT Bold" pitchFamily="34" charset="0"/>
                <a:ea typeface="+mj-ea"/>
                <a:cs typeface="Arial" charset="0"/>
              </a:rPr>
              <a:t>  </a:t>
            </a:r>
            <a:r>
              <a:rPr lang="es-ES" sz="4000" b="1" dirty="0" smtClean="0">
                <a:latin typeface="Arial Rounded MT Bold" pitchFamily="34" charset="0"/>
                <a:ea typeface="+mj-ea"/>
                <a:cs typeface="Arial" pitchFamily="34" charset="0"/>
              </a:rPr>
              <a:t>ETIOLOGÍA</a:t>
            </a:r>
            <a:endParaRPr lang="es-ES" sz="4000" b="1" dirty="0">
              <a:latin typeface="Arial Rounded MT Bold" pitchFamily="34" charset="0"/>
              <a:ea typeface="+mj-ea"/>
              <a:cs typeface="Arial" pitchFamily="34" charset="0"/>
            </a:endParaRPr>
          </a:p>
        </p:txBody>
      </p:sp>
      <p:sp>
        <p:nvSpPr>
          <p:cNvPr id="3" name="2 CuadroTexto"/>
          <p:cNvSpPr txBox="1"/>
          <p:nvPr/>
        </p:nvSpPr>
        <p:spPr>
          <a:xfrm>
            <a:off x="323528" y="908720"/>
            <a:ext cx="7704856" cy="5724644"/>
          </a:xfrm>
          <a:prstGeom prst="rect">
            <a:avLst/>
          </a:prstGeom>
          <a:noFill/>
        </p:spPr>
        <p:txBody>
          <a:bodyPr wrap="square" rtlCol="0">
            <a:spAutoFit/>
          </a:bodyPr>
          <a:lstStyle/>
          <a:p>
            <a:pPr algn="just">
              <a:buBlip>
                <a:blip r:embed="rId3"/>
              </a:buBlip>
            </a:pPr>
            <a:r>
              <a:rPr lang="es-MX" sz="2400" b="1" dirty="0" smtClean="0">
                <a:latin typeface="Arial Rounded MT Bold" pitchFamily="34" charset="0"/>
              </a:rPr>
              <a:t>Causas más frecuentes (90%-95%)</a:t>
            </a:r>
          </a:p>
          <a:p>
            <a:pPr algn="just"/>
            <a:endParaRPr lang="es-MX" sz="2400" b="1" dirty="0" smtClean="0">
              <a:latin typeface="Arial Rounded MT Bold" pitchFamily="34" charset="0"/>
            </a:endParaRPr>
          </a:p>
          <a:p>
            <a:pPr algn="just"/>
            <a:endParaRPr lang="es-MX" sz="2400" b="1" dirty="0" smtClean="0">
              <a:latin typeface="Arial Rounded MT Bold" pitchFamily="34" charset="0"/>
            </a:endParaRPr>
          </a:p>
          <a:p>
            <a:pPr algn="just">
              <a:buFontTx/>
              <a:buChar char="-"/>
            </a:pPr>
            <a:r>
              <a:rPr lang="es-MX" sz="2400" b="1" dirty="0" err="1" smtClean="0">
                <a:latin typeface="Arial Rounded MT Bold" pitchFamily="34" charset="0"/>
              </a:rPr>
              <a:t>Helicobacter</a:t>
            </a:r>
            <a:r>
              <a:rPr lang="es-MX" sz="2400" b="1" dirty="0" smtClean="0">
                <a:latin typeface="Arial Rounded MT Bold" pitchFamily="34" charset="0"/>
              </a:rPr>
              <a:t> Pylori</a:t>
            </a:r>
          </a:p>
          <a:p>
            <a:pPr algn="just"/>
            <a:endParaRPr lang="es-MX" sz="2400" b="1" dirty="0" smtClean="0">
              <a:latin typeface="Arial Rounded MT Bold" pitchFamily="34" charset="0"/>
            </a:endParaRPr>
          </a:p>
          <a:p>
            <a:pPr algn="just"/>
            <a:endParaRPr lang="es-MX" sz="2400" b="1" dirty="0" smtClean="0">
              <a:latin typeface="Arial Rounded MT Bold" pitchFamily="34" charset="0"/>
            </a:endParaRPr>
          </a:p>
          <a:p>
            <a:pPr algn="just"/>
            <a:endParaRPr lang="es-MX" sz="2400" b="1" dirty="0" smtClean="0">
              <a:latin typeface="Arial Rounded MT Bold" pitchFamily="34" charset="0"/>
            </a:endParaRPr>
          </a:p>
          <a:p>
            <a:pPr algn="just">
              <a:buFontTx/>
              <a:buChar char="-"/>
            </a:pPr>
            <a:r>
              <a:rPr lang="es-MX" sz="2400" b="1" dirty="0" smtClean="0">
                <a:latin typeface="Arial Rounded MT Bold" pitchFamily="34" charset="0"/>
              </a:rPr>
              <a:t>Consumo de </a:t>
            </a:r>
            <a:r>
              <a:rPr lang="es-MX" sz="2400" b="1" dirty="0" err="1" smtClean="0">
                <a:latin typeface="Arial Rounded MT Bold" pitchFamily="34" charset="0"/>
              </a:rPr>
              <a:t>AINEs</a:t>
            </a:r>
            <a:endParaRPr lang="es-MX" sz="2400" b="1" dirty="0" smtClean="0">
              <a:latin typeface="Arial Rounded MT Bold" pitchFamily="34" charset="0"/>
            </a:endParaRPr>
          </a:p>
          <a:p>
            <a:pPr algn="just">
              <a:buFontTx/>
              <a:buChar char="-"/>
            </a:pPr>
            <a:endParaRPr lang="es-MX" sz="2400" b="1" dirty="0" smtClean="0">
              <a:latin typeface="Arial Rounded MT Bold" pitchFamily="34" charset="0"/>
            </a:endParaRPr>
          </a:p>
          <a:p>
            <a:pPr algn="just"/>
            <a:endParaRPr lang="es-MX" sz="2400" b="1" dirty="0" smtClean="0">
              <a:latin typeface="Arial Rounded MT Bold" pitchFamily="34" charset="0"/>
            </a:endParaRPr>
          </a:p>
          <a:p>
            <a:pPr algn="just"/>
            <a:endParaRPr lang="es-MX" sz="2400" b="1" dirty="0" smtClean="0">
              <a:latin typeface="Arial Rounded MT Bold" pitchFamily="34" charset="0"/>
            </a:endParaRPr>
          </a:p>
          <a:p>
            <a:pPr algn="just">
              <a:buFontTx/>
              <a:buChar char="-"/>
            </a:pPr>
            <a:r>
              <a:rPr lang="es-MX" sz="2400" b="1" dirty="0" smtClean="0">
                <a:latin typeface="Arial Rounded MT Bold" pitchFamily="34" charset="0"/>
              </a:rPr>
              <a:t> Consumo de alcohol y tabaco</a:t>
            </a:r>
          </a:p>
          <a:p>
            <a:pPr algn="just">
              <a:buFontTx/>
              <a:buChar char="-"/>
            </a:pPr>
            <a:endParaRPr lang="es-MX" sz="2400" b="1" dirty="0" smtClean="0">
              <a:latin typeface="Arial Rounded MT Bold" pitchFamily="34" charset="0"/>
            </a:endParaRPr>
          </a:p>
          <a:p>
            <a:pPr algn="just"/>
            <a:endParaRPr lang="es-MX" dirty="0" smtClean="0">
              <a:latin typeface="Arial Rounded MT Bold" pitchFamily="34" charset="0"/>
            </a:endParaRPr>
          </a:p>
          <a:p>
            <a:pPr algn="just">
              <a:buBlip>
                <a:blip r:embed="rId3"/>
              </a:buBlip>
            </a:pPr>
            <a:endParaRPr lang="es-MX" dirty="0" smtClean="0"/>
          </a:p>
          <a:p>
            <a:pPr algn="just"/>
            <a:endParaRPr lang="es-MX" dirty="0"/>
          </a:p>
        </p:txBody>
      </p:sp>
      <p:pic>
        <p:nvPicPr>
          <p:cNvPr id="4" name="Picture 2" descr="C:\Users\MIRIAN BELKIS\Desktop\111.png"/>
          <p:cNvPicPr>
            <a:picLocks noChangeAspect="1" noChangeArrowheads="1"/>
          </p:cNvPicPr>
          <p:nvPr/>
        </p:nvPicPr>
        <p:blipFill>
          <a:blip r:embed="rId4" cstate="print"/>
          <a:srcRect/>
          <a:stretch>
            <a:fillRect/>
          </a:stretch>
        </p:blipFill>
        <p:spPr bwMode="auto">
          <a:xfrm>
            <a:off x="4000496" y="1857364"/>
            <a:ext cx="2714625" cy="1152128"/>
          </a:xfrm>
          <a:prstGeom prst="rect">
            <a:avLst/>
          </a:prstGeom>
          <a:noFill/>
        </p:spPr>
      </p:pic>
      <p:pic>
        <p:nvPicPr>
          <p:cNvPr id="5" name="Picture 3" descr="C:\Users\MIRIAN BELKIS\Desktop\222.png"/>
          <p:cNvPicPr>
            <a:picLocks noChangeAspect="1" noChangeArrowheads="1"/>
          </p:cNvPicPr>
          <p:nvPr/>
        </p:nvPicPr>
        <p:blipFill>
          <a:blip r:embed="rId5" cstate="print"/>
          <a:srcRect/>
          <a:stretch>
            <a:fillRect/>
          </a:stretch>
        </p:blipFill>
        <p:spPr bwMode="auto">
          <a:xfrm>
            <a:off x="4000496" y="3357562"/>
            <a:ext cx="2438400" cy="1080120"/>
          </a:xfrm>
          <a:prstGeom prst="rect">
            <a:avLst/>
          </a:prstGeom>
          <a:noFill/>
        </p:spPr>
      </p:pic>
      <p:pic>
        <p:nvPicPr>
          <p:cNvPr id="6" name="Picture 5" descr="C:\Users\MIRIAN BELKIS\Desktop\333.png"/>
          <p:cNvPicPr>
            <a:picLocks noChangeAspect="1" noChangeArrowheads="1"/>
          </p:cNvPicPr>
          <p:nvPr/>
        </p:nvPicPr>
        <p:blipFill>
          <a:blip r:embed="rId6" cstate="print"/>
          <a:srcRect/>
          <a:stretch>
            <a:fillRect/>
          </a:stretch>
        </p:blipFill>
        <p:spPr bwMode="auto">
          <a:xfrm>
            <a:off x="3428992" y="5357826"/>
            <a:ext cx="2286016" cy="1500174"/>
          </a:xfrm>
          <a:prstGeom prst="rect">
            <a:avLst/>
          </a:prstGeom>
          <a:noFill/>
        </p:spPr>
      </p:pic>
      <p:pic>
        <p:nvPicPr>
          <p:cNvPr id="7" name="Picture 4" descr="C:\Users\MIRIAN BELKIS\Desktop\4444.jpg"/>
          <p:cNvPicPr>
            <a:picLocks noChangeAspect="1" noChangeArrowheads="1"/>
          </p:cNvPicPr>
          <p:nvPr/>
        </p:nvPicPr>
        <p:blipFill>
          <a:blip r:embed="rId7" cstate="print"/>
          <a:srcRect/>
          <a:stretch>
            <a:fillRect/>
          </a:stretch>
        </p:blipFill>
        <p:spPr bwMode="auto">
          <a:xfrm>
            <a:off x="5929323" y="5286388"/>
            <a:ext cx="2214578" cy="157161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611560" y="260649"/>
            <a:ext cx="7175128" cy="310831"/>
          </a:xfrm>
          <a:prstGeom prst="rect">
            <a:avLst/>
          </a:prstGeom>
          <a:noFill/>
          <a:ln w="9525">
            <a:noFill/>
            <a:miter lim="800000"/>
            <a:headEnd/>
            <a:tailEnd/>
          </a:ln>
        </p:spPr>
        <p:txBody>
          <a:bodyPr anchor="ctr"/>
          <a:lstStyle/>
          <a:p>
            <a:pPr algn="ctr" eaLnBrk="1" hangingPunct="1">
              <a:defRPr/>
            </a:pPr>
            <a:r>
              <a:rPr lang="es-ES" sz="4000" b="1" dirty="0">
                <a:solidFill>
                  <a:srgbClr val="FFFF00"/>
                </a:solidFill>
                <a:latin typeface="Arial Rounded MT Bold" pitchFamily="34" charset="0"/>
                <a:ea typeface="+mj-ea"/>
                <a:cs typeface="Arial" charset="0"/>
              </a:rPr>
              <a:t>  </a:t>
            </a:r>
            <a:r>
              <a:rPr lang="es-ES" sz="4000" b="1" dirty="0" smtClean="0">
                <a:latin typeface="Arial Rounded MT Bold" pitchFamily="34" charset="0"/>
                <a:ea typeface="+mj-ea"/>
                <a:cs typeface="Arial" pitchFamily="34" charset="0"/>
              </a:rPr>
              <a:t>ETIOLOGÍA</a:t>
            </a:r>
            <a:endParaRPr lang="es-ES" sz="4000" b="1" dirty="0">
              <a:latin typeface="Arial Rounded MT Bold" pitchFamily="34" charset="0"/>
              <a:ea typeface="+mj-ea"/>
              <a:cs typeface="Arial" pitchFamily="34" charset="0"/>
            </a:endParaRPr>
          </a:p>
        </p:txBody>
      </p:sp>
      <p:sp>
        <p:nvSpPr>
          <p:cNvPr id="3" name="2 CuadroTexto"/>
          <p:cNvSpPr txBox="1"/>
          <p:nvPr/>
        </p:nvSpPr>
        <p:spPr>
          <a:xfrm>
            <a:off x="0" y="642918"/>
            <a:ext cx="8715404" cy="6247864"/>
          </a:xfrm>
          <a:prstGeom prst="rect">
            <a:avLst/>
          </a:prstGeom>
          <a:noFill/>
        </p:spPr>
        <p:txBody>
          <a:bodyPr wrap="square" rtlCol="0">
            <a:spAutoFit/>
          </a:bodyPr>
          <a:lstStyle/>
          <a:p>
            <a:pPr algn="just">
              <a:buBlip>
                <a:blip r:embed="rId3"/>
              </a:buBlip>
            </a:pPr>
            <a:r>
              <a:rPr lang="es-MX" sz="2000" b="1" dirty="0" smtClean="0">
                <a:latin typeface="Arial Rounded MT Bold" pitchFamily="34" charset="0"/>
              </a:rPr>
              <a:t> Causas menos frecuentes (5 %-10%)</a:t>
            </a:r>
          </a:p>
          <a:p>
            <a:pPr algn="just">
              <a:buFontTx/>
              <a:buChar char="-"/>
            </a:pPr>
            <a:r>
              <a:rPr lang="en-US" sz="2000" b="1" dirty="0" err="1" smtClean="0">
                <a:latin typeface="Arial Rounded MT Bold" pitchFamily="34" charset="0"/>
              </a:rPr>
              <a:t>Úlceras</a:t>
            </a:r>
            <a:r>
              <a:rPr lang="en-US" sz="2000" b="1" dirty="0" smtClean="0">
                <a:latin typeface="Arial Rounded MT Bold" pitchFamily="34" charset="0"/>
              </a:rPr>
              <a:t> </a:t>
            </a:r>
            <a:r>
              <a:rPr lang="en-US" sz="2000" b="1" dirty="0" err="1" smtClean="0">
                <a:latin typeface="Arial Rounded MT Bold" pitchFamily="34" charset="0"/>
              </a:rPr>
              <a:t>por</a:t>
            </a:r>
            <a:r>
              <a:rPr lang="en-US" sz="2000" b="1" dirty="0" smtClean="0">
                <a:latin typeface="Arial Rounded MT Bold" pitchFamily="34" charset="0"/>
              </a:rPr>
              <a:t> </a:t>
            </a:r>
            <a:r>
              <a:rPr lang="en-US" sz="2000" b="1" dirty="0" err="1" smtClean="0">
                <a:latin typeface="Arial Rounded MT Bold" pitchFamily="34" charset="0"/>
              </a:rPr>
              <a:t>hipersecreción</a:t>
            </a:r>
            <a:r>
              <a:rPr lang="en-US" sz="2000" b="1" dirty="0" smtClean="0">
                <a:latin typeface="Arial Rounded MT Bold" pitchFamily="34" charset="0"/>
              </a:rPr>
              <a:t> </a:t>
            </a:r>
            <a:r>
              <a:rPr lang="en-US" sz="2000" b="1" dirty="0" err="1" smtClean="0">
                <a:latin typeface="Arial Rounded MT Bold" pitchFamily="34" charset="0"/>
              </a:rPr>
              <a:t>ácida</a:t>
            </a:r>
            <a:r>
              <a:rPr lang="en-US" sz="2000" b="1" dirty="0" smtClean="0">
                <a:latin typeface="Arial Rounded MT Bold" pitchFamily="34" charset="0"/>
              </a:rPr>
              <a:t> (</a:t>
            </a:r>
            <a:r>
              <a:rPr lang="en-US" sz="2000" b="1" dirty="0" err="1" smtClean="0">
                <a:latin typeface="Arial Rounded MT Bold" pitchFamily="34" charset="0"/>
              </a:rPr>
              <a:t>síndrome</a:t>
            </a:r>
            <a:r>
              <a:rPr lang="en-US" sz="2000" b="1" dirty="0" smtClean="0">
                <a:latin typeface="Arial Rounded MT Bold" pitchFamily="34" charset="0"/>
              </a:rPr>
              <a:t> de </a:t>
            </a:r>
            <a:r>
              <a:rPr lang="en-US" sz="2000" b="1" dirty="0" err="1" smtClean="0">
                <a:latin typeface="Arial Rounded MT Bold" pitchFamily="34" charset="0"/>
              </a:rPr>
              <a:t>Zollinger</a:t>
            </a:r>
            <a:r>
              <a:rPr lang="en-US" sz="2000" b="1" dirty="0" smtClean="0">
                <a:latin typeface="Arial Rounded MT Bold" pitchFamily="34" charset="0"/>
              </a:rPr>
              <a:t>-Ellison).</a:t>
            </a:r>
          </a:p>
          <a:p>
            <a:pPr algn="just">
              <a:buFontTx/>
              <a:buChar char="-"/>
            </a:pPr>
            <a:endParaRPr lang="en-US" dirty="0" smtClean="0">
              <a:latin typeface="Arial Rounded MT Bold" pitchFamily="34" charset="0"/>
            </a:endParaRPr>
          </a:p>
          <a:p>
            <a:pPr algn="just">
              <a:buFontTx/>
              <a:buChar char="-"/>
            </a:pPr>
            <a:endParaRPr lang="en-US" dirty="0" smtClean="0">
              <a:latin typeface="Arial Rounded MT Bold" pitchFamily="34" charset="0"/>
            </a:endParaRPr>
          </a:p>
          <a:p>
            <a:pPr algn="just">
              <a:buFontTx/>
              <a:buChar char="-"/>
            </a:pPr>
            <a:endParaRPr lang="en-US" dirty="0" smtClean="0">
              <a:latin typeface="Arial Rounded MT Bold" pitchFamily="34" charset="0"/>
            </a:endParaRPr>
          </a:p>
          <a:p>
            <a:pPr algn="just">
              <a:buFontTx/>
              <a:buChar char="-"/>
            </a:pPr>
            <a:endParaRPr lang="en-US" dirty="0" smtClean="0">
              <a:latin typeface="Arial Rounded MT Bold" pitchFamily="34" charset="0"/>
            </a:endParaRPr>
          </a:p>
          <a:p>
            <a:pPr algn="just">
              <a:buFontTx/>
              <a:buChar char="-"/>
            </a:pPr>
            <a:endParaRPr lang="en-US" dirty="0" smtClean="0">
              <a:latin typeface="Arial Rounded MT Bold" pitchFamily="34" charset="0"/>
            </a:endParaRPr>
          </a:p>
          <a:p>
            <a:pPr algn="just">
              <a:buFontTx/>
              <a:buChar char="-"/>
            </a:pPr>
            <a:endParaRPr lang="en-US" dirty="0" smtClean="0">
              <a:latin typeface="Arial Rounded MT Bold" pitchFamily="34" charset="0"/>
            </a:endParaRPr>
          </a:p>
          <a:p>
            <a:pPr algn="just">
              <a:buFontTx/>
              <a:buChar char="-"/>
            </a:pPr>
            <a:endParaRPr lang="en-US" dirty="0" smtClean="0">
              <a:latin typeface="Arial Rounded MT Bold" pitchFamily="34" charset="0"/>
            </a:endParaRPr>
          </a:p>
          <a:p>
            <a:pPr algn="just">
              <a:buFontTx/>
              <a:buChar char="-"/>
            </a:pPr>
            <a:endParaRPr lang="en-US" dirty="0" smtClean="0">
              <a:latin typeface="Arial Rounded MT Bold" pitchFamily="34" charset="0"/>
            </a:endParaRPr>
          </a:p>
          <a:p>
            <a:pPr algn="just">
              <a:buFontTx/>
              <a:buChar char="-"/>
            </a:pPr>
            <a:endParaRPr lang="en-US" dirty="0" smtClean="0">
              <a:latin typeface="Arial Rounded MT Bold" pitchFamily="34" charset="0"/>
            </a:endParaRPr>
          </a:p>
          <a:p>
            <a:pPr algn="just">
              <a:buFontTx/>
              <a:buChar char="-"/>
            </a:pPr>
            <a:r>
              <a:rPr lang="en-US" dirty="0" smtClean="0">
                <a:latin typeface="Arial Rounded MT Bold" pitchFamily="34" charset="0"/>
              </a:rPr>
              <a:t> </a:t>
            </a:r>
            <a:r>
              <a:rPr lang="en-US" b="1" dirty="0" err="1" smtClean="0">
                <a:latin typeface="Arial Rounded MT Bold" pitchFamily="34" charset="0"/>
              </a:rPr>
              <a:t>Úlceras</a:t>
            </a:r>
            <a:r>
              <a:rPr lang="en-US" b="1" dirty="0" smtClean="0">
                <a:latin typeface="Arial Rounded MT Bold" pitchFamily="34" charset="0"/>
              </a:rPr>
              <a:t> </a:t>
            </a:r>
            <a:r>
              <a:rPr lang="en-US" b="1" dirty="0" err="1" smtClean="0">
                <a:latin typeface="Arial Rounded MT Bold" pitchFamily="34" charset="0"/>
              </a:rPr>
              <a:t>por</a:t>
            </a:r>
            <a:r>
              <a:rPr lang="en-US" b="1" dirty="0" smtClean="0">
                <a:latin typeface="Arial Rounded MT Bold" pitchFamily="34" charset="0"/>
              </a:rPr>
              <a:t> </a:t>
            </a:r>
            <a:r>
              <a:rPr lang="en-US" b="1" dirty="0" err="1" smtClean="0">
                <a:latin typeface="Arial Rounded MT Bold" pitchFamily="34" charset="0"/>
              </a:rPr>
              <a:t>alteración</a:t>
            </a:r>
            <a:r>
              <a:rPr lang="en-US" b="1" dirty="0" smtClean="0">
                <a:latin typeface="Arial Rounded MT Bold" pitchFamily="34" charset="0"/>
              </a:rPr>
              <a:t> del </a:t>
            </a:r>
            <a:r>
              <a:rPr lang="en-US" b="1" dirty="0" err="1" smtClean="0">
                <a:latin typeface="Arial Rounded MT Bold" pitchFamily="34" charset="0"/>
              </a:rPr>
              <a:t>flujo</a:t>
            </a:r>
            <a:r>
              <a:rPr lang="en-US" b="1" dirty="0" smtClean="0">
                <a:latin typeface="Arial Rounded MT Bold" pitchFamily="34" charset="0"/>
              </a:rPr>
              <a:t> vascular (</a:t>
            </a:r>
            <a:r>
              <a:rPr lang="en-US" b="1" dirty="0" err="1" smtClean="0">
                <a:latin typeface="Arial Rounded MT Bold" pitchFamily="34" charset="0"/>
              </a:rPr>
              <a:t>úlcera</a:t>
            </a:r>
            <a:r>
              <a:rPr lang="en-US" b="1" dirty="0" smtClean="0">
                <a:latin typeface="Arial Rounded MT Bold" pitchFamily="34" charset="0"/>
              </a:rPr>
              <a:t> de </a:t>
            </a:r>
            <a:r>
              <a:rPr lang="en-US" b="1" dirty="0" err="1" smtClean="0">
                <a:latin typeface="Arial Rounded MT Bold" pitchFamily="34" charset="0"/>
              </a:rPr>
              <a:t>estrés</a:t>
            </a:r>
            <a:r>
              <a:rPr lang="en-US" b="1" dirty="0" smtClean="0">
                <a:latin typeface="Arial Rounded MT Bold" pitchFamily="34" charset="0"/>
              </a:rPr>
              <a:t>).( Pte  </a:t>
            </a:r>
          </a:p>
          <a:p>
            <a:pPr algn="just"/>
            <a:r>
              <a:rPr lang="en-US" b="1" dirty="0" smtClean="0">
                <a:latin typeface="Arial Rounded MT Bold" pitchFamily="34" charset="0"/>
              </a:rPr>
              <a:t>                                                                  graves entre el 75%- 90%)</a:t>
            </a:r>
          </a:p>
          <a:p>
            <a:pPr>
              <a:buFontTx/>
              <a:buChar char="-"/>
            </a:pPr>
            <a:r>
              <a:rPr lang="en-US" b="1" dirty="0" err="1" smtClean="0">
                <a:latin typeface="Arial Rounded MT Bold" pitchFamily="34" charset="0"/>
              </a:rPr>
              <a:t>Úlceras</a:t>
            </a:r>
            <a:r>
              <a:rPr lang="en-US" b="1" dirty="0" smtClean="0">
                <a:latin typeface="Arial Rounded MT Bold" pitchFamily="34" charset="0"/>
              </a:rPr>
              <a:t> </a:t>
            </a:r>
            <a:r>
              <a:rPr lang="en-US" b="1" dirty="0" err="1" smtClean="0">
                <a:latin typeface="Arial Rounded MT Bold" pitchFamily="34" charset="0"/>
              </a:rPr>
              <a:t>isquémicas</a:t>
            </a:r>
            <a:endParaRPr lang="en-US" b="1" dirty="0" smtClean="0">
              <a:latin typeface="Arial Rounded MT Bold" pitchFamily="34" charset="0"/>
            </a:endParaRPr>
          </a:p>
          <a:p>
            <a:pPr>
              <a:buFontTx/>
              <a:buChar char="-"/>
            </a:pPr>
            <a:r>
              <a:rPr lang="en-US" b="1" dirty="0" err="1" smtClean="0">
                <a:latin typeface="Arial Rounded MT Bold" pitchFamily="34" charset="0"/>
              </a:rPr>
              <a:t>Sarcoidosis</a:t>
            </a:r>
            <a:r>
              <a:rPr lang="en-US" b="1" dirty="0" smtClean="0">
                <a:latin typeface="Arial Rounded MT Bold" pitchFamily="34" charset="0"/>
              </a:rPr>
              <a:t>.</a:t>
            </a:r>
          </a:p>
          <a:p>
            <a:pPr>
              <a:buFontTx/>
              <a:buChar char="-"/>
            </a:pPr>
            <a:r>
              <a:rPr lang="en-US" b="1" dirty="0" smtClean="0">
                <a:latin typeface="Arial Rounded MT Bold" pitchFamily="34" charset="0"/>
              </a:rPr>
              <a:t> </a:t>
            </a:r>
            <a:r>
              <a:rPr lang="en-US" b="1" dirty="0" err="1" smtClean="0">
                <a:latin typeface="Arial Rounded MT Bold" pitchFamily="34" charset="0"/>
              </a:rPr>
              <a:t>Enfermedad</a:t>
            </a:r>
            <a:r>
              <a:rPr lang="en-US" b="1" dirty="0" smtClean="0">
                <a:latin typeface="Arial Rounded MT Bold" pitchFamily="34" charset="0"/>
              </a:rPr>
              <a:t> de </a:t>
            </a:r>
            <a:r>
              <a:rPr lang="en-US" b="1" dirty="0" err="1" smtClean="0">
                <a:latin typeface="Arial Rounded MT Bold" pitchFamily="34" charset="0"/>
              </a:rPr>
              <a:t>Crohn</a:t>
            </a:r>
            <a:endParaRPr lang="en-US" b="1" dirty="0" smtClean="0">
              <a:latin typeface="Arial Rounded MT Bold" pitchFamily="34" charset="0"/>
            </a:endParaRPr>
          </a:p>
          <a:p>
            <a:pPr>
              <a:buFontTx/>
              <a:buChar char="-"/>
            </a:pPr>
            <a:r>
              <a:rPr lang="en-US" b="1" dirty="0" smtClean="0">
                <a:latin typeface="Arial Rounded MT Bold" pitchFamily="34" charset="0"/>
              </a:rPr>
              <a:t> </a:t>
            </a:r>
            <a:r>
              <a:rPr lang="en-US" b="1" dirty="0" err="1" smtClean="0">
                <a:latin typeface="Arial Rounded MT Bold" pitchFamily="34" charset="0"/>
              </a:rPr>
              <a:t>Úlceras</a:t>
            </a:r>
            <a:r>
              <a:rPr lang="en-US" b="1" dirty="0" smtClean="0">
                <a:latin typeface="Arial Rounded MT Bold" pitchFamily="34" charset="0"/>
              </a:rPr>
              <a:t> </a:t>
            </a:r>
            <a:r>
              <a:rPr lang="en-US" b="1" dirty="0" err="1" smtClean="0">
                <a:latin typeface="Arial Rounded MT Bold" pitchFamily="34" charset="0"/>
              </a:rPr>
              <a:t>causas</a:t>
            </a:r>
            <a:r>
              <a:rPr lang="en-US" b="1" dirty="0" smtClean="0">
                <a:latin typeface="Arial Rounded MT Bold" pitchFamily="34" charset="0"/>
              </a:rPr>
              <a:t> </a:t>
            </a:r>
            <a:r>
              <a:rPr lang="en-US" b="1" dirty="0" err="1" smtClean="0">
                <a:latin typeface="Arial Rounded MT Bold" pitchFamily="34" charset="0"/>
              </a:rPr>
              <a:t>infecciosas</a:t>
            </a:r>
            <a:r>
              <a:rPr lang="en-US" b="1" dirty="0" smtClean="0">
                <a:latin typeface="Arial Rounded MT Bold" pitchFamily="34" charset="0"/>
              </a:rPr>
              <a:t>:</a:t>
            </a:r>
          </a:p>
          <a:p>
            <a:r>
              <a:rPr lang="en-US" b="1" dirty="0" smtClean="0">
                <a:latin typeface="Arial Rounded MT Bold" pitchFamily="34" charset="0"/>
              </a:rPr>
              <a:t>1. </a:t>
            </a:r>
            <a:r>
              <a:rPr lang="en-US" b="1" dirty="0" err="1" smtClean="0">
                <a:latin typeface="Arial Rounded MT Bold" pitchFamily="34" charset="0"/>
              </a:rPr>
              <a:t>Citomegalovirus</a:t>
            </a:r>
            <a:r>
              <a:rPr lang="en-US" b="1" dirty="0" smtClean="0">
                <a:latin typeface="Arial Rounded MT Bold" pitchFamily="34" charset="0"/>
              </a:rPr>
              <a:t>.</a:t>
            </a:r>
            <a:endParaRPr lang="es-MX" b="1" dirty="0" smtClean="0">
              <a:latin typeface="Arial Rounded MT Bold" pitchFamily="34" charset="0"/>
            </a:endParaRPr>
          </a:p>
          <a:p>
            <a:r>
              <a:rPr lang="en-US" b="1" dirty="0" smtClean="0">
                <a:latin typeface="Arial Rounded MT Bold" pitchFamily="34" charset="0"/>
              </a:rPr>
              <a:t>2.  Tuberculosis. </a:t>
            </a:r>
            <a:endParaRPr lang="es-MX" b="1" dirty="0" smtClean="0">
              <a:latin typeface="Arial Rounded MT Bold" pitchFamily="34" charset="0"/>
            </a:endParaRPr>
          </a:p>
          <a:p>
            <a:r>
              <a:rPr lang="en-US" b="1" dirty="0" smtClean="0">
                <a:latin typeface="Arial Rounded MT Bold" pitchFamily="34" charset="0"/>
              </a:rPr>
              <a:t>3. </a:t>
            </a:r>
            <a:r>
              <a:rPr lang="en-US" b="1" dirty="0" err="1" smtClean="0">
                <a:latin typeface="Arial Rounded MT Bold" pitchFamily="34" charset="0"/>
              </a:rPr>
              <a:t>Sífilis</a:t>
            </a:r>
            <a:r>
              <a:rPr lang="en-US" b="1" dirty="0" smtClean="0">
                <a:latin typeface="Arial Rounded MT Bold" pitchFamily="34" charset="0"/>
              </a:rPr>
              <a:t>.</a:t>
            </a:r>
            <a:endParaRPr lang="es-MX" b="1" dirty="0" smtClean="0">
              <a:latin typeface="Arial Rounded MT Bold" pitchFamily="34" charset="0"/>
            </a:endParaRPr>
          </a:p>
          <a:p>
            <a:r>
              <a:rPr lang="en-US" b="1" dirty="0" smtClean="0">
                <a:latin typeface="Arial Rounded MT Bold" pitchFamily="34" charset="0"/>
              </a:rPr>
              <a:t>4.  </a:t>
            </a:r>
            <a:r>
              <a:rPr lang="en-US" b="1" dirty="0" err="1" smtClean="0">
                <a:latin typeface="Arial Rounded MT Bold" pitchFamily="34" charset="0"/>
              </a:rPr>
              <a:t>Úlceras</a:t>
            </a:r>
            <a:r>
              <a:rPr lang="en-US" b="1" dirty="0" smtClean="0">
                <a:latin typeface="Arial Rounded MT Bold" pitchFamily="34" charset="0"/>
              </a:rPr>
              <a:t> </a:t>
            </a:r>
            <a:r>
              <a:rPr lang="en-US" b="1" dirty="0" err="1" smtClean="0">
                <a:latin typeface="Arial Rounded MT Bold" pitchFamily="34" charset="0"/>
              </a:rPr>
              <a:t>parasitarias</a:t>
            </a:r>
            <a:r>
              <a:rPr lang="en-US" b="1" dirty="0" smtClean="0">
                <a:latin typeface="Arial Rounded MT Bold" pitchFamily="34" charset="0"/>
              </a:rPr>
              <a:t>.  </a:t>
            </a:r>
            <a:endParaRPr lang="es-MX" b="1" dirty="0" smtClean="0">
              <a:latin typeface="Arial Rounded MT Bold" pitchFamily="34" charset="0"/>
            </a:endParaRPr>
          </a:p>
          <a:p>
            <a:r>
              <a:rPr lang="en-US" b="1" dirty="0" smtClean="0">
                <a:latin typeface="Arial Rounded MT Bold" pitchFamily="34" charset="0"/>
              </a:rPr>
              <a:t>5.  </a:t>
            </a:r>
            <a:r>
              <a:rPr lang="en-US" b="1" dirty="0" err="1" smtClean="0">
                <a:latin typeface="Arial Rounded MT Bold" pitchFamily="34" charset="0"/>
              </a:rPr>
              <a:t>Úlceras</a:t>
            </a:r>
            <a:r>
              <a:rPr lang="en-US" b="1" dirty="0" smtClean="0">
                <a:latin typeface="Arial Rounded MT Bold" pitchFamily="34" charset="0"/>
              </a:rPr>
              <a:t> </a:t>
            </a:r>
            <a:r>
              <a:rPr lang="en-US" b="1" dirty="0" err="1" smtClean="0">
                <a:latin typeface="Arial Rounded MT Bold" pitchFamily="34" charset="0"/>
              </a:rPr>
              <a:t>por</a:t>
            </a:r>
            <a:r>
              <a:rPr lang="en-US" b="1" dirty="0" smtClean="0">
                <a:latin typeface="Arial Rounded MT Bold" pitchFamily="34" charset="0"/>
              </a:rPr>
              <a:t> </a:t>
            </a:r>
            <a:r>
              <a:rPr lang="en-US" b="1" dirty="0" err="1" smtClean="0">
                <a:latin typeface="Arial Rounded MT Bold" pitchFamily="34" charset="0"/>
              </a:rPr>
              <a:t>hongos</a:t>
            </a:r>
            <a:r>
              <a:rPr lang="en-US" b="1" dirty="0" smtClean="0">
                <a:latin typeface="Arial Rounded MT Bold" pitchFamily="34" charset="0"/>
              </a:rPr>
              <a:t>.</a:t>
            </a:r>
            <a:endParaRPr lang="es-MX" b="1" dirty="0"/>
          </a:p>
        </p:txBody>
      </p:sp>
      <p:pic>
        <p:nvPicPr>
          <p:cNvPr id="1026" name="Picture 2"/>
          <p:cNvPicPr>
            <a:picLocks noChangeAspect="1" noChangeArrowheads="1"/>
          </p:cNvPicPr>
          <p:nvPr/>
        </p:nvPicPr>
        <p:blipFill>
          <a:blip r:embed="rId4" cstate="print"/>
          <a:srcRect/>
          <a:stretch>
            <a:fillRect/>
          </a:stretch>
        </p:blipFill>
        <p:spPr bwMode="auto">
          <a:xfrm>
            <a:off x="2786050" y="1785926"/>
            <a:ext cx="2000264" cy="17315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o">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1542</TotalTime>
  <Words>1516</Words>
  <Application>Microsoft Office PowerPoint</Application>
  <PresentationFormat>Presentación en pantalla (4:3)</PresentationFormat>
  <Paragraphs>317</Paragraphs>
  <Slides>33</Slides>
  <Notes>5</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33</vt:i4>
      </vt:variant>
    </vt:vector>
  </HeadingPairs>
  <TitlesOfParts>
    <vt:vector size="43" baseType="lpstr">
      <vt:lpstr>MS Gothic</vt:lpstr>
      <vt:lpstr>Arial</vt:lpstr>
      <vt:lpstr>Arial Rounded MT Bold</vt:lpstr>
      <vt:lpstr>Calibri</vt:lpstr>
      <vt:lpstr>Miriam</vt:lpstr>
      <vt:lpstr>Times New Roman</vt:lpstr>
      <vt:lpstr>Trebuchet MS</vt:lpstr>
      <vt:lpstr>Wingdings</vt:lpstr>
      <vt:lpstr>Wingdings 2</vt:lpstr>
      <vt:lpstr>Opulento</vt:lpstr>
      <vt:lpstr>Presentación de PowerPoint</vt:lpstr>
      <vt:lpstr>Presentación de PowerPoint</vt:lpstr>
      <vt:lpstr>Presentación de PowerPoint</vt:lpstr>
      <vt:lpstr>Presentación de PowerPoint</vt:lpstr>
      <vt:lpstr>A su consulta acude un paciente de 44 años de edad, con antecedentes de ser fumador. LLEVA VARIOS DÍAS con dolor abdominal que INCLUSO lo despierta en la madrugada, acidez. SE HA AUTOMEDICADO ANTIÁCIDOS PERO NO A RESUELTO  ¿Cuál sería su diagnóstico?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MUCHAS  GRACIAS </vt:lpstr>
    </vt:vector>
  </TitlesOfParts>
  <Company>http://www.centor.mx.gd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Centor</dc:creator>
  <cp:lastModifiedBy>Lesly</cp:lastModifiedBy>
  <cp:revision>195</cp:revision>
  <dcterms:created xsi:type="dcterms:W3CDTF">2014-04-23T14:52:29Z</dcterms:created>
  <dcterms:modified xsi:type="dcterms:W3CDTF">2021-03-03T00:24:07Z</dcterms:modified>
</cp:coreProperties>
</file>