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72" r:id="rId4"/>
    <p:sldId id="273" r:id="rId5"/>
    <p:sldId id="274" r:id="rId6"/>
    <p:sldId id="278" r:id="rId7"/>
    <p:sldId id="279" r:id="rId8"/>
    <p:sldId id="275" r:id="rId9"/>
    <p:sldId id="290" r:id="rId10"/>
    <p:sldId id="276" r:id="rId11"/>
    <p:sldId id="266" r:id="rId12"/>
    <p:sldId id="282" r:id="rId13"/>
    <p:sldId id="283" r:id="rId14"/>
    <p:sldId id="284" r:id="rId15"/>
    <p:sldId id="258" r:id="rId16"/>
    <p:sldId id="287" r:id="rId17"/>
    <p:sldId id="259" r:id="rId18"/>
    <p:sldId id="260" r:id="rId19"/>
    <p:sldId id="261" r:id="rId20"/>
    <p:sldId id="288" r:id="rId21"/>
    <p:sldId id="263" r:id="rId22"/>
    <p:sldId id="286" r:id="rId23"/>
    <p:sldId id="277" r:id="rId24"/>
    <p:sldId id="268" r:id="rId25"/>
    <p:sldId id="289" r:id="rId26"/>
    <p:sldId id="270" r:id="rId27"/>
    <p:sldId id="269" r:id="rId28"/>
    <p:sldId id="291" r:id="rId29"/>
  </p:sldIdLst>
  <p:sldSz cx="9144000" cy="6858000" type="screen4x3"/>
  <p:notesSz cx="6858000" cy="9144000"/>
  <p:custShowLst>
    <p:custShow name="Composición e importancia" id="0">
      <p:sldLst>
        <p:sld r:id="rId6"/>
        <p:sld r:id="rId7"/>
      </p:sldLst>
    </p:custShow>
    <p:custShow name="Caráter químico especial" id="1">
      <p:sldLst>
        <p:sld r:id="rId8"/>
        <p:sld r:id="rId9"/>
      </p:sldLst>
    </p:custShow>
    <p:custShow name="cadenas" id="2">
      <p:sldLst>
        <p:sld r:id="rId10"/>
      </p:sldLst>
    </p:custShow>
    <p:custShow name="Fórmulas" id="3">
      <p:sldLst>
        <p:sld r:id="rId11"/>
      </p:sldLst>
    </p:custShow>
    <p:custShow name="Tipos de átomos de carbono" id="4">
      <p:sldLst>
        <p:sld r:id="rId12"/>
      </p:sldLst>
    </p:custShow>
    <p:custShow name="Presentación personalizada 1" id="5">
      <p:sldLst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</p:sldLst>
    </p:custShow>
    <p:custShow name="Grupos funcionales" id="6">
      <p:sldLst>
        <p:sld r:id="rId23"/>
        <p:sld r:id="rId24"/>
        <p:sld r:id="rId25"/>
        <p:sld r:id="rId26"/>
      </p:sldLst>
    </p:custShow>
    <p:custShow name="Presentación personalizada 2" id="7">
      <p:sldLst>
        <p:sld r:id="rId28"/>
        <p:sld r:id="rId27"/>
      </p:sldLst>
    </p:custShow>
    <p:custShow name="Objetivos" id="8">
      <p:sldLst>
        <p:sld r:id="rId4"/>
        <p:sld r:id="rId5"/>
      </p:sldLst>
    </p:custShow>
  </p:custShow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" id="{C4F44726-53AF-4B26-808D-E81ABEA20788}">
          <p14:sldIdLst>
            <p14:sldId id="256"/>
            <p14:sldId id="271"/>
          </p14:sldIdLst>
        </p14:section>
        <p14:section name="Objetivos" id="{E7A8FF28-D581-46C9-8AF4-963F48127297}">
          <p14:sldIdLst>
            <p14:sldId id="272"/>
            <p14:sldId id="273"/>
          </p14:sldIdLst>
        </p14:section>
        <p14:section name="Composición de los compuestos orgánicos" id="{4C47E134-5385-4D95-8A50-6D8F358BBA4C}">
          <p14:sldIdLst>
            <p14:sldId id="274"/>
          </p14:sldIdLst>
        </p14:section>
        <p14:section name="Importancia de los compuestos orgánicos" id="{74E5D834-521F-49DC-BF3F-87784F68DBB3}">
          <p14:sldIdLst>
            <p14:sldId id="278"/>
          </p14:sldIdLst>
        </p14:section>
        <p14:section name="Carácter químico especial del carbono" id="{329823ED-5122-446B-B4A0-5F1A175879E7}">
          <p14:sldIdLst>
            <p14:sldId id="279"/>
            <p14:sldId id="275"/>
          </p14:sldIdLst>
        </p14:section>
        <p14:section name="Tipos de cadenas carbonadas" id="{706A852A-797A-46CD-BCF1-908F987CEFB3}">
          <p14:sldIdLst>
            <p14:sldId id="290"/>
          </p14:sldIdLst>
        </p14:section>
        <p14:section name="Tipos de fórmulas químicas" id="{0E276884-593F-47ED-A9CD-3857AF511EBF}">
          <p14:sldIdLst>
            <p14:sldId id="276"/>
          </p14:sldIdLst>
        </p14:section>
        <p14:section name="Tipos de átomos de carbono" id="{C1638E37-1D4E-4EAF-BF24-8AD8EEA97AEB}">
          <p14:sldIdLst>
            <p14:sldId id="266"/>
          </p14:sldIdLst>
        </p14:section>
        <p14:section name="Estructura del carbono. Hibridación de orbitales" id="{11EB6074-D68B-4FE6-921F-2831A0750F95}">
          <p14:sldIdLst>
            <p14:sldId id="282"/>
            <p14:sldId id="283"/>
            <p14:sldId id="284"/>
            <p14:sldId id="258"/>
            <p14:sldId id="287"/>
            <p14:sldId id="259"/>
            <p14:sldId id="260"/>
            <p14:sldId id="261"/>
            <p14:sldId id="288"/>
            <p14:sldId id="263"/>
          </p14:sldIdLst>
        </p14:section>
        <p14:section name="Grupos funcionales. Función química" id="{4832115B-97D2-4864-8DBE-C2106E17F34D}">
          <p14:sldIdLst>
            <p14:sldId id="286"/>
            <p14:sldId id="277"/>
          </p14:sldIdLst>
        </p14:section>
        <p14:section name="Isomería" id="{CC620AE5-8DC1-4652-B1E8-A9439937E652}">
          <p14:sldIdLst>
            <p14:sldId id="268"/>
            <p14:sldId id="289"/>
          </p14:sldIdLst>
        </p14:section>
        <p14:section name="Estudio independiente" id="{FE55C017-E784-4BD7-A92E-57B2F5772338}">
          <p14:sldIdLst>
            <p14:sldId id="270"/>
            <p14:sldId id="269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4683" autoAdjust="0"/>
  </p:normalViewPr>
  <p:slideViewPr>
    <p:cSldViewPr>
      <p:cViewPr>
        <p:scale>
          <a:sx n="70" d="100"/>
          <a:sy n="70" d="100"/>
        </p:scale>
        <p:origin x="-9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A9CD-2DA6-4736-90C5-8D8D9C3211A2}" type="datetimeFigureOut">
              <a:rPr lang="es-ES" smtClean="0"/>
              <a:t>23/02/2021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2C03-7E9D-4CB5-815F-4EA165BC49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041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FF78-4161-4603-B43E-3293EB86D7BC}" type="datetimeFigureOut">
              <a:rPr lang="es-ES" smtClean="0"/>
              <a:t>23/02/2021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0A11A-96D9-4AC1-9E73-4537896EEA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A11A-96D9-4AC1-9E73-4537896EEA7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88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2C3D-F4C9-4B81-8ED2-F981B3162767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3F9ED-22C4-43D4-A483-1F48A5804F6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4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50C0-0700-4A52-ADCA-98A118B2E9BA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2C67-AC7B-4843-AE8B-FF961C0C75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8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1CDC-6DA0-4A14-92EF-0756278A3FD2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AE86A-4880-42CA-8EC7-517E9717122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8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B22FC3-9F30-4261-A4FA-ED2654C807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53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5379-50F5-4B82-A79E-CA581E267538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93FB-877D-4EC0-AC7C-6550B032535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57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D91F-6E13-47AF-8C09-78545C759643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697E7-BFA4-43FD-87D5-D4A14B2D50D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2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E71A-B0B7-49BE-9FEC-D77B4AC8696B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94A80-4ED8-41FB-B63A-B071EA39298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4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9AF9-F8BA-4048-B4AC-3E2576918673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97D5-39F3-479F-A6C7-D4CC8FE0A9B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0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EC36-0E98-4B40-81A8-0E52B3AFD661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0C98-DF46-49BB-BABB-B5A9B7F1CF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7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266A-4CB4-4865-874A-8F37D1C81E40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1D11-0244-4E28-A53D-4547476A1AC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5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D254-D928-4C27-BCCA-00155F3B7092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6000-596D-4E54-B820-5DBA3D45B6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2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68D5-3404-4BAC-9FE5-E72586ED6285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A472C-87C4-4EAF-8E7E-99BEDE497A9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A067D5-F77C-4DC5-9EB3-E564726675ED}" type="datetimeFigureOut">
              <a:rPr lang="es-ES"/>
              <a:pPr>
                <a:defRPr/>
              </a:pPr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54135C17-494A-4ABB-BA01-59A19DCA16D2}" type="slidenum">
              <a:rPr lang="es-ES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4149080"/>
            <a:ext cx="6264696" cy="12644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INTRODUCCIÓN A 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QUÍMICA </a:t>
            </a:r>
            <a:r>
              <a:rPr lang="es-ES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los compuestos del carbono</a:t>
            </a:r>
            <a:endParaRPr lang="es-ES" sz="5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437011" cy="11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63538" y="327025"/>
            <a:ext cx="85963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Fórmula estructural desarrollada</a:t>
            </a:r>
            <a:r>
              <a:rPr lang="es-E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5569" y="1762555"/>
            <a:ext cx="5113337" cy="1431925"/>
            <a:chOff x="2381" y="119"/>
            <a:chExt cx="3221" cy="902"/>
          </a:xfrm>
        </p:grpSpPr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925" y="300"/>
              <a:ext cx="11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2381" y="300"/>
              <a:ext cx="322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s-ES" sz="4400" dirty="0">
                  <a:solidFill>
                    <a:schemeClr val="bg1"/>
                  </a:solidFill>
                  <a:latin typeface="+mn-lt"/>
                </a:rPr>
                <a:t>– C – C – C – C –</a:t>
              </a:r>
            </a:p>
          </p:txBody>
        </p:sp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>
              <a:off x="2880" y="119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>
              <a:off x="4451" y="749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5" name="Line 11"/>
            <p:cNvSpPr>
              <a:spLocks noChangeShapeType="1"/>
            </p:cNvSpPr>
            <p:nvPr/>
          </p:nvSpPr>
          <p:spPr bwMode="auto">
            <a:xfrm>
              <a:off x="3911" y="704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6" name="Line 12"/>
            <p:cNvSpPr>
              <a:spLocks noChangeShapeType="1"/>
            </p:cNvSpPr>
            <p:nvPr/>
          </p:nvSpPr>
          <p:spPr bwMode="auto">
            <a:xfrm>
              <a:off x="3416" y="704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7" name="Line 13"/>
            <p:cNvSpPr>
              <a:spLocks noChangeShapeType="1"/>
            </p:cNvSpPr>
            <p:nvPr/>
          </p:nvSpPr>
          <p:spPr bwMode="auto">
            <a:xfrm>
              <a:off x="2880" y="754"/>
              <a:ext cx="0" cy="22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8" name="Line 14"/>
            <p:cNvSpPr>
              <a:spLocks noChangeShapeType="1"/>
            </p:cNvSpPr>
            <p:nvPr/>
          </p:nvSpPr>
          <p:spPr bwMode="auto">
            <a:xfrm>
              <a:off x="4451" y="119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39" name="Line 15"/>
            <p:cNvSpPr>
              <a:spLocks noChangeShapeType="1"/>
            </p:cNvSpPr>
            <p:nvPr/>
          </p:nvSpPr>
          <p:spPr bwMode="auto">
            <a:xfrm>
              <a:off x="3911" y="119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40" name="Line 16"/>
            <p:cNvSpPr>
              <a:spLocks noChangeShapeType="1"/>
            </p:cNvSpPr>
            <p:nvPr/>
          </p:nvSpPr>
          <p:spPr bwMode="auto">
            <a:xfrm>
              <a:off x="3416" y="119"/>
              <a:ext cx="0" cy="27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948532" y="1038225"/>
            <a:ext cx="5148262" cy="2724150"/>
            <a:chOff x="948532" y="1038225"/>
            <a:chExt cx="5148262" cy="2724150"/>
          </a:xfrm>
        </p:grpSpPr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1864519" y="1038225"/>
              <a:ext cx="9001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2696369" y="1071562"/>
              <a:ext cx="9001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482182" y="1071562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4339432" y="1071562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5196682" y="2000250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948532" y="2055812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1864519" y="2971800"/>
              <a:ext cx="9001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2740388" y="2974757"/>
              <a:ext cx="75723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3482182" y="3000375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942" name="Text Box 30"/>
            <p:cNvSpPr txBox="1">
              <a:spLocks noChangeArrowheads="1"/>
            </p:cNvSpPr>
            <p:nvPr/>
          </p:nvSpPr>
          <p:spPr bwMode="auto">
            <a:xfrm>
              <a:off x="4339432" y="3000375"/>
              <a:ext cx="9001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sz="4400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2374064" y="5256213"/>
            <a:ext cx="187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903096" y="5357599"/>
            <a:ext cx="55858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bg1"/>
                </a:solidFill>
                <a:latin typeface="+mn-lt"/>
              </a:rPr>
              <a:t>CH</a:t>
            </a:r>
            <a:r>
              <a:rPr lang="es-ES" sz="4800" baseline="-25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s-ES" sz="4400" dirty="0">
                <a:solidFill>
                  <a:schemeClr val="bg1"/>
                </a:solidFill>
                <a:latin typeface="+mn-lt"/>
              </a:rPr>
              <a:t> – CH</a:t>
            </a:r>
            <a:r>
              <a:rPr lang="es-ES" sz="4800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s-ES" sz="4400" dirty="0">
                <a:solidFill>
                  <a:schemeClr val="bg1"/>
                </a:solidFill>
                <a:latin typeface="+mn-lt"/>
              </a:rPr>
              <a:t> – CH</a:t>
            </a:r>
            <a:r>
              <a:rPr lang="es-ES" sz="4800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s-ES" sz="4400" dirty="0">
                <a:solidFill>
                  <a:schemeClr val="bg1"/>
                </a:solidFill>
                <a:latin typeface="+mn-lt"/>
              </a:rPr>
              <a:t> – CH</a:t>
            </a:r>
            <a:r>
              <a:rPr lang="es-ES" sz="4800" baseline="-25000" dirty="0">
                <a:solidFill>
                  <a:schemeClr val="bg1"/>
                </a:solidFill>
                <a:latin typeface="+mn-lt"/>
              </a:rPr>
              <a:t>3</a:t>
            </a:r>
            <a:r>
              <a:rPr lang="es-ES" sz="44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47688" y="3968750"/>
            <a:ext cx="5084762" cy="1076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Fórmula estructural semidesarrollada</a:t>
            </a:r>
            <a:r>
              <a:rPr lang="es-E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6375400" y="2002052"/>
            <a:ext cx="2339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Fórmula global</a:t>
            </a:r>
            <a:r>
              <a:rPr lang="es-E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80335" y="3451647"/>
            <a:ext cx="1410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bg1"/>
                </a:solidFill>
              </a:rPr>
              <a:t>C</a:t>
            </a:r>
            <a:r>
              <a:rPr lang="es-ES" sz="4400" baseline="-25000" dirty="0">
                <a:solidFill>
                  <a:schemeClr val="bg1"/>
                </a:solidFill>
              </a:rPr>
              <a:t>4</a:t>
            </a:r>
            <a:r>
              <a:rPr lang="es-ES" sz="4400" dirty="0">
                <a:solidFill>
                  <a:schemeClr val="bg1"/>
                </a:solidFill>
              </a:rPr>
              <a:t>H</a:t>
            </a:r>
            <a:r>
              <a:rPr lang="es-ES" sz="4400" baseline="-250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45" grpId="0"/>
      <p:bldP spid="38954" grpId="0" animBg="1"/>
      <p:bldP spid="389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47738" y="1733550"/>
            <a:ext cx="8207375" cy="2751138"/>
            <a:chOff x="658" y="1072"/>
            <a:chExt cx="5170" cy="1733"/>
          </a:xfrm>
        </p:grpSpPr>
        <p:grpSp>
          <p:nvGrpSpPr>
            <p:cNvPr id="14354" name="Group 30"/>
            <p:cNvGrpSpPr>
              <a:grpSpLocks/>
            </p:cNvGrpSpPr>
            <p:nvPr/>
          </p:nvGrpSpPr>
          <p:grpSpPr bwMode="auto">
            <a:xfrm>
              <a:off x="658" y="1072"/>
              <a:ext cx="5170" cy="1733"/>
              <a:chOff x="658" y="1072"/>
              <a:chExt cx="5170" cy="1733"/>
            </a:xfrm>
          </p:grpSpPr>
          <p:sp>
            <p:nvSpPr>
              <p:cNvPr id="9218" name="Text Box 2"/>
              <p:cNvSpPr txBox="1">
                <a:spLocks noChangeArrowheads="1"/>
              </p:cNvSpPr>
              <p:nvPr/>
            </p:nvSpPr>
            <p:spPr bwMode="auto">
              <a:xfrm>
                <a:off x="658" y="1707"/>
                <a:ext cx="5170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2 </a:t>
                </a:r>
                <a:r>
                  <a:rPr lang="es-ES" sz="4400" b="1" baseline="-25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Arial" charset="0"/>
                  </a:rPr>
                  <a:t>   </a:t>
                </a:r>
                <a:r>
                  <a:rPr lang="es-ES" sz="4400" dirty="0" smtClean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 </a:t>
                </a: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– CH</a:t>
                </a:r>
                <a:r>
                  <a:rPr lang="es-ES" sz="4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– </a:t>
                </a: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2 </a:t>
                </a:r>
                <a:r>
                  <a:rPr lang="es-ES" sz="4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–  </a:t>
                </a:r>
                <a:r>
                  <a:rPr lang="es-ES" sz="4000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</a:t>
                </a:r>
                <a:r>
                  <a:rPr lang="es-ES" sz="4400" b="1" i="1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</a:t>
                </a:r>
                <a:r>
                  <a:rPr lang="es-ES" sz="4000" i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– </a:t>
                </a:r>
                <a:r>
                  <a:rPr lang="es-ES" sz="4400" i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i="1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3</a:t>
                </a:r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2608" y="1073"/>
                <a:ext cx="696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3</a:t>
                </a:r>
              </a:p>
            </p:txBody>
          </p:sp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4092" y="1072"/>
                <a:ext cx="831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3</a:t>
                </a:r>
              </a:p>
            </p:txBody>
          </p:sp>
          <p:sp>
            <p:nvSpPr>
              <p:cNvPr id="9226" name="Text Box 10"/>
              <p:cNvSpPr txBox="1">
                <a:spLocks noChangeArrowheads="1"/>
              </p:cNvSpPr>
              <p:nvPr/>
            </p:nvSpPr>
            <p:spPr bwMode="auto">
              <a:xfrm>
                <a:off x="3911" y="2325"/>
                <a:ext cx="77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4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CH</a:t>
                </a:r>
                <a:r>
                  <a:rPr lang="es-ES" sz="4400" baseline="-250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4355" name="Group 3"/>
            <p:cNvGrpSpPr>
              <a:grpSpLocks/>
            </p:cNvGrpSpPr>
            <p:nvPr/>
          </p:nvGrpSpPr>
          <p:grpSpPr bwMode="auto">
            <a:xfrm flipV="1">
              <a:off x="1366" y="2225"/>
              <a:ext cx="272" cy="0"/>
              <a:chOff x="1960" y="3576"/>
              <a:chExt cx="272" cy="0"/>
            </a:xfrm>
          </p:grpSpPr>
          <p:sp>
            <p:nvSpPr>
              <p:cNvPr id="14359" name="Line 4"/>
              <p:cNvSpPr>
                <a:spLocks noChangeShapeType="1"/>
              </p:cNvSpPr>
              <p:nvPr/>
            </p:nvSpPr>
            <p:spPr bwMode="auto">
              <a:xfrm>
                <a:off x="1960" y="357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60" name="Line 5"/>
              <p:cNvSpPr>
                <a:spLocks noChangeShapeType="1"/>
              </p:cNvSpPr>
              <p:nvPr/>
            </p:nvSpPr>
            <p:spPr bwMode="auto">
              <a:xfrm>
                <a:off x="1960" y="3576"/>
                <a:ext cx="2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356" name="Line 7"/>
            <p:cNvSpPr>
              <a:spLocks noChangeShapeType="1"/>
            </p:cNvSpPr>
            <p:nvPr/>
          </p:nvSpPr>
          <p:spPr bwMode="auto">
            <a:xfrm flipV="1">
              <a:off x="2525" y="1481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57" name="Line 9"/>
            <p:cNvSpPr>
              <a:spLocks noChangeShapeType="1"/>
            </p:cNvSpPr>
            <p:nvPr/>
          </p:nvSpPr>
          <p:spPr bwMode="auto">
            <a:xfrm flipV="1">
              <a:off x="4066" y="1465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358" name="Line 11"/>
            <p:cNvSpPr>
              <a:spLocks noChangeShapeType="1"/>
            </p:cNvSpPr>
            <p:nvPr/>
          </p:nvSpPr>
          <p:spPr bwMode="auto">
            <a:xfrm flipV="1">
              <a:off x="4092" y="2139"/>
              <a:ext cx="0" cy="2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76250" y="620713"/>
            <a:ext cx="8191500" cy="57624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átomos de carbono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1513" y="1733550"/>
            <a:ext cx="280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 dirty="0"/>
              <a:t>PRIMARIOS</a:t>
            </a:r>
          </a:p>
        </p:txBody>
      </p:sp>
      <p:cxnSp>
        <p:nvCxnSpPr>
          <p:cNvPr id="7" name="6 Conector recto de flecha"/>
          <p:cNvCxnSpPr>
            <a:endCxn id="9222" idx="1"/>
          </p:cNvCxnSpPr>
          <p:nvPr/>
        </p:nvCxnSpPr>
        <p:spPr>
          <a:xfrm>
            <a:off x="3059113" y="2057400"/>
            <a:ext cx="984250" cy="627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187450" y="2379663"/>
            <a:ext cx="0" cy="434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8100392" y="1565275"/>
            <a:ext cx="504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 dirty="0"/>
              <a:t>PRIMARIOS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6724650" y="2495551"/>
            <a:ext cx="1150938" cy="3190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 flipV="1">
            <a:off x="7335838" y="3427414"/>
            <a:ext cx="764554" cy="75723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 flipV="1">
            <a:off x="6399214" y="4484688"/>
            <a:ext cx="1701178" cy="139258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947738" y="4941888"/>
            <a:ext cx="3287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/>
              <a:t>SECUNDARIOS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2117725" y="3427413"/>
            <a:ext cx="473075" cy="12255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2843213" y="3427413"/>
            <a:ext cx="2003425" cy="15144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1000125" y="4965700"/>
            <a:ext cx="2708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/>
              <a:t>TERCIARIO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2843213" y="3427413"/>
            <a:ext cx="1001712" cy="12255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1008063" y="4941888"/>
            <a:ext cx="303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 dirty="0"/>
              <a:t>CUATERNARIO</a:t>
            </a:r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3344863" y="3427413"/>
            <a:ext cx="2770187" cy="15144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 rot="5607954">
            <a:off x="6415920" y="3548636"/>
            <a:ext cx="61132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cs typeface="Arial" charset="0"/>
              </a:rPr>
              <a:t>–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rot="5400000">
            <a:off x="3942091" y="2568062"/>
            <a:ext cx="739774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cs typeface="Arial" charset="0"/>
              </a:rPr>
              <a:t>– 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4311978" y="2505076"/>
            <a:ext cx="0" cy="2365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6723857" y="2495550"/>
            <a:ext cx="0" cy="2571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724650" y="3458077"/>
            <a:ext cx="0" cy="26461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1907704" y="3122611"/>
            <a:ext cx="210021" cy="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9" grpId="0"/>
      <p:bldP spid="19" grpId="1"/>
      <p:bldP spid="24" grpId="0"/>
      <p:bldP spid="24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4213" y="115888"/>
            <a:ext cx="7704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Características estructurales del </a:t>
            </a:r>
            <a:r>
              <a:rPr lang="es-E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carbono</a:t>
            </a: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6083300" y="3425825"/>
            <a:ext cx="9525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 flipV="1">
            <a:off x="6561138" y="2489200"/>
            <a:ext cx="26987" cy="8636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5292725" y="2344738"/>
            <a:ext cx="1277938" cy="25209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rot="18099973" flipH="1">
            <a:off x="6554788" y="2330450"/>
            <a:ext cx="1316037" cy="2392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5292725" y="4721225"/>
            <a:ext cx="2590800" cy="74613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5292725" y="4865688"/>
            <a:ext cx="1295400" cy="5762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6588125" y="4721225"/>
            <a:ext cx="1350963" cy="7207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1692275" y="3357563"/>
            <a:ext cx="1008063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2195512" y="2489199"/>
            <a:ext cx="793" cy="792163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2195513" y="4505325"/>
            <a:ext cx="0" cy="648494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2771775" y="3929062"/>
            <a:ext cx="720105" cy="1588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684213" y="3929062"/>
            <a:ext cx="863600" cy="1587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99592" y="5670550"/>
            <a:ext cx="3168650" cy="711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plano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859338" y="5661025"/>
            <a:ext cx="3600450" cy="711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espacio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187450" y="1431925"/>
            <a:ext cx="584835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tetravalencia del carbono</a:t>
            </a: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 flipV="1">
            <a:off x="6570663" y="4505325"/>
            <a:ext cx="17462" cy="865188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rot="3143649">
            <a:off x="5725319" y="4094957"/>
            <a:ext cx="20637" cy="984250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rot="17787951" flipV="1">
            <a:off x="7442994" y="4080669"/>
            <a:ext cx="1587" cy="847725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6588125" y="2420938"/>
            <a:ext cx="0" cy="295275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1" grpId="1" animBg="1"/>
      <p:bldP spid="53252" grpId="0" animBg="1"/>
      <p:bldP spid="53252" grpId="1" animBg="1"/>
      <p:bldP spid="53253" grpId="0" animBg="1"/>
      <p:bldP spid="53253" grpId="1" animBg="1"/>
      <p:bldP spid="53254" grpId="0" animBg="1"/>
      <p:bldP spid="53254" grpId="1" animBg="1"/>
      <p:bldP spid="53255" grpId="0" animBg="1"/>
      <p:bldP spid="53255" grpId="1" animBg="1"/>
      <p:bldP spid="53256" grpId="0" animBg="1"/>
      <p:bldP spid="53256" grpId="1" animBg="1"/>
      <p:bldP spid="53257" grpId="0" animBg="1"/>
      <p:bldP spid="53257" grpId="1" animBg="1"/>
      <p:bldP spid="53258" grpId="0" animBg="1"/>
      <p:bldP spid="53258" grpId="1" animBg="1"/>
      <p:bldP spid="53259" grpId="0" animBg="1"/>
      <p:bldP spid="53259" grpId="1" animBg="1"/>
      <p:bldP spid="53260" grpId="0" animBg="1"/>
      <p:bldP spid="53260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3" grpId="1" animBg="1"/>
      <p:bldP spid="53264" grpId="0" animBg="1"/>
      <p:bldP spid="53264" grpId="1" animBg="1"/>
      <p:bldP spid="53265" grpId="0" animBg="1"/>
      <p:bldP spid="53265" grpId="1" animBg="1"/>
      <p:bldP spid="53266" grpId="0" animBg="1"/>
      <p:bldP spid="53266" grpId="1" animBg="1"/>
      <p:bldP spid="53267" grpId="0" animBg="1"/>
      <p:bldP spid="53267" grpId="1" animBg="1"/>
      <p:bldP spid="53268" grpId="0" animBg="1"/>
      <p:bldP spid="53268" grpId="1" animBg="1"/>
      <p:bldP spid="53269" grpId="0" animBg="1"/>
      <p:bldP spid="5326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632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¿Por qué el carbono es tetravalente?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26799" y="1844675"/>
            <a:ext cx="1227932" cy="1441450"/>
            <a:chOff x="204" y="1026"/>
            <a:chExt cx="2041" cy="1951"/>
          </a:xfrm>
        </p:grpSpPr>
        <p:sp>
          <p:nvSpPr>
            <p:cNvPr id="164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30" y="1664"/>
              <a:ext cx="635" cy="634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 Black"/>
                </a:rPr>
                <a:t>C</a:t>
              </a:r>
            </a:p>
          </p:txBody>
        </p:sp>
        <p:sp>
          <p:nvSpPr>
            <p:cNvPr id="16411" name="Line 5"/>
            <p:cNvSpPr>
              <a:spLocks noChangeShapeType="1"/>
            </p:cNvSpPr>
            <p:nvPr/>
          </p:nvSpPr>
          <p:spPr bwMode="auto">
            <a:xfrm flipV="1">
              <a:off x="1247" y="1026"/>
              <a:ext cx="0" cy="59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12" name="Line 6"/>
            <p:cNvSpPr>
              <a:spLocks noChangeShapeType="1"/>
            </p:cNvSpPr>
            <p:nvPr/>
          </p:nvSpPr>
          <p:spPr bwMode="auto">
            <a:xfrm flipV="1">
              <a:off x="1247" y="2387"/>
              <a:ext cx="0" cy="59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13" name="Line 7"/>
            <p:cNvSpPr>
              <a:spLocks noChangeShapeType="1"/>
            </p:cNvSpPr>
            <p:nvPr/>
          </p:nvSpPr>
          <p:spPr bwMode="auto">
            <a:xfrm flipV="1">
              <a:off x="1610" y="2024"/>
              <a:ext cx="635" cy="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14" name="Line 8"/>
            <p:cNvSpPr>
              <a:spLocks noChangeShapeType="1"/>
            </p:cNvSpPr>
            <p:nvPr/>
          </p:nvSpPr>
          <p:spPr bwMode="auto">
            <a:xfrm flipV="1">
              <a:off x="204" y="2024"/>
              <a:ext cx="635" cy="0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0950" y="3500438"/>
            <a:ext cx="1685525" cy="1584325"/>
            <a:chOff x="128" y="2205"/>
            <a:chExt cx="1306" cy="998"/>
          </a:xfrm>
        </p:grpSpPr>
        <p:sp>
          <p:nvSpPr>
            <p:cNvPr id="1639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85" y="2553"/>
              <a:ext cx="405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 Black"/>
                </a:rPr>
                <a:t>C</a:t>
              </a:r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 flipH="1" flipV="1">
              <a:off x="688" y="2252"/>
              <a:ext cx="12" cy="278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H="1">
              <a:off x="149" y="2205"/>
              <a:ext cx="543" cy="8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rot="18099973" flipH="1">
              <a:off x="794" y="2150"/>
              <a:ext cx="351" cy="9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 flipV="1">
              <a:off x="149" y="2971"/>
              <a:ext cx="1102" cy="2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>
              <a:off x="149" y="3017"/>
              <a:ext cx="551" cy="18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 flipH="1">
              <a:off x="700" y="2971"/>
              <a:ext cx="574" cy="2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H="1" flipV="1">
              <a:off x="692" y="2901"/>
              <a:ext cx="8" cy="279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rot="3143649">
              <a:off x="334" y="2718"/>
              <a:ext cx="7" cy="419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rot="17787951" flipV="1">
              <a:off x="1064" y="2720"/>
              <a:ext cx="0" cy="361"/>
            </a:xfrm>
            <a:prstGeom prst="line">
              <a:avLst/>
            </a:prstGeom>
            <a:noFill/>
            <a:ln w="1143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700" y="2230"/>
              <a:ext cx="0" cy="95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2339975" y="1865313"/>
            <a:ext cx="1800225" cy="771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Z = 6 </a:t>
            </a: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4787900" y="1844675"/>
            <a:ext cx="4211638" cy="82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   1s</a:t>
            </a:r>
            <a:r>
              <a:rPr lang="en-U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2s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2p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916238" y="2924175"/>
            <a:ext cx="4968875" cy="82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   1s</a:t>
            </a:r>
            <a:r>
              <a:rPr lang="en-U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 2s</a:t>
            </a:r>
            <a:r>
              <a:rPr lang="en-U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endParaRPr lang="en-US" sz="48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916238" y="3829050"/>
            <a:ext cx="5688012" cy="8239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   1s</a:t>
            </a:r>
            <a:r>
              <a:rPr lang="en-U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2s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2p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endParaRPr lang="en-US" sz="48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57369" name="AutoShape 25"/>
          <p:cNvSpPr>
            <a:spLocks/>
          </p:cNvSpPr>
          <p:nvPr/>
        </p:nvSpPr>
        <p:spPr bwMode="auto">
          <a:xfrm rot="-5400000">
            <a:off x="6515100" y="2925763"/>
            <a:ext cx="288925" cy="3743325"/>
          </a:xfrm>
          <a:prstGeom prst="leftBrace">
            <a:avLst>
              <a:gd name="adj1" fmla="val 107967"/>
              <a:gd name="adj2" fmla="val 53444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s-ES">
              <a:cs typeface="Arial" charset="0"/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482850" y="5013325"/>
            <a:ext cx="6553200" cy="823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4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orbitales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semicompletos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851275" y="5918200"/>
            <a:ext cx="3313113" cy="823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tetravalencia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5840413" y="2922588"/>
            <a:ext cx="2101850" cy="8239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1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 err="1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845050" y="3833813"/>
            <a:ext cx="3802063" cy="8239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2s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  2p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1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 err="1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 err="1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6588125" y="1844675"/>
            <a:ext cx="2376488" cy="8239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2s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2   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/>
      <p:bldP spid="57372" grpId="0" animBg="1"/>
      <p:bldP spid="57373" grpId="0" animBg="1"/>
      <p:bldP spid="573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55576" y="188913"/>
            <a:ext cx="8064574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¿Por qué los 4 enlaces en el metano son energéticamente iguales?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55576" y="2205038"/>
            <a:ext cx="5508699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 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1s</a:t>
            </a:r>
            <a:r>
              <a:rPr lang="en-US" sz="4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2s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 2p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2p</a:t>
            </a:r>
            <a:r>
              <a:rPr lang="en-US" sz="4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1</a:t>
            </a:r>
            <a:endParaRPr lang="en-US" sz="48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59396" name="AutoShape 4"/>
          <p:cNvSpPr>
            <a:spLocks/>
          </p:cNvSpPr>
          <p:nvPr/>
        </p:nvSpPr>
        <p:spPr bwMode="auto">
          <a:xfrm rot="-5400000">
            <a:off x="4175125" y="1304926"/>
            <a:ext cx="288925" cy="3816350"/>
          </a:xfrm>
          <a:prstGeom prst="leftBrace">
            <a:avLst>
              <a:gd name="adj1" fmla="val 110073"/>
              <a:gd name="adj2" fmla="val 53444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s-ES">
              <a:cs typeface="Arial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55875" y="3500438"/>
            <a:ext cx="3600450" cy="823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HIBRIDACIÓN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55576" y="4549775"/>
            <a:ext cx="8137599" cy="14711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Modelo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unión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mezcla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fusión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orbitales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puros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formar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igual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número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orbitales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híbridos</a:t>
            </a:r>
            <a:r>
              <a:rPr lang="en-US" sz="40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40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399" name="AutoShape 7"/>
          <p:cNvSpPr>
            <a:spLocks/>
          </p:cNvSpPr>
          <p:nvPr/>
        </p:nvSpPr>
        <p:spPr bwMode="auto">
          <a:xfrm>
            <a:off x="6373813" y="2133600"/>
            <a:ext cx="142875" cy="1295400"/>
          </a:xfrm>
          <a:prstGeom prst="rightBrace">
            <a:avLst>
              <a:gd name="adj1" fmla="val 75556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s-E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588125" y="2349500"/>
            <a:ext cx="2447925" cy="165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4    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orbitales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puros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297113" y="2205038"/>
            <a:ext cx="3959225" cy="8239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2s</a:t>
            </a:r>
            <a:r>
              <a:rPr lang="en-US" sz="4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 err="1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 Narrow" pitchFamily="34" charset="0"/>
              </a:rPr>
              <a:t>2p</a:t>
            </a:r>
            <a:r>
              <a:rPr lang="en-US" sz="4800" baseline="30000" dirty="0" err="1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en-US" sz="48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282825" y="2205038"/>
            <a:ext cx="979488" cy="823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Arial Narrow" pitchFamily="34" charset="0"/>
              </a:rPr>
              <a:t>2s</a:t>
            </a:r>
            <a:r>
              <a:rPr lang="en-US" sz="4800" baseline="30000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800" dirty="0">
                <a:solidFill>
                  <a:srgbClr val="FFFF00"/>
                </a:solidFill>
                <a:latin typeface="Arial Narrow" pitchFamily="34" charset="0"/>
              </a:rPr>
              <a:t>  </a:t>
            </a:r>
            <a:endParaRPr lang="en-US" sz="4800" baseline="30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3568" y="152177"/>
            <a:ext cx="408787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6" bIns="0" anchor="ctr">
            <a:spAutoFit/>
          </a:bodyPr>
          <a:lstStyle/>
          <a:p>
            <a:pPr eaLnBrk="1" hangingPunct="1"/>
            <a:r>
              <a:rPr lang="es-ES_tradnl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Hibridación sp</a:t>
            </a:r>
            <a:r>
              <a:rPr lang="es-ES_tradnl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74150" y="5450672"/>
            <a:ext cx="84382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cuatro enlaces covalentes simples que forma el carbono son fuertes y de tipo </a:t>
            </a:r>
            <a:r>
              <a:rPr lang="es-MX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sigma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92738" y="84138"/>
            <a:ext cx="1149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s-MX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s-MX" sz="36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3568" y="762000"/>
            <a:ext cx="8003232" cy="4364801"/>
            <a:chOff x="683568" y="762000"/>
            <a:chExt cx="8003232" cy="4364801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2000"/>
              <a:ext cx="800323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707213" y="3542476"/>
              <a:ext cx="1685525" cy="1584325"/>
              <a:chOff x="128" y="2205"/>
              <a:chExt cx="1306" cy="998"/>
            </a:xfrm>
          </p:grpSpPr>
          <p:sp>
            <p:nvSpPr>
              <p:cNvPr id="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5" y="2553"/>
                <a:ext cx="405" cy="3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s-ES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C</a:t>
                </a: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 flipH="1" flipV="1">
                <a:off x="688" y="2252"/>
                <a:ext cx="12" cy="27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 flipH="1">
                <a:off x="149" y="2205"/>
                <a:ext cx="543" cy="81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 rot="18099973" flipH="1">
                <a:off x="794" y="2150"/>
                <a:ext cx="351" cy="928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 flipV="1">
                <a:off x="149" y="2971"/>
                <a:ext cx="1102" cy="24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49" y="3017"/>
                <a:ext cx="551" cy="18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 flipH="1">
                <a:off x="700" y="2971"/>
                <a:ext cx="574" cy="23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H="1" flipV="1">
                <a:off x="692" y="2901"/>
                <a:ext cx="8" cy="279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 rot="3143649">
                <a:off x="334" y="2718"/>
                <a:ext cx="7" cy="419"/>
              </a:xfrm>
              <a:prstGeom prst="line">
                <a:avLst/>
              </a:prstGeom>
              <a:noFill/>
              <a:ln w="1143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rot="17787951" flipV="1">
                <a:off x="1064" y="2720"/>
                <a:ext cx="0" cy="361"/>
              </a:xfrm>
              <a:prstGeom prst="line">
                <a:avLst/>
              </a:prstGeom>
              <a:noFill/>
              <a:ln w="1143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>
                <a:off x="700" y="2230"/>
                <a:ext cx="0" cy="951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cxnSp>
          <p:nvCxnSpPr>
            <p:cNvPr id="3" name="2 Conector recto"/>
            <p:cNvCxnSpPr>
              <a:stCxn id="16" idx="1"/>
              <a:endCxn id="14" idx="0"/>
            </p:cNvCxnSpPr>
            <p:nvPr/>
          </p:nvCxnSpPr>
          <p:spPr>
            <a:xfrm flipV="1">
              <a:off x="3766782" y="4758501"/>
              <a:ext cx="1419460" cy="10034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1 CuadroTexto"/>
            <p:cNvSpPr txBox="1"/>
            <p:nvPr/>
          </p:nvSpPr>
          <p:spPr>
            <a:xfrm>
              <a:off x="6042992" y="836712"/>
              <a:ext cx="220141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</a:rPr>
                <a:t>carbono hibridado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43138"/>
            <a:ext cx="8229600" cy="3240087"/>
          </a:xfrm>
        </p:spPr>
      </p:pic>
      <p:sp>
        <p:nvSpPr>
          <p:cNvPr id="10243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Hibridación sp</a:t>
            </a:r>
            <a:r>
              <a:rPr lang="es-ES_tradnl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20072" y="55892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Enlace 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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s-ES" sz="20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3568" y="75977"/>
            <a:ext cx="471444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6" bIns="0" anchor="ctr">
            <a:spAutoFit/>
          </a:bodyPr>
          <a:lstStyle/>
          <a:p>
            <a:pPr eaLnBrk="1" hangingPunct="1"/>
            <a:r>
              <a:rPr lang="es-ES_tradnl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Hibridación sp</a:t>
            </a:r>
            <a:r>
              <a:rPr lang="es-ES_tradnl" sz="3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5813"/>
            <a:ext cx="762223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3568" y="4800600"/>
            <a:ext cx="823183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presenta en compuestos donde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C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establece un doble enlace con cualquier otro átomo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83568" y="5638800"/>
            <a:ext cx="846043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tres orbitales moleculares sp</a:t>
            </a:r>
            <a:r>
              <a:rPr lang="es-MX" sz="24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forman enlaces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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equivalentes y el orbital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2p,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hibridar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forma el llamado enlace π.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2" y="3429000"/>
            <a:ext cx="12557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14313"/>
            <a:ext cx="1797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95300"/>
            <a:ext cx="783483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:\Cosas del trabajo\Clases 2015\doble enlac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7288"/>
            <a:ext cx="8460432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1 CuadroTexto"/>
          <p:cNvSpPr txBox="1">
            <a:spLocks noChangeArrowheads="1"/>
          </p:cNvSpPr>
          <p:nvPr/>
        </p:nvSpPr>
        <p:spPr bwMode="auto">
          <a:xfrm>
            <a:off x="5436691" y="3128963"/>
            <a:ext cx="2159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Enlace </a:t>
            </a:r>
            <a:r>
              <a:rPr lang="es-ES" sz="2400" b="1" dirty="0" smtClean="0">
                <a:solidFill>
                  <a:schemeClr val="bg1"/>
                </a:solidFill>
              </a:rPr>
              <a:t>sp</a:t>
            </a:r>
            <a:r>
              <a:rPr lang="es-ES" sz="2400" b="1" baseline="-25000" dirty="0" smtClean="0">
                <a:solidFill>
                  <a:schemeClr val="bg1"/>
                </a:solidFill>
              </a:rPr>
              <a:t>2͞ </a:t>
            </a:r>
            <a:r>
              <a:rPr lang="es-ES" sz="2400" b="1" dirty="0" smtClean="0">
                <a:solidFill>
                  <a:schemeClr val="bg1"/>
                </a:solidFill>
              </a:rPr>
              <a:t>sp</a:t>
            </a:r>
            <a:r>
              <a:rPr lang="es-ES" sz="2400" b="1" baseline="-25000" dirty="0" smtClean="0">
                <a:solidFill>
                  <a:schemeClr val="bg1"/>
                </a:solidFill>
              </a:rPr>
              <a:t>2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3556" name="2 CuadroTexto"/>
          <p:cNvSpPr txBox="1">
            <a:spLocks noChangeArrowheads="1"/>
          </p:cNvSpPr>
          <p:nvPr/>
        </p:nvSpPr>
        <p:spPr bwMode="auto">
          <a:xfrm>
            <a:off x="5494982" y="3429000"/>
            <a:ext cx="22453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Enlaces </a:t>
            </a:r>
            <a:r>
              <a:rPr lang="es-ES" sz="2400" b="1" dirty="0" smtClean="0">
                <a:solidFill>
                  <a:schemeClr val="bg1"/>
                </a:solidFill>
              </a:rPr>
              <a:t>sp</a:t>
            </a:r>
            <a:r>
              <a:rPr lang="es-ES" sz="2400" b="1" baseline="-25000" dirty="0" smtClean="0">
                <a:solidFill>
                  <a:schemeClr val="bg1"/>
                </a:solidFill>
              </a:rPr>
              <a:t>2 ͞ </a:t>
            </a:r>
            <a:r>
              <a:rPr lang="es-ES" sz="2400" b="1" dirty="0" smtClean="0">
                <a:solidFill>
                  <a:schemeClr val="bg1"/>
                </a:solidFill>
              </a:rPr>
              <a:t>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7342981" y="3270250"/>
            <a:ext cx="217488" cy="61595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58" name="4 CuadroTexto"/>
          <p:cNvSpPr txBox="1">
            <a:spLocks noChangeArrowheads="1"/>
          </p:cNvSpPr>
          <p:nvPr/>
        </p:nvSpPr>
        <p:spPr bwMode="auto">
          <a:xfrm>
            <a:off x="7606729" y="3140968"/>
            <a:ext cx="150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l-GR" sz="3600" b="1" dirty="0">
                <a:solidFill>
                  <a:schemeClr val="bg1"/>
                </a:solidFill>
              </a:rPr>
              <a:t>σ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(Fuerte)</a:t>
            </a:r>
          </a:p>
        </p:txBody>
      </p:sp>
      <p:sp>
        <p:nvSpPr>
          <p:cNvPr id="23559" name="5 CuadroTexto"/>
          <p:cNvSpPr txBox="1">
            <a:spLocks noChangeArrowheads="1"/>
          </p:cNvSpPr>
          <p:nvPr/>
        </p:nvSpPr>
        <p:spPr bwMode="auto">
          <a:xfrm>
            <a:off x="5508104" y="4149725"/>
            <a:ext cx="1512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Enlace </a:t>
            </a:r>
            <a:r>
              <a:rPr lang="es-ES" sz="2400" b="1" dirty="0" smtClean="0">
                <a:solidFill>
                  <a:schemeClr val="bg1"/>
                </a:solidFill>
              </a:rPr>
              <a:t>p-p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7020272" y="4149725"/>
            <a:ext cx="215900" cy="40005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61" name="8 CuadroTexto"/>
          <p:cNvSpPr txBox="1">
            <a:spLocks noChangeArrowheads="1"/>
          </p:cNvSpPr>
          <p:nvPr/>
        </p:nvSpPr>
        <p:spPr bwMode="auto">
          <a:xfrm>
            <a:off x="7397750" y="4030663"/>
            <a:ext cx="1638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600" b="1" dirty="0">
                <a:solidFill>
                  <a:schemeClr val="bg1"/>
                </a:solidFill>
                <a:latin typeface="Symbol" pitchFamily="18" charset="2"/>
              </a:rPr>
              <a:t>p </a:t>
            </a:r>
            <a:r>
              <a:rPr lang="es-ES" sz="2000" b="1" dirty="0">
                <a:solidFill>
                  <a:schemeClr val="bg1"/>
                </a:solidFill>
              </a:rPr>
              <a:t>(Débil)</a:t>
            </a:r>
            <a:endParaRPr lang="es-ES" sz="3600" b="1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404664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Contenidos: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95535" y="5897597"/>
            <a:ext cx="8280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Bibliografía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Colectivo de Autores .Escuela Latinoamericana de Medicina. Curso Premédico, Química .La Habana, 2012 .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Capítulo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epígrafes 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6.1 al 6.6</a:t>
            </a:r>
          </a:p>
        </p:txBody>
      </p:sp>
      <p:sp>
        <p:nvSpPr>
          <p:cNvPr id="10" name="9 Rectángulo redondeado">
            <a:hlinkClick r:id="" action="ppaction://customshow?id=2&amp;return=true"/>
          </p:cNvPr>
          <p:cNvSpPr/>
          <p:nvPr/>
        </p:nvSpPr>
        <p:spPr>
          <a:xfrm>
            <a:off x="539552" y="2780928"/>
            <a:ext cx="3288129" cy="3803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cadenas carbonadas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>
            <a:hlinkClick r:id="" action="ppaction://customshow?id=1&amp;return=true"/>
          </p:cNvPr>
          <p:cNvSpPr/>
          <p:nvPr/>
        </p:nvSpPr>
        <p:spPr>
          <a:xfrm>
            <a:off x="539552" y="2276872"/>
            <a:ext cx="4380269" cy="3803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Carácter químico especial del carbono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>
            <a:hlinkClick r:id="" action="ppaction://customshow?id=3&amp;return=true"/>
          </p:cNvPr>
          <p:cNvSpPr/>
          <p:nvPr/>
        </p:nvSpPr>
        <p:spPr>
          <a:xfrm>
            <a:off x="532262" y="3284984"/>
            <a:ext cx="5335881" cy="3803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fórmulas en la Química del carbono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>
            <a:hlinkClick r:id="" action="ppaction://customshow?id=4&amp;return=true"/>
          </p:cNvPr>
          <p:cNvSpPr/>
          <p:nvPr/>
        </p:nvSpPr>
        <p:spPr>
          <a:xfrm>
            <a:off x="539552" y="3881373"/>
            <a:ext cx="7200800" cy="4837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átomos de carbono: primarios, secundarios, terciarios y cuaternarios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>
            <a:hlinkClick r:id="" action="ppaction://customshow?id=6&amp;return=true"/>
          </p:cNvPr>
          <p:cNvSpPr/>
          <p:nvPr/>
        </p:nvSpPr>
        <p:spPr>
          <a:xfrm>
            <a:off x="532013" y="4869161"/>
            <a:ext cx="3468611" cy="3600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Grupos funcionales. Isomería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>
            <a:hlinkClick r:id="" action="ppaction://customshow?id=0&amp;return=true"/>
          </p:cNvPr>
          <p:cNvSpPr/>
          <p:nvPr/>
        </p:nvSpPr>
        <p:spPr>
          <a:xfrm>
            <a:off x="611559" y="1628801"/>
            <a:ext cx="6696744" cy="504056"/>
          </a:xfrm>
          <a:prstGeom prst="roundRect">
            <a:avLst>
              <a:gd name="adj" fmla="val 87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Composición e importancia de los compuestos 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carbono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 redondeado">
            <a:hlinkClick r:id="" action="ppaction://customshow?id=5&amp;return=true"/>
          </p:cNvPr>
          <p:cNvSpPr/>
          <p:nvPr/>
        </p:nvSpPr>
        <p:spPr>
          <a:xfrm>
            <a:off x="532013" y="4509121"/>
            <a:ext cx="3661483" cy="27151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</a:t>
            </a:r>
            <a:r>
              <a:rPr lang="es-ES" dirty="0" smtClean="0">
                <a:solidFill>
                  <a:schemeClr val="bg1"/>
                </a:solidFill>
              </a:rPr>
              <a:t> del átomo de carbono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>
            <a:hlinkClick r:id="" action="ppaction://customshow?id=7&amp;return=true"/>
          </p:cNvPr>
          <p:cNvSpPr/>
          <p:nvPr/>
        </p:nvSpPr>
        <p:spPr>
          <a:xfrm>
            <a:off x="539552" y="5373217"/>
            <a:ext cx="2952328" cy="36004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Estudio independiente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>
            <a:hlinkClick r:id="" action="ppaction://customshow?id=8&amp;return=true"/>
          </p:cNvPr>
          <p:cNvSpPr/>
          <p:nvPr/>
        </p:nvSpPr>
        <p:spPr>
          <a:xfrm>
            <a:off x="611559" y="1052737"/>
            <a:ext cx="1260141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 eaLnBrk="1" hangingPunct="1"/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Hibridación sp</a:t>
            </a:r>
            <a:r>
              <a:rPr lang="es-ES_tradnl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229600" cy="2819400"/>
          </a:xfrm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1" y="4071938"/>
            <a:ext cx="818376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1735" y="626373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Enlace sp</a:t>
            </a:r>
            <a:r>
              <a:rPr lang="es-ES" sz="2800" baseline="-25000" dirty="0" smtClean="0">
                <a:solidFill>
                  <a:schemeClr val="bg1"/>
                </a:solidFill>
              </a:rPr>
              <a:t>2</a:t>
            </a:r>
            <a:r>
              <a:rPr lang="es-ES" sz="2800" dirty="0" smtClean="0">
                <a:solidFill>
                  <a:schemeClr val="bg1"/>
                </a:solidFill>
              </a:rPr>
              <a:t>-s(</a:t>
            </a:r>
            <a:r>
              <a:rPr lang="az-Cyrl-AZ" sz="2800" dirty="0" smtClean="0">
                <a:solidFill>
                  <a:schemeClr val="bg1"/>
                </a:solidFill>
              </a:rPr>
              <a:t>б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5580112" y="6165304"/>
            <a:ext cx="288032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302927" y="407193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Enlace p ̶ p (</a:t>
            </a:r>
            <a:r>
              <a:rPr lang="el-GR" sz="2800" dirty="0" smtClean="0">
                <a:solidFill>
                  <a:schemeClr val="bg1"/>
                </a:solidFill>
              </a:rPr>
              <a:t>π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7596336" y="4580768"/>
            <a:ext cx="576064" cy="2019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95431" y="41233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Enlace sp</a:t>
            </a:r>
            <a:r>
              <a:rPr lang="es-ES" sz="2800" baseline="-25000" dirty="0" smtClean="0">
                <a:solidFill>
                  <a:schemeClr val="bg1"/>
                </a:solidFill>
              </a:rPr>
              <a:t>2</a:t>
            </a:r>
            <a:r>
              <a:rPr lang="es-ES" sz="2800" dirty="0" smtClean="0">
                <a:solidFill>
                  <a:schemeClr val="bg1"/>
                </a:solidFill>
              </a:rPr>
              <a:t>-sp</a:t>
            </a:r>
            <a:r>
              <a:rPr lang="es-ES" sz="2800" baseline="-25000" dirty="0" smtClean="0">
                <a:solidFill>
                  <a:schemeClr val="bg1"/>
                </a:solidFill>
              </a:rPr>
              <a:t>2</a:t>
            </a:r>
            <a:r>
              <a:rPr lang="es-ES" sz="2800" dirty="0" smtClean="0">
                <a:solidFill>
                  <a:schemeClr val="bg1"/>
                </a:solidFill>
              </a:rPr>
              <a:t>(</a:t>
            </a:r>
            <a:r>
              <a:rPr lang="az-Cyrl-AZ" sz="2800" dirty="0" smtClean="0">
                <a:solidFill>
                  <a:schemeClr val="bg1"/>
                </a:solidFill>
              </a:rPr>
              <a:t>б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195736" y="4681765"/>
            <a:ext cx="720080" cy="61944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7504" y="4038600"/>
            <a:ext cx="370725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6" bIns="0" anchor="ctr">
            <a:spAutoFit/>
          </a:bodyPr>
          <a:lstStyle/>
          <a:p>
            <a:pPr eaLnBrk="1" hangingPunct="1"/>
            <a:r>
              <a:rPr lang="es-ES_tradnl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Hibridación </a:t>
            </a:r>
            <a:r>
              <a:rPr lang="es-ES_tradnl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</a:t>
            </a:r>
            <a:r>
              <a:rPr lang="es-ES_tradnl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35945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44030673"/>
              </p:ext>
            </p:extLst>
          </p:nvPr>
        </p:nvGraphicFramePr>
        <p:xfrm>
          <a:off x="467544" y="500063"/>
          <a:ext cx="8371656" cy="34791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00363"/>
                <a:gridCol w="1611730"/>
                <a:gridCol w="1280041"/>
                <a:gridCol w="1512069"/>
                <a:gridCol w="1767453"/>
              </a:tblGrid>
              <a:tr h="12906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de átomos enlazados al carbono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Hibridación del carbono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Enlaces </a:t>
                      </a: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Enlaces</a:t>
                      </a: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π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Enlaces que establece el carbono</a:t>
                      </a:r>
                      <a:endParaRPr kumimoji="0" 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084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s-MX" sz="200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cuatro enlaces simples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084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r>
                        <a:rPr kumimoji="0" lang="es-MX" sz="200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dos simples más uno doble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5947" name="Rectangle 107"/>
          <p:cNvSpPr>
            <a:spLocks noChangeArrowheads="1"/>
          </p:cNvSpPr>
          <p:nvPr/>
        </p:nvSpPr>
        <p:spPr bwMode="auto">
          <a:xfrm>
            <a:off x="539552" y="4567664"/>
            <a:ext cx="8223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presenta en compuestos donde aparece un triple enlace carbono-carbono</a:t>
            </a:r>
            <a:r>
              <a:rPr lang="es-MX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>
            <a:off x="539552" y="5588427"/>
            <a:ext cx="82234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triple enlace se presenta en muy pocos compuestos de origen vegetal y no es frecuente en las biomoléculas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11480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9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-221510"/>
            <a:ext cx="5283632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eaLnBrk="1" hangingPunct="1"/>
            <a:endParaRPr lang="es-ES_tradnl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ES_tradnl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Grupo</a:t>
            </a:r>
            <a:r>
              <a:rPr lang="es-ES_tradnl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funcional</a:t>
            </a:r>
          </a:p>
          <a:p>
            <a:endParaRPr lang="es-ES_tradnl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3528" y="749965"/>
            <a:ext cx="85918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s-MX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MX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MX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átomo o grupo de átomos que al estar presente en las moléculas de una sustancia le confiere a esta un comportamiento característico.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23528" y="3677633"/>
            <a:ext cx="8515672" cy="1569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sustancias que poseen el mismo grupo funcional constituyen una función química y tienen propiedades semejantes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28" name="Group 33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03610862"/>
              </p:ext>
            </p:extLst>
          </p:nvPr>
        </p:nvGraphicFramePr>
        <p:xfrm>
          <a:off x="685800" y="93663"/>
          <a:ext cx="8350696" cy="66976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5846"/>
                <a:gridCol w="1953628"/>
                <a:gridCol w="2887578"/>
                <a:gridCol w="1853644"/>
              </a:tblGrid>
              <a:tr h="39627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Grupo funcional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Funciones químicas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6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estructura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fórmula general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función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581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alqueno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– CH = CH –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alqueno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396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 OH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hidroxilo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– OH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alcohol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3962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 </a:t>
                      </a: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alcoxilo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– OR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éter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7011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carbonilo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aldehído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7011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kumimoji="0" lang="en-U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  <a:r>
                        <a:rPr kumimoji="0" lang="en-U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cetona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701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carboxilo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ácido carboxílico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68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alcoxicarbonilo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 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éster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61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amino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– NH</a:t>
                      </a:r>
                      <a:r>
                        <a:rPr kumimoji="0" lang="es-ES" sz="2000" b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amina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  <a:tr h="1127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carboxiamida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– CONH</a:t>
                      </a:r>
                      <a:r>
                        <a:rPr kumimoji="0" lang="es-MX" sz="2000" b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amida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  <p:grpSp>
        <p:nvGrpSpPr>
          <p:cNvPr id="8531" name="Group 339"/>
          <p:cNvGrpSpPr>
            <a:grpSpLocks/>
          </p:cNvGrpSpPr>
          <p:nvPr/>
        </p:nvGrpSpPr>
        <p:grpSpPr bwMode="auto">
          <a:xfrm>
            <a:off x="779463" y="927100"/>
            <a:ext cx="6230938" cy="5797550"/>
            <a:chOff x="491" y="584"/>
            <a:chExt cx="3925" cy="3652"/>
          </a:xfrm>
        </p:grpSpPr>
        <p:pic>
          <p:nvPicPr>
            <p:cNvPr id="26685" name="Picture 2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584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6" name="Picture 2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2320"/>
              <a:ext cx="77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7" name="Picture 3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760"/>
              <a:ext cx="81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8" name="Picture 3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648"/>
              <a:ext cx="8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9" name="Picture 3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3612"/>
              <a:ext cx="84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0" name="Picture 3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" y="1682"/>
              <a:ext cx="5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1" name="Picture 3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40"/>
              <a:ext cx="8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2" name="Picture 3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920"/>
              <a:ext cx="8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3" name="Picture 3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" y="2330"/>
              <a:ext cx="720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4" name="Picture 3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2784"/>
              <a:ext cx="76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5" name="Picture 3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21"/>
              <a:ext cx="52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832098" y="1227873"/>
            <a:ext cx="7972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Compuestos </a:t>
            </a:r>
            <a:r>
              <a:rPr lang="es-ES_tradnl" sz="2800" dirty="0">
                <a:solidFill>
                  <a:schemeClr val="bg1"/>
                </a:solidFill>
                <a:latin typeface="Arial" charset="0"/>
                <a:cs typeface="Arial" charset="0"/>
              </a:rPr>
              <a:t>de igual </a:t>
            </a:r>
            <a:r>
              <a:rPr lang="es-ES_tradnl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composición </a:t>
            </a:r>
            <a:r>
              <a:rPr lang="es-ES_tradnl" sz="2800" dirty="0">
                <a:solidFill>
                  <a:schemeClr val="bg1"/>
                </a:solidFill>
                <a:latin typeface="Arial" charset="0"/>
                <a:cs typeface="Arial" charset="0"/>
              </a:rPr>
              <a:t>cualitativa y cuantitativa  (igual fórmula global e igual masa molar).</a:t>
            </a:r>
            <a:endParaRPr lang="es-E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969987" y="2924944"/>
            <a:ext cx="4106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Estructuras </a:t>
            </a:r>
            <a:r>
              <a:rPr lang="es-ES_tradnl" sz="2800" dirty="0">
                <a:solidFill>
                  <a:schemeClr val="bg1"/>
                </a:solidFill>
                <a:latin typeface="Arial" charset="0"/>
                <a:cs typeface="Arial" charset="0"/>
              </a:rPr>
              <a:t>diferentes</a:t>
            </a:r>
            <a:endParaRPr lang="es-E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969987" y="3501008"/>
            <a:ext cx="7490446" cy="70788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Sus </a:t>
            </a:r>
            <a:r>
              <a:rPr lang="es-ES_tradnl" sz="2800" dirty="0">
                <a:solidFill>
                  <a:schemeClr val="bg1"/>
                </a:solidFill>
                <a:latin typeface="Arial" charset="0"/>
                <a:cs typeface="Arial" charset="0"/>
              </a:rPr>
              <a:t>estructuras no son superponibles</a:t>
            </a:r>
            <a:r>
              <a:rPr lang="es-ES_tradnl" sz="40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es-E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760661" y="1071562"/>
            <a:ext cx="8115301" cy="509374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1" hangingPunct="1">
              <a:defRPr/>
            </a:pPr>
            <a:endParaRPr lang="es-ES" sz="14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69987" y="222473"/>
            <a:ext cx="5330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Isómeros</a:t>
            </a:r>
            <a:endParaRPr lang="es-E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969987" y="4437112"/>
            <a:ext cx="7642375" cy="52322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Sus propiedades son diferentes.</a:t>
            </a:r>
            <a:endParaRPr lang="es-E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" grpId="0"/>
      <p:bldP spid="8254" grpId="0"/>
      <p:bldP spid="825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400800" cy="639763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Tipos de isomería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5576" y="678873"/>
            <a:ext cx="58326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MX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Isomería </a:t>
            </a:r>
            <a:r>
              <a:rPr lang="es-MX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estructural o plana: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71599" y="5008420"/>
            <a:ext cx="64807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2800" dirty="0">
                <a:latin typeface="Arial" pitchFamily="34" charset="0"/>
                <a:cs typeface="Arial" pitchFamily="34" charset="0"/>
              </a:rPr>
              <a:t>Isomería espacial o estereoisomería: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55576" y="1295400"/>
            <a:ext cx="4824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 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Isómeros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Cadena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85800" y="2244863"/>
            <a:ext cx="4330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 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Isómeros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Posición: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85800" y="3671888"/>
            <a:ext cx="453427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 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Isómeros de Función: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55577" y="4606498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Diferente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disposición espacial de los átomos que </a:t>
            </a: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constituyen </a:t>
            </a: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moléculas</a:t>
            </a:r>
            <a:r>
              <a:rPr lang="es-MX" sz="24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10800000" flipV="1">
            <a:off x="755577" y="2153940"/>
            <a:ext cx="6840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Difieren en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forma de la cadena carbonada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55577" y="2768083"/>
            <a:ext cx="71287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Difieren en la posición del grupo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funcional dentro de la cadena carbonada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55577" y="3671888"/>
            <a:ext cx="64072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Difieren en la función química a la que 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pertenecen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  <p:bldP spid="25608" grpId="0"/>
      <p:bldP spid="25609" grpId="0"/>
      <p:bldP spid="25610" grpId="0"/>
      <p:bldP spid="25611" grpId="0"/>
      <p:bldP spid="25613" grpId="0"/>
      <p:bldP spid="256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611558" y="692696"/>
            <a:ext cx="6003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 eaLnBrk="1" hangingPunct="1"/>
            <a: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Estudio </a:t>
            </a:r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independiente</a:t>
            </a:r>
            <a:endParaRPr lang="es-E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11559" y="2000250"/>
            <a:ext cx="81369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_tradnl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tabla 6.6 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memorice </a:t>
            </a:r>
            <a:r>
              <a:rPr lang="es-ES_tradnl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principales grupos funcionales y sus funciones químicas </a:t>
            </a:r>
            <a:r>
              <a:rPr lang="es-ES_tradnl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correspondientes que estudiará próximamente .</a:t>
            </a:r>
            <a:endParaRPr lang="es-ES_tradnl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574799" y="615062"/>
            <a:ext cx="8496944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s-ES_tradnl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Estudio </a:t>
            </a:r>
            <a:r>
              <a:rPr lang="es-ES_tradnl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independiente</a:t>
            </a:r>
          </a:p>
          <a:p>
            <a:pPr algn="ctr" eaLnBrk="1" hangingPunct="1">
              <a:lnSpc>
                <a:spcPct val="115000"/>
              </a:lnSpc>
            </a:pPr>
            <a:endParaRPr lang="es-E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Sobre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base de la información que aparece en las Tablas 6.2 y 6.6 del LT:</a:t>
            </a:r>
          </a:p>
          <a:p>
            <a:pPr eaLnBrk="1" hangingPunct="1">
              <a:lnSpc>
                <a:spcPct val="115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a.-Escribe las fórmulas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estructurales semidesarrolladas para todos los posibles compuestos de fórmula global C</a:t>
            </a:r>
            <a:r>
              <a:rPr lang="es-ES" sz="28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ES" sz="28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</a:t>
            </a:r>
          </a:p>
          <a:p>
            <a:pPr eaLnBrk="1" hangingPunct="1">
              <a:lnSpc>
                <a:spcPct val="115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b.-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función química de los  compuestos representados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cada una de las fórmulas estructurales propuestas por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usted. 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0" y="692696"/>
            <a:ext cx="66147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609600" eaLnBrk="1" hangingPunct="1"/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Estudio </a:t>
            </a:r>
            <a:r>
              <a:rPr lang="es-E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independiente</a:t>
            </a:r>
            <a:endParaRPr lang="es-E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755576" y="2000250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s-ES_tradnl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Ejercicio </a:t>
            </a:r>
            <a:r>
              <a:rPr lang="es-ES_tradnl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7.24 incisos a, b y c</a:t>
            </a:r>
            <a:endParaRPr lang="es-ES_tradnl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99692"/>
            <a:ext cx="8007424" cy="468052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Identificar cadenas carbonadas abiertas (lineales y ramificadas) y cerradas o de anillos a partir de las representaciones de ejemplos que las ilustran. </a:t>
            </a:r>
          </a:p>
          <a:p>
            <a:pPr marL="0" indent="0" algn="just">
              <a:lnSpc>
                <a:spcPct val="80000"/>
              </a:lnSpc>
              <a:buClr>
                <a:schemeClr val="tx1"/>
              </a:buClr>
              <a:buNone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2.Clasificar los átomos de carbono existentes en las moléculas orgánicas en primarios, secundarios, terciarios y cuaternarios en dependencia del número de átomos de carbono a los que se unen.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11560" y="404664"/>
            <a:ext cx="467481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81000" indent="-381000" eaLnBrk="1" hangingPunct="1">
              <a:lnSpc>
                <a:spcPct val="80000"/>
              </a:lnSpc>
            </a:pPr>
            <a:r>
              <a:rPr lang="es-E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Rectángulo"/>
          <p:cNvSpPr>
            <a:spLocks noChangeArrowheads="1"/>
          </p:cNvSpPr>
          <p:nvPr/>
        </p:nvSpPr>
        <p:spPr bwMode="auto">
          <a:xfrm>
            <a:off x="395536" y="764906"/>
            <a:ext cx="8174112" cy="48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3200" dirty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Inferir el tipo de hibridación que presenta un átomo de carbono en una molécula orgánica en dependencia del número de átomos a los cuales se 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une.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</a:pP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Identificar 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grupos funcionales en ejemplos que 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ilustran.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</a:pP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Identificar 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compuestos isómeros a partir de ejemplos de compuestos representados por distintos tipos de fórmulas 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químicas.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5689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compuestos del carbono, o compuestos orgánicos, están formados principalmente por átomos de los elementos químicos carbono, hidrógeno, oxígeno, nitrógeno,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azufre y </a:t>
            </a: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fósforo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 rot="5400000">
            <a:off x="1623308" y="3483063"/>
            <a:ext cx="1656182" cy="11160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 fontAlgn="auto"/>
            <a:r>
              <a:rPr lang="es-E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 rot="5400000">
            <a:off x="5040050" y="3609019"/>
            <a:ext cx="1224137" cy="86409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 rot="5400000">
            <a:off x="6296869" y="2403649"/>
            <a:ext cx="1079500" cy="11160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 rot="5400000">
            <a:off x="7614789" y="2547467"/>
            <a:ext cx="1367138" cy="11160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 rot="5400000">
            <a:off x="3294210" y="3087321"/>
            <a:ext cx="1547468" cy="129614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E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5400000">
            <a:off x="287523" y="3248982"/>
            <a:ext cx="1440162" cy="1080121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4537"/>
              </a:avLst>
            </a:prstTxWarp>
          </a:bodyPr>
          <a:lstStyle/>
          <a:p>
            <a:pPr algn="ctr" fontAlgn="auto"/>
            <a:r>
              <a:rPr lang="es-E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s-E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774"/>
            <a:ext cx="8231832" cy="41764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encuentran en todos los organismos animales y vegetales.</a:t>
            </a:r>
          </a:p>
          <a:p>
            <a:pPr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Forman parte de la composición de nuestros alimentos </a:t>
            </a:r>
          </a:p>
          <a:p>
            <a:pPr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Sirven como materiales para la fabricación de la ropa, tejidos, cueros, plásticos etc.</a:t>
            </a:r>
          </a:p>
          <a:p>
            <a:pPr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Están presentes en distintos tipos de combustibles.( Ejemplo el petróleo)</a:t>
            </a:r>
          </a:p>
          <a:p>
            <a:pPr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utilizan en la elaboración de medicamentos, colorantes, plaguicidas y fertilizantes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195" name="CuadroTexto 2"/>
          <p:cNvSpPr txBox="1">
            <a:spLocks noChangeArrowheads="1"/>
          </p:cNvSpPr>
          <p:nvPr/>
        </p:nvSpPr>
        <p:spPr bwMode="auto">
          <a:xfrm>
            <a:off x="971550" y="549274"/>
            <a:ext cx="68405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Importancia de los compuestos orgánicos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613" y="73531"/>
            <a:ext cx="8675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s-MX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Carácter químico especial del carbono</a:t>
            </a: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44675" y="712788"/>
            <a:ext cx="511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átomo relativamente  pequeño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828800" y="1093788"/>
            <a:ext cx="5103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4 </a:t>
            </a:r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 en su último nivel energía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5400000">
            <a:off x="2019300" y="1562100"/>
            <a:ext cx="457200" cy="533400"/>
          </a:xfrm>
          <a:custGeom>
            <a:avLst/>
            <a:gdLst>
              <a:gd name="T0" fmla="*/ 326581 w 21600"/>
              <a:gd name="T1" fmla="*/ 0 h 21600"/>
              <a:gd name="T2" fmla="*/ 195940 w 21600"/>
              <a:gd name="T3" fmla="*/ 177800 h 21600"/>
              <a:gd name="T4" fmla="*/ 0 w 21600"/>
              <a:gd name="T5" fmla="*/ 444525 h 21600"/>
              <a:gd name="T6" fmla="*/ 195940 w 21600"/>
              <a:gd name="T7" fmla="*/ 533400 h 21600"/>
              <a:gd name="T8" fmla="*/ 391880 w 21600"/>
              <a:gd name="T9" fmla="*/ 370417 h 21600"/>
              <a:gd name="T10" fmla="*/ 457200 w 21600"/>
              <a:gd name="T11" fmla="*/ 177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46350" y="1659880"/>
            <a:ext cx="5947462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 de </a:t>
            </a:r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cuatro enlaces covalentes</a:t>
            </a:r>
            <a:r>
              <a:rPr lang="es-MX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00400" y="213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Tetravalente(4 valencias)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60854" y="914400"/>
            <a:ext cx="68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504092" y="1353344"/>
            <a:ext cx="3405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•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90600" y="1718661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•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68613" y="12319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•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091599" y="4572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6000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•</a:t>
            </a:r>
          </a:p>
        </p:txBody>
      </p:sp>
      <p:sp>
        <p:nvSpPr>
          <p:cNvPr id="9229" name="Rectangle 36"/>
          <p:cNvSpPr>
            <a:spLocks noChangeArrowheads="1"/>
          </p:cNvSpPr>
          <p:nvPr/>
        </p:nvSpPr>
        <p:spPr bwMode="auto">
          <a:xfrm>
            <a:off x="0" y="2409825"/>
            <a:ext cx="1504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0" name="Rectangle 38"/>
          <p:cNvSpPr>
            <a:spLocks noChangeArrowheads="1"/>
          </p:cNvSpPr>
          <p:nvPr/>
        </p:nvSpPr>
        <p:spPr bwMode="auto">
          <a:xfrm>
            <a:off x="0" y="2409825"/>
            <a:ext cx="2755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1" name="Rectangle 40"/>
          <p:cNvSpPr>
            <a:spLocks noChangeArrowheads="1"/>
          </p:cNvSpPr>
          <p:nvPr/>
        </p:nvSpPr>
        <p:spPr bwMode="auto">
          <a:xfrm>
            <a:off x="0" y="2409825"/>
            <a:ext cx="2755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2" name="Rectangle 42"/>
          <p:cNvSpPr>
            <a:spLocks noChangeArrowheads="1"/>
          </p:cNvSpPr>
          <p:nvPr/>
        </p:nvSpPr>
        <p:spPr bwMode="auto">
          <a:xfrm>
            <a:off x="0" y="2409825"/>
            <a:ext cx="2127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3" name="Rectangle 44"/>
          <p:cNvSpPr>
            <a:spLocks noChangeArrowheads="1"/>
          </p:cNvSpPr>
          <p:nvPr/>
        </p:nvSpPr>
        <p:spPr bwMode="auto">
          <a:xfrm>
            <a:off x="0" y="2409825"/>
            <a:ext cx="1504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4" name="Rectangle 46"/>
          <p:cNvSpPr>
            <a:spLocks noChangeArrowheads="1"/>
          </p:cNvSpPr>
          <p:nvPr/>
        </p:nvSpPr>
        <p:spPr bwMode="auto">
          <a:xfrm>
            <a:off x="0" y="2409825"/>
            <a:ext cx="2755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5" name="Rectangle 48"/>
          <p:cNvSpPr>
            <a:spLocks noChangeArrowheads="1"/>
          </p:cNvSpPr>
          <p:nvPr/>
        </p:nvSpPr>
        <p:spPr bwMode="auto">
          <a:xfrm>
            <a:off x="0" y="2409825"/>
            <a:ext cx="2755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6" name="Rectangle 50"/>
          <p:cNvSpPr>
            <a:spLocks noChangeArrowheads="1"/>
          </p:cNvSpPr>
          <p:nvPr/>
        </p:nvSpPr>
        <p:spPr bwMode="auto">
          <a:xfrm>
            <a:off x="0" y="2409825"/>
            <a:ext cx="2127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7" name="Rectangle 52"/>
          <p:cNvSpPr>
            <a:spLocks noChangeArrowheads="1"/>
          </p:cNvSpPr>
          <p:nvPr/>
        </p:nvSpPr>
        <p:spPr bwMode="auto">
          <a:xfrm>
            <a:off x="0" y="2409825"/>
            <a:ext cx="1504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8" name="Rectangle 56"/>
          <p:cNvSpPr>
            <a:spLocks noChangeArrowheads="1"/>
          </p:cNvSpPr>
          <p:nvPr/>
        </p:nvSpPr>
        <p:spPr bwMode="auto">
          <a:xfrm>
            <a:off x="3340100" y="3048000"/>
            <a:ext cx="2755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39" name="Rectangle 58"/>
          <p:cNvSpPr>
            <a:spLocks noChangeArrowheads="1"/>
          </p:cNvSpPr>
          <p:nvPr/>
        </p:nvSpPr>
        <p:spPr bwMode="auto">
          <a:xfrm>
            <a:off x="768350" y="3581400"/>
            <a:ext cx="2127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9240" name="Rectangle 157"/>
          <p:cNvSpPr>
            <a:spLocks noChangeArrowheads="1"/>
          </p:cNvSpPr>
          <p:nvPr/>
        </p:nvSpPr>
        <p:spPr bwMode="auto">
          <a:xfrm>
            <a:off x="0" y="4433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graphicFrame>
        <p:nvGraphicFramePr>
          <p:cNvPr id="13612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79504"/>
              </p:ext>
            </p:extLst>
          </p:nvPr>
        </p:nvGraphicFramePr>
        <p:xfrm>
          <a:off x="468613" y="2725137"/>
          <a:ext cx="8065787" cy="33783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3020"/>
                <a:gridCol w="2378823"/>
                <a:gridCol w="2180100"/>
                <a:gridCol w="1963844"/>
              </a:tblGrid>
              <a:tr h="50690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valencia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</a:tr>
              <a:tr h="851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</a:tr>
              <a:tr h="819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</a:tr>
              <a:tr h="670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  <p:sp>
        <p:nvSpPr>
          <p:cNvPr id="9270" name="Rectangle 273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pic>
        <p:nvPicPr>
          <p:cNvPr id="13590" name="Picture 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9" y="4322462"/>
            <a:ext cx="685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1" name="Picture 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9" y="5093043"/>
            <a:ext cx="762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2" name="Picture 2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5837238"/>
            <a:ext cx="7905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3" name="Picture 2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8487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4" name="Picture 2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5048466"/>
            <a:ext cx="10572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5" name="Picture 2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581512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96" name="Picture 2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3225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0" name="Picture 28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60480"/>
            <a:ext cx="1066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1" name="Picture 28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90527"/>
            <a:ext cx="752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3" name="Picture 29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021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5" name="Picture 29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0242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6" name="Picture 29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861050"/>
            <a:ext cx="933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3" grpId="0" animBg="1"/>
      <p:bldP spid="13324" grpId="0" animBg="1"/>
      <p:bldP spid="13325" grpId="0"/>
      <p:bldP spid="13326" grpId="0"/>
      <p:bldP spid="13327" grpId="0"/>
      <p:bldP spid="13328" grpId="0"/>
      <p:bldP spid="13329" grpId="0"/>
      <p:bldP spid="13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323849" y="3512759"/>
            <a:ext cx="84248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98563" y="190500"/>
            <a:ext cx="61817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Carácter especial del átomo del carbono</a:t>
            </a:r>
            <a:endParaRPr lang="es-E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8563" y="1739900"/>
            <a:ext cx="3600450" cy="1655763"/>
            <a:chOff x="612" y="527"/>
            <a:chExt cx="2268" cy="1043"/>
          </a:xfrm>
        </p:grpSpPr>
        <p:grpSp>
          <p:nvGrpSpPr>
            <p:cNvPr id="10265" name="Group 4"/>
            <p:cNvGrpSpPr>
              <a:grpSpLocks/>
            </p:cNvGrpSpPr>
            <p:nvPr/>
          </p:nvGrpSpPr>
          <p:grpSpPr bwMode="auto">
            <a:xfrm>
              <a:off x="612" y="527"/>
              <a:ext cx="2268" cy="1043"/>
              <a:chOff x="612" y="527"/>
              <a:chExt cx="2268" cy="1043"/>
            </a:xfrm>
          </p:grpSpPr>
          <p:sp>
            <p:nvSpPr>
              <p:cNvPr id="48133" name="Text Box 5"/>
              <p:cNvSpPr txBox="1">
                <a:spLocks noChangeArrowheads="1"/>
              </p:cNvSpPr>
              <p:nvPr/>
            </p:nvSpPr>
            <p:spPr bwMode="auto">
              <a:xfrm>
                <a:off x="612" y="754"/>
                <a:ext cx="226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5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– C     </a:t>
                </a:r>
                <a:r>
                  <a:rPr lang="es-ES" sz="5400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s-ES" sz="5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5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</a:p>
            </p:txBody>
          </p:sp>
          <p:sp>
            <p:nvSpPr>
              <p:cNvPr id="10268" name="Line 6"/>
              <p:cNvSpPr>
                <a:spLocks noChangeShapeType="1"/>
              </p:cNvSpPr>
              <p:nvPr/>
            </p:nvSpPr>
            <p:spPr bwMode="auto">
              <a:xfrm rot="5400000">
                <a:off x="1973" y="662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69" name="Line 7"/>
              <p:cNvSpPr>
                <a:spLocks noChangeShapeType="1"/>
              </p:cNvSpPr>
              <p:nvPr/>
            </p:nvSpPr>
            <p:spPr bwMode="auto">
              <a:xfrm rot="5400000">
                <a:off x="1060" y="662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b="1" dirty="0"/>
              </a:p>
            </p:txBody>
          </p:sp>
          <p:sp>
            <p:nvSpPr>
              <p:cNvPr id="10270" name="Line 8"/>
              <p:cNvSpPr>
                <a:spLocks noChangeShapeType="1"/>
              </p:cNvSpPr>
              <p:nvPr/>
            </p:nvSpPr>
            <p:spPr bwMode="auto">
              <a:xfrm rot="5400000">
                <a:off x="1948" y="1433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71" name="Line 9"/>
              <p:cNvSpPr>
                <a:spLocks noChangeShapeType="1"/>
              </p:cNvSpPr>
              <p:nvPr/>
            </p:nvSpPr>
            <p:spPr bwMode="auto">
              <a:xfrm rot="5400000">
                <a:off x="1027" y="1433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266" name="Line 10"/>
            <p:cNvSpPr>
              <a:spLocks noChangeShapeType="1"/>
            </p:cNvSpPr>
            <p:nvPr/>
          </p:nvSpPr>
          <p:spPr bwMode="auto">
            <a:xfrm>
              <a:off x="1519" y="1071"/>
              <a:ext cx="2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71563" y="3857625"/>
            <a:ext cx="3600450" cy="914400"/>
            <a:chOff x="521" y="1933"/>
            <a:chExt cx="2268" cy="576"/>
          </a:xfrm>
        </p:grpSpPr>
        <p:grpSp>
          <p:nvGrpSpPr>
            <p:cNvPr id="10257" name="Group 12"/>
            <p:cNvGrpSpPr>
              <a:grpSpLocks/>
            </p:cNvGrpSpPr>
            <p:nvPr/>
          </p:nvGrpSpPr>
          <p:grpSpPr bwMode="auto">
            <a:xfrm>
              <a:off x="521" y="1933"/>
              <a:ext cx="2268" cy="576"/>
              <a:chOff x="521" y="1933"/>
              <a:chExt cx="2268" cy="576"/>
            </a:xfrm>
          </p:grpSpPr>
          <p:sp>
            <p:nvSpPr>
              <p:cNvPr id="48141" name="Text Box 13"/>
              <p:cNvSpPr txBox="1">
                <a:spLocks noChangeArrowheads="1"/>
              </p:cNvSpPr>
              <p:nvPr/>
            </p:nvSpPr>
            <p:spPr bwMode="auto">
              <a:xfrm>
                <a:off x="521" y="1933"/>
                <a:ext cx="2268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E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    C        </a:t>
                </a:r>
                <a:r>
                  <a:rPr lang="es-ES" sz="54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C</a:t>
                </a:r>
                <a:r>
                  <a:rPr lang="es-ES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 </a:t>
                </a:r>
              </a:p>
            </p:txBody>
          </p:sp>
          <p:sp>
            <p:nvSpPr>
              <p:cNvPr id="10261" name="Line 14"/>
              <p:cNvSpPr>
                <a:spLocks noChangeShapeType="1"/>
              </p:cNvSpPr>
              <p:nvPr/>
            </p:nvSpPr>
            <p:spPr bwMode="auto">
              <a:xfrm rot="8511985">
                <a:off x="2154" y="1978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0262" name="Line 15"/>
              <p:cNvSpPr>
                <a:spLocks noChangeShapeType="1"/>
              </p:cNvSpPr>
              <p:nvPr/>
            </p:nvSpPr>
            <p:spPr bwMode="auto">
              <a:xfrm rot="9211996">
                <a:off x="748" y="2432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0263" name="Line 16"/>
              <p:cNvSpPr>
                <a:spLocks noChangeShapeType="1"/>
              </p:cNvSpPr>
              <p:nvPr/>
            </p:nvSpPr>
            <p:spPr bwMode="auto">
              <a:xfrm rot="-9349983">
                <a:off x="2154" y="2477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0264" name="Line 17"/>
              <p:cNvSpPr>
                <a:spLocks noChangeShapeType="1"/>
              </p:cNvSpPr>
              <p:nvPr/>
            </p:nvSpPr>
            <p:spPr bwMode="auto">
              <a:xfrm rot="-9349983">
                <a:off x="748" y="2024"/>
                <a:ext cx="272" cy="1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474" y="2167"/>
              <a:ext cx="2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474" y="2296"/>
              <a:ext cx="2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125538" y="5394325"/>
            <a:ext cx="3600450" cy="914400"/>
            <a:chOff x="573" y="3126"/>
            <a:chExt cx="2268" cy="576"/>
          </a:xfrm>
        </p:grpSpPr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573" y="3126"/>
              <a:ext cx="2268" cy="5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5400" b="1" dirty="0">
                  <a:solidFill>
                    <a:schemeClr val="bg1"/>
                  </a:solidFill>
                  <a:latin typeface="+mn-lt"/>
                </a:rPr>
                <a:t>– </a:t>
              </a:r>
              <a:r>
                <a:rPr lang="es-ES" sz="5400" dirty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lang="es-ES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      </a:t>
              </a:r>
              <a:r>
                <a:rPr lang="es-ES" sz="5400" dirty="0" err="1">
                  <a:solidFill>
                    <a:schemeClr val="bg1"/>
                  </a:solidFill>
                  <a:latin typeface="+mn-lt"/>
                </a:rPr>
                <a:t>C</a:t>
              </a:r>
              <a:r>
                <a:rPr lang="es-ES" sz="5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sz="5400" b="1" dirty="0">
                  <a:solidFill>
                    <a:schemeClr val="bg1"/>
                  </a:solidFill>
                  <a:latin typeface="+mn-lt"/>
                </a:rPr>
                <a:t>–</a:t>
              </a:r>
            </a:p>
          </p:txBody>
        </p:sp>
        <p:sp>
          <p:nvSpPr>
            <p:cNvPr id="10254" name="Line 22"/>
            <p:cNvSpPr>
              <a:spLocks noChangeShapeType="1"/>
            </p:cNvSpPr>
            <p:nvPr/>
          </p:nvSpPr>
          <p:spPr bwMode="auto">
            <a:xfrm rot="10800000">
              <a:off x="1481" y="3334"/>
              <a:ext cx="272" cy="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55" name="Line 23"/>
            <p:cNvSpPr>
              <a:spLocks noChangeShapeType="1"/>
            </p:cNvSpPr>
            <p:nvPr/>
          </p:nvSpPr>
          <p:spPr bwMode="auto">
            <a:xfrm rot="10800000">
              <a:off x="1481" y="3425"/>
              <a:ext cx="272" cy="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256" name="Line 24"/>
            <p:cNvSpPr>
              <a:spLocks noChangeShapeType="1"/>
            </p:cNvSpPr>
            <p:nvPr/>
          </p:nvSpPr>
          <p:spPr bwMode="auto">
            <a:xfrm rot="10800000">
              <a:off x="1481" y="3515"/>
              <a:ext cx="272" cy="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004048" y="2235200"/>
            <a:ext cx="38161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Enlace simple</a:t>
            </a:r>
            <a:endParaRPr lang="es-E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860925" y="3890963"/>
            <a:ext cx="3959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Enlace doble</a:t>
            </a:r>
            <a:endParaRPr lang="es-E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5004047" y="5495925"/>
            <a:ext cx="352876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Enlace triple</a:t>
            </a:r>
            <a:endParaRPr lang="es-E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56" name="Oval 28"/>
          <p:cNvSpPr>
            <a:spLocks noChangeArrowheads="1"/>
          </p:cNvSpPr>
          <p:nvPr/>
        </p:nvSpPr>
        <p:spPr bwMode="auto">
          <a:xfrm>
            <a:off x="2513013" y="2205038"/>
            <a:ext cx="668337" cy="792162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s-ES"/>
          </a:p>
        </p:txBody>
      </p:sp>
      <p:sp>
        <p:nvSpPr>
          <p:cNvPr id="48157" name="Oval 29"/>
          <p:cNvSpPr>
            <a:spLocks noChangeArrowheads="1"/>
          </p:cNvSpPr>
          <p:nvPr/>
        </p:nvSpPr>
        <p:spPr bwMode="auto">
          <a:xfrm>
            <a:off x="2411413" y="3954463"/>
            <a:ext cx="720725" cy="64770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s-ES"/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2411413" y="5445125"/>
            <a:ext cx="792162" cy="792163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r>
              <a:rPr lang="es-ES" dirty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9" grpId="0"/>
      <p:bldP spid="48130" grpId="0"/>
      <p:bldP spid="48153" grpId="0"/>
      <p:bldP spid="48154" grpId="0"/>
      <p:bldP spid="48155" grpId="0"/>
      <p:bldP spid="48156" grpId="0" animBg="1"/>
      <p:bldP spid="48157" grpId="0" animBg="1"/>
      <p:bldP spid="48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99083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Cadenas carbonadas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45334" y="126500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abiertas o alifáticas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14359" y="4407309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Cerradas o cíclicas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1864652" y="872729"/>
            <a:ext cx="792088" cy="5040560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078555" y="67267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lineales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76" y="-27384"/>
            <a:ext cx="2438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16" y="1802999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078555" y="2403044"/>
            <a:ext cx="197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ramificadas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3826527" y="352167"/>
            <a:ext cx="504055" cy="266429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Abrir llave"/>
          <p:cNvSpPr/>
          <p:nvPr/>
        </p:nvSpPr>
        <p:spPr>
          <a:xfrm>
            <a:off x="5446708" y="-27384"/>
            <a:ext cx="609752" cy="183038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Abrir llave"/>
          <p:cNvSpPr/>
          <p:nvPr/>
        </p:nvSpPr>
        <p:spPr>
          <a:xfrm>
            <a:off x="5860123" y="2141063"/>
            <a:ext cx="196336" cy="100811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233147" y="3681499"/>
            <a:ext cx="178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isocíclicas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60" y="3553362"/>
            <a:ext cx="1207799" cy="120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Abrir llave"/>
          <p:cNvSpPr/>
          <p:nvPr/>
        </p:nvSpPr>
        <p:spPr>
          <a:xfrm>
            <a:off x="3798175" y="3403199"/>
            <a:ext cx="416369" cy="28701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078555" y="4838264"/>
            <a:ext cx="247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heterocíclicas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18" y="4693106"/>
            <a:ext cx="1342662" cy="8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067944" y="5644493"/>
            <a:ext cx="222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 cíclicas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agen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13456"/>
            <a:ext cx="1525806" cy="99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6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1" grpId="0"/>
      <p:bldP spid="12" grpId="0" animBg="1"/>
      <p:bldP spid="13" grpId="0" animBg="1"/>
      <p:bldP spid="14" grpId="0" animBg="1"/>
      <p:bldP spid="15" grpId="0"/>
      <p:bldP spid="17" grpId="0" animBg="1"/>
      <p:bldP spid="18" grpId="0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1015</Words>
  <Application>Microsoft Office PowerPoint</Application>
  <PresentationFormat>Presentación en pantalla (4:3)</PresentationFormat>
  <Paragraphs>225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  <vt:variant>
        <vt:lpstr>Presentaciones personalizadas</vt:lpstr>
      </vt:variant>
      <vt:variant>
        <vt:i4>9</vt:i4>
      </vt:variant>
    </vt:vector>
  </HeadingPairs>
  <TitlesOfParts>
    <vt:vector size="3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Hibridación sp3</vt:lpstr>
      <vt:lpstr>Presentación de PowerPoint</vt:lpstr>
      <vt:lpstr>Presentación de PowerPoint</vt:lpstr>
      <vt:lpstr>Presentación de PowerPoint</vt:lpstr>
      <vt:lpstr>Hibridación sp2 </vt:lpstr>
      <vt:lpstr>Presentación de PowerPoint</vt:lpstr>
      <vt:lpstr>Presentación de PowerPoint</vt:lpstr>
      <vt:lpstr>Presentación de PowerPoint</vt:lpstr>
      <vt:lpstr>Presentación de PowerPoint</vt:lpstr>
      <vt:lpstr>      Tipos de isomería</vt:lpstr>
      <vt:lpstr>Presentación de PowerPoint</vt:lpstr>
      <vt:lpstr>Presentación de PowerPoint</vt:lpstr>
      <vt:lpstr>Presentación de PowerPoint</vt:lpstr>
      <vt:lpstr>Composición e importancia</vt:lpstr>
      <vt:lpstr>Caráter químico especial</vt:lpstr>
      <vt:lpstr>cadenas</vt:lpstr>
      <vt:lpstr>Fórmulas</vt:lpstr>
      <vt:lpstr>Tipos de átomos de carbono</vt:lpstr>
      <vt:lpstr>Presentación personalizada 1</vt:lpstr>
      <vt:lpstr>Grupos funcionales</vt:lpstr>
      <vt:lpstr>Presentación personalizada 2</vt:lpstr>
      <vt:lpstr>Objetivos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Eric</cp:lastModifiedBy>
  <cp:revision>202</cp:revision>
  <dcterms:created xsi:type="dcterms:W3CDTF">2015-03-18T00:23:03Z</dcterms:created>
  <dcterms:modified xsi:type="dcterms:W3CDTF">2021-02-24T05:07:22Z</dcterms:modified>
</cp:coreProperties>
</file>