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308" r:id="rId4"/>
    <p:sldId id="262" r:id="rId5"/>
    <p:sldId id="263" r:id="rId6"/>
    <p:sldId id="264" r:id="rId7"/>
    <p:sldId id="265" r:id="rId8"/>
    <p:sldId id="266" r:id="rId9"/>
    <p:sldId id="270" r:id="rId10"/>
    <p:sldId id="276" r:id="rId11"/>
    <p:sldId id="273" r:id="rId12"/>
    <p:sldId id="274" r:id="rId13"/>
    <p:sldId id="306" r:id="rId14"/>
    <p:sldId id="277" r:id="rId15"/>
    <p:sldId id="310" r:id="rId16"/>
    <p:sldId id="319" r:id="rId17"/>
    <p:sldId id="278" r:id="rId18"/>
    <p:sldId id="300" r:id="rId19"/>
    <p:sldId id="311" r:id="rId20"/>
    <p:sldId id="312" r:id="rId21"/>
    <p:sldId id="279" r:id="rId22"/>
    <p:sldId id="304" r:id="rId23"/>
    <p:sldId id="301" r:id="rId24"/>
    <p:sldId id="281" r:id="rId25"/>
    <p:sldId id="282" r:id="rId26"/>
    <p:sldId id="295" r:id="rId27"/>
    <p:sldId id="303" r:id="rId28"/>
    <p:sldId id="283" r:id="rId29"/>
    <p:sldId id="284" r:id="rId30"/>
    <p:sldId id="309" r:id="rId31"/>
    <p:sldId id="316" r:id="rId32"/>
    <p:sldId id="320" r:id="rId33"/>
    <p:sldId id="321" r:id="rId34"/>
    <p:sldId id="322" r:id="rId35"/>
    <p:sldId id="290" r:id="rId36"/>
    <p:sldId id="318" r:id="rId37"/>
    <p:sldId id="286" r:id="rId38"/>
    <p:sldId id="287" r:id="rId39"/>
    <p:sldId id="323" r:id="rId40"/>
    <p:sldId id="291" r:id="rId41"/>
    <p:sldId id="302" r:id="rId42"/>
    <p:sldId id="292" r:id="rId43"/>
    <p:sldId id="307" r:id="rId44"/>
    <p:sldId id="293" r:id="rId45"/>
    <p:sldId id="305" r:id="rId46"/>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88455" autoAdjust="0"/>
  </p:normalViewPr>
  <p:slideViewPr>
    <p:cSldViewPr>
      <p:cViewPr>
        <p:scale>
          <a:sx n="79" d="100"/>
          <a:sy n="79" d="100"/>
        </p:scale>
        <p:origin x="-108"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3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F7085-A6D8-4388-94A6-A96F2AD8876A}" type="datetimeFigureOut">
              <a:rPr lang="es-ES" smtClean="0"/>
              <a:pPr/>
              <a:t>03/03/2021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411BF-0596-4FCA-BD0D-D62A05894224}" type="slidenum">
              <a:rPr lang="es-ES" smtClean="0"/>
              <a:pPr/>
              <a:t>‹Nº›</a:t>
            </a:fld>
            <a:endParaRPr lang="es-ES"/>
          </a:p>
        </p:txBody>
      </p:sp>
    </p:spTree>
    <p:extLst>
      <p:ext uri="{BB962C8B-B14F-4D97-AF65-F5344CB8AC3E}">
        <p14:creationId xmlns:p14="http://schemas.microsoft.com/office/powerpoint/2010/main" val="190302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ogle.com/search?sa=X&amp;biw=1366&amp;bih=657&amp;q=marie+curie+nombre+completo&amp;stick=H4sIAAAAAAAAAOPgE-LQz9U3MDWOT9GSzk620i9IzS_ISQVSRcX5eVZppTk5CnmJuamLWKVzE4syUxWSS0FkXn5uUhGQk58LVFySDwBBGW77RwAAAA&amp;ved=2ahUKEwi61rvd8-PhAhVKHqwKHVbgDGAQ6BMoADAaegQIDBAd" TargetMode="External"/><Relationship Id="rId7" Type="http://schemas.openxmlformats.org/officeDocument/2006/relationships/hyperlink" Target="https://www.google.com/search?sa=X&amp;biw=1366&amp;bih=657&amp;q=Zarato+de+Polonia&amp;stick=H4sIAAAAAAAAAONgVuLUz9U3MDKoKk9ZxCoYlViUWJKvkJKqEJCfk5-XmQgAAwIK0iEAAAA&amp;ved=2ahUKEwi61rvd8-PhAhVKHqwKHVbgDGAQmxMoAzAbegQIDBAj"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google.com/search?sa=X&amp;biw=1366&amp;bih=657&amp;q=Varsovia&amp;stick=H4sIAAAAAAAAAONgVuLQz9U3sDDMjV_EyhGWWFScX5aZCADWv3DwFwAAAA&amp;ved=2ahUKEwi61rvd8-PhAhVKHqwKHVbgDGAQmxMoAjAbegQIDBAi" TargetMode="External"/><Relationship Id="rId5" Type="http://schemas.openxmlformats.org/officeDocument/2006/relationships/hyperlink" Target="https://www.google.com/search?sa=X&amp;biw=1366&amp;bih=657&amp;q=7+de+noviembre+de+1867&amp;stick=H4sIAAAAAAAAAONgVhLQL9E3skgvyLDIMDEvTzE2WcQqZq6QkqqQl1-WmZqbVJQK4hhamJkDAElAON4tAAAA&amp;ved=2ahUKEwi61rvd8-PhAhVKHqwKHVbgDGAQmxMoATAbegQIDBAh" TargetMode="External"/><Relationship Id="rId4" Type="http://schemas.openxmlformats.org/officeDocument/2006/relationships/hyperlink" Target="https://www.google.com/search?sa=X&amp;biw=1366&amp;bih=657&amp;q=marie+curie+nacimiento&amp;ved=2ahUKEwi61rvd8-PhAhVKHqwKHVbgDGAQ6BMoADAbegQIDBA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sz="1200" dirty="0" smtClean="0">
                <a:latin typeface="Arial" pitchFamily="34" charset="0"/>
                <a:cs typeface="Arial" pitchFamily="34" charset="0"/>
              </a:rPr>
              <a:t>Autoras: Herminia Carmen Taño Hernández-Piloto. Lic. Bioquímica </a:t>
            </a:r>
            <a:r>
              <a:rPr lang="es-ES" sz="1200" baseline="0" dirty="0" smtClean="0">
                <a:latin typeface="Arial" pitchFamily="34" charset="0"/>
                <a:cs typeface="Arial" pitchFamily="34" charset="0"/>
              </a:rPr>
              <a:t> Profesor asistente, Máster en Pedagogía Profesional. harold24@fp.sld.cu.- </a:t>
            </a:r>
            <a:r>
              <a:rPr lang="es-ES" sz="1200" kern="1200" dirty="0" smtClean="0">
                <a:solidFill>
                  <a:srgbClr val="FF0000"/>
                </a:solidFill>
                <a:latin typeface="+mn-lt"/>
                <a:ea typeface="+mn-ea"/>
                <a:cs typeface="+mn-cs"/>
              </a:rPr>
              <a:t>Guadalupe de las Mercedes Quesada </a:t>
            </a:r>
            <a:r>
              <a:rPr lang="es-ES" sz="1200" kern="1200" dirty="0" smtClean="0">
                <a:solidFill>
                  <a:srgbClr val="FF0000"/>
                </a:solidFill>
                <a:latin typeface="+mn-lt"/>
                <a:ea typeface="+mn-ea"/>
                <a:cs typeface="+mn-cs"/>
              </a:rPr>
              <a:t>Pita, Prof. Sec. Superior Español, Profesor</a:t>
            </a:r>
            <a:r>
              <a:rPr lang="es-ES" sz="1200" kern="1200" baseline="0" dirty="0" smtClean="0">
                <a:solidFill>
                  <a:srgbClr val="FF0000"/>
                </a:solidFill>
                <a:latin typeface="+mn-lt"/>
                <a:ea typeface="+mn-ea"/>
                <a:cs typeface="+mn-cs"/>
              </a:rPr>
              <a:t> Auxiliar, Consultante, Máster en Didáctica de Español Literatura, Metodóloga de Idioma Español.</a:t>
            </a:r>
            <a:r>
              <a:rPr lang="es-ES" sz="1200" kern="1200" dirty="0" smtClean="0">
                <a:solidFill>
                  <a:srgbClr val="FF0000"/>
                </a:solidFill>
                <a:latin typeface="+mn-lt"/>
                <a:ea typeface="+mn-ea"/>
                <a:cs typeface="+mn-cs"/>
              </a:rPr>
              <a:t> </a:t>
            </a:r>
            <a:endParaRPr lang="es-ES" sz="1200" baseline="0" dirty="0" smtClean="0">
              <a:solidFill>
                <a:srgbClr val="FF0000"/>
              </a:solidFill>
              <a:latin typeface="Arial" pitchFamily="34" charset="0"/>
              <a:cs typeface="Arial"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s-ES" sz="1200" b="0" i="0" u="none" strike="noStrike" kern="1200" cap="none" spc="0" normalizeH="0" baseline="0" noProof="0" dirty="0" smtClean="0">
                <a:ln>
                  <a:noFill/>
                </a:ln>
                <a:solidFill>
                  <a:srgbClr val="FF0000"/>
                </a:solidFill>
                <a:effectLst/>
                <a:uLnTx/>
                <a:uFillTx/>
                <a:latin typeface="Arial" pitchFamily="34" charset="0"/>
                <a:ea typeface="Times New Roman"/>
                <a:cs typeface="Arial" pitchFamily="34" charset="0"/>
              </a:rPr>
              <a:t> La  presentación de la lección se brinda  una recapitulación breve del desarrollo histórico de la composición del átomo para abordar la radiactividad. Se hace referencia  algunos  isótopos que se utilizan como radiofármaco para diagnósticos, marcajes, tratamiento de varias enfermedades y otras anomalías dentro del cuerpo humano. Además se hace mención  de las afectaciones, medidas de control y restricciones en las zonas de acceso.</a:t>
            </a:r>
          </a:p>
          <a:p>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a:t>
            </a:fld>
            <a:endParaRPr lang="es-ES" dirty="0"/>
          </a:p>
        </p:txBody>
      </p:sp>
    </p:spTree>
    <p:extLst>
      <p:ext uri="{BB962C8B-B14F-4D97-AF65-F5344CB8AC3E}">
        <p14:creationId xmlns:p14="http://schemas.microsoft.com/office/powerpoint/2010/main" val="276425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En el desarrollo histórico del átomo se puede caracterizar en cada modelo cómo fueron consideradas las tres partículas fundamentales: electrón, protón y neutrón desde la teoría atómica molecular hasta la mecánica cuántica en el que se presentó el  modelo  dl átomo cuantitativamente correcto.</a:t>
            </a:r>
            <a:endParaRPr kumimoji="0" lang="es-E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11</a:t>
            </a:fld>
            <a:endParaRPr lang="es-ES"/>
          </a:p>
        </p:txBody>
      </p:sp>
    </p:spTree>
    <p:extLst>
      <p:ext uri="{BB962C8B-B14F-4D97-AF65-F5344CB8AC3E}">
        <p14:creationId xmlns:p14="http://schemas.microsoft.com/office/powerpoint/2010/main" val="267669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latin typeface="Arial" pitchFamily="34" charset="0"/>
                <a:cs typeface="Arial" pitchFamily="34" charset="0"/>
              </a:rPr>
              <a:t>Un elemento químico es un átomo medio, generalmente constituido por dos o más isótopos. La mayoría de los elementos son la</a:t>
            </a:r>
            <a:r>
              <a:rPr lang="es-ES" sz="1200" baseline="0" dirty="0" smtClean="0">
                <a:latin typeface="Arial" pitchFamily="34" charset="0"/>
                <a:cs typeface="Arial" pitchFamily="34" charset="0"/>
              </a:rPr>
              <a:t> mezcla</a:t>
            </a:r>
            <a:r>
              <a:rPr lang="es-ES" sz="1200" dirty="0" smtClean="0">
                <a:latin typeface="Arial" pitchFamily="34" charset="0"/>
                <a:cs typeface="Arial" pitchFamily="34" charset="0"/>
              </a:rPr>
              <a:t> de dos o más isótopos  que mantienen constante su composición (composición o abundancia isotópica) en las diferentes muestras terrestre. Los isótopos  tienen igual número de electrones y por lo tanto iguales propiedades químicas.</a:t>
            </a:r>
            <a:endParaRPr lang="es-ES" sz="12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13</a:t>
            </a:fld>
            <a:endParaRPr lang="es-ES"/>
          </a:p>
        </p:txBody>
      </p:sp>
    </p:spTree>
    <p:extLst>
      <p:ext uri="{BB962C8B-B14F-4D97-AF65-F5344CB8AC3E}">
        <p14:creationId xmlns:p14="http://schemas.microsoft.com/office/powerpoint/2010/main" val="277169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latin typeface="Arial" pitchFamily="34" charset="0"/>
                <a:cs typeface="Arial" pitchFamily="34" charset="0"/>
              </a:rPr>
              <a:t>Henri A. Becquerel (1852-1908) , notable físico e ingeniero francés. Descubrió la radiactividad emitida espontáneamente sobre la fluorescencia del sulfato doble de uranio y potasio. El nuevo fenómeno de la radiactividad y su brillante desarrollo posterior se debe casi exclusivamente</a:t>
            </a:r>
            <a:r>
              <a:rPr lang="es-ES" baseline="0" dirty="0" smtClean="0">
                <a:latin typeface="Arial" pitchFamily="34" charset="0"/>
                <a:cs typeface="Arial" pitchFamily="34" charset="0"/>
              </a:rPr>
              <a:t> a los trabajos de los esposos Curie en la investigación donde descubrieron dos nuevos elementos portadores de los rayos el polonio y el radio.</a:t>
            </a:r>
          </a:p>
          <a:p>
            <a:r>
              <a:rPr lang="es-ES" baseline="0" dirty="0" smtClean="0">
                <a:latin typeface="Arial" pitchFamily="34" charset="0"/>
                <a:cs typeface="Arial" pitchFamily="34" charset="0"/>
              </a:rPr>
              <a:t>Pierre Curie (1859-1906), notable físico  y brillante investigador francés. Marie Curie (1867-1934), nació en Varsovia bajo la denominación rusa. </a:t>
            </a:r>
          </a:p>
          <a:p>
            <a:r>
              <a:rPr lang="es-ES" baseline="0" dirty="0" smtClean="0">
                <a:latin typeface="Arial" pitchFamily="34" charset="0"/>
                <a:cs typeface="Arial" pitchFamily="34" charset="0"/>
              </a:rPr>
              <a:t>El matrimonio Joliot-Curie en 1934 obtuvo por primera ves  en el laboratorio de un isótopo artificial radiactivo y demostraron la naturaleza química de estos. Irene Curie--Joliot (1897-1956), hija de Pierre y Marie, colaboradora de su madre. </a:t>
            </a:r>
            <a:r>
              <a:rPr lang="es-ES" baseline="0" dirty="0" err="1" smtClean="0">
                <a:latin typeface="Arial" pitchFamily="34" charset="0"/>
                <a:cs typeface="Arial" pitchFamily="34" charset="0"/>
              </a:rPr>
              <a:t>Fréderic</a:t>
            </a:r>
            <a:r>
              <a:rPr lang="es-ES" baseline="0" dirty="0" smtClean="0">
                <a:latin typeface="Arial" pitchFamily="34" charset="0"/>
                <a:cs typeface="Arial" pitchFamily="34" charset="0"/>
              </a:rPr>
              <a:t> Joliot (1900-1958), profesor de la Universidad de París.</a:t>
            </a:r>
          </a:p>
          <a:p>
            <a:r>
              <a:rPr lang="es-ES" baseline="0" dirty="0" smtClean="0">
                <a:latin typeface="Arial" pitchFamily="34" charset="0"/>
                <a:cs typeface="Arial" pitchFamily="34" charset="0"/>
              </a:rPr>
              <a:t>Los médicos se interesaron mucho en estos descubrimientos y comenzaron a investigar con animales y posteriormente con seres humanos la acción del radio, encontrando que en dosis pequeñas su acción biológica.</a:t>
            </a:r>
            <a:endParaRPr lang="es-ES"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14</a:t>
            </a:fld>
            <a:endParaRPr lang="es-ES"/>
          </a:p>
        </p:txBody>
      </p:sp>
    </p:spTree>
    <p:extLst>
      <p:ext uri="{BB962C8B-B14F-4D97-AF65-F5344CB8AC3E}">
        <p14:creationId xmlns:p14="http://schemas.microsoft.com/office/powerpoint/2010/main" val="287687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Curie</a:t>
            </a:r>
            <a:r>
              <a:rPr lang="es-ES" dirty="0" smtClean="0"/>
              <a:t>, </a:t>
            </a:r>
            <a:r>
              <a:rPr lang="es-ES" b="1" dirty="0" smtClean="0"/>
              <a:t>Marie y Pierre</a:t>
            </a:r>
            <a:r>
              <a:rPr lang="es-ES" dirty="0" smtClean="0"/>
              <a:t> (1867-1934) y (1859-1906), matrimonio de físicos franceses, premiados con el Nobel, que descubrieron conjuntamente los elementos químicos radio y polonio. </a:t>
            </a:r>
          </a:p>
          <a:p>
            <a:r>
              <a:rPr lang="es-ES" dirty="0" smtClean="0">
                <a:effectLst/>
                <a:hlinkClick r:id="rId3"/>
              </a:rPr>
              <a:t>Nombre completo</a:t>
            </a:r>
            <a:r>
              <a:rPr lang="es-ES" dirty="0" smtClean="0">
                <a:effectLst/>
              </a:rPr>
              <a:t>: </a:t>
            </a:r>
            <a:r>
              <a:rPr lang="es-ES" dirty="0" err="1" smtClean="0">
                <a:effectLst/>
              </a:rPr>
              <a:t>Maria</a:t>
            </a:r>
            <a:r>
              <a:rPr lang="es-ES" dirty="0" smtClean="0">
                <a:effectLst/>
              </a:rPr>
              <a:t> </a:t>
            </a:r>
            <a:r>
              <a:rPr lang="es-ES" dirty="0" err="1" smtClean="0">
                <a:effectLst/>
              </a:rPr>
              <a:t>Salomea</a:t>
            </a:r>
            <a:r>
              <a:rPr lang="es-ES" dirty="0" smtClean="0">
                <a:effectLst/>
              </a:rPr>
              <a:t> </a:t>
            </a:r>
            <a:r>
              <a:rPr lang="es-ES" dirty="0" err="1" smtClean="0">
                <a:effectLst/>
              </a:rPr>
              <a:t>Skłodowska</a:t>
            </a:r>
            <a:endParaRPr lang="es-ES" dirty="0" smtClean="0">
              <a:effectLst/>
            </a:endParaRPr>
          </a:p>
          <a:p>
            <a:r>
              <a:rPr lang="es-ES" dirty="0" smtClean="0">
                <a:effectLst/>
                <a:hlinkClick r:id="rId4"/>
              </a:rPr>
              <a:t>Nacimiento</a:t>
            </a:r>
            <a:r>
              <a:rPr lang="es-ES" dirty="0" smtClean="0">
                <a:effectLst/>
              </a:rPr>
              <a:t>: </a:t>
            </a:r>
            <a:r>
              <a:rPr lang="es-ES" dirty="0" smtClean="0">
                <a:effectLst/>
                <a:hlinkClick r:id="rId5"/>
              </a:rPr>
              <a:t>7 de noviembre de 1867</a:t>
            </a:r>
            <a:r>
              <a:rPr lang="es-ES" dirty="0" smtClean="0">
                <a:effectLst/>
              </a:rPr>
              <a:t>  </a:t>
            </a:r>
            <a:r>
              <a:rPr lang="es-ES" dirty="0" smtClean="0">
                <a:effectLst/>
                <a:hlinkClick r:id="rId6"/>
              </a:rPr>
              <a:t>Varsovia</a:t>
            </a:r>
            <a:r>
              <a:rPr lang="es-ES" dirty="0" smtClean="0">
                <a:effectLst/>
              </a:rPr>
              <a:t>, </a:t>
            </a:r>
            <a:r>
              <a:rPr lang="es-ES" dirty="0" err="1" smtClean="0">
                <a:effectLst/>
                <a:hlinkClick r:id="rId7"/>
              </a:rPr>
              <a:t>Zarato</a:t>
            </a:r>
            <a:r>
              <a:rPr lang="es-ES" dirty="0" smtClean="0">
                <a:effectLst/>
                <a:hlinkClick r:id="rId7"/>
              </a:rPr>
              <a:t> de Pol</a:t>
            </a:r>
            <a:r>
              <a:rPr lang="es-ES" dirty="0" smtClean="0">
                <a:effectLst/>
              </a:rPr>
              <a:t> (1934)</a:t>
            </a:r>
          </a:p>
          <a:p>
            <a:r>
              <a:rPr lang="es-ES" i="1" dirty="0" smtClean="0"/>
              <a:t>Pierre Curie</a:t>
            </a:r>
            <a:r>
              <a:rPr lang="es-ES" dirty="0" smtClean="0"/>
              <a:t> (París, 15 de mayo de 1859 - ibíd. 19 de abril de 1906) fue un físico francés. Pioneros en el estudio de la radiactividad trabajaron en  un metaloide radioactivo, químicamente similar al teluro y al bismuto, presente en minerales de uranio. El polonio fue descubierto por el matrimonio de químicos Pierre </a:t>
            </a:r>
            <a:r>
              <a:rPr lang="es-ES" b="1" dirty="0" smtClean="0"/>
              <a:t>Curie</a:t>
            </a:r>
            <a:r>
              <a:rPr lang="es-ES" dirty="0" smtClean="0"/>
              <a:t> y Marie </a:t>
            </a:r>
            <a:r>
              <a:rPr lang="es-ES" b="1" dirty="0" smtClean="0"/>
              <a:t>Curie</a:t>
            </a:r>
            <a:r>
              <a:rPr lang="es-ES" dirty="0" smtClean="0"/>
              <a:t> el 18 de julio de 1898, y fue posteriormente renombrado en honor a la tierra natal de Marie, Polonia.</a:t>
            </a:r>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15</a:t>
            </a:fld>
            <a:endParaRPr lang="es-ES"/>
          </a:p>
        </p:txBody>
      </p:sp>
    </p:spTree>
    <p:extLst>
      <p:ext uri="{BB962C8B-B14F-4D97-AF65-F5344CB8AC3E}">
        <p14:creationId xmlns:p14="http://schemas.microsoft.com/office/powerpoint/2010/main" val="46371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Irene Joliot-Curie (París, 1897 - 1956) Fisicoquímica francesa, hija de Pierre y Marie Curie. En 1926 se casó con Jean Frédéric Joliot   (París, 1900-Arcouest, Francia, 1958)  y adoptó el apellido Joliot-Curie. -En 1934 resumieron su trabajo en un artículo conjunto titulado </a:t>
            </a:r>
            <a:r>
              <a:rPr lang="es-ES" i="1" dirty="0" err="1" smtClean="0"/>
              <a:t>Production</a:t>
            </a:r>
            <a:r>
              <a:rPr lang="es-ES" i="1" dirty="0" smtClean="0"/>
              <a:t> </a:t>
            </a:r>
            <a:r>
              <a:rPr lang="es-ES" i="1" dirty="0" err="1" smtClean="0"/>
              <a:t>artificielle</a:t>
            </a:r>
            <a:r>
              <a:rPr lang="es-ES" i="1" dirty="0" smtClean="0"/>
              <a:t> </a:t>
            </a:r>
            <a:r>
              <a:rPr lang="es-ES" i="1" dirty="0" err="1" smtClean="0"/>
              <a:t>d'éléments</a:t>
            </a:r>
            <a:r>
              <a:rPr lang="es-ES" i="1" dirty="0" smtClean="0"/>
              <a:t> </a:t>
            </a:r>
            <a:r>
              <a:rPr lang="es-ES" i="1" dirty="0" err="1" smtClean="0"/>
              <a:t>radioactifs</a:t>
            </a:r>
            <a:r>
              <a:rPr lang="es-ES" i="1" dirty="0" smtClean="0"/>
              <a:t>. </a:t>
            </a:r>
            <a:r>
              <a:rPr lang="es-ES" i="1" dirty="0" err="1" smtClean="0"/>
              <a:t>Preuve</a:t>
            </a:r>
            <a:r>
              <a:rPr lang="es-ES" i="1" dirty="0" smtClean="0"/>
              <a:t> </a:t>
            </a:r>
            <a:r>
              <a:rPr lang="es-ES" i="1" dirty="0" err="1" smtClean="0"/>
              <a:t>chimique</a:t>
            </a:r>
            <a:r>
              <a:rPr lang="es-ES" i="1" dirty="0" smtClean="0"/>
              <a:t> de la </a:t>
            </a:r>
            <a:r>
              <a:rPr lang="es-ES" i="1" dirty="0" err="1" smtClean="0"/>
              <a:t>transmutation</a:t>
            </a:r>
            <a:r>
              <a:rPr lang="es-ES" i="1" dirty="0" smtClean="0"/>
              <a:t> des </a:t>
            </a:r>
            <a:r>
              <a:rPr lang="es-ES" i="1" dirty="0" err="1" smtClean="0"/>
              <a:t>éléments</a:t>
            </a:r>
            <a:r>
              <a:rPr lang="es-ES" dirty="0" smtClean="0"/>
              <a:t>. En este artículo se demostraba por primera vez la creación de radioisótopos artificiales por bombardeo de boro, aluminio o magnesio con partículas alfa (núcleos de helio). Ciertos isótopos son inestables y emiten radiación en su proceso de descomposición, a diferencia de los isótopos naturales, que son estables. Con el tiempo se pudo comprobar que cualquier elemento que presentara uno o más tipos estables de núcleos podía también presentar núcleos radiactivos. </a:t>
            </a:r>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16</a:t>
            </a:fld>
            <a:endParaRPr lang="es-ES"/>
          </a:p>
        </p:txBody>
      </p:sp>
    </p:spTree>
    <p:extLst>
      <p:ext uri="{BB962C8B-B14F-4D97-AF65-F5344CB8AC3E}">
        <p14:creationId xmlns:p14="http://schemas.microsoft.com/office/powerpoint/2010/main" val="289082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latin typeface="Arial" pitchFamily="34" charset="0"/>
                <a:cs typeface="Arial" pitchFamily="34" charset="0"/>
              </a:rPr>
              <a:t>Las investigaciones de Rutherford resultaron de someter las radiaciones a un fuerte campo magnético, una vez separados se pudo estudiar su composición y propiedades. Los rayos </a:t>
            </a:r>
            <a:r>
              <a:rPr lang="el-GR" dirty="0" smtClean="0">
                <a:latin typeface="Arial" pitchFamily="34" charset="0"/>
                <a:cs typeface="Arial" pitchFamily="34" charset="0"/>
              </a:rPr>
              <a:t>α</a:t>
            </a:r>
            <a:r>
              <a:rPr lang="es-ES" dirty="0" smtClean="0">
                <a:latin typeface="Arial" pitchFamily="34" charset="0"/>
                <a:cs typeface="Arial" pitchFamily="34" charset="0"/>
              </a:rPr>
              <a:t> (alfas) los que se desviaban menos;</a:t>
            </a:r>
            <a:r>
              <a:rPr lang="es-ES" baseline="0" dirty="0" smtClean="0">
                <a:latin typeface="Arial" pitchFamily="34" charset="0"/>
                <a:cs typeface="Arial" pitchFamily="34" charset="0"/>
              </a:rPr>
              <a:t> los rayos </a:t>
            </a:r>
            <a:r>
              <a:rPr lang="el-GR" baseline="0" dirty="0" smtClean="0">
                <a:latin typeface="Arial" pitchFamily="34" charset="0"/>
                <a:cs typeface="Arial" pitchFamily="34" charset="0"/>
              </a:rPr>
              <a:t>β</a:t>
            </a:r>
            <a:r>
              <a:rPr lang="es-ES" baseline="0" dirty="0" smtClean="0">
                <a:latin typeface="Arial" pitchFamily="34" charset="0"/>
                <a:cs typeface="Arial" pitchFamily="34" charset="0"/>
              </a:rPr>
              <a:t> (betas) los que más se desviaban; y la parte que no se desviaban pero con mayor penetración los rayos Ɣ (gamma) que resultó ser semejante a los rayos </a:t>
            </a:r>
            <a:r>
              <a:rPr lang="el-GR" baseline="0" dirty="0" smtClean="0">
                <a:latin typeface="Arial" pitchFamily="34" charset="0"/>
                <a:cs typeface="Arial" pitchFamily="34" charset="0"/>
              </a:rPr>
              <a:t>Χ</a:t>
            </a:r>
            <a:r>
              <a:rPr lang="es-ES" baseline="0" dirty="0" smtClean="0">
                <a:latin typeface="Arial" pitchFamily="34" charset="0"/>
                <a:cs typeface="Arial" pitchFamily="34" charset="0"/>
              </a:rPr>
              <a:t>.</a:t>
            </a:r>
            <a:endParaRPr lang="es-ES"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17</a:t>
            </a:fld>
            <a:endParaRPr lang="es-ES"/>
          </a:p>
        </p:txBody>
      </p:sp>
    </p:spTree>
    <p:extLst>
      <p:ext uri="{BB962C8B-B14F-4D97-AF65-F5344CB8AC3E}">
        <p14:creationId xmlns:p14="http://schemas.microsoft.com/office/powerpoint/2010/main" val="247658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descubrimiento</a:t>
            </a:r>
            <a:r>
              <a:rPr lang="es-ES" baseline="0" dirty="0" smtClean="0"/>
              <a:t> de la radiactividad no sólo fue utilizados por el hombre con fines beneficiosos sino lamentablemente provocó destrucción con la utilización de la bomba nuclear. Se recoge además, accidentes por dificultades en los controles técnicos.</a:t>
            </a:r>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18</a:t>
            </a:fld>
            <a:endParaRPr lang="es-ES"/>
          </a:p>
        </p:txBody>
      </p:sp>
    </p:spTree>
    <p:extLst>
      <p:ext uri="{BB962C8B-B14F-4D97-AF65-F5344CB8AC3E}">
        <p14:creationId xmlns:p14="http://schemas.microsoft.com/office/powerpoint/2010/main" val="1379508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Ejemplos de equipos  que se utilizan en el diagnóstico  y la radioterapia.</a:t>
            </a:r>
            <a:r>
              <a:rPr lang="es-ES" baseline="0" dirty="0" smtClean="0"/>
              <a:t> S</a:t>
            </a:r>
            <a:r>
              <a:rPr lang="es-ES" dirty="0" smtClean="0"/>
              <a:t>e aplican  con anterioridad radiofármacos en  investigaciones como de cáncer. </a:t>
            </a:r>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23</a:t>
            </a:fld>
            <a:endParaRPr lang="es-ES"/>
          </a:p>
        </p:txBody>
      </p:sp>
    </p:spTree>
    <p:extLst>
      <p:ext uri="{BB962C8B-B14F-4D97-AF65-F5344CB8AC3E}">
        <p14:creationId xmlns:p14="http://schemas.microsoft.com/office/powerpoint/2010/main" val="230848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35</a:t>
            </a:fld>
            <a:endParaRPr lang="es-ES" dirty="0"/>
          </a:p>
        </p:txBody>
      </p:sp>
    </p:spTree>
    <p:extLst>
      <p:ext uri="{BB962C8B-B14F-4D97-AF65-F5344CB8AC3E}">
        <p14:creationId xmlns:p14="http://schemas.microsoft.com/office/powerpoint/2010/main" val="364336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Delantal, guantes, diferentes tipos de dosímetros, tapa boca. </a:t>
            </a:r>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36</a:t>
            </a:fld>
            <a:endParaRPr lang="es-ES" dirty="0"/>
          </a:p>
        </p:txBody>
      </p:sp>
    </p:spTree>
    <p:extLst>
      <p:ext uri="{BB962C8B-B14F-4D97-AF65-F5344CB8AC3E}">
        <p14:creationId xmlns:p14="http://schemas.microsoft.com/office/powerpoint/2010/main" val="7756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ES" sz="1200" dirty="0" smtClean="0">
                <a:effectLst/>
                <a:latin typeface="Arial" pitchFamily="34" charset="0"/>
                <a:ea typeface="Times New Roman"/>
                <a:cs typeface="Arial" pitchFamily="34" charset="0"/>
              </a:rPr>
              <a:t>La información recogida corresponde a la compilación a partir de la investigación bibliográfica publicación impresa y en formato digital. La lección</a:t>
            </a:r>
            <a:r>
              <a:rPr lang="es-ES" sz="1200" baseline="0" dirty="0" smtClean="0">
                <a:effectLst/>
                <a:latin typeface="Arial" pitchFamily="34" charset="0"/>
                <a:ea typeface="Times New Roman"/>
                <a:cs typeface="Arial" pitchFamily="34" charset="0"/>
              </a:rPr>
              <a:t> va dirigida a estudiantes no </a:t>
            </a:r>
            <a:r>
              <a:rPr lang="es-ES" sz="1200" baseline="0" dirty="0" smtClean="0">
                <a:effectLst/>
                <a:latin typeface="Arial" pitchFamily="34" charset="0"/>
                <a:ea typeface="Times New Roman"/>
                <a:cs typeface="Arial" pitchFamily="34" charset="0"/>
              </a:rPr>
              <a:t>hispanohablantes  </a:t>
            </a:r>
            <a:r>
              <a:rPr lang="es-ES" sz="1200" baseline="0" dirty="0" smtClean="0">
                <a:effectLst/>
                <a:latin typeface="Arial" pitchFamily="34" charset="0"/>
                <a:ea typeface="Times New Roman"/>
                <a:cs typeface="Arial" pitchFamily="34" charset="0"/>
              </a:rPr>
              <a:t>del curso pregrado y de posgrado  de la Facultad Preparatoria de la Universidad de Ciencias Médicas de La Habana, a los profesores de Química y Biología de dicha institución. Los estudiantes adquieren una breve referencia de las radiaciones nucleares, afectaciones, medidas de control y restricciones que deben cumplirse en las zonas de acceso, así como la identificación  de las señalizaciones como futuros profesionales de la salud. Además la información puede ser de autopreparación para todos los profesionales de la salud, pacientes y acompañantes en centros asistenciales. El uso de la herramienta del lenguaje y la inclusión de vocablos de asignatura no filológica contribuiría al mejoramiento de las habilidades comunicativas.</a:t>
            </a:r>
            <a:endParaRPr lang="es-ES" dirty="0" smtClean="0"/>
          </a:p>
          <a:p>
            <a:pPr algn="just">
              <a:lnSpc>
                <a:spcPct val="115000"/>
              </a:lnSpc>
              <a:spcAft>
                <a:spcPts val="1000"/>
              </a:spcAft>
            </a:pPr>
            <a:endParaRPr lang="es-ES" sz="1200" dirty="0">
              <a:effectLst/>
              <a:latin typeface="Arial" pitchFamily="34" charset="0"/>
              <a:ea typeface="Times New Roman"/>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2</a:t>
            </a:fld>
            <a:endParaRPr lang="es-ES" dirty="0"/>
          </a:p>
        </p:txBody>
      </p:sp>
    </p:spTree>
    <p:extLst>
      <p:ext uri="{BB962C8B-B14F-4D97-AF65-F5344CB8AC3E}">
        <p14:creationId xmlns:p14="http://schemas.microsoft.com/office/powerpoint/2010/main" val="2031477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entrada y estancias en las zonas están</a:t>
            </a:r>
            <a:r>
              <a:rPr lang="es-ES" baseline="0" dirty="0" smtClean="0"/>
              <a:t> reguladas con señalizaciones obligatorias en su cumplimiento y </a:t>
            </a:r>
            <a:r>
              <a:rPr lang="es-ES" baseline="0" dirty="0" smtClean="0"/>
              <a:t>control.</a:t>
            </a:r>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37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latin typeface="Arial" pitchFamily="34" charset="0"/>
                <a:cs typeface="Arial" pitchFamily="34" charset="0"/>
              </a:rPr>
              <a:t>Las propiedades comunes a todos los objetos y fenómenos de ser realidad objetiva, de existir fuera de nuestra conciencia y de estar reflejados por ella, expresan</a:t>
            </a:r>
            <a:r>
              <a:rPr lang="es-ES" baseline="0" dirty="0" smtClean="0">
                <a:latin typeface="Arial" pitchFamily="34" charset="0"/>
                <a:cs typeface="Arial" pitchFamily="34" charset="0"/>
              </a:rPr>
              <a:t> precisamente el concepto o categoría filosófica materia. No tomando en consideración de las particularidades, las propiedades y los aspectos dados de los objetos, expresa lo común, lo principal de todos esos objetos: la objetividad, o sea su existencia independiente de la conciencia humana.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4</a:t>
            </a:fld>
            <a:endParaRPr lang="es-ES" dirty="0"/>
          </a:p>
        </p:txBody>
      </p:sp>
    </p:spTree>
    <p:extLst>
      <p:ext uri="{BB962C8B-B14F-4D97-AF65-F5344CB8AC3E}">
        <p14:creationId xmlns:p14="http://schemas.microsoft.com/office/powerpoint/2010/main" val="71913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latin typeface="Arial" pitchFamily="34" charset="0"/>
                <a:cs typeface="Arial" pitchFamily="34" charset="0"/>
              </a:rPr>
              <a:t>La sustancia y el campo son variedades cualitativas de la materia, se expresan las partículas constituyentes</a:t>
            </a:r>
            <a:r>
              <a:rPr lang="es-ES" baseline="0" dirty="0" smtClean="0">
                <a:latin typeface="Arial" pitchFamily="34" charset="0"/>
                <a:cs typeface="Arial" pitchFamily="34" charset="0"/>
              </a:rPr>
              <a:t> como aparecen </a:t>
            </a:r>
            <a:r>
              <a:rPr lang="es-ES" dirty="0" smtClean="0">
                <a:latin typeface="Arial" pitchFamily="34" charset="0"/>
                <a:cs typeface="Arial" pitchFamily="34" charset="0"/>
              </a:rPr>
              <a:t>en el gráfico y la diferencia fundamental entre estas</a:t>
            </a:r>
            <a:r>
              <a:rPr lang="es-ES" baseline="0" dirty="0" smtClean="0">
                <a:latin typeface="Arial" pitchFamily="34" charset="0"/>
                <a:cs typeface="Arial" pitchFamily="34" charset="0"/>
              </a:rPr>
              <a:t> </a:t>
            </a:r>
            <a:r>
              <a:rPr lang="es-ES" dirty="0" smtClean="0">
                <a:latin typeface="Arial" pitchFamily="34" charset="0"/>
                <a:cs typeface="Arial" pitchFamily="34" charset="0"/>
              </a:rPr>
              <a:t>estriba que las de la sustancia poseen masa en reposo y en las del campo no. El átomo se define generalmente como la menor partícula no elemental que puede intervenir en una reacción química.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5</a:t>
            </a:fld>
            <a:endParaRPr lang="es-ES" dirty="0"/>
          </a:p>
        </p:txBody>
      </p:sp>
    </p:spTree>
    <p:extLst>
      <p:ext uri="{BB962C8B-B14F-4D97-AF65-F5344CB8AC3E}">
        <p14:creationId xmlns:p14="http://schemas.microsoft.com/office/powerpoint/2010/main" val="354693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latin typeface="Arial" pitchFamily="34" charset="0"/>
                <a:cs typeface="Arial" pitchFamily="34" charset="0"/>
              </a:rPr>
              <a:t>Las teorías sobre la constitución atómica de las sustancias datan de 2500 años atrás,</a:t>
            </a:r>
            <a:r>
              <a:rPr lang="es-ES" baseline="0" dirty="0" smtClean="0">
                <a:latin typeface="Arial" pitchFamily="34" charset="0"/>
                <a:cs typeface="Arial" pitchFamily="34" charset="0"/>
              </a:rPr>
              <a:t> fueron sostenidas por los escolásticos de la antigua Grecia y hoy se conocen por los escritos de Demócrito. La representación moderna de los átomos como partículas más pequeñas de los elementos químicos unidos en partículas más grandes, moléculas. Se encuentran investigaciones de científicos como M.V. Lomonosov en 1741 y la teoría de Dalton en 1805, las que contribuyeron en los conceptos actuales de la estructura del átomo. Como modelo se puede entender una idea, una imagen que son intuición creadora que ayuda a describir lo que se investiga. A continuación se presentan  modelos de los átomos que han  cambiado radicalmente con el tiempo a medida que se dispuso de mayor evidencia experimental, no se debe pensar que las imágenes introducidas por el científico corresponden totalmente a la realidad de la naturaleza.</a:t>
            </a:r>
            <a:endParaRPr lang="es-ES"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6</a:t>
            </a:fld>
            <a:endParaRPr lang="es-ES"/>
          </a:p>
        </p:txBody>
      </p:sp>
    </p:spTree>
    <p:extLst>
      <p:ext uri="{BB962C8B-B14F-4D97-AF65-F5344CB8AC3E}">
        <p14:creationId xmlns:p14="http://schemas.microsoft.com/office/powerpoint/2010/main" val="154280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latin typeface="Arial" pitchFamily="34" charset="0"/>
                <a:cs typeface="Arial" pitchFamily="34" charset="0"/>
              </a:rPr>
              <a:t>J.J. Thomson  (1856-1940) científico inglés el primero en establecer la relación entre la carga y la masa  del electrón.</a:t>
            </a:r>
            <a:endParaRPr lang="es-ES" sz="12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7</a:t>
            </a:fld>
            <a:endParaRPr lang="es-ES"/>
          </a:p>
        </p:txBody>
      </p:sp>
    </p:spTree>
    <p:extLst>
      <p:ext uri="{BB962C8B-B14F-4D97-AF65-F5344CB8AC3E}">
        <p14:creationId xmlns:p14="http://schemas.microsoft.com/office/powerpoint/2010/main" val="92282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latin typeface="Arial" pitchFamily="34" charset="0"/>
                <a:cs typeface="Arial" pitchFamily="34" charset="0"/>
              </a:rPr>
              <a:t>E. Rutherford (1871-1937) hombre de ciencia inglés,</a:t>
            </a:r>
            <a:r>
              <a:rPr lang="es-ES" sz="1200" baseline="0" dirty="0" smtClean="0">
                <a:latin typeface="Arial" pitchFamily="34" charset="0"/>
                <a:cs typeface="Arial" pitchFamily="34" charset="0"/>
              </a:rPr>
              <a:t> </a:t>
            </a:r>
            <a:r>
              <a:rPr lang="es-ES" sz="1200" dirty="0" smtClean="0">
                <a:latin typeface="Arial" pitchFamily="34" charset="0"/>
                <a:cs typeface="Arial" pitchFamily="34" charset="0"/>
              </a:rPr>
              <a:t>en 1920 sugirió que debían existir en el núcleo de los átomos partículas no cargadas y con masas semejantes a la del protón a la que llamó neutrones, previendo  la neutralidad</a:t>
            </a:r>
            <a:r>
              <a:rPr lang="es-ES" sz="1200" baseline="0" dirty="0" smtClean="0">
                <a:latin typeface="Arial" pitchFamily="34" charset="0"/>
                <a:cs typeface="Arial" pitchFamily="34" charset="0"/>
              </a:rPr>
              <a:t> del átomo (electrón y protón).</a:t>
            </a:r>
            <a:endParaRPr lang="es-ES" sz="12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8</a:t>
            </a:fld>
            <a:endParaRPr lang="es-ES"/>
          </a:p>
        </p:txBody>
      </p:sp>
    </p:spTree>
    <p:extLst>
      <p:ext uri="{BB962C8B-B14F-4D97-AF65-F5344CB8AC3E}">
        <p14:creationId xmlns:p14="http://schemas.microsoft.com/office/powerpoint/2010/main" val="358732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latin typeface="Arial" pitchFamily="34" charset="0"/>
                <a:cs typeface="Arial" pitchFamily="34" charset="0"/>
              </a:rPr>
              <a:t>Niels Bohr(1885-) científico danés.</a:t>
            </a:r>
            <a:r>
              <a:rPr lang="es-ES" sz="1200" baseline="0" dirty="0" smtClean="0">
                <a:latin typeface="Arial" pitchFamily="34" charset="0"/>
                <a:cs typeface="Arial" pitchFamily="34" charset="0"/>
              </a:rPr>
              <a:t> En 1913 entre sus resultados y los hechos experimentales planteó que un átomo tiene un número de orbitales estables o estados estacionarios en los cuales el electrón puede girar sin absorber ni emitir energía, pero al pasar el electrón  de una  orbita  a otra de más baja energía puede hacerlo y emite energía , un fotón. En estudios posteriores se amplió la teoría y se planteó   la existencias de orbitales elípticos además de los circulares y  la idea de que la energía del átomo puede ser cuantificada.</a:t>
            </a:r>
            <a:endParaRPr lang="es-ES" sz="12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9</a:t>
            </a:fld>
            <a:endParaRPr lang="es-ES"/>
          </a:p>
        </p:txBody>
      </p:sp>
    </p:spTree>
    <p:extLst>
      <p:ext uri="{BB962C8B-B14F-4D97-AF65-F5344CB8AC3E}">
        <p14:creationId xmlns:p14="http://schemas.microsoft.com/office/powerpoint/2010/main" val="316273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Max </a:t>
            </a:r>
            <a:r>
              <a:rPr lang="es-ES" dirty="0" err="1" smtClean="0"/>
              <a:t>Plack</a:t>
            </a:r>
            <a:r>
              <a:rPr lang="es-ES" dirty="0" smtClean="0"/>
              <a:t> (1858-1947) , físico alemán, fundador e introdujo la teoría cuántica de la cual se derivan todos los conceptos modernos sobre la estructura atómica. Números cuánticos. </a:t>
            </a:r>
            <a:endParaRPr lang="es-ES" dirty="0"/>
          </a:p>
        </p:txBody>
      </p:sp>
      <p:sp>
        <p:nvSpPr>
          <p:cNvPr id="4" name="3 Marcador de número de diapositiva"/>
          <p:cNvSpPr>
            <a:spLocks noGrp="1"/>
          </p:cNvSpPr>
          <p:nvPr>
            <p:ph type="sldNum" sz="quarter" idx="10"/>
          </p:nvPr>
        </p:nvSpPr>
        <p:spPr/>
        <p:txBody>
          <a:bodyPr/>
          <a:lstStyle/>
          <a:p>
            <a:fld id="{952411BF-0596-4FCA-BD0D-D62A05894224}" type="slidenum">
              <a:rPr lang="es-ES" smtClean="0"/>
              <a:pPr/>
              <a:t>10</a:t>
            </a:fld>
            <a:endParaRPr lang="es-ES"/>
          </a:p>
        </p:txBody>
      </p:sp>
    </p:spTree>
    <p:extLst>
      <p:ext uri="{BB962C8B-B14F-4D97-AF65-F5344CB8AC3E}">
        <p14:creationId xmlns:p14="http://schemas.microsoft.com/office/powerpoint/2010/main" val="149449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03/03/2021</a:t>
            </a:fld>
            <a:endParaRPr lang="es-ES"/>
          </a:p>
        </p:txBody>
      </p:sp>
      <p:sp>
        <p:nvSpPr>
          <p:cNvPr id="5" name="4 Marcador de pie de página"/>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proteccionradiologica.files.wordpress.com/2010/01/41.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1472" y="3669579"/>
            <a:ext cx="3571900" cy="830997"/>
          </a:xfrm>
          <a:prstGeom prst="rect">
            <a:avLst/>
          </a:prstGeom>
          <a:solidFill>
            <a:schemeClr val="bg1">
              <a:lumMod val="75000"/>
            </a:schemeClr>
          </a:solidFill>
          <a:ln w="28575">
            <a:solidFill>
              <a:schemeClr val="tx1"/>
            </a:solidFill>
          </a:ln>
        </p:spPr>
        <p:txBody>
          <a:bodyPr wrap="square" rtlCol="0">
            <a:spAutoFit/>
          </a:bodyPr>
          <a:lstStyle/>
          <a:p>
            <a:r>
              <a:rPr lang="es-ES" sz="2400" dirty="0" smtClean="0">
                <a:latin typeface="Arial" pitchFamily="34" charset="0"/>
                <a:cs typeface="Arial" pitchFamily="34" charset="0"/>
              </a:rPr>
              <a:t>Herminia Carmen Taño Hernández-Piloto</a:t>
            </a:r>
            <a:endParaRPr lang="es-ES" sz="2400" dirty="0">
              <a:latin typeface="Arial" pitchFamily="34" charset="0"/>
              <a:cs typeface="Arial" pitchFamily="34" charset="0"/>
            </a:endParaRPr>
          </a:p>
        </p:txBody>
      </p:sp>
      <p:sp>
        <p:nvSpPr>
          <p:cNvPr id="5" name="4 CuadroTexto"/>
          <p:cNvSpPr txBox="1"/>
          <p:nvPr/>
        </p:nvSpPr>
        <p:spPr>
          <a:xfrm>
            <a:off x="1142976" y="249493"/>
            <a:ext cx="7072362" cy="830997"/>
          </a:xfrm>
          <a:prstGeom prst="rect">
            <a:avLst/>
          </a:prstGeom>
          <a:solidFill>
            <a:schemeClr val="bg1">
              <a:lumMod val="85000"/>
            </a:schemeClr>
          </a:solidFill>
          <a:scene3d>
            <a:camera prst="orthographicFront"/>
            <a:lightRig rig="threePt" dir="t"/>
          </a:scene3d>
          <a:sp3d>
            <a:bevelT w="152400" h="50800" prst="softRound"/>
          </a:sp3d>
        </p:spPr>
        <p:txBody>
          <a:bodyPr wrap="square" rtlCol="0">
            <a:spAutoFit/>
          </a:bodyPr>
          <a:lstStyle/>
          <a:p>
            <a:pPr algn="ctr"/>
            <a:r>
              <a:rPr lang="es-ES" sz="2400" dirty="0" smtClean="0">
                <a:latin typeface="Arial" pitchFamily="34" charset="0"/>
                <a:cs typeface="Arial" pitchFamily="34" charset="0"/>
              </a:rPr>
              <a:t>Universidad de Ciencias Médicas de La Habana</a:t>
            </a:r>
          </a:p>
          <a:p>
            <a:pPr algn="ctr"/>
            <a:r>
              <a:rPr lang="es-ES" sz="2400" dirty="0">
                <a:solidFill>
                  <a:prstClr val="black"/>
                </a:solidFill>
                <a:latin typeface="Arial" pitchFamily="34" charset="0"/>
                <a:cs typeface="Arial" pitchFamily="34" charset="0"/>
              </a:rPr>
              <a:t>Facultad Preparatoria</a:t>
            </a: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sp>
        <p:nvSpPr>
          <p:cNvPr id="2" name="1 CuadroTexto"/>
          <p:cNvSpPr txBox="1"/>
          <p:nvPr/>
        </p:nvSpPr>
        <p:spPr>
          <a:xfrm>
            <a:off x="2428860" y="1500180"/>
            <a:ext cx="5000660" cy="954107"/>
          </a:xfrm>
          <a:prstGeom prst="rect">
            <a:avLst/>
          </a:prstGeom>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800" dirty="0" smtClean="0">
                <a:latin typeface="Arial" pitchFamily="34" charset="0"/>
                <a:cs typeface="Arial" pitchFamily="34" charset="0"/>
              </a:rPr>
              <a:t>La radiactividad y los radiofármacos en la Química</a:t>
            </a:r>
            <a:endParaRPr lang="es-ES" sz="2800" dirty="0">
              <a:latin typeface="Arial" pitchFamily="34" charset="0"/>
              <a:cs typeface="Arial" pitchFamily="34" charset="0"/>
            </a:endParaRPr>
          </a:p>
        </p:txBody>
      </p:sp>
      <p:sp>
        <p:nvSpPr>
          <p:cNvPr id="7" name="6 Rectángulo"/>
          <p:cNvSpPr/>
          <p:nvPr/>
        </p:nvSpPr>
        <p:spPr>
          <a:xfrm>
            <a:off x="3786182" y="2928940"/>
            <a:ext cx="1056700" cy="369332"/>
          </a:xfrm>
          <a:prstGeom prst="rect">
            <a:avLst/>
          </a:prstGeom>
          <a:solidFill>
            <a:schemeClr val="bg1">
              <a:lumMod val="85000"/>
            </a:schemeClr>
          </a:solidFill>
          <a:ln>
            <a:solidFill>
              <a:schemeClr val="bg1">
                <a:lumMod val="95000"/>
              </a:schemeClr>
            </a:solidFill>
          </a:ln>
          <a:scene3d>
            <a:camera prst="orthographicFront"/>
            <a:lightRig rig="threePt" dir="t"/>
          </a:scene3d>
          <a:sp3d>
            <a:bevelT w="165100" prst="coolSlant"/>
          </a:sp3d>
        </p:spPr>
        <p:txBody>
          <a:bodyPr wrap="none">
            <a:spAutoFit/>
          </a:bodyPr>
          <a:lstStyle/>
          <a:p>
            <a:r>
              <a:rPr lang="es-ES" b="1" dirty="0" smtClean="0">
                <a:latin typeface="Arial" pitchFamily="34" charset="0"/>
                <a:cs typeface="Arial" pitchFamily="34" charset="0"/>
              </a:rPr>
              <a:t>Autoras</a:t>
            </a:r>
            <a:endParaRPr lang="es-ES" b="1" dirty="0">
              <a:latin typeface="Arial" pitchFamily="34" charset="0"/>
              <a:cs typeface="Arial" pitchFamily="34" charset="0"/>
            </a:endParaRPr>
          </a:p>
        </p:txBody>
      </p:sp>
      <p:sp>
        <p:nvSpPr>
          <p:cNvPr id="9" name="8 Rectángulo"/>
          <p:cNvSpPr/>
          <p:nvPr/>
        </p:nvSpPr>
        <p:spPr>
          <a:xfrm>
            <a:off x="4429125" y="3714758"/>
            <a:ext cx="4071965" cy="830997"/>
          </a:xfrm>
          <a:prstGeom prst="rect">
            <a:avLst/>
          </a:prstGeom>
          <a:solidFill>
            <a:schemeClr val="bg1">
              <a:lumMod val="75000"/>
            </a:schemeClr>
          </a:solidFill>
          <a:ln w="28575">
            <a:solidFill>
              <a:schemeClr val="tx1"/>
            </a:solidFill>
          </a:ln>
        </p:spPr>
        <p:txBody>
          <a:bodyPr wrap="square">
            <a:spAutoFit/>
          </a:bodyPr>
          <a:lstStyle/>
          <a:p>
            <a:r>
              <a:rPr lang="es-ES" sz="2400" dirty="0" smtClean="0">
                <a:latin typeface="Arial" pitchFamily="34" charset="0"/>
                <a:cs typeface="Arial" pitchFamily="34" charset="0"/>
              </a:rPr>
              <a:t>Guadalupe de las Mercedes Quesada Pita </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2990250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627534"/>
            <a:ext cx="4500594" cy="523220"/>
          </a:xfrm>
          <a:prstGeom prst="rect">
            <a:avLst/>
          </a:prstGeom>
          <a:solidFill>
            <a:schemeClr val="accent2">
              <a:lumMod val="20000"/>
              <a:lumOff val="80000"/>
            </a:schemeClr>
          </a:solidFill>
          <a:scene3d>
            <a:camera prst="orthographicFront"/>
            <a:lightRig rig="threePt" dir="t"/>
          </a:scene3d>
          <a:sp3d>
            <a:bevelT w="165100" prst="coolSlant"/>
          </a:sp3d>
        </p:spPr>
        <p:txBody>
          <a:bodyPr wrap="square" rtlCol="0">
            <a:spAutoFit/>
          </a:bodyPr>
          <a:lstStyle/>
          <a:p>
            <a:pPr algn="ctr"/>
            <a:r>
              <a:rPr lang="es-ES" sz="2800" dirty="0" smtClean="0">
                <a:latin typeface="Arial" pitchFamily="34" charset="0"/>
                <a:cs typeface="Arial" pitchFamily="34" charset="0"/>
              </a:rPr>
              <a:t>Mecánica Cuántica</a:t>
            </a:r>
            <a:endParaRPr lang="es-ES" sz="2800" dirty="0">
              <a:latin typeface="Arial" pitchFamily="34" charset="0"/>
              <a:cs typeface="Arial" pitchFamily="34" charset="0"/>
            </a:endParaRPr>
          </a:p>
        </p:txBody>
      </p:sp>
      <p:sp>
        <p:nvSpPr>
          <p:cNvPr id="5" name="4 CuadroTexto"/>
          <p:cNvSpPr txBox="1"/>
          <p:nvPr/>
        </p:nvSpPr>
        <p:spPr>
          <a:xfrm>
            <a:off x="3131840" y="1546795"/>
            <a:ext cx="5472608" cy="1384995"/>
          </a:xfrm>
          <a:prstGeom prst="rect">
            <a:avLst/>
          </a:prstGeom>
          <a:noFill/>
        </p:spPr>
        <p:txBody>
          <a:bodyPr wrap="square" rtlCol="0">
            <a:spAutoFit/>
          </a:bodyPr>
          <a:lstStyle/>
          <a:p>
            <a:r>
              <a:rPr lang="es-ES" sz="2800" dirty="0" smtClean="0">
                <a:latin typeface="Arial" pitchFamily="34" charset="0"/>
                <a:cs typeface="Arial" pitchFamily="34" charset="0"/>
              </a:rPr>
              <a:t>Una de las ramas principales de la Física y de  los más  grades avances del siglo XX.</a:t>
            </a:r>
            <a:endParaRPr lang="es-ES" sz="2800" dirty="0">
              <a:latin typeface="Arial" pitchFamily="34" charset="0"/>
              <a:cs typeface="Arial" pitchFamily="34" charset="0"/>
            </a:endParaRPr>
          </a:p>
        </p:txBody>
      </p:sp>
      <p:sp>
        <p:nvSpPr>
          <p:cNvPr id="6" name="5 CuadroTexto"/>
          <p:cNvSpPr txBox="1"/>
          <p:nvPr/>
        </p:nvSpPr>
        <p:spPr>
          <a:xfrm>
            <a:off x="857224" y="3291830"/>
            <a:ext cx="5214974" cy="954107"/>
          </a:xfrm>
          <a:prstGeom prst="rect">
            <a:avLst/>
          </a:prstGeom>
          <a:noFill/>
        </p:spPr>
        <p:txBody>
          <a:bodyPr wrap="square" rtlCol="0">
            <a:spAutoFit/>
          </a:bodyPr>
          <a:lstStyle/>
          <a:p>
            <a:pPr algn="ctr"/>
            <a:r>
              <a:rPr lang="es-ES" sz="2800" dirty="0" smtClean="0">
                <a:latin typeface="Arial" pitchFamily="34" charset="0"/>
                <a:cs typeface="Arial" pitchFamily="34" charset="0"/>
              </a:rPr>
              <a:t>Explica el  comportamiento </a:t>
            </a:r>
          </a:p>
          <a:p>
            <a:pPr algn="ctr"/>
            <a:r>
              <a:rPr lang="es-ES" sz="2800" dirty="0" smtClean="0">
                <a:latin typeface="Arial" pitchFamily="34" charset="0"/>
                <a:cs typeface="Arial" pitchFamily="34" charset="0"/>
              </a:rPr>
              <a:t>de la materia y la energía.</a:t>
            </a:r>
            <a:endParaRPr lang="es-ES" sz="2800" dirty="0">
              <a:latin typeface="Arial" pitchFamily="34" charset="0"/>
              <a:cs typeface="Arial" pitchFamily="34" charset="0"/>
            </a:endParaRPr>
          </a:p>
        </p:txBody>
      </p:sp>
    </p:spTree>
    <p:extLst>
      <p:ext uri="{BB962C8B-B14F-4D97-AF65-F5344CB8AC3E}">
        <p14:creationId xmlns:p14="http://schemas.microsoft.com/office/powerpoint/2010/main" val="3766663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195486"/>
            <a:ext cx="7344816" cy="523220"/>
          </a:xfrm>
          <a:prstGeom prst="rect">
            <a:avLst/>
          </a:prstGeom>
          <a:solidFill>
            <a:schemeClr val="accent2">
              <a:lumMod val="40000"/>
              <a:lumOff val="60000"/>
            </a:schemeClr>
          </a:solidFill>
          <a:scene3d>
            <a:camera prst="orthographicFront"/>
            <a:lightRig rig="threePt" dir="t"/>
          </a:scene3d>
          <a:sp3d>
            <a:bevelT w="165100" prst="coolSlant"/>
          </a:sp3d>
        </p:spPr>
        <p:txBody>
          <a:bodyPr wrap="square" rtlCol="0">
            <a:spAutoFit/>
          </a:bodyPr>
          <a:lstStyle/>
          <a:p>
            <a:pPr algn="ctr"/>
            <a:r>
              <a:rPr lang="es-ES" sz="2800" b="1" dirty="0" smtClean="0">
                <a:latin typeface="Arial" pitchFamily="34" charset="0"/>
                <a:cs typeface="Arial" pitchFamily="34" charset="0"/>
              </a:rPr>
              <a:t>Partículas fundamentales del átomo</a:t>
            </a:r>
            <a:endParaRPr lang="es-ES" sz="2800" b="1" dirty="0">
              <a:latin typeface="Arial" pitchFamily="34" charset="0"/>
              <a:cs typeface="Arial" pitchFamily="34" charset="0"/>
            </a:endParaRPr>
          </a:p>
        </p:txBody>
      </p:sp>
      <p:grpSp>
        <p:nvGrpSpPr>
          <p:cNvPr id="5" name="4 Grupo"/>
          <p:cNvGrpSpPr/>
          <p:nvPr/>
        </p:nvGrpSpPr>
        <p:grpSpPr>
          <a:xfrm>
            <a:off x="827584" y="962108"/>
            <a:ext cx="7785982" cy="3985906"/>
            <a:chOff x="827584" y="962108"/>
            <a:chExt cx="7785982" cy="398590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62108"/>
              <a:ext cx="6387622" cy="39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232648" y="2575338"/>
              <a:ext cx="2939752" cy="400110"/>
            </a:xfrm>
            <a:prstGeom prst="rect">
              <a:avLst/>
            </a:prstGeom>
            <a:solidFill>
              <a:schemeClr val="tx2">
                <a:lumMod val="20000"/>
                <a:lumOff val="80000"/>
              </a:schemeClr>
            </a:solidFill>
          </p:spPr>
          <p:txBody>
            <a:bodyPr wrap="square" rtlCol="0">
              <a:spAutoFit/>
            </a:bodyPr>
            <a:lstStyle/>
            <a:p>
              <a:r>
                <a:rPr lang="es-ES" sz="2000" dirty="0" smtClean="0">
                  <a:latin typeface="Arial" pitchFamily="34" charset="0"/>
                  <a:cs typeface="Arial" pitchFamily="34" charset="0"/>
                </a:rPr>
                <a:t>Niveles (envoltura)</a:t>
              </a:r>
              <a:endParaRPr lang="es-ES" sz="2000" dirty="0">
                <a:latin typeface="Arial" pitchFamily="34" charset="0"/>
                <a:cs typeface="Arial" pitchFamily="34" charset="0"/>
              </a:endParaRPr>
            </a:p>
          </p:txBody>
        </p:sp>
        <p:sp>
          <p:nvSpPr>
            <p:cNvPr id="4" name="3 CuadroTexto"/>
            <p:cNvSpPr txBox="1"/>
            <p:nvPr/>
          </p:nvSpPr>
          <p:spPr>
            <a:xfrm>
              <a:off x="5292080" y="3044187"/>
              <a:ext cx="1296144" cy="400110"/>
            </a:xfrm>
            <a:prstGeom prst="rect">
              <a:avLst/>
            </a:prstGeom>
            <a:solidFill>
              <a:schemeClr val="tx2">
                <a:lumMod val="20000"/>
                <a:lumOff val="80000"/>
              </a:schemeClr>
            </a:solidFill>
          </p:spPr>
          <p:txBody>
            <a:bodyPr wrap="square" rtlCol="0">
              <a:spAutoFit/>
            </a:bodyPr>
            <a:lstStyle/>
            <a:p>
              <a:r>
                <a:rPr lang="es-ES" sz="2000" dirty="0" smtClean="0">
                  <a:latin typeface="Arial" pitchFamily="34" charset="0"/>
                  <a:cs typeface="Arial" pitchFamily="34" charset="0"/>
                </a:rPr>
                <a:t>Núcleo</a:t>
              </a:r>
              <a:endParaRPr lang="es-ES" sz="2000" dirty="0">
                <a:latin typeface="Arial" pitchFamily="34" charset="0"/>
                <a:cs typeface="Arial" pitchFamily="34" charset="0"/>
              </a:endParaRPr>
            </a:p>
          </p:txBody>
        </p:sp>
        <p:sp>
          <p:nvSpPr>
            <p:cNvPr id="6" name="5 Abrir llave"/>
            <p:cNvSpPr/>
            <p:nvPr/>
          </p:nvSpPr>
          <p:spPr>
            <a:xfrm>
              <a:off x="5076056" y="2575338"/>
              <a:ext cx="261743" cy="3693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Abrir llave"/>
            <p:cNvSpPr/>
            <p:nvPr/>
          </p:nvSpPr>
          <p:spPr>
            <a:xfrm>
              <a:off x="5138491" y="3044187"/>
              <a:ext cx="199308" cy="6076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CuadroTexto"/>
            <p:cNvSpPr txBox="1"/>
            <p:nvPr/>
          </p:nvSpPr>
          <p:spPr>
            <a:xfrm>
              <a:off x="5085174" y="1923678"/>
              <a:ext cx="3528392" cy="461665"/>
            </a:xfrm>
            <a:prstGeom prst="rect">
              <a:avLst/>
            </a:prstGeom>
            <a:solidFill>
              <a:schemeClr val="accent2">
                <a:lumMod val="20000"/>
                <a:lumOff val="80000"/>
              </a:schemeClr>
            </a:solidFill>
          </p:spPr>
          <p:txBody>
            <a:bodyPr wrap="square" rtlCol="0">
              <a:spAutoFit/>
            </a:bodyPr>
            <a:lstStyle/>
            <a:p>
              <a:r>
                <a:rPr lang="es-ES" sz="2400" dirty="0" smtClean="0"/>
                <a:t>Ubicación de las partículas</a:t>
              </a:r>
              <a:endParaRPr lang="es-ES" sz="2400" dirty="0"/>
            </a:p>
          </p:txBody>
        </p:sp>
      </p:grpSp>
    </p:spTree>
    <p:extLst>
      <p:ext uri="{BB962C8B-B14F-4D97-AF65-F5344CB8AC3E}">
        <p14:creationId xmlns:p14="http://schemas.microsoft.com/office/powerpoint/2010/main" val="413101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123478"/>
            <a:ext cx="7000924" cy="523220"/>
          </a:xfrm>
          <a:prstGeom prst="rect">
            <a:avLst/>
          </a:prstGeom>
          <a:solidFill>
            <a:schemeClr val="bg2">
              <a:lumMod val="90000"/>
            </a:schemeClr>
          </a:solidFill>
          <a:scene3d>
            <a:camera prst="orthographicFront"/>
            <a:lightRig rig="threePt" dir="t"/>
          </a:scene3d>
          <a:sp3d>
            <a:bevelT w="165100" prst="coolSlant"/>
          </a:sp3d>
        </p:spPr>
        <p:txBody>
          <a:bodyPr wrap="square" rtlCol="0">
            <a:spAutoFit/>
          </a:bodyPr>
          <a:lstStyle/>
          <a:p>
            <a:pPr algn="ctr"/>
            <a:r>
              <a:rPr lang="es-ES" sz="2800" b="1" dirty="0" smtClean="0">
                <a:latin typeface="Arial" pitchFamily="34" charset="0"/>
                <a:cs typeface="Arial" pitchFamily="34" charset="0"/>
              </a:rPr>
              <a:t>Característica del  núcleo del átomo</a:t>
            </a:r>
            <a:endParaRPr lang="es-ES" sz="2800" b="1" dirty="0">
              <a:latin typeface="Arial" pitchFamily="34" charset="0"/>
              <a:cs typeface="Arial" pitchFamily="34" charset="0"/>
            </a:endParaRPr>
          </a:p>
        </p:txBody>
      </p:sp>
      <p:sp>
        <p:nvSpPr>
          <p:cNvPr id="3" name="2 CuadroTexto"/>
          <p:cNvSpPr txBox="1"/>
          <p:nvPr/>
        </p:nvSpPr>
        <p:spPr>
          <a:xfrm>
            <a:off x="964813" y="1004120"/>
            <a:ext cx="3600400" cy="461665"/>
          </a:xfrm>
          <a:prstGeom prst="rect">
            <a:avLst/>
          </a:prstGeom>
          <a:solidFill>
            <a:schemeClr val="accent2">
              <a:lumMod val="20000"/>
              <a:lumOff val="80000"/>
            </a:schemeClr>
          </a:solidFill>
        </p:spPr>
        <p:txBody>
          <a:bodyPr wrap="square" rtlCol="0">
            <a:spAutoFit/>
          </a:bodyPr>
          <a:lstStyle/>
          <a:p>
            <a:r>
              <a:rPr lang="es-ES" sz="2400" dirty="0" smtClean="0">
                <a:latin typeface="Arial" pitchFamily="34" charset="0"/>
                <a:cs typeface="Arial" pitchFamily="34" charset="0"/>
              </a:rPr>
              <a:t>Composición del núcleo:</a:t>
            </a:r>
            <a:endParaRPr lang="es-ES" sz="2400" dirty="0">
              <a:latin typeface="Arial" pitchFamily="34" charset="0"/>
              <a:cs typeface="Arial" pitchFamily="34" charset="0"/>
            </a:endParaRPr>
          </a:p>
        </p:txBody>
      </p:sp>
      <p:sp>
        <p:nvSpPr>
          <p:cNvPr id="4" name="3 CuadroTexto"/>
          <p:cNvSpPr txBox="1"/>
          <p:nvPr/>
        </p:nvSpPr>
        <p:spPr>
          <a:xfrm>
            <a:off x="4650468" y="825706"/>
            <a:ext cx="2965902" cy="830997"/>
          </a:xfrm>
          <a:prstGeom prst="rect">
            <a:avLst/>
          </a:prstGeom>
          <a:noFill/>
        </p:spPr>
        <p:txBody>
          <a:bodyPr wrap="square" rtlCol="0">
            <a:spAutoFit/>
          </a:bodyPr>
          <a:lstStyle/>
          <a:p>
            <a:r>
              <a:rPr lang="es-ES" sz="2400" dirty="0" smtClean="0">
                <a:latin typeface="Arial" pitchFamily="34" charset="0"/>
                <a:cs typeface="Arial" pitchFamily="34" charset="0"/>
              </a:rPr>
              <a:t>Partículas</a:t>
            </a:r>
          </a:p>
          <a:p>
            <a:r>
              <a:rPr lang="es-ES" sz="2400" dirty="0" smtClean="0">
                <a:latin typeface="Arial" pitchFamily="34" charset="0"/>
                <a:cs typeface="Arial" pitchFamily="34" charset="0"/>
              </a:rPr>
              <a:t>Protón  y neutrón</a:t>
            </a:r>
            <a:endParaRPr lang="es-ES" sz="2400" dirty="0">
              <a:latin typeface="Arial" pitchFamily="34" charset="0"/>
              <a:cs typeface="Arial" pitchFamily="34" charset="0"/>
            </a:endParaRPr>
          </a:p>
        </p:txBody>
      </p:sp>
      <p:sp>
        <p:nvSpPr>
          <p:cNvPr id="7" name="6 CuadroTexto"/>
          <p:cNvSpPr txBox="1"/>
          <p:nvPr/>
        </p:nvSpPr>
        <p:spPr>
          <a:xfrm>
            <a:off x="983396" y="1879561"/>
            <a:ext cx="3168352" cy="461665"/>
          </a:xfrm>
          <a:prstGeom prst="rect">
            <a:avLst/>
          </a:prstGeom>
          <a:solidFill>
            <a:schemeClr val="accent2">
              <a:lumMod val="20000"/>
              <a:lumOff val="80000"/>
            </a:schemeClr>
          </a:solidFill>
        </p:spPr>
        <p:txBody>
          <a:bodyPr wrap="square" rtlCol="0">
            <a:spAutoFit/>
          </a:bodyPr>
          <a:lstStyle/>
          <a:p>
            <a:r>
              <a:rPr lang="es-ES" sz="2400" dirty="0" smtClean="0">
                <a:latin typeface="Arial" pitchFamily="34" charset="0"/>
                <a:cs typeface="Arial" pitchFamily="34" charset="0"/>
              </a:rPr>
              <a:t>Número atómico (Z):</a:t>
            </a:r>
            <a:endParaRPr lang="es-ES" sz="2400" dirty="0">
              <a:latin typeface="Arial" pitchFamily="34" charset="0"/>
              <a:cs typeface="Arial" pitchFamily="34" charset="0"/>
            </a:endParaRPr>
          </a:p>
        </p:txBody>
      </p:sp>
      <p:sp>
        <p:nvSpPr>
          <p:cNvPr id="10" name="9 CuadroTexto"/>
          <p:cNvSpPr txBox="1"/>
          <p:nvPr/>
        </p:nvSpPr>
        <p:spPr>
          <a:xfrm>
            <a:off x="4644008" y="1694894"/>
            <a:ext cx="3816424" cy="830997"/>
          </a:xfrm>
          <a:prstGeom prst="rect">
            <a:avLst/>
          </a:prstGeom>
          <a:noFill/>
        </p:spPr>
        <p:txBody>
          <a:bodyPr wrap="square" rtlCol="0">
            <a:spAutoFit/>
          </a:bodyPr>
          <a:lstStyle/>
          <a:p>
            <a:r>
              <a:rPr lang="es-ES" sz="2400" dirty="0" smtClean="0">
                <a:latin typeface="Arial" pitchFamily="34" charset="0"/>
                <a:cs typeface="Arial" pitchFamily="34" charset="0"/>
              </a:rPr>
              <a:t>Cantidad de protones denominado carga nuclear</a:t>
            </a:r>
            <a:endParaRPr lang="es-ES" sz="2400" dirty="0">
              <a:latin typeface="Arial" pitchFamily="34" charset="0"/>
              <a:cs typeface="Arial" pitchFamily="34" charset="0"/>
            </a:endParaRPr>
          </a:p>
        </p:txBody>
      </p:sp>
      <p:sp>
        <p:nvSpPr>
          <p:cNvPr id="11" name="10 CuadroTexto"/>
          <p:cNvSpPr txBox="1"/>
          <p:nvPr/>
        </p:nvSpPr>
        <p:spPr>
          <a:xfrm>
            <a:off x="1005318" y="2787774"/>
            <a:ext cx="3730842" cy="461665"/>
          </a:xfrm>
          <a:prstGeom prst="rect">
            <a:avLst/>
          </a:prstGeom>
          <a:solidFill>
            <a:schemeClr val="accent2">
              <a:lumMod val="20000"/>
              <a:lumOff val="80000"/>
            </a:schemeClr>
          </a:solidFill>
        </p:spPr>
        <p:txBody>
          <a:bodyPr wrap="square" rtlCol="0">
            <a:spAutoFit/>
          </a:bodyPr>
          <a:lstStyle/>
          <a:p>
            <a:r>
              <a:rPr lang="es-ES" sz="2400" dirty="0" smtClean="0">
                <a:latin typeface="Arial" pitchFamily="34" charset="0"/>
                <a:cs typeface="Arial" pitchFamily="34" charset="0"/>
              </a:rPr>
              <a:t>Número de neutrones (N)</a:t>
            </a:r>
            <a:endParaRPr lang="es-ES" sz="2400" dirty="0">
              <a:latin typeface="Arial" pitchFamily="34" charset="0"/>
              <a:cs typeface="Arial" pitchFamily="34" charset="0"/>
            </a:endParaRPr>
          </a:p>
        </p:txBody>
      </p:sp>
      <p:sp>
        <p:nvSpPr>
          <p:cNvPr id="5" name="4 CuadroTexto"/>
          <p:cNvSpPr txBox="1"/>
          <p:nvPr/>
        </p:nvSpPr>
        <p:spPr>
          <a:xfrm>
            <a:off x="1005318" y="3795886"/>
            <a:ext cx="3168352" cy="830997"/>
          </a:xfrm>
          <a:prstGeom prst="rect">
            <a:avLst/>
          </a:prstGeom>
          <a:solidFill>
            <a:schemeClr val="accent2">
              <a:lumMod val="20000"/>
              <a:lumOff val="80000"/>
            </a:schemeClr>
          </a:solidFill>
        </p:spPr>
        <p:txBody>
          <a:bodyPr wrap="square" rtlCol="0">
            <a:spAutoFit/>
          </a:bodyPr>
          <a:lstStyle/>
          <a:p>
            <a:r>
              <a:rPr lang="es-ES" sz="2400" dirty="0" smtClean="0">
                <a:latin typeface="Arial" pitchFamily="34" charset="0"/>
                <a:cs typeface="Arial" pitchFamily="34" charset="0"/>
              </a:rPr>
              <a:t>Índice de masa (A)</a:t>
            </a:r>
          </a:p>
          <a:p>
            <a:r>
              <a:rPr lang="es-ES" sz="2400" dirty="0">
                <a:latin typeface="Arial" pitchFamily="34" charset="0"/>
                <a:cs typeface="Arial" pitchFamily="34" charset="0"/>
              </a:rPr>
              <a:t> </a:t>
            </a:r>
            <a:r>
              <a:rPr lang="es-ES" sz="2400" dirty="0" smtClean="0">
                <a:latin typeface="Arial" pitchFamily="34" charset="0"/>
                <a:cs typeface="Arial" pitchFamily="34" charset="0"/>
              </a:rPr>
              <a:t>   A = Z + N</a:t>
            </a:r>
            <a:endParaRPr lang="es-ES" sz="2400" dirty="0">
              <a:latin typeface="Arial" pitchFamily="34" charset="0"/>
              <a:cs typeface="Arial" pitchFamily="34" charset="0"/>
            </a:endParaRPr>
          </a:p>
        </p:txBody>
      </p:sp>
      <p:sp>
        <p:nvSpPr>
          <p:cNvPr id="8" name="7 CuadroTexto"/>
          <p:cNvSpPr txBox="1"/>
          <p:nvPr/>
        </p:nvSpPr>
        <p:spPr>
          <a:xfrm>
            <a:off x="4716016" y="3657386"/>
            <a:ext cx="4032448" cy="1200329"/>
          </a:xfrm>
          <a:prstGeom prst="rect">
            <a:avLst/>
          </a:prstGeom>
          <a:noFill/>
        </p:spPr>
        <p:txBody>
          <a:bodyPr wrap="square" rtlCol="0">
            <a:spAutoFit/>
          </a:bodyPr>
          <a:lstStyle/>
          <a:p>
            <a:r>
              <a:rPr lang="es-ES" sz="2400" dirty="0" smtClean="0">
                <a:latin typeface="Arial" pitchFamily="34" charset="0"/>
                <a:cs typeface="Arial" pitchFamily="34" charset="0"/>
              </a:rPr>
              <a:t>Cantidad  de protones y neutrones, da el número de nucleones</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849328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483518"/>
            <a:ext cx="2952328" cy="369332"/>
          </a:xfrm>
          <a:prstGeom prst="rect">
            <a:avLst/>
          </a:prstGeom>
          <a:noFill/>
        </p:spPr>
        <p:txBody>
          <a:bodyPr wrap="square" rtlCol="0">
            <a:spAutoFit/>
          </a:bodyPr>
          <a:lstStyle/>
          <a:p>
            <a:endParaRPr lang="es-ES" dirty="0"/>
          </a:p>
        </p:txBody>
      </p:sp>
      <p:sp>
        <p:nvSpPr>
          <p:cNvPr id="3" name="2 CuadroTexto"/>
          <p:cNvSpPr txBox="1"/>
          <p:nvPr/>
        </p:nvSpPr>
        <p:spPr>
          <a:xfrm>
            <a:off x="611560" y="375796"/>
            <a:ext cx="2232248" cy="646331"/>
          </a:xfrm>
          <a:prstGeom prst="rect">
            <a:avLst/>
          </a:prstGeom>
          <a:solidFill>
            <a:schemeClr val="accent2">
              <a:lumMod val="20000"/>
              <a:lumOff val="80000"/>
            </a:schemeClr>
          </a:solidFill>
        </p:spPr>
        <p:txBody>
          <a:bodyPr wrap="square" rtlCol="0">
            <a:spAutoFit/>
          </a:bodyPr>
          <a:lstStyle/>
          <a:p>
            <a:r>
              <a:rPr lang="es-ES" sz="3200" dirty="0" smtClean="0">
                <a:latin typeface="Arial" pitchFamily="34" charset="0"/>
                <a:cs typeface="Arial" pitchFamily="34" charset="0"/>
              </a:rPr>
              <a:t>  </a:t>
            </a:r>
            <a:r>
              <a:rPr lang="es-ES" sz="3600" dirty="0" smtClean="0">
                <a:latin typeface="Arial" pitchFamily="34" charset="0"/>
                <a:cs typeface="Arial" pitchFamily="34" charset="0"/>
              </a:rPr>
              <a:t>Isótopos</a:t>
            </a:r>
            <a:endParaRPr lang="es-ES" sz="3600" dirty="0">
              <a:latin typeface="Arial" pitchFamily="34" charset="0"/>
              <a:cs typeface="Arial" pitchFamily="34" charset="0"/>
            </a:endParaRPr>
          </a:p>
        </p:txBody>
      </p:sp>
      <p:sp>
        <p:nvSpPr>
          <p:cNvPr id="4" name="3 CuadroTexto"/>
          <p:cNvSpPr txBox="1"/>
          <p:nvPr/>
        </p:nvSpPr>
        <p:spPr>
          <a:xfrm>
            <a:off x="3779912" y="270203"/>
            <a:ext cx="4864054" cy="1015663"/>
          </a:xfrm>
          <a:prstGeom prst="rect">
            <a:avLst/>
          </a:prstGeom>
          <a:solidFill>
            <a:schemeClr val="accent1">
              <a:lumMod val="20000"/>
              <a:lumOff val="80000"/>
            </a:schemeClr>
          </a:solidFill>
        </p:spPr>
        <p:txBody>
          <a:bodyPr wrap="square" rtlCol="0">
            <a:spAutoFit/>
          </a:bodyPr>
          <a:lstStyle/>
          <a:p>
            <a:r>
              <a:rPr lang="es-ES" sz="2000" dirty="0" smtClean="0">
                <a:latin typeface="Arial" pitchFamily="34" charset="0"/>
                <a:cs typeface="Arial" pitchFamily="34" charset="0"/>
              </a:rPr>
              <a:t>Tipos de átomos  que tienen desigual carga nuclear, desigual índice de masa  o ambas, denominados nucleídos. </a:t>
            </a:r>
            <a:endParaRPr lang="es-ES" sz="2000" dirty="0">
              <a:latin typeface="Arial" pitchFamily="34" charset="0"/>
              <a:cs typeface="Arial" pitchFamily="34" charset="0"/>
            </a:endParaRPr>
          </a:p>
        </p:txBody>
      </p:sp>
      <p:sp>
        <p:nvSpPr>
          <p:cNvPr id="5" name="4 Flecha derecha"/>
          <p:cNvSpPr/>
          <p:nvPr/>
        </p:nvSpPr>
        <p:spPr>
          <a:xfrm>
            <a:off x="2987824" y="529234"/>
            <a:ext cx="7021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540384" y="1648897"/>
            <a:ext cx="2663464" cy="830997"/>
          </a:xfrm>
          <a:prstGeom prst="rect">
            <a:avLst/>
          </a:prstGeom>
          <a:solidFill>
            <a:schemeClr val="accent2">
              <a:lumMod val="20000"/>
              <a:lumOff val="80000"/>
            </a:schemeClr>
          </a:solidFill>
        </p:spPr>
        <p:txBody>
          <a:bodyPr wrap="square" rtlCol="0">
            <a:spAutoFit/>
          </a:bodyPr>
          <a:lstStyle/>
          <a:p>
            <a:r>
              <a:rPr lang="es-ES" sz="2400" dirty="0" smtClean="0">
                <a:latin typeface="Arial" pitchFamily="34" charset="0"/>
                <a:cs typeface="Arial" pitchFamily="34" charset="0"/>
              </a:rPr>
              <a:t>Representación </a:t>
            </a:r>
          </a:p>
          <a:p>
            <a:r>
              <a:rPr lang="es-ES" sz="2400" dirty="0" smtClean="0">
                <a:latin typeface="Arial" pitchFamily="34" charset="0"/>
                <a:cs typeface="Arial" pitchFamily="34" charset="0"/>
              </a:rPr>
              <a:t>de los nucleídos</a:t>
            </a:r>
            <a:r>
              <a:rPr lang="es-ES" dirty="0" smtClean="0"/>
              <a:t>:    </a:t>
            </a:r>
            <a:endParaRPr lang="es-ES" dirty="0"/>
          </a:p>
        </p:txBody>
      </p:sp>
      <p:grpSp>
        <p:nvGrpSpPr>
          <p:cNvPr id="11" name="10 Grupo"/>
          <p:cNvGrpSpPr/>
          <p:nvPr/>
        </p:nvGrpSpPr>
        <p:grpSpPr>
          <a:xfrm>
            <a:off x="1037622" y="2944577"/>
            <a:ext cx="1380124" cy="1643397"/>
            <a:chOff x="1037622" y="2644351"/>
            <a:chExt cx="1380124" cy="1643397"/>
          </a:xfrm>
        </p:grpSpPr>
        <p:sp>
          <p:nvSpPr>
            <p:cNvPr id="7" name="6 CuadroTexto"/>
            <p:cNvSpPr txBox="1"/>
            <p:nvPr/>
          </p:nvSpPr>
          <p:spPr>
            <a:xfrm>
              <a:off x="1037622" y="2659740"/>
              <a:ext cx="1380124" cy="1569660"/>
            </a:xfrm>
            <a:prstGeom prst="rect">
              <a:avLst/>
            </a:prstGeom>
            <a:noFill/>
          </p:spPr>
          <p:txBody>
            <a:bodyPr wrap="square" rtlCol="0">
              <a:spAutoFit/>
            </a:bodyPr>
            <a:lstStyle/>
            <a:p>
              <a:r>
                <a:rPr lang="es-ES" sz="4000" dirty="0" smtClean="0"/>
                <a:t>   </a:t>
              </a:r>
              <a:r>
                <a:rPr lang="es-ES" sz="9600" dirty="0" smtClean="0">
                  <a:latin typeface="Arial" pitchFamily="34" charset="0"/>
                  <a:cs typeface="Arial" pitchFamily="34" charset="0"/>
                </a:rPr>
                <a:t>X</a:t>
              </a:r>
              <a:r>
                <a:rPr lang="es-ES" sz="4000" dirty="0" smtClean="0">
                  <a:latin typeface="Arial" pitchFamily="34" charset="0"/>
                  <a:cs typeface="Arial" pitchFamily="34" charset="0"/>
                </a:rPr>
                <a:t>    </a:t>
              </a:r>
              <a:r>
                <a:rPr lang="es-ES" sz="4000" dirty="0" smtClean="0"/>
                <a:t> </a:t>
              </a:r>
              <a:endParaRPr lang="es-ES" sz="4000" dirty="0"/>
            </a:p>
          </p:txBody>
        </p:sp>
        <p:sp>
          <p:nvSpPr>
            <p:cNvPr id="8" name="7 CuadroTexto"/>
            <p:cNvSpPr txBox="1"/>
            <p:nvPr/>
          </p:nvSpPr>
          <p:spPr>
            <a:xfrm>
              <a:off x="1043608" y="2644351"/>
              <a:ext cx="504056" cy="707886"/>
            </a:xfrm>
            <a:prstGeom prst="rect">
              <a:avLst/>
            </a:prstGeom>
            <a:noFill/>
          </p:spPr>
          <p:txBody>
            <a:bodyPr wrap="square" rtlCol="0">
              <a:spAutoFit/>
            </a:bodyPr>
            <a:lstStyle/>
            <a:p>
              <a:r>
                <a:rPr lang="es-ES" sz="4000" dirty="0" smtClean="0">
                  <a:latin typeface="Arial" pitchFamily="34" charset="0"/>
                  <a:cs typeface="Arial" pitchFamily="34" charset="0"/>
                </a:rPr>
                <a:t>A</a:t>
              </a:r>
              <a:endParaRPr lang="es-ES" sz="4000" dirty="0">
                <a:latin typeface="Arial" pitchFamily="34" charset="0"/>
                <a:cs typeface="Arial" pitchFamily="34" charset="0"/>
              </a:endParaRPr>
            </a:p>
          </p:txBody>
        </p:sp>
        <p:sp>
          <p:nvSpPr>
            <p:cNvPr id="9" name="8 CuadroTexto"/>
            <p:cNvSpPr txBox="1"/>
            <p:nvPr/>
          </p:nvSpPr>
          <p:spPr>
            <a:xfrm>
              <a:off x="1050412" y="3579862"/>
              <a:ext cx="497252" cy="707886"/>
            </a:xfrm>
            <a:prstGeom prst="rect">
              <a:avLst/>
            </a:prstGeom>
            <a:noFill/>
          </p:spPr>
          <p:txBody>
            <a:bodyPr wrap="none" rtlCol="0">
              <a:spAutoFit/>
            </a:bodyPr>
            <a:lstStyle/>
            <a:p>
              <a:r>
                <a:rPr lang="es-ES" sz="4000" dirty="0" smtClean="0">
                  <a:latin typeface="Arial" pitchFamily="34" charset="0"/>
                  <a:cs typeface="Arial" pitchFamily="34" charset="0"/>
                </a:rPr>
                <a:t>Z</a:t>
              </a:r>
              <a:endParaRPr lang="es-ES" sz="4000" dirty="0">
                <a:latin typeface="Arial" pitchFamily="34" charset="0"/>
                <a:cs typeface="Arial" pitchFamily="34" charset="0"/>
              </a:endParaRPr>
            </a:p>
          </p:txBody>
        </p:sp>
      </p:grpSp>
      <p:pic>
        <p:nvPicPr>
          <p:cNvPr id="1026" name="Picture 2" descr="F:\C Posgra. Preparac. Electó 2018\carpeta de imagenes\isotop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918" y="2064976"/>
            <a:ext cx="4105080" cy="302705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779912" y="1707654"/>
            <a:ext cx="4264086" cy="400110"/>
          </a:xfrm>
          <a:prstGeom prst="rect">
            <a:avLst/>
          </a:prstGeom>
          <a:solidFill>
            <a:schemeClr val="accent2">
              <a:lumMod val="20000"/>
              <a:lumOff val="80000"/>
            </a:schemeClr>
          </a:solidFill>
        </p:spPr>
        <p:txBody>
          <a:bodyPr wrap="square" rtlCol="0">
            <a:spAutoFit/>
          </a:bodyPr>
          <a:lstStyle/>
          <a:p>
            <a:pPr algn="ctr"/>
            <a:r>
              <a:rPr lang="es-ES" sz="2000" b="1" dirty="0" smtClean="0">
                <a:latin typeface="Arial" pitchFamily="34" charset="0"/>
                <a:cs typeface="Arial" pitchFamily="34" charset="0"/>
              </a:rPr>
              <a:t>Isótopos del elemento hidrógeno</a:t>
            </a:r>
            <a:endParaRPr lang="es-ES" sz="2000" b="1" dirty="0">
              <a:latin typeface="Arial" pitchFamily="34" charset="0"/>
              <a:cs typeface="Arial" pitchFamily="34" charset="0"/>
            </a:endParaRPr>
          </a:p>
        </p:txBody>
      </p:sp>
    </p:spTree>
    <p:extLst>
      <p:ext uri="{BB962C8B-B14F-4D97-AF65-F5344CB8AC3E}">
        <p14:creationId xmlns:p14="http://schemas.microsoft.com/office/powerpoint/2010/main" val="2264370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78979" y="462944"/>
            <a:ext cx="4009045" cy="1323439"/>
          </a:xfrm>
          <a:prstGeom prst="rect">
            <a:avLst/>
          </a:prstGeom>
          <a:solidFill>
            <a:schemeClr val="accent1">
              <a:lumMod val="20000"/>
              <a:lumOff val="80000"/>
            </a:schemeClr>
          </a:solidFill>
        </p:spPr>
        <p:txBody>
          <a:bodyPr wrap="square" rtlCol="0">
            <a:spAutoFit/>
          </a:bodyPr>
          <a:lstStyle/>
          <a:p>
            <a:r>
              <a:rPr lang="es-ES" sz="2000" dirty="0" smtClean="0">
                <a:latin typeface="Arial" pitchFamily="34" charset="0"/>
                <a:cs typeface="Arial" pitchFamily="34" charset="0"/>
              </a:rPr>
              <a:t>Reacción nuclear de descomposición espontánea en la que se emite una radiación: desintegración radiactiva.</a:t>
            </a:r>
            <a:endParaRPr lang="es-ES" sz="2000" dirty="0">
              <a:latin typeface="Arial" pitchFamily="34" charset="0"/>
              <a:cs typeface="Arial" pitchFamily="34" charset="0"/>
            </a:endParaRPr>
          </a:p>
        </p:txBody>
      </p:sp>
      <p:sp>
        <p:nvSpPr>
          <p:cNvPr id="5" name="4 Elipse"/>
          <p:cNvSpPr/>
          <p:nvPr/>
        </p:nvSpPr>
        <p:spPr>
          <a:xfrm>
            <a:off x="2267744" y="2052346"/>
            <a:ext cx="4032448"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2771800" y="2264554"/>
            <a:ext cx="3096344" cy="523220"/>
          </a:xfrm>
          <a:prstGeom prst="rect">
            <a:avLst/>
          </a:prstGeom>
          <a:noFill/>
        </p:spPr>
        <p:txBody>
          <a:bodyPr wrap="square" rtlCol="0">
            <a:spAutoFit/>
          </a:bodyPr>
          <a:lstStyle/>
          <a:p>
            <a:r>
              <a:rPr lang="es-ES" sz="2800" b="1" dirty="0" smtClean="0">
                <a:latin typeface="Arial" pitchFamily="34" charset="0"/>
                <a:cs typeface="Arial" pitchFamily="34" charset="0"/>
              </a:rPr>
              <a:t>La Radiactividad</a:t>
            </a:r>
            <a:endParaRPr lang="es-ES" sz="2800" b="1" dirty="0">
              <a:latin typeface="Arial" pitchFamily="34" charset="0"/>
              <a:cs typeface="Arial" pitchFamily="34" charset="0"/>
            </a:endParaRPr>
          </a:p>
        </p:txBody>
      </p:sp>
      <p:sp>
        <p:nvSpPr>
          <p:cNvPr id="7" name="6 CuadroTexto"/>
          <p:cNvSpPr txBox="1"/>
          <p:nvPr/>
        </p:nvSpPr>
        <p:spPr>
          <a:xfrm>
            <a:off x="5903640" y="1036683"/>
            <a:ext cx="3240360" cy="1015663"/>
          </a:xfrm>
          <a:prstGeom prst="rect">
            <a:avLst/>
          </a:prstGeom>
          <a:solidFill>
            <a:schemeClr val="accent1">
              <a:lumMod val="20000"/>
              <a:lumOff val="80000"/>
            </a:schemeClr>
          </a:solidFill>
        </p:spPr>
        <p:txBody>
          <a:bodyPr wrap="square" rtlCol="0">
            <a:spAutoFit/>
          </a:bodyPr>
          <a:lstStyle/>
          <a:p>
            <a:r>
              <a:rPr lang="es-ES" sz="2000" dirty="0" smtClean="0">
                <a:latin typeface="Arial" pitchFamily="34" charset="0"/>
                <a:cs typeface="Arial" pitchFamily="34" charset="0"/>
              </a:rPr>
              <a:t>Nucleído inestable se descompone en otro más estable.</a:t>
            </a:r>
            <a:endParaRPr lang="es-ES" sz="2000" dirty="0">
              <a:latin typeface="Arial" pitchFamily="34" charset="0"/>
              <a:cs typeface="Arial" pitchFamily="34" charset="0"/>
            </a:endParaRPr>
          </a:p>
        </p:txBody>
      </p:sp>
      <p:sp>
        <p:nvSpPr>
          <p:cNvPr id="8" name="7 CuadroTexto"/>
          <p:cNvSpPr txBox="1"/>
          <p:nvPr/>
        </p:nvSpPr>
        <p:spPr>
          <a:xfrm>
            <a:off x="5364088" y="3274114"/>
            <a:ext cx="3312368" cy="1015663"/>
          </a:xfrm>
          <a:prstGeom prst="rect">
            <a:avLst/>
          </a:prstGeom>
          <a:solidFill>
            <a:schemeClr val="accent1">
              <a:lumMod val="20000"/>
              <a:lumOff val="80000"/>
            </a:schemeClr>
          </a:solidFill>
        </p:spPr>
        <p:txBody>
          <a:bodyPr wrap="square" rtlCol="0">
            <a:spAutoFit/>
          </a:bodyPr>
          <a:lstStyle/>
          <a:p>
            <a:r>
              <a:rPr lang="es-ES" sz="2000" dirty="0" smtClean="0">
                <a:latin typeface="Arial" pitchFamily="34" charset="0"/>
                <a:cs typeface="Arial" pitchFamily="34" charset="0"/>
              </a:rPr>
              <a:t>Isótopos radiactivos  son los elementos con Z= 84 o mayor.</a:t>
            </a:r>
            <a:endParaRPr lang="es-ES" sz="2000" dirty="0">
              <a:latin typeface="Arial" pitchFamily="34" charset="0"/>
              <a:cs typeface="Arial" pitchFamily="34" charset="0"/>
            </a:endParaRPr>
          </a:p>
        </p:txBody>
      </p:sp>
      <p:sp>
        <p:nvSpPr>
          <p:cNvPr id="9" name="8 CuadroTexto"/>
          <p:cNvSpPr txBox="1"/>
          <p:nvPr/>
        </p:nvSpPr>
        <p:spPr>
          <a:xfrm>
            <a:off x="778979" y="3261320"/>
            <a:ext cx="3865029" cy="1015663"/>
          </a:xfrm>
          <a:prstGeom prst="rect">
            <a:avLst/>
          </a:prstGeom>
          <a:solidFill>
            <a:schemeClr val="accent1">
              <a:lumMod val="20000"/>
              <a:lumOff val="80000"/>
            </a:schemeClr>
          </a:solidFill>
        </p:spPr>
        <p:txBody>
          <a:bodyPr wrap="square" rtlCol="0">
            <a:spAutoFit/>
          </a:bodyPr>
          <a:lstStyle/>
          <a:p>
            <a:r>
              <a:rPr lang="es-ES" sz="2000" dirty="0" smtClean="0">
                <a:latin typeface="Arial" pitchFamily="34" charset="0"/>
                <a:cs typeface="Arial" pitchFamily="34" charset="0"/>
              </a:rPr>
              <a:t>Radiactividad  artificial se obtienen en</a:t>
            </a:r>
            <a:r>
              <a:rPr lang="es-ES" sz="2000" dirty="0">
                <a:solidFill>
                  <a:prstClr val="black"/>
                </a:solidFill>
                <a:latin typeface="Arial" pitchFamily="34" charset="0"/>
                <a:cs typeface="Arial" pitchFamily="34" charset="0"/>
              </a:rPr>
              <a:t> el </a:t>
            </a:r>
            <a:r>
              <a:rPr lang="es-ES" sz="2000" dirty="0" smtClean="0">
                <a:solidFill>
                  <a:prstClr val="black"/>
                </a:solidFill>
                <a:latin typeface="Arial" pitchFamily="34" charset="0"/>
                <a:cs typeface="Arial" pitchFamily="34" charset="0"/>
              </a:rPr>
              <a:t>laboratorio de </a:t>
            </a:r>
            <a:r>
              <a:rPr lang="es-ES" sz="2000" dirty="0" smtClean="0">
                <a:latin typeface="Arial" pitchFamily="34" charset="0"/>
                <a:cs typeface="Arial" pitchFamily="34" charset="0"/>
              </a:rPr>
              <a:t> </a:t>
            </a:r>
          </a:p>
          <a:p>
            <a:r>
              <a:rPr lang="es-ES" sz="2000" dirty="0">
                <a:latin typeface="Arial" pitchFamily="34" charset="0"/>
                <a:cs typeface="Arial" pitchFamily="34" charset="0"/>
              </a:rPr>
              <a:t>i</a:t>
            </a:r>
            <a:r>
              <a:rPr lang="es-ES" sz="2000" dirty="0" smtClean="0">
                <a:latin typeface="Arial" pitchFamily="34" charset="0"/>
                <a:cs typeface="Arial" pitchFamily="34" charset="0"/>
              </a:rPr>
              <a:t>sótopos  naturales estables.</a:t>
            </a:r>
            <a:endParaRPr lang="es-ES" sz="2000" dirty="0">
              <a:latin typeface="Arial" pitchFamily="34" charset="0"/>
              <a:cs typeface="Arial" pitchFamily="34" charset="0"/>
            </a:endParaRPr>
          </a:p>
        </p:txBody>
      </p:sp>
      <p:sp>
        <p:nvSpPr>
          <p:cNvPr id="2" name="1 Flecha curvada hacia la izquierda"/>
          <p:cNvSpPr/>
          <p:nvPr/>
        </p:nvSpPr>
        <p:spPr>
          <a:xfrm flipH="1" flipV="1">
            <a:off x="1259632" y="1707654"/>
            <a:ext cx="864096" cy="9667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3 Flecha curvada hacia abajo"/>
          <p:cNvSpPr/>
          <p:nvPr/>
        </p:nvSpPr>
        <p:spPr>
          <a:xfrm>
            <a:off x="4932040" y="281177"/>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Flecha curvada hacia la izquierda"/>
          <p:cNvSpPr/>
          <p:nvPr/>
        </p:nvSpPr>
        <p:spPr>
          <a:xfrm rot="21381878">
            <a:off x="7497978" y="2191005"/>
            <a:ext cx="731520" cy="95680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Flecha curvada hacia la izquierda"/>
          <p:cNvSpPr/>
          <p:nvPr/>
        </p:nvSpPr>
        <p:spPr>
          <a:xfrm rot="4639198">
            <a:off x="4670214" y="4077002"/>
            <a:ext cx="705398" cy="9132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231350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165869"/>
            <a:ext cx="3168352" cy="461665"/>
          </a:xfrm>
          <a:prstGeom prst="rect">
            <a:avLst/>
          </a:prstGeom>
          <a:solidFill>
            <a:schemeClr val="bg2">
              <a:lumMod val="90000"/>
            </a:schemeClr>
          </a:solidFill>
          <a:scene3d>
            <a:camera prst="orthographicFront"/>
            <a:lightRig rig="threePt" dir="t"/>
          </a:scene3d>
          <a:sp3d>
            <a:bevelT w="165100" prst="coolSlant"/>
          </a:sp3d>
        </p:spPr>
        <p:txBody>
          <a:bodyPr wrap="square" rtlCol="0">
            <a:spAutoFit/>
          </a:bodyPr>
          <a:lstStyle/>
          <a:p>
            <a:pPr algn="ctr"/>
            <a:r>
              <a:rPr lang="es-ES" sz="2400" dirty="0" smtClean="0">
                <a:latin typeface="Arial" pitchFamily="34" charset="0"/>
                <a:cs typeface="Arial" pitchFamily="34" charset="0"/>
              </a:rPr>
              <a:t>Esposos Curie</a:t>
            </a:r>
            <a:endParaRPr lang="es-ES" sz="2400" dirty="0">
              <a:latin typeface="Arial" pitchFamily="34" charset="0"/>
              <a:cs typeface="Arial" pitchFamily="34" charset="0"/>
            </a:endParaRPr>
          </a:p>
        </p:txBody>
      </p:sp>
      <p:pic>
        <p:nvPicPr>
          <p:cNvPr id="3" name="Picture 2" descr="F:\C Posgra. Preparac. Electó 2018\carpeta de imagenes\íMarie y Pier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120" y="830943"/>
            <a:ext cx="6457240" cy="390104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33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 Posgra. Preparac. Electó 2018\carpeta de imagenes\Irene Joli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658558"/>
            <a:ext cx="6264696" cy="411572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47664" y="123478"/>
            <a:ext cx="3744416" cy="369332"/>
          </a:xfrm>
          <a:prstGeom prst="rect">
            <a:avLst/>
          </a:prstGeom>
          <a:solidFill>
            <a:schemeClr val="bg2">
              <a:lumMod val="90000"/>
            </a:schemeClr>
          </a:solidFill>
          <a:scene3d>
            <a:camera prst="orthographicFront"/>
            <a:lightRig rig="threePt" dir="t"/>
          </a:scene3d>
          <a:sp3d>
            <a:bevelT w="165100" prst="coolSlant"/>
          </a:sp3d>
        </p:spPr>
        <p:txBody>
          <a:bodyPr wrap="square" rtlCol="0">
            <a:spAutoFit/>
          </a:bodyPr>
          <a:lstStyle/>
          <a:p>
            <a:r>
              <a:rPr lang="es-ES" dirty="0" smtClean="0"/>
              <a:t>Irene Joliot-Curie y Frédéric Joliot</a:t>
            </a:r>
            <a:endParaRPr lang="es-ES" dirty="0"/>
          </a:p>
        </p:txBody>
      </p:sp>
    </p:spTree>
    <p:extLst>
      <p:ext uri="{BB962C8B-B14F-4D97-AF65-F5344CB8AC3E}">
        <p14:creationId xmlns:p14="http://schemas.microsoft.com/office/powerpoint/2010/main" val="1442248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5851" y="339502"/>
            <a:ext cx="5429289" cy="707886"/>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000" b="1" dirty="0" smtClean="0">
                <a:latin typeface="Arial" pitchFamily="34" charset="0"/>
                <a:cs typeface="Arial" pitchFamily="34" charset="0"/>
              </a:rPr>
              <a:t>Radiaciones emitidas por desintegración radiactiva</a:t>
            </a:r>
            <a:endParaRPr lang="es-ES" sz="2000" b="1" dirty="0">
              <a:latin typeface="Arial" pitchFamily="34" charset="0"/>
              <a:cs typeface="Arial" pitchFamily="34" charset="0"/>
            </a:endParaRPr>
          </a:p>
        </p:txBody>
      </p:sp>
      <p:grpSp>
        <p:nvGrpSpPr>
          <p:cNvPr id="10" name="9 Grupo"/>
          <p:cNvGrpSpPr/>
          <p:nvPr/>
        </p:nvGrpSpPr>
        <p:grpSpPr>
          <a:xfrm>
            <a:off x="383049" y="1345867"/>
            <a:ext cx="8329410" cy="3375090"/>
            <a:chOff x="635078" y="1345867"/>
            <a:chExt cx="8329410" cy="337509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78" y="1745977"/>
              <a:ext cx="3456384" cy="224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067944" y="1775021"/>
              <a:ext cx="100811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alfa</a:t>
              </a:r>
              <a:endParaRPr lang="es-ES" sz="2400" b="1" dirty="0">
                <a:latin typeface="Arial" pitchFamily="34" charset="0"/>
                <a:cs typeface="Arial" pitchFamily="34" charset="0"/>
              </a:endParaRPr>
            </a:p>
          </p:txBody>
        </p:sp>
        <p:sp>
          <p:nvSpPr>
            <p:cNvPr id="4" name="3 CuadroTexto"/>
            <p:cNvSpPr txBox="1"/>
            <p:nvPr/>
          </p:nvSpPr>
          <p:spPr>
            <a:xfrm>
              <a:off x="4067944" y="2691928"/>
              <a:ext cx="100811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beta</a:t>
              </a:r>
              <a:endParaRPr lang="es-ES" sz="2400" b="1" dirty="0">
                <a:latin typeface="Arial" pitchFamily="34" charset="0"/>
                <a:cs typeface="Arial" pitchFamily="34" charset="0"/>
              </a:endParaRPr>
            </a:p>
          </p:txBody>
        </p:sp>
        <p:sp>
          <p:nvSpPr>
            <p:cNvPr id="5" name="4 CuadroTexto"/>
            <p:cNvSpPr txBox="1"/>
            <p:nvPr/>
          </p:nvSpPr>
          <p:spPr>
            <a:xfrm>
              <a:off x="3995936" y="3507854"/>
              <a:ext cx="1296144"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gamma</a:t>
              </a:r>
              <a:endParaRPr lang="es-ES" sz="2400" b="1" dirty="0">
                <a:latin typeface="Arial" pitchFamily="34" charset="0"/>
                <a:cs typeface="Arial" pitchFamily="34" charset="0"/>
              </a:endParaRPr>
            </a:p>
          </p:txBody>
        </p:sp>
        <p:sp>
          <p:nvSpPr>
            <p:cNvPr id="6" name="5 CuadroTexto"/>
            <p:cNvSpPr txBox="1"/>
            <p:nvPr/>
          </p:nvSpPr>
          <p:spPr>
            <a:xfrm>
              <a:off x="5426189" y="1345867"/>
              <a:ext cx="3538299" cy="3170099"/>
            </a:xfrm>
            <a:prstGeom prst="rect">
              <a:avLst/>
            </a:prstGeom>
            <a:solidFill>
              <a:schemeClr val="accent1">
                <a:lumMod val="20000"/>
                <a:lumOff val="80000"/>
              </a:schemeClr>
            </a:solidFill>
          </p:spPr>
          <p:txBody>
            <a:bodyPr wrap="square" rtlCol="0">
              <a:spAutoFit/>
            </a:bodyPr>
            <a:lstStyle/>
            <a:p>
              <a:pPr algn="ctr"/>
              <a:r>
                <a:rPr lang="es-ES" sz="2000" b="1" dirty="0" smtClean="0">
                  <a:latin typeface="Arial" pitchFamily="34" charset="0"/>
                  <a:cs typeface="Arial" pitchFamily="34" charset="0"/>
                </a:rPr>
                <a:t>Algunas de sus propiedades</a:t>
              </a:r>
            </a:p>
            <a:p>
              <a:endParaRPr lang="es-ES" sz="2000" b="1" dirty="0" smtClean="0">
                <a:latin typeface="Arial" pitchFamily="34" charset="0"/>
                <a:cs typeface="Arial" pitchFamily="34" charset="0"/>
              </a:endParaRPr>
            </a:p>
            <a:p>
              <a:r>
                <a:rPr lang="es-ES" sz="2000" b="1" dirty="0" smtClean="0">
                  <a:latin typeface="Arial" pitchFamily="34" charset="0"/>
                  <a:cs typeface="Arial" pitchFamily="34" charset="0"/>
                </a:rPr>
                <a:t>Absorción: </a:t>
              </a:r>
              <a:r>
                <a:rPr lang="es-ES" sz="2000" b="1" dirty="0" smtClean="0">
                  <a:latin typeface="Century Gothic"/>
                  <a:cs typeface="Arial" pitchFamily="34" charset="0"/>
                </a:rPr>
                <a:t>α &gt; </a:t>
              </a:r>
              <a:r>
                <a:rPr lang="el-GR" sz="2000" b="1" dirty="0" smtClean="0">
                  <a:latin typeface="Century Gothic"/>
                  <a:cs typeface="Arial" pitchFamily="34" charset="0"/>
                </a:rPr>
                <a:t>β</a:t>
              </a:r>
              <a:r>
                <a:rPr lang="es-ES" sz="2000" b="1" dirty="0" smtClean="0">
                  <a:latin typeface="Century Gothic"/>
                  <a:cs typeface="Arial" pitchFamily="34" charset="0"/>
                </a:rPr>
                <a:t> &gt; </a:t>
              </a:r>
              <a:r>
                <a:rPr lang="el-GR" sz="2000" b="1" dirty="0" smtClean="0">
                  <a:latin typeface="Century Gothic"/>
                  <a:cs typeface="Arial" pitchFamily="34" charset="0"/>
                </a:rPr>
                <a:t>γ</a:t>
              </a:r>
              <a:endParaRPr lang="es-ES" sz="2000" b="1" dirty="0" smtClean="0">
                <a:latin typeface="Century Gothic"/>
                <a:cs typeface="Arial" pitchFamily="34" charset="0"/>
              </a:endParaRPr>
            </a:p>
            <a:p>
              <a:r>
                <a:rPr lang="es-ES" sz="2000" b="1" dirty="0" smtClean="0">
                  <a:latin typeface="Arial" pitchFamily="34" charset="0"/>
                  <a:cs typeface="Arial" pitchFamily="34" charset="0"/>
                </a:rPr>
                <a:t>Acción ionizante: </a:t>
              </a:r>
              <a:r>
                <a:rPr lang="es-ES" sz="2000" b="1" dirty="0">
                  <a:latin typeface="Century Gothic"/>
                  <a:cs typeface="Arial" pitchFamily="34" charset="0"/>
                </a:rPr>
                <a:t>α &gt; </a:t>
              </a:r>
              <a:r>
                <a:rPr lang="el-GR" sz="2000" b="1" dirty="0">
                  <a:latin typeface="Century Gothic"/>
                  <a:cs typeface="Arial" pitchFamily="34" charset="0"/>
                </a:rPr>
                <a:t>β</a:t>
              </a:r>
              <a:r>
                <a:rPr lang="es-ES" sz="2000" b="1" dirty="0">
                  <a:latin typeface="Century Gothic"/>
                  <a:cs typeface="Arial" pitchFamily="34" charset="0"/>
                </a:rPr>
                <a:t> &gt; </a:t>
              </a:r>
              <a:r>
                <a:rPr lang="el-GR" sz="2000" b="1" dirty="0" smtClean="0">
                  <a:latin typeface="Century Gothic"/>
                  <a:cs typeface="Arial" pitchFamily="34" charset="0"/>
                </a:rPr>
                <a:t>γ</a:t>
              </a:r>
              <a:endParaRPr lang="es-ES" sz="2000" b="1" dirty="0" smtClean="0">
                <a:latin typeface="Century Gothic"/>
                <a:cs typeface="Arial" pitchFamily="34" charset="0"/>
              </a:endParaRPr>
            </a:p>
            <a:p>
              <a:r>
                <a:rPr lang="es-ES" sz="2000" b="1" dirty="0" smtClean="0">
                  <a:latin typeface="Arial" pitchFamily="34" charset="0"/>
                  <a:cs typeface="Arial" pitchFamily="34" charset="0"/>
                </a:rPr>
                <a:t>Acción biológica: </a:t>
              </a:r>
              <a:r>
                <a:rPr lang="es-ES" sz="2000" b="1" dirty="0">
                  <a:latin typeface="Century Gothic"/>
                  <a:cs typeface="Arial" pitchFamily="34" charset="0"/>
                </a:rPr>
                <a:t>α &gt; </a:t>
              </a:r>
              <a:r>
                <a:rPr lang="el-GR" sz="2000" b="1" dirty="0">
                  <a:latin typeface="Century Gothic"/>
                  <a:cs typeface="Arial" pitchFamily="34" charset="0"/>
                </a:rPr>
                <a:t>β</a:t>
              </a:r>
              <a:r>
                <a:rPr lang="es-ES" sz="2000" b="1" dirty="0">
                  <a:latin typeface="Century Gothic"/>
                  <a:cs typeface="Arial" pitchFamily="34" charset="0"/>
                </a:rPr>
                <a:t> &gt; </a:t>
              </a:r>
              <a:r>
                <a:rPr lang="el-GR" sz="2000" b="1" dirty="0" smtClean="0">
                  <a:latin typeface="Century Gothic"/>
                  <a:cs typeface="Arial" pitchFamily="34" charset="0"/>
                </a:rPr>
                <a:t>γ</a:t>
              </a:r>
              <a:endParaRPr lang="es-ES" sz="2000" b="1" dirty="0" smtClean="0">
                <a:latin typeface="Century Gothic"/>
                <a:cs typeface="Arial" pitchFamily="34" charset="0"/>
              </a:endParaRPr>
            </a:p>
            <a:p>
              <a:r>
                <a:rPr lang="es-ES" sz="2000" b="1" dirty="0" smtClean="0">
                  <a:latin typeface="Arial" pitchFamily="34" charset="0"/>
                  <a:cs typeface="Arial" pitchFamily="34" charset="0"/>
                </a:rPr>
                <a:t>Poder de </a:t>
              </a:r>
            </a:p>
            <a:p>
              <a:r>
                <a:rPr lang="es-ES" sz="2000" b="1" dirty="0" smtClean="0">
                  <a:latin typeface="Arial" pitchFamily="34" charset="0"/>
                  <a:cs typeface="Arial" pitchFamily="34" charset="0"/>
                </a:rPr>
                <a:t>penetración: </a:t>
              </a:r>
              <a:r>
                <a:rPr lang="el-GR" sz="2000" b="1" dirty="0" smtClean="0">
                  <a:latin typeface="Century Gothic"/>
                  <a:cs typeface="Arial" pitchFamily="34" charset="0"/>
                </a:rPr>
                <a:t>γ</a:t>
              </a:r>
              <a:r>
                <a:rPr lang="es-ES" sz="2000" b="1" dirty="0" smtClean="0">
                  <a:latin typeface="Century Gothic"/>
                  <a:cs typeface="Arial" pitchFamily="34" charset="0"/>
                </a:rPr>
                <a:t> &gt; </a:t>
              </a:r>
              <a:r>
                <a:rPr lang="el-GR" sz="2000" b="1" dirty="0" smtClean="0">
                  <a:latin typeface="Century Gothic"/>
                  <a:cs typeface="Arial" pitchFamily="34" charset="0"/>
                </a:rPr>
                <a:t>β</a:t>
              </a:r>
              <a:r>
                <a:rPr lang="es-ES" sz="2000" b="1" dirty="0" smtClean="0">
                  <a:latin typeface="Century Gothic"/>
                  <a:cs typeface="Arial" pitchFamily="34" charset="0"/>
                </a:rPr>
                <a:t> &gt; a</a:t>
              </a:r>
              <a:endParaRPr lang="es-ES" sz="2000" b="1" dirty="0">
                <a:latin typeface="Arial" pitchFamily="34" charset="0"/>
                <a:cs typeface="Arial" pitchFamily="34" charset="0"/>
              </a:endParaRPr>
            </a:p>
            <a:p>
              <a:endParaRPr lang="es-ES" sz="2000" b="1" dirty="0">
                <a:latin typeface="Arial" pitchFamily="34" charset="0"/>
                <a:cs typeface="Arial" pitchFamily="34" charset="0"/>
              </a:endParaRPr>
            </a:p>
            <a:p>
              <a:endParaRPr lang="es-ES" sz="2000" dirty="0">
                <a:latin typeface="Arial" pitchFamily="34" charset="0"/>
                <a:cs typeface="Arial" pitchFamily="34" charset="0"/>
              </a:endParaRPr>
            </a:p>
          </p:txBody>
        </p:sp>
        <p:sp>
          <p:nvSpPr>
            <p:cNvPr id="7" name="6 CuadroTexto"/>
            <p:cNvSpPr txBox="1"/>
            <p:nvPr/>
          </p:nvSpPr>
          <p:spPr>
            <a:xfrm>
              <a:off x="779094" y="4155926"/>
              <a:ext cx="984594" cy="276999"/>
            </a:xfrm>
            <a:prstGeom prst="rect">
              <a:avLst/>
            </a:prstGeom>
            <a:noFill/>
          </p:spPr>
          <p:txBody>
            <a:bodyPr wrap="square" rtlCol="0">
              <a:spAutoFit/>
            </a:bodyPr>
            <a:lstStyle/>
            <a:p>
              <a:pPr algn="ctr"/>
              <a:r>
                <a:rPr lang="es-ES" sz="1200" b="1" dirty="0" smtClean="0">
                  <a:latin typeface="Arial" pitchFamily="34" charset="0"/>
                  <a:cs typeface="Arial" pitchFamily="34" charset="0"/>
                </a:rPr>
                <a:t>hormigón</a:t>
              </a:r>
              <a:endParaRPr lang="es-ES" sz="1200" b="1" dirty="0">
                <a:latin typeface="Arial" pitchFamily="34" charset="0"/>
                <a:cs typeface="Arial" pitchFamily="34" charset="0"/>
              </a:endParaRPr>
            </a:p>
          </p:txBody>
        </p:sp>
        <p:sp>
          <p:nvSpPr>
            <p:cNvPr id="8" name="7 CuadroTexto"/>
            <p:cNvSpPr txBox="1"/>
            <p:nvPr/>
          </p:nvSpPr>
          <p:spPr>
            <a:xfrm>
              <a:off x="1403648" y="4443958"/>
              <a:ext cx="819455" cy="276999"/>
            </a:xfrm>
            <a:prstGeom prst="rect">
              <a:avLst/>
            </a:prstGeom>
            <a:noFill/>
          </p:spPr>
          <p:txBody>
            <a:bodyPr wrap="none" rtlCol="0">
              <a:spAutoFit/>
            </a:bodyPr>
            <a:lstStyle/>
            <a:p>
              <a:r>
                <a:rPr lang="es-ES" sz="1200" b="1" dirty="0" smtClean="0">
                  <a:latin typeface="Arial" pitchFamily="34" charset="0"/>
                  <a:cs typeface="Arial" pitchFamily="34" charset="0"/>
                </a:rPr>
                <a:t>aluminio</a:t>
              </a:r>
              <a:endParaRPr lang="es-ES" sz="1200" b="1" dirty="0">
                <a:latin typeface="Arial" pitchFamily="34" charset="0"/>
                <a:cs typeface="Arial" pitchFamily="34" charset="0"/>
              </a:endParaRPr>
            </a:p>
          </p:txBody>
        </p:sp>
        <p:sp>
          <p:nvSpPr>
            <p:cNvPr id="9" name="8 CuadroTexto"/>
            <p:cNvSpPr txBox="1"/>
            <p:nvPr/>
          </p:nvSpPr>
          <p:spPr>
            <a:xfrm>
              <a:off x="2051720" y="4155926"/>
              <a:ext cx="587020" cy="276999"/>
            </a:xfrm>
            <a:prstGeom prst="rect">
              <a:avLst/>
            </a:prstGeom>
            <a:noFill/>
          </p:spPr>
          <p:txBody>
            <a:bodyPr wrap="none" rtlCol="0">
              <a:spAutoFit/>
            </a:bodyPr>
            <a:lstStyle/>
            <a:p>
              <a:r>
                <a:rPr lang="es-ES" sz="1200" b="1" dirty="0" smtClean="0">
                  <a:latin typeface="Arial" pitchFamily="34" charset="0"/>
                  <a:cs typeface="Arial" pitchFamily="34" charset="0"/>
                </a:rPr>
                <a:t>papel</a:t>
              </a:r>
              <a:endParaRPr lang="es-ES" sz="1200" b="1" dirty="0">
                <a:latin typeface="Arial" pitchFamily="34" charset="0"/>
                <a:cs typeface="Arial" pitchFamily="34" charset="0"/>
              </a:endParaRPr>
            </a:p>
          </p:txBody>
        </p:sp>
        <p:cxnSp>
          <p:nvCxnSpPr>
            <p:cNvPr id="11" name="10 Conector recto de flecha"/>
            <p:cNvCxnSpPr/>
            <p:nvPr/>
          </p:nvCxnSpPr>
          <p:spPr>
            <a:xfrm>
              <a:off x="1187624" y="3990904"/>
              <a:ext cx="0" cy="165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3074" idx="2"/>
            </p:cNvCxnSpPr>
            <p:nvPr/>
          </p:nvCxnSpPr>
          <p:spPr>
            <a:xfrm>
              <a:off x="2363270" y="3990904"/>
              <a:ext cx="0" cy="165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endCxn id="8" idx="0"/>
            </p:cNvCxnSpPr>
            <p:nvPr/>
          </p:nvCxnSpPr>
          <p:spPr>
            <a:xfrm>
              <a:off x="1813376" y="3990904"/>
              <a:ext cx="0" cy="453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941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C Posgra. Preparac. Electó 2018\Chonovil contaminació.jpg"/>
          <p:cNvPicPr>
            <a:picLocks noChangeAspect="1" noChangeArrowheads="1"/>
          </p:cNvPicPr>
          <p:nvPr/>
        </p:nvPicPr>
        <p:blipFill rotWithShape="1">
          <a:blip r:embed="rId3">
            <a:extLst>
              <a:ext uri="{28A0092B-C50C-407E-A947-70E740481C1C}">
                <a14:useLocalDpi xmlns:a14="http://schemas.microsoft.com/office/drawing/2010/main" val="0"/>
              </a:ext>
            </a:extLst>
          </a:blip>
          <a:srcRect l="12878" r="13775" b="8287"/>
          <a:stretch/>
        </p:blipFill>
        <p:spPr bwMode="auto">
          <a:xfrm>
            <a:off x="5091288" y="627534"/>
            <a:ext cx="2957689" cy="200277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C Posgra. Preparac. Electó 2018\efectos de Chesnov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289" y="2684889"/>
            <a:ext cx="2957688" cy="20471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45996" y="182847"/>
            <a:ext cx="2448272" cy="369332"/>
          </a:xfrm>
          <a:prstGeom prst="rect">
            <a:avLst/>
          </a:prstGeom>
          <a:solidFill>
            <a:schemeClr val="accent1">
              <a:lumMod val="20000"/>
              <a:lumOff val="80000"/>
            </a:schemeClr>
          </a:solidFill>
        </p:spPr>
        <p:txBody>
          <a:bodyPr wrap="square" rtlCol="0">
            <a:spAutoFit/>
          </a:bodyPr>
          <a:lstStyle/>
          <a:p>
            <a:r>
              <a:rPr lang="es-ES" b="1" dirty="0" smtClean="0">
                <a:latin typeface="Arial" pitchFamily="34" charset="0"/>
                <a:cs typeface="Arial" pitchFamily="34" charset="0"/>
              </a:rPr>
              <a:t>   Accidente nuclear</a:t>
            </a:r>
            <a:endParaRPr lang="es-ES" b="1" dirty="0">
              <a:latin typeface="Arial" pitchFamily="34" charset="0"/>
              <a:cs typeface="Arial" pitchFamily="34" charset="0"/>
            </a:endParaRPr>
          </a:p>
        </p:txBody>
      </p:sp>
      <p:grpSp>
        <p:nvGrpSpPr>
          <p:cNvPr id="5" name="4 Grupo"/>
          <p:cNvGrpSpPr/>
          <p:nvPr/>
        </p:nvGrpSpPr>
        <p:grpSpPr>
          <a:xfrm>
            <a:off x="0" y="130716"/>
            <a:ext cx="4679504" cy="4728174"/>
            <a:chOff x="0" y="130716"/>
            <a:chExt cx="4679504" cy="4728174"/>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2719"/>
              <a:ext cx="4679504" cy="466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11560" y="130716"/>
              <a:ext cx="3456384" cy="369332"/>
            </a:xfrm>
            <a:prstGeom prst="rect">
              <a:avLst/>
            </a:prstGeom>
            <a:solidFill>
              <a:schemeClr val="accent1">
                <a:lumMod val="20000"/>
                <a:lumOff val="80000"/>
              </a:schemeClr>
            </a:solidFill>
          </p:spPr>
          <p:txBody>
            <a:bodyPr wrap="square" rtlCol="0">
              <a:spAutoFit/>
            </a:bodyPr>
            <a:lstStyle/>
            <a:p>
              <a:r>
                <a:rPr lang="es-ES" b="1" dirty="0" smtClean="0">
                  <a:latin typeface="Arial" pitchFamily="34" charset="0"/>
                  <a:cs typeface="Arial" pitchFamily="34" charset="0"/>
                </a:rPr>
                <a:t>Destrucción de la humanidad</a:t>
              </a:r>
              <a:endParaRPr lang="es-ES" b="1" dirty="0">
                <a:latin typeface="Arial" pitchFamily="34" charset="0"/>
                <a:cs typeface="Arial" pitchFamily="34" charset="0"/>
              </a:endParaRPr>
            </a:p>
          </p:txBody>
        </p:sp>
      </p:grpSp>
    </p:spTree>
    <p:extLst>
      <p:ext uri="{BB962C8B-B14F-4D97-AF65-F5344CB8AC3E}">
        <p14:creationId xmlns:p14="http://schemas.microsoft.com/office/powerpoint/2010/main" val="2768158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64" y="339502"/>
            <a:ext cx="7603668" cy="43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999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25362" y="236662"/>
            <a:ext cx="3168352" cy="523220"/>
          </a:xfrm>
          <a:prstGeom prst="rect">
            <a:avLst/>
          </a:prstGeom>
          <a:solidFill>
            <a:schemeClr val="accent2">
              <a:lumMod val="20000"/>
              <a:lumOff val="80000"/>
            </a:schemeClr>
          </a:solidFill>
          <a:scene3d>
            <a:camera prst="orthographicFront"/>
            <a:lightRig rig="threePt" dir="t"/>
          </a:scene3d>
          <a:sp3d>
            <a:bevelT w="165100" prst="coolSlant"/>
          </a:sp3d>
        </p:spPr>
        <p:txBody>
          <a:bodyPr wrap="square" rtlCol="0">
            <a:spAutoFit/>
          </a:bodyPr>
          <a:lstStyle/>
          <a:p>
            <a:pPr algn="ctr"/>
            <a:r>
              <a:rPr lang="es-ES" sz="2800" b="1" dirty="0" smtClean="0">
                <a:latin typeface="Arial" pitchFamily="34" charset="0"/>
                <a:cs typeface="Arial" pitchFamily="34" charset="0"/>
              </a:rPr>
              <a:t>Objetivos</a:t>
            </a:r>
            <a:endParaRPr lang="es-ES" sz="2800" b="1" dirty="0">
              <a:latin typeface="Arial" pitchFamily="34" charset="0"/>
              <a:cs typeface="Arial" pitchFamily="34" charset="0"/>
            </a:endParaRPr>
          </a:p>
        </p:txBody>
      </p:sp>
      <p:sp>
        <p:nvSpPr>
          <p:cNvPr id="3" name="2 Rectángulo"/>
          <p:cNvSpPr/>
          <p:nvPr/>
        </p:nvSpPr>
        <p:spPr>
          <a:xfrm>
            <a:off x="785786" y="1325113"/>
            <a:ext cx="7715304" cy="3416320"/>
          </a:xfrm>
          <a:prstGeom prst="rect">
            <a:avLst/>
          </a:prstGeom>
          <a:solidFill>
            <a:schemeClr val="bg1">
              <a:lumMod val="85000"/>
            </a:schemeClr>
          </a:solidFill>
        </p:spPr>
        <p:txBody>
          <a:bodyPr wrap="square">
            <a:spAutoFit/>
          </a:bodyPr>
          <a:lstStyle/>
          <a:p>
            <a:pPr>
              <a:buFont typeface="Wingdings" pitchFamily="2" charset="2"/>
              <a:buChar char="v"/>
            </a:pPr>
            <a:r>
              <a:rPr lang="es-ES" sz="2400" dirty="0" smtClean="0">
                <a:latin typeface="Arial"/>
                <a:ea typeface="Times New Roman"/>
              </a:rPr>
              <a:t> Interpretar la </a:t>
            </a:r>
            <a:r>
              <a:rPr lang="es-ES" sz="2400" dirty="0">
                <a:latin typeface="Arial"/>
                <a:ea typeface="Times New Roman"/>
              </a:rPr>
              <a:t>naturaleza de la radiación emitida  en una reacción nuclear, el átomo,  </a:t>
            </a:r>
            <a:r>
              <a:rPr lang="es-ES" sz="2400" dirty="0" smtClean="0">
                <a:latin typeface="Arial"/>
                <a:ea typeface="Times New Roman"/>
              </a:rPr>
              <a:t>para la  utilización de los </a:t>
            </a:r>
            <a:r>
              <a:rPr lang="es-ES" sz="2400" dirty="0">
                <a:solidFill>
                  <a:prstClr val="black"/>
                </a:solidFill>
                <a:latin typeface="Arial"/>
                <a:ea typeface="Times New Roman"/>
              </a:rPr>
              <a:t>radiofármacos </a:t>
            </a:r>
            <a:r>
              <a:rPr lang="es-ES" sz="2400" dirty="0" smtClean="0">
                <a:latin typeface="Arial"/>
                <a:ea typeface="Times New Roman"/>
              </a:rPr>
              <a:t>con </a:t>
            </a:r>
            <a:r>
              <a:rPr lang="es-ES" sz="2400" dirty="0">
                <a:latin typeface="Arial"/>
                <a:ea typeface="Times New Roman"/>
              </a:rPr>
              <a:t>fines </a:t>
            </a:r>
            <a:r>
              <a:rPr lang="es-ES" sz="2400" dirty="0" smtClean="0">
                <a:latin typeface="Arial"/>
                <a:ea typeface="Times New Roman"/>
              </a:rPr>
              <a:t>beneficiosos, en </a:t>
            </a:r>
            <a:r>
              <a:rPr lang="es-ES" sz="2400" dirty="0">
                <a:latin typeface="Arial"/>
                <a:ea typeface="Times New Roman"/>
              </a:rPr>
              <a:t>la </a:t>
            </a:r>
            <a:r>
              <a:rPr lang="es-ES" sz="2400" dirty="0" smtClean="0">
                <a:latin typeface="Arial"/>
                <a:ea typeface="Times New Roman"/>
              </a:rPr>
              <a:t>humanidad y en su protección radiológica </a:t>
            </a:r>
            <a:r>
              <a:rPr lang="es-ES" sz="2400" dirty="0" smtClean="0">
                <a:latin typeface="Arial" pitchFamily="34" charset="0"/>
                <a:cs typeface="Arial" pitchFamily="34" charset="0"/>
              </a:rPr>
              <a:t>para estudiantes no hispanohablante.</a:t>
            </a:r>
          </a:p>
          <a:p>
            <a:endParaRPr lang="es-ES" sz="2400" dirty="0" smtClean="0">
              <a:latin typeface="Arial" pitchFamily="34" charset="0"/>
              <a:cs typeface="Arial" pitchFamily="34" charset="0"/>
            </a:endParaRPr>
          </a:p>
          <a:p>
            <a:pPr>
              <a:buFont typeface="Wingdings" pitchFamily="2" charset="2"/>
              <a:buChar char="v"/>
            </a:pPr>
            <a:r>
              <a:rPr lang="es-ES" sz="2400" dirty="0" smtClean="0">
                <a:latin typeface="Arial"/>
                <a:ea typeface="Times New Roman"/>
              </a:rPr>
              <a:t> Identificar vocablos de asignaturas no filológicas que tributan a la competencia comunicativa.</a:t>
            </a:r>
          </a:p>
          <a:p>
            <a:endParaRPr lang="es-ES" sz="2400" dirty="0"/>
          </a:p>
        </p:txBody>
      </p:sp>
    </p:spTree>
    <p:extLst>
      <p:ext uri="{BB962C8B-B14F-4D97-AF65-F5344CB8AC3E}">
        <p14:creationId xmlns:p14="http://schemas.microsoft.com/office/powerpoint/2010/main" val="3629555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50" y="411510"/>
            <a:ext cx="7659674" cy="430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224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antalla"/>
          <p:cNvSpPr/>
          <p:nvPr/>
        </p:nvSpPr>
        <p:spPr>
          <a:xfrm>
            <a:off x="1619672" y="555526"/>
            <a:ext cx="6480720" cy="4003199"/>
          </a:xfrm>
          <a:prstGeom prst="flowChartDisplay">
            <a:avLst/>
          </a:prstGeom>
          <a:solidFill>
            <a:schemeClr val="accent1">
              <a:lumMod val="20000"/>
              <a:lumOff val="80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576700" y="953522"/>
            <a:ext cx="4968552" cy="3046988"/>
          </a:xfrm>
          <a:prstGeom prst="rect">
            <a:avLst/>
          </a:prstGeom>
          <a:noFill/>
        </p:spPr>
        <p:txBody>
          <a:bodyPr wrap="square" rtlCol="0">
            <a:spAutoFit/>
          </a:bodyPr>
          <a:lstStyle/>
          <a:p>
            <a:r>
              <a:rPr lang="es-ES" sz="2400" b="1" dirty="0" smtClean="0">
                <a:latin typeface="Arial" pitchFamily="34" charset="0"/>
                <a:cs typeface="Arial" pitchFamily="34" charset="0"/>
              </a:rPr>
              <a:t>Es la incorporación de los radioisótopos, obtenidos por reacción nuclear espontánea o artificial, a moléculas químicas (ligando) para su aplicación en la medicina nuclear en estudios de diagnósticos, terapias y marcajes</a:t>
            </a:r>
            <a:r>
              <a:rPr lang="es-ES" sz="2400" b="1" dirty="0" smtClean="0"/>
              <a:t>.</a:t>
            </a:r>
            <a:endParaRPr lang="es-ES" sz="2400" b="1" dirty="0"/>
          </a:p>
        </p:txBody>
      </p:sp>
      <p:sp>
        <p:nvSpPr>
          <p:cNvPr id="5" name="4 CuadroTexto"/>
          <p:cNvSpPr txBox="1"/>
          <p:nvPr/>
        </p:nvSpPr>
        <p:spPr>
          <a:xfrm>
            <a:off x="1019376" y="571967"/>
            <a:ext cx="405196" cy="4093428"/>
          </a:xfrm>
          <a:prstGeom prst="rect">
            <a:avLst/>
          </a:prstGeom>
          <a:solidFill>
            <a:schemeClr val="accent2">
              <a:lumMod val="20000"/>
              <a:lumOff val="80000"/>
            </a:schemeClr>
          </a:solidFill>
          <a:ln w="28575">
            <a:solidFill>
              <a:schemeClr val="tx1"/>
            </a:solidFill>
          </a:ln>
          <a:effectLst/>
        </p:spPr>
        <p:txBody>
          <a:bodyPr wrap="square" rtlCol="0">
            <a:spAutoFit/>
          </a:bodyPr>
          <a:lstStyle/>
          <a:p>
            <a:pPr algn="ctr"/>
            <a:r>
              <a:rPr lang="es-ES" sz="2000" b="1" dirty="0" smtClean="0">
                <a:latin typeface="Arial" pitchFamily="34" charset="0"/>
                <a:cs typeface="Arial" pitchFamily="34" charset="0"/>
              </a:rPr>
              <a:t>RADIOFÁRMACOS</a:t>
            </a:r>
            <a:endParaRPr lang="es-ES" sz="2000" b="1" dirty="0">
              <a:latin typeface="Arial" pitchFamily="34" charset="0"/>
              <a:cs typeface="Arial" pitchFamily="34" charset="0"/>
            </a:endParaRPr>
          </a:p>
        </p:txBody>
      </p:sp>
    </p:spTree>
    <p:extLst>
      <p:ext uri="{BB962C8B-B14F-4D97-AF65-F5344CB8AC3E}">
        <p14:creationId xmlns:p14="http://schemas.microsoft.com/office/powerpoint/2010/main" val="762047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33044461"/>
              </p:ext>
            </p:extLst>
          </p:nvPr>
        </p:nvGraphicFramePr>
        <p:xfrm>
          <a:off x="539552" y="1059582"/>
          <a:ext cx="7920879" cy="3600400"/>
        </p:xfrm>
        <a:graphic>
          <a:graphicData uri="http://schemas.openxmlformats.org/drawingml/2006/table">
            <a:tbl>
              <a:tblPr firstRow="1" bandRow="1">
                <a:tableStyleId>{8799B23B-EC83-4686-B30A-512413B5E67A}</a:tableStyleId>
              </a:tblPr>
              <a:tblGrid>
                <a:gridCol w="1872208"/>
                <a:gridCol w="1080120"/>
                <a:gridCol w="4968551"/>
              </a:tblGrid>
              <a:tr h="370840">
                <a:tc>
                  <a:txBody>
                    <a:bodyPr/>
                    <a:lstStyle/>
                    <a:p>
                      <a:pPr algn="ctr">
                        <a:lnSpc>
                          <a:spcPct val="150000"/>
                        </a:lnSpc>
                        <a:spcAft>
                          <a:spcPts val="0"/>
                        </a:spcAft>
                      </a:pPr>
                      <a:r>
                        <a:rPr lang="es-ES" sz="1600" b="1" dirty="0">
                          <a:effectLst/>
                          <a:latin typeface="Arial" pitchFamily="34" charset="0"/>
                          <a:cs typeface="Arial" pitchFamily="34" charset="0"/>
                        </a:rPr>
                        <a:t>Radioisótopos</a:t>
                      </a:r>
                    </a:p>
                  </a:txBody>
                  <a:tcPr marL="68580" marR="68580" marT="0" marB="0"/>
                </a:tc>
                <a:tc>
                  <a:txBody>
                    <a:bodyPr/>
                    <a:lstStyle/>
                    <a:p>
                      <a:pPr algn="ctr">
                        <a:lnSpc>
                          <a:spcPct val="150000"/>
                        </a:lnSpc>
                        <a:spcAft>
                          <a:spcPts val="0"/>
                        </a:spcAft>
                      </a:pPr>
                      <a:r>
                        <a:rPr lang="es-ES" sz="1600" b="1" dirty="0">
                          <a:effectLst/>
                          <a:latin typeface="Arial" pitchFamily="34" charset="0"/>
                          <a:cs typeface="Arial" pitchFamily="34" charset="0"/>
                        </a:rPr>
                        <a:t>Emisión</a:t>
                      </a:r>
                    </a:p>
                  </a:txBody>
                  <a:tcPr marL="68580" marR="68580" marT="0" marB="0"/>
                </a:tc>
                <a:tc>
                  <a:txBody>
                    <a:bodyPr/>
                    <a:lstStyle/>
                    <a:p>
                      <a:pPr algn="ctr">
                        <a:lnSpc>
                          <a:spcPct val="150000"/>
                        </a:lnSpc>
                        <a:spcAft>
                          <a:spcPts val="0"/>
                        </a:spcAft>
                      </a:pPr>
                      <a:r>
                        <a:rPr lang="es-ES" sz="1600" b="1" dirty="0" smtClean="0">
                          <a:effectLst/>
                          <a:latin typeface="Arial" pitchFamily="34" charset="0"/>
                          <a:cs typeface="Arial" pitchFamily="34" charset="0"/>
                        </a:rPr>
                        <a:t>Aplicaciones</a:t>
                      </a:r>
                      <a:endParaRPr lang="es-ES" sz="1600" b="1" dirty="0">
                        <a:effectLst/>
                        <a:latin typeface="Arial" pitchFamily="34" charset="0"/>
                        <a:cs typeface="Arial" pitchFamily="34" charset="0"/>
                      </a:endParaRPr>
                    </a:p>
                  </a:txBody>
                  <a:tcPr marL="68580" marR="68580" marT="0" marB="0"/>
                </a:tc>
              </a:tr>
              <a:tr h="370840">
                <a:tc>
                  <a:txBody>
                    <a:bodyPr/>
                    <a:lstStyle/>
                    <a:p>
                      <a:pPr algn="ctr">
                        <a:lnSpc>
                          <a:spcPct val="150000"/>
                        </a:lnSpc>
                        <a:spcAft>
                          <a:spcPts val="0"/>
                        </a:spcAft>
                      </a:pPr>
                      <a:r>
                        <a:rPr lang="es-ES" sz="2400" b="1" baseline="30000" dirty="0">
                          <a:effectLst/>
                          <a:latin typeface="Arial" pitchFamily="34" charset="0"/>
                          <a:cs typeface="Arial" pitchFamily="34" charset="0"/>
                        </a:rPr>
                        <a:t>99m</a:t>
                      </a:r>
                      <a:r>
                        <a:rPr lang="es-ES" sz="2400" b="1" dirty="0">
                          <a:effectLst/>
                          <a:latin typeface="Arial" pitchFamily="34" charset="0"/>
                          <a:cs typeface="Arial" pitchFamily="34" charset="0"/>
                        </a:rPr>
                        <a:t>Tc</a:t>
                      </a:r>
                    </a:p>
                  </a:txBody>
                  <a:tcPr marL="68580" marR="68580" marT="0" marB="0"/>
                </a:tc>
                <a:tc>
                  <a:txBody>
                    <a:bodyPr/>
                    <a:lstStyle/>
                    <a:p>
                      <a:pPr algn="ctr">
                        <a:lnSpc>
                          <a:spcPct val="150000"/>
                        </a:lnSpc>
                        <a:spcAft>
                          <a:spcPts val="0"/>
                        </a:spcAft>
                      </a:pPr>
                      <a:r>
                        <a:rPr lang="es-ES" sz="2400" b="1" dirty="0">
                          <a:effectLst/>
                          <a:latin typeface="Arial" pitchFamily="34" charset="0"/>
                          <a:ea typeface="Times New Roman"/>
                          <a:cs typeface="Arial" pitchFamily="34" charset="0"/>
                        </a:rPr>
                        <a:t>γ</a:t>
                      </a:r>
                      <a:endParaRPr lang="es-ES" sz="2400" b="1" dirty="0">
                        <a:effectLst/>
                        <a:latin typeface="Arial" pitchFamily="34" charset="0"/>
                        <a:cs typeface="Arial" pitchFamily="34" charset="0"/>
                      </a:endParaRPr>
                    </a:p>
                  </a:txBody>
                  <a:tcPr marL="68580" marR="68580" marT="0" marB="0"/>
                </a:tc>
                <a:tc>
                  <a:txBody>
                    <a:bodyPr/>
                    <a:lstStyle/>
                    <a:p>
                      <a:pPr algn="just">
                        <a:lnSpc>
                          <a:spcPct val="100000"/>
                        </a:lnSpc>
                        <a:spcAft>
                          <a:spcPts val="0"/>
                        </a:spcAft>
                      </a:pPr>
                      <a:r>
                        <a:rPr lang="es-ES" sz="2000" b="1" dirty="0">
                          <a:effectLst/>
                          <a:latin typeface="Arial" pitchFamily="34" charset="0"/>
                          <a:cs typeface="Arial" pitchFamily="34" charset="0"/>
                        </a:rPr>
                        <a:t>Diagnóstico de flujo cerebral , marcaje de leucocitos</a:t>
                      </a:r>
                    </a:p>
                    <a:p>
                      <a:pPr algn="just">
                        <a:lnSpc>
                          <a:spcPct val="100000"/>
                        </a:lnSpc>
                        <a:spcAft>
                          <a:spcPts val="0"/>
                        </a:spcAft>
                      </a:pPr>
                      <a:r>
                        <a:rPr lang="es-ES" sz="2000" b="1" dirty="0">
                          <a:effectLst/>
                          <a:latin typeface="Arial" pitchFamily="34" charset="0"/>
                          <a:cs typeface="Arial" pitchFamily="34" charset="0"/>
                        </a:rPr>
                        <a:t>Cáncer de tiroides y de mama </a:t>
                      </a:r>
                      <a:r>
                        <a:rPr lang="es-ES" sz="2000" b="1" dirty="0" smtClean="0">
                          <a:effectLst/>
                          <a:latin typeface="Arial" pitchFamily="34" charset="0"/>
                          <a:cs typeface="Arial" pitchFamily="34" charset="0"/>
                        </a:rPr>
                        <a:t>.    </a:t>
                      </a:r>
                      <a:endParaRPr lang="es-ES" sz="2000" b="1" dirty="0">
                        <a:effectLst/>
                        <a:latin typeface="Arial" pitchFamily="34" charset="0"/>
                        <a:cs typeface="Arial" pitchFamily="34" charset="0"/>
                      </a:endParaRPr>
                    </a:p>
                  </a:txBody>
                  <a:tcPr marL="68580" marR="68580" marT="0" marB="0"/>
                </a:tc>
              </a:tr>
              <a:tr h="370840">
                <a:tc>
                  <a:txBody>
                    <a:bodyPr/>
                    <a:lstStyle/>
                    <a:p>
                      <a:pPr algn="ctr">
                        <a:lnSpc>
                          <a:spcPct val="150000"/>
                        </a:lnSpc>
                        <a:spcAft>
                          <a:spcPts val="0"/>
                        </a:spcAft>
                      </a:pPr>
                      <a:r>
                        <a:rPr lang="es-ES" sz="2400" b="1" baseline="30000" dirty="0">
                          <a:effectLst/>
                          <a:latin typeface="Arial" pitchFamily="34" charset="0"/>
                          <a:cs typeface="Arial" pitchFamily="34" charset="0"/>
                        </a:rPr>
                        <a:t>131 </a:t>
                      </a:r>
                      <a:r>
                        <a:rPr lang="es-ES" sz="2400" b="1" dirty="0">
                          <a:effectLst/>
                          <a:latin typeface="Arial" pitchFamily="34" charset="0"/>
                          <a:cs typeface="Arial" pitchFamily="34" charset="0"/>
                        </a:rPr>
                        <a:t>I</a:t>
                      </a:r>
                    </a:p>
                  </a:txBody>
                  <a:tcPr marL="68580" marR="68580" marT="0" marB="0"/>
                </a:tc>
                <a:tc>
                  <a:txBody>
                    <a:bodyPr/>
                    <a:lstStyle/>
                    <a:p>
                      <a:pPr algn="ctr">
                        <a:lnSpc>
                          <a:spcPct val="150000"/>
                        </a:lnSpc>
                        <a:spcAft>
                          <a:spcPts val="0"/>
                        </a:spcAft>
                      </a:pPr>
                      <a:r>
                        <a:rPr lang="el-GR" sz="2400" b="1" dirty="0" smtClean="0">
                          <a:effectLst/>
                          <a:latin typeface="Arial" pitchFamily="34" charset="0"/>
                          <a:ea typeface="Times New Roman"/>
                          <a:cs typeface="Arial" pitchFamily="34" charset="0"/>
                        </a:rPr>
                        <a:t>β</a:t>
                      </a:r>
                      <a:r>
                        <a:rPr lang="el-GR" sz="1800" b="1" dirty="0" smtClean="0">
                          <a:effectLst/>
                          <a:latin typeface="Arial" pitchFamily="34" charset="0"/>
                          <a:ea typeface="Times New Roman"/>
                          <a:cs typeface="Arial" pitchFamily="34" charset="0"/>
                        </a:rPr>
                        <a:t>¯</a:t>
                      </a:r>
                      <a:endParaRPr lang="es-ES" sz="1800" b="1" dirty="0">
                        <a:effectLst/>
                        <a:latin typeface="Arial" pitchFamily="34" charset="0"/>
                        <a:cs typeface="Arial" pitchFamily="34" charset="0"/>
                      </a:endParaRPr>
                    </a:p>
                  </a:txBody>
                  <a:tcPr marL="68580" marR="68580" marT="0" marB="0"/>
                </a:tc>
                <a:tc>
                  <a:txBody>
                    <a:bodyPr/>
                    <a:lstStyle/>
                    <a:p>
                      <a:pPr algn="just">
                        <a:lnSpc>
                          <a:spcPct val="100000"/>
                        </a:lnSpc>
                        <a:spcAft>
                          <a:spcPts val="0"/>
                        </a:spcAft>
                      </a:pPr>
                      <a:r>
                        <a:rPr lang="es-ES" sz="2000" b="1" dirty="0" smtClean="0">
                          <a:effectLst/>
                          <a:latin typeface="Arial" pitchFamily="34" charset="0"/>
                          <a:cs typeface="Arial" pitchFamily="34" charset="0"/>
                        </a:rPr>
                        <a:t>Diagnóstico o terapia de cáncer de tiroides y cáncer de colon, tratamiento paliativo </a:t>
                      </a:r>
                      <a:r>
                        <a:rPr lang="es-ES" sz="2000" b="1" dirty="0">
                          <a:effectLst/>
                          <a:latin typeface="Arial" pitchFamily="34" charset="0"/>
                          <a:cs typeface="Arial" pitchFamily="34" charset="0"/>
                        </a:rPr>
                        <a:t>de metástasis óseas </a:t>
                      </a:r>
                      <a:r>
                        <a:rPr lang="es-ES" sz="2000" b="1" dirty="0" smtClean="0">
                          <a:effectLst/>
                          <a:latin typeface="Arial" pitchFamily="34" charset="0"/>
                          <a:cs typeface="Arial" pitchFamily="34" charset="0"/>
                        </a:rPr>
                        <a:t>.</a:t>
                      </a:r>
                      <a:r>
                        <a:rPr lang="es-ES" sz="2000" b="1" dirty="0" smtClean="0">
                          <a:solidFill>
                            <a:srgbClr val="FF0000"/>
                          </a:solidFill>
                          <a:effectLst/>
                          <a:latin typeface="Arial" pitchFamily="34" charset="0"/>
                          <a:cs typeface="Arial" pitchFamily="34" charset="0"/>
                        </a:rPr>
                        <a:t> </a:t>
                      </a:r>
                      <a:endParaRPr lang="es-ES" sz="2000" b="1" dirty="0">
                        <a:effectLst/>
                        <a:latin typeface="Arial" pitchFamily="34" charset="0"/>
                        <a:cs typeface="Arial" pitchFamily="34" charset="0"/>
                      </a:endParaRPr>
                    </a:p>
                  </a:txBody>
                  <a:tcPr marL="68580" marR="68580" marT="0" marB="0"/>
                </a:tc>
              </a:tr>
              <a:tr h="680680">
                <a:tc>
                  <a:txBody>
                    <a:bodyPr/>
                    <a:lstStyle/>
                    <a:p>
                      <a:pPr algn="ctr">
                        <a:lnSpc>
                          <a:spcPct val="150000"/>
                        </a:lnSpc>
                        <a:spcAft>
                          <a:spcPts val="0"/>
                        </a:spcAft>
                      </a:pPr>
                      <a:r>
                        <a:rPr lang="es-ES" sz="1600" b="1" dirty="0">
                          <a:effectLst/>
                          <a:latin typeface="Arial" pitchFamily="34" charset="0"/>
                          <a:cs typeface="Arial" pitchFamily="34" charset="0"/>
                        </a:rPr>
                        <a:t> </a:t>
                      </a:r>
                    </a:p>
                  </a:txBody>
                  <a:tcPr marL="68580" marR="68580" marT="0" marB="0"/>
                </a:tc>
                <a:tc>
                  <a:txBody>
                    <a:bodyPr/>
                    <a:lstStyle/>
                    <a:p>
                      <a:pPr algn="ctr">
                        <a:lnSpc>
                          <a:spcPct val="150000"/>
                        </a:lnSpc>
                        <a:spcAft>
                          <a:spcPts val="0"/>
                        </a:spcAft>
                      </a:pPr>
                      <a:r>
                        <a:rPr lang="es-ES" sz="2400" b="1" dirty="0">
                          <a:effectLst/>
                          <a:latin typeface="Arial" pitchFamily="34" charset="0"/>
                          <a:ea typeface="Times New Roman"/>
                          <a:cs typeface="Arial" pitchFamily="34" charset="0"/>
                        </a:rPr>
                        <a:t>γ</a:t>
                      </a:r>
                      <a:endParaRPr lang="es-ES" sz="2400" b="1" dirty="0">
                        <a:effectLst/>
                        <a:latin typeface="Arial" pitchFamily="34" charset="0"/>
                        <a:cs typeface="Arial" pitchFamily="34" charset="0"/>
                      </a:endParaRPr>
                    </a:p>
                  </a:txBody>
                  <a:tcPr marL="68580" marR="68580" marT="0" marB="0"/>
                </a:tc>
                <a:tc>
                  <a:txBody>
                    <a:bodyPr/>
                    <a:lstStyle/>
                    <a:p>
                      <a:pPr algn="just">
                        <a:lnSpc>
                          <a:spcPct val="150000"/>
                        </a:lnSpc>
                        <a:spcAft>
                          <a:spcPts val="0"/>
                        </a:spcAft>
                      </a:pPr>
                      <a:r>
                        <a:rPr lang="es-ES" sz="2000" b="1" dirty="0">
                          <a:effectLst/>
                          <a:latin typeface="Arial" pitchFamily="34" charset="0"/>
                          <a:cs typeface="Arial" pitchFamily="34" charset="0"/>
                        </a:rPr>
                        <a:t>Diagnóstico </a:t>
                      </a:r>
                      <a:r>
                        <a:rPr lang="es-ES" sz="2000" b="1" dirty="0" smtClean="0">
                          <a:effectLst/>
                          <a:latin typeface="Arial" pitchFamily="34" charset="0"/>
                          <a:cs typeface="Arial" pitchFamily="34" charset="0"/>
                        </a:rPr>
                        <a:t>.    </a:t>
                      </a:r>
                      <a:endParaRPr lang="es-ES" sz="2000" b="1" dirty="0">
                        <a:effectLst/>
                        <a:latin typeface="Arial" pitchFamily="34" charset="0"/>
                        <a:cs typeface="Arial" pitchFamily="34" charset="0"/>
                      </a:endParaRPr>
                    </a:p>
                  </a:txBody>
                  <a:tcPr marL="68580" marR="68580" marT="0" marB="0"/>
                </a:tc>
              </a:tr>
              <a:tr h="720080">
                <a:tc>
                  <a:txBody>
                    <a:bodyPr/>
                    <a:lstStyle/>
                    <a:p>
                      <a:pPr algn="ctr">
                        <a:lnSpc>
                          <a:spcPct val="150000"/>
                        </a:lnSpc>
                        <a:spcAft>
                          <a:spcPts val="0"/>
                        </a:spcAft>
                      </a:pPr>
                      <a:r>
                        <a:rPr lang="es-ES" sz="2400" b="1" baseline="30000" dirty="0">
                          <a:effectLst/>
                          <a:latin typeface="Arial" pitchFamily="34" charset="0"/>
                          <a:cs typeface="Arial" pitchFamily="34" charset="0"/>
                        </a:rPr>
                        <a:t>89</a:t>
                      </a:r>
                      <a:r>
                        <a:rPr lang="es-ES" sz="2400" b="1" dirty="0">
                          <a:effectLst/>
                          <a:latin typeface="Arial" pitchFamily="34" charset="0"/>
                          <a:cs typeface="Arial" pitchFamily="34" charset="0"/>
                        </a:rPr>
                        <a:t>Sr</a:t>
                      </a:r>
                    </a:p>
                  </a:txBody>
                  <a:tcPr marL="68580" marR="68580" marT="0" marB="0"/>
                </a:tc>
                <a:tc>
                  <a:txBody>
                    <a:bodyPr/>
                    <a:lstStyle/>
                    <a:p>
                      <a:pPr algn="ctr">
                        <a:lnSpc>
                          <a:spcPct val="150000"/>
                        </a:lnSpc>
                        <a:spcAft>
                          <a:spcPts val="0"/>
                        </a:spcAft>
                      </a:pPr>
                      <a:r>
                        <a:rPr lang="el-GR" sz="2400" b="1" baseline="0" dirty="0" smtClean="0">
                          <a:effectLst/>
                          <a:latin typeface="Arial" pitchFamily="34" charset="0"/>
                          <a:ea typeface="Times New Roman"/>
                          <a:cs typeface="Arial" pitchFamily="34" charset="0"/>
                        </a:rPr>
                        <a:t>β</a:t>
                      </a:r>
                      <a:r>
                        <a:rPr kumimoji="0" lang="el-GR" sz="1800" b="1"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a:t>
                      </a:r>
                      <a:endParaRPr lang="es-ES" sz="2400" b="1" dirty="0">
                        <a:effectLst/>
                        <a:latin typeface="Arial" pitchFamily="34" charset="0"/>
                        <a:cs typeface="Arial" pitchFamily="34" charset="0"/>
                      </a:endParaRPr>
                    </a:p>
                  </a:txBody>
                  <a:tcPr marL="68580" marR="68580" marT="0" marB="0"/>
                </a:tc>
                <a:tc>
                  <a:txBody>
                    <a:bodyPr/>
                    <a:lstStyle/>
                    <a:p>
                      <a:pPr algn="just">
                        <a:lnSpc>
                          <a:spcPct val="100000"/>
                        </a:lnSpc>
                        <a:spcAft>
                          <a:spcPts val="0"/>
                        </a:spcAft>
                      </a:pPr>
                      <a:r>
                        <a:rPr lang="es-ES" sz="2000" b="1" dirty="0">
                          <a:effectLst/>
                          <a:latin typeface="Arial" pitchFamily="34" charset="0"/>
                          <a:cs typeface="Arial" pitchFamily="34" charset="0"/>
                        </a:rPr>
                        <a:t>Diagnóstico o terapia de cáncer de tiroides, cáncer de colon </a:t>
                      </a:r>
                      <a:r>
                        <a:rPr lang="es-ES" sz="2000" b="1" dirty="0" smtClean="0">
                          <a:effectLst/>
                          <a:latin typeface="Arial" pitchFamily="34" charset="0"/>
                          <a:cs typeface="Arial" pitchFamily="34" charset="0"/>
                        </a:rPr>
                        <a:t>.       </a:t>
                      </a:r>
                      <a:endParaRPr lang="es-ES" sz="2000" b="1" dirty="0">
                        <a:effectLst/>
                        <a:latin typeface="Arial" pitchFamily="34" charset="0"/>
                        <a:cs typeface="Arial" pitchFamily="34" charset="0"/>
                      </a:endParaRPr>
                    </a:p>
                  </a:txBody>
                  <a:tcPr marL="68580" marR="68580" marT="0" marB="0"/>
                </a:tc>
              </a:tr>
            </a:tbl>
          </a:graphicData>
        </a:graphic>
      </p:graphicFrame>
      <p:sp>
        <p:nvSpPr>
          <p:cNvPr id="3" name="2 CuadroTexto"/>
          <p:cNvSpPr txBox="1"/>
          <p:nvPr/>
        </p:nvSpPr>
        <p:spPr>
          <a:xfrm>
            <a:off x="1500166" y="142858"/>
            <a:ext cx="5786478" cy="830997"/>
          </a:xfrm>
          <a:prstGeom prst="rect">
            <a:avLst/>
          </a:prstGeom>
          <a:solidFill>
            <a:schemeClr val="accent1">
              <a:lumMod val="20000"/>
              <a:lumOff val="80000"/>
            </a:schemeClr>
          </a:solidFill>
        </p:spPr>
        <p:txBody>
          <a:bodyPr wrap="square" rtlCol="0">
            <a:spAutoFit/>
          </a:bodyPr>
          <a:lstStyle/>
          <a:p>
            <a:pPr algn="ctr"/>
            <a:r>
              <a:rPr lang="es-ES" sz="2400" b="1" dirty="0" smtClean="0">
                <a:latin typeface="Arial" pitchFamily="34" charset="0"/>
                <a:cs typeface="Arial" pitchFamily="34" charset="0"/>
              </a:rPr>
              <a:t>Cuadro de algunas aplicaciones  de Radiofármacos</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59854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295182"/>
            <a:ext cx="3240360" cy="523220"/>
          </a:xfrm>
          <a:prstGeom prst="rect">
            <a:avLst/>
          </a:prstGeom>
          <a:solidFill>
            <a:schemeClr val="tx2">
              <a:lumMod val="20000"/>
              <a:lumOff val="80000"/>
            </a:schemeClr>
          </a:solidFill>
        </p:spPr>
        <p:txBody>
          <a:bodyPr wrap="square" rtlCol="0">
            <a:spAutoFit/>
          </a:bodyPr>
          <a:lstStyle/>
          <a:p>
            <a:pPr algn="ctr"/>
            <a:r>
              <a:rPr lang="es-ES" sz="2800" b="1" dirty="0" smtClean="0">
                <a:latin typeface="Arial" pitchFamily="34" charset="0"/>
                <a:cs typeface="Arial" pitchFamily="34" charset="0"/>
              </a:rPr>
              <a:t>Diagnósticos</a:t>
            </a:r>
            <a:endParaRPr lang="es-ES" sz="2800" b="1" dirty="0">
              <a:latin typeface="Arial" pitchFamily="34" charset="0"/>
              <a:cs typeface="Arial" pitchFamily="34" charset="0"/>
            </a:endParaRPr>
          </a:p>
        </p:txBody>
      </p:sp>
      <p:sp>
        <p:nvSpPr>
          <p:cNvPr id="3" name="2 CuadroTexto"/>
          <p:cNvSpPr txBox="1"/>
          <p:nvPr/>
        </p:nvSpPr>
        <p:spPr>
          <a:xfrm>
            <a:off x="5511836" y="267494"/>
            <a:ext cx="2156508" cy="523220"/>
          </a:xfrm>
          <a:prstGeom prst="rect">
            <a:avLst/>
          </a:prstGeom>
          <a:solidFill>
            <a:schemeClr val="accent1">
              <a:lumMod val="40000"/>
              <a:lumOff val="60000"/>
            </a:schemeClr>
          </a:solidFill>
        </p:spPr>
        <p:txBody>
          <a:bodyPr wrap="square" rtlCol="0">
            <a:spAutoFit/>
          </a:bodyPr>
          <a:lstStyle/>
          <a:p>
            <a:pPr algn="ctr"/>
            <a:r>
              <a:rPr lang="es-ES" sz="2800" b="1" dirty="0" smtClean="0">
                <a:latin typeface="Arial" pitchFamily="34" charset="0"/>
                <a:cs typeface="Arial" pitchFamily="34" charset="0"/>
              </a:rPr>
              <a:t>Terapias</a:t>
            </a:r>
            <a:endParaRPr lang="es-ES" sz="2800" b="1" dirty="0">
              <a:latin typeface="Arial" pitchFamily="34" charset="0"/>
              <a:cs typeface="Arial" pitchFamily="34" charset="0"/>
            </a:endParaRPr>
          </a:p>
        </p:txBody>
      </p:sp>
      <p:pic>
        <p:nvPicPr>
          <p:cNvPr id="1027" name="Picture 3" descr="F:\C Posgra. Preparac. Electó 2018\SUPERCURSO\índice.jpg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30571"/>
            <a:ext cx="3386932" cy="2213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C Posgra. Preparac. Electó 2018\SUPERCURSO\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00" y="930571"/>
            <a:ext cx="4189408" cy="40011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C Posgra. Preparac. Electó 2018\SUPERCURSO\images.jpg8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219822"/>
            <a:ext cx="3386932" cy="171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728" y="71420"/>
            <a:ext cx="6215106" cy="830997"/>
          </a:xfrm>
          <a:prstGeom prst="rect">
            <a:avLst/>
          </a:prstGeom>
          <a:solidFill>
            <a:schemeClr val="accent2">
              <a:lumMod val="20000"/>
              <a:lumOff val="80000"/>
            </a:schemeClr>
          </a:solidFill>
          <a:scene3d>
            <a:camera prst="orthographicFront"/>
            <a:lightRig rig="threePt" dir="t"/>
          </a:scene3d>
          <a:sp3d>
            <a:bevelT w="152400" h="50800" prst="softRound"/>
          </a:sp3d>
        </p:spPr>
        <p:txBody>
          <a:bodyPr wrap="square" rtlCol="0">
            <a:spAutoFit/>
          </a:bodyPr>
          <a:lstStyle/>
          <a:p>
            <a:pPr algn="ctr"/>
            <a:r>
              <a:rPr lang="es-ES" sz="2400" b="1" dirty="0" smtClean="0">
                <a:latin typeface="Arial" pitchFamily="34" charset="0"/>
                <a:cs typeface="Arial" pitchFamily="34" charset="0"/>
              </a:rPr>
              <a:t>Sensibilidad de las  células a las radiaciones </a:t>
            </a:r>
            <a:endParaRPr lang="es-ES" sz="2400" b="1" dirty="0">
              <a:latin typeface="Arial" pitchFamily="34" charset="0"/>
              <a:cs typeface="Arial" pitchFamily="34" charset="0"/>
            </a:endParaRPr>
          </a:p>
        </p:txBody>
      </p:sp>
      <p:sp>
        <p:nvSpPr>
          <p:cNvPr id="3" name="2 CuadroTexto"/>
          <p:cNvSpPr txBox="1"/>
          <p:nvPr/>
        </p:nvSpPr>
        <p:spPr>
          <a:xfrm>
            <a:off x="1403648" y="1455432"/>
            <a:ext cx="1944216" cy="523220"/>
          </a:xfrm>
          <a:prstGeom prst="rect">
            <a:avLst/>
          </a:prstGeom>
          <a:solidFill>
            <a:schemeClr val="accent1">
              <a:lumMod val="20000"/>
              <a:lumOff val="80000"/>
            </a:schemeClr>
          </a:solidFill>
        </p:spPr>
        <p:txBody>
          <a:bodyPr wrap="square" rtlCol="0">
            <a:spAutoFit/>
          </a:bodyPr>
          <a:lstStyle/>
          <a:p>
            <a:pPr algn="ctr"/>
            <a:r>
              <a:rPr lang="es-ES" sz="2800" b="1" dirty="0" smtClean="0">
                <a:latin typeface="Arial" pitchFamily="34" charset="0"/>
                <a:cs typeface="Arial" pitchFamily="34" charset="0"/>
              </a:rPr>
              <a:t>Depende:</a:t>
            </a:r>
            <a:endParaRPr lang="es-ES" sz="2800" b="1" dirty="0">
              <a:latin typeface="Arial" pitchFamily="34" charset="0"/>
              <a:cs typeface="Arial" pitchFamily="34" charset="0"/>
            </a:endParaRPr>
          </a:p>
        </p:txBody>
      </p:sp>
      <p:sp>
        <p:nvSpPr>
          <p:cNvPr id="4" name="3 CuadroTexto"/>
          <p:cNvSpPr txBox="1"/>
          <p:nvPr/>
        </p:nvSpPr>
        <p:spPr>
          <a:xfrm>
            <a:off x="3786590" y="984051"/>
            <a:ext cx="4889866" cy="1569660"/>
          </a:xfrm>
          <a:prstGeom prst="rect">
            <a:avLst/>
          </a:prstGeom>
          <a:noFill/>
        </p:spPr>
        <p:txBody>
          <a:bodyPr wrap="square" rtlCol="0">
            <a:spAutoFit/>
          </a:bodyPr>
          <a:lstStyle/>
          <a:p>
            <a:r>
              <a:rPr lang="es-ES" sz="2400" dirty="0" smtClean="0">
                <a:latin typeface="Arial" pitchFamily="34" charset="0"/>
                <a:cs typeface="Arial" pitchFamily="34" charset="0"/>
              </a:rPr>
              <a:t>Grado de madurez</a:t>
            </a:r>
          </a:p>
          <a:p>
            <a:r>
              <a:rPr lang="es-ES" sz="2400" dirty="0" smtClean="0">
                <a:latin typeface="Arial" pitchFamily="34" charset="0"/>
                <a:cs typeface="Arial" pitchFamily="34" charset="0"/>
              </a:rPr>
              <a:t>La actividad de división celular</a:t>
            </a:r>
          </a:p>
          <a:p>
            <a:r>
              <a:rPr lang="es-ES" sz="2400" dirty="0" smtClean="0">
                <a:latin typeface="Arial" pitchFamily="34" charset="0"/>
                <a:cs typeface="Arial" pitchFamily="34" charset="0"/>
              </a:rPr>
              <a:t>La velocidad de crecimiento</a:t>
            </a:r>
          </a:p>
          <a:p>
            <a:r>
              <a:rPr lang="es-ES" sz="2400" dirty="0" smtClean="0">
                <a:latin typeface="Arial" pitchFamily="34" charset="0"/>
                <a:cs typeface="Arial" pitchFamily="34" charset="0"/>
              </a:rPr>
              <a:t>Función metabólica</a:t>
            </a:r>
            <a:endParaRPr lang="es-ES" sz="2400" dirty="0">
              <a:latin typeface="Arial" pitchFamily="34" charset="0"/>
              <a:cs typeface="Arial" pitchFamily="34" charset="0"/>
            </a:endParaRPr>
          </a:p>
        </p:txBody>
      </p:sp>
      <p:sp>
        <p:nvSpPr>
          <p:cNvPr id="5" name="4 Abrir llave"/>
          <p:cNvSpPr/>
          <p:nvPr/>
        </p:nvSpPr>
        <p:spPr>
          <a:xfrm>
            <a:off x="3590800" y="1061219"/>
            <a:ext cx="391579" cy="136651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CuadroTexto"/>
          <p:cNvSpPr txBox="1"/>
          <p:nvPr/>
        </p:nvSpPr>
        <p:spPr>
          <a:xfrm>
            <a:off x="706468" y="2643758"/>
            <a:ext cx="2664296" cy="954107"/>
          </a:xfrm>
          <a:prstGeom prst="rect">
            <a:avLst/>
          </a:prstGeom>
          <a:solidFill>
            <a:schemeClr val="accent1">
              <a:lumMod val="20000"/>
              <a:lumOff val="80000"/>
            </a:schemeClr>
          </a:solidFill>
        </p:spPr>
        <p:txBody>
          <a:bodyPr wrap="square" rtlCol="0">
            <a:spAutoFit/>
          </a:bodyPr>
          <a:lstStyle/>
          <a:p>
            <a:pPr algn="ctr"/>
            <a:r>
              <a:rPr lang="es-ES" sz="2800" b="1" dirty="0" smtClean="0">
                <a:latin typeface="Arial" pitchFamily="34" charset="0"/>
                <a:cs typeface="Arial" pitchFamily="34" charset="0"/>
              </a:rPr>
              <a:t>Niveles en el</a:t>
            </a:r>
          </a:p>
          <a:p>
            <a:pPr algn="ctr"/>
            <a:r>
              <a:rPr lang="es-ES" sz="2800" b="1" dirty="0" smtClean="0">
                <a:latin typeface="Arial" pitchFamily="34" charset="0"/>
                <a:cs typeface="Arial" pitchFamily="34" charset="0"/>
              </a:rPr>
              <a:t> organismo</a:t>
            </a:r>
            <a:endParaRPr lang="es-ES" sz="2800" b="1" dirty="0">
              <a:latin typeface="Arial" pitchFamily="34" charset="0"/>
              <a:cs typeface="Arial" pitchFamily="34" charset="0"/>
            </a:endParaRPr>
          </a:p>
        </p:txBody>
      </p:sp>
      <p:sp>
        <p:nvSpPr>
          <p:cNvPr id="7" name="6 CuadroTexto"/>
          <p:cNvSpPr txBox="1"/>
          <p:nvPr/>
        </p:nvSpPr>
        <p:spPr>
          <a:xfrm>
            <a:off x="3938591" y="2534339"/>
            <a:ext cx="1626858" cy="1200329"/>
          </a:xfrm>
          <a:prstGeom prst="rect">
            <a:avLst/>
          </a:prstGeom>
          <a:noFill/>
        </p:spPr>
        <p:txBody>
          <a:bodyPr wrap="square" rtlCol="0">
            <a:spAutoFit/>
          </a:bodyPr>
          <a:lstStyle/>
          <a:p>
            <a:r>
              <a:rPr lang="es-ES" sz="2400" dirty="0" smtClean="0">
                <a:latin typeface="Arial" pitchFamily="34" charset="0"/>
                <a:cs typeface="Arial" pitchFamily="34" charset="0"/>
              </a:rPr>
              <a:t>Alta</a:t>
            </a:r>
          </a:p>
          <a:p>
            <a:r>
              <a:rPr lang="es-ES" sz="2400" dirty="0" smtClean="0">
                <a:latin typeface="Arial" pitchFamily="34" charset="0"/>
                <a:cs typeface="Arial" pitchFamily="34" charset="0"/>
              </a:rPr>
              <a:t>Media</a:t>
            </a:r>
          </a:p>
          <a:p>
            <a:r>
              <a:rPr lang="es-ES" sz="2400" dirty="0" smtClean="0">
                <a:latin typeface="Arial" pitchFamily="34" charset="0"/>
                <a:cs typeface="Arial" pitchFamily="34" charset="0"/>
              </a:rPr>
              <a:t>Menos</a:t>
            </a:r>
            <a:endParaRPr lang="es-ES" sz="2400" dirty="0">
              <a:latin typeface="Arial" pitchFamily="34" charset="0"/>
              <a:cs typeface="Arial" pitchFamily="34" charset="0"/>
            </a:endParaRPr>
          </a:p>
        </p:txBody>
      </p:sp>
      <p:sp>
        <p:nvSpPr>
          <p:cNvPr id="8" name="7 Abrir llave"/>
          <p:cNvSpPr/>
          <p:nvPr/>
        </p:nvSpPr>
        <p:spPr>
          <a:xfrm>
            <a:off x="3728984" y="2668998"/>
            <a:ext cx="273514" cy="93101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CuadroTexto"/>
          <p:cNvSpPr txBox="1"/>
          <p:nvPr/>
        </p:nvSpPr>
        <p:spPr>
          <a:xfrm>
            <a:off x="1246422" y="4206708"/>
            <a:ext cx="2101442" cy="523220"/>
          </a:xfrm>
          <a:prstGeom prst="rect">
            <a:avLst/>
          </a:prstGeom>
          <a:solidFill>
            <a:schemeClr val="accent1">
              <a:lumMod val="20000"/>
              <a:lumOff val="80000"/>
            </a:schemeClr>
          </a:solidFill>
        </p:spPr>
        <p:txBody>
          <a:bodyPr wrap="square" rtlCol="0">
            <a:spAutoFit/>
          </a:bodyPr>
          <a:lstStyle/>
          <a:p>
            <a:pPr algn="ctr"/>
            <a:r>
              <a:rPr lang="es-ES" sz="2800" b="1" dirty="0" smtClean="0">
                <a:latin typeface="Arial" pitchFamily="34" charset="0"/>
                <a:cs typeface="Arial" pitchFamily="34" charset="0"/>
              </a:rPr>
              <a:t>Daños</a:t>
            </a:r>
            <a:endParaRPr lang="es-ES" sz="2800" b="1" dirty="0">
              <a:latin typeface="Arial" pitchFamily="34" charset="0"/>
              <a:cs typeface="Arial" pitchFamily="34" charset="0"/>
            </a:endParaRPr>
          </a:p>
        </p:txBody>
      </p:sp>
      <p:sp>
        <p:nvSpPr>
          <p:cNvPr id="10" name="9 CuadroTexto"/>
          <p:cNvSpPr txBox="1"/>
          <p:nvPr/>
        </p:nvSpPr>
        <p:spPr>
          <a:xfrm>
            <a:off x="3903422" y="3977977"/>
            <a:ext cx="2036730" cy="830997"/>
          </a:xfrm>
          <a:prstGeom prst="rect">
            <a:avLst/>
          </a:prstGeom>
          <a:noFill/>
        </p:spPr>
        <p:txBody>
          <a:bodyPr wrap="square" rtlCol="0">
            <a:spAutoFit/>
          </a:bodyPr>
          <a:lstStyle/>
          <a:p>
            <a:r>
              <a:rPr lang="es-ES" sz="2400" dirty="0" smtClean="0">
                <a:latin typeface="Arial" pitchFamily="34" charset="0"/>
                <a:cs typeface="Arial" pitchFamily="34" charset="0"/>
              </a:rPr>
              <a:t>Tempranos </a:t>
            </a:r>
          </a:p>
          <a:p>
            <a:r>
              <a:rPr lang="es-ES" sz="2400" dirty="0">
                <a:latin typeface="Arial" pitchFamily="34" charset="0"/>
                <a:cs typeface="Arial" pitchFamily="34" charset="0"/>
              </a:rPr>
              <a:t>T</a:t>
            </a:r>
            <a:r>
              <a:rPr lang="es-ES" sz="2400" dirty="0" smtClean="0">
                <a:latin typeface="Arial" pitchFamily="34" charset="0"/>
                <a:cs typeface="Arial" pitchFamily="34" charset="0"/>
              </a:rPr>
              <a:t>ardíos</a:t>
            </a:r>
            <a:endParaRPr lang="es-ES" sz="2400" dirty="0">
              <a:latin typeface="Arial" pitchFamily="34" charset="0"/>
              <a:cs typeface="Arial" pitchFamily="34" charset="0"/>
            </a:endParaRPr>
          </a:p>
        </p:txBody>
      </p:sp>
      <p:sp>
        <p:nvSpPr>
          <p:cNvPr id="11" name="10 Abrir llave"/>
          <p:cNvSpPr/>
          <p:nvPr/>
        </p:nvSpPr>
        <p:spPr>
          <a:xfrm>
            <a:off x="3746702" y="4083598"/>
            <a:ext cx="155448" cy="70788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4116759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07704" y="293916"/>
            <a:ext cx="4680520" cy="523220"/>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800" b="1" dirty="0" smtClean="0">
                <a:latin typeface="Arial" pitchFamily="34" charset="0"/>
                <a:cs typeface="Arial" pitchFamily="34" charset="0"/>
              </a:rPr>
              <a:t>Niveles en el organismo</a:t>
            </a:r>
            <a:endParaRPr lang="es-ES" sz="2800" b="1" dirty="0">
              <a:latin typeface="Arial" pitchFamily="34" charset="0"/>
              <a:cs typeface="Arial" pitchFamily="34" charset="0"/>
            </a:endParaRPr>
          </a:p>
        </p:txBody>
      </p:sp>
      <p:grpSp>
        <p:nvGrpSpPr>
          <p:cNvPr id="6" name="5 Grupo"/>
          <p:cNvGrpSpPr/>
          <p:nvPr/>
        </p:nvGrpSpPr>
        <p:grpSpPr>
          <a:xfrm>
            <a:off x="323528" y="1131590"/>
            <a:ext cx="8460432" cy="3888432"/>
            <a:chOff x="539552" y="1131590"/>
            <a:chExt cx="8460432" cy="3888432"/>
          </a:xfrm>
        </p:grpSpPr>
        <p:grpSp>
          <p:nvGrpSpPr>
            <p:cNvPr id="5" name="4 Grupo"/>
            <p:cNvGrpSpPr/>
            <p:nvPr/>
          </p:nvGrpSpPr>
          <p:grpSpPr>
            <a:xfrm>
              <a:off x="539552" y="1131590"/>
              <a:ext cx="2448273" cy="3832203"/>
              <a:chOff x="539552" y="1268767"/>
              <a:chExt cx="2448273" cy="3832203"/>
            </a:xfrm>
          </p:grpSpPr>
          <p:sp>
            <p:nvSpPr>
              <p:cNvPr id="3" name="2 Elipse"/>
              <p:cNvSpPr/>
              <p:nvPr/>
            </p:nvSpPr>
            <p:spPr>
              <a:xfrm>
                <a:off x="899592" y="1268767"/>
                <a:ext cx="1584176" cy="120243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39552" y="2515647"/>
                <a:ext cx="2448273" cy="2585323"/>
              </a:xfrm>
              <a:prstGeom prst="rect">
                <a:avLst/>
              </a:prstGeom>
              <a:ln w="19050">
                <a:solidFill>
                  <a:schemeClr val="tx1"/>
                </a:solidFill>
              </a:ln>
            </p:spPr>
            <p:txBody>
              <a:bodyPr wrap="square">
                <a:spAutoFit/>
              </a:bodyPr>
              <a:lstStyle/>
              <a:p>
                <a:r>
                  <a:rPr lang="es-ES" dirty="0" smtClean="0">
                    <a:latin typeface="Arial" pitchFamily="34" charset="0"/>
                    <a:cs typeface="Arial" pitchFamily="34" charset="0"/>
                  </a:rPr>
                  <a:t> Médula ósea</a:t>
                </a:r>
              </a:p>
              <a:p>
                <a:r>
                  <a:rPr lang="es-ES" dirty="0" smtClean="0">
                    <a:latin typeface="Arial" pitchFamily="34" charset="0"/>
                    <a:cs typeface="Arial" pitchFamily="34" charset="0"/>
                  </a:rPr>
                  <a:t>Linfocitos </a:t>
                </a:r>
              </a:p>
              <a:p>
                <a:r>
                  <a:rPr lang="es-ES" dirty="0" smtClean="0">
                    <a:latin typeface="Arial" pitchFamily="34" charset="0"/>
                    <a:cs typeface="Arial" pitchFamily="34" charset="0"/>
                  </a:rPr>
                  <a:t>Mielocitos </a:t>
                </a:r>
              </a:p>
              <a:p>
                <a:r>
                  <a:rPr lang="es-ES" dirty="0" smtClean="0">
                    <a:latin typeface="Arial" pitchFamily="34" charset="0"/>
                    <a:cs typeface="Arial" pitchFamily="34" charset="0"/>
                  </a:rPr>
                  <a:t>Folículos germinativos</a:t>
                </a:r>
              </a:p>
              <a:p>
                <a:r>
                  <a:rPr lang="es-ES" dirty="0" smtClean="0">
                    <a:latin typeface="Arial" pitchFamily="34" charset="0"/>
                    <a:cs typeface="Arial" pitchFamily="34" charset="0"/>
                  </a:rPr>
                  <a:t>Células reproductora</a:t>
                </a:r>
              </a:p>
              <a:p>
                <a:r>
                  <a:rPr lang="es-ES" dirty="0" smtClean="0">
                    <a:latin typeface="Arial" pitchFamily="34" charset="0"/>
                    <a:cs typeface="Arial" pitchFamily="34" charset="0"/>
                  </a:rPr>
                  <a:t>Células cripticas del intestino delgado          </a:t>
                </a:r>
                <a:endParaRPr lang="es-ES" dirty="0">
                  <a:latin typeface="Arial" pitchFamily="34" charset="0"/>
                  <a:cs typeface="Arial" pitchFamily="34" charset="0"/>
                </a:endParaRPr>
              </a:p>
              <a:p>
                <a:r>
                  <a:rPr lang="es-ES" dirty="0">
                    <a:latin typeface="Arial" pitchFamily="34" charset="0"/>
                    <a:cs typeface="Arial" pitchFamily="34" charset="0"/>
                  </a:rPr>
                  <a:t>                                </a:t>
                </a:r>
              </a:p>
            </p:txBody>
          </p:sp>
        </p:grpSp>
        <p:sp>
          <p:nvSpPr>
            <p:cNvPr id="4" name="3 Rectángulo"/>
            <p:cNvSpPr/>
            <p:nvPr/>
          </p:nvSpPr>
          <p:spPr>
            <a:xfrm>
              <a:off x="3885420" y="1254018"/>
              <a:ext cx="1620180" cy="113042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6594721" y="1225302"/>
              <a:ext cx="1512168" cy="120243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CuadroTexto"/>
            <p:cNvSpPr txBox="1"/>
            <p:nvPr/>
          </p:nvSpPr>
          <p:spPr>
            <a:xfrm>
              <a:off x="1295636" y="1491630"/>
              <a:ext cx="792088" cy="461665"/>
            </a:xfrm>
            <a:prstGeom prst="rect">
              <a:avLst/>
            </a:prstGeom>
            <a:noFill/>
          </p:spPr>
          <p:txBody>
            <a:bodyPr wrap="square" rtlCol="0">
              <a:spAutoFit/>
            </a:bodyPr>
            <a:lstStyle/>
            <a:p>
              <a:r>
                <a:rPr lang="es-ES" sz="2400" b="1" dirty="0" smtClean="0">
                  <a:latin typeface="Arial" pitchFamily="34" charset="0"/>
                  <a:cs typeface="Arial" pitchFamily="34" charset="0"/>
                </a:rPr>
                <a:t>Alta</a:t>
              </a:r>
              <a:endParaRPr lang="es-ES" sz="2400" b="1" dirty="0">
                <a:latin typeface="Arial" pitchFamily="34" charset="0"/>
                <a:cs typeface="Arial" pitchFamily="34" charset="0"/>
              </a:endParaRPr>
            </a:p>
          </p:txBody>
        </p:sp>
        <p:sp>
          <p:nvSpPr>
            <p:cNvPr id="9" name="8 CuadroTexto"/>
            <p:cNvSpPr txBox="1"/>
            <p:nvPr/>
          </p:nvSpPr>
          <p:spPr>
            <a:xfrm>
              <a:off x="4047438" y="1563638"/>
              <a:ext cx="1296144"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Media</a:t>
              </a:r>
              <a:endParaRPr lang="es-ES" sz="2400" b="1" dirty="0">
                <a:latin typeface="Arial" pitchFamily="34" charset="0"/>
                <a:cs typeface="Arial" pitchFamily="34" charset="0"/>
              </a:endParaRPr>
            </a:p>
          </p:txBody>
        </p:sp>
        <p:sp>
          <p:nvSpPr>
            <p:cNvPr id="11" name="10 CuadroTexto"/>
            <p:cNvSpPr txBox="1"/>
            <p:nvPr/>
          </p:nvSpPr>
          <p:spPr>
            <a:xfrm>
              <a:off x="6804248" y="1563638"/>
              <a:ext cx="1152128" cy="461665"/>
            </a:xfrm>
            <a:prstGeom prst="rect">
              <a:avLst/>
            </a:prstGeom>
            <a:noFill/>
          </p:spPr>
          <p:txBody>
            <a:bodyPr wrap="square" rtlCol="0">
              <a:spAutoFit/>
            </a:bodyPr>
            <a:lstStyle/>
            <a:p>
              <a:r>
                <a:rPr lang="es-ES" sz="2400" b="1" dirty="0" smtClean="0">
                  <a:latin typeface="Arial" pitchFamily="34" charset="0"/>
                  <a:cs typeface="Arial" pitchFamily="34" charset="0"/>
                </a:rPr>
                <a:t>Menos</a:t>
              </a:r>
              <a:endParaRPr lang="es-ES" sz="2400" b="1" dirty="0">
                <a:latin typeface="Arial" pitchFamily="34" charset="0"/>
                <a:cs typeface="Arial" pitchFamily="34" charset="0"/>
              </a:endParaRPr>
            </a:p>
          </p:txBody>
        </p:sp>
        <p:sp>
          <p:nvSpPr>
            <p:cNvPr id="13" name="12 CuadroTexto"/>
            <p:cNvSpPr txBox="1"/>
            <p:nvPr/>
          </p:nvSpPr>
          <p:spPr>
            <a:xfrm>
              <a:off x="3347864" y="2514008"/>
              <a:ext cx="2742801" cy="1631216"/>
            </a:xfrm>
            <a:prstGeom prst="rect">
              <a:avLst/>
            </a:prstGeom>
            <a:noFill/>
            <a:ln w="19050">
              <a:solidFill>
                <a:schemeClr val="tx1"/>
              </a:solidFill>
            </a:ln>
          </p:spPr>
          <p:txBody>
            <a:bodyPr wrap="square" rtlCol="0">
              <a:spAutoFit/>
            </a:bodyPr>
            <a:lstStyle/>
            <a:p>
              <a:r>
                <a:rPr lang="es-ES" sz="2000" dirty="0" smtClean="0">
                  <a:latin typeface="Arial" pitchFamily="34" charset="0"/>
                  <a:cs typeface="Arial" pitchFamily="34" charset="0"/>
                </a:rPr>
                <a:t>Para la piel (epitelio germinativo, del cabello)</a:t>
              </a:r>
            </a:p>
            <a:p>
              <a:r>
                <a:rPr lang="es-ES" sz="2000" dirty="0" smtClean="0">
                  <a:latin typeface="Arial" pitchFamily="34" charset="0"/>
                  <a:cs typeface="Arial" pitchFamily="34" charset="0"/>
                </a:rPr>
                <a:t>Osteoblasto</a:t>
              </a:r>
            </a:p>
            <a:p>
              <a:r>
                <a:rPr lang="es-ES" sz="2000" dirty="0" smtClean="0">
                  <a:latin typeface="Arial" pitchFamily="34" charset="0"/>
                  <a:cs typeface="Arial" pitchFamily="34" charset="0"/>
                </a:rPr>
                <a:t>Células cartilaginosas</a:t>
              </a:r>
              <a:endParaRPr lang="es-ES" sz="2000" dirty="0">
                <a:latin typeface="Arial" pitchFamily="34" charset="0"/>
                <a:cs typeface="Arial" pitchFamily="34" charset="0"/>
              </a:endParaRPr>
            </a:p>
          </p:txBody>
        </p:sp>
        <p:sp>
          <p:nvSpPr>
            <p:cNvPr id="16" name="15 CuadroTexto"/>
            <p:cNvSpPr txBox="1"/>
            <p:nvPr/>
          </p:nvSpPr>
          <p:spPr>
            <a:xfrm>
              <a:off x="6372200" y="2465477"/>
              <a:ext cx="2627784" cy="2554545"/>
            </a:xfrm>
            <a:prstGeom prst="rect">
              <a:avLst/>
            </a:prstGeom>
            <a:noFill/>
            <a:ln w="19050">
              <a:solidFill>
                <a:schemeClr val="tx1"/>
              </a:solidFill>
            </a:ln>
          </p:spPr>
          <p:txBody>
            <a:bodyPr wrap="square" rtlCol="0">
              <a:spAutoFit/>
            </a:bodyPr>
            <a:lstStyle/>
            <a:p>
              <a:r>
                <a:rPr lang="es-ES" sz="2000" dirty="0" smtClean="0">
                  <a:latin typeface="Arial" pitchFamily="34" charset="0"/>
                  <a:cs typeface="Arial" pitchFamily="34" charset="0"/>
                </a:rPr>
                <a:t>Glándulas endocrinas y exocrinas</a:t>
              </a:r>
            </a:p>
            <a:p>
              <a:r>
                <a:rPr lang="es-ES" sz="2000" dirty="0" smtClean="0">
                  <a:latin typeface="Arial" pitchFamily="34" charset="0"/>
                  <a:cs typeface="Arial" pitchFamily="34" charset="0"/>
                </a:rPr>
                <a:t>Epitelios tubulares</a:t>
              </a:r>
            </a:p>
            <a:p>
              <a:r>
                <a:rPr lang="es-ES" sz="2000" dirty="0" smtClean="0">
                  <a:latin typeface="Arial" pitchFamily="34" charset="0"/>
                  <a:cs typeface="Arial" pitchFamily="34" charset="0"/>
                </a:rPr>
                <a:t>Osteocitos</a:t>
              </a:r>
            </a:p>
            <a:p>
              <a:r>
                <a:rPr lang="es-ES" sz="2000" dirty="0" smtClean="0">
                  <a:latin typeface="Arial" pitchFamily="34" charset="0"/>
                  <a:cs typeface="Arial" pitchFamily="34" charset="0"/>
                </a:rPr>
                <a:t>Células fibras musculares</a:t>
              </a:r>
            </a:p>
            <a:p>
              <a:r>
                <a:rPr lang="es-ES" sz="2000" dirty="0" smtClean="0">
                  <a:latin typeface="Arial" pitchFamily="34" charset="0"/>
                  <a:cs typeface="Arial" pitchFamily="34" charset="0"/>
                </a:rPr>
                <a:t>Tejido conjuntivo</a:t>
              </a:r>
              <a:endParaRPr lang="es-ES" sz="2000" dirty="0">
                <a:latin typeface="Arial" pitchFamily="34" charset="0"/>
                <a:cs typeface="Arial" pitchFamily="34" charset="0"/>
              </a:endParaRPr>
            </a:p>
          </p:txBody>
        </p:sp>
      </p:grpSp>
    </p:spTree>
    <p:extLst>
      <p:ext uri="{BB962C8B-B14F-4D97-AF65-F5344CB8AC3E}">
        <p14:creationId xmlns:p14="http://schemas.microsoft.com/office/powerpoint/2010/main" val="3290951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C Posgra. Preparac. Electó 2018\carpeta de imagenes\índ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748" y="822694"/>
            <a:ext cx="6331524" cy="35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CuadroTexto"/>
          <p:cNvSpPr txBox="1"/>
          <p:nvPr/>
        </p:nvSpPr>
        <p:spPr>
          <a:xfrm>
            <a:off x="2411760" y="123478"/>
            <a:ext cx="439248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 sz="2400" b="1" dirty="0" smtClean="0">
                <a:latin typeface="Arial" pitchFamily="34" charset="0"/>
                <a:cs typeface="Arial" pitchFamily="34" charset="0"/>
              </a:rPr>
              <a:t>Afectaciones en la piel</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3687907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93141"/>
            <a:ext cx="4680000" cy="4564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20680" y="1563638"/>
            <a:ext cx="2808312" cy="1200329"/>
          </a:xfrm>
          <a:prstGeom prst="rect">
            <a:avLst/>
          </a:prstGeom>
          <a:noFill/>
        </p:spPr>
        <p:txBody>
          <a:bodyPr wrap="square" rtlCol="0">
            <a:spAutoFit/>
          </a:bodyPr>
          <a:lstStyle/>
          <a:p>
            <a:r>
              <a:rPr lang="es-ES" sz="2400" dirty="0" smtClean="0">
                <a:latin typeface="Arial" pitchFamily="34" charset="0"/>
                <a:cs typeface="Arial" pitchFamily="34" charset="0"/>
              </a:rPr>
              <a:t>Afectaciones en la piel por radiaciones</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2575318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142858"/>
            <a:ext cx="5643602" cy="830997"/>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400" b="1" dirty="0" smtClean="0">
                <a:latin typeface="Arial" pitchFamily="34" charset="0"/>
                <a:cs typeface="Arial" pitchFamily="34" charset="0"/>
              </a:rPr>
              <a:t>Daños a los efectos clínicos en las células</a:t>
            </a:r>
            <a:endParaRPr lang="es-ES" sz="2400" b="1" dirty="0">
              <a:latin typeface="Arial" pitchFamily="34" charset="0"/>
              <a:cs typeface="Arial" pitchFamily="34" charset="0"/>
            </a:endParaRPr>
          </a:p>
        </p:txBody>
      </p:sp>
      <p:sp>
        <p:nvSpPr>
          <p:cNvPr id="3" name="2 CuadroTexto"/>
          <p:cNvSpPr txBox="1"/>
          <p:nvPr/>
        </p:nvSpPr>
        <p:spPr>
          <a:xfrm>
            <a:off x="1403648" y="1160266"/>
            <a:ext cx="2232248" cy="523220"/>
          </a:xfrm>
          <a:prstGeom prst="rect">
            <a:avLst/>
          </a:prstGeom>
          <a:solidFill>
            <a:schemeClr val="bg2">
              <a:lumMod val="90000"/>
            </a:schemeClr>
          </a:solidFill>
          <a:scene3d>
            <a:camera prst="orthographicFront"/>
            <a:lightRig rig="threePt" dir="t"/>
          </a:scene3d>
          <a:sp3d>
            <a:bevelT prst="relaxedInset"/>
          </a:sp3d>
        </p:spPr>
        <p:txBody>
          <a:bodyPr wrap="square" rtlCol="0">
            <a:spAutoFit/>
          </a:bodyPr>
          <a:lstStyle/>
          <a:p>
            <a:pPr algn="ctr"/>
            <a:r>
              <a:rPr lang="es-ES" sz="2800" dirty="0" smtClean="0">
                <a:latin typeface="Arial" pitchFamily="34" charset="0"/>
                <a:cs typeface="Arial" pitchFamily="34" charset="0"/>
              </a:rPr>
              <a:t>Tempranos</a:t>
            </a:r>
            <a:endParaRPr lang="es-ES" sz="2800" dirty="0">
              <a:latin typeface="Arial" pitchFamily="34" charset="0"/>
              <a:cs typeface="Arial" pitchFamily="34" charset="0"/>
            </a:endParaRPr>
          </a:p>
        </p:txBody>
      </p:sp>
      <p:sp>
        <p:nvSpPr>
          <p:cNvPr id="4" name="3 CuadroTexto"/>
          <p:cNvSpPr txBox="1"/>
          <p:nvPr/>
        </p:nvSpPr>
        <p:spPr>
          <a:xfrm>
            <a:off x="5652120" y="1171670"/>
            <a:ext cx="2088232" cy="523220"/>
          </a:xfrm>
          <a:prstGeom prst="rect">
            <a:avLst/>
          </a:prstGeom>
          <a:solidFill>
            <a:schemeClr val="bg2">
              <a:lumMod val="90000"/>
            </a:schemeClr>
          </a:solidFill>
          <a:scene3d>
            <a:camera prst="orthographicFront"/>
            <a:lightRig rig="threePt" dir="t"/>
          </a:scene3d>
          <a:sp3d>
            <a:bevelT prst="relaxedInset"/>
          </a:sp3d>
        </p:spPr>
        <p:txBody>
          <a:bodyPr wrap="square" rtlCol="0">
            <a:spAutoFit/>
          </a:bodyPr>
          <a:lstStyle/>
          <a:p>
            <a:pPr algn="ctr"/>
            <a:r>
              <a:rPr lang="es-ES" sz="2800" dirty="0" smtClean="0">
                <a:latin typeface="Arial" pitchFamily="34" charset="0"/>
                <a:cs typeface="Arial" pitchFamily="34" charset="0"/>
              </a:rPr>
              <a:t>Tardíos</a:t>
            </a:r>
            <a:endParaRPr lang="es-ES" sz="2800" dirty="0">
              <a:latin typeface="Arial" pitchFamily="34" charset="0"/>
              <a:cs typeface="Arial" pitchFamily="34" charset="0"/>
            </a:endParaRPr>
          </a:p>
        </p:txBody>
      </p:sp>
      <p:sp>
        <p:nvSpPr>
          <p:cNvPr id="5" name="4 CuadroTexto"/>
          <p:cNvSpPr txBox="1"/>
          <p:nvPr/>
        </p:nvSpPr>
        <p:spPr>
          <a:xfrm>
            <a:off x="1439652" y="1936274"/>
            <a:ext cx="2160240" cy="2308324"/>
          </a:xfrm>
          <a:prstGeom prst="rect">
            <a:avLst/>
          </a:prstGeom>
          <a:noFill/>
          <a:ln w="28575">
            <a:solidFill>
              <a:schemeClr val="tx1"/>
            </a:solidFill>
          </a:ln>
        </p:spPr>
        <p:txBody>
          <a:bodyPr wrap="square" rtlCol="0">
            <a:spAutoFit/>
          </a:bodyPr>
          <a:lstStyle/>
          <a:p>
            <a:r>
              <a:rPr lang="es-ES" sz="2400" dirty="0" smtClean="0">
                <a:latin typeface="Arial" pitchFamily="34" charset="0"/>
                <a:cs typeface="Arial" pitchFamily="34" charset="0"/>
              </a:rPr>
              <a:t>Mareo</a:t>
            </a:r>
          </a:p>
          <a:p>
            <a:r>
              <a:rPr lang="es-ES" sz="2400" dirty="0" smtClean="0">
                <a:latin typeface="Arial" pitchFamily="34" charset="0"/>
                <a:cs typeface="Arial" pitchFamily="34" charset="0"/>
              </a:rPr>
              <a:t>Fiebres</a:t>
            </a:r>
          </a:p>
          <a:p>
            <a:r>
              <a:rPr lang="es-ES" sz="2400" dirty="0" smtClean="0">
                <a:latin typeface="Arial" pitchFamily="34" charset="0"/>
                <a:cs typeface="Arial" pitchFamily="34" charset="0"/>
              </a:rPr>
              <a:t>Vómitos</a:t>
            </a:r>
          </a:p>
          <a:p>
            <a:r>
              <a:rPr lang="es-ES" sz="2400" dirty="0" smtClean="0">
                <a:latin typeface="Arial" pitchFamily="34" charset="0"/>
                <a:cs typeface="Arial" pitchFamily="34" charset="0"/>
              </a:rPr>
              <a:t>Decaimiento</a:t>
            </a:r>
          </a:p>
          <a:p>
            <a:r>
              <a:rPr lang="es-ES" sz="2400" dirty="0" smtClean="0">
                <a:latin typeface="Arial" pitchFamily="34" charset="0"/>
                <a:cs typeface="Arial" pitchFamily="34" charset="0"/>
              </a:rPr>
              <a:t>Diarreas</a:t>
            </a:r>
          </a:p>
          <a:p>
            <a:r>
              <a:rPr lang="es-ES" sz="2400" dirty="0" smtClean="0">
                <a:latin typeface="Arial" pitchFamily="34" charset="0"/>
                <a:cs typeface="Arial" pitchFamily="34" charset="0"/>
              </a:rPr>
              <a:t>Sangradas</a:t>
            </a:r>
            <a:endParaRPr lang="es-ES" sz="2400" dirty="0">
              <a:latin typeface="Arial" pitchFamily="34" charset="0"/>
              <a:cs typeface="Arial" pitchFamily="34" charset="0"/>
            </a:endParaRPr>
          </a:p>
        </p:txBody>
      </p:sp>
      <p:sp>
        <p:nvSpPr>
          <p:cNvPr id="6" name="5 CuadroTexto"/>
          <p:cNvSpPr txBox="1"/>
          <p:nvPr/>
        </p:nvSpPr>
        <p:spPr>
          <a:xfrm>
            <a:off x="5220072" y="1923678"/>
            <a:ext cx="3456384" cy="2677656"/>
          </a:xfrm>
          <a:prstGeom prst="rect">
            <a:avLst/>
          </a:prstGeom>
          <a:noFill/>
          <a:ln w="28575">
            <a:solidFill>
              <a:schemeClr val="tx1"/>
            </a:solidFill>
          </a:ln>
        </p:spPr>
        <p:txBody>
          <a:bodyPr wrap="square" rtlCol="0">
            <a:spAutoFit/>
          </a:bodyPr>
          <a:lstStyle/>
          <a:p>
            <a:r>
              <a:rPr lang="es-ES" sz="2400" dirty="0" smtClean="0">
                <a:latin typeface="Arial" pitchFamily="34" charset="0"/>
                <a:cs typeface="Arial" pitchFamily="34" charset="0"/>
              </a:rPr>
              <a:t>Formación de tumores malignos o cambios no malignos (nublado del cristalino)</a:t>
            </a:r>
          </a:p>
          <a:p>
            <a:r>
              <a:rPr lang="es-ES" sz="2400" dirty="0" smtClean="0">
                <a:latin typeface="Arial" pitchFamily="34" charset="0"/>
                <a:cs typeface="Arial" pitchFamily="34" charset="0"/>
              </a:rPr>
              <a:t>Efectos genéticos  (daños irreversibles en el DNA</a:t>
            </a:r>
            <a:r>
              <a:rPr lang="es-ES" sz="2000" dirty="0" smtClean="0">
                <a:latin typeface="Arial" pitchFamily="34" charset="0"/>
                <a:cs typeface="Arial" pitchFamily="34" charset="0"/>
              </a:rPr>
              <a:t>)</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1531429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2" y="267494"/>
            <a:ext cx="6048672" cy="523220"/>
          </a:xfrm>
          <a:prstGeom prst="rect">
            <a:avLst/>
          </a:prstGeom>
          <a:solidFill>
            <a:schemeClr val="accent2">
              <a:lumMod val="20000"/>
              <a:lumOff val="80000"/>
            </a:schemeClr>
          </a:solidFill>
        </p:spPr>
        <p:txBody>
          <a:bodyPr wrap="square" rtlCol="0">
            <a:spAutoFit/>
          </a:bodyPr>
          <a:lstStyle/>
          <a:p>
            <a:pPr algn="ctr"/>
            <a:r>
              <a:rPr lang="es-ES" sz="2800" b="1" dirty="0" smtClean="0">
                <a:latin typeface="Arial" pitchFamily="34" charset="0"/>
                <a:cs typeface="Arial" pitchFamily="34" charset="0"/>
              </a:rPr>
              <a:t>Protección radiológica</a:t>
            </a:r>
            <a:endParaRPr lang="es-ES" sz="2800" b="1" dirty="0">
              <a:latin typeface="Arial" pitchFamily="34" charset="0"/>
              <a:cs typeface="Arial" pitchFamily="34" charset="0"/>
            </a:endParaRPr>
          </a:p>
        </p:txBody>
      </p:sp>
      <p:grpSp>
        <p:nvGrpSpPr>
          <p:cNvPr id="5" name="4 Grupo"/>
          <p:cNvGrpSpPr/>
          <p:nvPr/>
        </p:nvGrpSpPr>
        <p:grpSpPr>
          <a:xfrm>
            <a:off x="727564" y="1011410"/>
            <a:ext cx="7832888" cy="3901792"/>
            <a:chOff x="971600" y="1059582"/>
            <a:chExt cx="7832888" cy="3901792"/>
          </a:xfrm>
        </p:grpSpPr>
        <p:sp>
          <p:nvSpPr>
            <p:cNvPr id="3" name="2 CuadroTexto"/>
            <p:cNvSpPr txBox="1"/>
            <p:nvPr/>
          </p:nvSpPr>
          <p:spPr>
            <a:xfrm>
              <a:off x="971600" y="1059582"/>
              <a:ext cx="3456384" cy="1938992"/>
            </a:xfrm>
            <a:prstGeom prst="rect">
              <a:avLst/>
            </a:prstGeom>
            <a:noFill/>
            <a:ln w="28575">
              <a:solidFill>
                <a:schemeClr val="tx1"/>
              </a:solidFill>
            </a:ln>
          </p:spPr>
          <p:txBody>
            <a:bodyPr wrap="square" rtlCol="0">
              <a:spAutoFit/>
            </a:bodyPr>
            <a:lstStyle/>
            <a:p>
              <a:r>
                <a:rPr lang="es-ES" sz="2400" dirty="0" smtClean="0">
                  <a:latin typeface="Arial" pitchFamily="34" charset="0"/>
                  <a:cs typeface="Arial" pitchFamily="34" charset="0"/>
                </a:rPr>
                <a:t>Depende de los valores límites de la dosis de radiación  encontrada por encima a las radiaciones naturales.</a:t>
              </a:r>
              <a:endParaRPr lang="es-ES" sz="2400" dirty="0">
                <a:latin typeface="Arial" pitchFamily="34" charset="0"/>
                <a:cs typeface="Arial" pitchFamily="34" charset="0"/>
              </a:endParaRPr>
            </a:p>
          </p:txBody>
        </p:sp>
        <p:sp>
          <p:nvSpPr>
            <p:cNvPr id="4" name="3 CuadroTexto"/>
            <p:cNvSpPr txBox="1"/>
            <p:nvPr/>
          </p:nvSpPr>
          <p:spPr>
            <a:xfrm>
              <a:off x="4427984" y="2283718"/>
              <a:ext cx="4376504" cy="2677656"/>
            </a:xfrm>
            <a:prstGeom prst="rect">
              <a:avLst/>
            </a:prstGeom>
            <a:noFill/>
            <a:ln w="28575">
              <a:solidFill>
                <a:schemeClr val="tx1"/>
              </a:solidFill>
            </a:ln>
          </p:spPr>
          <p:txBody>
            <a:bodyPr wrap="square" rtlCol="0">
              <a:spAutoFit/>
            </a:bodyPr>
            <a:lstStyle/>
            <a:p>
              <a:r>
                <a:rPr lang="es-ES" sz="2400" dirty="0" smtClean="0">
                  <a:latin typeface="Arial" pitchFamily="34" charset="0"/>
                  <a:cs typeface="Arial" pitchFamily="34" charset="0"/>
                </a:rPr>
                <a:t>Dosis interna por Exposición Médica (MIRD). La cantidad de energía depositada en el tejido humano por radiaciones ionizantes, presenta directivas generales y aplicables de diferentes maneras.</a:t>
              </a:r>
              <a:endParaRPr lang="es-ES" sz="2400" dirty="0">
                <a:latin typeface="Arial" pitchFamily="34" charset="0"/>
                <a:cs typeface="Arial" pitchFamily="34" charset="0"/>
              </a:endParaRPr>
            </a:p>
          </p:txBody>
        </p:sp>
      </p:grpSp>
    </p:spTree>
    <p:extLst>
      <p:ext uri="{BB962C8B-B14F-4D97-AF65-F5344CB8AC3E}">
        <p14:creationId xmlns:p14="http://schemas.microsoft.com/office/powerpoint/2010/main" val="386792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1840" y="155010"/>
            <a:ext cx="2736304" cy="523220"/>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s-ES" sz="2800" b="1" dirty="0" smtClean="0">
                <a:latin typeface="Arial" pitchFamily="34" charset="0"/>
                <a:cs typeface="Arial" pitchFamily="34" charset="0"/>
              </a:rPr>
              <a:t>Índice</a:t>
            </a:r>
            <a:endParaRPr lang="es-ES" sz="2800" b="1" dirty="0">
              <a:latin typeface="Arial" pitchFamily="34" charset="0"/>
              <a:cs typeface="Arial" pitchFamily="34" charset="0"/>
            </a:endParaRPr>
          </a:p>
        </p:txBody>
      </p:sp>
      <p:sp>
        <p:nvSpPr>
          <p:cNvPr id="3" name="2 CuadroTexto"/>
          <p:cNvSpPr txBox="1"/>
          <p:nvPr/>
        </p:nvSpPr>
        <p:spPr>
          <a:xfrm>
            <a:off x="251520" y="915566"/>
            <a:ext cx="4392488" cy="2800767"/>
          </a:xfrm>
          <a:prstGeom prst="rect">
            <a:avLst/>
          </a:prstGeom>
          <a:solidFill>
            <a:schemeClr val="accent1">
              <a:lumMod val="20000"/>
              <a:lumOff val="80000"/>
            </a:schemeClr>
          </a:solidFill>
          <a:ln w="19050">
            <a:solidFill>
              <a:schemeClr val="tx1"/>
            </a:solidFill>
          </a:ln>
        </p:spPr>
        <p:txBody>
          <a:bodyPr wrap="square" rtlCol="0">
            <a:spAutoFit/>
          </a:bodyPr>
          <a:lstStyle/>
          <a:p>
            <a:pPr marL="285750" indent="-285750">
              <a:buFont typeface="Wingdings" pitchFamily="2" charset="2"/>
              <a:buChar char="Ø"/>
            </a:pPr>
            <a:r>
              <a:rPr lang="es-ES" sz="1600" dirty="0" smtClean="0">
                <a:latin typeface="Arial" pitchFamily="34" charset="0"/>
                <a:cs typeface="Arial" pitchFamily="34" charset="0"/>
              </a:rPr>
              <a:t>Introducción…….. ……… ....................   4            </a:t>
            </a:r>
          </a:p>
          <a:p>
            <a:pPr marL="285750" indent="-285750">
              <a:buFont typeface="Wingdings" pitchFamily="2" charset="2"/>
              <a:buChar char="Ø"/>
            </a:pPr>
            <a:r>
              <a:rPr lang="es-ES" sz="1600" dirty="0" smtClean="0">
                <a:latin typeface="Arial" pitchFamily="34" charset="0"/>
                <a:cs typeface="Arial" pitchFamily="34" charset="0"/>
              </a:rPr>
              <a:t>Desarrollo histórico de la estructura…..   6 del átomo, Siglo XX</a:t>
            </a:r>
          </a:p>
          <a:p>
            <a:pPr marL="285750" indent="-285750">
              <a:buFont typeface="Wingdings" pitchFamily="2" charset="2"/>
              <a:buChar char="Ø"/>
            </a:pPr>
            <a:r>
              <a:rPr lang="es-ES" sz="1600" dirty="0" smtClean="0">
                <a:latin typeface="Arial" pitchFamily="34" charset="0"/>
                <a:cs typeface="Arial" pitchFamily="34" charset="0"/>
              </a:rPr>
              <a:t>Características del núcleo del átomo…  12</a:t>
            </a:r>
          </a:p>
          <a:p>
            <a:r>
              <a:rPr lang="es-ES" sz="1600" dirty="0" smtClean="0">
                <a:latin typeface="Arial" pitchFamily="34" charset="0"/>
                <a:cs typeface="Arial" pitchFamily="34" charset="0"/>
              </a:rPr>
              <a:t>    Isótopos</a:t>
            </a:r>
          </a:p>
          <a:p>
            <a:pPr marL="285750" indent="-285750">
              <a:buFont typeface="Wingdings" pitchFamily="2" charset="2"/>
              <a:buChar char="Ø"/>
            </a:pPr>
            <a:r>
              <a:rPr lang="es-ES" sz="1600" dirty="0" smtClean="0">
                <a:latin typeface="Arial" pitchFamily="34" charset="0"/>
                <a:cs typeface="Arial" pitchFamily="34" charset="0"/>
              </a:rPr>
              <a:t>La radiactividad. Desintegración……… .17</a:t>
            </a:r>
          </a:p>
          <a:p>
            <a:r>
              <a:rPr lang="es-ES" sz="1600" dirty="0">
                <a:latin typeface="Arial" pitchFamily="34" charset="0"/>
                <a:cs typeface="Arial" pitchFamily="34" charset="0"/>
              </a:rPr>
              <a:t> </a:t>
            </a:r>
            <a:r>
              <a:rPr lang="es-ES" sz="1600" dirty="0" smtClean="0">
                <a:latin typeface="Arial" pitchFamily="34" charset="0"/>
                <a:cs typeface="Arial" pitchFamily="34" charset="0"/>
              </a:rPr>
              <a:t>    radiactiva</a:t>
            </a:r>
          </a:p>
          <a:p>
            <a:pPr marL="285750" indent="-285750">
              <a:buFont typeface="Wingdings" pitchFamily="2" charset="2"/>
              <a:buChar char="Ø"/>
            </a:pPr>
            <a:r>
              <a:rPr lang="es-ES" sz="1600" dirty="0" smtClean="0">
                <a:latin typeface="Arial" pitchFamily="34" charset="0"/>
                <a:cs typeface="Arial" pitchFamily="34" charset="0"/>
              </a:rPr>
              <a:t>Radiofármacos. Aplicaciones…………    21</a:t>
            </a:r>
          </a:p>
          <a:p>
            <a:pPr marL="285750" indent="-285750">
              <a:buFont typeface="Wingdings" pitchFamily="2" charset="2"/>
              <a:buChar char="Ø"/>
            </a:pPr>
            <a:r>
              <a:rPr lang="es-ES" sz="1600" dirty="0" smtClean="0">
                <a:latin typeface="Arial" pitchFamily="34" charset="0"/>
                <a:cs typeface="Arial" pitchFamily="34" charset="0"/>
              </a:rPr>
              <a:t>Sensibilidad de las células. Niveles…… 24</a:t>
            </a:r>
          </a:p>
          <a:p>
            <a:r>
              <a:rPr lang="es-ES" sz="1600" dirty="0">
                <a:latin typeface="Arial" pitchFamily="34" charset="0"/>
                <a:cs typeface="Arial" pitchFamily="34" charset="0"/>
              </a:rPr>
              <a:t> </a:t>
            </a:r>
            <a:r>
              <a:rPr lang="es-ES" sz="1600" dirty="0" smtClean="0">
                <a:latin typeface="Arial" pitchFamily="34" charset="0"/>
                <a:cs typeface="Arial" pitchFamily="34" charset="0"/>
              </a:rPr>
              <a:t>     Daños</a:t>
            </a:r>
          </a:p>
          <a:p>
            <a:pPr marL="285750" indent="-285750">
              <a:buFont typeface="Wingdings" pitchFamily="2" charset="2"/>
              <a:buChar char="Ø"/>
            </a:pPr>
            <a:endParaRPr lang="es-ES" sz="1600" dirty="0">
              <a:latin typeface="Arial" pitchFamily="34" charset="0"/>
              <a:cs typeface="Arial" pitchFamily="34" charset="0"/>
            </a:endParaRPr>
          </a:p>
        </p:txBody>
      </p:sp>
      <p:sp>
        <p:nvSpPr>
          <p:cNvPr id="4" name="3 CuadroTexto"/>
          <p:cNvSpPr txBox="1"/>
          <p:nvPr/>
        </p:nvSpPr>
        <p:spPr>
          <a:xfrm>
            <a:off x="4860032" y="1443137"/>
            <a:ext cx="4104456" cy="2708434"/>
          </a:xfrm>
          <a:prstGeom prst="rect">
            <a:avLst/>
          </a:prstGeom>
          <a:solidFill>
            <a:schemeClr val="accent1">
              <a:lumMod val="20000"/>
              <a:lumOff val="80000"/>
            </a:schemeClr>
          </a:solidFill>
          <a:ln w="19050">
            <a:solidFill>
              <a:schemeClr val="tx1"/>
            </a:solidFill>
          </a:ln>
        </p:spPr>
        <p:txBody>
          <a:bodyPr wrap="square" rtlCol="0">
            <a:spAutoFit/>
          </a:bodyPr>
          <a:lstStyle/>
          <a:p>
            <a:endParaRPr lang="es-ES" dirty="0" smtClean="0"/>
          </a:p>
          <a:p>
            <a:pPr marL="285750" lvl="0" indent="-285750">
              <a:buFont typeface="Wingdings" pitchFamily="2" charset="2"/>
              <a:buChar char="Ø"/>
            </a:pPr>
            <a:r>
              <a:rPr lang="es-ES" sz="1600" dirty="0">
                <a:solidFill>
                  <a:prstClr val="black"/>
                </a:solidFill>
                <a:latin typeface="Arial" pitchFamily="34" charset="0"/>
                <a:cs typeface="Arial" pitchFamily="34" charset="0"/>
              </a:rPr>
              <a:t>Protección radiológica. </a:t>
            </a:r>
            <a:r>
              <a:rPr lang="es-ES" sz="1600" dirty="0" smtClean="0">
                <a:solidFill>
                  <a:prstClr val="black"/>
                </a:solidFill>
                <a:latin typeface="Arial" pitchFamily="34" charset="0"/>
                <a:cs typeface="Arial" pitchFamily="34" charset="0"/>
              </a:rPr>
              <a:t>Fuentes…    29</a:t>
            </a:r>
            <a:endParaRPr lang="es-ES" sz="1600" dirty="0">
              <a:solidFill>
                <a:prstClr val="black"/>
              </a:solidFill>
              <a:latin typeface="Arial" pitchFamily="34" charset="0"/>
              <a:cs typeface="Arial" pitchFamily="34" charset="0"/>
            </a:endParaRPr>
          </a:p>
          <a:p>
            <a:pPr lvl="0"/>
            <a:r>
              <a:rPr lang="es-ES" sz="1600" dirty="0">
                <a:solidFill>
                  <a:prstClr val="black"/>
                </a:solidFill>
                <a:latin typeface="Arial" pitchFamily="34" charset="0"/>
                <a:cs typeface="Arial" pitchFamily="34" charset="0"/>
              </a:rPr>
              <a:t>      naturales de </a:t>
            </a:r>
            <a:r>
              <a:rPr lang="es-ES" sz="1600" dirty="0" smtClean="0">
                <a:solidFill>
                  <a:prstClr val="black"/>
                </a:solidFill>
                <a:latin typeface="Arial" pitchFamily="34" charset="0"/>
                <a:cs typeface="Arial" pitchFamily="34" charset="0"/>
              </a:rPr>
              <a:t>radiación</a:t>
            </a:r>
            <a:endParaRPr lang="es-ES" sz="1600" dirty="0" smtClean="0">
              <a:latin typeface="Arial" pitchFamily="34" charset="0"/>
              <a:cs typeface="Arial" pitchFamily="34" charset="0"/>
            </a:endParaRPr>
          </a:p>
          <a:p>
            <a:pPr marL="285750" indent="-285750">
              <a:buFont typeface="Wingdings" pitchFamily="2" charset="2"/>
              <a:buChar char="Ø"/>
            </a:pPr>
            <a:r>
              <a:rPr lang="es-ES" sz="1600" dirty="0" smtClean="0">
                <a:latin typeface="Arial" pitchFamily="34" charset="0"/>
                <a:cs typeface="Arial" pitchFamily="34" charset="0"/>
              </a:rPr>
              <a:t>Regulaciones para el trabajo ….       36</a:t>
            </a:r>
          </a:p>
          <a:p>
            <a:r>
              <a:rPr lang="es-ES" sz="1600" dirty="0">
                <a:latin typeface="Arial" pitchFamily="34" charset="0"/>
                <a:cs typeface="Arial" pitchFamily="34" charset="0"/>
              </a:rPr>
              <a:t> </a:t>
            </a:r>
            <a:r>
              <a:rPr lang="es-ES" sz="1600" dirty="0" smtClean="0">
                <a:latin typeface="Arial" pitchFamily="34" charset="0"/>
                <a:cs typeface="Arial" pitchFamily="34" charset="0"/>
              </a:rPr>
              <a:t>     con sustancias radiactivas.      </a:t>
            </a:r>
          </a:p>
          <a:p>
            <a:r>
              <a:rPr lang="es-ES" sz="1600" dirty="0">
                <a:latin typeface="Arial" pitchFamily="34" charset="0"/>
                <a:cs typeface="Arial" pitchFamily="34" charset="0"/>
              </a:rPr>
              <a:t> </a:t>
            </a:r>
            <a:r>
              <a:rPr lang="es-ES" sz="1600" dirty="0" smtClean="0">
                <a:latin typeface="Arial" pitchFamily="34" charset="0"/>
                <a:cs typeface="Arial" pitchFamily="34" charset="0"/>
              </a:rPr>
              <a:t>     Señalizaciones obligatorias</a:t>
            </a:r>
          </a:p>
          <a:p>
            <a:pPr marL="285750" indent="-285750">
              <a:lnSpc>
                <a:spcPct val="150000"/>
              </a:lnSpc>
              <a:buFont typeface="Wingdings" pitchFamily="2" charset="2"/>
              <a:buChar char="Ø"/>
            </a:pPr>
            <a:r>
              <a:rPr lang="es-ES" sz="1600" dirty="0" smtClean="0">
                <a:latin typeface="Arial" pitchFamily="34" charset="0"/>
                <a:cs typeface="Arial" pitchFamily="34" charset="0"/>
              </a:rPr>
              <a:t>Conclusiones………………               40</a:t>
            </a:r>
          </a:p>
          <a:p>
            <a:pPr marL="285750" indent="-285750">
              <a:lnSpc>
                <a:spcPct val="150000"/>
              </a:lnSpc>
              <a:buFont typeface="Wingdings" pitchFamily="2" charset="2"/>
              <a:buChar char="Ø"/>
            </a:pPr>
            <a:r>
              <a:rPr lang="es-ES" sz="1600" dirty="0" smtClean="0">
                <a:latin typeface="Arial" pitchFamily="34" charset="0"/>
                <a:cs typeface="Arial" pitchFamily="34" charset="0"/>
              </a:rPr>
              <a:t>Actividades de autoevaluación..        42</a:t>
            </a:r>
          </a:p>
          <a:p>
            <a:pPr marL="285750" indent="-285750">
              <a:lnSpc>
                <a:spcPct val="150000"/>
              </a:lnSpc>
              <a:buFont typeface="Wingdings" pitchFamily="2" charset="2"/>
              <a:buChar char="Ø"/>
            </a:pPr>
            <a:r>
              <a:rPr lang="es-ES" sz="1600" dirty="0" smtClean="0">
                <a:latin typeface="Arial" pitchFamily="34" charset="0"/>
                <a:cs typeface="Arial" pitchFamily="34" charset="0"/>
              </a:rPr>
              <a:t>Bibliografía……………………            44</a:t>
            </a:r>
            <a:endParaRPr lang="es-ES" sz="1600" dirty="0">
              <a:latin typeface="Arial" pitchFamily="34" charset="0"/>
              <a:cs typeface="Arial" pitchFamily="34" charset="0"/>
            </a:endParaRPr>
          </a:p>
        </p:txBody>
      </p:sp>
    </p:spTree>
    <p:extLst>
      <p:ext uri="{BB962C8B-B14F-4D97-AF65-F5344CB8AC3E}">
        <p14:creationId xmlns:p14="http://schemas.microsoft.com/office/powerpoint/2010/main" val="890385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441580" y="51470"/>
            <a:ext cx="4968552" cy="1236877"/>
          </a:xfrm>
          <a:prstGeom prst="ellipse">
            <a:avLst/>
          </a:prstGeom>
          <a:effectLst>
            <a:outerShdw blurRad="40000" dist="23000" dir="5400000" rotWithShape="0">
              <a:srgbClr val="000000">
                <a:alpha val="35000"/>
              </a:srgbClr>
            </a:outerShdw>
            <a:reflection blurRad="6350" stA="50000" endA="300" endPos="90000" dir="5400000" sy="-100000" algn="bl" rotWithShape="0"/>
          </a:effectLst>
          <a:scene3d>
            <a:camera prst="orthographicFront"/>
            <a:lightRig rig="threePt" dir="t">
              <a:rot lat="0" lon="0" rev="1200000"/>
            </a:lightRig>
          </a:scene3d>
          <a:sp3d>
            <a:bevelT w="63500" h="25400" prst="artDeco"/>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dirty="0"/>
          </a:p>
        </p:txBody>
      </p:sp>
      <p:sp>
        <p:nvSpPr>
          <p:cNvPr id="5" name="4 CuadroTexto"/>
          <p:cNvSpPr txBox="1"/>
          <p:nvPr/>
        </p:nvSpPr>
        <p:spPr>
          <a:xfrm>
            <a:off x="1948298" y="2171241"/>
            <a:ext cx="2005450" cy="369332"/>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latin typeface="Arial" pitchFamily="34" charset="0"/>
                <a:cs typeface="Arial" pitchFamily="34" charset="0"/>
              </a:rPr>
              <a:t>Fuentes Externas</a:t>
            </a:r>
            <a:endParaRPr lang="es-ES" dirty="0">
              <a:latin typeface="Arial" pitchFamily="34" charset="0"/>
              <a:cs typeface="Arial" pitchFamily="34" charset="0"/>
            </a:endParaRPr>
          </a:p>
        </p:txBody>
      </p:sp>
      <p:sp>
        <p:nvSpPr>
          <p:cNvPr id="6" name="5 CuadroTexto"/>
          <p:cNvSpPr txBox="1"/>
          <p:nvPr/>
        </p:nvSpPr>
        <p:spPr>
          <a:xfrm>
            <a:off x="6007703" y="2187100"/>
            <a:ext cx="1978493" cy="369332"/>
          </a:xfrm>
          <a:prstGeom prst="rect">
            <a:avLst/>
          </a:prstGeom>
          <a:solidFill>
            <a:schemeClr val="tx2">
              <a:lumMod val="20000"/>
              <a:lumOff val="80000"/>
            </a:schemeClr>
          </a:solidFill>
          <a:ln>
            <a:solidFill>
              <a:schemeClr val="accent1">
                <a:lumMod val="60000"/>
                <a:lumOff val="40000"/>
              </a:schemeClr>
            </a:solidFill>
          </a:ln>
          <a:scene3d>
            <a:camera prst="orthographicFront"/>
            <a:lightRig rig="threePt" dir="t"/>
          </a:scene3d>
          <a:sp3d>
            <a:bevelT w="165100" prst="coolSlant"/>
          </a:sp3d>
        </p:spPr>
        <p:txBody>
          <a:bodyPr wrap="square" rtlCol="0">
            <a:spAutoFit/>
          </a:bodyPr>
          <a:lstStyle/>
          <a:p>
            <a:r>
              <a:rPr lang="es-ES" dirty="0" smtClean="0">
                <a:latin typeface="Arial" pitchFamily="34" charset="0"/>
                <a:cs typeface="Arial" pitchFamily="34" charset="0"/>
              </a:rPr>
              <a:t>Fuentes Internas</a:t>
            </a:r>
            <a:endParaRPr lang="es-ES" dirty="0">
              <a:latin typeface="Arial" pitchFamily="34" charset="0"/>
              <a:cs typeface="Arial" pitchFamily="34" charset="0"/>
            </a:endParaRPr>
          </a:p>
        </p:txBody>
      </p:sp>
      <p:sp>
        <p:nvSpPr>
          <p:cNvPr id="7" name="6 CuadroTexto"/>
          <p:cNvSpPr txBox="1"/>
          <p:nvPr/>
        </p:nvSpPr>
        <p:spPr>
          <a:xfrm>
            <a:off x="3530979" y="195486"/>
            <a:ext cx="3519113" cy="830997"/>
          </a:xfrm>
          <a:prstGeom prst="rect">
            <a:avLst/>
          </a:prstGeom>
          <a:noFill/>
        </p:spPr>
        <p:txBody>
          <a:bodyPr wrap="square" rtlCol="0">
            <a:spAutoFit/>
          </a:bodyPr>
          <a:lstStyle/>
          <a:p>
            <a:pPr algn="ctr"/>
            <a:r>
              <a:rPr lang="es-ES" sz="2400" b="1" dirty="0" smtClean="0">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Fuentes Naturales de Radiación</a:t>
            </a:r>
            <a:endParaRPr lang="es-ES" sz="2400" b="1" dirty="0">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3" name="12 CuadroTexto"/>
          <p:cNvSpPr txBox="1"/>
          <p:nvPr/>
        </p:nvSpPr>
        <p:spPr>
          <a:xfrm>
            <a:off x="541328" y="3379227"/>
            <a:ext cx="2016224" cy="338554"/>
          </a:xfrm>
          <a:prstGeom prst="rect">
            <a:avLst/>
          </a:prstGeom>
          <a:solidFill>
            <a:schemeClr val="accent2">
              <a:lumMod val="20000"/>
              <a:lumOff val="80000"/>
            </a:schemeClr>
          </a:solidFill>
          <a:effectLst>
            <a:innerShdw blurRad="63500" dist="50800" dir="16200000">
              <a:prstClr val="black">
                <a:alpha val="50000"/>
              </a:prstClr>
            </a:innerShdw>
            <a:reflection blurRad="6350" stA="52000" endA="300" endPos="35000" dir="5400000" sy="-100000" algn="bl" rotWithShape="0"/>
          </a:effectLst>
        </p:spPr>
        <p:txBody>
          <a:bodyPr wrap="square" rtlCol="0">
            <a:spAutoFit/>
          </a:bodyPr>
          <a:lstStyle/>
          <a:p>
            <a:r>
              <a:rPr lang="es-ES" sz="1600" dirty="0" smtClean="0">
                <a:latin typeface="Arial" pitchFamily="34" charset="0"/>
                <a:cs typeface="Arial" pitchFamily="34" charset="0"/>
              </a:rPr>
              <a:t>Radiación cósmica</a:t>
            </a:r>
            <a:endParaRPr lang="es-ES" sz="1600" dirty="0">
              <a:latin typeface="Arial" pitchFamily="34" charset="0"/>
              <a:cs typeface="Arial" pitchFamily="34" charset="0"/>
            </a:endParaRPr>
          </a:p>
        </p:txBody>
      </p:sp>
      <p:sp>
        <p:nvSpPr>
          <p:cNvPr id="14" name="13 CuadroTexto"/>
          <p:cNvSpPr txBox="1"/>
          <p:nvPr/>
        </p:nvSpPr>
        <p:spPr>
          <a:xfrm>
            <a:off x="3059035" y="3354546"/>
            <a:ext cx="2190857" cy="369332"/>
          </a:xfrm>
          <a:prstGeom prst="rect">
            <a:avLst/>
          </a:prstGeom>
          <a:solidFill>
            <a:schemeClr val="accent2">
              <a:lumMod val="20000"/>
              <a:lumOff val="80000"/>
            </a:schemeClr>
          </a:solidFill>
          <a:ln>
            <a:solidFill>
              <a:schemeClr val="accent2">
                <a:lumMod val="20000"/>
                <a:lumOff val="80000"/>
              </a:schemeClr>
            </a:solidFill>
          </a:ln>
          <a:effectLst>
            <a:innerShdw blurRad="63500" dist="50800" dir="16200000">
              <a:prstClr val="black">
                <a:alpha val="50000"/>
              </a:prstClr>
            </a:innerShdw>
          </a:effectLst>
        </p:spPr>
        <p:txBody>
          <a:bodyPr wrap="square" rtlCol="0">
            <a:spAutoFit/>
          </a:bodyPr>
          <a:lstStyle/>
          <a:p>
            <a:r>
              <a:rPr lang="es-ES" sz="1600" dirty="0" smtClean="0">
                <a:latin typeface="Arial" pitchFamily="34" charset="0"/>
                <a:cs typeface="Arial" pitchFamily="34" charset="0"/>
              </a:rPr>
              <a:t>Radiación</a:t>
            </a:r>
            <a:r>
              <a:rPr lang="es-ES" dirty="0" smtClean="0">
                <a:latin typeface="Arial" pitchFamily="34" charset="0"/>
                <a:cs typeface="Arial" pitchFamily="34" charset="0"/>
              </a:rPr>
              <a:t> terrestre</a:t>
            </a:r>
            <a:endParaRPr lang="es-ES" dirty="0">
              <a:latin typeface="Arial" pitchFamily="34" charset="0"/>
              <a:cs typeface="Arial" pitchFamily="34" charset="0"/>
            </a:endParaRPr>
          </a:p>
        </p:txBody>
      </p:sp>
      <p:cxnSp>
        <p:nvCxnSpPr>
          <p:cNvPr id="16" name="15 Conector recto de flecha"/>
          <p:cNvCxnSpPr/>
          <p:nvPr/>
        </p:nvCxnSpPr>
        <p:spPr>
          <a:xfrm>
            <a:off x="1605080" y="3702392"/>
            <a:ext cx="0" cy="52554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3900609" y="3717781"/>
            <a:ext cx="53139" cy="5361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541328" y="4261033"/>
            <a:ext cx="1798424" cy="830997"/>
          </a:xfrm>
          <a:prstGeom prst="rect">
            <a:avLst/>
          </a:prstGeom>
          <a:solidFill>
            <a:schemeClr val="bg2"/>
          </a:solidFill>
          <a:scene3d>
            <a:camera prst="orthographicFront"/>
            <a:lightRig rig="threePt" dir="t"/>
          </a:scene3d>
          <a:sp3d>
            <a:bevelT w="165100" prst="coolSlant"/>
          </a:sp3d>
        </p:spPr>
        <p:txBody>
          <a:bodyPr wrap="square" rtlCol="0">
            <a:spAutoFit/>
          </a:bodyPr>
          <a:lstStyle/>
          <a:p>
            <a:pPr algn="ctr"/>
            <a:r>
              <a:rPr lang="es-ES" sz="1600" dirty="0" smtClean="0">
                <a:latin typeface="Arial" pitchFamily="34" charset="0"/>
                <a:cs typeface="Arial" pitchFamily="34" charset="0"/>
              </a:rPr>
              <a:t>Varía con:</a:t>
            </a:r>
          </a:p>
          <a:p>
            <a:pPr marL="285750" indent="-285750" algn="ctr">
              <a:buFont typeface="Arial" pitchFamily="34" charset="0"/>
              <a:buChar char="•"/>
            </a:pPr>
            <a:r>
              <a:rPr lang="es-ES" sz="1600" dirty="0" smtClean="0">
                <a:latin typeface="Arial" pitchFamily="34" charset="0"/>
                <a:cs typeface="Arial" pitchFamily="34" charset="0"/>
              </a:rPr>
              <a:t>La altitud</a:t>
            </a:r>
          </a:p>
          <a:p>
            <a:pPr marL="285750" indent="-285750" algn="ctr">
              <a:buFont typeface="Arial" pitchFamily="34" charset="0"/>
              <a:buChar char="•"/>
            </a:pPr>
            <a:r>
              <a:rPr lang="es-ES" sz="1600" dirty="0" smtClean="0">
                <a:latin typeface="Arial" pitchFamily="34" charset="0"/>
                <a:cs typeface="Arial" pitchFamily="34" charset="0"/>
              </a:rPr>
              <a:t>La latitud</a:t>
            </a:r>
            <a:endParaRPr lang="es-ES" sz="1600" dirty="0">
              <a:latin typeface="Arial" pitchFamily="34" charset="0"/>
              <a:cs typeface="Arial" pitchFamily="34" charset="0"/>
            </a:endParaRPr>
          </a:p>
        </p:txBody>
      </p:sp>
      <p:cxnSp>
        <p:nvCxnSpPr>
          <p:cNvPr id="25" name="24 Conector recto de flecha"/>
          <p:cNvCxnSpPr/>
          <p:nvPr/>
        </p:nvCxnSpPr>
        <p:spPr>
          <a:xfrm flipH="1">
            <a:off x="2051720" y="2520970"/>
            <a:ext cx="432048" cy="6988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3496169" y="2427734"/>
            <a:ext cx="457579" cy="7981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3017644" y="4291231"/>
            <a:ext cx="1872208" cy="584775"/>
          </a:xfrm>
          <a:prstGeom prst="rect">
            <a:avLst/>
          </a:prstGeom>
          <a:solidFill>
            <a:schemeClr val="bg2"/>
          </a:solidFill>
          <a:scene3d>
            <a:camera prst="orthographicFront"/>
            <a:lightRig rig="threePt" dir="t"/>
          </a:scene3d>
          <a:sp3d>
            <a:bevelT w="165100" prst="coolSlant"/>
          </a:sp3d>
        </p:spPr>
        <p:txBody>
          <a:bodyPr wrap="square" rtlCol="0">
            <a:spAutoFit/>
          </a:bodyPr>
          <a:lstStyle/>
          <a:p>
            <a:r>
              <a:rPr lang="es-ES" sz="1600" dirty="0" smtClean="0">
                <a:latin typeface="Arial" pitchFamily="34" charset="0"/>
                <a:cs typeface="Arial" pitchFamily="34" charset="0"/>
              </a:rPr>
              <a:t>Dependiendo:</a:t>
            </a:r>
          </a:p>
          <a:p>
            <a:r>
              <a:rPr lang="es-ES" sz="1600" dirty="0" smtClean="0">
                <a:latin typeface="Arial" pitchFamily="34" charset="0"/>
                <a:cs typeface="Arial" pitchFamily="34" charset="0"/>
              </a:rPr>
              <a:t>Zona de la tierra</a:t>
            </a:r>
            <a:endParaRPr lang="es-ES" sz="1600" dirty="0">
              <a:latin typeface="Arial" pitchFamily="34" charset="0"/>
              <a:cs typeface="Arial" pitchFamily="34" charset="0"/>
            </a:endParaRPr>
          </a:p>
        </p:txBody>
      </p:sp>
      <p:cxnSp>
        <p:nvCxnSpPr>
          <p:cNvPr id="39" name="38 Conector recto de flecha"/>
          <p:cNvCxnSpPr/>
          <p:nvPr/>
        </p:nvCxnSpPr>
        <p:spPr>
          <a:xfrm>
            <a:off x="6996949" y="2556432"/>
            <a:ext cx="53143" cy="67877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6157179" y="3219822"/>
            <a:ext cx="2447269" cy="923330"/>
          </a:xfrm>
          <a:prstGeom prst="rect">
            <a:avLst/>
          </a:prstGeom>
          <a:solidFill>
            <a:schemeClr val="accent2">
              <a:lumMod val="20000"/>
              <a:lumOff val="80000"/>
            </a:schemeClr>
          </a:solidFill>
          <a:ln>
            <a:solidFill>
              <a:schemeClr val="accent2">
                <a:lumMod val="20000"/>
                <a:lumOff val="80000"/>
              </a:schemeClr>
            </a:solidFill>
          </a:ln>
          <a:effectLst>
            <a:innerShdw blurRad="63500" dist="50800" dir="16200000">
              <a:prstClr val="black">
                <a:alpha val="50000"/>
              </a:prstClr>
            </a:innerShdw>
          </a:effectLst>
        </p:spPr>
        <p:txBody>
          <a:bodyPr wrap="square" rtlCol="0">
            <a:spAutoFit/>
          </a:bodyPr>
          <a:lstStyle/>
          <a:p>
            <a:pPr marL="285750" indent="-285750">
              <a:buFont typeface="Arial" pitchFamily="34" charset="0"/>
              <a:buChar char="•"/>
            </a:pPr>
            <a:r>
              <a:rPr lang="es-ES" dirty="0" smtClean="0">
                <a:latin typeface="Arial" pitchFamily="34" charset="0"/>
                <a:cs typeface="Arial" pitchFamily="34" charset="0"/>
              </a:rPr>
              <a:t>Ingestión de agua y alimentos</a:t>
            </a:r>
          </a:p>
          <a:p>
            <a:pPr marL="285750" indent="-285750">
              <a:buFont typeface="Arial" pitchFamily="34" charset="0"/>
              <a:buChar char="•"/>
            </a:pPr>
            <a:r>
              <a:rPr lang="es-ES" dirty="0" smtClean="0">
                <a:latin typeface="Arial" pitchFamily="34" charset="0"/>
                <a:cs typeface="Arial" pitchFamily="34" charset="0"/>
              </a:rPr>
              <a:t>Inhalación de aire</a:t>
            </a:r>
            <a:endParaRPr lang="es-ES" dirty="0">
              <a:latin typeface="Arial" pitchFamily="34" charset="0"/>
              <a:cs typeface="Arial" pitchFamily="34" charset="0"/>
            </a:endParaRPr>
          </a:p>
        </p:txBody>
      </p:sp>
      <p:sp>
        <p:nvSpPr>
          <p:cNvPr id="11" name="10 Flecha curvada hacia la derecha"/>
          <p:cNvSpPr/>
          <p:nvPr/>
        </p:nvSpPr>
        <p:spPr>
          <a:xfrm>
            <a:off x="2195736" y="1131590"/>
            <a:ext cx="1080120" cy="1039651"/>
          </a:xfrm>
          <a:prstGeom prst="curvedRightArrow">
            <a:avLst>
              <a:gd name="adj1" fmla="val 25000"/>
              <a:gd name="adj2" fmla="val 583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Flecha curvada hacia la izquierda"/>
          <p:cNvSpPr/>
          <p:nvPr/>
        </p:nvSpPr>
        <p:spPr>
          <a:xfrm>
            <a:off x="6762060" y="1131590"/>
            <a:ext cx="1122308" cy="1039651"/>
          </a:xfrm>
          <a:prstGeom prst="curvedLef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675923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 Posgra. Preparac. Electó 2018\Imágenes para el supercurso\figure-2-expos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71550"/>
            <a:ext cx="5984619" cy="3671918"/>
          </a:xfrm>
          <a:prstGeom prst="rect">
            <a:avLst/>
          </a:prstGeom>
          <a:noFill/>
          <a:ln w="76200">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331640" y="123478"/>
            <a:ext cx="7056784" cy="461665"/>
          </a:xfrm>
          <a:prstGeom prst="rect">
            <a:avLst/>
          </a:prstGeom>
          <a:solidFill>
            <a:schemeClr val="accent2">
              <a:lumMod val="20000"/>
              <a:lumOff val="80000"/>
            </a:schemeClr>
          </a:solidFill>
        </p:spPr>
        <p:txBody>
          <a:bodyPr wrap="square" rtlCol="0">
            <a:spAutoFit/>
          </a:bodyPr>
          <a:lstStyle/>
          <a:p>
            <a:pPr algn="ctr"/>
            <a:r>
              <a:rPr lang="es-ES" sz="2400" b="1" dirty="0" smtClean="0">
                <a:latin typeface="Arial" pitchFamily="34" charset="0"/>
                <a:cs typeface="Arial" pitchFamily="34" charset="0"/>
              </a:rPr>
              <a:t>Contaminaciones fuentes externas e internas</a:t>
            </a:r>
            <a:endParaRPr lang="es-ES" sz="2400" b="1" dirty="0">
              <a:latin typeface="Arial" pitchFamily="34" charset="0"/>
              <a:cs typeface="Arial" pitchFamily="34" charset="0"/>
            </a:endParaRPr>
          </a:p>
        </p:txBody>
      </p:sp>
      <p:sp>
        <p:nvSpPr>
          <p:cNvPr id="3" name="2 CuadroTexto"/>
          <p:cNvSpPr txBox="1"/>
          <p:nvPr/>
        </p:nvSpPr>
        <p:spPr>
          <a:xfrm>
            <a:off x="7884368" y="1894061"/>
            <a:ext cx="1080120" cy="461665"/>
          </a:xfrm>
          <a:prstGeom prst="rect">
            <a:avLst/>
          </a:prstGeom>
          <a:solidFill>
            <a:schemeClr val="accent2">
              <a:lumMod val="20000"/>
              <a:lumOff val="80000"/>
            </a:schemeClr>
          </a:solidFill>
        </p:spPr>
        <p:txBody>
          <a:bodyPr wrap="square" rtlCol="0">
            <a:spAutoFit/>
          </a:bodyPr>
          <a:lstStyle/>
          <a:p>
            <a:r>
              <a:rPr lang="es-ES" sz="2400" dirty="0" smtClean="0">
                <a:latin typeface="Arial" pitchFamily="34" charset="0"/>
                <a:cs typeface="Arial" pitchFamily="34" charset="0"/>
              </a:rPr>
              <a:t>nubes</a:t>
            </a:r>
            <a:endParaRPr lang="es-ES" sz="2400" dirty="0">
              <a:latin typeface="Arial" pitchFamily="34" charset="0"/>
              <a:cs typeface="Arial" pitchFamily="34" charset="0"/>
            </a:endParaRPr>
          </a:p>
        </p:txBody>
      </p:sp>
      <p:cxnSp>
        <p:nvCxnSpPr>
          <p:cNvPr id="5" name="4 Conector recto de flecha"/>
          <p:cNvCxnSpPr/>
          <p:nvPr/>
        </p:nvCxnSpPr>
        <p:spPr>
          <a:xfrm>
            <a:off x="7596336" y="1779662"/>
            <a:ext cx="432048" cy="101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23528" y="1131590"/>
            <a:ext cx="1008112" cy="523220"/>
          </a:xfrm>
          <a:prstGeom prst="rect">
            <a:avLst/>
          </a:prstGeom>
          <a:solidFill>
            <a:schemeClr val="accent3">
              <a:lumMod val="60000"/>
              <a:lumOff val="40000"/>
            </a:schemeClr>
          </a:solidFill>
        </p:spPr>
        <p:txBody>
          <a:bodyPr wrap="square" rtlCol="0">
            <a:spAutoFit/>
          </a:bodyPr>
          <a:lstStyle/>
          <a:p>
            <a:r>
              <a:rPr lang="es-ES" sz="2800" dirty="0" smtClean="0">
                <a:latin typeface="Arial" pitchFamily="34" charset="0"/>
                <a:cs typeface="Arial" pitchFamily="34" charset="0"/>
              </a:rPr>
              <a:t>aire</a:t>
            </a:r>
            <a:endParaRPr lang="es-ES" sz="2800" dirty="0">
              <a:latin typeface="Arial" pitchFamily="34" charset="0"/>
              <a:cs typeface="Arial" pitchFamily="34" charset="0"/>
            </a:endParaRPr>
          </a:p>
        </p:txBody>
      </p:sp>
      <p:cxnSp>
        <p:nvCxnSpPr>
          <p:cNvPr id="8" name="7 Conector recto de flecha"/>
          <p:cNvCxnSpPr>
            <a:stCxn id="6" idx="3"/>
          </p:cNvCxnSpPr>
          <p:nvPr/>
        </p:nvCxnSpPr>
        <p:spPr>
          <a:xfrm>
            <a:off x="1331640" y="1393200"/>
            <a:ext cx="2232248" cy="6024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23528" y="3435846"/>
            <a:ext cx="1152128" cy="523220"/>
          </a:xfrm>
          <a:prstGeom prst="rect">
            <a:avLst/>
          </a:prstGeom>
          <a:solidFill>
            <a:schemeClr val="bg2">
              <a:lumMod val="75000"/>
            </a:schemeClr>
          </a:solidFill>
        </p:spPr>
        <p:txBody>
          <a:bodyPr wrap="square" rtlCol="0">
            <a:spAutoFit/>
          </a:bodyPr>
          <a:lstStyle/>
          <a:p>
            <a:r>
              <a:rPr lang="es-ES" sz="2800" dirty="0" smtClean="0">
                <a:latin typeface="Arial" pitchFamily="34" charset="0"/>
                <a:cs typeface="Arial" pitchFamily="34" charset="0"/>
              </a:rPr>
              <a:t>suelo</a:t>
            </a:r>
            <a:endParaRPr lang="es-ES" sz="2800" dirty="0">
              <a:latin typeface="Arial" pitchFamily="34" charset="0"/>
              <a:cs typeface="Arial" pitchFamily="34" charset="0"/>
            </a:endParaRPr>
          </a:p>
        </p:txBody>
      </p:sp>
      <p:cxnSp>
        <p:nvCxnSpPr>
          <p:cNvPr id="11" name="10 Conector recto de flecha"/>
          <p:cNvCxnSpPr/>
          <p:nvPr/>
        </p:nvCxnSpPr>
        <p:spPr>
          <a:xfrm flipV="1">
            <a:off x="1475656" y="3697456"/>
            <a:ext cx="1296144" cy="2616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6228184" y="4630365"/>
            <a:ext cx="2592288" cy="461665"/>
          </a:xfrm>
          <a:prstGeom prst="rect">
            <a:avLst/>
          </a:prstGeom>
          <a:solidFill>
            <a:schemeClr val="accent1">
              <a:lumMod val="40000"/>
              <a:lumOff val="60000"/>
            </a:schemeClr>
          </a:solidFill>
        </p:spPr>
        <p:txBody>
          <a:bodyPr wrap="square" rtlCol="0">
            <a:spAutoFit/>
          </a:bodyPr>
          <a:lstStyle/>
          <a:p>
            <a:r>
              <a:rPr lang="es-ES" sz="2400" dirty="0">
                <a:latin typeface="Arial" pitchFamily="34" charset="0"/>
                <a:cs typeface="Arial" pitchFamily="34" charset="0"/>
              </a:rPr>
              <a:t>a</a:t>
            </a:r>
            <a:r>
              <a:rPr lang="es-ES" sz="2400" dirty="0" smtClean="0">
                <a:latin typeface="Arial" pitchFamily="34" charset="0"/>
                <a:cs typeface="Arial" pitchFamily="34" charset="0"/>
              </a:rPr>
              <a:t>limentos y agua</a:t>
            </a:r>
            <a:endParaRPr lang="es-ES" sz="2400" dirty="0">
              <a:latin typeface="Arial" pitchFamily="34" charset="0"/>
              <a:cs typeface="Arial" pitchFamily="34" charset="0"/>
            </a:endParaRPr>
          </a:p>
        </p:txBody>
      </p:sp>
      <p:cxnSp>
        <p:nvCxnSpPr>
          <p:cNvPr id="14" name="13 Conector angular"/>
          <p:cNvCxnSpPr/>
          <p:nvPr/>
        </p:nvCxnSpPr>
        <p:spPr>
          <a:xfrm rot="16200000" flipH="1">
            <a:off x="7493899" y="3879855"/>
            <a:ext cx="932909" cy="568109"/>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8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C Posgra. Preparac. Electó 2018\alimentos ioniza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59942"/>
            <a:ext cx="6624736" cy="4260352"/>
          </a:xfrm>
          <a:prstGeom prst="rect">
            <a:avLst/>
          </a:prstGeom>
          <a:noFill/>
          <a:ln w="57150">
            <a:solidFill>
              <a:srgbClr val="C00000"/>
            </a:solidFill>
          </a:ln>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47664" y="123478"/>
            <a:ext cx="6264696" cy="461665"/>
          </a:xfrm>
          <a:prstGeom prst="rect">
            <a:avLst/>
          </a:prstGeom>
          <a:solidFill>
            <a:schemeClr val="accent2">
              <a:lumMod val="20000"/>
              <a:lumOff val="80000"/>
            </a:schemeClr>
          </a:solidFill>
          <a:scene3d>
            <a:camera prst="orthographicFront"/>
            <a:lightRig rig="threePt" dir="t"/>
          </a:scene3d>
          <a:sp3d>
            <a:bevelT w="165100" prst="coolSlant"/>
          </a:sp3d>
        </p:spPr>
        <p:txBody>
          <a:bodyPr wrap="square" rtlCol="0">
            <a:spAutoFit/>
          </a:bodyPr>
          <a:lstStyle/>
          <a:p>
            <a:r>
              <a:rPr lang="es-ES" sz="2400" b="1" dirty="0" smtClean="0">
                <a:latin typeface="Arial" pitchFamily="34" charset="0"/>
                <a:cs typeface="Arial" pitchFamily="34" charset="0"/>
              </a:rPr>
              <a:t> Contaminaciones por fuentes internas</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1938830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erminia\Imagenes de medicina deportiva\ipsos-apps-depo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83518"/>
            <a:ext cx="5253680" cy="4176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732240" y="1632890"/>
            <a:ext cx="2016224" cy="1938992"/>
          </a:xfrm>
          <a:prstGeom prst="rect">
            <a:avLst/>
          </a:prstGeom>
          <a:solidFill>
            <a:schemeClr val="accent1">
              <a:lumMod val="40000"/>
              <a:lumOff val="60000"/>
            </a:schemeClr>
          </a:solidFill>
        </p:spPr>
        <p:txBody>
          <a:bodyPr wrap="square" rtlCol="0">
            <a:spAutoFit/>
          </a:bodyPr>
          <a:lstStyle/>
          <a:p>
            <a:r>
              <a:rPr lang="es-ES" sz="2400" b="1" dirty="0" smtClean="0">
                <a:latin typeface="Arial" pitchFamily="34" charset="0"/>
                <a:cs typeface="Arial" pitchFamily="34" charset="0"/>
              </a:rPr>
              <a:t>Dispositivos utilizados en la actividad física</a:t>
            </a:r>
            <a:endParaRPr lang="es-ES" sz="2400" b="1" dirty="0">
              <a:latin typeface="Arial" pitchFamily="34" charset="0"/>
              <a:cs typeface="Arial" pitchFamily="34" charset="0"/>
            </a:endParaRPr>
          </a:p>
        </p:txBody>
      </p:sp>
      <p:sp>
        <p:nvSpPr>
          <p:cNvPr id="2" name="1 CuadroTexto"/>
          <p:cNvSpPr txBox="1"/>
          <p:nvPr/>
        </p:nvSpPr>
        <p:spPr>
          <a:xfrm>
            <a:off x="6516216" y="467011"/>
            <a:ext cx="2448272" cy="461665"/>
          </a:xfrm>
          <a:prstGeom prst="rect">
            <a:avLst/>
          </a:prstGeom>
          <a:solidFill>
            <a:schemeClr val="accent1">
              <a:lumMod val="40000"/>
              <a:lumOff val="60000"/>
            </a:schemeClr>
          </a:solidFill>
          <a:scene3d>
            <a:camera prst="orthographicFront"/>
            <a:lightRig rig="threePt" dir="t"/>
          </a:scene3d>
          <a:sp3d>
            <a:bevelT w="165100" prst="coolSlant"/>
          </a:sp3d>
        </p:spPr>
        <p:txBody>
          <a:bodyPr wrap="square" rtlCol="0">
            <a:spAutoFit/>
          </a:bodyPr>
          <a:lstStyle/>
          <a:p>
            <a:r>
              <a:rPr lang="es-ES" sz="2400" b="1" dirty="0" smtClean="0">
                <a:latin typeface="Arial" pitchFamily="34" charset="0"/>
                <a:cs typeface="Arial" pitchFamily="34" charset="0"/>
              </a:rPr>
              <a:t>Contaminación</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2306611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 Posgra. Preparac. Electó 2018\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1078890"/>
            <a:ext cx="6980224" cy="3636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915124" y="252697"/>
            <a:ext cx="7113260" cy="461665"/>
          </a:xfrm>
          <a:prstGeom prst="rect">
            <a:avLst/>
          </a:prstGeom>
          <a:solidFill>
            <a:schemeClr val="accent3">
              <a:lumMod val="60000"/>
              <a:lumOff val="40000"/>
            </a:schemeClr>
          </a:solidFill>
          <a:scene3d>
            <a:camera prst="orthographicFront"/>
            <a:lightRig rig="threePt" dir="t"/>
          </a:scene3d>
          <a:sp3d>
            <a:bevelT w="165100" prst="coolSlant"/>
          </a:sp3d>
        </p:spPr>
        <p:txBody>
          <a:bodyPr wrap="square" rtlCol="0">
            <a:spAutoFit/>
          </a:bodyPr>
          <a:lstStyle/>
          <a:p>
            <a:pPr algn="ctr"/>
            <a:r>
              <a:rPr lang="es-ES" sz="2400" b="1" dirty="0" smtClean="0">
                <a:latin typeface="Arial" pitchFamily="34" charset="0"/>
                <a:cs typeface="Arial" pitchFamily="34" charset="0"/>
              </a:rPr>
              <a:t>Ubicación incorrecta de los celulares</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3598635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341641"/>
            <a:ext cx="3286148" cy="1015663"/>
          </a:xfrm>
          <a:prstGeom prst="rect">
            <a:avLst/>
          </a:prstGeom>
          <a:solidFill>
            <a:schemeClr val="accent1">
              <a:lumMod val="20000"/>
              <a:lumOff val="80000"/>
            </a:schemeClr>
          </a:solidFill>
          <a:ln>
            <a:solidFill>
              <a:schemeClr val="tx1"/>
            </a:solidFill>
          </a:ln>
          <a:effectLst/>
        </p:spPr>
        <p:txBody>
          <a:bodyPr wrap="square" rtlCol="0">
            <a:spAutoFit/>
          </a:bodyPr>
          <a:lstStyle/>
          <a:p>
            <a:r>
              <a:rPr lang="es-ES" sz="2000" dirty="0" smtClean="0">
                <a:latin typeface="Arial" pitchFamily="34" charset="0"/>
                <a:cs typeface="Arial" pitchFamily="34" charset="0"/>
              </a:rPr>
              <a:t>Regulaciones para el trabajo</a:t>
            </a:r>
          </a:p>
          <a:p>
            <a:r>
              <a:rPr lang="es-ES" sz="2000" dirty="0" smtClean="0">
                <a:latin typeface="Arial" pitchFamily="34" charset="0"/>
                <a:cs typeface="Arial" pitchFamily="34" charset="0"/>
              </a:rPr>
              <a:t>con sustancias radiactivas</a:t>
            </a:r>
            <a:endParaRPr lang="es-ES" sz="2000" dirty="0">
              <a:latin typeface="Arial" pitchFamily="34" charset="0"/>
              <a:cs typeface="Arial" pitchFamily="34" charset="0"/>
            </a:endParaRPr>
          </a:p>
        </p:txBody>
      </p:sp>
      <p:sp>
        <p:nvSpPr>
          <p:cNvPr id="3" name="2 CuadroTexto"/>
          <p:cNvSpPr txBox="1"/>
          <p:nvPr/>
        </p:nvSpPr>
        <p:spPr>
          <a:xfrm>
            <a:off x="1571604" y="3083674"/>
            <a:ext cx="6715172" cy="1631216"/>
          </a:xfrm>
          <a:prstGeom prst="rect">
            <a:avLst/>
          </a:prstGeom>
          <a:solidFill>
            <a:schemeClr val="accent1">
              <a:lumMod val="20000"/>
              <a:lumOff val="80000"/>
            </a:schemeClr>
          </a:solidFill>
          <a:ln w="38100">
            <a:solidFill>
              <a:schemeClr val="tx1"/>
            </a:solidFill>
          </a:ln>
          <a:effectLst/>
        </p:spPr>
        <p:txBody>
          <a:bodyPr wrap="square" rtlCol="0">
            <a:spAutoFit/>
          </a:bodyPr>
          <a:lstStyle/>
          <a:p>
            <a:r>
              <a:rPr lang="es-ES" sz="2000" dirty="0" smtClean="0">
                <a:latin typeface="Arial" pitchFamily="34" charset="0"/>
                <a:cs typeface="Arial" pitchFamily="34" charset="0"/>
              </a:rPr>
              <a:t>La autoridad reguladora para el control y la fiscalización del empleo de materiales radiactivos y equipos generales de radiaciones ionizantes en todas las entidades del territorio nacional es el Centro Nacional de Seguridad  Nuclear del  CITMA</a:t>
            </a:r>
            <a:endParaRPr lang="es-ES" sz="2000" dirty="0">
              <a:latin typeface="Arial" pitchFamily="34" charset="0"/>
              <a:cs typeface="Arial" pitchFamily="34" charset="0"/>
            </a:endParaRPr>
          </a:p>
        </p:txBody>
      </p:sp>
      <p:sp>
        <p:nvSpPr>
          <p:cNvPr id="4" name="3 Rectángulo"/>
          <p:cNvSpPr/>
          <p:nvPr/>
        </p:nvSpPr>
        <p:spPr>
          <a:xfrm>
            <a:off x="5715008" y="413079"/>
            <a:ext cx="2853734" cy="1015663"/>
          </a:xfrm>
          <a:prstGeom prst="rect">
            <a:avLst/>
          </a:prstGeom>
          <a:solidFill>
            <a:schemeClr val="accent1">
              <a:lumMod val="20000"/>
              <a:lumOff val="80000"/>
            </a:schemeClr>
          </a:solidFill>
          <a:ln>
            <a:solidFill>
              <a:schemeClr val="tx1"/>
            </a:solidFill>
          </a:ln>
          <a:effectLst/>
        </p:spPr>
        <p:txBody>
          <a:bodyPr wrap="square">
            <a:spAutoFit/>
          </a:bodyPr>
          <a:lstStyle/>
          <a:p>
            <a:pPr lvl="0"/>
            <a:r>
              <a:rPr lang="es-ES" sz="2000" dirty="0">
                <a:solidFill>
                  <a:prstClr val="black"/>
                </a:solidFill>
                <a:latin typeface="Arial" pitchFamily="34" charset="0"/>
                <a:cs typeface="Arial" pitchFamily="34" charset="0"/>
              </a:rPr>
              <a:t>Organismos científicos nacionales e internacionales</a:t>
            </a:r>
          </a:p>
        </p:txBody>
      </p:sp>
      <p:sp>
        <p:nvSpPr>
          <p:cNvPr id="5" name="4 Flecha izquierda y derecha"/>
          <p:cNvSpPr/>
          <p:nvPr/>
        </p:nvSpPr>
        <p:spPr>
          <a:xfrm>
            <a:off x="4500562" y="490692"/>
            <a:ext cx="792088"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Flecha arriba y abajo"/>
          <p:cNvSpPr/>
          <p:nvPr/>
        </p:nvSpPr>
        <p:spPr>
          <a:xfrm>
            <a:off x="4643438" y="1056175"/>
            <a:ext cx="510419" cy="9395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4143372" y="2079888"/>
            <a:ext cx="1465466" cy="707886"/>
          </a:xfrm>
          <a:prstGeom prst="rect">
            <a:avLst/>
          </a:prstGeom>
          <a:solidFill>
            <a:schemeClr val="accent2">
              <a:lumMod val="20000"/>
              <a:lumOff val="80000"/>
            </a:schemeClr>
          </a:solidFill>
          <a:ln>
            <a:solidFill>
              <a:schemeClr val="tx2"/>
            </a:solidFill>
          </a:ln>
          <a:scene3d>
            <a:camera prst="orthographicFront"/>
            <a:lightRig rig="threePt" dir="t"/>
          </a:scene3d>
          <a:sp3d>
            <a:bevelT prst="relaxedInset"/>
          </a:sp3d>
        </p:spPr>
        <p:txBody>
          <a:bodyPr wrap="none">
            <a:spAutoFit/>
          </a:bodyPr>
          <a:lstStyle/>
          <a:p>
            <a:r>
              <a:rPr lang="es-ES" sz="4000" b="1" dirty="0" smtClean="0">
                <a:solidFill>
                  <a:prstClr val="black"/>
                </a:solidFill>
                <a:latin typeface="Arial" pitchFamily="34" charset="0"/>
                <a:cs typeface="Arial" pitchFamily="34" charset="0"/>
              </a:rPr>
              <a:t>Cuba</a:t>
            </a:r>
            <a:endParaRPr lang="es-ES" sz="4000" b="1" dirty="0">
              <a:latin typeface="Arial" pitchFamily="34" charset="0"/>
              <a:cs typeface="Arial" pitchFamily="34" charset="0"/>
            </a:endParaRPr>
          </a:p>
        </p:txBody>
      </p:sp>
    </p:spTree>
    <p:extLst>
      <p:ext uri="{BB962C8B-B14F-4D97-AF65-F5344CB8AC3E}">
        <p14:creationId xmlns:p14="http://schemas.microsoft.com/office/powerpoint/2010/main" val="256322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 Posgra. Preparac. Electó 2018\SUPERCURSO\images.jp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165" y="825766"/>
            <a:ext cx="6248558" cy="4032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flipH="1">
            <a:off x="1285851" y="124178"/>
            <a:ext cx="6000792" cy="461665"/>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400" b="1" dirty="0" smtClean="0">
                <a:latin typeface="Arial" pitchFamily="34" charset="0"/>
                <a:cs typeface="Arial" pitchFamily="34" charset="0"/>
              </a:rPr>
              <a:t>Protección  y control  radiológico</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2358220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43118"/>
            <a:ext cx="295232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002542" y="1044188"/>
            <a:ext cx="4572000" cy="3831818"/>
          </a:xfrm>
          <a:prstGeom prst="rect">
            <a:avLst/>
          </a:prstGeom>
        </p:spPr>
        <p:txBody>
          <a:bodyPr>
            <a:spAutoFit/>
          </a:bodyPr>
          <a:lstStyle/>
          <a:p>
            <a:pPr marL="342900" lvl="0" indent="-342900">
              <a:lnSpc>
                <a:spcPct val="115000"/>
              </a:lnSpc>
              <a:spcAft>
                <a:spcPts val="0"/>
              </a:spcAft>
            </a:pPr>
            <a:r>
              <a:rPr lang="es-ES" dirty="0" smtClean="0">
                <a:latin typeface="Arial"/>
                <a:ea typeface="Times New Roman"/>
                <a:cs typeface="Times New Roman"/>
              </a:rPr>
              <a:t>1. Es </a:t>
            </a:r>
            <a:r>
              <a:rPr lang="es-ES" dirty="0">
                <a:latin typeface="Arial"/>
                <a:ea typeface="Times New Roman"/>
                <a:cs typeface="Times New Roman"/>
              </a:rPr>
              <a:t>aquella en la que no es </a:t>
            </a:r>
            <a:r>
              <a:rPr lang="es-ES" dirty="0" smtClean="0">
                <a:latin typeface="Arial"/>
                <a:ea typeface="Times New Roman"/>
                <a:cs typeface="Times New Roman"/>
              </a:rPr>
              <a:t>improbable</a:t>
            </a:r>
          </a:p>
          <a:p>
            <a:pPr marL="342900" lvl="0" indent="-342900">
              <a:lnSpc>
                <a:spcPct val="115000"/>
              </a:lnSpc>
              <a:spcAft>
                <a:spcPts val="0"/>
              </a:spcAft>
            </a:pPr>
            <a:r>
              <a:rPr lang="es-ES" dirty="0" smtClean="0">
                <a:latin typeface="Arial"/>
                <a:ea typeface="Times New Roman"/>
                <a:cs typeface="Times New Roman"/>
              </a:rPr>
              <a:t>recibir </a:t>
            </a:r>
            <a:r>
              <a:rPr lang="es-ES" dirty="0">
                <a:latin typeface="Arial"/>
                <a:ea typeface="Times New Roman"/>
                <a:cs typeface="Times New Roman"/>
              </a:rPr>
              <a:t>una dosis superior a 1/10 del </a:t>
            </a:r>
            <a:r>
              <a:rPr lang="es-ES" dirty="0" smtClean="0">
                <a:latin typeface="Arial"/>
                <a:ea typeface="Times New Roman"/>
                <a:cs typeface="Times New Roman"/>
              </a:rPr>
              <a:t>límite</a:t>
            </a:r>
          </a:p>
          <a:p>
            <a:pPr marL="342900" lvl="0" indent="-342900">
              <a:lnSpc>
                <a:spcPct val="115000"/>
              </a:lnSpc>
              <a:spcAft>
                <a:spcPts val="0"/>
              </a:spcAft>
            </a:pPr>
            <a:r>
              <a:rPr lang="es-ES" dirty="0" smtClean="0">
                <a:latin typeface="Arial"/>
                <a:ea typeface="Times New Roman"/>
                <a:cs typeface="Times New Roman"/>
              </a:rPr>
              <a:t>de </a:t>
            </a:r>
            <a:r>
              <a:rPr lang="es-ES" dirty="0">
                <a:latin typeface="Arial"/>
                <a:ea typeface="Times New Roman"/>
                <a:cs typeface="Times New Roman"/>
              </a:rPr>
              <a:t>dosis, siendo muy probable recibir </a:t>
            </a:r>
            <a:r>
              <a:rPr lang="es-ES" dirty="0" smtClean="0">
                <a:latin typeface="Arial"/>
                <a:ea typeface="Times New Roman"/>
                <a:cs typeface="Times New Roman"/>
              </a:rPr>
              <a:t>dosis</a:t>
            </a:r>
          </a:p>
          <a:p>
            <a:pPr marL="342900" lvl="0" indent="-342900">
              <a:lnSpc>
                <a:spcPct val="115000"/>
              </a:lnSpc>
              <a:spcAft>
                <a:spcPts val="0"/>
              </a:spcAft>
            </a:pPr>
            <a:r>
              <a:rPr lang="es-ES" dirty="0" smtClean="0">
                <a:latin typeface="Arial"/>
                <a:ea typeface="Times New Roman"/>
                <a:cs typeface="Times New Roman"/>
              </a:rPr>
              <a:t>superiores </a:t>
            </a:r>
            <a:r>
              <a:rPr lang="es-ES" dirty="0">
                <a:latin typeface="Arial"/>
                <a:ea typeface="Times New Roman"/>
                <a:cs typeface="Times New Roman"/>
              </a:rPr>
              <a:t>a 3/10.</a:t>
            </a:r>
            <a:endParaRPr lang="es-ES" sz="1600" dirty="0">
              <a:latin typeface="Times New Roman"/>
              <a:ea typeface="Times New Roman"/>
              <a:cs typeface="Times New Roman"/>
            </a:endParaRPr>
          </a:p>
          <a:p>
            <a:pPr marL="342900" lvl="0" indent="-342900">
              <a:lnSpc>
                <a:spcPct val="115000"/>
              </a:lnSpc>
              <a:spcAft>
                <a:spcPts val="0"/>
              </a:spcAft>
            </a:pPr>
            <a:r>
              <a:rPr lang="es-ES" dirty="0" smtClean="0">
                <a:latin typeface="Arial"/>
                <a:ea typeface="Times New Roman"/>
                <a:cs typeface="Times New Roman"/>
              </a:rPr>
              <a:t>2. Son </a:t>
            </a:r>
            <a:r>
              <a:rPr lang="es-ES" dirty="0">
                <a:latin typeface="Arial"/>
                <a:ea typeface="Times New Roman"/>
                <a:cs typeface="Times New Roman"/>
              </a:rPr>
              <a:t>los puestos de mandos tras </a:t>
            </a:r>
            <a:r>
              <a:rPr lang="es-ES" dirty="0" smtClean="0">
                <a:latin typeface="Arial"/>
                <a:ea typeface="Times New Roman"/>
                <a:cs typeface="Times New Roman"/>
              </a:rPr>
              <a:t>las</a:t>
            </a:r>
          </a:p>
          <a:p>
            <a:pPr marL="342900" lvl="0" indent="-342900">
              <a:lnSpc>
                <a:spcPct val="115000"/>
              </a:lnSpc>
              <a:spcAft>
                <a:spcPts val="0"/>
              </a:spcAft>
            </a:pPr>
            <a:r>
              <a:rPr lang="es-ES" dirty="0" smtClean="0">
                <a:latin typeface="Arial"/>
                <a:ea typeface="Times New Roman"/>
                <a:cs typeface="Times New Roman"/>
              </a:rPr>
              <a:t>mamparas </a:t>
            </a:r>
            <a:r>
              <a:rPr lang="es-ES" dirty="0">
                <a:latin typeface="Arial"/>
                <a:ea typeface="Times New Roman"/>
                <a:cs typeface="Times New Roman"/>
              </a:rPr>
              <a:t>de protección.</a:t>
            </a:r>
            <a:endParaRPr lang="es-ES" sz="1600" dirty="0">
              <a:latin typeface="Times New Roman"/>
              <a:ea typeface="Times New Roman"/>
              <a:cs typeface="Times New Roman"/>
            </a:endParaRPr>
          </a:p>
          <a:p>
            <a:pPr marL="342900" lvl="0" indent="-342900">
              <a:lnSpc>
                <a:spcPct val="115000"/>
              </a:lnSpc>
              <a:spcAft>
                <a:spcPts val="0"/>
              </a:spcAft>
            </a:pPr>
            <a:r>
              <a:rPr lang="es-ES" dirty="0" smtClean="0">
                <a:latin typeface="Arial"/>
                <a:ea typeface="Times New Roman"/>
                <a:cs typeface="Times New Roman"/>
              </a:rPr>
              <a:t>3. Su </a:t>
            </a:r>
            <a:r>
              <a:rPr lang="es-ES" dirty="0">
                <a:latin typeface="Arial"/>
                <a:ea typeface="Times New Roman"/>
                <a:cs typeface="Times New Roman"/>
              </a:rPr>
              <a:t>señalización es el trébol de color </a:t>
            </a:r>
            <a:r>
              <a:rPr lang="es-ES" dirty="0" smtClean="0">
                <a:latin typeface="Arial"/>
                <a:ea typeface="Times New Roman"/>
                <a:cs typeface="Times New Roman"/>
              </a:rPr>
              <a:t>gris</a:t>
            </a:r>
          </a:p>
          <a:p>
            <a:pPr marL="342900" lvl="0" indent="-342900">
              <a:lnSpc>
                <a:spcPct val="115000"/>
              </a:lnSpc>
              <a:spcAft>
                <a:spcPts val="0"/>
              </a:spcAft>
            </a:pPr>
            <a:r>
              <a:rPr lang="es-ES" dirty="0" smtClean="0">
                <a:latin typeface="Arial"/>
                <a:ea typeface="Times New Roman"/>
                <a:cs typeface="Times New Roman"/>
              </a:rPr>
              <a:t>azulado </a:t>
            </a:r>
            <a:r>
              <a:rPr lang="es-ES" dirty="0">
                <a:latin typeface="Arial"/>
                <a:ea typeface="Times New Roman"/>
                <a:cs typeface="Times New Roman"/>
              </a:rPr>
              <a:t>fondo blanco.</a:t>
            </a:r>
            <a:endParaRPr lang="es-ES" sz="1600" dirty="0">
              <a:latin typeface="Times New Roman"/>
              <a:ea typeface="Times New Roman"/>
              <a:cs typeface="Times New Roman"/>
            </a:endParaRPr>
          </a:p>
          <a:p>
            <a:pPr marL="342900" lvl="0" indent="-342900">
              <a:lnSpc>
                <a:spcPct val="115000"/>
              </a:lnSpc>
              <a:spcAft>
                <a:spcPts val="0"/>
              </a:spcAft>
            </a:pPr>
            <a:r>
              <a:rPr lang="es-ES" dirty="0" smtClean="0">
                <a:latin typeface="Arial"/>
                <a:ea typeface="Times New Roman"/>
                <a:cs typeface="Times New Roman"/>
              </a:rPr>
              <a:t>4. Debe </a:t>
            </a:r>
            <a:r>
              <a:rPr lang="es-ES" dirty="0">
                <a:latin typeface="Arial"/>
                <a:ea typeface="Times New Roman"/>
                <a:cs typeface="Times New Roman"/>
              </a:rPr>
              <a:t>efectuarse, mediante </a:t>
            </a:r>
            <a:r>
              <a:rPr lang="es-ES" dirty="0" smtClean="0">
                <a:latin typeface="Arial"/>
                <a:ea typeface="Times New Roman"/>
                <a:cs typeface="Times New Roman"/>
              </a:rPr>
              <a:t>dosimetría</a:t>
            </a:r>
          </a:p>
          <a:p>
            <a:pPr marL="342900" lvl="0" indent="-342900">
              <a:lnSpc>
                <a:spcPct val="115000"/>
              </a:lnSpc>
              <a:spcAft>
                <a:spcPts val="0"/>
              </a:spcAft>
            </a:pPr>
            <a:r>
              <a:rPr lang="es-ES" dirty="0">
                <a:latin typeface="Arial"/>
                <a:ea typeface="Times New Roman"/>
                <a:cs typeface="Times New Roman"/>
              </a:rPr>
              <a:t>d</a:t>
            </a:r>
            <a:r>
              <a:rPr lang="es-ES" dirty="0" smtClean="0">
                <a:latin typeface="Arial"/>
                <a:ea typeface="Times New Roman"/>
                <a:cs typeface="Times New Roman"/>
              </a:rPr>
              <a:t>e área.</a:t>
            </a:r>
            <a:endParaRPr lang="es-ES" sz="1600" dirty="0">
              <a:latin typeface="Times New Roman"/>
              <a:ea typeface="Times New Roman"/>
              <a:cs typeface="Times New Roman"/>
            </a:endParaRPr>
          </a:p>
          <a:p>
            <a:r>
              <a:rPr lang="es-ES" dirty="0" smtClean="0">
                <a:latin typeface="Arial"/>
                <a:ea typeface="Times New Roman"/>
              </a:rPr>
              <a:t>5. Una </a:t>
            </a:r>
            <a:r>
              <a:rPr lang="es-ES" dirty="0">
                <a:latin typeface="Arial"/>
                <a:ea typeface="Times New Roman"/>
              </a:rPr>
              <a:t>estimulación de dosis que pueda recibirse</a:t>
            </a:r>
            <a:endParaRPr lang="es-ES" dirty="0"/>
          </a:p>
        </p:txBody>
      </p:sp>
      <p:sp>
        <p:nvSpPr>
          <p:cNvPr id="3" name="2 Rectángulo"/>
          <p:cNvSpPr/>
          <p:nvPr/>
        </p:nvSpPr>
        <p:spPr>
          <a:xfrm>
            <a:off x="755576" y="864981"/>
            <a:ext cx="2592288" cy="482633"/>
          </a:xfrm>
          <a:prstGeom prst="rect">
            <a:avLst/>
          </a:prstGeom>
          <a:solidFill>
            <a:schemeClr val="tx2">
              <a:lumMod val="20000"/>
              <a:lumOff val="80000"/>
            </a:schemeClr>
          </a:solidFill>
          <a:scene3d>
            <a:camera prst="orthographicFront"/>
            <a:lightRig rig="threePt" dir="t"/>
          </a:scene3d>
          <a:sp3d>
            <a:bevelT w="165100" prst="coolSlant"/>
          </a:sp3d>
        </p:spPr>
        <p:txBody>
          <a:bodyPr wrap="square">
            <a:spAutoFit/>
          </a:bodyPr>
          <a:lstStyle/>
          <a:p>
            <a:pPr lvl="0" algn="just">
              <a:lnSpc>
                <a:spcPct val="115000"/>
              </a:lnSpc>
            </a:pPr>
            <a:r>
              <a:rPr lang="es-ES" sz="2400" b="1" dirty="0">
                <a:solidFill>
                  <a:prstClr val="black"/>
                </a:solidFill>
                <a:latin typeface="Arial"/>
                <a:ea typeface="Times New Roman"/>
                <a:cs typeface="Times New Roman"/>
              </a:rPr>
              <a:t>Zona vigilada</a:t>
            </a:r>
            <a:endParaRPr lang="es-ES" sz="2400" dirty="0">
              <a:solidFill>
                <a:prstClr val="black"/>
              </a:solidFill>
              <a:latin typeface="Times New Roman"/>
              <a:ea typeface="Times New Roman"/>
              <a:cs typeface="Times New Roman"/>
            </a:endParaRPr>
          </a:p>
        </p:txBody>
      </p:sp>
      <p:sp>
        <p:nvSpPr>
          <p:cNvPr id="4" name="3 CuadroTexto"/>
          <p:cNvSpPr txBox="1"/>
          <p:nvPr/>
        </p:nvSpPr>
        <p:spPr>
          <a:xfrm>
            <a:off x="2357422" y="171376"/>
            <a:ext cx="5000660" cy="400110"/>
          </a:xfrm>
          <a:prstGeom prst="rect">
            <a:avLst/>
          </a:prstGeom>
          <a:solidFill>
            <a:schemeClr val="accent1">
              <a:lumMod val="20000"/>
              <a:lumOff val="80000"/>
            </a:schemeClr>
          </a:solidFill>
        </p:spPr>
        <p:txBody>
          <a:bodyPr wrap="square" rtlCol="0">
            <a:spAutoFit/>
          </a:bodyPr>
          <a:lstStyle/>
          <a:p>
            <a:pPr algn="ctr"/>
            <a:r>
              <a:rPr lang="es-ES" sz="2000" b="1" dirty="0" smtClean="0">
                <a:latin typeface="Arial" pitchFamily="34" charset="0"/>
                <a:cs typeface="Arial" pitchFamily="34" charset="0"/>
              </a:rPr>
              <a:t>Señalizaciones obligatorias</a:t>
            </a:r>
            <a:endParaRPr lang="es-ES" sz="2000" b="1" dirty="0">
              <a:latin typeface="Arial" pitchFamily="34" charset="0"/>
              <a:cs typeface="Arial" pitchFamily="34" charset="0"/>
            </a:endParaRPr>
          </a:p>
        </p:txBody>
      </p:sp>
    </p:spTree>
    <p:extLst>
      <p:ext uri="{BB962C8B-B14F-4D97-AF65-F5344CB8AC3E}">
        <p14:creationId xmlns:p14="http://schemas.microsoft.com/office/powerpoint/2010/main" val="1466967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s://proteccionradiologica.files.wordpress.com/2010/01/41.jpg?w=450">
            <a:hlinkClick r:id="rId2"/>
          </p:cNvPr>
          <p:cNvPicPr/>
          <p:nvPr/>
        </p:nvPicPr>
        <p:blipFill>
          <a:blip r:embed="rId3" cstate="print"/>
          <a:srcRect/>
          <a:stretch>
            <a:fillRect/>
          </a:stretch>
        </p:blipFill>
        <p:spPr bwMode="auto">
          <a:xfrm>
            <a:off x="755576" y="1059582"/>
            <a:ext cx="2676525" cy="3333750"/>
          </a:xfrm>
          <a:prstGeom prst="rect">
            <a:avLst/>
          </a:prstGeom>
          <a:noFill/>
          <a:ln w="9525">
            <a:noFill/>
            <a:miter lim="800000"/>
            <a:headEnd/>
            <a:tailEnd/>
          </a:ln>
        </p:spPr>
      </p:pic>
      <p:sp>
        <p:nvSpPr>
          <p:cNvPr id="3" name="2 Rectángulo"/>
          <p:cNvSpPr/>
          <p:nvPr/>
        </p:nvSpPr>
        <p:spPr>
          <a:xfrm>
            <a:off x="3779912" y="915566"/>
            <a:ext cx="4572000" cy="3724096"/>
          </a:xfrm>
          <a:prstGeom prst="rect">
            <a:avLst/>
          </a:prstGeom>
        </p:spPr>
        <p:txBody>
          <a:bodyPr>
            <a:spAutoFit/>
          </a:bodyPr>
          <a:lstStyle/>
          <a:p>
            <a:r>
              <a:rPr lang="es-ES" sz="2000" dirty="0" smtClean="0">
                <a:latin typeface="Arial" pitchFamily="34" charset="0"/>
                <a:cs typeface="Arial" pitchFamily="34" charset="0"/>
              </a:rPr>
              <a:t>1</a:t>
            </a:r>
            <a:r>
              <a:rPr lang="es-ES" dirty="0" smtClean="0">
                <a:latin typeface="Arial" pitchFamily="34" charset="0"/>
                <a:cs typeface="Arial" pitchFamily="34" charset="0"/>
              </a:rPr>
              <a:t>. Es </a:t>
            </a:r>
            <a:r>
              <a:rPr lang="es-ES" dirty="0">
                <a:latin typeface="Arial" pitchFamily="34" charset="0"/>
                <a:cs typeface="Arial" pitchFamily="34" charset="0"/>
              </a:rPr>
              <a:t>aquella en la que no es improbable recibir una dosis superior a los 3/10 del límite de dosis.</a:t>
            </a:r>
          </a:p>
          <a:p>
            <a:r>
              <a:rPr lang="es-ES" dirty="0" smtClean="0">
                <a:latin typeface="Arial" pitchFamily="34" charset="0"/>
                <a:cs typeface="Arial" pitchFamily="34" charset="0"/>
              </a:rPr>
              <a:t>2. Son </a:t>
            </a:r>
            <a:r>
              <a:rPr lang="es-ES" dirty="0">
                <a:latin typeface="Arial" pitchFamily="34" charset="0"/>
                <a:cs typeface="Arial" pitchFamily="34" charset="0"/>
              </a:rPr>
              <a:t>las salas donde están instalados los equipos, por la tasa de radiación durante el funcionamiento de los mismos.</a:t>
            </a:r>
          </a:p>
          <a:p>
            <a:r>
              <a:rPr lang="es-ES" dirty="0" smtClean="0">
                <a:latin typeface="Arial" pitchFamily="34" charset="0"/>
                <a:cs typeface="Arial" pitchFamily="34" charset="0"/>
              </a:rPr>
              <a:t>3. Su </a:t>
            </a:r>
            <a:r>
              <a:rPr lang="es-ES" dirty="0">
                <a:latin typeface="Arial" pitchFamily="34" charset="0"/>
                <a:cs typeface="Arial" pitchFamily="34" charset="0"/>
              </a:rPr>
              <a:t>señalización es un trébol de color verde sobre fondo blanco, rodeado de puntas radicales.</a:t>
            </a:r>
          </a:p>
          <a:p>
            <a:r>
              <a:rPr lang="es-ES" dirty="0" smtClean="0">
                <a:latin typeface="Arial" pitchFamily="34" charset="0"/>
                <a:cs typeface="Arial" pitchFamily="34" charset="0"/>
              </a:rPr>
              <a:t>4. Es </a:t>
            </a:r>
            <a:r>
              <a:rPr lang="es-ES" dirty="0">
                <a:latin typeface="Arial" pitchFamily="34" charset="0"/>
                <a:cs typeface="Arial" pitchFamily="34" charset="0"/>
              </a:rPr>
              <a:t>obligatorio el uso de dosímetros individúales.</a:t>
            </a:r>
          </a:p>
          <a:p>
            <a:r>
              <a:rPr lang="es-ES" dirty="0" smtClean="0">
                <a:latin typeface="Arial" pitchFamily="34" charset="0"/>
                <a:cs typeface="Arial" pitchFamily="34" charset="0"/>
              </a:rPr>
              <a:t>5. Acceso </a:t>
            </a:r>
            <a:r>
              <a:rPr lang="es-ES" dirty="0">
                <a:latin typeface="Arial" pitchFamily="34" charset="0"/>
                <a:cs typeface="Arial" pitchFamily="34" charset="0"/>
              </a:rPr>
              <a:t>limitado a las personas autorizadas al efecto</a:t>
            </a:r>
          </a:p>
        </p:txBody>
      </p:sp>
      <p:sp>
        <p:nvSpPr>
          <p:cNvPr id="4" name="3 Rectángulo"/>
          <p:cNvSpPr/>
          <p:nvPr/>
        </p:nvSpPr>
        <p:spPr>
          <a:xfrm>
            <a:off x="1241585" y="267494"/>
            <a:ext cx="2576346" cy="461665"/>
          </a:xfrm>
          <a:prstGeom prst="rect">
            <a:avLst/>
          </a:prstGeom>
          <a:solidFill>
            <a:schemeClr val="tx2">
              <a:lumMod val="20000"/>
              <a:lumOff val="80000"/>
            </a:schemeClr>
          </a:solidFill>
          <a:scene3d>
            <a:camera prst="orthographicFront"/>
            <a:lightRig rig="threePt" dir="t"/>
          </a:scene3d>
          <a:sp3d>
            <a:bevelT w="165100" prst="coolSlant"/>
          </a:sp3d>
        </p:spPr>
        <p:txBody>
          <a:bodyPr wrap="none">
            <a:spAutoFit/>
          </a:bodyPr>
          <a:lstStyle/>
          <a:p>
            <a:pPr lvl="0"/>
            <a:r>
              <a:rPr lang="es-ES" sz="2400" b="1" dirty="0">
                <a:solidFill>
                  <a:prstClr val="black"/>
                </a:solidFill>
                <a:latin typeface="Arial" pitchFamily="34" charset="0"/>
                <a:cs typeface="Arial" pitchFamily="34" charset="0"/>
              </a:rPr>
              <a:t>Zona controlada</a:t>
            </a:r>
          </a:p>
        </p:txBody>
      </p:sp>
    </p:spTree>
    <p:extLst>
      <p:ext uri="{BB962C8B-B14F-4D97-AF65-F5344CB8AC3E}">
        <p14:creationId xmlns:p14="http://schemas.microsoft.com/office/powerpoint/2010/main" val="3851912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riángulo isósceles"/>
          <p:cNvSpPr/>
          <p:nvPr/>
        </p:nvSpPr>
        <p:spPr>
          <a:xfrm rot="17871725">
            <a:off x="3361971" y="854423"/>
            <a:ext cx="2420057" cy="2256705"/>
          </a:xfrm>
          <a:prstGeom prst="triangle">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2571736" y="385690"/>
            <a:ext cx="4500594" cy="461665"/>
          </a:xfrm>
          <a:prstGeom prst="rect">
            <a:avLst/>
          </a:prstGeom>
          <a:solidFill>
            <a:schemeClr val="accent1">
              <a:lumMod val="40000"/>
              <a:lumOff val="60000"/>
            </a:schemeClr>
          </a:solidFill>
          <a:scene3d>
            <a:camera prst="orthographicFront"/>
            <a:lightRig rig="threePt" dir="t"/>
          </a:scene3d>
          <a:sp3d>
            <a:bevelT w="165100" prst="coolSlant"/>
          </a:sp3d>
        </p:spPr>
        <p:txBody>
          <a:bodyPr wrap="square">
            <a:spAutoFit/>
          </a:bodyPr>
          <a:lstStyle/>
          <a:p>
            <a:pPr algn="ctr"/>
            <a:r>
              <a:rPr lang="es-ES" sz="2400" b="1" dirty="0" smtClean="0">
                <a:latin typeface="Arial" pitchFamily="34" charset="0"/>
                <a:cs typeface="Arial" pitchFamily="34" charset="0"/>
              </a:rPr>
              <a:t>Las zonas controladas de:</a:t>
            </a:r>
            <a:endParaRPr lang="es-ES" sz="2400" b="1" dirty="0">
              <a:latin typeface="Arial" pitchFamily="34" charset="0"/>
              <a:cs typeface="Arial" pitchFamily="34" charset="0"/>
            </a:endParaRPr>
          </a:p>
        </p:txBody>
      </p:sp>
      <p:sp>
        <p:nvSpPr>
          <p:cNvPr id="4" name="3 Rectángulo"/>
          <p:cNvSpPr/>
          <p:nvPr/>
        </p:nvSpPr>
        <p:spPr>
          <a:xfrm>
            <a:off x="785786" y="1214428"/>
            <a:ext cx="2786082" cy="1569660"/>
          </a:xfrm>
          <a:prstGeom prst="rect">
            <a:avLst/>
          </a:prstGeom>
        </p:spPr>
        <p:txBody>
          <a:bodyPr wrap="square">
            <a:spAutoFit/>
          </a:bodyPr>
          <a:lstStyle/>
          <a:p>
            <a:r>
              <a:rPr lang="es-ES" sz="1600" b="1" dirty="0" smtClean="0">
                <a:solidFill>
                  <a:srgbClr val="FF0000"/>
                </a:solidFill>
                <a:latin typeface="Arial"/>
                <a:ea typeface="Times New Roman"/>
                <a:cs typeface="Times New Roman"/>
              </a:rPr>
              <a:t>permanencia limitada</a:t>
            </a:r>
            <a:r>
              <a:rPr lang="es-ES" sz="1600" b="1" dirty="0" smtClean="0">
                <a:latin typeface="Arial"/>
                <a:ea typeface="Times New Roman"/>
                <a:cs typeface="Times New Roman"/>
              </a:rPr>
              <a:t>: son aquellas en las que  existe riesgo de recibir una dosis superior a los límites de dosis fijadas. trébol amarillo.</a:t>
            </a:r>
            <a:endParaRPr lang="es-ES" sz="1600" b="1" dirty="0"/>
          </a:p>
        </p:txBody>
      </p:sp>
      <p:sp>
        <p:nvSpPr>
          <p:cNvPr id="5" name="4 Rectángulo"/>
          <p:cNvSpPr/>
          <p:nvPr/>
        </p:nvSpPr>
        <p:spPr>
          <a:xfrm>
            <a:off x="2214546" y="3677203"/>
            <a:ext cx="5357850" cy="1323439"/>
          </a:xfrm>
          <a:prstGeom prst="rect">
            <a:avLst/>
          </a:prstGeom>
        </p:spPr>
        <p:txBody>
          <a:bodyPr wrap="square">
            <a:spAutoFit/>
          </a:bodyPr>
          <a:lstStyle/>
          <a:p>
            <a:r>
              <a:rPr lang="es-ES" sz="1600" b="1" dirty="0" smtClean="0">
                <a:solidFill>
                  <a:srgbClr val="FF0000"/>
                </a:solidFill>
                <a:latin typeface="Arial" pitchFamily="34" charset="0"/>
                <a:cs typeface="Arial" pitchFamily="34" charset="0"/>
              </a:rPr>
              <a:t>permanencia reglamentaria</a:t>
            </a:r>
            <a:r>
              <a:rPr lang="es-ES" sz="1600" b="1" dirty="0" smtClean="0">
                <a:latin typeface="Arial" pitchFamily="34" charset="0"/>
                <a:cs typeface="Arial" pitchFamily="34" charset="0"/>
              </a:rPr>
              <a:t>: son aquellas en las que existe el riesgo de recibir en cortos periodos de tiempo una dosis superior a los límites de dosis fijados que requieren prescripciones especiales desde el punto de vista optimización, trébol naranja.</a:t>
            </a:r>
            <a:endParaRPr lang="es-ES" sz="1600" b="1" dirty="0"/>
          </a:p>
        </p:txBody>
      </p:sp>
      <p:sp>
        <p:nvSpPr>
          <p:cNvPr id="6" name="5 Rectángulo"/>
          <p:cNvSpPr/>
          <p:nvPr/>
        </p:nvSpPr>
        <p:spPr>
          <a:xfrm>
            <a:off x="6286512" y="1113058"/>
            <a:ext cx="2500298" cy="2062103"/>
          </a:xfrm>
          <a:prstGeom prst="rect">
            <a:avLst/>
          </a:prstGeom>
        </p:spPr>
        <p:txBody>
          <a:bodyPr wrap="square">
            <a:spAutoFit/>
          </a:bodyPr>
          <a:lstStyle/>
          <a:p>
            <a:r>
              <a:rPr lang="es-ES" sz="1600" b="1" dirty="0" smtClean="0">
                <a:solidFill>
                  <a:srgbClr val="FF0000"/>
                </a:solidFill>
                <a:latin typeface="Arial" pitchFamily="34" charset="0"/>
                <a:cs typeface="Arial" pitchFamily="34" charset="0"/>
              </a:rPr>
              <a:t>acceso prohibido</a:t>
            </a:r>
            <a:r>
              <a:rPr lang="es-ES" sz="1600" b="1" dirty="0" smtClean="0">
                <a:latin typeface="Arial" pitchFamily="34" charset="0"/>
                <a:cs typeface="Arial" pitchFamily="34" charset="0"/>
              </a:rPr>
              <a:t>: son aquellas en las que existe el riesgo  de recibir, en una exposición única, dosis superiores a los límites de dosis fijados., trébol rojo.</a:t>
            </a:r>
            <a:endParaRPr lang="es-E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51720" y="149352"/>
            <a:ext cx="4248472" cy="523220"/>
          </a:xfrm>
          <a:prstGeom prst="rect">
            <a:avLst/>
          </a:prstGeom>
          <a:solidFill>
            <a:schemeClr val="accent2">
              <a:lumMod val="40000"/>
              <a:lumOff val="60000"/>
            </a:schemeClr>
          </a:solidFill>
          <a:scene3d>
            <a:camera prst="orthographicFront"/>
            <a:lightRig rig="threePt" dir="t"/>
          </a:scene3d>
          <a:sp3d>
            <a:bevelT w="165100" prst="coolSlant"/>
          </a:sp3d>
        </p:spPr>
        <p:txBody>
          <a:bodyPr wrap="square" rtlCol="0">
            <a:spAutoFit/>
          </a:bodyPr>
          <a:lstStyle/>
          <a:p>
            <a:pPr algn="ctr"/>
            <a:r>
              <a:rPr lang="es-ES" sz="2800" dirty="0" smtClean="0">
                <a:latin typeface="Arial" pitchFamily="34" charset="0"/>
                <a:cs typeface="Arial" pitchFamily="34" charset="0"/>
              </a:rPr>
              <a:t>Introducción</a:t>
            </a:r>
            <a:endParaRPr lang="es-ES" sz="2800" dirty="0">
              <a:latin typeface="Arial" pitchFamily="34" charset="0"/>
              <a:cs typeface="Arial" pitchFamily="34" charset="0"/>
            </a:endParaRPr>
          </a:p>
        </p:txBody>
      </p:sp>
      <p:sp>
        <p:nvSpPr>
          <p:cNvPr id="3" name="2 CuadroTexto"/>
          <p:cNvSpPr txBox="1"/>
          <p:nvPr/>
        </p:nvSpPr>
        <p:spPr>
          <a:xfrm>
            <a:off x="899592" y="815253"/>
            <a:ext cx="4536504" cy="523220"/>
          </a:xfrm>
          <a:prstGeom prst="rect">
            <a:avLst/>
          </a:prstGeom>
          <a:noFill/>
        </p:spPr>
        <p:txBody>
          <a:bodyPr wrap="square" rtlCol="0">
            <a:spAutoFit/>
          </a:bodyPr>
          <a:lstStyle/>
          <a:p>
            <a:r>
              <a:rPr lang="es-ES" sz="2800" dirty="0" smtClean="0">
                <a:latin typeface="Arial" pitchFamily="34" charset="0"/>
                <a:cs typeface="Arial" pitchFamily="34" charset="0"/>
              </a:rPr>
              <a:t>Conceptos fundamentales</a:t>
            </a:r>
            <a:endParaRPr lang="es-ES" sz="2800" dirty="0">
              <a:latin typeface="Arial" pitchFamily="34" charset="0"/>
              <a:cs typeface="Arial" pitchFamily="34" charset="0"/>
            </a:endParaRPr>
          </a:p>
        </p:txBody>
      </p:sp>
      <p:sp>
        <p:nvSpPr>
          <p:cNvPr id="7" name="6 Rectángulo"/>
          <p:cNvSpPr/>
          <p:nvPr/>
        </p:nvSpPr>
        <p:spPr>
          <a:xfrm>
            <a:off x="899592" y="1491630"/>
            <a:ext cx="2023093" cy="6480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latin typeface="Arial" pitchFamily="34" charset="0"/>
                <a:cs typeface="Arial" pitchFamily="34" charset="0"/>
              </a:rPr>
              <a:t>Materia</a:t>
            </a:r>
            <a:endParaRPr lang="es-ES" sz="3200" dirty="0">
              <a:solidFill>
                <a:schemeClr val="tx1"/>
              </a:solidFill>
            </a:endParaRPr>
          </a:p>
        </p:txBody>
      </p:sp>
      <p:sp>
        <p:nvSpPr>
          <p:cNvPr id="8" name="7 CuadroTexto"/>
          <p:cNvSpPr txBox="1"/>
          <p:nvPr/>
        </p:nvSpPr>
        <p:spPr>
          <a:xfrm>
            <a:off x="3203848" y="1491072"/>
            <a:ext cx="5328592" cy="2246769"/>
          </a:xfrm>
          <a:prstGeom prst="rect">
            <a:avLst/>
          </a:prstGeom>
          <a:solidFill>
            <a:schemeClr val="accent1">
              <a:lumMod val="20000"/>
              <a:lumOff val="80000"/>
            </a:schemeClr>
          </a:solidFill>
          <a:ln>
            <a:solidFill>
              <a:schemeClr val="tx1"/>
            </a:solidFill>
          </a:ln>
        </p:spPr>
        <p:txBody>
          <a:bodyPr wrap="square" rtlCol="0">
            <a:spAutoFit/>
          </a:bodyPr>
          <a:lstStyle/>
          <a:p>
            <a:r>
              <a:rPr lang="es-ES" sz="2000" dirty="0" smtClean="0">
                <a:latin typeface="Arial" pitchFamily="34" charset="0"/>
                <a:cs typeface="Arial" pitchFamily="34" charset="0"/>
              </a:rPr>
              <a:t>La materia es una categoría filosófica  que sirve para designar la realidad objetiva, que es  dada al hombre en sus sensaciones, copiada, fotografiada y reflejada por nuestras sensaciones y que  existe independiente de ellos.   </a:t>
            </a:r>
          </a:p>
          <a:p>
            <a:r>
              <a:rPr lang="es-ES" sz="2000" dirty="0">
                <a:latin typeface="Arial" pitchFamily="34" charset="0"/>
                <a:cs typeface="Arial" pitchFamily="34" charset="0"/>
              </a:rPr>
              <a:t> </a:t>
            </a:r>
            <a:r>
              <a:rPr lang="es-ES" sz="2000" dirty="0" smtClean="0">
                <a:latin typeface="Arial" pitchFamily="34" charset="0"/>
                <a:cs typeface="Arial" pitchFamily="34" charset="0"/>
              </a:rPr>
              <a:t>                                                 </a:t>
            </a:r>
            <a:r>
              <a:rPr lang="es-ES" sz="1600" dirty="0" smtClean="0">
                <a:latin typeface="Arial" pitchFamily="34" charset="0"/>
                <a:cs typeface="Arial" pitchFamily="34" charset="0"/>
              </a:rPr>
              <a:t>V.I.Lenin       </a:t>
            </a:r>
            <a:r>
              <a:rPr lang="es-ES" sz="2000" dirty="0" smtClean="0">
                <a:latin typeface="Arial" pitchFamily="34" charset="0"/>
                <a:cs typeface="Arial" pitchFamily="34" charset="0"/>
              </a:rPr>
              <a:t>                                   </a:t>
            </a:r>
            <a:endParaRPr lang="es-ES" sz="2000" dirty="0">
              <a:latin typeface="Arial" pitchFamily="34" charset="0"/>
              <a:cs typeface="Arial" pitchFamily="34" charset="0"/>
            </a:endParaRPr>
          </a:p>
        </p:txBody>
      </p:sp>
      <p:sp>
        <p:nvSpPr>
          <p:cNvPr id="10" name="9 CuadroTexto"/>
          <p:cNvSpPr txBox="1"/>
          <p:nvPr/>
        </p:nvSpPr>
        <p:spPr>
          <a:xfrm>
            <a:off x="1403648" y="4048158"/>
            <a:ext cx="5614121" cy="830997"/>
          </a:xfrm>
          <a:prstGeom prst="rect">
            <a:avLst/>
          </a:prstGeom>
          <a:solidFill>
            <a:schemeClr val="accent1">
              <a:lumMod val="40000"/>
              <a:lumOff val="60000"/>
            </a:schemeClr>
          </a:solidFill>
          <a:ln>
            <a:solidFill>
              <a:schemeClr val="tx1"/>
            </a:solidFill>
          </a:ln>
        </p:spPr>
        <p:txBody>
          <a:bodyPr wrap="square" rtlCol="0">
            <a:spAutoFit/>
          </a:bodyPr>
          <a:lstStyle/>
          <a:p>
            <a:r>
              <a:rPr lang="es-ES" sz="2400" dirty="0" smtClean="0">
                <a:latin typeface="Arial" pitchFamily="34" charset="0"/>
                <a:cs typeface="Arial" pitchFamily="34" charset="0"/>
              </a:rPr>
              <a:t>Variedades cualitativas de la materia:</a:t>
            </a:r>
          </a:p>
          <a:p>
            <a:r>
              <a:rPr lang="es-ES" sz="2400" dirty="0" smtClean="0">
                <a:latin typeface="Arial" pitchFamily="34" charset="0"/>
                <a:cs typeface="Arial" pitchFamily="34" charset="0"/>
              </a:rPr>
              <a:t>La sustancia y el campo </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2809627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57289" y="61888"/>
            <a:ext cx="3143273" cy="461665"/>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400" b="1" dirty="0" smtClean="0">
                <a:latin typeface="Arial" pitchFamily="34" charset="0"/>
                <a:cs typeface="Arial" pitchFamily="34" charset="0"/>
              </a:rPr>
              <a:t>Conclusiones</a:t>
            </a:r>
            <a:endParaRPr lang="es-ES" sz="2400" b="1" dirty="0">
              <a:latin typeface="Arial" pitchFamily="34" charset="0"/>
              <a:cs typeface="Arial" pitchFamily="34" charset="0"/>
            </a:endParaRPr>
          </a:p>
        </p:txBody>
      </p:sp>
      <p:sp>
        <p:nvSpPr>
          <p:cNvPr id="4" name="3 CuadroTexto"/>
          <p:cNvSpPr txBox="1"/>
          <p:nvPr/>
        </p:nvSpPr>
        <p:spPr>
          <a:xfrm>
            <a:off x="539552" y="675237"/>
            <a:ext cx="8208912" cy="4247317"/>
          </a:xfrm>
          <a:prstGeom prst="rect">
            <a:avLst/>
          </a:prstGeom>
          <a:noFill/>
        </p:spPr>
        <p:txBody>
          <a:bodyPr wrap="square" rtlCol="0">
            <a:spAutoFit/>
          </a:bodyPr>
          <a:lstStyle/>
          <a:p>
            <a:pPr marL="285750" indent="-285750">
              <a:buFont typeface="Wingdings" pitchFamily="2" charset="2"/>
              <a:buChar char="Ø"/>
            </a:pPr>
            <a:r>
              <a:rPr lang="es-ES" dirty="0" smtClean="0">
                <a:latin typeface="Arial" pitchFamily="34" charset="0"/>
                <a:cs typeface="Arial" pitchFamily="34" charset="0"/>
              </a:rPr>
              <a:t>La radiactividad es un fenómeno que afecta al medio ambiente, en sus radiaciones naturales y por la actividad del hombre.</a:t>
            </a:r>
          </a:p>
          <a:p>
            <a:endParaRPr lang="es-ES" dirty="0" smtClean="0">
              <a:latin typeface="Arial" pitchFamily="34" charset="0"/>
              <a:cs typeface="Arial" pitchFamily="34" charset="0"/>
            </a:endParaRPr>
          </a:p>
          <a:p>
            <a:pPr marL="285750" indent="-285750">
              <a:buFont typeface="Wingdings" pitchFamily="2" charset="2"/>
              <a:buChar char="Ø"/>
            </a:pPr>
            <a:r>
              <a:rPr lang="es-ES" dirty="0" smtClean="0">
                <a:latin typeface="Arial" pitchFamily="34" charset="0"/>
                <a:cs typeface="Arial" pitchFamily="34" charset="0"/>
              </a:rPr>
              <a:t>Las características de la estructura del núcleo atómico permitió el estudio, una vez separado, de la composición y propiedades de las emisiones de radiaciones, denominados por algunos autores subatómicas, alfa (</a:t>
            </a:r>
            <a:r>
              <a:rPr lang="el-GR" dirty="0" smtClean="0">
                <a:latin typeface="Arial" pitchFamily="34" charset="0"/>
                <a:cs typeface="Arial" pitchFamily="34" charset="0"/>
              </a:rPr>
              <a:t>α</a:t>
            </a:r>
            <a:r>
              <a:rPr lang="es-ES" dirty="0" smtClean="0">
                <a:latin typeface="Arial" pitchFamily="34" charset="0"/>
                <a:cs typeface="Arial" pitchFamily="34" charset="0"/>
              </a:rPr>
              <a:t>), beta (</a:t>
            </a:r>
            <a:r>
              <a:rPr lang="el-GR" dirty="0" smtClean="0">
                <a:latin typeface="Arial" pitchFamily="34" charset="0"/>
                <a:cs typeface="Arial" pitchFamily="34" charset="0"/>
              </a:rPr>
              <a:t>β</a:t>
            </a:r>
            <a:r>
              <a:rPr lang="es-ES" dirty="0" smtClean="0">
                <a:latin typeface="Arial" pitchFamily="34" charset="0"/>
                <a:cs typeface="Arial" pitchFamily="34" charset="0"/>
              </a:rPr>
              <a:t>) y gamma (</a:t>
            </a:r>
            <a:r>
              <a:rPr lang="el-GR" dirty="0" smtClean="0">
                <a:latin typeface="Arial" pitchFamily="34" charset="0"/>
                <a:cs typeface="Arial" pitchFamily="34" charset="0"/>
              </a:rPr>
              <a:t>γ</a:t>
            </a:r>
            <a:r>
              <a:rPr lang="es-ES" dirty="0" smtClean="0">
                <a:latin typeface="Arial" pitchFamily="34" charset="0"/>
                <a:cs typeface="Arial" pitchFamily="34" charset="0"/>
              </a:rPr>
              <a:t>).</a:t>
            </a:r>
          </a:p>
          <a:p>
            <a:endParaRPr lang="es-ES" dirty="0" smtClean="0">
              <a:latin typeface="Arial" pitchFamily="34" charset="0"/>
              <a:cs typeface="Arial" pitchFamily="34" charset="0"/>
            </a:endParaRPr>
          </a:p>
          <a:p>
            <a:pPr marL="285750" indent="-285750">
              <a:buFont typeface="Wingdings" pitchFamily="2" charset="2"/>
              <a:buChar char="Ø"/>
            </a:pPr>
            <a:r>
              <a:rPr lang="es-ES" dirty="0" smtClean="0">
                <a:latin typeface="Arial" pitchFamily="34" charset="0"/>
                <a:cs typeface="Arial" pitchFamily="34" charset="0"/>
              </a:rPr>
              <a:t>El uso de la radioterapia y de los radiofármacos tienen beneficios y consecuencias para el organismo humano, en su aplicación como diagnóstico, terapia y marcajes en la medicina nuclear.</a:t>
            </a:r>
          </a:p>
          <a:p>
            <a:endParaRPr lang="es-ES" dirty="0" smtClean="0">
              <a:latin typeface="Arial" pitchFamily="34" charset="0"/>
              <a:cs typeface="Arial" pitchFamily="34" charset="0"/>
            </a:endParaRPr>
          </a:p>
          <a:p>
            <a:pPr marL="285750" indent="-285750">
              <a:buFont typeface="Wingdings" pitchFamily="2" charset="2"/>
              <a:buChar char="Ø"/>
            </a:pPr>
            <a:r>
              <a:rPr lang="es-ES" dirty="0" smtClean="0">
                <a:latin typeface="Arial" pitchFamily="34" charset="0"/>
                <a:cs typeface="Arial" pitchFamily="34" charset="0"/>
              </a:rPr>
              <a:t>La sensibilidad a las radiaciones va a depender de las características de las células en: grado de madurez, actividad de división celular, velocidad de crecimiento y función metabólica.</a:t>
            </a:r>
          </a:p>
        </p:txBody>
      </p:sp>
    </p:spTree>
    <p:extLst>
      <p:ext uri="{BB962C8B-B14F-4D97-AF65-F5344CB8AC3E}">
        <p14:creationId xmlns:p14="http://schemas.microsoft.com/office/powerpoint/2010/main" val="1689960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114767"/>
            <a:ext cx="5786478" cy="461665"/>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400" b="1" dirty="0" smtClean="0">
                <a:latin typeface="Arial" pitchFamily="34" charset="0"/>
                <a:cs typeface="Arial" pitchFamily="34" charset="0"/>
              </a:rPr>
              <a:t>Continuación de las conclusiones</a:t>
            </a:r>
            <a:endParaRPr lang="es-ES" sz="2400" b="1" dirty="0">
              <a:latin typeface="Arial" pitchFamily="34" charset="0"/>
              <a:cs typeface="Arial" pitchFamily="34" charset="0"/>
            </a:endParaRPr>
          </a:p>
        </p:txBody>
      </p:sp>
      <p:sp>
        <p:nvSpPr>
          <p:cNvPr id="3" name="2 CuadroTexto"/>
          <p:cNvSpPr txBox="1"/>
          <p:nvPr/>
        </p:nvSpPr>
        <p:spPr>
          <a:xfrm>
            <a:off x="755576" y="736853"/>
            <a:ext cx="7776864" cy="4524315"/>
          </a:xfrm>
          <a:prstGeom prst="rect">
            <a:avLst/>
          </a:prstGeom>
          <a:noFill/>
        </p:spPr>
        <p:txBody>
          <a:bodyPr wrap="square" rtlCol="0">
            <a:spAutoFit/>
          </a:bodyPr>
          <a:lstStyle/>
          <a:p>
            <a:pPr marL="285750" lvl="0" indent="-285750">
              <a:buFont typeface="Wingdings" pitchFamily="2" charset="2"/>
              <a:buChar char="Ø"/>
            </a:pPr>
            <a:r>
              <a:rPr lang="es-ES" dirty="0">
                <a:solidFill>
                  <a:prstClr val="black"/>
                </a:solidFill>
                <a:latin typeface="Arial" pitchFamily="34" charset="0"/>
                <a:cs typeface="Arial" pitchFamily="34" charset="0"/>
              </a:rPr>
              <a:t>Los diferentes tipos y dosis de radiaciones pueden producir consecuencias a un nivel molecular cambios de las biomoléculas (especialmente del DNA) y de las estructuras celulares</a:t>
            </a:r>
            <a:r>
              <a:rPr lang="es-ES" dirty="0" smtClean="0">
                <a:solidFill>
                  <a:prstClr val="black"/>
                </a:solidFill>
                <a:latin typeface="Arial" pitchFamily="34" charset="0"/>
                <a:cs typeface="Arial" pitchFamily="34" charset="0"/>
              </a:rPr>
              <a:t>.</a:t>
            </a:r>
            <a:endParaRPr lang="es-ES" dirty="0" smtClean="0">
              <a:latin typeface="Arial" pitchFamily="34" charset="0"/>
              <a:cs typeface="Arial" pitchFamily="34" charset="0"/>
            </a:endParaRPr>
          </a:p>
          <a:p>
            <a:pPr marL="285750" indent="-285750">
              <a:buFont typeface="Wingdings" pitchFamily="2" charset="2"/>
              <a:buChar char="Ø"/>
            </a:pPr>
            <a:endParaRPr lang="es-ES" dirty="0">
              <a:latin typeface="Arial" pitchFamily="34" charset="0"/>
              <a:cs typeface="Arial" pitchFamily="34" charset="0"/>
            </a:endParaRPr>
          </a:p>
          <a:p>
            <a:pPr marL="285750" indent="-285750">
              <a:buFont typeface="Wingdings" pitchFamily="2" charset="2"/>
              <a:buChar char="Ø"/>
            </a:pPr>
            <a:r>
              <a:rPr lang="es-ES" dirty="0" smtClean="0">
                <a:latin typeface="Arial" pitchFamily="34" charset="0"/>
                <a:cs typeface="Arial" pitchFamily="34" charset="0"/>
              </a:rPr>
              <a:t>Los niveles en el organismo de la sensibilidad a las radiaciones pueden ser alta, media y menos, así como los daños a los efectos clínicos pueden ser tempranos y tardíos.</a:t>
            </a:r>
          </a:p>
          <a:p>
            <a:endParaRPr lang="es-ES" dirty="0" smtClean="0">
              <a:latin typeface="Arial" pitchFamily="34" charset="0"/>
              <a:cs typeface="Arial" pitchFamily="34" charset="0"/>
            </a:endParaRPr>
          </a:p>
          <a:p>
            <a:pPr marL="285750" indent="-285750">
              <a:buFont typeface="Wingdings" pitchFamily="2" charset="2"/>
              <a:buChar char="Ø"/>
            </a:pPr>
            <a:r>
              <a:rPr lang="es-ES" dirty="0" smtClean="0">
                <a:latin typeface="Arial" pitchFamily="34" charset="0"/>
                <a:cs typeface="Arial" pitchFamily="34" charset="0"/>
              </a:rPr>
              <a:t>La protección radiológica debe ser de conocimientos por todos los profesionales de la salud para una contribución correcta de la aplicación, orientación y control de las medidas establecidas nacional e internacional en la práctica de la medicina nuclear: el uso de dosímetro, ropas protectoras, límites de dosis y señalizaciones obligatorias en las zonas de control.</a:t>
            </a:r>
          </a:p>
          <a:p>
            <a:pPr marL="285750" indent="-285750">
              <a:buFont typeface="Wingdings" pitchFamily="2" charset="2"/>
              <a:buChar char="Ø"/>
            </a:pPr>
            <a:endParaRPr lang="es-ES" dirty="0" smtClean="0"/>
          </a:p>
          <a:p>
            <a:pPr marL="285750" indent="-285750">
              <a:buFont typeface="Wingdings" pitchFamily="2" charset="2"/>
              <a:buChar char="Ø"/>
            </a:pPr>
            <a:endParaRPr lang="es-ES" dirty="0"/>
          </a:p>
        </p:txBody>
      </p:sp>
    </p:spTree>
    <p:extLst>
      <p:ext uri="{BB962C8B-B14F-4D97-AF65-F5344CB8AC3E}">
        <p14:creationId xmlns:p14="http://schemas.microsoft.com/office/powerpoint/2010/main" val="3351515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0744" y="237877"/>
            <a:ext cx="5161455" cy="461665"/>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400" b="1" dirty="0" smtClean="0">
                <a:latin typeface="Arial" pitchFamily="34" charset="0"/>
                <a:cs typeface="Arial" pitchFamily="34" charset="0"/>
              </a:rPr>
              <a:t>Actividades de autoevaluación</a:t>
            </a:r>
            <a:endParaRPr lang="es-ES" sz="2400" b="1" dirty="0">
              <a:latin typeface="Arial" pitchFamily="34" charset="0"/>
              <a:cs typeface="Arial" pitchFamily="34" charset="0"/>
            </a:endParaRPr>
          </a:p>
        </p:txBody>
      </p:sp>
      <p:sp>
        <p:nvSpPr>
          <p:cNvPr id="3" name="2 CuadroTexto"/>
          <p:cNvSpPr txBox="1"/>
          <p:nvPr/>
        </p:nvSpPr>
        <p:spPr>
          <a:xfrm>
            <a:off x="971600" y="1110679"/>
            <a:ext cx="7560840" cy="3693319"/>
          </a:xfrm>
          <a:prstGeom prst="rect">
            <a:avLst/>
          </a:prstGeom>
          <a:noFill/>
        </p:spPr>
        <p:txBody>
          <a:bodyPr wrap="square" rtlCol="0">
            <a:spAutoFit/>
          </a:bodyPr>
          <a:lstStyle/>
          <a:p>
            <a:r>
              <a:rPr lang="es-ES" dirty="0" smtClean="0">
                <a:latin typeface="Arial" pitchFamily="34" charset="0"/>
                <a:cs typeface="Arial" pitchFamily="34" charset="0"/>
              </a:rPr>
              <a:t>1. ¿Cuáles aspectos obligan a establecer una estructura nuclear para el            átomo? ¿Qué significado tienen los isótopos?</a:t>
            </a:r>
          </a:p>
          <a:p>
            <a:endParaRPr lang="es-ES" dirty="0" smtClean="0">
              <a:latin typeface="Arial" pitchFamily="34" charset="0"/>
              <a:cs typeface="Arial" pitchFamily="34" charset="0"/>
            </a:endParaRPr>
          </a:p>
          <a:p>
            <a:r>
              <a:rPr lang="es-ES" dirty="0" smtClean="0">
                <a:latin typeface="Arial" pitchFamily="34" charset="0"/>
                <a:cs typeface="Arial" pitchFamily="34" charset="0"/>
              </a:rPr>
              <a:t>2. Diga su criterio a partir de las propiedades presentadas en el curso y con la búsqueda de más información, por qué en la actualidad tiene mayor aplicaciones las radiaciones de los rayos gamma y beta en la medicina nuclear.</a:t>
            </a:r>
          </a:p>
          <a:p>
            <a:endParaRPr lang="es-ES" dirty="0" smtClean="0">
              <a:latin typeface="Arial" pitchFamily="34" charset="0"/>
              <a:cs typeface="Arial" pitchFamily="34" charset="0"/>
            </a:endParaRPr>
          </a:p>
          <a:p>
            <a:r>
              <a:rPr lang="es-ES" dirty="0" smtClean="0">
                <a:latin typeface="Arial" pitchFamily="34" charset="0"/>
                <a:cs typeface="Arial" pitchFamily="34" charset="0"/>
              </a:rPr>
              <a:t>3. Explique brevemente cómo se aplican los radioisótopo  en le medicina nuclear, cómo se denominan. Diga algunas de sus aplicaciones. </a:t>
            </a:r>
            <a:endParaRPr lang="es-ES" dirty="0">
              <a:latin typeface="Arial" pitchFamily="34" charset="0"/>
              <a:cs typeface="Arial" pitchFamily="34" charset="0"/>
            </a:endParaRPr>
          </a:p>
          <a:p>
            <a:endParaRPr lang="es-ES" dirty="0" smtClean="0">
              <a:latin typeface="Arial" pitchFamily="34" charset="0"/>
              <a:cs typeface="Arial" pitchFamily="34" charset="0"/>
            </a:endParaRPr>
          </a:p>
          <a:p>
            <a:endParaRPr lang="es-ES" dirty="0" smtClean="0">
              <a:latin typeface="Arial" pitchFamily="34" charset="0"/>
              <a:cs typeface="Arial" pitchFamily="34" charset="0"/>
            </a:endParaRPr>
          </a:p>
        </p:txBody>
      </p:sp>
    </p:spTree>
    <p:extLst>
      <p:ext uri="{BB962C8B-B14F-4D97-AF65-F5344CB8AC3E}">
        <p14:creationId xmlns:p14="http://schemas.microsoft.com/office/powerpoint/2010/main" val="1028719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62200" y="928676"/>
            <a:ext cx="7470239" cy="3970318"/>
          </a:xfrm>
          <a:prstGeom prst="rect">
            <a:avLst/>
          </a:prstGeom>
        </p:spPr>
        <p:txBody>
          <a:bodyPr wrap="square">
            <a:spAutoFit/>
          </a:bodyPr>
          <a:lstStyle/>
          <a:p>
            <a:pPr lvl="0"/>
            <a:r>
              <a:rPr lang="es-ES" dirty="0" smtClean="0">
                <a:solidFill>
                  <a:prstClr val="black"/>
                </a:solidFill>
                <a:latin typeface="Arial" pitchFamily="34" charset="0"/>
                <a:cs typeface="Arial" pitchFamily="34" charset="0"/>
              </a:rPr>
              <a:t>4. </a:t>
            </a:r>
            <a:r>
              <a:rPr lang="es-ES" dirty="0">
                <a:solidFill>
                  <a:prstClr val="black"/>
                </a:solidFill>
                <a:latin typeface="Arial" pitchFamily="34" charset="0"/>
                <a:cs typeface="Arial" pitchFamily="34" charset="0"/>
              </a:rPr>
              <a:t>¿Cuáles son las características de las células que depende la sensibilidad a las radiaciones?</a:t>
            </a:r>
            <a:endParaRPr lang="es-ES" dirty="0" smtClean="0">
              <a:solidFill>
                <a:prstClr val="black"/>
              </a:solidFill>
              <a:latin typeface="Arial" pitchFamily="34" charset="0"/>
              <a:cs typeface="Arial" pitchFamily="34" charset="0"/>
            </a:endParaRPr>
          </a:p>
          <a:p>
            <a:pPr lvl="0"/>
            <a:endParaRPr lang="es-ES" dirty="0">
              <a:solidFill>
                <a:prstClr val="black"/>
              </a:solidFill>
              <a:latin typeface="Arial" pitchFamily="34" charset="0"/>
              <a:cs typeface="Arial" pitchFamily="34" charset="0"/>
            </a:endParaRPr>
          </a:p>
          <a:p>
            <a:pPr lvl="0"/>
            <a:r>
              <a:rPr lang="es-ES" dirty="0" smtClean="0">
                <a:solidFill>
                  <a:prstClr val="black"/>
                </a:solidFill>
                <a:latin typeface="Arial" pitchFamily="34" charset="0"/>
                <a:cs typeface="Arial" pitchFamily="34" charset="0"/>
              </a:rPr>
              <a:t>5. Las </a:t>
            </a:r>
            <a:r>
              <a:rPr lang="es-ES" dirty="0">
                <a:solidFill>
                  <a:prstClr val="black"/>
                </a:solidFill>
                <a:latin typeface="Arial" pitchFamily="34" charset="0"/>
                <a:cs typeface="Arial" pitchFamily="34" charset="0"/>
              </a:rPr>
              <a:t>radiaciones ionizantes pueden depositarse en el tejido </a:t>
            </a:r>
            <a:r>
              <a:rPr lang="es-ES" dirty="0" smtClean="0">
                <a:solidFill>
                  <a:prstClr val="black"/>
                </a:solidFill>
                <a:latin typeface="Arial" pitchFamily="34" charset="0"/>
                <a:cs typeface="Arial" pitchFamily="34" charset="0"/>
              </a:rPr>
              <a:t> humano</a:t>
            </a:r>
            <a:r>
              <a:rPr lang="es-ES" dirty="0">
                <a:solidFill>
                  <a:prstClr val="black"/>
                </a:solidFill>
                <a:latin typeface="Arial" pitchFamily="34" charset="0"/>
                <a:cs typeface="Arial" pitchFamily="34" charset="0"/>
              </a:rPr>
              <a:t>. Identifique algunos equipos que ocasionan esta </a:t>
            </a:r>
            <a:r>
              <a:rPr lang="es-ES" dirty="0" smtClean="0">
                <a:solidFill>
                  <a:prstClr val="black"/>
                </a:solidFill>
                <a:latin typeface="Arial" pitchFamily="34" charset="0"/>
                <a:cs typeface="Arial" pitchFamily="34" charset="0"/>
              </a:rPr>
              <a:t>contaminación.</a:t>
            </a:r>
          </a:p>
          <a:p>
            <a:pPr lvl="0"/>
            <a:endParaRPr lang="es-ES" dirty="0" smtClean="0">
              <a:solidFill>
                <a:prstClr val="black"/>
              </a:solidFill>
              <a:latin typeface="Arial" pitchFamily="34" charset="0"/>
              <a:cs typeface="Arial" pitchFamily="34" charset="0"/>
            </a:endParaRPr>
          </a:p>
          <a:p>
            <a:pPr lvl="0"/>
            <a:r>
              <a:rPr lang="es-ES" dirty="0" smtClean="0">
                <a:solidFill>
                  <a:prstClr val="black"/>
                </a:solidFill>
                <a:latin typeface="Arial" pitchFamily="34" charset="0"/>
                <a:cs typeface="Arial" pitchFamily="34" charset="0"/>
              </a:rPr>
              <a:t>6. Investigue </a:t>
            </a:r>
            <a:r>
              <a:rPr lang="es-ES" dirty="0">
                <a:solidFill>
                  <a:prstClr val="black"/>
                </a:solidFill>
                <a:latin typeface="Arial" pitchFamily="34" charset="0"/>
                <a:cs typeface="Arial" pitchFamily="34" charset="0"/>
              </a:rPr>
              <a:t>las directivas de su país que regulan la práctica de la medicina </a:t>
            </a:r>
            <a:r>
              <a:rPr lang="es-ES" dirty="0" smtClean="0">
                <a:solidFill>
                  <a:prstClr val="black"/>
                </a:solidFill>
                <a:latin typeface="Arial" pitchFamily="34" charset="0"/>
                <a:cs typeface="Arial" pitchFamily="34" charset="0"/>
              </a:rPr>
              <a:t>nuclear.</a:t>
            </a:r>
          </a:p>
          <a:p>
            <a:pPr lvl="0"/>
            <a:endParaRPr lang="es-ES" dirty="0" smtClean="0">
              <a:solidFill>
                <a:prstClr val="black"/>
              </a:solidFill>
              <a:latin typeface="Arial" pitchFamily="34" charset="0"/>
              <a:cs typeface="Arial" pitchFamily="34" charset="0"/>
            </a:endParaRPr>
          </a:p>
          <a:p>
            <a:pPr lvl="0"/>
            <a:r>
              <a:rPr lang="es-ES" dirty="0" smtClean="0">
                <a:solidFill>
                  <a:prstClr val="black"/>
                </a:solidFill>
                <a:latin typeface="Arial" pitchFamily="34" charset="0"/>
                <a:cs typeface="Arial" pitchFamily="34" charset="0"/>
              </a:rPr>
              <a:t>7. Relacione </a:t>
            </a:r>
            <a:r>
              <a:rPr lang="es-ES" dirty="0">
                <a:solidFill>
                  <a:prstClr val="black"/>
                </a:solidFill>
                <a:latin typeface="Arial" pitchFamily="34" charset="0"/>
                <a:cs typeface="Arial" pitchFamily="34" charset="0"/>
              </a:rPr>
              <a:t>algunas medidas que aplicas u orientas como profesional de la salud para la protección radiológica. </a:t>
            </a:r>
            <a:endParaRPr lang="es-ES" dirty="0" smtClean="0">
              <a:solidFill>
                <a:prstClr val="black"/>
              </a:solidFill>
              <a:latin typeface="Arial" pitchFamily="34" charset="0"/>
              <a:cs typeface="Arial" pitchFamily="34" charset="0"/>
            </a:endParaRPr>
          </a:p>
          <a:p>
            <a:pPr lvl="0"/>
            <a:endParaRPr lang="es-ES" dirty="0" smtClean="0">
              <a:solidFill>
                <a:prstClr val="black"/>
              </a:solidFill>
              <a:latin typeface="Arial" pitchFamily="34" charset="0"/>
              <a:cs typeface="Arial" pitchFamily="34" charset="0"/>
            </a:endParaRPr>
          </a:p>
          <a:p>
            <a:pPr lvl="0"/>
            <a:r>
              <a:rPr lang="es-ES" dirty="0" smtClean="0">
                <a:solidFill>
                  <a:prstClr val="black"/>
                </a:solidFill>
                <a:latin typeface="Arial" pitchFamily="34" charset="0"/>
                <a:cs typeface="Arial" pitchFamily="34" charset="0"/>
              </a:rPr>
              <a:t>8. Prepare un glosario, en la medida de su autopreparación,  con las palabras </a:t>
            </a:r>
            <a:r>
              <a:rPr lang="es-ES" dirty="0" smtClean="0">
                <a:solidFill>
                  <a:prstClr val="black"/>
                </a:solidFill>
                <a:latin typeface="Arial" pitchFamily="34" charset="0"/>
                <a:cs typeface="Arial" pitchFamily="34" charset="0"/>
              </a:rPr>
              <a:t>de mayor complejidad para usted. </a:t>
            </a:r>
            <a:endParaRPr lang="es-ES" dirty="0">
              <a:solidFill>
                <a:prstClr val="black"/>
              </a:solidFill>
              <a:latin typeface="Arial" pitchFamily="34" charset="0"/>
              <a:cs typeface="Arial" pitchFamily="34" charset="0"/>
            </a:endParaRPr>
          </a:p>
        </p:txBody>
      </p:sp>
      <p:sp>
        <p:nvSpPr>
          <p:cNvPr id="8" name="7 CuadroTexto"/>
          <p:cNvSpPr txBox="1"/>
          <p:nvPr/>
        </p:nvSpPr>
        <p:spPr>
          <a:xfrm>
            <a:off x="1062201" y="300593"/>
            <a:ext cx="7128792" cy="400110"/>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000" b="1" dirty="0" smtClean="0">
                <a:latin typeface="Arial" pitchFamily="34" charset="0"/>
                <a:cs typeface="Arial" pitchFamily="34" charset="0"/>
              </a:rPr>
              <a:t>Continuación de las  actividades de autoevaluación</a:t>
            </a:r>
            <a:endParaRPr lang="es-ES" sz="2000" b="1" dirty="0">
              <a:latin typeface="Arial" pitchFamily="34" charset="0"/>
              <a:cs typeface="Arial" pitchFamily="34" charset="0"/>
            </a:endParaRPr>
          </a:p>
        </p:txBody>
      </p:sp>
    </p:spTree>
    <p:extLst>
      <p:ext uri="{BB962C8B-B14F-4D97-AF65-F5344CB8AC3E}">
        <p14:creationId xmlns:p14="http://schemas.microsoft.com/office/powerpoint/2010/main" val="1322841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61843"/>
            <a:ext cx="3355048" cy="461665"/>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rtlCol="0">
            <a:spAutoFit/>
          </a:bodyPr>
          <a:lstStyle/>
          <a:p>
            <a:pPr algn="ctr"/>
            <a:r>
              <a:rPr lang="es-ES" sz="2400" b="1" dirty="0" smtClean="0">
                <a:latin typeface="Arial" pitchFamily="34" charset="0"/>
                <a:cs typeface="Arial" pitchFamily="34" charset="0"/>
              </a:rPr>
              <a:t>Bibliografía</a:t>
            </a:r>
            <a:endParaRPr lang="es-ES" sz="2400" b="1" dirty="0">
              <a:latin typeface="Arial" pitchFamily="34" charset="0"/>
              <a:cs typeface="Arial" pitchFamily="34" charset="0"/>
            </a:endParaRPr>
          </a:p>
        </p:txBody>
      </p:sp>
      <p:sp>
        <p:nvSpPr>
          <p:cNvPr id="4" name="3 Rectángulo"/>
          <p:cNvSpPr/>
          <p:nvPr/>
        </p:nvSpPr>
        <p:spPr>
          <a:xfrm>
            <a:off x="467544" y="771550"/>
            <a:ext cx="8424936" cy="5078313"/>
          </a:xfrm>
          <a:prstGeom prst="rect">
            <a:avLst/>
          </a:prstGeom>
        </p:spPr>
        <p:txBody>
          <a:bodyPr wrap="square">
            <a:spAutoFit/>
          </a:bodyPr>
          <a:lstStyle/>
          <a:p>
            <a:pPr marL="342900" indent="-342900">
              <a:buFont typeface="+mj-lt"/>
              <a:buAutoNum type="arabicPeriod"/>
            </a:pPr>
            <a:r>
              <a:rPr lang="es-ES" dirty="0" smtClean="0"/>
              <a:t> </a:t>
            </a:r>
            <a:r>
              <a:rPr lang="es-ES" dirty="0" smtClean="0">
                <a:latin typeface="Arial" pitchFamily="34" charset="0"/>
                <a:cs typeface="Arial" pitchFamily="34" charset="0"/>
              </a:rPr>
              <a:t>Babor</a:t>
            </a:r>
            <a:r>
              <a:rPr lang="es-ES" dirty="0">
                <a:latin typeface="Arial" pitchFamily="34" charset="0"/>
                <a:cs typeface="Arial" pitchFamily="34" charset="0"/>
              </a:rPr>
              <a:t>, José A. y José </a:t>
            </a:r>
            <a:r>
              <a:rPr lang="es-ES" dirty="0" err="1" smtClean="0">
                <a:latin typeface="Arial" pitchFamily="34" charset="0"/>
                <a:cs typeface="Arial" pitchFamily="34" charset="0"/>
              </a:rPr>
              <a:t>Ibary</a:t>
            </a:r>
            <a:r>
              <a:rPr lang="es-ES" dirty="0" smtClean="0">
                <a:latin typeface="Arial" pitchFamily="34" charset="0"/>
                <a:cs typeface="Arial" pitchFamily="34" charset="0"/>
              </a:rPr>
              <a:t>. Química </a:t>
            </a:r>
            <a:r>
              <a:rPr lang="es-ES" dirty="0">
                <a:latin typeface="Arial" pitchFamily="34" charset="0"/>
                <a:cs typeface="Arial" pitchFamily="34" charset="0"/>
              </a:rPr>
              <a:t>General </a:t>
            </a:r>
            <a:r>
              <a:rPr lang="es-ES" dirty="0" smtClean="0">
                <a:latin typeface="Arial" pitchFamily="34" charset="0"/>
                <a:cs typeface="Arial" pitchFamily="34" charset="0"/>
              </a:rPr>
              <a:t>Moderna . </a:t>
            </a:r>
            <a:r>
              <a:rPr lang="es-ES" dirty="0">
                <a:latin typeface="Arial" pitchFamily="34" charset="0"/>
                <a:cs typeface="Arial" pitchFamily="34" charset="0"/>
              </a:rPr>
              <a:t>Naturaleza de la radiación emitida por las substancias. t 1. Instituto del </a:t>
            </a:r>
            <a:r>
              <a:rPr lang="es-ES" dirty="0" smtClean="0">
                <a:latin typeface="Arial" pitchFamily="34" charset="0"/>
                <a:cs typeface="Arial" pitchFamily="34" charset="0"/>
              </a:rPr>
              <a:t>Libro.  </a:t>
            </a:r>
            <a:r>
              <a:rPr lang="es-ES" dirty="0">
                <a:latin typeface="Arial" pitchFamily="34" charset="0"/>
                <a:cs typeface="Arial" pitchFamily="34" charset="0"/>
              </a:rPr>
              <a:t>La </a:t>
            </a:r>
            <a:r>
              <a:rPr lang="es-ES" dirty="0" smtClean="0">
                <a:latin typeface="Arial" pitchFamily="34" charset="0"/>
                <a:cs typeface="Arial" pitchFamily="34" charset="0"/>
              </a:rPr>
              <a:t>Habana. 1968: p. 153, 175, 227, 231.</a:t>
            </a:r>
          </a:p>
          <a:p>
            <a:pPr marL="342900" indent="-342900">
              <a:buFont typeface="+mj-lt"/>
              <a:buAutoNum type="arabicPeriod"/>
            </a:pPr>
            <a:endParaRPr lang="es-ES" dirty="0">
              <a:solidFill>
                <a:prstClr val="black"/>
              </a:solidFill>
              <a:latin typeface="Arial" pitchFamily="34" charset="0"/>
              <a:cs typeface="Arial" pitchFamily="34" charset="0"/>
            </a:endParaRPr>
          </a:p>
          <a:p>
            <a:pPr marL="342900" indent="-342900">
              <a:buFont typeface="+mj-lt"/>
              <a:buAutoNum type="arabicPeriod"/>
            </a:pPr>
            <a:r>
              <a:rPr lang="es-ES" dirty="0" smtClean="0">
                <a:solidFill>
                  <a:prstClr val="black"/>
                </a:solidFill>
                <a:latin typeface="Arial" pitchFamily="34" charset="0"/>
                <a:cs typeface="Arial" pitchFamily="34" charset="0"/>
              </a:rPr>
              <a:t>José </a:t>
            </a:r>
            <a:r>
              <a:rPr lang="es-ES" dirty="0">
                <a:solidFill>
                  <a:prstClr val="black"/>
                </a:solidFill>
                <a:latin typeface="Arial" pitchFamily="34" charset="0"/>
                <a:cs typeface="Arial" pitchFamily="34" charset="0"/>
              </a:rPr>
              <a:t>Manuel . Oliva González  Juan P. </a:t>
            </a:r>
            <a:r>
              <a:rPr lang="es-ES" dirty="0" err="1">
                <a:solidFill>
                  <a:prstClr val="black"/>
                </a:solidFill>
                <a:latin typeface="Arial" pitchFamily="34" charset="0"/>
                <a:cs typeface="Arial" pitchFamily="34" charset="0"/>
              </a:rPr>
              <a:t>Samer</a:t>
            </a:r>
            <a:r>
              <a:rPr lang="es-ES" dirty="0">
                <a:solidFill>
                  <a:prstClr val="black"/>
                </a:solidFill>
                <a:latin typeface="Arial" pitchFamily="34" charset="0"/>
                <a:cs typeface="Arial" pitchFamily="34" charset="0"/>
              </a:rPr>
              <a:t> </a:t>
            </a:r>
            <a:r>
              <a:rPr lang="es-ES" dirty="0" err="1">
                <a:solidFill>
                  <a:prstClr val="black"/>
                </a:solidFill>
                <a:latin typeface="Arial" pitchFamily="34" charset="0"/>
                <a:cs typeface="Arial" pitchFamily="34" charset="0"/>
              </a:rPr>
              <a:t>Ezziddin</a:t>
            </a:r>
            <a:r>
              <a:rPr lang="es-ES" dirty="0">
                <a:solidFill>
                  <a:prstClr val="black"/>
                </a:solidFill>
                <a:latin typeface="Arial" pitchFamily="34" charset="0"/>
                <a:cs typeface="Arial" pitchFamily="34" charset="0"/>
              </a:rPr>
              <a:t>, Hans- </a:t>
            </a:r>
            <a:r>
              <a:rPr lang="es-ES" dirty="0" err="1">
                <a:solidFill>
                  <a:prstClr val="black"/>
                </a:solidFill>
                <a:latin typeface="Arial" pitchFamily="34" charset="0"/>
                <a:cs typeface="Arial" pitchFamily="34" charset="0"/>
              </a:rPr>
              <a:t>Biersack</a:t>
            </a:r>
            <a:r>
              <a:rPr lang="es-ES" dirty="0">
                <a:solidFill>
                  <a:prstClr val="black"/>
                </a:solidFill>
                <a:latin typeface="Arial" pitchFamily="34" charset="0"/>
                <a:cs typeface="Arial" pitchFamily="34" charset="0"/>
              </a:rPr>
              <a:t>. Martí García, Ana María . </a:t>
            </a:r>
            <a:r>
              <a:rPr lang="es-ES" dirty="0" err="1">
                <a:solidFill>
                  <a:prstClr val="black"/>
                </a:solidFill>
                <a:latin typeface="Arial" pitchFamily="34" charset="0"/>
                <a:cs typeface="Arial" pitchFamily="34" charset="0"/>
              </a:rPr>
              <a:t>Roedel</a:t>
            </a:r>
            <a:r>
              <a:rPr lang="es-ES" dirty="0">
                <a:solidFill>
                  <a:prstClr val="black"/>
                </a:solidFill>
                <a:latin typeface="Arial" pitchFamily="34" charset="0"/>
                <a:cs typeface="Arial" pitchFamily="34" charset="0"/>
              </a:rPr>
              <a:t>, </a:t>
            </a:r>
            <a:r>
              <a:rPr lang="es-ES" dirty="0" err="1">
                <a:solidFill>
                  <a:prstClr val="black"/>
                </a:solidFill>
                <a:latin typeface="Arial" pitchFamily="34" charset="0"/>
                <a:cs typeface="Arial" pitchFamily="34" charset="0"/>
              </a:rPr>
              <a:t>Roland</a:t>
            </a:r>
            <a:r>
              <a:rPr lang="es-ES" dirty="0">
                <a:solidFill>
                  <a:prstClr val="black"/>
                </a:solidFill>
                <a:latin typeface="Arial" pitchFamily="34" charset="0"/>
                <a:cs typeface="Arial" pitchFamily="34" charset="0"/>
              </a:rPr>
              <a:t> . Torres, Leonel A.  Oncología Nuclear. MT. Madrid. 2006: p. 37, 23, 159, 243, 261, 87, </a:t>
            </a:r>
            <a:r>
              <a:rPr lang="es-ES" dirty="0" smtClean="0">
                <a:solidFill>
                  <a:prstClr val="black"/>
                </a:solidFill>
                <a:latin typeface="Arial" pitchFamily="34" charset="0"/>
                <a:cs typeface="Arial" pitchFamily="34" charset="0"/>
              </a:rPr>
              <a:t>567.</a:t>
            </a:r>
          </a:p>
          <a:p>
            <a:pPr marL="342900" indent="-342900">
              <a:buFont typeface="+mj-lt"/>
              <a:buAutoNum type="arabicPeriod"/>
            </a:pPr>
            <a:endParaRPr lang="es-ES" dirty="0">
              <a:solidFill>
                <a:prstClr val="black"/>
              </a:solidFill>
              <a:latin typeface="Arial" pitchFamily="34" charset="0"/>
              <a:cs typeface="Arial" pitchFamily="34" charset="0"/>
            </a:endParaRPr>
          </a:p>
          <a:p>
            <a:pPr marL="342900" lvl="0" indent="-342900"/>
            <a:r>
              <a:rPr lang="es-ES" dirty="0" smtClean="0">
                <a:latin typeface="Arial" pitchFamily="34" charset="0"/>
                <a:cs typeface="Arial" pitchFamily="34" charset="0"/>
              </a:rPr>
              <a:t>3.   A hombros de gigantes. Ciencia y tecnología. [Internet]. [Consultado noviembre 2019]. Disponible en https://www.facebook.com/pages/A-hombros-de-gigantes-Ciencia-y-tecnología/</a:t>
            </a:r>
          </a:p>
          <a:p>
            <a:pPr marL="342900" indent="-342900">
              <a:buFont typeface="+mj-lt"/>
              <a:buAutoNum type="arabicPeriod"/>
            </a:pPr>
            <a:endParaRPr lang="es-ES" dirty="0">
              <a:latin typeface="Arial" pitchFamily="34" charset="0"/>
              <a:cs typeface="Arial" pitchFamily="34" charset="0"/>
            </a:endParaRPr>
          </a:p>
          <a:p>
            <a:pPr marL="342900" indent="-342900"/>
            <a:r>
              <a:rPr lang="es-ES" dirty="0" smtClean="0">
                <a:latin typeface="Arial" pitchFamily="34" charset="0"/>
                <a:cs typeface="Arial" pitchFamily="34" charset="0"/>
              </a:rPr>
              <a:t>4.   León Avendaño, R. Química General Superior Editorial Pueblo y Educación. Ciudad de La Habana, 1991:  p. 2, 6, 427, 446.</a:t>
            </a:r>
          </a:p>
          <a:p>
            <a:pPr marL="342900" indent="-342900">
              <a:buFont typeface="+mj-lt"/>
              <a:buAutoNum type="arabicPeriod"/>
            </a:pPr>
            <a:endParaRPr lang="es-ES" dirty="0">
              <a:solidFill>
                <a:prstClr val="black"/>
              </a:solidFill>
              <a:latin typeface="Arial" pitchFamily="34" charset="0"/>
              <a:cs typeface="Arial" pitchFamily="34" charset="0"/>
            </a:endParaRPr>
          </a:p>
          <a:p>
            <a:r>
              <a:rPr lang="es-ES" dirty="0" smtClean="0">
                <a:solidFill>
                  <a:prstClr val="black"/>
                </a:solidFill>
                <a:latin typeface="Arial" pitchFamily="34" charset="0"/>
                <a:cs typeface="Arial" pitchFamily="34" charset="0"/>
              </a:rPr>
              <a:t> </a:t>
            </a:r>
            <a:endParaRPr lang="es-ES" dirty="0">
              <a:solidFill>
                <a:prstClr val="black"/>
              </a:solidFill>
              <a:latin typeface="Arial" pitchFamily="34" charset="0"/>
              <a:cs typeface="Arial" pitchFamily="34" charset="0"/>
            </a:endParaRPr>
          </a:p>
          <a:p>
            <a:endParaRPr lang="es-ES" dirty="0" smtClean="0"/>
          </a:p>
          <a:p>
            <a:endParaRPr lang="es-ES" dirty="0"/>
          </a:p>
        </p:txBody>
      </p:sp>
    </p:spTree>
    <p:extLst>
      <p:ext uri="{BB962C8B-B14F-4D97-AF65-F5344CB8AC3E}">
        <p14:creationId xmlns:p14="http://schemas.microsoft.com/office/powerpoint/2010/main" val="2455572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03076" y="214296"/>
            <a:ext cx="5040560" cy="461665"/>
          </a:xfrm>
          <a:prstGeom prst="rect">
            <a:avLst/>
          </a:prstGeom>
          <a:solidFill>
            <a:schemeClr val="accent1">
              <a:lumMod val="20000"/>
              <a:lumOff val="80000"/>
            </a:schemeClr>
          </a:solidFill>
          <a:scene3d>
            <a:camera prst="orthographicFront"/>
            <a:lightRig rig="threePt" dir="t"/>
          </a:scene3d>
          <a:sp3d>
            <a:bevelT w="165100" prst="coolSlant"/>
          </a:sp3d>
        </p:spPr>
        <p:txBody>
          <a:bodyPr wrap="square">
            <a:spAutoFit/>
          </a:bodyPr>
          <a:lstStyle/>
          <a:p>
            <a:pPr lvl="0" algn="ctr"/>
            <a:r>
              <a:rPr lang="es-ES" sz="2400" b="1" dirty="0" smtClean="0">
                <a:solidFill>
                  <a:prstClr val="black"/>
                </a:solidFill>
                <a:latin typeface="Arial" pitchFamily="34" charset="0"/>
                <a:cs typeface="Arial" pitchFamily="34" charset="0"/>
              </a:rPr>
              <a:t>Continuación de Bibliografía</a:t>
            </a:r>
            <a:endParaRPr lang="es-ES" sz="2400" b="1" dirty="0">
              <a:solidFill>
                <a:prstClr val="black"/>
              </a:solidFill>
              <a:latin typeface="Arial" pitchFamily="34" charset="0"/>
              <a:cs typeface="Arial" pitchFamily="34" charset="0"/>
            </a:endParaRPr>
          </a:p>
        </p:txBody>
      </p:sp>
      <p:sp>
        <p:nvSpPr>
          <p:cNvPr id="4" name="3 Rectángulo"/>
          <p:cNvSpPr/>
          <p:nvPr/>
        </p:nvSpPr>
        <p:spPr>
          <a:xfrm>
            <a:off x="107504" y="571486"/>
            <a:ext cx="8856984" cy="4801314"/>
          </a:xfrm>
          <a:prstGeom prst="rect">
            <a:avLst/>
          </a:prstGeom>
        </p:spPr>
        <p:txBody>
          <a:bodyPr wrap="square">
            <a:spAutoFit/>
          </a:bodyPr>
          <a:lstStyle/>
          <a:p>
            <a:endParaRPr lang="es-ES" dirty="0" smtClean="0">
              <a:solidFill>
                <a:prstClr val="black"/>
              </a:solidFill>
              <a:latin typeface="Arial" pitchFamily="34" charset="0"/>
              <a:cs typeface="Arial" pitchFamily="34" charset="0"/>
            </a:endParaRPr>
          </a:p>
          <a:p>
            <a:pPr marL="342900" indent="-342900">
              <a:buAutoNum type="arabicPeriod" startAt="5"/>
            </a:pPr>
            <a:r>
              <a:rPr lang="es-ES" dirty="0" smtClean="0">
                <a:solidFill>
                  <a:prstClr val="black"/>
                </a:solidFill>
                <a:latin typeface="Arial" pitchFamily="34" charset="0"/>
                <a:cs typeface="Arial" pitchFamily="34" charset="0"/>
              </a:rPr>
              <a:t>Protección </a:t>
            </a:r>
            <a:r>
              <a:rPr lang="es-ES" dirty="0">
                <a:solidFill>
                  <a:prstClr val="black"/>
                </a:solidFill>
                <a:latin typeface="Arial" pitchFamily="34" charset="0"/>
                <a:cs typeface="Arial" pitchFamily="34" charset="0"/>
              </a:rPr>
              <a:t>radiológica señalización. [internet]. Consultado enero 2019. Disponible en </a:t>
            </a:r>
            <a:r>
              <a:rPr lang="es-ES" dirty="0" smtClean="0">
                <a:solidFill>
                  <a:prstClr val="black"/>
                </a:solidFill>
                <a:latin typeface="Arial" pitchFamily="34" charset="0"/>
                <a:cs typeface="Arial" pitchFamily="34" charset="0"/>
              </a:rPr>
              <a:t>https://</a:t>
            </a:r>
            <a:r>
              <a:rPr lang="es-ES" dirty="0">
                <a:solidFill>
                  <a:prstClr val="black"/>
                </a:solidFill>
                <a:latin typeface="Arial" pitchFamily="34" charset="0"/>
                <a:cs typeface="Arial" pitchFamily="34" charset="0"/>
              </a:rPr>
              <a:t>protecciónradiológicas.files.wordpress.com.  </a:t>
            </a:r>
            <a:endParaRPr lang="es-ES" dirty="0" smtClean="0">
              <a:latin typeface="Arial" pitchFamily="34" charset="0"/>
              <a:cs typeface="Arial" pitchFamily="34" charset="0"/>
            </a:endParaRPr>
          </a:p>
          <a:p>
            <a:pPr marL="342900" indent="-342900">
              <a:buAutoNum type="arabicPeriod" startAt="5"/>
            </a:pPr>
            <a:endParaRPr lang="es-ES" dirty="0">
              <a:solidFill>
                <a:prstClr val="black"/>
              </a:solidFill>
              <a:latin typeface="Arial" pitchFamily="34" charset="0"/>
              <a:cs typeface="Arial" pitchFamily="34" charset="0"/>
            </a:endParaRPr>
          </a:p>
          <a:p>
            <a:pPr marL="342900" indent="-342900">
              <a:buAutoNum type="arabicPeriod" startAt="5"/>
            </a:pPr>
            <a:r>
              <a:rPr lang="es-ES" dirty="0" smtClean="0">
                <a:solidFill>
                  <a:prstClr val="black"/>
                </a:solidFill>
                <a:latin typeface="Arial" pitchFamily="34" charset="0"/>
                <a:cs typeface="Arial" pitchFamily="34" charset="0"/>
              </a:rPr>
              <a:t>Rincón </a:t>
            </a:r>
            <a:r>
              <a:rPr lang="es-ES" dirty="0">
                <a:solidFill>
                  <a:prstClr val="black"/>
                </a:solidFill>
                <a:latin typeface="Arial" pitchFamily="34" charset="0"/>
                <a:cs typeface="Arial" pitchFamily="34" charset="0"/>
              </a:rPr>
              <a:t>Educativo. ¨Nociones básicas de física nuclear</a:t>
            </a:r>
            <a:r>
              <a:rPr lang="es-ES" dirty="0" smtClean="0">
                <a:solidFill>
                  <a:prstClr val="black"/>
                </a:solidFill>
                <a:latin typeface="Arial" pitchFamily="34" charset="0"/>
                <a:cs typeface="Arial" pitchFamily="34" charset="0"/>
              </a:rPr>
              <a:t>. [</a:t>
            </a:r>
            <a:r>
              <a:rPr lang="es-ES" dirty="0">
                <a:solidFill>
                  <a:prstClr val="black"/>
                </a:solidFill>
                <a:latin typeface="Arial" pitchFamily="34" charset="0"/>
                <a:cs typeface="Arial" pitchFamily="34" charset="0"/>
              </a:rPr>
              <a:t>internet].Consultado Noviembre 2015. Disponible en </a:t>
            </a:r>
            <a:r>
              <a:rPr lang="es-ES" dirty="0" smtClean="0">
                <a:latin typeface="Arial" pitchFamily="34" charset="0"/>
                <a:cs typeface="Arial" pitchFamily="34" charset="0"/>
              </a:rPr>
              <a:t>https:// </a:t>
            </a:r>
            <a:r>
              <a:rPr lang="es-ES" dirty="0" smtClean="0">
                <a:solidFill>
                  <a:prstClr val="black"/>
                </a:solidFill>
                <a:latin typeface="Arial" pitchFamily="34" charset="0"/>
                <a:cs typeface="Arial" pitchFamily="34" charset="0"/>
              </a:rPr>
              <a:t>www.rinconeducativo.org/es/recursos-educativos.</a:t>
            </a:r>
          </a:p>
          <a:p>
            <a:pPr marL="342900" indent="-342900">
              <a:buAutoNum type="arabicPeriod" startAt="5"/>
            </a:pPr>
            <a:endParaRPr lang="es-ES" dirty="0">
              <a:solidFill>
                <a:prstClr val="black"/>
              </a:solidFill>
              <a:latin typeface="Arial" pitchFamily="34" charset="0"/>
              <a:cs typeface="Arial" pitchFamily="34" charset="0"/>
            </a:endParaRPr>
          </a:p>
          <a:p>
            <a:pPr marL="342900" indent="-342900">
              <a:buAutoNum type="arabicPeriod" startAt="5"/>
            </a:pPr>
            <a:r>
              <a:rPr lang="es-ES" dirty="0" smtClean="0">
                <a:solidFill>
                  <a:prstClr val="black"/>
                </a:solidFill>
                <a:latin typeface="Arial" pitchFamily="34" charset="0"/>
                <a:cs typeface="Arial" pitchFamily="34" charset="0"/>
              </a:rPr>
              <a:t>Taño Hernández-Piloto, H.C. Radiofármaco en la Química. Folleto. Primera Jornada Científica Pedagógica. Facultad Preparatoria. Universidad de Ciencias Médicas de La Habana. 2016. (Documento base).</a:t>
            </a:r>
          </a:p>
          <a:p>
            <a:pPr marL="342900" indent="-342900">
              <a:buAutoNum type="arabicPeriod" startAt="5"/>
            </a:pPr>
            <a:endParaRPr lang="es-ES" dirty="0" smtClean="0">
              <a:solidFill>
                <a:prstClr val="black"/>
              </a:solidFill>
              <a:latin typeface="Arial" pitchFamily="34" charset="0"/>
              <a:cs typeface="Arial" pitchFamily="34" charset="0"/>
            </a:endParaRPr>
          </a:p>
          <a:p>
            <a:pPr marL="342900" indent="-342900">
              <a:buAutoNum type="arabicPeriod" startAt="5"/>
            </a:pPr>
            <a:r>
              <a:rPr lang="es-ES" dirty="0" smtClean="0">
                <a:latin typeface="Arial" pitchFamily="34" charset="0"/>
                <a:cs typeface="Arial" pitchFamily="34" charset="0"/>
              </a:rPr>
              <a:t>Organización Mundial de la Salud. Radiaciones ionizantes: efectos en la salud y medidas de protección. [Internet].2016  [Consultado noviembre 2019]. Disponible en https://www.who.int/es/news-room</a:t>
            </a:r>
            <a:endParaRPr lang="es-ES" dirty="0" smtClean="0">
              <a:solidFill>
                <a:prstClr val="black"/>
              </a:solidFill>
              <a:latin typeface="Arial" pitchFamily="34" charset="0"/>
              <a:cs typeface="Arial" pitchFamily="34" charset="0"/>
            </a:endParaRPr>
          </a:p>
          <a:p>
            <a:endParaRPr lang="es-ES" dirty="0" smtClean="0">
              <a:solidFill>
                <a:prstClr val="black"/>
              </a:solidFill>
              <a:latin typeface="Arial" pitchFamily="34" charset="0"/>
              <a:cs typeface="Arial" pitchFamily="34" charset="0"/>
            </a:endParaRPr>
          </a:p>
          <a:p>
            <a:r>
              <a:rPr lang="es-ES" dirty="0" smtClean="0">
                <a:solidFill>
                  <a:prstClr val="black"/>
                </a:solidFill>
                <a:latin typeface="Arial" pitchFamily="34" charset="0"/>
                <a:cs typeface="Arial" pitchFamily="34" charset="0"/>
              </a:rPr>
              <a:t> </a:t>
            </a:r>
            <a:endParaRPr lang="es-E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37573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42465" y="260750"/>
            <a:ext cx="2304256" cy="646331"/>
          </a:xfrm>
          <a:prstGeom prst="rect">
            <a:avLst/>
          </a:prstGeom>
          <a:solidFill>
            <a:schemeClr val="accent2">
              <a:lumMod val="20000"/>
              <a:lumOff val="80000"/>
            </a:schemeClr>
          </a:solidFill>
        </p:spPr>
        <p:txBody>
          <a:bodyPr wrap="square" rtlCol="0">
            <a:spAutoFit/>
          </a:bodyPr>
          <a:lstStyle/>
          <a:p>
            <a:pPr algn="ctr"/>
            <a:r>
              <a:rPr lang="es-ES" sz="3600" dirty="0" smtClean="0">
                <a:latin typeface="Arial" pitchFamily="34" charset="0"/>
                <a:cs typeface="Arial" pitchFamily="34" charset="0"/>
              </a:rPr>
              <a:t>Materia</a:t>
            </a:r>
            <a:endParaRPr lang="es-ES" sz="3600" dirty="0">
              <a:latin typeface="Arial" pitchFamily="34" charset="0"/>
              <a:cs typeface="Arial" pitchFamily="34" charset="0"/>
            </a:endParaRPr>
          </a:p>
        </p:txBody>
      </p:sp>
      <p:sp>
        <p:nvSpPr>
          <p:cNvPr id="4" name="3 Flecha abajo"/>
          <p:cNvSpPr/>
          <p:nvPr/>
        </p:nvSpPr>
        <p:spPr>
          <a:xfrm>
            <a:off x="4229417" y="1121631"/>
            <a:ext cx="484632" cy="978408"/>
          </a:xfrm>
          <a:prstGeom prst="downArrow">
            <a:avLst>
              <a:gd name="adj1" fmla="val 371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Flecha izquierda y derecha"/>
          <p:cNvSpPr/>
          <p:nvPr/>
        </p:nvSpPr>
        <p:spPr>
          <a:xfrm>
            <a:off x="3059832" y="2226961"/>
            <a:ext cx="2664295"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CuadroTexto"/>
          <p:cNvSpPr txBox="1"/>
          <p:nvPr/>
        </p:nvSpPr>
        <p:spPr>
          <a:xfrm>
            <a:off x="622946" y="2226961"/>
            <a:ext cx="2210862" cy="646331"/>
          </a:xfrm>
          <a:prstGeom prst="rect">
            <a:avLst/>
          </a:prstGeom>
          <a:solidFill>
            <a:schemeClr val="accent2">
              <a:lumMod val="20000"/>
              <a:lumOff val="80000"/>
            </a:schemeClr>
          </a:solidFill>
        </p:spPr>
        <p:txBody>
          <a:bodyPr wrap="none" rtlCol="0">
            <a:spAutoFit/>
          </a:bodyPr>
          <a:lstStyle/>
          <a:p>
            <a:r>
              <a:rPr lang="es-ES" sz="3600" dirty="0" smtClean="0">
                <a:latin typeface="Arial" pitchFamily="34" charset="0"/>
                <a:cs typeface="Arial" pitchFamily="34" charset="0"/>
              </a:rPr>
              <a:t>Sustancia</a:t>
            </a:r>
            <a:endParaRPr lang="es-ES" sz="3600" dirty="0">
              <a:latin typeface="Arial" pitchFamily="34" charset="0"/>
              <a:cs typeface="Arial" pitchFamily="34" charset="0"/>
            </a:endParaRPr>
          </a:p>
        </p:txBody>
      </p:sp>
      <p:sp>
        <p:nvSpPr>
          <p:cNvPr id="7" name="6 CuadroTexto"/>
          <p:cNvSpPr txBox="1"/>
          <p:nvPr/>
        </p:nvSpPr>
        <p:spPr>
          <a:xfrm>
            <a:off x="6084168" y="2115334"/>
            <a:ext cx="1672253" cy="646331"/>
          </a:xfrm>
          <a:prstGeom prst="rect">
            <a:avLst/>
          </a:prstGeom>
          <a:solidFill>
            <a:schemeClr val="accent2">
              <a:lumMod val="20000"/>
              <a:lumOff val="80000"/>
            </a:schemeClr>
          </a:solidFill>
        </p:spPr>
        <p:txBody>
          <a:bodyPr wrap="none" rtlCol="0">
            <a:spAutoFit/>
          </a:bodyPr>
          <a:lstStyle/>
          <a:p>
            <a:r>
              <a:rPr lang="es-ES" sz="3600" dirty="0" smtClean="0">
                <a:latin typeface="Arial" pitchFamily="34" charset="0"/>
                <a:cs typeface="Arial" pitchFamily="34" charset="0"/>
              </a:rPr>
              <a:t>Campo</a:t>
            </a:r>
            <a:endParaRPr lang="es-ES" sz="3600" dirty="0">
              <a:latin typeface="Arial" pitchFamily="34" charset="0"/>
              <a:cs typeface="Arial" pitchFamily="34" charset="0"/>
            </a:endParaRPr>
          </a:p>
        </p:txBody>
      </p:sp>
      <p:sp>
        <p:nvSpPr>
          <p:cNvPr id="8" name="7 CuadroTexto"/>
          <p:cNvSpPr txBox="1"/>
          <p:nvPr/>
        </p:nvSpPr>
        <p:spPr>
          <a:xfrm>
            <a:off x="601245" y="3140948"/>
            <a:ext cx="2661306" cy="1938992"/>
          </a:xfrm>
          <a:prstGeom prst="rect">
            <a:avLst/>
          </a:prstGeom>
          <a:noFill/>
        </p:spPr>
        <p:txBody>
          <a:bodyPr wrap="none" rtlCol="0">
            <a:spAutoFit/>
          </a:bodyPr>
          <a:lstStyle/>
          <a:p>
            <a:r>
              <a:rPr lang="es-ES" sz="2000" dirty="0" smtClean="0">
                <a:latin typeface="Arial" pitchFamily="34" charset="0"/>
                <a:cs typeface="Arial" pitchFamily="34" charset="0"/>
              </a:rPr>
              <a:t>Partículas</a:t>
            </a:r>
          </a:p>
          <a:p>
            <a:r>
              <a:rPr lang="es-ES" sz="2000" dirty="0" smtClean="0">
                <a:latin typeface="Arial" pitchFamily="34" charset="0"/>
                <a:cs typeface="Arial" pitchFamily="34" charset="0"/>
              </a:rPr>
              <a:t>(protones, electrones,</a:t>
            </a:r>
          </a:p>
          <a:p>
            <a:r>
              <a:rPr lang="es-ES" sz="2000" dirty="0">
                <a:latin typeface="Arial" pitchFamily="34" charset="0"/>
                <a:cs typeface="Arial" pitchFamily="34" charset="0"/>
              </a:rPr>
              <a:t>p</a:t>
            </a:r>
            <a:r>
              <a:rPr lang="es-ES" sz="2000" dirty="0" smtClean="0">
                <a:latin typeface="Arial" pitchFamily="34" charset="0"/>
                <a:cs typeface="Arial" pitchFamily="34" charset="0"/>
              </a:rPr>
              <a:t>ositrones, otros, </a:t>
            </a:r>
          </a:p>
          <a:p>
            <a:r>
              <a:rPr lang="es-ES" sz="2000" dirty="0" smtClean="0">
                <a:latin typeface="Arial" pitchFamily="34" charset="0"/>
                <a:cs typeface="Arial" pitchFamily="34" charset="0"/>
              </a:rPr>
              <a:t>Átomo)</a:t>
            </a: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p:txBody>
      </p:sp>
      <p:sp>
        <p:nvSpPr>
          <p:cNvPr id="9" name="8 CuadroTexto"/>
          <p:cNvSpPr txBox="1"/>
          <p:nvPr/>
        </p:nvSpPr>
        <p:spPr>
          <a:xfrm>
            <a:off x="5609491" y="3014694"/>
            <a:ext cx="3024337" cy="1323439"/>
          </a:xfrm>
          <a:prstGeom prst="rect">
            <a:avLst/>
          </a:prstGeom>
          <a:noFill/>
        </p:spPr>
        <p:txBody>
          <a:bodyPr wrap="square" rtlCol="0">
            <a:spAutoFit/>
          </a:bodyPr>
          <a:lstStyle/>
          <a:p>
            <a:pPr algn="ctr"/>
            <a:r>
              <a:rPr lang="es-ES" sz="2000" dirty="0" smtClean="0">
                <a:latin typeface="Arial" pitchFamily="34" charset="0"/>
                <a:cs typeface="Arial" pitchFamily="34" charset="0"/>
              </a:rPr>
              <a:t>Partículas</a:t>
            </a:r>
          </a:p>
          <a:p>
            <a:pPr algn="ctr"/>
            <a:r>
              <a:rPr lang="es-ES" sz="2000" dirty="0" smtClean="0">
                <a:latin typeface="Arial" pitchFamily="34" charset="0"/>
                <a:cs typeface="Arial" pitchFamily="34" charset="0"/>
              </a:rPr>
              <a:t>(en un campo electromagnético, luz, fotones)</a:t>
            </a:r>
            <a:endParaRPr lang="es-ES" sz="2000" dirty="0">
              <a:latin typeface="Arial" pitchFamily="34" charset="0"/>
              <a:cs typeface="Arial" pitchFamily="34" charset="0"/>
            </a:endParaRPr>
          </a:p>
        </p:txBody>
      </p:sp>
      <p:cxnSp>
        <p:nvCxnSpPr>
          <p:cNvPr id="11" name="10 Conector recto de flecha"/>
          <p:cNvCxnSpPr/>
          <p:nvPr/>
        </p:nvCxnSpPr>
        <p:spPr>
          <a:xfrm>
            <a:off x="1841389" y="2820320"/>
            <a:ext cx="0" cy="3995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6994437" y="2823220"/>
            <a:ext cx="9213" cy="2922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694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267494"/>
            <a:ext cx="7056784" cy="830997"/>
          </a:xfrm>
          <a:prstGeom prst="rect">
            <a:avLst/>
          </a:prstGeom>
          <a:solidFill>
            <a:schemeClr val="accent2">
              <a:lumMod val="20000"/>
              <a:lumOff val="80000"/>
            </a:schemeClr>
          </a:solidFill>
          <a:ln>
            <a:solidFill>
              <a:schemeClr val="tx1"/>
            </a:solidFill>
          </a:ln>
        </p:spPr>
        <p:txBody>
          <a:bodyPr wrap="square" rtlCol="0">
            <a:spAutoFit/>
          </a:bodyPr>
          <a:lstStyle/>
          <a:p>
            <a:pPr algn="ctr"/>
            <a:r>
              <a:rPr lang="es-ES" sz="2400" dirty="0" smtClean="0">
                <a:latin typeface="Arial" pitchFamily="34" charset="0"/>
                <a:cs typeface="Arial" pitchFamily="34" charset="0"/>
              </a:rPr>
              <a:t>Resumen del desarrollo histórico de la estructura del átomo , en el Siglo XX.</a:t>
            </a:r>
            <a:endParaRPr lang="es-ES" sz="2400" dirty="0">
              <a:latin typeface="Arial" pitchFamily="34" charset="0"/>
              <a:cs typeface="Arial" pitchFamily="34" charset="0"/>
            </a:endParaRPr>
          </a:p>
        </p:txBody>
      </p:sp>
      <p:sp>
        <p:nvSpPr>
          <p:cNvPr id="3" name="2 CuadroTexto">
            <a:hlinkClick r:id="rId3" action="ppaction://hlinksldjump"/>
          </p:cNvPr>
          <p:cNvSpPr txBox="1"/>
          <p:nvPr/>
        </p:nvSpPr>
        <p:spPr>
          <a:xfrm>
            <a:off x="539552" y="3938452"/>
            <a:ext cx="1872208" cy="646331"/>
          </a:xfrm>
          <a:prstGeom prst="rect">
            <a:avLst/>
          </a:prstGeom>
          <a:solidFill>
            <a:schemeClr val="accent2">
              <a:lumMod val="40000"/>
              <a:lumOff val="60000"/>
            </a:schemeClr>
          </a:solidFill>
        </p:spPr>
        <p:txBody>
          <a:bodyPr wrap="square" rtlCol="0">
            <a:spAutoFit/>
          </a:bodyPr>
          <a:lstStyle/>
          <a:p>
            <a:pPr algn="ctr"/>
            <a:r>
              <a:rPr lang="es-ES" dirty="0" smtClean="0">
                <a:latin typeface="Arial" pitchFamily="34" charset="0"/>
                <a:cs typeface="Arial" pitchFamily="34" charset="0"/>
              </a:rPr>
              <a:t>J.J.Thompson</a:t>
            </a:r>
          </a:p>
          <a:p>
            <a:pPr algn="ctr"/>
            <a:r>
              <a:rPr lang="es-ES" dirty="0" smtClean="0">
                <a:latin typeface="Arial" pitchFamily="34" charset="0"/>
                <a:cs typeface="Arial" pitchFamily="34" charset="0"/>
              </a:rPr>
              <a:t>1903</a:t>
            </a:r>
            <a:endParaRPr lang="es-ES" dirty="0">
              <a:latin typeface="Arial" pitchFamily="34" charset="0"/>
              <a:cs typeface="Arial" pitchFamily="34" charset="0"/>
            </a:endParaRPr>
          </a:p>
        </p:txBody>
      </p:sp>
      <p:sp>
        <p:nvSpPr>
          <p:cNvPr id="4" name="3 CuadroTexto">
            <a:hlinkClick r:id="rId4" action="ppaction://hlinksldjump"/>
          </p:cNvPr>
          <p:cNvSpPr txBox="1"/>
          <p:nvPr/>
        </p:nvSpPr>
        <p:spPr>
          <a:xfrm>
            <a:off x="2936404" y="3147814"/>
            <a:ext cx="1584176" cy="646331"/>
          </a:xfrm>
          <a:prstGeom prst="rect">
            <a:avLst/>
          </a:prstGeom>
          <a:solidFill>
            <a:schemeClr val="accent2">
              <a:lumMod val="40000"/>
              <a:lumOff val="60000"/>
            </a:schemeClr>
          </a:solidFill>
        </p:spPr>
        <p:txBody>
          <a:bodyPr wrap="square" rtlCol="0">
            <a:spAutoFit/>
          </a:bodyPr>
          <a:lstStyle/>
          <a:p>
            <a:pPr algn="ctr"/>
            <a:r>
              <a:rPr lang="es-ES" dirty="0" smtClean="0">
                <a:latin typeface="Arial" pitchFamily="34" charset="0"/>
                <a:cs typeface="Arial" pitchFamily="34" charset="0"/>
              </a:rPr>
              <a:t>E. Rutherford</a:t>
            </a:r>
          </a:p>
          <a:p>
            <a:pPr algn="ctr"/>
            <a:r>
              <a:rPr lang="es-ES" dirty="0" smtClean="0">
                <a:latin typeface="Arial" pitchFamily="34" charset="0"/>
                <a:cs typeface="Arial" pitchFamily="34" charset="0"/>
              </a:rPr>
              <a:t>1911</a:t>
            </a:r>
            <a:endParaRPr lang="es-ES" dirty="0">
              <a:latin typeface="Arial" pitchFamily="34" charset="0"/>
              <a:cs typeface="Arial" pitchFamily="34" charset="0"/>
            </a:endParaRPr>
          </a:p>
        </p:txBody>
      </p:sp>
      <p:sp>
        <p:nvSpPr>
          <p:cNvPr id="5" name="4 CuadroTexto">
            <a:hlinkClick r:id="rId5" action="ppaction://hlinksldjump"/>
          </p:cNvPr>
          <p:cNvSpPr txBox="1"/>
          <p:nvPr/>
        </p:nvSpPr>
        <p:spPr>
          <a:xfrm>
            <a:off x="4932040" y="2283718"/>
            <a:ext cx="1152128" cy="646331"/>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algn="ctr"/>
            <a:r>
              <a:rPr lang="es-ES" dirty="0" smtClean="0">
                <a:latin typeface="Arial" pitchFamily="34" charset="0"/>
                <a:cs typeface="Arial" pitchFamily="34" charset="0"/>
              </a:rPr>
              <a:t>N.Bohr</a:t>
            </a:r>
          </a:p>
          <a:p>
            <a:pPr algn="ctr"/>
            <a:r>
              <a:rPr lang="es-ES" dirty="0" smtClean="0">
                <a:latin typeface="Arial" pitchFamily="34" charset="0"/>
                <a:cs typeface="Arial" pitchFamily="34" charset="0"/>
              </a:rPr>
              <a:t>1913</a:t>
            </a:r>
            <a:endParaRPr lang="es-ES" dirty="0">
              <a:latin typeface="Arial" pitchFamily="34" charset="0"/>
              <a:cs typeface="Arial" pitchFamily="34" charset="0"/>
            </a:endParaRPr>
          </a:p>
        </p:txBody>
      </p:sp>
      <p:sp>
        <p:nvSpPr>
          <p:cNvPr id="6" name="5 CuadroTexto">
            <a:hlinkClick r:id="rId6" action="ppaction://hlinksldjump"/>
          </p:cNvPr>
          <p:cNvSpPr txBox="1"/>
          <p:nvPr/>
        </p:nvSpPr>
        <p:spPr>
          <a:xfrm>
            <a:off x="6516217" y="1370767"/>
            <a:ext cx="2160240" cy="646331"/>
          </a:xfrm>
          <a:prstGeom prst="rect">
            <a:avLst/>
          </a:prstGeom>
          <a:solidFill>
            <a:schemeClr val="accent2">
              <a:lumMod val="40000"/>
              <a:lumOff val="60000"/>
            </a:schemeClr>
          </a:solidFill>
        </p:spPr>
        <p:txBody>
          <a:bodyPr wrap="square" rtlCol="0">
            <a:spAutoFit/>
          </a:bodyPr>
          <a:lstStyle/>
          <a:p>
            <a:r>
              <a:rPr lang="es-ES" dirty="0" smtClean="0">
                <a:latin typeface="Arial" pitchFamily="34" charset="0"/>
                <a:cs typeface="Arial" pitchFamily="34" charset="0"/>
              </a:rPr>
              <a:t>Teoría de la Mecánica cuántica</a:t>
            </a:r>
            <a:endParaRPr lang="es-ES" dirty="0">
              <a:latin typeface="Arial" pitchFamily="34" charset="0"/>
              <a:cs typeface="Arial" pitchFamily="34" charset="0"/>
            </a:endParaRPr>
          </a:p>
        </p:txBody>
      </p:sp>
      <p:sp>
        <p:nvSpPr>
          <p:cNvPr id="8" name="7 Flecha curvada hacia arriba"/>
          <p:cNvSpPr/>
          <p:nvPr/>
        </p:nvSpPr>
        <p:spPr>
          <a:xfrm>
            <a:off x="2434533" y="401191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Flecha curvada hacia arriba"/>
          <p:cNvSpPr/>
          <p:nvPr/>
        </p:nvSpPr>
        <p:spPr>
          <a:xfrm>
            <a:off x="4572000" y="3206932"/>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Flecha curvada hacia arriba"/>
          <p:cNvSpPr/>
          <p:nvPr/>
        </p:nvSpPr>
        <p:spPr>
          <a:xfrm>
            <a:off x="6156176" y="2283718"/>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457353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429124" y="1465730"/>
            <a:ext cx="3960440" cy="2677656"/>
          </a:xfrm>
          <a:prstGeom prst="rect">
            <a:avLst/>
          </a:prstGeom>
          <a:noFill/>
        </p:spPr>
        <p:txBody>
          <a:bodyPr wrap="square" rtlCol="0">
            <a:spAutoFit/>
          </a:bodyPr>
          <a:lstStyle/>
          <a:p>
            <a:r>
              <a:rPr lang="es-ES" sz="2800" dirty="0" smtClean="0">
                <a:latin typeface="Arial" pitchFamily="34" charset="0"/>
                <a:cs typeface="Arial" pitchFamily="34" charset="0"/>
              </a:rPr>
              <a:t>El modelo sería una esfera uniforme de carga positiva, con un radio dado y con los electrones embebidos en esta esfera.</a:t>
            </a:r>
            <a:endParaRPr lang="es-ES" sz="2800" dirty="0">
              <a:latin typeface="Arial" pitchFamily="34" charset="0"/>
              <a:cs typeface="Arial" pitchFamily="34" charset="0"/>
            </a:endParaRPr>
          </a:p>
        </p:txBody>
      </p:sp>
      <p:grpSp>
        <p:nvGrpSpPr>
          <p:cNvPr id="5" name="4 Grupo"/>
          <p:cNvGrpSpPr/>
          <p:nvPr/>
        </p:nvGrpSpPr>
        <p:grpSpPr>
          <a:xfrm>
            <a:off x="251520" y="555526"/>
            <a:ext cx="4176464" cy="4325092"/>
            <a:chOff x="251520" y="555526"/>
            <a:chExt cx="4176464" cy="4325092"/>
          </a:xfrm>
        </p:grpSpPr>
        <p:pic>
          <p:nvPicPr>
            <p:cNvPr id="102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55526"/>
              <a:ext cx="4176464" cy="432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23528" y="642924"/>
              <a:ext cx="4032448" cy="954107"/>
            </a:xfrm>
            <a:prstGeom prst="rect">
              <a:avLst/>
            </a:prstGeom>
            <a:solidFill>
              <a:schemeClr val="bg1"/>
            </a:solidFill>
          </p:spPr>
          <p:txBody>
            <a:bodyPr wrap="square" rtlCol="0">
              <a:spAutoFit/>
            </a:bodyPr>
            <a:lstStyle/>
            <a:p>
              <a:pPr algn="ctr"/>
              <a:r>
                <a:rPr lang="es-ES" sz="2800" b="1" dirty="0" smtClean="0">
                  <a:latin typeface="Arial" pitchFamily="34" charset="0"/>
                  <a:cs typeface="Arial" pitchFamily="34" charset="0"/>
                </a:rPr>
                <a:t>Modelo de Thomson</a:t>
              </a:r>
            </a:p>
            <a:p>
              <a:pPr algn="ctr"/>
              <a:r>
                <a:rPr lang="es-ES" sz="2800" dirty="0" smtClean="0">
                  <a:latin typeface="Arial" pitchFamily="34" charset="0"/>
                  <a:cs typeface="Arial" pitchFamily="34" charset="0"/>
                </a:rPr>
                <a:t>(Pan Dulce, con pasas)</a:t>
              </a:r>
              <a:endParaRPr lang="es-ES" sz="2800" dirty="0">
                <a:latin typeface="Arial" pitchFamily="34" charset="0"/>
                <a:cs typeface="Arial" pitchFamily="34" charset="0"/>
              </a:endParaRPr>
            </a:p>
          </p:txBody>
        </p:sp>
      </p:grpSp>
    </p:spTree>
    <p:extLst>
      <p:ext uri="{BB962C8B-B14F-4D97-AF65-F5344CB8AC3E}">
        <p14:creationId xmlns:p14="http://schemas.microsoft.com/office/powerpoint/2010/main" val="223175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15133"/>
            <a:ext cx="3520223" cy="29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67544" y="608370"/>
            <a:ext cx="3888432" cy="523220"/>
          </a:xfrm>
          <a:prstGeom prst="rect">
            <a:avLst/>
          </a:prstGeom>
          <a:noFill/>
        </p:spPr>
        <p:txBody>
          <a:bodyPr wrap="square" rtlCol="0">
            <a:spAutoFit/>
          </a:bodyPr>
          <a:lstStyle/>
          <a:p>
            <a:r>
              <a:rPr lang="es-ES" sz="2800" b="1" dirty="0" smtClean="0">
                <a:latin typeface="Arial" pitchFamily="34" charset="0"/>
                <a:cs typeface="Arial" pitchFamily="34" charset="0"/>
              </a:rPr>
              <a:t>Modelo de Rutherford</a:t>
            </a:r>
            <a:endParaRPr lang="es-ES" sz="2800" b="1" dirty="0">
              <a:latin typeface="Arial" pitchFamily="34" charset="0"/>
              <a:cs typeface="Arial" pitchFamily="34" charset="0"/>
            </a:endParaRPr>
          </a:p>
        </p:txBody>
      </p:sp>
      <p:sp>
        <p:nvSpPr>
          <p:cNvPr id="3" name="2 CuadroTexto"/>
          <p:cNvSpPr txBox="1"/>
          <p:nvPr/>
        </p:nvSpPr>
        <p:spPr>
          <a:xfrm>
            <a:off x="4581118" y="1251416"/>
            <a:ext cx="4032448" cy="2677656"/>
          </a:xfrm>
          <a:prstGeom prst="rect">
            <a:avLst/>
          </a:prstGeom>
          <a:noFill/>
        </p:spPr>
        <p:txBody>
          <a:bodyPr wrap="square" rtlCol="0">
            <a:spAutoFit/>
          </a:bodyPr>
          <a:lstStyle/>
          <a:p>
            <a:r>
              <a:rPr lang="es-ES" sz="2400" dirty="0" smtClean="0">
                <a:latin typeface="Arial" pitchFamily="34" charset="0"/>
                <a:cs typeface="Arial" pitchFamily="34" charset="0"/>
              </a:rPr>
              <a:t>Describía el átomo, suponiendo que está formado por un diminuto y masivo núcleo cargado positivamente y rodeado de cierto número  de electrones.</a:t>
            </a:r>
            <a:endParaRPr lang="es-ES" sz="2400" dirty="0">
              <a:latin typeface="Arial" pitchFamily="34" charset="0"/>
              <a:cs typeface="Arial" pitchFamily="34" charset="0"/>
            </a:endParaRPr>
          </a:p>
        </p:txBody>
      </p:sp>
      <p:sp>
        <p:nvSpPr>
          <p:cNvPr id="5" name="4 CuadroTexto"/>
          <p:cNvSpPr txBox="1"/>
          <p:nvPr/>
        </p:nvSpPr>
        <p:spPr>
          <a:xfrm>
            <a:off x="3428992" y="3071816"/>
            <a:ext cx="1143008" cy="276999"/>
          </a:xfrm>
          <a:prstGeom prst="rect">
            <a:avLst/>
          </a:prstGeom>
          <a:solidFill>
            <a:schemeClr val="bg1"/>
          </a:solidFill>
        </p:spPr>
        <p:txBody>
          <a:bodyPr wrap="square" rtlCol="0">
            <a:spAutoFit/>
          </a:bodyPr>
          <a:lstStyle/>
          <a:p>
            <a:r>
              <a:rPr lang="es-ES" sz="1200" b="1" dirty="0" smtClean="0">
                <a:latin typeface="Arial" pitchFamily="34" charset="0"/>
                <a:cs typeface="Arial" pitchFamily="34" charset="0"/>
              </a:rPr>
              <a:t>electrón</a:t>
            </a:r>
            <a:endParaRPr lang="es-ES" sz="1200" b="1" dirty="0">
              <a:latin typeface="Arial" pitchFamily="34" charset="0"/>
              <a:cs typeface="Arial" pitchFamily="34" charset="0"/>
            </a:endParaRPr>
          </a:p>
        </p:txBody>
      </p:sp>
      <p:sp>
        <p:nvSpPr>
          <p:cNvPr id="6" name="5 CuadroTexto"/>
          <p:cNvSpPr txBox="1"/>
          <p:nvPr/>
        </p:nvSpPr>
        <p:spPr>
          <a:xfrm>
            <a:off x="3428992" y="3429006"/>
            <a:ext cx="785818" cy="307777"/>
          </a:xfrm>
          <a:prstGeom prst="rect">
            <a:avLst/>
          </a:prstGeom>
          <a:solidFill>
            <a:schemeClr val="bg1"/>
          </a:solidFill>
        </p:spPr>
        <p:txBody>
          <a:bodyPr wrap="square" rtlCol="0">
            <a:spAutoFit/>
          </a:bodyPr>
          <a:lstStyle/>
          <a:p>
            <a:r>
              <a:rPr lang="es-ES" sz="1400" b="1" dirty="0" smtClean="0">
                <a:latin typeface="Arial" pitchFamily="34" charset="0"/>
                <a:cs typeface="Arial" pitchFamily="34" charset="0"/>
              </a:rPr>
              <a:t>protón</a:t>
            </a:r>
            <a:endParaRPr lang="es-ES" sz="1400" b="1" dirty="0">
              <a:latin typeface="Arial" pitchFamily="34" charset="0"/>
              <a:cs typeface="Arial" pitchFamily="34" charset="0"/>
            </a:endParaRPr>
          </a:p>
        </p:txBody>
      </p:sp>
      <p:sp>
        <p:nvSpPr>
          <p:cNvPr id="7" name="6 CuadroTexto"/>
          <p:cNvSpPr txBox="1"/>
          <p:nvPr/>
        </p:nvSpPr>
        <p:spPr>
          <a:xfrm>
            <a:off x="3428992" y="3857634"/>
            <a:ext cx="857256" cy="276999"/>
          </a:xfrm>
          <a:prstGeom prst="rect">
            <a:avLst/>
          </a:prstGeom>
          <a:solidFill>
            <a:schemeClr val="bg1"/>
          </a:solidFill>
        </p:spPr>
        <p:txBody>
          <a:bodyPr wrap="square" rtlCol="0">
            <a:spAutoFit/>
          </a:bodyPr>
          <a:lstStyle/>
          <a:p>
            <a:r>
              <a:rPr lang="es-ES" sz="1200" b="1" dirty="0" smtClean="0">
                <a:latin typeface="Arial" pitchFamily="34" charset="0"/>
                <a:cs typeface="Arial" pitchFamily="34" charset="0"/>
              </a:rPr>
              <a:t>neutrón</a:t>
            </a:r>
            <a:endParaRPr lang="es-ES" sz="1200" b="1" dirty="0">
              <a:latin typeface="Arial" pitchFamily="34" charset="0"/>
              <a:cs typeface="Arial" pitchFamily="34" charset="0"/>
            </a:endParaRPr>
          </a:p>
        </p:txBody>
      </p:sp>
      <p:sp>
        <p:nvSpPr>
          <p:cNvPr id="8" name="7 CuadroTexto"/>
          <p:cNvSpPr txBox="1"/>
          <p:nvPr/>
        </p:nvSpPr>
        <p:spPr>
          <a:xfrm>
            <a:off x="3000364" y="1785932"/>
            <a:ext cx="1500198" cy="430887"/>
          </a:xfrm>
          <a:prstGeom prst="rect">
            <a:avLst/>
          </a:prstGeom>
          <a:solidFill>
            <a:schemeClr val="bg1"/>
          </a:solidFill>
        </p:spPr>
        <p:txBody>
          <a:bodyPr wrap="square" rtlCol="0">
            <a:spAutoFit/>
          </a:bodyPr>
          <a:lstStyle/>
          <a:p>
            <a:r>
              <a:rPr lang="es-ES" sz="1100" b="1" dirty="0" smtClean="0">
                <a:latin typeface="Arial" pitchFamily="34" charset="0"/>
                <a:cs typeface="Arial" pitchFamily="34" charset="0"/>
              </a:rPr>
              <a:t>6  protones</a:t>
            </a:r>
          </a:p>
          <a:p>
            <a:r>
              <a:rPr lang="es-ES" sz="1100" b="1" dirty="0" smtClean="0">
                <a:latin typeface="Arial" pitchFamily="34" charset="0"/>
                <a:cs typeface="Arial" pitchFamily="34" charset="0"/>
              </a:rPr>
              <a:t>+ 6 neutrones</a:t>
            </a:r>
            <a:endParaRPr lang="es-ES" sz="1100" b="1" dirty="0">
              <a:latin typeface="Arial" pitchFamily="34" charset="0"/>
              <a:cs typeface="Arial" pitchFamily="34" charset="0"/>
            </a:endParaRPr>
          </a:p>
        </p:txBody>
      </p:sp>
    </p:spTree>
    <p:extLst>
      <p:ext uri="{BB962C8B-B14F-4D97-AF65-F5344CB8AC3E}">
        <p14:creationId xmlns:p14="http://schemas.microsoft.com/office/powerpoint/2010/main" val="2455680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00312"/>
            <a:ext cx="5472608" cy="354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786446" y="1177719"/>
            <a:ext cx="3024336" cy="3108543"/>
          </a:xfrm>
          <a:prstGeom prst="rect">
            <a:avLst/>
          </a:prstGeom>
          <a:noFill/>
        </p:spPr>
        <p:txBody>
          <a:bodyPr wrap="square" rtlCol="0">
            <a:spAutoFit/>
          </a:bodyPr>
          <a:lstStyle/>
          <a:p>
            <a:r>
              <a:rPr lang="es-ES" sz="2800" dirty="0" smtClean="0">
                <a:latin typeface="Arial" pitchFamily="34" charset="0"/>
                <a:cs typeface="Arial" pitchFamily="34" charset="0"/>
              </a:rPr>
              <a:t>El modelo  da la idea de un electrón girando alrededor de un núcleo en órbitas circulares bien definidas.</a:t>
            </a:r>
            <a:endParaRPr lang="es-ES" sz="2800" dirty="0">
              <a:latin typeface="Arial" pitchFamily="34" charset="0"/>
              <a:cs typeface="Arial" pitchFamily="34" charset="0"/>
            </a:endParaRPr>
          </a:p>
        </p:txBody>
      </p:sp>
      <p:sp>
        <p:nvSpPr>
          <p:cNvPr id="2" name="1 CuadroTexto"/>
          <p:cNvSpPr txBox="1"/>
          <p:nvPr/>
        </p:nvSpPr>
        <p:spPr>
          <a:xfrm>
            <a:off x="428596" y="752763"/>
            <a:ext cx="2880320" cy="461665"/>
          </a:xfrm>
          <a:prstGeom prst="rect">
            <a:avLst/>
          </a:prstGeom>
          <a:solidFill>
            <a:schemeClr val="bg2"/>
          </a:solidFill>
        </p:spPr>
        <p:txBody>
          <a:bodyPr wrap="square" rtlCol="0">
            <a:spAutoFit/>
          </a:bodyPr>
          <a:lstStyle/>
          <a:p>
            <a:r>
              <a:rPr lang="es-ES" sz="2400" b="1" dirty="0" smtClean="0">
                <a:latin typeface="Arial" pitchFamily="34" charset="0"/>
                <a:cs typeface="Arial" pitchFamily="34" charset="0"/>
              </a:rPr>
              <a:t>Modelo de Bohr</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2234705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3346</TotalTime>
  <Words>3525</Words>
  <Application>Microsoft Office PowerPoint</Application>
  <PresentationFormat>Presentación en pantalla (16:9)</PresentationFormat>
  <Paragraphs>332</Paragraphs>
  <Slides>45</Slides>
  <Notes>20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504</cp:revision>
  <dcterms:created xsi:type="dcterms:W3CDTF">2018-11-22T04:54:14Z</dcterms:created>
  <dcterms:modified xsi:type="dcterms:W3CDTF">2021-03-03T11:26:53Z</dcterms:modified>
</cp:coreProperties>
</file>