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8" r:id="rId2"/>
    <p:sldId id="259" r:id="rId3"/>
    <p:sldId id="261" r:id="rId4"/>
    <p:sldId id="262" r:id="rId5"/>
    <p:sldId id="263" r:id="rId6"/>
    <p:sldId id="269" r:id="rId7"/>
    <p:sldId id="271" r:id="rId8"/>
    <p:sldId id="272" r:id="rId9"/>
    <p:sldId id="274" r:id="rId10"/>
    <p:sldId id="275" r:id="rId11"/>
    <p:sldId id="276" r:id="rId12"/>
    <p:sldId id="277" r:id="rId13"/>
    <p:sldId id="278" r:id="rId14"/>
    <p:sldId id="279" r:id="rId15"/>
    <p:sldId id="280" r:id="rId16"/>
    <p:sldId id="284" r:id="rId17"/>
    <p:sldId id="283" r:id="rId18"/>
    <p:sldId id="285" r:id="rId19"/>
    <p:sldId id="286" r:id="rId20"/>
    <p:sldId id="287" r:id="rId21"/>
    <p:sldId id="288" r:id="rId22"/>
    <p:sldId id="289" r:id="rId23"/>
    <p:sldId id="290" r:id="rId24"/>
    <p:sldId id="291" r:id="rId25"/>
    <p:sldId id="292" r:id="rId26"/>
    <p:sldId id="301" r:id="rId27"/>
    <p:sldId id="294" r:id="rId28"/>
    <p:sldId id="295" r:id="rId29"/>
    <p:sldId id="296" r:id="rId30"/>
    <p:sldId id="297" r:id="rId31"/>
    <p:sldId id="298" r:id="rId32"/>
    <p:sldId id="299" r:id="rId33"/>
    <p:sldId id="300" r:id="rId34"/>
  </p:sldIdLst>
  <p:sldSz cx="9144000" cy="5143500" type="screen16x9"/>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CCCC00"/>
    <a:srgbClr val="B2B2B2"/>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90" y="-10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6212AD-F9F0-4A84-8B1E-D012FCE2EAA8}" type="datetimeFigureOut">
              <a:rPr lang="es-ES" smtClean="0"/>
              <a:pPr/>
              <a:t>03/03/2021</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2112E5-7051-4639-BC3F-8DD97C1A2F99}" type="slidenum">
              <a:rPr lang="es-ES" smtClean="0"/>
              <a:pPr/>
              <a:t>‹Nº›</a:t>
            </a:fld>
            <a:endParaRPr lang="es-ES"/>
          </a:p>
        </p:txBody>
      </p:sp>
    </p:spTree>
    <p:extLst>
      <p:ext uri="{BB962C8B-B14F-4D97-AF65-F5344CB8AC3E}">
        <p14:creationId xmlns:p14="http://schemas.microsoft.com/office/powerpoint/2010/main" val="2612878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google.com/search?sa=X&amp;biw=1366&amp;bih=657&amp;q=marie+curie+nombre+completo&amp;stick=H4sIAAAAAAAAAOPgE-LQz9U3MDWOT9GSzk620i9IzS_ISQVSRcX5eVZppTk5CnmJuamLWKVzE4syUxWSS0FkXn5uUhGQk58LVFySDwBBGW77RwAAAA&amp;ved=2ahUKEwi61rvd8-PhAhVKHqwKHVbgDGAQ6BMoADAaegQIDBAd" TargetMode="External"/><Relationship Id="rId7" Type="http://schemas.openxmlformats.org/officeDocument/2006/relationships/hyperlink" Target="https://www.google.com/search?sa=X&amp;biw=1366&amp;bih=657&amp;q=Zarato+de+Polonia&amp;stick=H4sIAAAAAAAAAONgVuLUz9U3MDKoKk9ZxCoYlViUWJKvkJKqEJCfk5-XmQgAAwIK0iEAAAA&amp;ved=2ahUKEwi61rvd8-PhAhVKHqwKHVbgDGAQmxMoAzAbegQIDBAj"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www.google.com/search?sa=X&amp;biw=1366&amp;bih=657&amp;q=Varsovia&amp;stick=H4sIAAAAAAAAAONgVuLQz9U3sDDMjV_EyhGWWFScX5aZCADWv3DwFwAAAA&amp;ved=2ahUKEwi61rvd8-PhAhVKHqwKHVbgDGAQmxMoAjAbegQIDBAi" TargetMode="External"/><Relationship Id="rId5" Type="http://schemas.openxmlformats.org/officeDocument/2006/relationships/hyperlink" Target="https://www.google.com/search?sa=X&amp;biw=1366&amp;bih=657&amp;q=7+de+noviembre+de+1867&amp;stick=H4sIAAAAAAAAAONgVhLQL9E3skgvyLDIMDEvTzE2WcQqZq6QkqqQl1-WmZqbVJQK4hhamJkDAElAON4tAAAA&amp;ved=2ahUKEwi61rvd8-PhAhVKHqwKHVbgDGAQmxMoATAbegQIDBAh" TargetMode="External"/><Relationship Id="rId4" Type="http://schemas.openxmlformats.org/officeDocument/2006/relationships/hyperlink" Target="https://www.google.com/search?sa=X&amp;biw=1366&amp;bih=657&amp;q=marie+curie+nacimiento&amp;ved=2ahUKEwi61rvd8-PhAhVKHqwKHVbgDGAQ6BMoADAbegQIDBAg"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lstStyle/>
          <a:p>
            <a:pPr algn="just"/>
            <a:r>
              <a:rPr lang="es-ES" sz="1200" dirty="0" smtClean="0">
                <a:latin typeface="Arial" pitchFamily="34" charset="0"/>
                <a:cs typeface="Arial" pitchFamily="34" charset="0"/>
              </a:rPr>
              <a:t>Autoras: Herminia Carmen Taño Hernández-Piloto. Lic. Bioquímica </a:t>
            </a:r>
            <a:r>
              <a:rPr lang="es-ES" sz="1200" baseline="0" dirty="0" smtClean="0">
                <a:latin typeface="Arial" pitchFamily="34" charset="0"/>
                <a:cs typeface="Arial" pitchFamily="34" charset="0"/>
              </a:rPr>
              <a:t> Profesor asistente, </a:t>
            </a:r>
            <a:r>
              <a:rPr lang="es-ES" sz="1200" b="0" dirty="0" smtClean="0">
                <a:latin typeface="Arial" pitchFamily="34" charset="0"/>
                <a:cs typeface="Arial" pitchFamily="34" charset="0"/>
              </a:rPr>
              <a:t>Profesora de Química</a:t>
            </a:r>
            <a:r>
              <a:rPr lang="es-ES" sz="1200" b="0" baseline="0" dirty="0" smtClean="0">
                <a:latin typeface="Arial" pitchFamily="34" charset="0"/>
                <a:cs typeface="Arial" pitchFamily="34" charset="0"/>
              </a:rPr>
              <a:t> de la </a:t>
            </a:r>
            <a:r>
              <a:rPr lang="es-ES" sz="1200" b="0" dirty="0" smtClean="0">
                <a:latin typeface="Arial" pitchFamily="34" charset="0"/>
                <a:cs typeface="Arial" pitchFamily="34" charset="0"/>
              </a:rPr>
              <a:t>Facultad Preparatoria de la Universidad de Ciencias Médica de La Habana. </a:t>
            </a:r>
            <a:r>
              <a:rPr lang="es-ES" sz="1200" baseline="0" dirty="0" smtClean="0">
                <a:latin typeface="Arial" pitchFamily="34" charset="0"/>
                <a:cs typeface="Arial" pitchFamily="34" charset="0"/>
              </a:rPr>
              <a:t>Máster en Pedagogía Profesional. harold24@fp.sld.cu.- </a:t>
            </a:r>
            <a:r>
              <a:rPr lang="es-ES" sz="1200" kern="1200" dirty="0" smtClean="0">
                <a:solidFill>
                  <a:schemeClr val="tx1"/>
                </a:solidFill>
                <a:latin typeface="+mn-lt"/>
                <a:ea typeface="+mn-ea"/>
                <a:cs typeface="+mn-cs"/>
              </a:rPr>
              <a:t>Maritza de la Caridad Venet Pérez, Lic. en Educación especialidad Matemática, Profesor Auxiliar, Profesora de Matemática, Facultad</a:t>
            </a:r>
            <a:r>
              <a:rPr lang="es-ES" sz="1200" kern="1200" baseline="0" dirty="0" smtClean="0">
                <a:solidFill>
                  <a:schemeClr val="tx1"/>
                </a:solidFill>
                <a:latin typeface="+mn-lt"/>
                <a:ea typeface="+mn-ea"/>
                <a:cs typeface="+mn-cs"/>
              </a:rPr>
              <a:t> Preparatoria de Ciencias Médicas de La Habana,</a:t>
            </a:r>
            <a:r>
              <a:rPr lang="es-ES" sz="1200" kern="1200" dirty="0" smtClean="0">
                <a:solidFill>
                  <a:schemeClr val="tx1"/>
                </a:solidFill>
                <a:latin typeface="+mn-lt"/>
                <a:ea typeface="+mn-ea"/>
                <a:cs typeface="+mn-cs"/>
              </a:rPr>
              <a:t> Máster en Educación, maritzavp@infomed.sld.cu.</a:t>
            </a:r>
            <a:endParaRPr lang="es-ES" sz="1200" baseline="0" dirty="0" smtClean="0">
              <a:latin typeface="Arial" pitchFamily="34" charset="0"/>
              <a:cs typeface="Arial" pitchFamily="34" charset="0"/>
            </a:endParaRPr>
          </a:p>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s-ES" sz="1200" b="0" i="0" u="none" strike="noStrike" kern="1200" cap="none" spc="0" normalizeH="0" baseline="0" noProof="0" dirty="0" smtClean="0">
                <a:ln>
                  <a:noFill/>
                </a:ln>
                <a:solidFill>
                  <a:srgbClr val="000000"/>
                </a:solidFill>
                <a:effectLst/>
                <a:uLnTx/>
                <a:uFillTx/>
                <a:latin typeface="Arial" pitchFamily="34" charset="0"/>
                <a:ea typeface="Times New Roman"/>
                <a:cs typeface="Arial" pitchFamily="34" charset="0"/>
              </a:rPr>
              <a:t>En la  presentación de la lección se brinda  una </a:t>
            </a:r>
            <a:r>
              <a:rPr lang="es-ES" sz="1200" kern="1200" dirty="0" smtClean="0">
                <a:solidFill>
                  <a:schemeClr val="tx1"/>
                </a:solidFill>
                <a:latin typeface="+mn-lt"/>
                <a:ea typeface="+mn-ea"/>
                <a:cs typeface="+mn-cs"/>
              </a:rPr>
              <a:t>compilación para la autopreparación de los futuros profesionales de la salud del  desarrollo histórico de los descubrimientos de algunos elementos químicos radiactivos, la referencia de sus investigadores, las ubicaciones en la Tabla Periódica de Mendeleiev así como la evolución histórica antes y después de esta. Además se refieren algunos radioisótopos de los elementos  que se utilizan como radiofármacos en la medicina, efectos en el organismo humano, así como las medidas de protección y control para la radiactividad. </a:t>
            </a:r>
            <a:r>
              <a:rPr kumimoji="0" lang="es-ES" sz="1200" b="0" i="0" u="none" strike="noStrike" kern="1200" cap="none" spc="0" normalizeH="0" baseline="0" noProof="0" dirty="0" smtClean="0">
                <a:ln>
                  <a:noFill/>
                </a:ln>
                <a:solidFill>
                  <a:srgbClr val="000000"/>
                </a:solidFill>
                <a:effectLst/>
                <a:uLnTx/>
                <a:uFillTx/>
                <a:latin typeface="Arial" pitchFamily="34" charset="0"/>
                <a:ea typeface="Times New Roman"/>
                <a:cs typeface="Arial" pitchFamily="34" charset="0"/>
              </a:rPr>
              <a:t> </a:t>
            </a:r>
            <a:endParaRPr lang="es-ES" dirty="0"/>
          </a:p>
        </p:txBody>
      </p:sp>
      <p:sp>
        <p:nvSpPr>
          <p:cNvPr id="4" name="3 Marcador de número de diapositiva"/>
          <p:cNvSpPr>
            <a:spLocks noGrp="1"/>
          </p:cNvSpPr>
          <p:nvPr>
            <p:ph type="sldNum" sz="quarter" idx="10"/>
          </p:nvPr>
        </p:nvSpPr>
        <p:spPr/>
        <p:txBody>
          <a:bodyPr/>
          <a:lstStyle/>
          <a:p>
            <a:fld id="{952411BF-0596-4FCA-BD0D-D62A05894224}" type="slidenum">
              <a:rPr lang="es-ES" smtClean="0"/>
              <a:pPr/>
              <a:t>1</a:t>
            </a:fld>
            <a:endParaRPr lang="es-ES" dirty="0"/>
          </a:p>
        </p:txBody>
      </p:sp>
    </p:spTree>
    <p:extLst>
      <p:ext uri="{BB962C8B-B14F-4D97-AF65-F5344CB8AC3E}">
        <p14:creationId xmlns:p14="http://schemas.microsoft.com/office/powerpoint/2010/main" val="2764259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952411BF-0596-4FCA-BD0D-D62A05894224}" type="slidenum">
              <a:rPr lang="es-ES" smtClean="0"/>
              <a:pPr/>
              <a:t>22</a:t>
            </a:fld>
            <a:endParaRPr lang="es-ES" dirty="0"/>
          </a:p>
        </p:txBody>
      </p:sp>
    </p:spTree>
    <p:extLst>
      <p:ext uri="{BB962C8B-B14F-4D97-AF65-F5344CB8AC3E}">
        <p14:creationId xmlns:p14="http://schemas.microsoft.com/office/powerpoint/2010/main" val="364336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Delantal, guantes, diferentes tipos de dosímetros</a:t>
            </a:r>
            <a:r>
              <a:rPr lang="es-ES" baseline="0" dirty="0" smtClean="0"/>
              <a:t> y</a:t>
            </a:r>
            <a:r>
              <a:rPr lang="es-ES" dirty="0" smtClean="0"/>
              <a:t> tapa boca</a:t>
            </a:r>
            <a:r>
              <a:rPr lang="es-ES" baseline="0" dirty="0" smtClean="0"/>
              <a:t> de obligatorio usos en los locales que realizan actividades con sustancias radioactivas</a:t>
            </a:r>
            <a:r>
              <a:rPr lang="es-ES" dirty="0" smtClean="0"/>
              <a:t> </a:t>
            </a:r>
            <a:endParaRPr lang="es-ES" dirty="0"/>
          </a:p>
        </p:txBody>
      </p:sp>
      <p:sp>
        <p:nvSpPr>
          <p:cNvPr id="4" name="3 Marcador de número de diapositiva"/>
          <p:cNvSpPr>
            <a:spLocks noGrp="1"/>
          </p:cNvSpPr>
          <p:nvPr>
            <p:ph type="sldNum" sz="quarter" idx="10"/>
          </p:nvPr>
        </p:nvSpPr>
        <p:spPr/>
        <p:txBody>
          <a:bodyPr/>
          <a:lstStyle/>
          <a:p>
            <a:fld id="{952411BF-0596-4FCA-BD0D-D62A05894224}" type="slidenum">
              <a:rPr lang="es-ES" smtClean="0"/>
              <a:pPr/>
              <a:t>23</a:t>
            </a:fld>
            <a:endParaRPr lang="es-ES" dirty="0"/>
          </a:p>
        </p:txBody>
      </p:sp>
    </p:spTree>
    <p:extLst>
      <p:ext uri="{BB962C8B-B14F-4D97-AF65-F5344CB8AC3E}">
        <p14:creationId xmlns:p14="http://schemas.microsoft.com/office/powerpoint/2010/main" val="77561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z="1200" dirty="0" smtClean="0">
                <a:effectLst/>
                <a:latin typeface="Arial" pitchFamily="34" charset="0"/>
                <a:ea typeface="Times New Roman"/>
                <a:cs typeface="Arial" pitchFamily="34" charset="0"/>
              </a:rPr>
              <a:t>La información recogida corresponde a la compilación a partir de la investigación bibliográfica en textos impresos y en formato digital. La lección</a:t>
            </a:r>
            <a:r>
              <a:rPr lang="es-ES" sz="1200" baseline="0" dirty="0" smtClean="0">
                <a:effectLst/>
                <a:latin typeface="Arial" pitchFamily="34" charset="0"/>
                <a:ea typeface="Times New Roman"/>
                <a:cs typeface="Arial" pitchFamily="34" charset="0"/>
              </a:rPr>
              <a:t> va dirigida a estudiantes no hispanohablante  del curso pregrado y de posgrado  de la Facultad Preparatoria de la Universidad de Ciencias Médicas de La Habana, a los profesores de Química y Biología de dicha institución. Además la información puede ser de autopreparación para todos los profesionales de la salud, pacientes y acompañantes en centros asistenciales. Los estudiantes adquieren una breve referencia del desarrollo histórico de la Química como ciencia experimental, de los descubrimientos e investigadores  de elementos químicos radiactivos, aplicaciones médicas y afectaciones, medidas de control y restricciones que deben cumplirse en las zonas de acceso, así como la identificación  de las señalizaciones que deben verificarse por futuros profesionales de la salud. El uso de la herramienta del lenguaje y la inclusión de vocablos de asignatura no filológica contribuiría al mejoramiento de las habilidades comunicativas.</a:t>
            </a:r>
            <a:endParaRPr lang="es-ES" dirty="0"/>
          </a:p>
        </p:txBody>
      </p:sp>
      <p:sp>
        <p:nvSpPr>
          <p:cNvPr id="4" name="3 Marcador de número de diapositiva"/>
          <p:cNvSpPr>
            <a:spLocks noGrp="1"/>
          </p:cNvSpPr>
          <p:nvPr>
            <p:ph type="sldNum" sz="quarter" idx="10"/>
          </p:nvPr>
        </p:nvSpPr>
        <p:spPr/>
        <p:txBody>
          <a:bodyPr/>
          <a:lstStyle/>
          <a:p>
            <a:fld id="{132112E5-7051-4639-BC3F-8DD97C1A2F99}" type="slidenum">
              <a:rPr lang="es-ES" smtClean="0"/>
              <a:pPr/>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z="1200" dirty="0" smtClean="0">
                <a:latin typeface="Arial Black" pitchFamily="34" charset="0"/>
              </a:rPr>
              <a:t>«Si no se protege el medio ambiente la especie humana tiende a desaparecer»</a:t>
            </a:r>
            <a:endParaRPr lang="es-ES" dirty="0" smtClean="0">
              <a:latin typeface="Arial Black" pitchFamily="34" charset="0"/>
            </a:endParaRPr>
          </a:p>
          <a:p>
            <a:r>
              <a:rPr lang="es-ES" dirty="0" smtClean="0">
                <a:latin typeface="Arial Black" pitchFamily="34" charset="0"/>
              </a:rPr>
              <a:t>                       </a:t>
            </a:r>
            <a:r>
              <a:rPr lang="es-ES" sz="900" b="1" dirty="0" smtClean="0">
                <a:latin typeface="Arial Black" pitchFamily="34" charset="0"/>
              </a:rPr>
              <a:t>Fidel Castro 1992 </a:t>
            </a:r>
            <a:r>
              <a:rPr lang="es-ES" sz="900" b="1" i="1" dirty="0" smtClean="0">
                <a:latin typeface="Arial Black" pitchFamily="34" charset="0"/>
              </a:rPr>
              <a:t>Cu</a:t>
            </a:r>
            <a:r>
              <a:rPr lang="es-ES" sz="900" b="1" dirty="0" smtClean="0">
                <a:latin typeface="Arial Black" pitchFamily="34" charset="0"/>
              </a:rPr>
              <a:t>mbre de la tierra en Brasil</a:t>
            </a:r>
          </a:p>
        </p:txBody>
      </p:sp>
      <p:sp>
        <p:nvSpPr>
          <p:cNvPr id="4" name="3 Marcador de número de diapositiva"/>
          <p:cNvSpPr>
            <a:spLocks noGrp="1"/>
          </p:cNvSpPr>
          <p:nvPr>
            <p:ph type="sldNum" sz="quarter" idx="10"/>
          </p:nvPr>
        </p:nvSpPr>
        <p:spPr/>
        <p:txBody>
          <a:bodyPr/>
          <a:lstStyle/>
          <a:p>
            <a:fld id="{132112E5-7051-4639-BC3F-8DD97C1A2F99}" type="slidenum">
              <a:rPr lang="es-ES" smtClean="0"/>
              <a:pPr/>
              <a:t>4</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algn="just"/>
            <a:r>
              <a:rPr lang="es-ES" dirty="0" smtClean="0">
                <a:latin typeface="Arial" pitchFamily="34" charset="0"/>
                <a:cs typeface="Arial" pitchFamily="34" charset="0"/>
              </a:rPr>
              <a:t>Época</a:t>
            </a:r>
            <a:r>
              <a:rPr lang="es-ES" baseline="0" dirty="0" smtClean="0">
                <a:latin typeface="Arial" pitchFamily="34" charset="0"/>
                <a:cs typeface="Arial" pitchFamily="34" charset="0"/>
              </a:rPr>
              <a:t> primitiva: En esta época anterior a los 5000 </a:t>
            </a:r>
            <a:r>
              <a:rPr lang="es-ES" baseline="0" dirty="0" err="1" smtClean="0">
                <a:latin typeface="Arial" pitchFamily="34" charset="0"/>
                <a:cs typeface="Arial" pitchFamily="34" charset="0"/>
              </a:rPr>
              <a:t>a.n.e.</a:t>
            </a:r>
            <a:r>
              <a:rPr lang="es-ES" baseline="0" dirty="0" smtClean="0">
                <a:latin typeface="Arial" pitchFamily="34" charset="0"/>
                <a:cs typeface="Arial" pitchFamily="34" charset="0"/>
              </a:rPr>
              <a:t> se considera la conquista del fuego por el hombre y con sus orígenes se encuentran técnicas de artes y oficios del hombre primitivo. El hombre primitivo se interesaría en primer lugar por los metales. Se identificaron en estas etapas las sucesivas edades del oro, plata, bronce y del hierro. -Los filósofos de la antigüedad intentaron entender y explicar: cómo estaba constituido el mundo y que lo rodeaba, se conoce el empleo por primera vez del término átomo y se introduce la concepción de que las sustancias provienen de la combinación de cuatro elementos materiales: el fuego, el aire, el agua y la tierra y podían convertirse unos en otros.-  La Alquimia  en el periodo de la Edad Media, del siglo VII hasta el siglo XVI, tenía como objetivo obtener la piedra filosofal y del elíxir de la larga vida y estériles. Infructuoso en este objetivo sí produjeron indudables progresos a la química del laboratorio, prepararon gran número de sustancias perfeccionaron muchos aparatos de laboratorios  con el desarrollo de nuevas técnicas que constituyen la base de las posteriores investigaciones.-  La Iatroquímica o química médica próspero en los siglos XVI y XVII, resultó una transición entre la Alquimia y la verdadera Química. Su representante  mas significativo fue el médico suizo Theophrastus von Hohenheim conocido como Paracelso (1493-1541). La iatroquímica es considerada la precursora de la farmacología. Robert Boyle (1627-1691) investigador de esta época, primer químico, que rompe abiertamente con la tradición alquimista, adopta la teoría atómica para explicar las transformaciones químicas, sus investigaciones  permiten considerarle como el precursor de la química moderna.-  La teoría del flogisto, conocida también como ¨sublime teoría¨, supone que toda sustancia combustible, tal como un metal, contiene un ¨principio inflamable¨ denominado posteriormente flogisto. Esta teoría, ejemplo claro del carácter  provisional de las teorías científicas pudo servir de guía a los grandes investigadores del siglo XVIII cuya labor experimental constituye la base de la Química como ciencia. Entre los investigadores de esa época están: M. W. Lomonossoff (1711-1765), Karl Wilhelm Scheele (1742-1786), Joseph Priestley (1733-1804), entre otros.</a:t>
            </a:r>
            <a:endParaRPr lang="es-ES" dirty="0">
              <a:latin typeface="Arial" pitchFamily="34" charset="0"/>
              <a:cs typeface="Arial" pitchFamily="34" charset="0"/>
            </a:endParaRPr>
          </a:p>
        </p:txBody>
      </p:sp>
      <p:sp>
        <p:nvSpPr>
          <p:cNvPr id="4" name="3 Marcador de número de diapositiva"/>
          <p:cNvSpPr>
            <a:spLocks noGrp="1"/>
          </p:cNvSpPr>
          <p:nvPr>
            <p:ph type="sldNum" sz="quarter" idx="10"/>
          </p:nvPr>
        </p:nvSpPr>
        <p:spPr/>
        <p:txBody>
          <a:bodyPr/>
          <a:lstStyle/>
          <a:p>
            <a:fld id="{132112E5-7051-4639-BC3F-8DD97C1A2F99}" type="slidenum">
              <a:rPr lang="es-ES" smtClean="0"/>
              <a:pPr/>
              <a:t>5</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Importante es el progresivo avance de la Química con los diferentes descubrimientos</a:t>
            </a:r>
            <a:r>
              <a:rPr lang="es-ES" baseline="0" dirty="0" smtClean="0"/>
              <a:t> que permite en la actualidad que la humanidad realice estudios de esta ciencia experimental y llevar el conocimiento desde la estructura de las sustancias, sus propiedades y poder identificar sus aplicaciones. A continuación se reflexionará a partir de estos aspectos: estructura-propiedad-aplicación.</a:t>
            </a:r>
            <a:endParaRPr lang="es-ES" dirty="0"/>
          </a:p>
        </p:txBody>
      </p:sp>
      <p:sp>
        <p:nvSpPr>
          <p:cNvPr id="4" name="3 Marcador de número de diapositiva"/>
          <p:cNvSpPr>
            <a:spLocks noGrp="1"/>
          </p:cNvSpPr>
          <p:nvPr>
            <p:ph type="sldNum" sz="quarter" idx="10"/>
          </p:nvPr>
        </p:nvSpPr>
        <p:spPr/>
        <p:txBody>
          <a:bodyPr/>
          <a:lstStyle/>
          <a:p>
            <a:fld id="{132112E5-7051-4639-BC3F-8DD97C1A2F99}" type="slidenum">
              <a:rPr lang="es-ES" smtClean="0"/>
              <a:pPr/>
              <a:t>6</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b="1" dirty="0" smtClean="0"/>
              <a:t>Curie</a:t>
            </a:r>
            <a:r>
              <a:rPr lang="es-ES" dirty="0" smtClean="0"/>
              <a:t>, </a:t>
            </a:r>
            <a:r>
              <a:rPr lang="es-ES" b="1" dirty="0" smtClean="0"/>
              <a:t>Marie y Pierre</a:t>
            </a:r>
            <a:r>
              <a:rPr lang="es-ES" dirty="0" smtClean="0"/>
              <a:t> (1867-1934) y (1859-1906), matrimonio de físicos franceses, premiados con el Nobel, que descubrieron conjuntamente los elementos químicos radio y polonio. </a:t>
            </a:r>
          </a:p>
          <a:p>
            <a:r>
              <a:rPr lang="es-ES" dirty="0" smtClean="0">
                <a:effectLst/>
                <a:hlinkClick r:id="rId3"/>
              </a:rPr>
              <a:t>Nombre completo</a:t>
            </a:r>
            <a:r>
              <a:rPr lang="es-ES" dirty="0" smtClean="0">
                <a:effectLst/>
              </a:rPr>
              <a:t>: Maria </a:t>
            </a:r>
            <a:r>
              <a:rPr lang="es-ES" dirty="0" err="1" smtClean="0">
                <a:effectLst/>
              </a:rPr>
              <a:t>Salomea</a:t>
            </a:r>
            <a:r>
              <a:rPr lang="es-ES" dirty="0" smtClean="0">
                <a:effectLst/>
              </a:rPr>
              <a:t> </a:t>
            </a:r>
            <a:r>
              <a:rPr lang="es-ES" dirty="0" err="1" smtClean="0">
                <a:effectLst/>
              </a:rPr>
              <a:t>Skłodowska</a:t>
            </a:r>
            <a:endParaRPr lang="es-ES" dirty="0" smtClean="0">
              <a:effectLst/>
            </a:endParaRPr>
          </a:p>
          <a:p>
            <a:r>
              <a:rPr lang="es-ES" dirty="0" smtClean="0">
                <a:effectLst/>
                <a:hlinkClick r:id="rId4"/>
              </a:rPr>
              <a:t>Nacimiento</a:t>
            </a:r>
            <a:r>
              <a:rPr lang="es-ES" dirty="0" smtClean="0">
                <a:effectLst/>
              </a:rPr>
              <a:t>: </a:t>
            </a:r>
            <a:r>
              <a:rPr lang="es-ES" dirty="0" smtClean="0">
                <a:effectLst/>
                <a:hlinkClick r:id="rId5"/>
              </a:rPr>
              <a:t>7 de noviembre de 1867</a:t>
            </a:r>
            <a:r>
              <a:rPr lang="es-ES" dirty="0" smtClean="0">
                <a:effectLst/>
              </a:rPr>
              <a:t>  </a:t>
            </a:r>
            <a:r>
              <a:rPr lang="es-ES" dirty="0" smtClean="0">
                <a:effectLst/>
                <a:hlinkClick r:id="rId6"/>
              </a:rPr>
              <a:t>Varsovia</a:t>
            </a:r>
            <a:r>
              <a:rPr lang="es-ES" dirty="0" smtClean="0">
                <a:effectLst/>
              </a:rPr>
              <a:t>, </a:t>
            </a:r>
            <a:r>
              <a:rPr lang="es-ES" dirty="0" err="1" smtClean="0">
                <a:effectLst/>
                <a:hlinkClick r:id="rId7"/>
              </a:rPr>
              <a:t>Zarato</a:t>
            </a:r>
            <a:r>
              <a:rPr lang="es-ES" dirty="0" smtClean="0">
                <a:effectLst/>
                <a:hlinkClick r:id="rId7"/>
              </a:rPr>
              <a:t> de Pol</a:t>
            </a:r>
            <a:r>
              <a:rPr lang="es-ES" dirty="0" smtClean="0">
                <a:effectLst/>
              </a:rPr>
              <a:t> (1934)</a:t>
            </a:r>
          </a:p>
          <a:p>
            <a:r>
              <a:rPr lang="es-ES" i="1" dirty="0" smtClean="0"/>
              <a:t>Pierre Curie</a:t>
            </a:r>
            <a:r>
              <a:rPr lang="es-ES" dirty="0" smtClean="0"/>
              <a:t> (París, 15 de mayo de 1859 - ibíd. 19 de abril de 1906) fue un físico francés. Pioneros en el estudio de la radiactividad trabajaron en  un metaloide radioactivo, químicamente similar al teluro y al bismuto, presente en minerales de uranio. El polonio fue descubierto por el matrimonio de químicos Pierre </a:t>
            </a:r>
            <a:r>
              <a:rPr lang="es-ES" b="1" dirty="0" err="1" smtClean="0"/>
              <a:t>Curie</a:t>
            </a:r>
            <a:r>
              <a:rPr lang="es-ES" dirty="0" smtClean="0"/>
              <a:t> y Marie </a:t>
            </a:r>
            <a:r>
              <a:rPr lang="es-ES" b="1" dirty="0" err="1" smtClean="0"/>
              <a:t>Curie</a:t>
            </a:r>
            <a:r>
              <a:rPr lang="es-ES" dirty="0" smtClean="0"/>
              <a:t> el 18 de julio de 1898, y fue posteriormente renombrado en honor a la tierra natal de Marie, Polonia.</a:t>
            </a:r>
            <a:endParaRPr lang="es-ES" dirty="0"/>
          </a:p>
        </p:txBody>
      </p:sp>
      <p:sp>
        <p:nvSpPr>
          <p:cNvPr id="4" name="3 Marcador de número de diapositiva"/>
          <p:cNvSpPr>
            <a:spLocks noGrp="1"/>
          </p:cNvSpPr>
          <p:nvPr>
            <p:ph type="sldNum" sz="quarter" idx="10"/>
          </p:nvPr>
        </p:nvSpPr>
        <p:spPr/>
        <p:txBody>
          <a:bodyPr/>
          <a:lstStyle/>
          <a:p>
            <a:fld id="{132112E5-7051-4639-BC3F-8DD97C1A2F99}" type="slidenum">
              <a:rPr lang="es-ES" smtClean="0"/>
              <a:pPr/>
              <a:t>9</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latin typeface="Arial" pitchFamily="34" charset="0"/>
                <a:cs typeface="Arial" pitchFamily="34" charset="0"/>
              </a:rPr>
              <a:t>Hasta 1850 los químicos  habían llegado a identificar unas 20 triadas lo que indicaba la existencia  entre los elementos de  una cierta regularidad</a:t>
            </a:r>
            <a:endParaRPr lang="es-ES" dirty="0">
              <a:latin typeface="Arial" pitchFamily="34" charset="0"/>
              <a:cs typeface="Arial" pitchFamily="34" charset="0"/>
            </a:endParaRPr>
          </a:p>
        </p:txBody>
      </p:sp>
      <p:sp>
        <p:nvSpPr>
          <p:cNvPr id="4" name="3 Marcador de número de diapositiva"/>
          <p:cNvSpPr>
            <a:spLocks noGrp="1"/>
          </p:cNvSpPr>
          <p:nvPr>
            <p:ph type="sldNum" sz="quarter" idx="10"/>
          </p:nvPr>
        </p:nvSpPr>
        <p:spPr/>
        <p:txBody>
          <a:bodyPr/>
          <a:lstStyle/>
          <a:p>
            <a:fld id="{132112E5-7051-4639-BC3F-8DD97C1A2F99}" type="slidenum">
              <a:rPr lang="es-ES" smtClean="0"/>
              <a:pPr/>
              <a:t>11</a:t>
            </a:fld>
            <a:endParaRPr lang="es-E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Chancourtois, ordenó los elementos por orden creciente de pesos atómicos en una hélice arrollada sobre un cilindro vertical, la aparición de cierta repetición periódica de propiedades  pareció muy complicada y artificial y recibió muy poca atención.</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Newlands, ordenó los elementos en valores  crecientes de los pesos atómicos y observó que el octavo elemento a </a:t>
            </a:r>
            <a:r>
              <a:rPr kumimoji="0" lang="es-ES" sz="1200" b="0" i="0" u="none" strike="noStrike" cap="none" normalizeH="0" baseline="0" noProof="0" dirty="0" smtClean="0">
                <a:ln>
                  <a:noFill/>
                </a:ln>
                <a:solidFill>
                  <a:schemeClr val="tx1"/>
                </a:solidFill>
                <a:effectLst/>
                <a:latin typeface="Arial" pitchFamily="34" charset="0"/>
                <a:ea typeface="Calibri" pitchFamily="34" charset="0"/>
                <a:cs typeface="Arial" pitchFamily="34" charset="0"/>
              </a:rPr>
              <a:t>partir</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de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uno</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cualquiera podia considerarse como una repetición del primero de manera análoga a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las</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notas  en la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escala</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musical. La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ley</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de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las</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octavas</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marcaba</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la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división</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de los elementos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por</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familias</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naturales</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Grupos</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y en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Períodos</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pero</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la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periodicidad</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de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ocho</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parecía</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tan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arbitraria</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y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fantasiosa</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que la idea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fue</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ridiculizada</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ya</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que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planteaban</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que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si</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no se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obtendrian</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análogos</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resultados</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al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disponer</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los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elemetos</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en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orden</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alfabético</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3 Marcador de número de diapositiva"/>
          <p:cNvSpPr>
            <a:spLocks noGrp="1"/>
          </p:cNvSpPr>
          <p:nvPr>
            <p:ph type="sldNum" sz="quarter" idx="10"/>
          </p:nvPr>
        </p:nvSpPr>
        <p:spPr/>
        <p:txBody>
          <a:bodyPr/>
          <a:lstStyle/>
          <a:p>
            <a:fld id="{132112E5-7051-4639-BC3F-8DD97C1A2F99}" type="slidenum">
              <a:rPr lang="es-ES" smtClean="0"/>
              <a:pPr/>
              <a:t>12</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latin typeface="Arial" pitchFamily="34" charset="0"/>
                <a:cs typeface="Arial" pitchFamily="34" charset="0"/>
              </a:rPr>
              <a:t>La clasificación  periódica  de los elementos constituyó una de las aportaciones teóricas más importantes a la Química, aunque  contiene ciertas</a:t>
            </a:r>
            <a:r>
              <a:rPr lang="es-ES" baseline="0" dirty="0" smtClean="0">
                <a:latin typeface="Arial" pitchFamily="34" charset="0"/>
                <a:cs typeface="Arial" pitchFamily="34" charset="0"/>
              </a:rPr>
              <a:t> irregularidades que disminuyen su validez general, referidas a continuación:</a:t>
            </a:r>
          </a:p>
          <a:p>
            <a:r>
              <a:rPr lang="es-ES" baseline="0" dirty="0" smtClean="0">
                <a:latin typeface="Arial" pitchFamily="34" charset="0"/>
                <a:cs typeface="Arial" pitchFamily="34" charset="0"/>
              </a:rPr>
              <a:t>1.- No sitúa al hidrógeno en un lugar adecuado de la Tabla</a:t>
            </a:r>
          </a:p>
          <a:p>
            <a:r>
              <a:rPr lang="es-ES" baseline="0" dirty="0" smtClean="0">
                <a:latin typeface="Arial" pitchFamily="34" charset="0"/>
                <a:cs typeface="Arial" pitchFamily="34" charset="0"/>
              </a:rPr>
              <a:t>2.- La distribución de los elementos no están siempre en orden creciente de pesos atómicos</a:t>
            </a:r>
          </a:p>
          <a:p>
            <a:r>
              <a:rPr lang="es-ES" baseline="0" dirty="0" smtClean="0">
                <a:latin typeface="Arial" pitchFamily="34" charset="0"/>
                <a:cs typeface="Arial" pitchFamily="34" charset="0"/>
              </a:rPr>
              <a:t>3,- La  continuidad en la ordenación de los elementos queda rota </a:t>
            </a:r>
          </a:p>
          <a:p>
            <a:r>
              <a:rPr lang="es-ES" baseline="0" dirty="0" smtClean="0">
                <a:latin typeface="Arial" pitchFamily="34" charset="0"/>
                <a:cs typeface="Arial" pitchFamily="34" charset="0"/>
              </a:rPr>
              <a:t>4.- Da excesiva importancia a una de las valencias de los elementos</a:t>
            </a:r>
          </a:p>
          <a:p>
            <a:r>
              <a:rPr lang="es-ES" baseline="0" dirty="0" smtClean="0">
                <a:latin typeface="Arial" pitchFamily="34" charset="0"/>
                <a:cs typeface="Arial" pitchFamily="34" charset="0"/>
              </a:rPr>
              <a:t>5.- No hay separación clara entre  metales y no metales</a:t>
            </a:r>
          </a:p>
          <a:p>
            <a:r>
              <a:rPr lang="es-ES" baseline="0" dirty="0" smtClean="0">
                <a:latin typeface="Arial" pitchFamily="34" charset="0"/>
                <a:cs typeface="Arial" pitchFamily="34" charset="0"/>
              </a:rPr>
              <a:t>6.- No se establecen relaciones cuantitativas</a:t>
            </a:r>
            <a:endParaRPr lang="es-ES" dirty="0">
              <a:latin typeface="Arial" pitchFamily="34" charset="0"/>
              <a:cs typeface="Arial" pitchFamily="34" charset="0"/>
            </a:endParaRPr>
          </a:p>
        </p:txBody>
      </p:sp>
      <p:sp>
        <p:nvSpPr>
          <p:cNvPr id="4" name="3 Marcador de número de diapositiva"/>
          <p:cNvSpPr>
            <a:spLocks noGrp="1"/>
          </p:cNvSpPr>
          <p:nvPr>
            <p:ph type="sldNum" sz="quarter" idx="10"/>
          </p:nvPr>
        </p:nvSpPr>
        <p:spPr/>
        <p:txBody>
          <a:bodyPr/>
          <a:lstStyle/>
          <a:p>
            <a:fld id="{132112E5-7051-4639-BC3F-8DD97C1A2F99}" type="slidenum">
              <a:rPr lang="es-ES" smtClean="0"/>
              <a:pPr/>
              <a:t>15</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19"/>
            <a:ext cx="7772400" cy="1102519"/>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EBBD461-AA70-4F9A-89D8-39055D5C68A7}" type="datetimeFigureOut">
              <a:rPr lang="es-ES" smtClean="0"/>
              <a:pPr/>
              <a:t>03/03/2021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0ED070D-4695-4CCA-A354-AFE6678C00AF}"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EBBD461-AA70-4F9A-89D8-39055D5C68A7}" type="datetimeFigureOut">
              <a:rPr lang="es-ES" smtClean="0"/>
              <a:pPr/>
              <a:t>03/03/2021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0ED070D-4695-4CCA-A354-AFE6678C00A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05979"/>
            <a:ext cx="2057400" cy="4388644"/>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05979"/>
            <a:ext cx="6019800" cy="43886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EBBD461-AA70-4F9A-89D8-39055D5C68A7}" type="datetimeFigureOut">
              <a:rPr lang="es-ES" smtClean="0"/>
              <a:pPr/>
              <a:t>03/03/2021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0ED070D-4695-4CCA-A354-AFE6678C00A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EBBD461-AA70-4F9A-89D8-39055D5C68A7}" type="datetimeFigureOut">
              <a:rPr lang="es-ES" smtClean="0"/>
              <a:pPr/>
              <a:t>03/03/2021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0ED070D-4695-4CCA-A354-AFE6678C00A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EBBD461-AA70-4F9A-89D8-39055D5C68A7}" type="datetimeFigureOut">
              <a:rPr lang="es-ES" smtClean="0"/>
              <a:pPr/>
              <a:t>03/03/2021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0ED070D-4695-4CCA-A354-AFE6678C00AF}"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EBBD461-AA70-4F9A-89D8-39055D5C68A7}" type="datetimeFigureOut">
              <a:rPr lang="es-ES" smtClean="0"/>
              <a:pPr/>
              <a:t>03/03/2021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0ED070D-4695-4CCA-A354-AFE6678C00A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EBBD461-AA70-4F9A-89D8-39055D5C68A7}" type="datetimeFigureOut">
              <a:rPr lang="es-ES" smtClean="0"/>
              <a:pPr/>
              <a:t>03/03/2021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0ED070D-4695-4CCA-A354-AFE6678C00A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EBBD461-AA70-4F9A-89D8-39055D5C68A7}" type="datetimeFigureOut">
              <a:rPr lang="es-ES" smtClean="0"/>
              <a:pPr/>
              <a:t>03/03/2021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0ED070D-4695-4CCA-A354-AFE6678C00A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EBBD461-AA70-4F9A-89D8-39055D5C68A7}" type="datetimeFigureOut">
              <a:rPr lang="es-ES" smtClean="0"/>
              <a:pPr/>
              <a:t>03/03/2021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0ED070D-4695-4CCA-A354-AFE6678C00A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EBBD461-AA70-4F9A-89D8-39055D5C68A7}" type="datetimeFigureOut">
              <a:rPr lang="es-ES" smtClean="0"/>
              <a:pPr/>
              <a:t>03/03/2021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0ED070D-4695-4CCA-A354-AFE6678C00A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EBBD461-AA70-4F9A-89D8-39055D5C68A7}" type="datetimeFigureOut">
              <a:rPr lang="es-ES" smtClean="0"/>
              <a:pPr/>
              <a:t>03/03/2021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0ED070D-4695-4CCA-A354-AFE6678C00AF}"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EBBD461-AA70-4F9A-89D8-39055D5C68A7}" type="datetimeFigureOut">
              <a:rPr lang="es-ES" smtClean="0"/>
              <a:pPr/>
              <a:t>03/03/2021</a:t>
            </a:fld>
            <a:endParaRPr lang="es-ES"/>
          </a:p>
        </p:txBody>
      </p:sp>
      <p:sp>
        <p:nvSpPr>
          <p:cNvPr id="5" name="4 Marcador de pie de página"/>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0ED070D-4695-4CCA-A354-AFE6678C00AF}"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s://proteccionradiologica.files.wordpress.com/2010/01/41.jpg"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www.rinconeducativo.org/es/recursos-educativos"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s://www.lenntech.es/periodica/historia/historia-de-la-tabla-periodica.htm"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42910" y="3792690"/>
            <a:ext cx="3000396" cy="707886"/>
          </a:xfrm>
          <a:prstGeom prst="rect">
            <a:avLst/>
          </a:prstGeom>
          <a:solidFill>
            <a:schemeClr val="bg2">
              <a:lumMod val="90000"/>
            </a:schemeClr>
          </a:solidFill>
          <a:ln w="28575">
            <a:solidFill>
              <a:schemeClr val="tx1"/>
            </a:solidFill>
          </a:ln>
          <a:effectLst>
            <a:innerShdw blurRad="63500" dist="50800">
              <a:prstClr val="black">
                <a:alpha val="50000"/>
              </a:prstClr>
            </a:innerShdw>
          </a:effectLst>
          <a:scene3d>
            <a:camera prst="orthographicFront"/>
            <a:lightRig rig="threePt" dir="t"/>
          </a:scene3d>
          <a:sp3d>
            <a:bevelT w="165100" prst="coolSlant"/>
          </a:sp3d>
        </p:spPr>
        <p:txBody>
          <a:bodyPr wrap="square" rtlCol="0">
            <a:spAutoFit/>
          </a:bodyPr>
          <a:lstStyle/>
          <a:p>
            <a:r>
              <a:rPr lang="es-ES" sz="2000" b="1" dirty="0" smtClean="0">
                <a:latin typeface="Arial" pitchFamily="34" charset="0"/>
                <a:cs typeface="Arial" pitchFamily="34" charset="0"/>
              </a:rPr>
              <a:t>Herminia Carmen Taño Hernández-Piloto</a:t>
            </a:r>
            <a:endParaRPr lang="es-ES" sz="2000" b="1" dirty="0">
              <a:latin typeface="Arial" pitchFamily="34" charset="0"/>
              <a:cs typeface="Arial" pitchFamily="34" charset="0"/>
            </a:endParaRPr>
          </a:p>
        </p:txBody>
      </p:sp>
      <p:sp>
        <p:nvSpPr>
          <p:cNvPr id="5" name="4 CuadroTexto"/>
          <p:cNvSpPr txBox="1"/>
          <p:nvPr/>
        </p:nvSpPr>
        <p:spPr>
          <a:xfrm>
            <a:off x="1428728" y="285734"/>
            <a:ext cx="6572296" cy="707886"/>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8100000" scaled="1"/>
            <a:tileRect/>
          </a:gradFill>
          <a:ln w="38100">
            <a:solidFill>
              <a:schemeClr val="tx1"/>
            </a:solidFill>
          </a:ln>
          <a:scene3d>
            <a:camera prst="orthographicFront"/>
            <a:lightRig rig="threePt" dir="t"/>
          </a:scene3d>
          <a:sp3d>
            <a:bevelT prst="relaxedInset"/>
          </a:sp3d>
        </p:spPr>
        <p:txBody>
          <a:bodyPr wrap="square" rtlCol="0">
            <a:spAutoFit/>
          </a:bodyPr>
          <a:lstStyle/>
          <a:p>
            <a:pPr algn="ctr"/>
            <a:r>
              <a:rPr lang="es-ES" sz="2000" dirty="0" smtClean="0">
                <a:latin typeface="Arial" pitchFamily="34" charset="0"/>
                <a:cs typeface="Arial" pitchFamily="34" charset="0"/>
              </a:rPr>
              <a:t>Universidad de Ciencias Médicas de La Habana</a:t>
            </a:r>
          </a:p>
          <a:p>
            <a:pPr algn="ctr"/>
            <a:r>
              <a:rPr lang="es-ES" sz="2000" dirty="0">
                <a:solidFill>
                  <a:prstClr val="black"/>
                </a:solidFill>
                <a:latin typeface="Arial" pitchFamily="34" charset="0"/>
                <a:cs typeface="Arial" pitchFamily="34" charset="0"/>
              </a:rPr>
              <a:t>Facultad Preparatoria</a:t>
            </a:r>
            <a:r>
              <a:rPr lang="es-ES" sz="2000" dirty="0" smtClean="0">
                <a:latin typeface="Arial" pitchFamily="34" charset="0"/>
                <a:cs typeface="Arial" pitchFamily="34" charset="0"/>
              </a:rPr>
              <a:t> </a:t>
            </a:r>
            <a:endParaRPr lang="es-ES" sz="2000" dirty="0">
              <a:latin typeface="Arial" pitchFamily="34" charset="0"/>
              <a:cs typeface="Arial" pitchFamily="34" charset="0"/>
            </a:endParaRPr>
          </a:p>
        </p:txBody>
      </p:sp>
      <p:sp>
        <p:nvSpPr>
          <p:cNvPr id="2" name="1 CuadroTexto"/>
          <p:cNvSpPr txBox="1"/>
          <p:nvPr/>
        </p:nvSpPr>
        <p:spPr>
          <a:xfrm>
            <a:off x="2571736" y="1500180"/>
            <a:ext cx="3786214" cy="1015663"/>
          </a:xfrm>
          <a:prstGeom prst="rect">
            <a:avLst/>
          </a:prstGeom>
          <a:ln/>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s-ES" sz="2000" b="1" dirty="0" smtClean="0">
                <a:latin typeface="Arial"/>
                <a:ea typeface="Calibri"/>
                <a:cs typeface="Times New Roman"/>
              </a:rPr>
              <a:t>LA QUÍMICA. HISTORIA Y CIENCIA EN LA EDUCACIÓN MÉDICA</a:t>
            </a:r>
            <a:endParaRPr lang="es-ES" sz="2000" dirty="0">
              <a:latin typeface="Arial" pitchFamily="34" charset="0"/>
              <a:cs typeface="Arial" pitchFamily="34" charset="0"/>
            </a:endParaRPr>
          </a:p>
        </p:txBody>
      </p:sp>
      <p:sp>
        <p:nvSpPr>
          <p:cNvPr id="13" name="12 CuadroTexto"/>
          <p:cNvSpPr txBox="1"/>
          <p:nvPr/>
        </p:nvSpPr>
        <p:spPr>
          <a:xfrm>
            <a:off x="5429256" y="3792690"/>
            <a:ext cx="2857520" cy="707886"/>
          </a:xfrm>
          <a:prstGeom prst="rect">
            <a:avLst/>
          </a:prstGeom>
          <a:solidFill>
            <a:schemeClr val="bg2">
              <a:lumMod val="90000"/>
            </a:schemeClr>
          </a:solidFill>
          <a:ln w="38100">
            <a:solidFill>
              <a:schemeClr val="tx1"/>
            </a:solidFill>
          </a:ln>
          <a:scene3d>
            <a:camera prst="orthographicFront"/>
            <a:lightRig rig="threePt" dir="t"/>
          </a:scene3d>
          <a:sp3d>
            <a:bevelT w="165100" prst="coolSlant"/>
          </a:sp3d>
        </p:spPr>
        <p:txBody>
          <a:bodyPr wrap="square" rtlCol="0">
            <a:spAutoFit/>
          </a:bodyPr>
          <a:lstStyle/>
          <a:p>
            <a:r>
              <a:rPr lang="es-ES" sz="2000" b="1" dirty="0" smtClean="0">
                <a:latin typeface="Arial" pitchFamily="34" charset="0"/>
                <a:cs typeface="Arial" pitchFamily="34" charset="0"/>
              </a:rPr>
              <a:t>Maritza de la Caridad Venet  Pérez</a:t>
            </a:r>
            <a:endParaRPr lang="es-ES" sz="2000" b="1" dirty="0">
              <a:latin typeface="Arial" pitchFamily="34" charset="0"/>
              <a:cs typeface="Arial" pitchFamily="34" charset="0"/>
            </a:endParaRPr>
          </a:p>
        </p:txBody>
      </p:sp>
      <p:sp>
        <p:nvSpPr>
          <p:cNvPr id="14" name="13 Flecha izquierda, derecha y arriba"/>
          <p:cNvSpPr/>
          <p:nvPr/>
        </p:nvSpPr>
        <p:spPr>
          <a:xfrm>
            <a:off x="3929058" y="3507308"/>
            <a:ext cx="1216152" cy="85039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CuadroTexto"/>
          <p:cNvSpPr txBox="1"/>
          <p:nvPr/>
        </p:nvSpPr>
        <p:spPr>
          <a:xfrm>
            <a:off x="3929058" y="3000378"/>
            <a:ext cx="1214446" cy="369332"/>
          </a:xfrm>
          <a:prstGeom prst="rect">
            <a:avLst/>
          </a:prstGeom>
          <a:noFill/>
        </p:spPr>
        <p:txBody>
          <a:bodyPr wrap="square" rtlCol="0">
            <a:spAutoFit/>
          </a:bodyPr>
          <a:lstStyle/>
          <a:p>
            <a:r>
              <a:rPr lang="es-ES" b="1" dirty="0" smtClean="0">
                <a:latin typeface="Arial" pitchFamily="34" charset="0"/>
                <a:cs typeface="Arial" pitchFamily="34" charset="0"/>
              </a:rPr>
              <a:t>Autoras</a:t>
            </a:r>
            <a:endParaRPr lang="es-ES" b="1" dirty="0">
              <a:latin typeface="Arial" pitchFamily="34" charset="0"/>
              <a:cs typeface="Arial" pitchFamily="34" charset="0"/>
            </a:endParaRPr>
          </a:p>
        </p:txBody>
      </p:sp>
    </p:spTree>
    <p:extLst>
      <p:ext uri="{BB962C8B-B14F-4D97-AF65-F5344CB8AC3E}">
        <p14:creationId xmlns:p14="http://schemas.microsoft.com/office/powerpoint/2010/main" val="2990250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00100" y="285734"/>
            <a:ext cx="7286676" cy="1015663"/>
          </a:xfrm>
          <a:prstGeom prst="rect">
            <a:avLst/>
          </a:prstGeom>
          <a:solidFill>
            <a:schemeClr val="accent2">
              <a:lumMod val="40000"/>
              <a:lumOff val="60000"/>
            </a:schemeClr>
          </a:solidFill>
          <a:scene3d>
            <a:camera prst="orthographicFront"/>
            <a:lightRig rig="threePt" dir="t"/>
          </a:scene3d>
          <a:sp3d>
            <a:bevelT w="165100" prst="coolSlant"/>
          </a:sp3d>
        </p:spPr>
        <p:txBody>
          <a:bodyPr wrap="square">
            <a:spAutoFit/>
          </a:bodyPr>
          <a:lstStyle/>
          <a:p>
            <a:r>
              <a:rPr lang="es-ES" sz="2000" b="1" dirty="0" smtClean="0">
                <a:latin typeface="Arial"/>
                <a:ea typeface="Calibri"/>
              </a:rPr>
              <a:t>Segundo aspecto: Propiedades.</a:t>
            </a:r>
          </a:p>
          <a:p>
            <a:pPr algn="ctr"/>
            <a:r>
              <a:rPr lang="es-ES" sz="2000" b="1" dirty="0" smtClean="0">
                <a:latin typeface="Arial"/>
                <a:ea typeface="Calibri"/>
              </a:rPr>
              <a:t>Clasificación  y agrupación de los elementos según las manifestaciones de propiedades físicas y químicas</a:t>
            </a:r>
          </a:p>
        </p:txBody>
      </p:sp>
      <p:sp>
        <p:nvSpPr>
          <p:cNvPr id="3" name="2 CuadroTexto"/>
          <p:cNvSpPr txBox="1"/>
          <p:nvPr/>
        </p:nvSpPr>
        <p:spPr>
          <a:xfrm>
            <a:off x="428596" y="1785932"/>
            <a:ext cx="1357322" cy="923330"/>
          </a:xfrm>
          <a:prstGeom prst="rect">
            <a:avLst/>
          </a:prstGeom>
          <a:noFill/>
        </p:spPr>
        <p:txBody>
          <a:bodyPr wrap="square" rtlCol="0">
            <a:spAutoFit/>
          </a:bodyPr>
          <a:lstStyle/>
          <a:p>
            <a:r>
              <a:rPr lang="es-ES" b="1" dirty="0" smtClean="0">
                <a:latin typeface="Arial" pitchFamily="34" charset="0"/>
                <a:cs typeface="Arial" pitchFamily="34" charset="0"/>
              </a:rPr>
              <a:t>Primera:</a:t>
            </a:r>
          </a:p>
          <a:p>
            <a:r>
              <a:rPr lang="es-ES" b="1" dirty="0" smtClean="0">
                <a:latin typeface="Arial" pitchFamily="34" charset="0"/>
                <a:cs typeface="Arial" pitchFamily="34" charset="0"/>
              </a:rPr>
              <a:t>Las masas atómicas</a:t>
            </a:r>
            <a:endParaRPr lang="es-ES" b="1" dirty="0">
              <a:latin typeface="Arial" pitchFamily="34" charset="0"/>
              <a:cs typeface="Arial" pitchFamily="34" charset="0"/>
            </a:endParaRPr>
          </a:p>
        </p:txBody>
      </p:sp>
      <p:sp>
        <p:nvSpPr>
          <p:cNvPr id="5" name="4 CuadroTexto"/>
          <p:cNvSpPr txBox="1"/>
          <p:nvPr/>
        </p:nvSpPr>
        <p:spPr>
          <a:xfrm>
            <a:off x="1928794" y="2643188"/>
            <a:ext cx="2143140" cy="1477328"/>
          </a:xfrm>
          <a:prstGeom prst="rect">
            <a:avLst/>
          </a:prstGeom>
          <a:noFill/>
        </p:spPr>
        <p:txBody>
          <a:bodyPr wrap="square" rtlCol="0">
            <a:spAutoFit/>
          </a:bodyPr>
          <a:lstStyle/>
          <a:p>
            <a:r>
              <a:rPr lang="es-ES" b="1" dirty="0" smtClean="0">
                <a:latin typeface="Arial" pitchFamily="34" charset="0"/>
                <a:cs typeface="Arial" pitchFamily="34" charset="0"/>
              </a:rPr>
              <a:t>Segunda:</a:t>
            </a:r>
          </a:p>
          <a:p>
            <a:r>
              <a:rPr lang="es-ES" b="1" dirty="0" smtClean="0">
                <a:latin typeface="Arial" pitchFamily="34" charset="0"/>
                <a:cs typeface="Arial" pitchFamily="34" charset="0"/>
              </a:rPr>
              <a:t>Propiedades que se repite cada cierto número de elemento</a:t>
            </a:r>
            <a:endParaRPr lang="es-ES" b="1" dirty="0">
              <a:latin typeface="Arial" pitchFamily="34" charset="0"/>
              <a:cs typeface="Arial" pitchFamily="34" charset="0"/>
            </a:endParaRPr>
          </a:p>
        </p:txBody>
      </p:sp>
      <p:sp>
        <p:nvSpPr>
          <p:cNvPr id="7" name="6 CuadroTexto"/>
          <p:cNvSpPr txBox="1"/>
          <p:nvPr/>
        </p:nvSpPr>
        <p:spPr>
          <a:xfrm>
            <a:off x="4643438" y="1785932"/>
            <a:ext cx="1714512" cy="1477328"/>
          </a:xfrm>
          <a:prstGeom prst="rect">
            <a:avLst/>
          </a:prstGeom>
          <a:noFill/>
        </p:spPr>
        <p:txBody>
          <a:bodyPr wrap="square" rtlCol="0">
            <a:spAutoFit/>
          </a:bodyPr>
          <a:lstStyle/>
          <a:p>
            <a:r>
              <a:rPr lang="es-ES" b="1" dirty="0" smtClean="0">
                <a:latin typeface="Arial" pitchFamily="34" charset="0"/>
                <a:cs typeface="Arial" pitchFamily="34" charset="0"/>
              </a:rPr>
              <a:t>Tercera:</a:t>
            </a:r>
          </a:p>
          <a:p>
            <a:r>
              <a:rPr lang="es-ES" b="1" dirty="0" smtClean="0">
                <a:latin typeface="Arial" pitchFamily="34" charset="0"/>
                <a:cs typeface="Arial" pitchFamily="34" charset="0"/>
              </a:rPr>
              <a:t>Cierta periodicidad en el volumen atómico</a:t>
            </a:r>
            <a:endParaRPr lang="es-ES" b="1" dirty="0">
              <a:latin typeface="Arial" pitchFamily="34" charset="0"/>
              <a:cs typeface="Arial" pitchFamily="34" charset="0"/>
            </a:endParaRPr>
          </a:p>
        </p:txBody>
      </p:sp>
      <p:sp>
        <p:nvSpPr>
          <p:cNvPr id="8" name="7 CuadroTexto"/>
          <p:cNvSpPr txBox="1"/>
          <p:nvPr/>
        </p:nvSpPr>
        <p:spPr>
          <a:xfrm>
            <a:off x="6500826" y="2643188"/>
            <a:ext cx="2357454" cy="2031325"/>
          </a:xfrm>
          <a:prstGeom prst="rect">
            <a:avLst/>
          </a:prstGeom>
          <a:noFill/>
        </p:spPr>
        <p:txBody>
          <a:bodyPr wrap="square" rtlCol="0">
            <a:spAutoFit/>
          </a:bodyPr>
          <a:lstStyle/>
          <a:p>
            <a:r>
              <a:rPr lang="es-ES" b="1" dirty="0" smtClean="0">
                <a:latin typeface="Arial" pitchFamily="34" charset="0"/>
                <a:cs typeface="Arial" pitchFamily="34" charset="0"/>
              </a:rPr>
              <a:t>Cuarta :</a:t>
            </a:r>
          </a:p>
          <a:p>
            <a:r>
              <a:rPr lang="es-ES" b="1" dirty="0" smtClean="0">
                <a:latin typeface="Arial" pitchFamily="34" charset="0"/>
                <a:cs typeface="Arial" pitchFamily="34" charset="0"/>
              </a:rPr>
              <a:t>Repetición periódica de propiedades. </a:t>
            </a:r>
          </a:p>
          <a:p>
            <a:r>
              <a:rPr lang="es-ES" b="1" dirty="0" smtClean="0">
                <a:latin typeface="Arial" pitchFamily="34" charset="0"/>
                <a:cs typeface="Arial" pitchFamily="34" charset="0"/>
              </a:rPr>
              <a:t>Dmitri  Ivanovich  Mendeléiev</a:t>
            </a:r>
          </a:p>
          <a:p>
            <a:endParaRPr lang="es-ES" b="1" dirty="0">
              <a:latin typeface="Arial" pitchFamily="34" charset="0"/>
              <a:cs typeface="Arial" pitchFamily="34" charset="0"/>
            </a:endParaRPr>
          </a:p>
        </p:txBody>
      </p:sp>
      <p:sp>
        <p:nvSpPr>
          <p:cNvPr id="12" name="11 Flecha curvada hacia arriba"/>
          <p:cNvSpPr/>
          <p:nvPr/>
        </p:nvSpPr>
        <p:spPr>
          <a:xfrm rot="19944969">
            <a:off x="3805350" y="2031292"/>
            <a:ext cx="901602" cy="61267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tx1"/>
              </a:solidFill>
            </a:endParaRPr>
          </a:p>
        </p:txBody>
      </p:sp>
      <p:sp>
        <p:nvSpPr>
          <p:cNvPr id="14" name="13 Flecha curvada hacia la izquierda"/>
          <p:cNvSpPr/>
          <p:nvPr/>
        </p:nvSpPr>
        <p:spPr>
          <a:xfrm rot="16650023">
            <a:off x="1860812" y="1761091"/>
            <a:ext cx="634253" cy="8778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tx1"/>
              </a:solidFill>
            </a:endParaRPr>
          </a:p>
        </p:txBody>
      </p:sp>
      <p:sp>
        <p:nvSpPr>
          <p:cNvPr id="15" name="14 Flecha curvada hacia la izquierda"/>
          <p:cNvSpPr/>
          <p:nvPr/>
        </p:nvSpPr>
        <p:spPr>
          <a:xfrm rot="19291505">
            <a:off x="6706048" y="1697916"/>
            <a:ext cx="661125" cy="89041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istrador\Escritorio\Supercurso 2 20-21\HISTARMED 2020\Imagenes para Histarmed\Imágenes de la po Histarmed\Triadas-de-Döbereiner.jpg"/>
          <p:cNvPicPr>
            <a:picLocks noChangeAspect="1" noChangeArrowheads="1"/>
          </p:cNvPicPr>
          <p:nvPr/>
        </p:nvPicPr>
        <p:blipFill>
          <a:blip r:embed="rId3"/>
          <a:srcRect/>
          <a:stretch>
            <a:fillRect/>
          </a:stretch>
        </p:blipFill>
        <p:spPr bwMode="auto">
          <a:xfrm>
            <a:off x="571472" y="914777"/>
            <a:ext cx="4786346" cy="4085290"/>
          </a:xfrm>
          <a:prstGeom prst="rect">
            <a:avLst/>
          </a:prstGeom>
          <a:solidFill>
            <a:schemeClr val="accent6">
              <a:lumMod val="60000"/>
              <a:lumOff val="40000"/>
            </a:schemeClr>
          </a:solidFill>
          <a:effectLst>
            <a:softEdge rad="63500"/>
          </a:effectLst>
        </p:spPr>
      </p:pic>
      <p:sp>
        <p:nvSpPr>
          <p:cNvPr id="3" name="2 Rectángulo"/>
          <p:cNvSpPr/>
          <p:nvPr/>
        </p:nvSpPr>
        <p:spPr>
          <a:xfrm>
            <a:off x="714348" y="142858"/>
            <a:ext cx="3357586" cy="646331"/>
          </a:xfrm>
          <a:prstGeom prst="rect">
            <a:avLst/>
          </a:prstGeom>
          <a:solidFill>
            <a:schemeClr val="accent2">
              <a:lumMod val="20000"/>
              <a:lumOff val="80000"/>
            </a:schemeClr>
          </a:solidFill>
          <a:scene3d>
            <a:camera prst="orthographicFront"/>
            <a:lightRig rig="threePt" dir="t"/>
          </a:scene3d>
          <a:sp3d>
            <a:bevelT w="165100" prst="coolSlant"/>
          </a:sp3d>
        </p:spPr>
        <p:txBody>
          <a:bodyPr wrap="square">
            <a:spAutoFit/>
          </a:bodyPr>
          <a:lstStyle/>
          <a:p>
            <a:pPr algn="ctr"/>
            <a:r>
              <a:rPr lang="es-ES" b="1" dirty="0" smtClean="0">
                <a:latin typeface="Arial" pitchFamily="34" charset="0"/>
                <a:cs typeface="Arial" pitchFamily="34" charset="0"/>
              </a:rPr>
              <a:t>Primera clasificación:</a:t>
            </a:r>
          </a:p>
          <a:p>
            <a:pPr algn="ctr"/>
            <a:r>
              <a:rPr lang="es-ES" b="1" dirty="0" smtClean="0">
                <a:latin typeface="Arial" pitchFamily="34" charset="0"/>
                <a:cs typeface="Arial" pitchFamily="34" charset="0"/>
              </a:rPr>
              <a:t>Las masas atómicas</a:t>
            </a:r>
            <a:endParaRPr lang="es-ES" b="1" dirty="0">
              <a:latin typeface="Arial" pitchFamily="34" charset="0"/>
              <a:cs typeface="Arial" pitchFamily="34" charset="0"/>
            </a:endParaRPr>
          </a:p>
        </p:txBody>
      </p:sp>
      <p:sp>
        <p:nvSpPr>
          <p:cNvPr id="4" name="3 Rectángulo"/>
          <p:cNvSpPr/>
          <p:nvPr/>
        </p:nvSpPr>
        <p:spPr>
          <a:xfrm>
            <a:off x="5643570" y="1218379"/>
            <a:ext cx="3143272" cy="3046988"/>
          </a:xfrm>
          <a:prstGeom prst="rect">
            <a:avLst/>
          </a:prstGeom>
          <a:solidFill>
            <a:schemeClr val="accent1">
              <a:lumMod val="20000"/>
              <a:lumOff val="80000"/>
            </a:schemeClr>
          </a:solidFill>
        </p:spPr>
        <p:txBody>
          <a:bodyPr wrap="square">
            <a:spAutoFit/>
          </a:bodyPr>
          <a:lstStyle/>
          <a:p>
            <a:r>
              <a:rPr lang="es-ES" sz="1600" b="1" dirty="0" smtClean="0">
                <a:latin typeface="Arial" pitchFamily="34" charset="0"/>
                <a:cs typeface="Arial" pitchFamily="34" charset="0"/>
              </a:rPr>
              <a:t>Johann Wolfgang Döbereiner  (Hof, 13 de diciembre de 1780-Jena, 24 de marzo de 1849)</a:t>
            </a:r>
          </a:p>
          <a:p>
            <a:endParaRPr lang="es-ES" sz="1600" b="1" dirty="0" smtClean="0">
              <a:latin typeface="Arial" pitchFamily="34" charset="0"/>
              <a:cs typeface="Arial" pitchFamily="34" charset="0"/>
            </a:endParaRPr>
          </a:p>
          <a:p>
            <a:r>
              <a:rPr lang="es-ES" sz="1600" b="1" dirty="0" smtClean="0">
                <a:latin typeface="Arial" pitchFamily="34" charset="0"/>
                <a:cs typeface="Arial" pitchFamily="34" charset="0"/>
              </a:rPr>
              <a:t>Triada de Döbereiner</a:t>
            </a:r>
          </a:p>
          <a:p>
            <a:r>
              <a:rPr lang="es-ES" sz="1600" b="1" dirty="0" smtClean="0">
                <a:latin typeface="Arial" pitchFamily="34" charset="0"/>
                <a:cs typeface="Arial" pitchFamily="34" charset="0"/>
              </a:rPr>
              <a:t>Característica: El peso atómico del elemento central resultaba ser la media aproximada de los dos elementos restantes en la triada.</a:t>
            </a:r>
          </a:p>
          <a:p>
            <a:endParaRPr lang="es-ES" sz="16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71472" y="285734"/>
            <a:ext cx="6500858" cy="923330"/>
          </a:xfrm>
          <a:prstGeom prst="rect">
            <a:avLst/>
          </a:prstGeom>
          <a:solidFill>
            <a:schemeClr val="accent2">
              <a:lumMod val="20000"/>
              <a:lumOff val="80000"/>
            </a:schemeClr>
          </a:solidFill>
          <a:scene3d>
            <a:camera prst="orthographicFront"/>
            <a:lightRig rig="threePt" dir="t"/>
          </a:scene3d>
          <a:sp3d>
            <a:bevelT w="165100" prst="coolSlant"/>
          </a:sp3d>
        </p:spPr>
        <p:txBody>
          <a:bodyPr wrap="square">
            <a:spAutoFit/>
          </a:bodyPr>
          <a:lstStyle/>
          <a:p>
            <a:pPr algn="ctr"/>
            <a:r>
              <a:rPr lang="es-ES" b="1" dirty="0" smtClean="0">
                <a:latin typeface="Arial" pitchFamily="34" charset="0"/>
                <a:cs typeface="Arial" pitchFamily="34" charset="0"/>
              </a:rPr>
              <a:t>Segunda clasificación :</a:t>
            </a:r>
          </a:p>
          <a:p>
            <a:pPr algn="ctr"/>
            <a:r>
              <a:rPr lang="es-ES" b="1" dirty="0" smtClean="0">
                <a:latin typeface="Arial" pitchFamily="34" charset="0"/>
                <a:cs typeface="Arial" pitchFamily="34" charset="0"/>
              </a:rPr>
              <a:t>Propiedades que se repite cada cierto número de elemento</a:t>
            </a:r>
            <a:endParaRPr lang="es-ES" b="1" dirty="0">
              <a:latin typeface="Arial" pitchFamily="34" charset="0"/>
              <a:cs typeface="Arial" pitchFamily="34" charset="0"/>
            </a:endParaRPr>
          </a:p>
        </p:txBody>
      </p:sp>
      <p:pic>
        <p:nvPicPr>
          <p:cNvPr id="2050" name="Picture 2" descr="C:\Documents and Settings\Administrador\Escritorio\Supercurso 2 20-21\HISTARMED 2020\Imagenes para Histarmed\Imágenes de la po Histarmed\John+Newlands+1864.jpg"/>
          <p:cNvPicPr>
            <a:picLocks noChangeAspect="1" noChangeArrowheads="1"/>
          </p:cNvPicPr>
          <p:nvPr/>
        </p:nvPicPr>
        <p:blipFill>
          <a:blip r:embed="rId3"/>
          <a:srcRect/>
          <a:stretch>
            <a:fillRect/>
          </a:stretch>
        </p:blipFill>
        <p:spPr bwMode="auto">
          <a:xfrm>
            <a:off x="3500430" y="1428742"/>
            <a:ext cx="5286412" cy="3524274"/>
          </a:xfrm>
          <a:prstGeom prst="rect">
            <a:avLst/>
          </a:prstGeom>
          <a:noFill/>
        </p:spPr>
      </p:pic>
      <p:pic>
        <p:nvPicPr>
          <p:cNvPr id="4" name="3 Imagen" descr="C:\Users\Usuario\Desktop\índice.jpg"/>
          <p:cNvPicPr/>
          <p:nvPr/>
        </p:nvPicPr>
        <p:blipFill>
          <a:blip r:embed="rId4">
            <a:extLst>
              <a:ext uri="{28A0092B-C50C-407E-A947-70E740481C1C}">
                <a14:useLocalDpi xmlns:a14="http://schemas.microsoft.com/office/drawing/2010/main" val="0"/>
              </a:ext>
            </a:extLst>
          </a:blip>
          <a:srcRect/>
          <a:stretch>
            <a:fillRect/>
          </a:stretch>
        </p:blipFill>
        <p:spPr bwMode="auto">
          <a:xfrm>
            <a:off x="500034" y="1428742"/>
            <a:ext cx="1857388" cy="1857388"/>
          </a:xfrm>
          <a:prstGeom prst="rect">
            <a:avLst/>
          </a:prstGeom>
          <a:noFill/>
          <a:ln>
            <a:noFill/>
          </a:ln>
          <a:effectLst>
            <a:softEdge rad="31750"/>
          </a:effectLst>
        </p:spPr>
      </p:pic>
      <p:sp>
        <p:nvSpPr>
          <p:cNvPr id="1025" name="Rectangle 1"/>
          <p:cNvSpPr>
            <a:spLocks noChangeArrowheads="1"/>
          </p:cNvSpPr>
          <p:nvPr/>
        </p:nvSpPr>
        <p:spPr bwMode="auto">
          <a:xfrm>
            <a:off x="357158" y="3571882"/>
            <a:ext cx="221457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Alexandre-</a:t>
            </a:r>
            <a:r>
              <a:rPr kumimoji="0" lang="es-ES" sz="12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ÉmileBéguyer</a:t>
            </a:r>
            <a:r>
              <a:rPr kumimoji="0" lang="es-ES"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de Chancourtois</a:t>
            </a:r>
            <a:endParaRPr kumimoji="0" lang="es-E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3357554" y="3571882"/>
            <a:ext cx="185738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428750" algn="l"/>
              </a:tabLst>
            </a:pPr>
            <a:r>
              <a:rPr kumimoji="0" lang="en-US"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John Newlands </a:t>
            </a:r>
            <a:r>
              <a:rPr kumimoji="0" lang="en-US" sz="12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McPulupa</a:t>
            </a:r>
            <a:endParaRPr kumimoji="0" lang="en-US" sz="1800" b="1" i="0" u="none" strike="noStrike" cap="none" normalizeH="0" baseline="0" dirty="0" smtClean="0">
              <a:ln>
                <a:noFill/>
              </a:ln>
              <a:solidFill>
                <a:schemeClr val="tx1"/>
              </a:solidFill>
              <a:effectLst/>
              <a:latin typeface="Arial" pitchFamily="34" charset="0"/>
            </a:endParaRPr>
          </a:p>
        </p:txBody>
      </p:sp>
      <p:sp>
        <p:nvSpPr>
          <p:cNvPr id="8" name="7 Rectángulo"/>
          <p:cNvSpPr/>
          <p:nvPr/>
        </p:nvSpPr>
        <p:spPr>
          <a:xfrm>
            <a:off x="214282" y="4098207"/>
            <a:ext cx="2571768" cy="646331"/>
          </a:xfrm>
          <a:prstGeom prst="rect">
            <a:avLst/>
          </a:prstGeom>
        </p:spPr>
        <p:txBody>
          <a:bodyPr wrap="square">
            <a:spAutoFit/>
          </a:bodyPr>
          <a:lstStyle/>
          <a:p>
            <a:r>
              <a:rPr lang="es-ES" sz="1200" b="1" dirty="0" smtClean="0">
                <a:latin typeface="Arial" pitchFamily="34" charset="0"/>
                <a:cs typeface="Arial" pitchFamily="34" charset="0"/>
              </a:rPr>
              <a:t>Francés, (20 de enero de 1820 – 14 de noviembre de 1886) fue </a:t>
            </a:r>
          </a:p>
          <a:p>
            <a:r>
              <a:rPr lang="es-ES" sz="1200" b="1" dirty="0" smtClean="0">
                <a:latin typeface="Arial" pitchFamily="34" charset="0"/>
                <a:cs typeface="Arial" pitchFamily="34" charset="0"/>
              </a:rPr>
              <a:t>un geólogo y mineralogista</a:t>
            </a:r>
            <a:endParaRPr lang="es-ES" sz="1200" b="1" dirty="0">
              <a:latin typeface="Arial" pitchFamily="34" charset="0"/>
              <a:cs typeface="Arial" pitchFamily="34" charset="0"/>
            </a:endParaRPr>
          </a:p>
        </p:txBody>
      </p:sp>
      <p:sp>
        <p:nvSpPr>
          <p:cNvPr id="9" name="8 Rectángulo"/>
          <p:cNvSpPr/>
          <p:nvPr/>
        </p:nvSpPr>
        <p:spPr>
          <a:xfrm>
            <a:off x="3286116" y="4139997"/>
            <a:ext cx="2286016" cy="646331"/>
          </a:xfrm>
          <a:prstGeom prst="rect">
            <a:avLst/>
          </a:prstGeom>
        </p:spPr>
        <p:txBody>
          <a:bodyPr wrap="square">
            <a:spAutoFit/>
          </a:bodyPr>
          <a:lstStyle/>
          <a:p>
            <a:r>
              <a:rPr lang="es-ES" sz="1200" b="1" dirty="0" smtClean="0">
                <a:latin typeface="Arial" pitchFamily="34" charset="0"/>
                <a:cs typeface="Arial" pitchFamily="34" charset="0"/>
              </a:rPr>
              <a:t>Inglés, (30 de febrero de 1837 - 29 de julio de 1898) fue un químico analítico</a:t>
            </a:r>
            <a:endParaRPr lang="es-ES" sz="1200" b="1" dirty="0">
              <a:latin typeface="Arial" pitchFamily="34" charset="0"/>
              <a:cs typeface="Arial" pitchFamily="34" charset="0"/>
            </a:endParaRPr>
          </a:p>
        </p:txBody>
      </p:sp>
      <p:sp>
        <p:nvSpPr>
          <p:cNvPr id="11" name="10 CuadroTexto"/>
          <p:cNvSpPr txBox="1"/>
          <p:nvPr/>
        </p:nvSpPr>
        <p:spPr>
          <a:xfrm>
            <a:off x="3500430" y="3143254"/>
            <a:ext cx="1571636" cy="369332"/>
          </a:xfrm>
          <a:prstGeom prst="rect">
            <a:avLst/>
          </a:prstGeom>
          <a:solidFill>
            <a:schemeClr val="bg1"/>
          </a:solidFill>
        </p:spPr>
        <p:txBody>
          <a:bodyPr wrap="square" rtlCol="0">
            <a:spAutoFit/>
          </a:bodyPr>
          <a:lstStyle/>
          <a:p>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C:\Users\Usuario\Desktop\Imágenes de la po Histarmed\meyer_julius_lothar.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8596" y="1285866"/>
            <a:ext cx="3286148" cy="3143272"/>
          </a:xfrm>
          <a:prstGeom prst="rect">
            <a:avLst/>
          </a:prstGeom>
          <a:noFill/>
          <a:ln>
            <a:noFill/>
          </a:ln>
        </p:spPr>
      </p:pic>
      <p:sp>
        <p:nvSpPr>
          <p:cNvPr id="3" name="2 Rectángulo"/>
          <p:cNvSpPr/>
          <p:nvPr/>
        </p:nvSpPr>
        <p:spPr>
          <a:xfrm>
            <a:off x="928662" y="142858"/>
            <a:ext cx="4786346" cy="646331"/>
          </a:xfrm>
          <a:prstGeom prst="rect">
            <a:avLst/>
          </a:prstGeom>
          <a:solidFill>
            <a:schemeClr val="accent2">
              <a:lumMod val="20000"/>
              <a:lumOff val="80000"/>
            </a:schemeClr>
          </a:solidFill>
          <a:scene3d>
            <a:camera prst="orthographicFront"/>
            <a:lightRig rig="threePt" dir="t"/>
          </a:scene3d>
          <a:sp3d>
            <a:bevelT w="165100" prst="coolSlant"/>
          </a:sp3d>
        </p:spPr>
        <p:txBody>
          <a:bodyPr wrap="square">
            <a:spAutoFit/>
          </a:bodyPr>
          <a:lstStyle/>
          <a:p>
            <a:r>
              <a:rPr lang="es-ES" b="1" dirty="0" smtClean="0">
                <a:latin typeface="Arial" pitchFamily="34" charset="0"/>
                <a:cs typeface="Arial" pitchFamily="34" charset="0"/>
              </a:rPr>
              <a:t>Tercera clasificación :</a:t>
            </a:r>
          </a:p>
          <a:p>
            <a:r>
              <a:rPr lang="es-ES" b="1" dirty="0" smtClean="0">
                <a:latin typeface="Arial" pitchFamily="34" charset="0"/>
                <a:cs typeface="Arial" pitchFamily="34" charset="0"/>
              </a:rPr>
              <a:t>Cierta periodicidad en el volumen atómico</a:t>
            </a:r>
            <a:endParaRPr lang="es-ES" b="1" dirty="0">
              <a:latin typeface="Arial" pitchFamily="34" charset="0"/>
              <a:cs typeface="Arial" pitchFamily="34" charset="0"/>
            </a:endParaRPr>
          </a:p>
        </p:txBody>
      </p:sp>
      <p:sp>
        <p:nvSpPr>
          <p:cNvPr id="1025" name="Rectangle 1"/>
          <p:cNvSpPr>
            <a:spLocks noChangeArrowheads="1"/>
          </p:cNvSpPr>
          <p:nvPr/>
        </p:nvSpPr>
        <p:spPr bwMode="auto">
          <a:xfrm>
            <a:off x="857224" y="4572014"/>
            <a:ext cx="228601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Julius Lothar Meyer</a:t>
            </a:r>
            <a:endParaRPr kumimoji="0" lang="es-ES" sz="1600" b="1" i="0" u="none" strike="noStrike" cap="none" normalizeH="0" baseline="0" dirty="0" smtClean="0">
              <a:ln>
                <a:noFill/>
              </a:ln>
              <a:solidFill>
                <a:schemeClr val="tx1"/>
              </a:solidFill>
              <a:effectLst/>
              <a:latin typeface="Arial" pitchFamily="34" charset="0"/>
            </a:endParaRPr>
          </a:p>
        </p:txBody>
      </p:sp>
      <p:sp>
        <p:nvSpPr>
          <p:cNvPr id="5" name="4 Rectángulo"/>
          <p:cNvSpPr/>
          <p:nvPr/>
        </p:nvSpPr>
        <p:spPr>
          <a:xfrm>
            <a:off x="4357686" y="1072114"/>
            <a:ext cx="4000496" cy="3785652"/>
          </a:xfrm>
          <a:prstGeom prst="rect">
            <a:avLst/>
          </a:prstGeom>
          <a:solidFill>
            <a:schemeClr val="accent3">
              <a:lumMod val="40000"/>
              <a:lumOff val="60000"/>
            </a:schemeClr>
          </a:solidFill>
        </p:spPr>
        <p:txBody>
          <a:bodyPr wrap="square">
            <a:spAutoFit/>
          </a:bodyPr>
          <a:lstStyle/>
          <a:p>
            <a:r>
              <a:rPr lang="es-ES" sz="1600" b="1" dirty="0" smtClean="0">
                <a:latin typeface="Arial" pitchFamily="34" charset="0"/>
                <a:cs typeface="Arial" pitchFamily="34" charset="0"/>
              </a:rPr>
              <a:t>Químico y médico alemán</a:t>
            </a:r>
          </a:p>
          <a:p>
            <a:r>
              <a:rPr lang="es-ES" sz="1600" b="1" dirty="0" smtClean="0">
                <a:latin typeface="Arial" pitchFamily="34" charset="0"/>
                <a:cs typeface="Arial" pitchFamily="34" charset="0"/>
              </a:rPr>
              <a:t>(</a:t>
            </a:r>
            <a:r>
              <a:rPr lang="es-ES" sz="1600" b="1" dirty="0" err="1" smtClean="0">
                <a:latin typeface="Arial" pitchFamily="34" charset="0"/>
                <a:cs typeface="Arial" pitchFamily="34" charset="0"/>
              </a:rPr>
              <a:t>Varel</a:t>
            </a:r>
            <a:r>
              <a:rPr lang="es-ES" sz="1600" b="1" dirty="0" smtClean="0">
                <a:latin typeface="Arial" pitchFamily="34" charset="0"/>
                <a:cs typeface="Arial" pitchFamily="34" charset="0"/>
              </a:rPr>
              <a:t>, 19 de agosto de 1830-Tubinga, </a:t>
            </a:r>
            <a:r>
              <a:rPr lang="es-ES" sz="1600" b="1" dirty="0" err="1" smtClean="0">
                <a:latin typeface="Arial" pitchFamily="34" charset="0"/>
                <a:cs typeface="Arial" pitchFamily="34" charset="0"/>
              </a:rPr>
              <a:t>Baden-Wurtemberg</a:t>
            </a:r>
            <a:r>
              <a:rPr lang="es-ES" sz="1600" b="1" dirty="0" smtClean="0">
                <a:latin typeface="Arial" pitchFamily="34" charset="0"/>
                <a:cs typeface="Arial" pitchFamily="34" charset="0"/>
              </a:rPr>
              <a:t>, 11 de abril de 1895) </a:t>
            </a:r>
          </a:p>
          <a:p>
            <a:endParaRPr lang="es-ES" sz="1600" b="1" dirty="0" smtClean="0">
              <a:latin typeface="Arial" pitchFamily="34" charset="0"/>
              <a:cs typeface="Arial" pitchFamily="34" charset="0"/>
            </a:endParaRPr>
          </a:p>
          <a:p>
            <a:r>
              <a:rPr lang="es-ES" sz="1600" b="1" dirty="0" smtClean="0">
                <a:latin typeface="Arial" pitchFamily="34" charset="0"/>
                <a:cs typeface="Arial" pitchFamily="34" charset="0"/>
              </a:rPr>
              <a:t>Características: </a:t>
            </a:r>
          </a:p>
          <a:p>
            <a:pPr>
              <a:buFont typeface="Wingdings" pitchFamily="2" charset="2"/>
              <a:buChar char="ü"/>
            </a:pPr>
            <a:r>
              <a:rPr lang="es-ES" sz="1600" b="1" dirty="0" smtClean="0">
                <a:latin typeface="Arial" pitchFamily="34" charset="0"/>
                <a:cs typeface="Arial" pitchFamily="34" charset="0"/>
              </a:rPr>
              <a:t> 1869 Tabla periódica incompleta</a:t>
            </a:r>
          </a:p>
          <a:p>
            <a:pPr>
              <a:buFont typeface="Wingdings" pitchFamily="2" charset="2"/>
              <a:buChar char="ü"/>
            </a:pPr>
            <a:r>
              <a:rPr lang="es-ES" sz="1600" b="1" dirty="0" smtClean="0">
                <a:latin typeface="Arial" pitchFamily="34" charset="0"/>
                <a:cs typeface="Arial" pitchFamily="34" charset="0"/>
              </a:rPr>
              <a:t>Relación entre el peso atómico  y sus propiedades físicas</a:t>
            </a:r>
          </a:p>
          <a:p>
            <a:pPr>
              <a:buFont typeface="Wingdings" pitchFamily="2" charset="2"/>
              <a:buChar char="ü"/>
            </a:pPr>
            <a:r>
              <a:rPr lang="es-ES" sz="1600" b="1" dirty="0" smtClean="0">
                <a:latin typeface="Arial" pitchFamily="34" charset="0"/>
                <a:cs typeface="Arial" pitchFamily="34" charset="0"/>
              </a:rPr>
              <a:t>Representación  gráfica de la variación de  los volúmenes atómicos</a:t>
            </a:r>
          </a:p>
          <a:p>
            <a:pPr lvl="0">
              <a:buFont typeface="Wingdings" pitchFamily="2" charset="2"/>
              <a:buChar char="ü"/>
            </a:pPr>
            <a:r>
              <a:rPr lang="es-ES" sz="1600" b="1" dirty="0" smtClean="0">
                <a:latin typeface="Arial" pitchFamily="34" charset="0"/>
                <a:cs typeface="Arial" pitchFamily="34" charset="0"/>
              </a:rPr>
              <a:t> Conocida después de la tabla de Dmitri Ivanovich Mendeléyev o Mendeléiev</a:t>
            </a:r>
          </a:p>
          <a:p>
            <a:r>
              <a:rPr lang="es-ES" sz="1600" b="1" dirty="0" smtClean="0">
                <a:latin typeface="Arial" pitchFamily="34" charset="0"/>
                <a:cs typeface="Arial" pitchFamily="34" charset="0"/>
              </a:rPr>
              <a:t>  </a:t>
            </a:r>
            <a:endParaRPr lang="es-ES" sz="16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28662" y="142858"/>
            <a:ext cx="4286280" cy="646331"/>
          </a:xfrm>
          <a:prstGeom prst="rect">
            <a:avLst/>
          </a:prstGeom>
          <a:solidFill>
            <a:schemeClr val="accent2">
              <a:lumMod val="20000"/>
              <a:lumOff val="80000"/>
            </a:schemeClr>
          </a:solidFill>
          <a:scene3d>
            <a:camera prst="orthographicFront"/>
            <a:lightRig rig="threePt" dir="t"/>
          </a:scene3d>
          <a:sp3d>
            <a:bevelT w="165100" prst="coolSlant"/>
          </a:sp3d>
        </p:spPr>
        <p:txBody>
          <a:bodyPr wrap="square">
            <a:spAutoFit/>
          </a:bodyPr>
          <a:lstStyle/>
          <a:p>
            <a:r>
              <a:rPr lang="es-ES" b="1" dirty="0" smtClean="0">
                <a:latin typeface="Arial" pitchFamily="34" charset="0"/>
                <a:cs typeface="Arial" pitchFamily="34" charset="0"/>
              </a:rPr>
              <a:t>Cuarta clasificación :</a:t>
            </a:r>
          </a:p>
          <a:p>
            <a:r>
              <a:rPr lang="es-ES" b="1" dirty="0" smtClean="0">
                <a:latin typeface="Arial" pitchFamily="34" charset="0"/>
                <a:cs typeface="Arial" pitchFamily="34" charset="0"/>
              </a:rPr>
              <a:t>Repetición periódica de  propiedades</a:t>
            </a:r>
          </a:p>
        </p:txBody>
      </p:sp>
      <p:sp>
        <p:nvSpPr>
          <p:cNvPr id="3" name="2 Rectángulo"/>
          <p:cNvSpPr/>
          <p:nvPr/>
        </p:nvSpPr>
        <p:spPr>
          <a:xfrm>
            <a:off x="500034" y="4202682"/>
            <a:ext cx="3416320" cy="369332"/>
          </a:xfrm>
          <a:prstGeom prst="rect">
            <a:avLst/>
          </a:prstGeom>
        </p:spPr>
        <p:txBody>
          <a:bodyPr wrap="none">
            <a:spAutoFit/>
          </a:bodyPr>
          <a:lstStyle/>
          <a:p>
            <a:r>
              <a:rPr lang="es-ES" b="1" dirty="0" smtClean="0">
                <a:latin typeface="Arial" pitchFamily="34" charset="0"/>
                <a:cs typeface="Arial" pitchFamily="34" charset="0"/>
              </a:rPr>
              <a:t>Dmitri  Ivanovich  Mendeléiev</a:t>
            </a:r>
          </a:p>
        </p:txBody>
      </p:sp>
      <p:pic>
        <p:nvPicPr>
          <p:cNvPr id="4" name="3 Imagen" descr="C:\Users\Usuario\Desktop\images.jpg"/>
          <p:cNvPicPr/>
          <p:nvPr/>
        </p:nvPicPr>
        <p:blipFill>
          <a:blip r:embed="rId2">
            <a:extLst>
              <a:ext uri="{28A0092B-C50C-407E-A947-70E740481C1C}">
                <a14:useLocalDpi xmlns:a14="http://schemas.microsoft.com/office/drawing/2010/main" val="0"/>
              </a:ext>
            </a:extLst>
          </a:blip>
          <a:srcRect/>
          <a:stretch>
            <a:fillRect/>
          </a:stretch>
        </p:blipFill>
        <p:spPr bwMode="auto">
          <a:xfrm>
            <a:off x="857224" y="1285866"/>
            <a:ext cx="2714644" cy="2786082"/>
          </a:xfrm>
          <a:prstGeom prst="rect">
            <a:avLst/>
          </a:prstGeom>
          <a:noFill/>
          <a:ln>
            <a:noFill/>
          </a:ln>
          <a:effectLst>
            <a:outerShdw blurRad="76200" dir="18900000" sy="23000" kx="-1200000" algn="bl" rotWithShape="0">
              <a:prstClr val="black">
                <a:alpha val="20000"/>
              </a:prstClr>
            </a:outerShdw>
            <a:softEdge rad="63500"/>
          </a:effectLst>
        </p:spPr>
      </p:pic>
      <p:sp>
        <p:nvSpPr>
          <p:cNvPr id="5" name="4 Rectángulo"/>
          <p:cNvSpPr/>
          <p:nvPr/>
        </p:nvSpPr>
        <p:spPr>
          <a:xfrm>
            <a:off x="4572000" y="897331"/>
            <a:ext cx="3929058" cy="4031873"/>
          </a:xfrm>
          <a:prstGeom prst="rect">
            <a:avLst/>
          </a:prstGeom>
          <a:solidFill>
            <a:schemeClr val="bg2">
              <a:lumMod val="75000"/>
            </a:schemeClr>
          </a:solidFill>
        </p:spPr>
        <p:txBody>
          <a:bodyPr wrap="square">
            <a:spAutoFit/>
          </a:bodyPr>
          <a:lstStyle/>
          <a:p>
            <a:r>
              <a:rPr lang="es-ES" sz="1600" b="1" dirty="0" smtClean="0">
                <a:latin typeface="Arial" pitchFamily="34" charset="0"/>
                <a:cs typeface="Arial" pitchFamily="34" charset="0"/>
              </a:rPr>
              <a:t>Químico investigador, profesor y escritor ruso </a:t>
            </a:r>
          </a:p>
          <a:p>
            <a:r>
              <a:rPr lang="es-ES" sz="1600" b="1" dirty="0" smtClean="0">
                <a:latin typeface="Arial" pitchFamily="34" charset="0"/>
                <a:cs typeface="Arial" pitchFamily="34" charset="0"/>
              </a:rPr>
              <a:t>(7 de febrero de 1834 en Tobolsk Siberia- 2 de febrero de 1907 en San Petersburgo.)</a:t>
            </a:r>
          </a:p>
          <a:p>
            <a:pPr>
              <a:buFont typeface="Wingdings" pitchFamily="2" charset="2"/>
              <a:buChar char="ü"/>
            </a:pPr>
            <a:r>
              <a:rPr lang="es-ES" sz="1600" b="1" dirty="0" smtClean="0">
                <a:latin typeface="Arial" pitchFamily="34" charset="0"/>
                <a:cs typeface="Arial" pitchFamily="34" charset="0"/>
              </a:rPr>
              <a:t>Planteo una primera formulación de la ley periódica en la que estudió las relaciones entre las propiedades físicas y químicas de los elementos y en especial la valencia y los pesos atómicos</a:t>
            </a:r>
          </a:p>
          <a:p>
            <a:pPr>
              <a:buFont typeface="Wingdings" pitchFamily="2" charset="2"/>
              <a:buChar char="ü"/>
            </a:pPr>
            <a:r>
              <a:rPr lang="es-ES" sz="1600" b="1" dirty="0" smtClean="0">
                <a:latin typeface="Arial" pitchFamily="34" charset="0"/>
                <a:cs typeface="Arial" pitchFamily="34" charset="0"/>
              </a:rPr>
              <a:t>La publicación de la Tabla la sustentó en que las propiedades de los elementos son función periódica de sus pesos atómicos </a:t>
            </a:r>
          </a:p>
          <a:p>
            <a:endParaRPr lang="es-ES" sz="16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istrador\Escritorio\Supercurso 2 20-21\HISTARMED 2020\Imagenes para Histarmed\Imágenes de la po Histarmed\images.jpg"/>
          <p:cNvPicPr>
            <a:picLocks noChangeAspect="1" noChangeArrowheads="1"/>
          </p:cNvPicPr>
          <p:nvPr/>
        </p:nvPicPr>
        <p:blipFill>
          <a:blip r:embed="rId3"/>
          <a:srcRect/>
          <a:stretch>
            <a:fillRect/>
          </a:stretch>
        </p:blipFill>
        <p:spPr bwMode="auto">
          <a:xfrm>
            <a:off x="739221" y="857237"/>
            <a:ext cx="3183879" cy="3571901"/>
          </a:xfrm>
          <a:prstGeom prst="rect">
            <a:avLst/>
          </a:prstGeom>
          <a:noFill/>
          <a:effectLst>
            <a:outerShdw blurRad="76200" dir="13500000" sy="23000" kx="1200000" algn="br" rotWithShape="0">
              <a:prstClr val="black">
                <a:alpha val="20000"/>
              </a:prstClr>
            </a:outerShdw>
          </a:effectLst>
        </p:spPr>
      </p:pic>
      <p:sp>
        <p:nvSpPr>
          <p:cNvPr id="4" name="3 Rectángulo"/>
          <p:cNvSpPr/>
          <p:nvPr/>
        </p:nvSpPr>
        <p:spPr>
          <a:xfrm>
            <a:off x="1142976" y="214296"/>
            <a:ext cx="2428892" cy="461665"/>
          </a:xfrm>
          <a:prstGeom prst="rect">
            <a:avLst/>
          </a:prstGeom>
          <a:solidFill>
            <a:srgbClr val="CCCC00"/>
          </a:solidFill>
          <a:scene3d>
            <a:camera prst="orthographicFront"/>
            <a:lightRig rig="threePt" dir="t"/>
          </a:scene3d>
          <a:sp3d>
            <a:bevelT w="165100" prst="coolSlant"/>
          </a:sp3d>
        </p:spPr>
        <p:txBody>
          <a:bodyPr wrap="square">
            <a:spAutoFit/>
          </a:bodyPr>
          <a:lstStyle/>
          <a:p>
            <a:r>
              <a:rPr lang="es-ES" sz="2400" b="1" dirty="0" smtClean="0">
                <a:latin typeface="Arial" pitchFamily="34" charset="0"/>
                <a:cs typeface="Arial" pitchFamily="34" charset="0"/>
              </a:rPr>
              <a:t>Tabla periódica</a:t>
            </a:r>
            <a:endParaRPr lang="es-ES" sz="2400" b="1" dirty="0">
              <a:latin typeface="Arial" pitchFamily="34" charset="0"/>
              <a:cs typeface="Arial" pitchFamily="34" charset="0"/>
            </a:endParaRPr>
          </a:p>
        </p:txBody>
      </p:sp>
      <p:sp>
        <p:nvSpPr>
          <p:cNvPr id="5" name="4 Rectángulo"/>
          <p:cNvSpPr/>
          <p:nvPr/>
        </p:nvSpPr>
        <p:spPr>
          <a:xfrm>
            <a:off x="4357686" y="285734"/>
            <a:ext cx="3416320" cy="369332"/>
          </a:xfrm>
          <a:prstGeom prst="rect">
            <a:avLst/>
          </a:prstGeom>
          <a:solidFill>
            <a:schemeClr val="bg1">
              <a:lumMod val="85000"/>
            </a:schemeClr>
          </a:solidFill>
          <a:effectLst>
            <a:innerShdw blurRad="63500" dist="50800" dir="18900000">
              <a:prstClr val="black">
                <a:alpha val="50000"/>
              </a:prstClr>
            </a:innerShdw>
          </a:effectLst>
        </p:spPr>
        <p:txBody>
          <a:bodyPr wrap="none">
            <a:spAutoFit/>
          </a:bodyPr>
          <a:lstStyle/>
          <a:p>
            <a:r>
              <a:rPr lang="es-ES" b="1" dirty="0" smtClean="0">
                <a:latin typeface="Arial" pitchFamily="34" charset="0"/>
                <a:cs typeface="Arial" pitchFamily="34" charset="0"/>
              </a:rPr>
              <a:t>Dmitri  Ivanovich  Mendeléiev</a:t>
            </a:r>
            <a:endParaRPr lang="es-ES" b="1" dirty="0">
              <a:latin typeface="Arial" pitchFamily="34" charset="0"/>
              <a:cs typeface="Arial" pitchFamily="34" charset="0"/>
            </a:endParaRPr>
          </a:p>
        </p:txBody>
      </p:sp>
      <p:sp>
        <p:nvSpPr>
          <p:cNvPr id="7" name="6 Rectángulo"/>
          <p:cNvSpPr/>
          <p:nvPr/>
        </p:nvSpPr>
        <p:spPr>
          <a:xfrm>
            <a:off x="4429124" y="941380"/>
            <a:ext cx="4214842" cy="3693319"/>
          </a:xfrm>
          <a:prstGeom prst="rect">
            <a:avLst/>
          </a:prstGeom>
          <a:solidFill>
            <a:schemeClr val="bg1">
              <a:lumMod val="75000"/>
            </a:schemeClr>
          </a:solidFill>
        </p:spPr>
        <p:txBody>
          <a:bodyPr wrap="square">
            <a:spAutoFit/>
          </a:bodyPr>
          <a:lstStyle/>
          <a:p>
            <a:r>
              <a:rPr lang="es-ES" b="1" dirty="0" smtClean="0">
                <a:latin typeface="Arial"/>
                <a:ea typeface="Times New Roman"/>
              </a:rPr>
              <a:t>Características:</a:t>
            </a:r>
          </a:p>
          <a:p>
            <a:pPr>
              <a:buFont typeface="Wingdings" pitchFamily="2" charset="2"/>
              <a:buChar char="ü"/>
            </a:pPr>
            <a:r>
              <a:rPr lang="es-ES" b="1" dirty="0" smtClean="0">
                <a:latin typeface="Arial"/>
                <a:ea typeface="Times New Roman"/>
              </a:rPr>
              <a:t>Primera versión  en 1869</a:t>
            </a:r>
          </a:p>
          <a:p>
            <a:pPr>
              <a:buFont typeface="Wingdings" pitchFamily="2" charset="2"/>
              <a:buChar char="ü"/>
            </a:pPr>
            <a:r>
              <a:rPr lang="es-ES" b="1" dirty="0" smtClean="0">
                <a:latin typeface="Arial"/>
                <a:ea typeface="Times New Roman"/>
              </a:rPr>
              <a:t>Los períodos o intervalos no tenían siempre la misma longitud pero la variación gradual de las propiedades de los elementos de un mismo grupo o familia se correspondían en los sucesivos períodos</a:t>
            </a:r>
          </a:p>
          <a:p>
            <a:pPr>
              <a:buFont typeface="Wingdings" pitchFamily="2" charset="2"/>
              <a:buChar char="ü"/>
            </a:pPr>
            <a:r>
              <a:rPr lang="es-ES" b="1" dirty="0" smtClean="0">
                <a:latin typeface="Arial"/>
                <a:ea typeface="Times New Roman"/>
              </a:rPr>
              <a:t>63 elementos ubicados, pronosticó, con su carácter de ley, los espacios vacíos  de  los elementos que se descubrieran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571604" y="435104"/>
            <a:ext cx="5715040" cy="707886"/>
          </a:xfrm>
          <a:prstGeom prst="rect">
            <a:avLst/>
          </a:prstGeom>
          <a:solidFill>
            <a:schemeClr val="accent2">
              <a:lumMod val="40000"/>
              <a:lumOff val="60000"/>
            </a:schemeClr>
          </a:solidFill>
          <a:scene3d>
            <a:camera prst="orthographicFront"/>
            <a:lightRig rig="threePt" dir="t"/>
          </a:scene3d>
          <a:sp3d>
            <a:bevelT w="165100" prst="coolSlant"/>
          </a:sp3d>
        </p:spPr>
        <p:txBody>
          <a:bodyPr wrap="square">
            <a:spAutoFit/>
          </a:bodyPr>
          <a:lstStyle/>
          <a:p>
            <a:pPr marL="285750" indent="-285750" algn="ctr"/>
            <a:r>
              <a:rPr lang="es-ES" sz="2000" b="1" dirty="0" smtClean="0">
                <a:latin typeface="Arial" pitchFamily="34" charset="0"/>
                <a:cs typeface="Arial" pitchFamily="34" charset="0"/>
              </a:rPr>
              <a:t>Tercer aspecto: Aplicación. Las aplicaciones dirigida en la ciencia médica</a:t>
            </a:r>
          </a:p>
        </p:txBody>
      </p:sp>
      <p:sp>
        <p:nvSpPr>
          <p:cNvPr id="4" name="3 CuadroTexto"/>
          <p:cNvSpPr txBox="1"/>
          <p:nvPr/>
        </p:nvSpPr>
        <p:spPr>
          <a:xfrm>
            <a:off x="928662" y="2500312"/>
            <a:ext cx="3286148" cy="523220"/>
          </a:xfrm>
          <a:prstGeom prst="rect">
            <a:avLst/>
          </a:prstGeom>
          <a:solidFill>
            <a:schemeClr val="accent3">
              <a:lumMod val="40000"/>
              <a:lumOff val="60000"/>
            </a:schemeClr>
          </a:solidFill>
          <a:effectLst>
            <a:outerShdw blurRad="76200" dir="18900000" sy="23000" kx="-1200000" algn="bl" rotWithShape="0">
              <a:prstClr val="black">
                <a:alpha val="20000"/>
              </a:prstClr>
            </a:outerShdw>
          </a:effectLst>
          <a:scene3d>
            <a:camera prst="orthographicFront"/>
            <a:lightRig rig="threePt" dir="t"/>
          </a:scene3d>
          <a:sp3d>
            <a:bevelT w="165100" prst="coolSlant"/>
          </a:sp3d>
        </p:spPr>
        <p:txBody>
          <a:bodyPr wrap="square" rtlCol="0">
            <a:spAutoFit/>
          </a:bodyPr>
          <a:lstStyle/>
          <a:p>
            <a:pPr algn="ctr"/>
            <a:r>
              <a:rPr lang="es-ES" sz="2800" dirty="0" smtClean="0">
                <a:latin typeface="Arial" pitchFamily="34" charset="0"/>
                <a:cs typeface="Arial" pitchFamily="34" charset="0"/>
              </a:rPr>
              <a:t>Medicina nuclear</a:t>
            </a:r>
            <a:endParaRPr lang="es-ES" sz="2800" dirty="0">
              <a:latin typeface="Arial" pitchFamily="34" charset="0"/>
              <a:cs typeface="Arial" pitchFamily="34" charset="0"/>
            </a:endParaRPr>
          </a:p>
        </p:txBody>
      </p:sp>
      <p:sp>
        <p:nvSpPr>
          <p:cNvPr id="5" name="4 CuadroTexto"/>
          <p:cNvSpPr txBox="1"/>
          <p:nvPr/>
        </p:nvSpPr>
        <p:spPr>
          <a:xfrm>
            <a:off x="4786314" y="1792426"/>
            <a:ext cx="2857520" cy="707886"/>
          </a:xfrm>
          <a:prstGeom prst="rect">
            <a:avLst/>
          </a:prstGeom>
          <a:solidFill>
            <a:schemeClr val="bg1">
              <a:lumMod val="85000"/>
            </a:schemeClr>
          </a:solidFill>
          <a:scene3d>
            <a:camera prst="orthographicFront"/>
            <a:lightRig rig="threePt" dir="t"/>
          </a:scene3d>
          <a:sp3d>
            <a:bevelT w="165100" prst="coolSlant"/>
          </a:sp3d>
        </p:spPr>
        <p:txBody>
          <a:bodyPr wrap="square" rtlCol="0">
            <a:spAutoFit/>
          </a:bodyPr>
          <a:lstStyle/>
          <a:p>
            <a:pPr algn="ctr"/>
            <a:r>
              <a:rPr lang="es-ES" sz="2000" dirty="0" smtClean="0">
                <a:latin typeface="Arial" pitchFamily="34" charset="0"/>
                <a:cs typeface="Arial" pitchFamily="34" charset="0"/>
              </a:rPr>
              <a:t>Estudios morfológicos y funcionales</a:t>
            </a:r>
            <a:endParaRPr lang="es-ES" sz="2000" dirty="0">
              <a:latin typeface="Arial" pitchFamily="34" charset="0"/>
              <a:cs typeface="Arial" pitchFamily="34" charset="0"/>
            </a:endParaRPr>
          </a:p>
        </p:txBody>
      </p:sp>
      <p:sp>
        <p:nvSpPr>
          <p:cNvPr id="6" name="5 CuadroTexto"/>
          <p:cNvSpPr txBox="1"/>
          <p:nvPr/>
        </p:nvSpPr>
        <p:spPr>
          <a:xfrm>
            <a:off x="5000628" y="3286130"/>
            <a:ext cx="2500330" cy="400110"/>
          </a:xfrm>
          <a:prstGeom prst="rect">
            <a:avLst/>
          </a:prstGeom>
          <a:solidFill>
            <a:schemeClr val="bg1">
              <a:lumMod val="85000"/>
            </a:schemeClr>
          </a:solidFill>
          <a:scene3d>
            <a:camera prst="orthographicFront"/>
            <a:lightRig rig="threePt" dir="t"/>
          </a:scene3d>
          <a:sp3d>
            <a:bevelT w="165100" prst="coolSlant"/>
          </a:sp3d>
        </p:spPr>
        <p:txBody>
          <a:bodyPr wrap="square" rtlCol="0">
            <a:spAutoFit/>
          </a:bodyPr>
          <a:lstStyle/>
          <a:p>
            <a:pPr algn="ctr"/>
            <a:r>
              <a:rPr lang="es-ES" sz="2000" dirty="0" smtClean="0">
                <a:latin typeface="Arial" pitchFamily="34" charset="0"/>
                <a:cs typeface="Arial" pitchFamily="34" charset="0"/>
              </a:rPr>
              <a:t>Terapia radioactiva</a:t>
            </a:r>
            <a:endParaRPr lang="es-ES" sz="2000" dirty="0">
              <a:latin typeface="Arial" pitchFamily="34" charset="0"/>
              <a:cs typeface="Arial" pitchFamily="34" charset="0"/>
            </a:endParaRPr>
          </a:p>
        </p:txBody>
      </p:sp>
      <p:sp>
        <p:nvSpPr>
          <p:cNvPr id="7" name="6 Flecha curvada hacia abajo"/>
          <p:cNvSpPr/>
          <p:nvPr/>
        </p:nvSpPr>
        <p:spPr>
          <a:xfrm>
            <a:off x="3714744" y="2000246"/>
            <a:ext cx="928694" cy="357190"/>
          </a:xfrm>
          <a:prstGeom prst="curvedDownArrow">
            <a:avLst>
              <a:gd name="adj1" fmla="val 2500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0" name="9 Flecha curvada hacia arriba"/>
          <p:cNvSpPr/>
          <p:nvPr/>
        </p:nvSpPr>
        <p:spPr>
          <a:xfrm>
            <a:off x="3643306" y="3357568"/>
            <a:ext cx="1071570" cy="35719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Tree>
    <p:extLst>
      <p:ext uri="{BB962C8B-B14F-4D97-AF65-F5344CB8AC3E}">
        <p14:creationId xmlns:p14="http://schemas.microsoft.com/office/powerpoint/2010/main" val="7212242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1071538" y="1428742"/>
          <a:ext cx="7143800" cy="1676400"/>
        </p:xfrm>
        <a:graphic>
          <a:graphicData uri="http://schemas.openxmlformats.org/drawingml/2006/table">
            <a:tbl>
              <a:tblPr>
                <a:effectLst>
                  <a:innerShdw blurRad="63500" dist="50800" dir="13500000">
                    <a:prstClr val="black">
                      <a:alpha val="50000"/>
                    </a:prstClr>
                  </a:innerShdw>
                </a:effectLst>
              </a:tblPr>
              <a:tblGrid>
                <a:gridCol w="1857388"/>
                <a:gridCol w="1143008"/>
                <a:gridCol w="4143404"/>
              </a:tblGrid>
              <a:tr h="800100">
                <a:tc>
                  <a:txBody>
                    <a:bodyPr/>
                    <a:lstStyle/>
                    <a:p>
                      <a:pPr algn="just">
                        <a:lnSpc>
                          <a:spcPct val="150000"/>
                        </a:lnSpc>
                        <a:spcAft>
                          <a:spcPts val="0"/>
                        </a:spcAft>
                      </a:pPr>
                      <a:r>
                        <a:rPr lang="es-ES" sz="2000" b="1" dirty="0">
                          <a:latin typeface="Arial"/>
                        </a:rPr>
                        <a:t>Radioisótopo</a:t>
                      </a:r>
                      <a:endParaRPr lang="es-ES" sz="2000" b="1" dirty="0">
                        <a:latin typeface="Calibri"/>
                      </a:endParaRPr>
                    </a:p>
                    <a:p>
                      <a:pPr algn="ctr">
                        <a:lnSpc>
                          <a:spcPct val="150000"/>
                        </a:lnSpc>
                        <a:spcAft>
                          <a:spcPts val="0"/>
                        </a:spcAft>
                      </a:pPr>
                      <a:r>
                        <a:rPr lang="es-ES" sz="2000" baseline="30000" dirty="0">
                          <a:latin typeface="Arial"/>
                        </a:rPr>
                        <a:t>131 </a:t>
                      </a:r>
                      <a:r>
                        <a:rPr lang="es-ES" sz="2000" dirty="0">
                          <a:latin typeface="Arial"/>
                        </a:rPr>
                        <a:t>I</a:t>
                      </a:r>
                      <a:endParaRPr lang="es-ES" sz="20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2000" b="1" dirty="0">
                          <a:latin typeface="Arial"/>
                          <a:ea typeface="Times New Roman"/>
                        </a:rPr>
                        <a:t>Emisión</a:t>
                      </a:r>
                      <a:endParaRPr lang="es-ES" sz="2000" b="1" dirty="0">
                        <a:latin typeface="Calibri"/>
                      </a:endParaRPr>
                    </a:p>
                    <a:p>
                      <a:pPr algn="ctr">
                        <a:lnSpc>
                          <a:spcPct val="150000"/>
                        </a:lnSpc>
                        <a:spcAft>
                          <a:spcPts val="0"/>
                        </a:spcAft>
                      </a:pPr>
                      <a:r>
                        <a:rPr lang="es-ES" sz="2000" dirty="0">
                          <a:latin typeface="Arial"/>
                          <a:ea typeface="Times New Roman"/>
                        </a:rPr>
                        <a:t>Β</a:t>
                      </a:r>
                      <a:r>
                        <a:rPr lang="es-ES" sz="2000" baseline="30000" dirty="0">
                          <a:latin typeface="Arial"/>
                          <a:ea typeface="Times New Roman"/>
                        </a:rPr>
                        <a:t>--</a:t>
                      </a:r>
                      <a:endParaRPr lang="es-ES" sz="20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2000" b="1" dirty="0">
                          <a:latin typeface="Arial"/>
                        </a:rPr>
                        <a:t>Aplicaciones</a:t>
                      </a:r>
                      <a:endParaRPr lang="es-ES" sz="2000" b="1" dirty="0">
                        <a:latin typeface="Calibri"/>
                      </a:endParaRPr>
                    </a:p>
                    <a:p>
                      <a:pPr algn="l">
                        <a:lnSpc>
                          <a:spcPct val="100000"/>
                        </a:lnSpc>
                        <a:spcAft>
                          <a:spcPts val="0"/>
                        </a:spcAft>
                      </a:pPr>
                      <a:r>
                        <a:rPr lang="es-ES" sz="2000" dirty="0">
                          <a:latin typeface="Arial"/>
                        </a:rPr>
                        <a:t>Diagnóstico o terapia de cáncer de tiroides y cáncer de colon, tratamiento paliativo de metástasis óseas</a:t>
                      </a:r>
                      <a:endParaRPr lang="es-ES" sz="20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6" name="Rectangle 2"/>
          <p:cNvSpPr>
            <a:spLocks noChangeArrowheads="1"/>
          </p:cNvSpPr>
          <p:nvPr/>
        </p:nvSpPr>
        <p:spPr bwMode="auto">
          <a:xfrm>
            <a:off x="1357290" y="142858"/>
            <a:ext cx="6786610" cy="1107996"/>
          </a:xfrm>
          <a:prstGeom prst="rect">
            <a:avLst/>
          </a:prstGeom>
          <a:solidFill>
            <a:schemeClr val="accent3">
              <a:lumMod val="40000"/>
              <a:lumOff val="60000"/>
            </a:schemeClr>
          </a:solidFill>
          <a:ln w="9525">
            <a:noFill/>
            <a:miter lim="800000"/>
            <a:headEnd/>
            <a:tailEnd/>
          </a:ln>
          <a:effectLst/>
          <a:scene3d>
            <a:camera prst="orthographicFront"/>
            <a:lightRig rig="threePt" dir="t"/>
          </a:scene3d>
          <a:sp3d>
            <a:bevelT prst="angle"/>
          </a:sp3d>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1" i="0" u="none" strike="noStrike" cap="none" normalizeH="0" baseline="0" dirty="0" smtClean="0">
                <a:ln>
                  <a:noFill/>
                </a:ln>
                <a:solidFill>
                  <a:schemeClr val="tx1"/>
                </a:solidFill>
                <a:latin typeface="Arial" pitchFamily="34" charset="0"/>
                <a:cs typeface="Arial" pitchFamily="34" charset="0"/>
              </a:rPr>
              <a:t>Ejemplo de las aplicaciones del radioisótopo del iodo</a:t>
            </a:r>
            <a:endParaRPr kumimoji="0" lang="es-ES" sz="2400" b="1" i="0" u="none" strike="noStrike" cap="none" normalizeH="0" baseline="0" dirty="0" smtClean="0">
              <a:ln>
                <a:noFill/>
              </a:ln>
              <a:solidFill>
                <a:schemeClr val="tx1"/>
              </a:solidFill>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latin typeface="Arial" pitchFamily="34" charset="0"/>
            </a:endParaRPr>
          </a:p>
        </p:txBody>
      </p:sp>
      <p:pic>
        <p:nvPicPr>
          <p:cNvPr id="2" name="Picture 2" descr="F:\C Posgra. Preparac. Electó 2018\equipos de radiac.jpg"/>
          <p:cNvPicPr>
            <a:picLocks noChangeAspect="1" noChangeArrowheads="1"/>
          </p:cNvPicPr>
          <p:nvPr/>
        </p:nvPicPr>
        <p:blipFill>
          <a:blip r:embed="rId2"/>
          <a:srcRect/>
          <a:stretch>
            <a:fillRect/>
          </a:stretch>
        </p:blipFill>
        <p:spPr bwMode="auto">
          <a:xfrm>
            <a:off x="785785" y="3140138"/>
            <a:ext cx="3071835" cy="1646189"/>
          </a:xfrm>
          <a:prstGeom prst="rect">
            <a:avLst/>
          </a:prstGeom>
          <a:noFill/>
          <a:effectLst>
            <a:reflection blurRad="6350" stA="50000" endA="300" endPos="55000" dir="5400000" sy="-100000" algn="bl" rotWithShape="0"/>
          </a:effectLst>
        </p:spPr>
      </p:pic>
      <p:pic>
        <p:nvPicPr>
          <p:cNvPr id="6" name="Picture 5" descr="F:\C Posgra. Preparac. Electó 2018\SUPERCURSO\images.jpg8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10332" y="3143254"/>
            <a:ext cx="2467310" cy="1643074"/>
          </a:xfrm>
          <a:prstGeom prst="rect">
            <a:avLst/>
          </a:prstGeom>
          <a:noFill/>
          <a:effectLst>
            <a:reflection blurRad="6350" stA="50000" endA="300" endPos="55500" dist="50800" dir="5400000" sy="-100000" algn="bl" rotWithShape="0"/>
          </a:effectLst>
          <a:extLst>
            <a:ext uri="{909E8E84-426E-40DD-AFC4-6F175D3DCCD1}">
              <a14:hiddenFill xmlns:a14="http://schemas.microsoft.com/office/drawing/2010/main">
                <a:solidFill>
                  <a:srgbClr val="FFFFFF"/>
                </a:solidFill>
              </a14:hiddenFill>
            </a:ext>
          </a:extLst>
        </p:spPr>
      </p:pic>
      <p:pic>
        <p:nvPicPr>
          <p:cNvPr id="7" name="Picture 3" descr="F:\C Posgra. Preparac. Electó 2018\SUPERCURSO\índice.jpg4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72198" y="3143254"/>
            <a:ext cx="2428892" cy="1714512"/>
          </a:xfrm>
          <a:prstGeom prst="rect">
            <a:avLst/>
          </a:prstGeom>
          <a:noFill/>
          <a:effectLst>
            <a:reflection blurRad="6350" stA="50000" endA="300" endPos="55500" dist="508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82973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00100" y="357172"/>
            <a:ext cx="7215238" cy="461665"/>
          </a:xfrm>
          <a:prstGeom prst="rect">
            <a:avLst/>
          </a:prstGeom>
          <a:solidFill>
            <a:schemeClr val="accent2">
              <a:lumMod val="20000"/>
              <a:lumOff val="80000"/>
            </a:schemeClr>
          </a:solidFill>
          <a:scene3d>
            <a:camera prst="orthographicFront"/>
            <a:lightRig rig="threePt" dir="t"/>
          </a:scene3d>
          <a:sp3d>
            <a:bevelT w="165100" prst="coolSlant"/>
          </a:sp3d>
        </p:spPr>
        <p:txBody>
          <a:bodyPr wrap="square" rtlCol="0">
            <a:spAutoFit/>
          </a:bodyPr>
          <a:lstStyle/>
          <a:p>
            <a:pPr algn="ctr"/>
            <a:r>
              <a:rPr lang="es-ES" sz="2400" b="1" dirty="0" smtClean="0">
                <a:latin typeface="Arial" pitchFamily="34" charset="0"/>
                <a:cs typeface="Arial" pitchFamily="34" charset="0"/>
              </a:rPr>
              <a:t>Sensibilidad de las  células a las radiaciones </a:t>
            </a:r>
            <a:endParaRPr lang="es-ES" sz="2400" b="1" dirty="0">
              <a:latin typeface="Arial" pitchFamily="34" charset="0"/>
              <a:cs typeface="Arial" pitchFamily="34" charset="0"/>
            </a:endParaRPr>
          </a:p>
        </p:txBody>
      </p:sp>
      <p:sp>
        <p:nvSpPr>
          <p:cNvPr id="3" name="2 CuadroTexto"/>
          <p:cNvSpPr txBox="1"/>
          <p:nvPr/>
        </p:nvSpPr>
        <p:spPr>
          <a:xfrm>
            <a:off x="1403648" y="1455432"/>
            <a:ext cx="1944216" cy="523220"/>
          </a:xfrm>
          <a:prstGeom prst="rect">
            <a:avLst/>
          </a:prstGeom>
          <a:solidFill>
            <a:schemeClr val="accent1">
              <a:lumMod val="20000"/>
              <a:lumOff val="80000"/>
            </a:schemeClr>
          </a:solidFill>
          <a:ln w="28575">
            <a:solidFill>
              <a:schemeClr val="tx1"/>
            </a:solidFill>
          </a:ln>
        </p:spPr>
        <p:txBody>
          <a:bodyPr wrap="square" rtlCol="0">
            <a:spAutoFit/>
          </a:bodyPr>
          <a:lstStyle/>
          <a:p>
            <a:pPr algn="ctr"/>
            <a:r>
              <a:rPr lang="es-ES" sz="2800" b="1" dirty="0" smtClean="0">
                <a:latin typeface="Arial" pitchFamily="34" charset="0"/>
                <a:cs typeface="Arial" pitchFamily="34" charset="0"/>
              </a:rPr>
              <a:t>Depende:</a:t>
            </a:r>
            <a:endParaRPr lang="es-ES" sz="2800" b="1" dirty="0">
              <a:latin typeface="Arial" pitchFamily="34" charset="0"/>
              <a:cs typeface="Arial" pitchFamily="34" charset="0"/>
            </a:endParaRPr>
          </a:p>
        </p:txBody>
      </p:sp>
      <p:sp>
        <p:nvSpPr>
          <p:cNvPr id="4" name="3 CuadroTexto"/>
          <p:cNvSpPr txBox="1"/>
          <p:nvPr/>
        </p:nvSpPr>
        <p:spPr>
          <a:xfrm>
            <a:off x="3786590" y="984051"/>
            <a:ext cx="4889866" cy="1569660"/>
          </a:xfrm>
          <a:prstGeom prst="rect">
            <a:avLst/>
          </a:prstGeom>
          <a:noFill/>
        </p:spPr>
        <p:txBody>
          <a:bodyPr wrap="square" rtlCol="0">
            <a:spAutoFit/>
          </a:bodyPr>
          <a:lstStyle/>
          <a:p>
            <a:r>
              <a:rPr lang="es-ES" sz="2400" dirty="0" smtClean="0">
                <a:latin typeface="Arial" pitchFamily="34" charset="0"/>
                <a:cs typeface="Arial" pitchFamily="34" charset="0"/>
              </a:rPr>
              <a:t>Grado de madurez</a:t>
            </a:r>
          </a:p>
          <a:p>
            <a:r>
              <a:rPr lang="es-ES" sz="2400" dirty="0" smtClean="0">
                <a:latin typeface="Arial" pitchFamily="34" charset="0"/>
                <a:cs typeface="Arial" pitchFamily="34" charset="0"/>
              </a:rPr>
              <a:t>La actividad de división celular</a:t>
            </a:r>
          </a:p>
          <a:p>
            <a:r>
              <a:rPr lang="es-ES" sz="2400" dirty="0" smtClean="0">
                <a:latin typeface="Arial" pitchFamily="34" charset="0"/>
                <a:cs typeface="Arial" pitchFamily="34" charset="0"/>
              </a:rPr>
              <a:t>La velocidad de crecimiento</a:t>
            </a:r>
          </a:p>
          <a:p>
            <a:r>
              <a:rPr lang="es-ES" sz="2400" dirty="0" smtClean="0">
                <a:latin typeface="Arial" pitchFamily="34" charset="0"/>
                <a:cs typeface="Arial" pitchFamily="34" charset="0"/>
              </a:rPr>
              <a:t>Función metabólica</a:t>
            </a:r>
            <a:endParaRPr lang="es-ES" sz="2400" dirty="0">
              <a:latin typeface="Arial" pitchFamily="34" charset="0"/>
              <a:cs typeface="Arial" pitchFamily="34" charset="0"/>
            </a:endParaRPr>
          </a:p>
        </p:txBody>
      </p:sp>
      <p:sp>
        <p:nvSpPr>
          <p:cNvPr id="5" name="4 Abrir llave"/>
          <p:cNvSpPr/>
          <p:nvPr/>
        </p:nvSpPr>
        <p:spPr>
          <a:xfrm>
            <a:off x="3590800" y="1061219"/>
            <a:ext cx="391579" cy="1366515"/>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6" name="5 CuadroTexto"/>
          <p:cNvSpPr txBox="1"/>
          <p:nvPr/>
        </p:nvSpPr>
        <p:spPr>
          <a:xfrm>
            <a:off x="706468" y="2643758"/>
            <a:ext cx="2664296" cy="954107"/>
          </a:xfrm>
          <a:prstGeom prst="rect">
            <a:avLst/>
          </a:prstGeom>
          <a:solidFill>
            <a:schemeClr val="accent1">
              <a:lumMod val="20000"/>
              <a:lumOff val="80000"/>
            </a:schemeClr>
          </a:solidFill>
          <a:ln w="28575">
            <a:solidFill>
              <a:schemeClr val="tx1"/>
            </a:solidFill>
          </a:ln>
        </p:spPr>
        <p:txBody>
          <a:bodyPr wrap="square" rtlCol="0">
            <a:spAutoFit/>
          </a:bodyPr>
          <a:lstStyle/>
          <a:p>
            <a:pPr algn="ctr"/>
            <a:r>
              <a:rPr lang="es-ES" sz="2800" b="1" dirty="0" smtClean="0">
                <a:latin typeface="Arial" pitchFamily="34" charset="0"/>
                <a:cs typeface="Arial" pitchFamily="34" charset="0"/>
              </a:rPr>
              <a:t>Niveles en el</a:t>
            </a:r>
          </a:p>
          <a:p>
            <a:pPr algn="ctr"/>
            <a:r>
              <a:rPr lang="es-ES" sz="2800" b="1" dirty="0" smtClean="0">
                <a:latin typeface="Arial" pitchFamily="34" charset="0"/>
                <a:cs typeface="Arial" pitchFamily="34" charset="0"/>
              </a:rPr>
              <a:t> organismo</a:t>
            </a:r>
            <a:endParaRPr lang="es-ES" sz="2800" b="1" dirty="0">
              <a:latin typeface="Arial" pitchFamily="34" charset="0"/>
              <a:cs typeface="Arial" pitchFamily="34" charset="0"/>
            </a:endParaRPr>
          </a:p>
        </p:txBody>
      </p:sp>
      <p:sp>
        <p:nvSpPr>
          <p:cNvPr id="7" name="6 CuadroTexto"/>
          <p:cNvSpPr txBox="1"/>
          <p:nvPr/>
        </p:nvSpPr>
        <p:spPr>
          <a:xfrm>
            <a:off x="3938591" y="2534339"/>
            <a:ext cx="1626858" cy="1200329"/>
          </a:xfrm>
          <a:prstGeom prst="rect">
            <a:avLst/>
          </a:prstGeom>
          <a:noFill/>
        </p:spPr>
        <p:txBody>
          <a:bodyPr wrap="square" rtlCol="0">
            <a:spAutoFit/>
          </a:bodyPr>
          <a:lstStyle/>
          <a:p>
            <a:r>
              <a:rPr lang="es-ES" sz="2400" dirty="0" smtClean="0">
                <a:latin typeface="Arial" pitchFamily="34" charset="0"/>
                <a:cs typeface="Arial" pitchFamily="34" charset="0"/>
              </a:rPr>
              <a:t>Alta</a:t>
            </a:r>
          </a:p>
          <a:p>
            <a:r>
              <a:rPr lang="es-ES" sz="2400" dirty="0" smtClean="0">
                <a:latin typeface="Arial" pitchFamily="34" charset="0"/>
                <a:cs typeface="Arial" pitchFamily="34" charset="0"/>
              </a:rPr>
              <a:t>Media</a:t>
            </a:r>
          </a:p>
          <a:p>
            <a:r>
              <a:rPr lang="es-ES" sz="2400" dirty="0" smtClean="0">
                <a:latin typeface="Arial" pitchFamily="34" charset="0"/>
                <a:cs typeface="Arial" pitchFamily="34" charset="0"/>
              </a:rPr>
              <a:t>Menos</a:t>
            </a:r>
            <a:endParaRPr lang="es-ES" sz="2400" dirty="0">
              <a:latin typeface="Arial" pitchFamily="34" charset="0"/>
              <a:cs typeface="Arial" pitchFamily="34" charset="0"/>
            </a:endParaRPr>
          </a:p>
        </p:txBody>
      </p:sp>
      <p:sp>
        <p:nvSpPr>
          <p:cNvPr id="8" name="7 Abrir llave"/>
          <p:cNvSpPr/>
          <p:nvPr/>
        </p:nvSpPr>
        <p:spPr>
          <a:xfrm>
            <a:off x="3728984" y="2668998"/>
            <a:ext cx="273514" cy="931010"/>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9" name="8 CuadroTexto"/>
          <p:cNvSpPr txBox="1"/>
          <p:nvPr/>
        </p:nvSpPr>
        <p:spPr>
          <a:xfrm>
            <a:off x="1246422" y="4206708"/>
            <a:ext cx="2101442" cy="523220"/>
          </a:xfrm>
          <a:prstGeom prst="rect">
            <a:avLst/>
          </a:prstGeom>
          <a:solidFill>
            <a:schemeClr val="accent1">
              <a:lumMod val="20000"/>
              <a:lumOff val="80000"/>
            </a:schemeClr>
          </a:solidFill>
          <a:ln w="28575">
            <a:solidFill>
              <a:schemeClr val="tx1"/>
            </a:solidFill>
          </a:ln>
        </p:spPr>
        <p:txBody>
          <a:bodyPr wrap="square" rtlCol="0">
            <a:spAutoFit/>
          </a:bodyPr>
          <a:lstStyle/>
          <a:p>
            <a:pPr algn="ctr"/>
            <a:r>
              <a:rPr lang="es-ES" sz="2800" b="1" dirty="0" smtClean="0">
                <a:latin typeface="Arial" pitchFamily="34" charset="0"/>
                <a:cs typeface="Arial" pitchFamily="34" charset="0"/>
              </a:rPr>
              <a:t>Daños</a:t>
            </a:r>
            <a:endParaRPr lang="es-ES" sz="2800" b="1" dirty="0">
              <a:latin typeface="Arial" pitchFamily="34" charset="0"/>
              <a:cs typeface="Arial" pitchFamily="34" charset="0"/>
            </a:endParaRPr>
          </a:p>
        </p:txBody>
      </p:sp>
      <p:sp>
        <p:nvSpPr>
          <p:cNvPr id="10" name="9 CuadroTexto"/>
          <p:cNvSpPr txBox="1"/>
          <p:nvPr/>
        </p:nvSpPr>
        <p:spPr>
          <a:xfrm>
            <a:off x="3903422" y="3977977"/>
            <a:ext cx="2036730" cy="830997"/>
          </a:xfrm>
          <a:prstGeom prst="rect">
            <a:avLst/>
          </a:prstGeom>
          <a:noFill/>
        </p:spPr>
        <p:txBody>
          <a:bodyPr wrap="square" rtlCol="0">
            <a:spAutoFit/>
          </a:bodyPr>
          <a:lstStyle/>
          <a:p>
            <a:r>
              <a:rPr lang="es-ES" sz="2400" dirty="0" smtClean="0">
                <a:latin typeface="Arial" pitchFamily="34" charset="0"/>
                <a:cs typeface="Arial" pitchFamily="34" charset="0"/>
              </a:rPr>
              <a:t>Tempranos </a:t>
            </a:r>
          </a:p>
          <a:p>
            <a:r>
              <a:rPr lang="es-ES" sz="2400" dirty="0">
                <a:latin typeface="Arial" pitchFamily="34" charset="0"/>
                <a:cs typeface="Arial" pitchFamily="34" charset="0"/>
              </a:rPr>
              <a:t>T</a:t>
            </a:r>
            <a:r>
              <a:rPr lang="es-ES" sz="2400" dirty="0" smtClean="0">
                <a:latin typeface="Arial" pitchFamily="34" charset="0"/>
                <a:cs typeface="Arial" pitchFamily="34" charset="0"/>
              </a:rPr>
              <a:t>ardíos</a:t>
            </a:r>
            <a:endParaRPr lang="es-ES" sz="2400" dirty="0">
              <a:latin typeface="Arial" pitchFamily="34" charset="0"/>
              <a:cs typeface="Arial" pitchFamily="34" charset="0"/>
            </a:endParaRPr>
          </a:p>
        </p:txBody>
      </p:sp>
      <p:sp>
        <p:nvSpPr>
          <p:cNvPr id="11" name="10 Abrir llave"/>
          <p:cNvSpPr/>
          <p:nvPr/>
        </p:nvSpPr>
        <p:spPr>
          <a:xfrm>
            <a:off x="3746702" y="4083598"/>
            <a:ext cx="155448" cy="707887"/>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extLst>
      <p:ext uri="{BB962C8B-B14F-4D97-AF65-F5344CB8AC3E}">
        <p14:creationId xmlns:p14="http://schemas.microsoft.com/office/powerpoint/2010/main" val="41167598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907704" y="293916"/>
            <a:ext cx="4680520" cy="461665"/>
          </a:xfrm>
          <a:prstGeom prst="rect">
            <a:avLst/>
          </a:prstGeom>
          <a:solidFill>
            <a:schemeClr val="accent1">
              <a:lumMod val="20000"/>
              <a:lumOff val="80000"/>
            </a:schemeClr>
          </a:solidFill>
          <a:effectLst>
            <a:innerShdw blurRad="114300">
              <a:prstClr val="black"/>
            </a:innerShdw>
          </a:effectLst>
        </p:spPr>
        <p:txBody>
          <a:bodyPr wrap="square" rtlCol="0">
            <a:spAutoFit/>
          </a:bodyPr>
          <a:lstStyle/>
          <a:p>
            <a:pPr algn="ctr"/>
            <a:r>
              <a:rPr lang="es-ES" sz="2400" b="1" dirty="0" smtClean="0">
                <a:latin typeface="Arial" pitchFamily="34" charset="0"/>
                <a:cs typeface="Arial" pitchFamily="34" charset="0"/>
              </a:rPr>
              <a:t>Niveles en el organismo</a:t>
            </a:r>
            <a:endParaRPr lang="es-ES" sz="2400" b="1" dirty="0">
              <a:latin typeface="Arial" pitchFamily="34" charset="0"/>
              <a:cs typeface="Arial" pitchFamily="34" charset="0"/>
            </a:endParaRPr>
          </a:p>
        </p:txBody>
      </p:sp>
      <p:grpSp>
        <p:nvGrpSpPr>
          <p:cNvPr id="5" name="5 Grupo"/>
          <p:cNvGrpSpPr/>
          <p:nvPr/>
        </p:nvGrpSpPr>
        <p:grpSpPr>
          <a:xfrm>
            <a:off x="323528" y="1131590"/>
            <a:ext cx="8460432" cy="3888432"/>
            <a:chOff x="539552" y="1131590"/>
            <a:chExt cx="8460432" cy="3888432"/>
          </a:xfrm>
        </p:grpSpPr>
        <p:grpSp>
          <p:nvGrpSpPr>
            <p:cNvPr id="6" name="4 Grupo"/>
            <p:cNvGrpSpPr/>
            <p:nvPr/>
          </p:nvGrpSpPr>
          <p:grpSpPr>
            <a:xfrm>
              <a:off x="539552" y="1131590"/>
              <a:ext cx="2448273" cy="3832203"/>
              <a:chOff x="539552" y="1268767"/>
              <a:chExt cx="2448273" cy="3832203"/>
            </a:xfrm>
          </p:grpSpPr>
          <p:sp>
            <p:nvSpPr>
              <p:cNvPr id="3" name="2 Elipse"/>
              <p:cNvSpPr/>
              <p:nvPr/>
            </p:nvSpPr>
            <p:spPr>
              <a:xfrm>
                <a:off x="899592" y="1268767"/>
                <a:ext cx="1584176" cy="1202432"/>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a:off x="539552" y="2515647"/>
                <a:ext cx="2448273" cy="2585323"/>
              </a:xfrm>
              <a:prstGeom prst="rect">
                <a:avLst/>
              </a:prstGeom>
              <a:ln w="19050">
                <a:solidFill>
                  <a:schemeClr val="tx1"/>
                </a:solidFill>
              </a:ln>
            </p:spPr>
            <p:txBody>
              <a:bodyPr wrap="square">
                <a:spAutoFit/>
              </a:bodyPr>
              <a:lstStyle/>
              <a:p>
                <a:r>
                  <a:rPr lang="es-ES" dirty="0" smtClean="0">
                    <a:latin typeface="Arial" pitchFamily="34" charset="0"/>
                    <a:cs typeface="Arial" pitchFamily="34" charset="0"/>
                  </a:rPr>
                  <a:t> Médula ósea</a:t>
                </a:r>
              </a:p>
              <a:p>
                <a:r>
                  <a:rPr lang="es-ES" dirty="0" smtClean="0">
                    <a:latin typeface="Arial" pitchFamily="34" charset="0"/>
                    <a:cs typeface="Arial" pitchFamily="34" charset="0"/>
                  </a:rPr>
                  <a:t>Linfocitos </a:t>
                </a:r>
              </a:p>
              <a:p>
                <a:r>
                  <a:rPr lang="es-ES" dirty="0" smtClean="0">
                    <a:latin typeface="Arial" pitchFamily="34" charset="0"/>
                    <a:cs typeface="Arial" pitchFamily="34" charset="0"/>
                  </a:rPr>
                  <a:t>Mielocitos </a:t>
                </a:r>
              </a:p>
              <a:p>
                <a:r>
                  <a:rPr lang="es-ES" dirty="0" smtClean="0">
                    <a:latin typeface="Arial" pitchFamily="34" charset="0"/>
                    <a:cs typeface="Arial" pitchFamily="34" charset="0"/>
                  </a:rPr>
                  <a:t>Folículos germinativos</a:t>
                </a:r>
              </a:p>
              <a:p>
                <a:r>
                  <a:rPr lang="es-ES" dirty="0" smtClean="0">
                    <a:latin typeface="Arial" pitchFamily="34" charset="0"/>
                    <a:cs typeface="Arial" pitchFamily="34" charset="0"/>
                  </a:rPr>
                  <a:t>Células reproductora</a:t>
                </a:r>
              </a:p>
              <a:p>
                <a:r>
                  <a:rPr lang="es-ES" dirty="0" smtClean="0">
                    <a:latin typeface="Arial" pitchFamily="34" charset="0"/>
                    <a:cs typeface="Arial" pitchFamily="34" charset="0"/>
                  </a:rPr>
                  <a:t>Células cripticas del intestino delgado          </a:t>
                </a:r>
                <a:endParaRPr lang="es-ES" dirty="0">
                  <a:latin typeface="Arial" pitchFamily="34" charset="0"/>
                  <a:cs typeface="Arial" pitchFamily="34" charset="0"/>
                </a:endParaRPr>
              </a:p>
              <a:p>
                <a:r>
                  <a:rPr lang="es-ES" dirty="0">
                    <a:latin typeface="Arial" pitchFamily="34" charset="0"/>
                    <a:cs typeface="Arial" pitchFamily="34" charset="0"/>
                  </a:rPr>
                  <a:t>                                </a:t>
                </a:r>
              </a:p>
            </p:txBody>
          </p:sp>
        </p:grpSp>
        <p:sp>
          <p:nvSpPr>
            <p:cNvPr id="4" name="3 Rectángulo"/>
            <p:cNvSpPr/>
            <p:nvPr/>
          </p:nvSpPr>
          <p:spPr>
            <a:xfrm>
              <a:off x="3885420" y="1254018"/>
              <a:ext cx="1620180" cy="1130424"/>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Elipse"/>
            <p:cNvSpPr/>
            <p:nvPr/>
          </p:nvSpPr>
          <p:spPr>
            <a:xfrm>
              <a:off x="6594721" y="1225302"/>
              <a:ext cx="1512168" cy="1202432"/>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8" name="7 CuadroTexto"/>
            <p:cNvSpPr txBox="1"/>
            <p:nvPr/>
          </p:nvSpPr>
          <p:spPr>
            <a:xfrm>
              <a:off x="1295636" y="1491630"/>
              <a:ext cx="792088" cy="461665"/>
            </a:xfrm>
            <a:prstGeom prst="rect">
              <a:avLst/>
            </a:prstGeom>
            <a:noFill/>
          </p:spPr>
          <p:txBody>
            <a:bodyPr wrap="square" rtlCol="0">
              <a:spAutoFit/>
            </a:bodyPr>
            <a:lstStyle/>
            <a:p>
              <a:r>
                <a:rPr lang="es-ES" sz="2400" b="1" dirty="0" smtClean="0">
                  <a:latin typeface="Arial" pitchFamily="34" charset="0"/>
                  <a:cs typeface="Arial" pitchFamily="34" charset="0"/>
                </a:rPr>
                <a:t>Alta</a:t>
              </a:r>
              <a:endParaRPr lang="es-ES" sz="2400" b="1" dirty="0">
                <a:latin typeface="Arial" pitchFamily="34" charset="0"/>
                <a:cs typeface="Arial" pitchFamily="34" charset="0"/>
              </a:endParaRPr>
            </a:p>
          </p:txBody>
        </p:sp>
        <p:sp>
          <p:nvSpPr>
            <p:cNvPr id="9" name="8 CuadroTexto"/>
            <p:cNvSpPr txBox="1"/>
            <p:nvPr/>
          </p:nvSpPr>
          <p:spPr>
            <a:xfrm>
              <a:off x="4047438" y="1563638"/>
              <a:ext cx="1296144" cy="461665"/>
            </a:xfrm>
            <a:prstGeom prst="rect">
              <a:avLst/>
            </a:prstGeom>
            <a:noFill/>
          </p:spPr>
          <p:txBody>
            <a:bodyPr wrap="square" rtlCol="0">
              <a:spAutoFit/>
            </a:bodyPr>
            <a:lstStyle/>
            <a:p>
              <a:pPr algn="ctr"/>
              <a:r>
                <a:rPr lang="es-ES" sz="2400" b="1" dirty="0" smtClean="0">
                  <a:latin typeface="Arial" pitchFamily="34" charset="0"/>
                  <a:cs typeface="Arial" pitchFamily="34" charset="0"/>
                </a:rPr>
                <a:t>Media</a:t>
              </a:r>
              <a:endParaRPr lang="es-ES" sz="2400" b="1" dirty="0">
                <a:latin typeface="Arial" pitchFamily="34" charset="0"/>
                <a:cs typeface="Arial" pitchFamily="34" charset="0"/>
              </a:endParaRPr>
            </a:p>
          </p:txBody>
        </p:sp>
        <p:sp>
          <p:nvSpPr>
            <p:cNvPr id="11" name="10 CuadroTexto"/>
            <p:cNvSpPr txBox="1"/>
            <p:nvPr/>
          </p:nvSpPr>
          <p:spPr>
            <a:xfrm>
              <a:off x="6804248" y="1563638"/>
              <a:ext cx="1152128" cy="461665"/>
            </a:xfrm>
            <a:prstGeom prst="rect">
              <a:avLst/>
            </a:prstGeom>
            <a:noFill/>
          </p:spPr>
          <p:txBody>
            <a:bodyPr wrap="square" rtlCol="0">
              <a:spAutoFit/>
            </a:bodyPr>
            <a:lstStyle/>
            <a:p>
              <a:r>
                <a:rPr lang="es-ES" sz="2400" b="1" dirty="0" smtClean="0">
                  <a:latin typeface="Arial" pitchFamily="34" charset="0"/>
                  <a:cs typeface="Arial" pitchFamily="34" charset="0"/>
                </a:rPr>
                <a:t>Menos</a:t>
              </a:r>
              <a:endParaRPr lang="es-ES" sz="2400" b="1" dirty="0">
                <a:latin typeface="Arial" pitchFamily="34" charset="0"/>
                <a:cs typeface="Arial" pitchFamily="34" charset="0"/>
              </a:endParaRPr>
            </a:p>
          </p:txBody>
        </p:sp>
        <p:sp>
          <p:nvSpPr>
            <p:cNvPr id="13" name="12 CuadroTexto"/>
            <p:cNvSpPr txBox="1"/>
            <p:nvPr/>
          </p:nvSpPr>
          <p:spPr>
            <a:xfrm>
              <a:off x="3347864" y="2514008"/>
              <a:ext cx="2742801" cy="1631216"/>
            </a:xfrm>
            <a:prstGeom prst="rect">
              <a:avLst/>
            </a:prstGeom>
            <a:noFill/>
            <a:ln w="19050">
              <a:solidFill>
                <a:schemeClr val="tx1"/>
              </a:solidFill>
            </a:ln>
          </p:spPr>
          <p:txBody>
            <a:bodyPr wrap="square" rtlCol="0">
              <a:spAutoFit/>
            </a:bodyPr>
            <a:lstStyle/>
            <a:p>
              <a:r>
                <a:rPr lang="es-ES" sz="2000" dirty="0" smtClean="0">
                  <a:latin typeface="Arial" pitchFamily="34" charset="0"/>
                  <a:cs typeface="Arial" pitchFamily="34" charset="0"/>
                </a:rPr>
                <a:t>Para la piel (epitelio germinativo, del cabello)</a:t>
              </a:r>
            </a:p>
            <a:p>
              <a:r>
                <a:rPr lang="es-ES" sz="2000" dirty="0" smtClean="0">
                  <a:latin typeface="Arial" pitchFamily="34" charset="0"/>
                  <a:cs typeface="Arial" pitchFamily="34" charset="0"/>
                </a:rPr>
                <a:t>Osteoblasto</a:t>
              </a:r>
            </a:p>
            <a:p>
              <a:r>
                <a:rPr lang="es-ES" sz="2000" dirty="0" smtClean="0">
                  <a:latin typeface="Arial" pitchFamily="34" charset="0"/>
                  <a:cs typeface="Arial" pitchFamily="34" charset="0"/>
                </a:rPr>
                <a:t>Células cartilaginosas</a:t>
              </a:r>
              <a:endParaRPr lang="es-ES" sz="2000" dirty="0">
                <a:latin typeface="Arial" pitchFamily="34" charset="0"/>
                <a:cs typeface="Arial" pitchFamily="34" charset="0"/>
              </a:endParaRPr>
            </a:p>
          </p:txBody>
        </p:sp>
        <p:sp>
          <p:nvSpPr>
            <p:cNvPr id="16" name="15 CuadroTexto"/>
            <p:cNvSpPr txBox="1"/>
            <p:nvPr/>
          </p:nvSpPr>
          <p:spPr>
            <a:xfrm>
              <a:off x="6372200" y="2465477"/>
              <a:ext cx="2627784" cy="2554545"/>
            </a:xfrm>
            <a:prstGeom prst="rect">
              <a:avLst/>
            </a:prstGeom>
            <a:noFill/>
            <a:ln w="19050">
              <a:solidFill>
                <a:schemeClr val="tx1"/>
              </a:solidFill>
            </a:ln>
          </p:spPr>
          <p:txBody>
            <a:bodyPr wrap="square" rtlCol="0">
              <a:spAutoFit/>
            </a:bodyPr>
            <a:lstStyle/>
            <a:p>
              <a:r>
                <a:rPr lang="es-ES" sz="2000" dirty="0" smtClean="0">
                  <a:latin typeface="Arial" pitchFamily="34" charset="0"/>
                  <a:cs typeface="Arial" pitchFamily="34" charset="0"/>
                </a:rPr>
                <a:t>Glándulas endocrinas y exocrinas</a:t>
              </a:r>
            </a:p>
            <a:p>
              <a:r>
                <a:rPr lang="es-ES" sz="2000" dirty="0" smtClean="0">
                  <a:latin typeface="Arial" pitchFamily="34" charset="0"/>
                  <a:cs typeface="Arial" pitchFamily="34" charset="0"/>
                </a:rPr>
                <a:t>Epitelios tubulares</a:t>
              </a:r>
            </a:p>
            <a:p>
              <a:r>
                <a:rPr lang="es-ES" sz="2000" dirty="0" smtClean="0">
                  <a:latin typeface="Arial" pitchFamily="34" charset="0"/>
                  <a:cs typeface="Arial" pitchFamily="34" charset="0"/>
                </a:rPr>
                <a:t>Osteocitos</a:t>
              </a:r>
            </a:p>
            <a:p>
              <a:r>
                <a:rPr lang="es-ES" sz="2000" dirty="0" smtClean="0">
                  <a:latin typeface="Arial" pitchFamily="34" charset="0"/>
                  <a:cs typeface="Arial" pitchFamily="34" charset="0"/>
                </a:rPr>
                <a:t>Células fibras musculares</a:t>
              </a:r>
            </a:p>
            <a:p>
              <a:r>
                <a:rPr lang="es-ES" sz="2000" dirty="0" smtClean="0">
                  <a:latin typeface="Arial" pitchFamily="34" charset="0"/>
                  <a:cs typeface="Arial" pitchFamily="34" charset="0"/>
                </a:rPr>
                <a:t>Tejido conjuntivo</a:t>
              </a:r>
              <a:endParaRPr lang="es-ES" sz="2000" dirty="0">
                <a:latin typeface="Arial" pitchFamily="34" charset="0"/>
                <a:cs typeface="Arial" pitchFamily="34" charset="0"/>
              </a:endParaRPr>
            </a:p>
          </p:txBody>
        </p:sp>
      </p:grpSp>
    </p:spTree>
    <p:extLst>
      <p:ext uri="{BB962C8B-B14F-4D97-AF65-F5344CB8AC3E}">
        <p14:creationId xmlns:p14="http://schemas.microsoft.com/office/powerpoint/2010/main" val="3290951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2910" y="1214428"/>
            <a:ext cx="7929618" cy="3416320"/>
          </a:xfrm>
          <a:prstGeom prst="rect">
            <a:avLst/>
          </a:prstGeom>
          <a:solidFill>
            <a:schemeClr val="accent2">
              <a:lumMod val="40000"/>
              <a:lumOff val="60000"/>
            </a:schemeClr>
          </a:solidFill>
          <a:effectLst/>
          <a:scene3d>
            <a:camera prst="orthographicFront"/>
            <a:lightRig rig="threePt" dir="t"/>
          </a:scene3d>
          <a:sp3d>
            <a:bevelT w="165100" prst="coolSlant"/>
          </a:sp3d>
        </p:spPr>
        <p:txBody>
          <a:bodyPr wrap="square">
            <a:spAutoFit/>
          </a:bodyPr>
          <a:lstStyle/>
          <a:p>
            <a:pPr>
              <a:buFont typeface="Wingdings" pitchFamily="2" charset="2"/>
              <a:buChar char="Ø"/>
            </a:pPr>
            <a:r>
              <a:rPr lang="es-ES" sz="2400" dirty="0" smtClean="0">
                <a:latin typeface="Arial" pitchFamily="34" charset="0"/>
                <a:cs typeface="Arial" pitchFamily="34" charset="0"/>
              </a:rPr>
              <a:t> Proporcionar información del </a:t>
            </a:r>
            <a:r>
              <a:rPr lang="es-ES" sz="2400" dirty="0">
                <a:latin typeface="Arial" pitchFamily="34" charset="0"/>
                <a:cs typeface="Arial" pitchFamily="34" charset="0"/>
              </a:rPr>
              <a:t>desarrollo histórico en los descubrimientos de elementos químicos radiactivos, sus aplicaciones y efectos en las ciencias médicas para estudiantes no </a:t>
            </a:r>
            <a:r>
              <a:rPr lang="es-ES" sz="2400" dirty="0" smtClean="0">
                <a:latin typeface="Arial" pitchFamily="34" charset="0"/>
                <a:cs typeface="Arial" pitchFamily="34" charset="0"/>
              </a:rPr>
              <a:t>hispanohablante.</a:t>
            </a:r>
          </a:p>
          <a:p>
            <a:endParaRPr lang="es-ES" sz="2400" dirty="0" smtClean="0">
              <a:latin typeface="Arial" pitchFamily="34" charset="0"/>
              <a:cs typeface="Arial" pitchFamily="34" charset="0"/>
            </a:endParaRPr>
          </a:p>
          <a:p>
            <a:pPr>
              <a:buFont typeface="Wingdings" pitchFamily="2" charset="2"/>
              <a:buChar char="Ø"/>
            </a:pPr>
            <a:r>
              <a:rPr lang="es-ES" sz="2400" dirty="0" smtClean="0">
                <a:latin typeface="Arial"/>
                <a:ea typeface="Times New Roman"/>
              </a:rPr>
              <a:t> Identificar vocablos de asignaturas no filológicas que tributan a la competencia comunicativa.</a:t>
            </a:r>
          </a:p>
          <a:p>
            <a:endParaRPr lang="es-ES" sz="2400" dirty="0" smtClean="0">
              <a:latin typeface="Arial" pitchFamily="34" charset="0"/>
              <a:cs typeface="Arial" pitchFamily="34" charset="0"/>
            </a:endParaRPr>
          </a:p>
          <a:p>
            <a:endParaRPr lang="es-ES" sz="2400" dirty="0">
              <a:latin typeface="Arial" pitchFamily="34" charset="0"/>
              <a:cs typeface="Arial" pitchFamily="34" charset="0"/>
            </a:endParaRPr>
          </a:p>
        </p:txBody>
      </p:sp>
      <p:sp>
        <p:nvSpPr>
          <p:cNvPr id="3" name="2 Rectángulo"/>
          <p:cNvSpPr/>
          <p:nvPr/>
        </p:nvSpPr>
        <p:spPr>
          <a:xfrm>
            <a:off x="1714480" y="321454"/>
            <a:ext cx="1822935" cy="523220"/>
          </a:xfrm>
          <a:prstGeom prst="rect">
            <a:avLst/>
          </a:prstGeom>
          <a:solidFill>
            <a:schemeClr val="accent1">
              <a:lumMod val="20000"/>
              <a:lumOff val="80000"/>
            </a:schemeClr>
          </a:solidFill>
          <a:scene3d>
            <a:camera prst="orthographicFront"/>
            <a:lightRig rig="threePt" dir="t"/>
          </a:scene3d>
          <a:sp3d>
            <a:bevelT w="165100" prst="coolSlant"/>
          </a:sp3d>
        </p:spPr>
        <p:txBody>
          <a:bodyPr wrap="none">
            <a:spAutoFit/>
          </a:bodyPr>
          <a:lstStyle/>
          <a:p>
            <a:pPr algn="ctr"/>
            <a:r>
              <a:rPr lang="es-ES" sz="2800" b="1" dirty="0" smtClean="0">
                <a:latin typeface="Arial" pitchFamily="34" charset="0"/>
                <a:cs typeface="Arial" pitchFamily="34" charset="0"/>
              </a:rPr>
              <a:t>Objetivos</a:t>
            </a:r>
            <a:endParaRPr lang="es-ES"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28662" y="286631"/>
            <a:ext cx="7286676" cy="461665"/>
          </a:xfrm>
          <a:prstGeom prst="rect">
            <a:avLst/>
          </a:prstGeom>
          <a:solidFill>
            <a:schemeClr val="accent1">
              <a:lumMod val="20000"/>
              <a:lumOff val="80000"/>
            </a:schemeClr>
          </a:solidFill>
          <a:scene3d>
            <a:camera prst="orthographicFront"/>
            <a:lightRig rig="threePt" dir="t"/>
          </a:scene3d>
          <a:sp3d>
            <a:bevelT w="165100" prst="coolSlant"/>
          </a:sp3d>
        </p:spPr>
        <p:txBody>
          <a:bodyPr wrap="square" rtlCol="0">
            <a:spAutoFit/>
          </a:bodyPr>
          <a:lstStyle/>
          <a:p>
            <a:pPr algn="ctr"/>
            <a:r>
              <a:rPr lang="es-ES" sz="2400" b="1" dirty="0" smtClean="0">
                <a:latin typeface="Arial" pitchFamily="34" charset="0"/>
                <a:cs typeface="Arial" pitchFamily="34" charset="0"/>
              </a:rPr>
              <a:t>Daños a los efectos clínicos en las células</a:t>
            </a:r>
            <a:endParaRPr lang="es-ES" sz="2400" b="1" dirty="0">
              <a:latin typeface="Arial" pitchFamily="34" charset="0"/>
              <a:cs typeface="Arial" pitchFamily="34" charset="0"/>
            </a:endParaRPr>
          </a:p>
        </p:txBody>
      </p:sp>
      <p:sp>
        <p:nvSpPr>
          <p:cNvPr id="3" name="2 CuadroTexto"/>
          <p:cNvSpPr txBox="1"/>
          <p:nvPr/>
        </p:nvSpPr>
        <p:spPr>
          <a:xfrm>
            <a:off x="1403648" y="1160266"/>
            <a:ext cx="2232248" cy="523220"/>
          </a:xfrm>
          <a:prstGeom prst="rect">
            <a:avLst/>
          </a:prstGeom>
          <a:solidFill>
            <a:schemeClr val="bg2">
              <a:lumMod val="90000"/>
            </a:schemeClr>
          </a:solidFill>
          <a:scene3d>
            <a:camera prst="orthographicFront"/>
            <a:lightRig rig="threePt" dir="t"/>
          </a:scene3d>
          <a:sp3d>
            <a:bevelT prst="relaxedInset"/>
          </a:sp3d>
        </p:spPr>
        <p:txBody>
          <a:bodyPr wrap="square" rtlCol="0">
            <a:spAutoFit/>
          </a:bodyPr>
          <a:lstStyle/>
          <a:p>
            <a:pPr algn="ctr"/>
            <a:r>
              <a:rPr lang="es-ES" sz="2800" dirty="0" smtClean="0">
                <a:latin typeface="Arial" pitchFamily="34" charset="0"/>
                <a:cs typeface="Arial" pitchFamily="34" charset="0"/>
              </a:rPr>
              <a:t>Tempranos</a:t>
            </a:r>
            <a:endParaRPr lang="es-ES" sz="2800" dirty="0">
              <a:latin typeface="Arial" pitchFamily="34" charset="0"/>
              <a:cs typeface="Arial" pitchFamily="34" charset="0"/>
            </a:endParaRPr>
          </a:p>
        </p:txBody>
      </p:sp>
      <p:sp>
        <p:nvSpPr>
          <p:cNvPr id="4" name="3 CuadroTexto"/>
          <p:cNvSpPr txBox="1"/>
          <p:nvPr/>
        </p:nvSpPr>
        <p:spPr>
          <a:xfrm>
            <a:off x="5429256" y="1171670"/>
            <a:ext cx="2088232" cy="523220"/>
          </a:xfrm>
          <a:prstGeom prst="rect">
            <a:avLst/>
          </a:prstGeom>
          <a:solidFill>
            <a:schemeClr val="bg2">
              <a:lumMod val="90000"/>
            </a:schemeClr>
          </a:solidFill>
          <a:scene3d>
            <a:camera prst="orthographicFront"/>
            <a:lightRig rig="threePt" dir="t"/>
          </a:scene3d>
          <a:sp3d>
            <a:bevelT prst="relaxedInset"/>
          </a:sp3d>
        </p:spPr>
        <p:txBody>
          <a:bodyPr wrap="square" rtlCol="0">
            <a:spAutoFit/>
          </a:bodyPr>
          <a:lstStyle/>
          <a:p>
            <a:pPr algn="ctr"/>
            <a:r>
              <a:rPr lang="es-ES" sz="2800" dirty="0" smtClean="0">
                <a:latin typeface="Arial" pitchFamily="34" charset="0"/>
                <a:cs typeface="Arial" pitchFamily="34" charset="0"/>
              </a:rPr>
              <a:t>Tardíos</a:t>
            </a:r>
            <a:endParaRPr lang="es-ES" sz="2800" dirty="0">
              <a:latin typeface="Arial" pitchFamily="34" charset="0"/>
              <a:cs typeface="Arial" pitchFamily="34" charset="0"/>
            </a:endParaRPr>
          </a:p>
        </p:txBody>
      </p:sp>
      <p:sp>
        <p:nvSpPr>
          <p:cNvPr id="5" name="4 CuadroTexto"/>
          <p:cNvSpPr txBox="1"/>
          <p:nvPr/>
        </p:nvSpPr>
        <p:spPr>
          <a:xfrm>
            <a:off x="1439652" y="1936274"/>
            <a:ext cx="2160240" cy="1938992"/>
          </a:xfrm>
          <a:prstGeom prst="rect">
            <a:avLst/>
          </a:prstGeom>
          <a:noFill/>
          <a:ln w="28575">
            <a:solidFill>
              <a:schemeClr val="tx1"/>
            </a:solidFill>
          </a:ln>
        </p:spPr>
        <p:txBody>
          <a:bodyPr wrap="square" rtlCol="0">
            <a:spAutoFit/>
          </a:bodyPr>
          <a:lstStyle/>
          <a:p>
            <a:r>
              <a:rPr lang="es-ES" sz="2000" dirty="0" smtClean="0">
                <a:latin typeface="Arial" pitchFamily="34" charset="0"/>
                <a:cs typeface="Arial" pitchFamily="34" charset="0"/>
              </a:rPr>
              <a:t>Mareo</a:t>
            </a:r>
          </a:p>
          <a:p>
            <a:r>
              <a:rPr lang="es-ES" sz="2000" dirty="0" smtClean="0">
                <a:latin typeface="Arial" pitchFamily="34" charset="0"/>
                <a:cs typeface="Arial" pitchFamily="34" charset="0"/>
              </a:rPr>
              <a:t>Fiebres</a:t>
            </a:r>
          </a:p>
          <a:p>
            <a:r>
              <a:rPr lang="es-ES" sz="2000" dirty="0" smtClean="0">
                <a:latin typeface="Arial" pitchFamily="34" charset="0"/>
                <a:cs typeface="Arial" pitchFamily="34" charset="0"/>
              </a:rPr>
              <a:t>Vómitos</a:t>
            </a:r>
          </a:p>
          <a:p>
            <a:r>
              <a:rPr lang="es-ES" sz="2000" dirty="0" smtClean="0">
                <a:latin typeface="Arial" pitchFamily="34" charset="0"/>
                <a:cs typeface="Arial" pitchFamily="34" charset="0"/>
              </a:rPr>
              <a:t>Decaimiento</a:t>
            </a:r>
          </a:p>
          <a:p>
            <a:r>
              <a:rPr lang="es-ES" sz="2000" dirty="0" smtClean="0">
                <a:latin typeface="Arial" pitchFamily="34" charset="0"/>
                <a:cs typeface="Arial" pitchFamily="34" charset="0"/>
              </a:rPr>
              <a:t>Diarreas</a:t>
            </a:r>
          </a:p>
          <a:p>
            <a:r>
              <a:rPr lang="es-ES" sz="2000" dirty="0" smtClean="0">
                <a:latin typeface="Arial" pitchFamily="34" charset="0"/>
                <a:cs typeface="Arial" pitchFamily="34" charset="0"/>
              </a:rPr>
              <a:t>Sangradas</a:t>
            </a:r>
            <a:endParaRPr lang="es-ES" sz="2000" dirty="0">
              <a:latin typeface="Arial" pitchFamily="34" charset="0"/>
              <a:cs typeface="Arial" pitchFamily="34" charset="0"/>
            </a:endParaRPr>
          </a:p>
        </p:txBody>
      </p:sp>
      <p:sp>
        <p:nvSpPr>
          <p:cNvPr id="6" name="5 CuadroTexto"/>
          <p:cNvSpPr txBox="1"/>
          <p:nvPr/>
        </p:nvSpPr>
        <p:spPr>
          <a:xfrm>
            <a:off x="4786314" y="1990080"/>
            <a:ext cx="3456384" cy="1938992"/>
          </a:xfrm>
          <a:prstGeom prst="rect">
            <a:avLst/>
          </a:prstGeom>
          <a:noFill/>
          <a:ln w="28575">
            <a:solidFill>
              <a:schemeClr val="tx1"/>
            </a:solidFill>
          </a:ln>
        </p:spPr>
        <p:txBody>
          <a:bodyPr wrap="square" rtlCol="0">
            <a:spAutoFit/>
          </a:bodyPr>
          <a:lstStyle/>
          <a:p>
            <a:r>
              <a:rPr lang="es-ES" sz="2000" dirty="0" smtClean="0">
                <a:latin typeface="Arial" pitchFamily="34" charset="0"/>
                <a:cs typeface="Arial" pitchFamily="34" charset="0"/>
              </a:rPr>
              <a:t>Formación de tumores malignos o cambios no malignos (nublado del cristalino)</a:t>
            </a:r>
          </a:p>
          <a:p>
            <a:r>
              <a:rPr lang="es-ES" sz="2000" dirty="0" smtClean="0">
                <a:latin typeface="Arial" pitchFamily="34" charset="0"/>
                <a:cs typeface="Arial" pitchFamily="34" charset="0"/>
              </a:rPr>
              <a:t>Efectos genéticos  (daños irreversibles en el DNA)</a:t>
            </a:r>
            <a:endParaRPr lang="es-ES" sz="2000" dirty="0">
              <a:latin typeface="Arial" pitchFamily="34" charset="0"/>
              <a:cs typeface="Arial" pitchFamily="34" charset="0"/>
            </a:endParaRPr>
          </a:p>
        </p:txBody>
      </p:sp>
    </p:spTree>
    <p:extLst>
      <p:ext uri="{BB962C8B-B14F-4D97-AF65-F5344CB8AC3E}">
        <p14:creationId xmlns:p14="http://schemas.microsoft.com/office/powerpoint/2010/main" val="15314293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857356" y="267494"/>
            <a:ext cx="5286412" cy="523220"/>
          </a:xfrm>
          <a:prstGeom prst="rect">
            <a:avLst/>
          </a:prstGeom>
          <a:solidFill>
            <a:schemeClr val="accent2">
              <a:lumMod val="20000"/>
              <a:lumOff val="80000"/>
            </a:schemeClr>
          </a:solidFill>
          <a:scene3d>
            <a:camera prst="orthographicFront"/>
            <a:lightRig rig="threePt" dir="t"/>
          </a:scene3d>
          <a:sp3d>
            <a:bevelT w="165100" prst="coolSlant"/>
          </a:sp3d>
        </p:spPr>
        <p:txBody>
          <a:bodyPr wrap="square" rtlCol="0">
            <a:spAutoFit/>
          </a:bodyPr>
          <a:lstStyle/>
          <a:p>
            <a:pPr algn="ctr"/>
            <a:r>
              <a:rPr lang="es-ES" sz="2800" b="1" dirty="0" smtClean="0">
                <a:latin typeface="Arial" pitchFamily="34" charset="0"/>
                <a:cs typeface="Arial" pitchFamily="34" charset="0"/>
              </a:rPr>
              <a:t>Protección radiológica</a:t>
            </a:r>
            <a:endParaRPr lang="es-ES" sz="2800" b="1" dirty="0">
              <a:latin typeface="Arial" pitchFamily="34" charset="0"/>
              <a:cs typeface="Arial" pitchFamily="34" charset="0"/>
            </a:endParaRPr>
          </a:p>
        </p:txBody>
      </p:sp>
      <p:grpSp>
        <p:nvGrpSpPr>
          <p:cNvPr id="5" name="4 Grupo"/>
          <p:cNvGrpSpPr/>
          <p:nvPr/>
        </p:nvGrpSpPr>
        <p:grpSpPr>
          <a:xfrm>
            <a:off x="727564" y="1307800"/>
            <a:ext cx="7832888" cy="2978462"/>
            <a:chOff x="971600" y="1059582"/>
            <a:chExt cx="7832888" cy="2978462"/>
          </a:xfrm>
        </p:grpSpPr>
        <p:sp>
          <p:nvSpPr>
            <p:cNvPr id="3" name="2 CuadroTexto"/>
            <p:cNvSpPr txBox="1"/>
            <p:nvPr/>
          </p:nvSpPr>
          <p:spPr>
            <a:xfrm>
              <a:off x="971600" y="1059582"/>
              <a:ext cx="3456384" cy="1200329"/>
            </a:xfrm>
            <a:prstGeom prst="rect">
              <a:avLst/>
            </a:prstGeom>
            <a:noFill/>
            <a:ln w="28575">
              <a:solidFill>
                <a:schemeClr val="tx1"/>
              </a:solidFill>
            </a:ln>
          </p:spPr>
          <p:txBody>
            <a:bodyPr wrap="square" rtlCol="0">
              <a:spAutoFit/>
            </a:bodyPr>
            <a:lstStyle/>
            <a:p>
              <a:r>
                <a:rPr lang="es-ES" dirty="0" smtClean="0">
                  <a:latin typeface="Arial" pitchFamily="34" charset="0"/>
                  <a:cs typeface="Arial" pitchFamily="34" charset="0"/>
                </a:rPr>
                <a:t>Depende de los valores límites de la dosis de radiación  encontrada por encima a las radiaciones naturales.</a:t>
              </a:r>
              <a:endParaRPr lang="es-ES" dirty="0">
                <a:latin typeface="Arial" pitchFamily="34" charset="0"/>
                <a:cs typeface="Arial" pitchFamily="34" charset="0"/>
              </a:endParaRPr>
            </a:p>
          </p:txBody>
        </p:sp>
        <p:sp>
          <p:nvSpPr>
            <p:cNvPr id="4" name="3 CuadroTexto"/>
            <p:cNvSpPr txBox="1"/>
            <p:nvPr/>
          </p:nvSpPr>
          <p:spPr>
            <a:xfrm>
              <a:off x="4427984" y="2283718"/>
              <a:ext cx="4376504" cy="1754326"/>
            </a:xfrm>
            <a:prstGeom prst="rect">
              <a:avLst/>
            </a:prstGeom>
            <a:noFill/>
            <a:ln w="28575">
              <a:solidFill>
                <a:schemeClr val="tx1"/>
              </a:solidFill>
            </a:ln>
          </p:spPr>
          <p:txBody>
            <a:bodyPr wrap="square" rtlCol="0">
              <a:spAutoFit/>
            </a:bodyPr>
            <a:lstStyle/>
            <a:p>
              <a:r>
                <a:rPr lang="es-ES" dirty="0" smtClean="0">
                  <a:latin typeface="Arial" pitchFamily="34" charset="0"/>
                  <a:cs typeface="Arial" pitchFamily="34" charset="0"/>
                </a:rPr>
                <a:t>Dosis interna por Exposición Médica (MIRD). La cantidad de energía depositada en el tejido humano por radiaciones ionizantes, presenta directivas generales y aplicables de diferentes maneras.</a:t>
              </a:r>
              <a:endParaRPr lang="es-ES" dirty="0">
                <a:latin typeface="Arial" pitchFamily="34" charset="0"/>
                <a:cs typeface="Arial" pitchFamily="34" charset="0"/>
              </a:endParaRPr>
            </a:p>
          </p:txBody>
        </p:sp>
      </p:grpSp>
    </p:spTree>
    <p:extLst>
      <p:ext uri="{BB962C8B-B14F-4D97-AF65-F5344CB8AC3E}">
        <p14:creationId xmlns:p14="http://schemas.microsoft.com/office/powerpoint/2010/main" val="3867922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2910" y="435104"/>
            <a:ext cx="3500462" cy="707886"/>
          </a:xfrm>
          <a:prstGeom prst="rect">
            <a:avLst/>
          </a:prstGeom>
          <a:solidFill>
            <a:schemeClr val="accent1">
              <a:lumMod val="20000"/>
              <a:lumOff val="80000"/>
            </a:schemeClr>
          </a:solidFill>
          <a:effectLst>
            <a:glow rad="228600">
              <a:schemeClr val="accent1">
                <a:satMod val="175000"/>
                <a:alpha val="40000"/>
              </a:schemeClr>
            </a:glow>
          </a:effectLst>
        </p:spPr>
        <p:txBody>
          <a:bodyPr wrap="square" rtlCol="0">
            <a:spAutoFit/>
          </a:bodyPr>
          <a:lstStyle/>
          <a:p>
            <a:r>
              <a:rPr lang="es-ES" sz="2000" dirty="0" smtClean="0">
                <a:latin typeface="Arial" pitchFamily="34" charset="0"/>
                <a:cs typeface="Arial" pitchFamily="34" charset="0"/>
              </a:rPr>
              <a:t>Regulaciones para el trabajo</a:t>
            </a:r>
          </a:p>
          <a:p>
            <a:r>
              <a:rPr lang="es-ES" sz="2000" dirty="0" smtClean="0">
                <a:latin typeface="Arial" pitchFamily="34" charset="0"/>
                <a:cs typeface="Arial" pitchFamily="34" charset="0"/>
              </a:rPr>
              <a:t>con sustancias radiactivas</a:t>
            </a:r>
            <a:endParaRPr lang="es-ES" sz="2000" dirty="0">
              <a:latin typeface="Arial" pitchFamily="34" charset="0"/>
              <a:cs typeface="Arial" pitchFamily="34" charset="0"/>
            </a:endParaRPr>
          </a:p>
        </p:txBody>
      </p:sp>
      <p:sp>
        <p:nvSpPr>
          <p:cNvPr id="3" name="2 CuadroTexto"/>
          <p:cNvSpPr txBox="1"/>
          <p:nvPr/>
        </p:nvSpPr>
        <p:spPr>
          <a:xfrm>
            <a:off x="714348" y="3177137"/>
            <a:ext cx="7858180" cy="1323439"/>
          </a:xfrm>
          <a:prstGeom prst="rect">
            <a:avLst/>
          </a:prstGeom>
          <a:solidFill>
            <a:schemeClr val="accent1">
              <a:lumMod val="20000"/>
              <a:lumOff val="80000"/>
            </a:schemeClr>
          </a:solidFill>
          <a:effectLst>
            <a:glow rad="228600">
              <a:schemeClr val="accent1">
                <a:satMod val="175000"/>
                <a:alpha val="40000"/>
              </a:schemeClr>
            </a:glow>
          </a:effectLst>
        </p:spPr>
        <p:txBody>
          <a:bodyPr wrap="square" rtlCol="0">
            <a:spAutoFit/>
          </a:bodyPr>
          <a:lstStyle/>
          <a:p>
            <a:r>
              <a:rPr lang="es-ES" sz="2000" dirty="0" smtClean="0">
                <a:latin typeface="Arial" pitchFamily="34" charset="0"/>
                <a:cs typeface="Arial" pitchFamily="34" charset="0"/>
              </a:rPr>
              <a:t>La autoridad reguladora para el control y la fiscalización del empleo de materiales radiactivos y equipos generales de radiaciones ionizantes en todas las entidades del territorio nacional es el Centro Nacional de Seguridad  Nuclear del  CITMA</a:t>
            </a:r>
            <a:endParaRPr lang="es-ES" sz="2000" dirty="0">
              <a:latin typeface="Arial" pitchFamily="34" charset="0"/>
              <a:cs typeface="Arial" pitchFamily="34" charset="0"/>
            </a:endParaRPr>
          </a:p>
        </p:txBody>
      </p:sp>
      <p:sp>
        <p:nvSpPr>
          <p:cNvPr id="4" name="3 Rectángulo"/>
          <p:cNvSpPr/>
          <p:nvPr/>
        </p:nvSpPr>
        <p:spPr>
          <a:xfrm>
            <a:off x="5643570" y="413079"/>
            <a:ext cx="2782296" cy="1015663"/>
          </a:xfrm>
          <a:prstGeom prst="rect">
            <a:avLst/>
          </a:prstGeom>
          <a:solidFill>
            <a:schemeClr val="accent1">
              <a:lumMod val="20000"/>
              <a:lumOff val="80000"/>
            </a:schemeClr>
          </a:solidFill>
          <a:effectLst>
            <a:glow rad="228600">
              <a:schemeClr val="accent1">
                <a:satMod val="175000"/>
                <a:alpha val="40000"/>
              </a:schemeClr>
            </a:glow>
          </a:effectLst>
        </p:spPr>
        <p:txBody>
          <a:bodyPr wrap="square">
            <a:spAutoFit/>
          </a:bodyPr>
          <a:lstStyle/>
          <a:p>
            <a:pPr lvl="0"/>
            <a:r>
              <a:rPr lang="es-ES" sz="2000" dirty="0">
                <a:solidFill>
                  <a:prstClr val="black"/>
                </a:solidFill>
                <a:latin typeface="Arial" pitchFamily="34" charset="0"/>
                <a:cs typeface="Arial" pitchFamily="34" charset="0"/>
              </a:rPr>
              <a:t>Organismos científicos nacionales e internacionales</a:t>
            </a:r>
          </a:p>
        </p:txBody>
      </p:sp>
      <p:sp>
        <p:nvSpPr>
          <p:cNvPr id="5" name="4 Flecha izquierda y derecha"/>
          <p:cNvSpPr/>
          <p:nvPr/>
        </p:nvSpPr>
        <p:spPr>
          <a:xfrm>
            <a:off x="4429124" y="490692"/>
            <a:ext cx="792088"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 name="5 Flecha arriba y abajo"/>
          <p:cNvSpPr/>
          <p:nvPr/>
        </p:nvSpPr>
        <p:spPr>
          <a:xfrm>
            <a:off x="4572000" y="1056175"/>
            <a:ext cx="510419" cy="93951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 name="6 Rectángulo"/>
          <p:cNvSpPr/>
          <p:nvPr/>
        </p:nvSpPr>
        <p:spPr>
          <a:xfrm>
            <a:off x="4000496" y="2079888"/>
            <a:ext cx="1465466" cy="707886"/>
          </a:xfrm>
          <a:prstGeom prst="rect">
            <a:avLst/>
          </a:prstGeom>
          <a:solidFill>
            <a:schemeClr val="accent2">
              <a:lumMod val="20000"/>
              <a:lumOff val="80000"/>
            </a:schemeClr>
          </a:solidFill>
          <a:ln>
            <a:solidFill>
              <a:schemeClr val="tx2"/>
            </a:solidFill>
          </a:ln>
          <a:scene3d>
            <a:camera prst="orthographicFront"/>
            <a:lightRig rig="threePt" dir="t"/>
          </a:scene3d>
          <a:sp3d>
            <a:bevelT prst="relaxedInset"/>
          </a:sp3d>
        </p:spPr>
        <p:txBody>
          <a:bodyPr wrap="none">
            <a:spAutoFit/>
          </a:bodyPr>
          <a:lstStyle/>
          <a:p>
            <a:r>
              <a:rPr lang="es-ES" sz="4000" b="1" dirty="0" smtClean="0">
                <a:solidFill>
                  <a:prstClr val="black"/>
                </a:solidFill>
                <a:latin typeface="Arial" pitchFamily="34" charset="0"/>
                <a:cs typeface="Arial" pitchFamily="34" charset="0"/>
              </a:rPr>
              <a:t>Cuba</a:t>
            </a:r>
            <a:endParaRPr lang="es-ES" sz="4000" b="1" dirty="0">
              <a:latin typeface="Arial" pitchFamily="34" charset="0"/>
              <a:cs typeface="Arial" pitchFamily="34" charset="0"/>
            </a:endParaRPr>
          </a:p>
        </p:txBody>
      </p:sp>
    </p:spTree>
    <p:extLst>
      <p:ext uri="{BB962C8B-B14F-4D97-AF65-F5344CB8AC3E}">
        <p14:creationId xmlns:p14="http://schemas.microsoft.com/office/powerpoint/2010/main" val="2563224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C Posgra. Preparac. Electó 2018\SUPERCURSO\images.jpg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5768" y="901733"/>
            <a:ext cx="5688000" cy="3670281"/>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flipH="1">
            <a:off x="1357290" y="252697"/>
            <a:ext cx="5857916" cy="461665"/>
          </a:xfrm>
          <a:prstGeom prst="rect">
            <a:avLst/>
          </a:prstGeom>
          <a:solidFill>
            <a:schemeClr val="accent1">
              <a:lumMod val="20000"/>
              <a:lumOff val="80000"/>
            </a:schemeClr>
          </a:solidFill>
          <a:scene3d>
            <a:camera prst="orthographicFront"/>
            <a:lightRig rig="threePt" dir="t"/>
          </a:scene3d>
          <a:sp3d>
            <a:bevelT w="165100" prst="coolSlant"/>
          </a:sp3d>
        </p:spPr>
        <p:txBody>
          <a:bodyPr wrap="square" rtlCol="0">
            <a:spAutoFit/>
          </a:bodyPr>
          <a:lstStyle/>
          <a:p>
            <a:pPr algn="ctr"/>
            <a:r>
              <a:rPr lang="es-ES" sz="2400" b="1" dirty="0" smtClean="0">
                <a:latin typeface="Arial" pitchFamily="34" charset="0"/>
                <a:cs typeface="Arial" pitchFamily="34" charset="0"/>
              </a:rPr>
              <a:t>Protección  y control  radiológico</a:t>
            </a:r>
            <a:endParaRPr lang="es-ES" sz="2400" b="1" dirty="0">
              <a:latin typeface="Arial" pitchFamily="34" charset="0"/>
              <a:cs typeface="Arial" pitchFamily="34" charset="0"/>
            </a:endParaRPr>
          </a:p>
        </p:txBody>
      </p:sp>
    </p:spTree>
    <p:extLst>
      <p:ext uri="{BB962C8B-B14F-4D97-AF65-F5344CB8AC3E}">
        <p14:creationId xmlns:p14="http://schemas.microsoft.com/office/powerpoint/2010/main" val="23582200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419622"/>
            <a:ext cx="2952328"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Rectángulo"/>
          <p:cNvSpPr/>
          <p:nvPr/>
        </p:nvSpPr>
        <p:spPr>
          <a:xfrm>
            <a:off x="4002542" y="1044188"/>
            <a:ext cx="4572000" cy="3831818"/>
          </a:xfrm>
          <a:prstGeom prst="rect">
            <a:avLst/>
          </a:prstGeom>
        </p:spPr>
        <p:txBody>
          <a:bodyPr>
            <a:spAutoFit/>
          </a:bodyPr>
          <a:lstStyle/>
          <a:p>
            <a:pPr marL="342900" lvl="0" indent="-342900">
              <a:lnSpc>
                <a:spcPct val="115000"/>
              </a:lnSpc>
              <a:spcAft>
                <a:spcPts val="0"/>
              </a:spcAft>
            </a:pPr>
            <a:r>
              <a:rPr lang="es-ES" dirty="0" smtClean="0">
                <a:latin typeface="Arial"/>
                <a:ea typeface="Times New Roman"/>
                <a:cs typeface="Times New Roman"/>
              </a:rPr>
              <a:t>1. Es </a:t>
            </a:r>
            <a:r>
              <a:rPr lang="es-ES" dirty="0">
                <a:latin typeface="Arial"/>
                <a:ea typeface="Times New Roman"/>
                <a:cs typeface="Times New Roman"/>
              </a:rPr>
              <a:t>aquella en la que no es </a:t>
            </a:r>
            <a:r>
              <a:rPr lang="es-ES" dirty="0" smtClean="0">
                <a:latin typeface="Arial"/>
                <a:ea typeface="Times New Roman"/>
                <a:cs typeface="Times New Roman"/>
              </a:rPr>
              <a:t>improbable</a:t>
            </a:r>
          </a:p>
          <a:p>
            <a:pPr marL="342900" lvl="0" indent="-342900">
              <a:lnSpc>
                <a:spcPct val="115000"/>
              </a:lnSpc>
              <a:spcAft>
                <a:spcPts val="0"/>
              </a:spcAft>
            </a:pPr>
            <a:r>
              <a:rPr lang="es-ES" dirty="0" smtClean="0">
                <a:latin typeface="Arial"/>
                <a:ea typeface="Times New Roman"/>
                <a:cs typeface="Times New Roman"/>
              </a:rPr>
              <a:t>recibir </a:t>
            </a:r>
            <a:r>
              <a:rPr lang="es-ES" dirty="0">
                <a:latin typeface="Arial"/>
                <a:ea typeface="Times New Roman"/>
                <a:cs typeface="Times New Roman"/>
              </a:rPr>
              <a:t>una dosis superior a 1/10 del </a:t>
            </a:r>
            <a:r>
              <a:rPr lang="es-ES" dirty="0" smtClean="0">
                <a:latin typeface="Arial"/>
                <a:ea typeface="Times New Roman"/>
                <a:cs typeface="Times New Roman"/>
              </a:rPr>
              <a:t>límite</a:t>
            </a:r>
          </a:p>
          <a:p>
            <a:pPr marL="342900" lvl="0" indent="-342900">
              <a:lnSpc>
                <a:spcPct val="115000"/>
              </a:lnSpc>
              <a:spcAft>
                <a:spcPts val="0"/>
              </a:spcAft>
            </a:pPr>
            <a:r>
              <a:rPr lang="es-ES" dirty="0" smtClean="0">
                <a:latin typeface="Arial"/>
                <a:ea typeface="Times New Roman"/>
                <a:cs typeface="Times New Roman"/>
              </a:rPr>
              <a:t>de </a:t>
            </a:r>
            <a:r>
              <a:rPr lang="es-ES" dirty="0">
                <a:latin typeface="Arial"/>
                <a:ea typeface="Times New Roman"/>
                <a:cs typeface="Times New Roman"/>
              </a:rPr>
              <a:t>dosis, siendo muy probable recibir </a:t>
            </a:r>
            <a:r>
              <a:rPr lang="es-ES" dirty="0" smtClean="0">
                <a:latin typeface="Arial"/>
                <a:ea typeface="Times New Roman"/>
                <a:cs typeface="Times New Roman"/>
              </a:rPr>
              <a:t>dosis</a:t>
            </a:r>
          </a:p>
          <a:p>
            <a:pPr marL="342900" lvl="0" indent="-342900">
              <a:lnSpc>
                <a:spcPct val="115000"/>
              </a:lnSpc>
              <a:spcAft>
                <a:spcPts val="0"/>
              </a:spcAft>
            </a:pPr>
            <a:r>
              <a:rPr lang="es-ES" dirty="0" smtClean="0">
                <a:latin typeface="Arial"/>
                <a:ea typeface="Times New Roman"/>
                <a:cs typeface="Times New Roman"/>
              </a:rPr>
              <a:t>superiores </a:t>
            </a:r>
            <a:r>
              <a:rPr lang="es-ES" dirty="0">
                <a:latin typeface="Arial"/>
                <a:ea typeface="Times New Roman"/>
                <a:cs typeface="Times New Roman"/>
              </a:rPr>
              <a:t>a 3/10.</a:t>
            </a:r>
            <a:endParaRPr lang="es-ES" sz="1600" dirty="0">
              <a:latin typeface="Times New Roman"/>
              <a:ea typeface="Times New Roman"/>
              <a:cs typeface="Times New Roman"/>
            </a:endParaRPr>
          </a:p>
          <a:p>
            <a:pPr marL="342900" lvl="0" indent="-342900">
              <a:lnSpc>
                <a:spcPct val="115000"/>
              </a:lnSpc>
              <a:spcAft>
                <a:spcPts val="0"/>
              </a:spcAft>
            </a:pPr>
            <a:r>
              <a:rPr lang="es-ES" dirty="0" smtClean="0">
                <a:latin typeface="Arial"/>
                <a:ea typeface="Times New Roman"/>
                <a:cs typeface="Times New Roman"/>
              </a:rPr>
              <a:t>2. Son </a:t>
            </a:r>
            <a:r>
              <a:rPr lang="es-ES" dirty="0">
                <a:latin typeface="Arial"/>
                <a:ea typeface="Times New Roman"/>
                <a:cs typeface="Times New Roman"/>
              </a:rPr>
              <a:t>los puestos de mandos tras </a:t>
            </a:r>
            <a:r>
              <a:rPr lang="es-ES" dirty="0" smtClean="0">
                <a:latin typeface="Arial"/>
                <a:ea typeface="Times New Roman"/>
                <a:cs typeface="Times New Roman"/>
              </a:rPr>
              <a:t>las</a:t>
            </a:r>
          </a:p>
          <a:p>
            <a:pPr marL="342900" lvl="0" indent="-342900">
              <a:lnSpc>
                <a:spcPct val="115000"/>
              </a:lnSpc>
              <a:spcAft>
                <a:spcPts val="0"/>
              </a:spcAft>
            </a:pPr>
            <a:r>
              <a:rPr lang="es-ES" dirty="0" smtClean="0">
                <a:latin typeface="Arial"/>
                <a:ea typeface="Times New Roman"/>
                <a:cs typeface="Times New Roman"/>
              </a:rPr>
              <a:t>mamparas </a:t>
            </a:r>
            <a:r>
              <a:rPr lang="es-ES" dirty="0">
                <a:latin typeface="Arial"/>
                <a:ea typeface="Times New Roman"/>
                <a:cs typeface="Times New Roman"/>
              </a:rPr>
              <a:t>de protección.</a:t>
            </a:r>
            <a:endParaRPr lang="es-ES" sz="1600" dirty="0">
              <a:latin typeface="Times New Roman"/>
              <a:ea typeface="Times New Roman"/>
              <a:cs typeface="Times New Roman"/>
            </a:endParaRPr>
          </a:p>
          <a:p>
            <a:pPr marL="342900" lvl="0" indent="-342900">
              <a:lnSpc>
                <a:spcPct val="115000"/>
              </a:lnSpc>
              <a:spcAft>
                <a:spcPts val="0"/>
              </a:spcAft>
            </a:pPr>
            <a:r>
              <a:rPr lang="es-ES" dirty="0" smtClean="0">
                <a:latin typeface="Arial"/>
                <a:ea typeface="Times New Roman"/>
                <a:cs typeface="Times New Roman"/>
              </a:rPr>
              <a:t>3. Su </a:t>
            </a:r>
            <a:r>
              <a:rPr lang="es-ES" dirty="0">
                <a:latin typeface="Arial"/>
                <a:ea typeface="Times New Roman"/>
                <a:cs typeface="Times New Roman"/>
              </a:rPr>
              <a:t>señalización es el trébol de color </a:t>
            </a:r>
            <a:r>
              <a:rPr lang="es-ES" dirty="0" smtClean="0">
                <a:latin typeface="Arial"/>
                <a:ea typeface="Times New Roman"/>
                <a:cs typeface="Times New Roman"/>
              </a:rPr>
              <a:t>gris</a:t>
            </a:r>
          </a:p>
          <a:p>
            <a:pPr marL="342900" lvl="0" indent="-342900">
              <a:lnSpc>
                <a:spcPct val="115000"/>
              </a:lnSpc>
              <a:spcAft>
                <a:spcPts val="0"/>
              </a:spcAft>
            </a:pPr>
            <a:r>
              <a:rPr lang="es-ES" dirty="0" smtClean="0">
                <a:latin typeface="Arial"/>
                <a:ea typeface="Times New Roman"/>
                <a:cs typeface="Times New Roman"/>
              </a:rPr>
              <a:t>azulado </a:t>
            </a:r>
            <a:r>
              <a:rPr lang="es-ES" dirty="0">
                <a:latin typeface="Arial"/>
                <a:ea typeface="Times New Roman"/>
                <a:cs typeface="Times New Roman"/>
              </a:rPr>
              <a:t>fondo blanco.</a:t>
            </a:r>
            <a:endParaRPr lang="es-ES" sz="1600" dirty="0">
              <a:latin typeface="Times New Roman"/>
              <a:ea typeface="Times New Roman"/>
              <a:cs typeface="Times New Roman"/>
            </a:endParaRPr>
          </a:p>
          <a:p>
            <a:pPr marL="342900" lvl="0" indent="-342900">
              <a:lnSpc>
                <a:spcPct val="115000"/>
              </a:lnSpc>
              <a:spcAft>
                <a:spcPts val="0"/>
              </a:spcAft>
            </a:pPr>
            <a:r>
              <a:rPr lang="es-ES" dirty="0" smtClean="0">
                <a:latin typeface="Arial"/>
                <a:ea typeface="Times New Roman"/>
                <a:cs typeface="Times New Roman"/>
              </a:rPr>
              <a:t>4. Debe </a:t>
            </a:r>
            <a:r>
              <a:rPr lang="es-ES" dirty="0">
                <a:latin typeface="Arial"/>
                <a:ea typeface="Times New Roman"/>
                <a:cs typeface="Times New Roman"/>
              </a:rPr>
              <a:t>efectuarse, mediante </a:t>
            </a:r>
            <a:r>
              <a:rPr lang="es-ES" dirty="0" smtClean="0">
                <a:latin typeface="Arial"/>
                <a:ea typeface="Times New Roman"/>
                <a:cs typeface="Times New Roman"/>
              </a:rPr>
              <a:t>dosimetría</a:t>
            </a:r>
          </a:p>
          <a:p>
            <a:pPr marL="342900" lvl="0" indent="-342900">
              <a:lnSpc>
                <a:spcPct val="115000"/>
              </a:lnSpc>
              <a:spcAft>
                <a:spcPts val="0"/>
              </a:spcAft>
            </a:pPr>
            <a:r>
              <a:rPr lang="es-ES" dirty="0">
                <a:latin typeface="Arial"/>
                <a:ea typeface="Times New Roman"/>
                <a:cs typeface="Times New Roman"/>
              </a:rPr>
              <a:t>d</a:t>
            </a:r>
            <a:r>
              <a:rPr lang="es-ES" dirty="0" smtClean="0">
                <a:latin typeface="Arial"/>
                <a:ea typeface="Times New Roman"/>
                <a:cs typeface="Times New Roman"/>
              </a:rPr>
              <a:t>e área.</a:t>
            </a:r>
            <a:endParaRPr lang="es-ES" sz="1600" dirty="0">
              <a:latin typeface="Times New Roman"/>
              <a:ea typeface="Times New Roman"/>
              <a:cs typeface="Times New Roman"/>
            </a:endParaRPr>
          </a:p>
          <a:p>
            <a:r>
              <a:rPr lang="es-ES" dirty="0" smtClean="0">
                <a:latin typeface="Arial"/>
                <a:ea typeface="Times New Roman"/>
              </a:rPr>
              <a:t>5. Una </a:t>
            </a:r>
            <a:r>
              <a:rPr lang="es-ES" dirty="0">
                <a:latin typeface="Arial"/>
                <a:ea typeface="Times New Roman"/>
              </a:rPr>
              <a:t>estimulación de dosis que pueda recibirse</a:t>
            </a:r>
            <a:endParaRPr lang="es-ES" dirty="0"/>
          </a:p>
        </p:txBody>
      </p:sp>
      <p:sp>
        <p:nvSpPr>
          <p:cNvPr id="3" name="2 Rectángulo"/>
          <p:cNvSpPr/>
          <p:nvPr/>
        </p:nvSpPr>
        <p:spPr>
          <a:xfrm>
            <a:off x="755576" y="864981"/>
            <a:ext cx="2592288" cy="482633"/>
          </a:xfrm>
          <a:prstGeom prst="rect">
            <a:avLst/>
          </a:prstGeom>
          <a:solidFill>
            <a:schemeClr val="tx2">
              <a:lumMod val="20000"/>
              <a:lumOff val="80000"/>
            </a:schemeClr>
          </a:solidFill>
        </p:spPr>
        <p:txBody>
          <a:bodyPr wrap="square">
            <a:spAutoFit/>
          </a:bodyPr>
          <a:lstStyle/>
          <a:p>
            <a:pPr lvl="0" algn="just">
              <a:lnSpc>
                <a:spcPct val="115000"/>
              </a:lnSpc>
            </a:pPr>
            <a:r>
              <a:rPr lang="es-ES" sz="2400" b="1" dirty="0">
                <a:solidFill>
                  <a:prstClr val="black"/>
                </a:solidFill>
                <a:latin typeface="Arial"/>
                <a:ea typeface="Times New Roman"/>
                <a:cs typeface="Times New Roman"/>
              </a:rPr>
              <a:t>Zona vigilada</a:t>
            </a:r>
            <a:endParaRPr lang="es-ES" sz="2400" dirty="0">
              <a:solidFill>
                <a:prstClr val="black"/>
              </a:solidFill>
              <a:latin typeface="Times New Roman"/>
              <a:ea typeface="Times New Roman"/>
              <a:cs typeface="Times New Roman"/>
            </a:endParaRPr>
          </a:p>
        </p:txBody>
      </p:sp>
      <p:sp>
        <p:nvSpPr>
          <p:cNvPr id="4" name="3 CuadroTexto"/>
          <p:cNvSpPr txBox="1"/>
          <p:nvPr/>
        </p:nvSpPr>
        <p:spPr>
          <a:xfrm>
            <a:off x="467544" y="51470"/>
            <a:ext cx="8280920" cy="707886"/>
          </a:xfrm>
          <a:prstGeom prst="rect">
            <a:avLst/>
          </a:prstGeom>
          <a:solidFill>
            <a:schemeClr val="accent1">
              <a:lumMod val="20000"/>
              <a:lumOff val="80000"/>
            </a:schemeClr>
          </a:solidFill>
          <a:scene3d>
            <a:camera prst="orthographicFront"/>
            <a:lightRig rig="threePt" dir="t"/>
          </a:scene3d>
          <a:sp3d>
            <a:bevelT w="165100" prst="coolSlant"/>
          </a:sp3d>
        </p:spPr>
        <p:txBody>
          <a:bodyPr wrap="square" rtlCol="0">
            <a:spAutoFit/>
          </a:bodyPr>
          <a:lstStyle/>
          <a:p>
            <a:pPr algn="ctr"/>
            <a:r>
              <a:rPr lang="es-ES" sz="2000" b="1" dirty="0" smtClean="0">
                <a:latin typeface="Arial" pitchFamily="34" charset="0"/>
                <a:cs typeface="Arial" pitchFamily="34" charset="0"/>
              </a:rPr>
              <a:t>Señalizaciones obligatorias para la entrada y estancia en las zonas de control</a:t>
            </a:r>
            <a:endParaRPr lang="es-ES" sz="2000" b="1" dirty="0">
              <a:latin typeface="Arial" pitchFamily="34" charset="0"/>
              <a:cs typeface="Arial" pitchFamily="34" charset="0"/>
            </a:endParaRPr>
          </a:p>
        </p:txBody>
      </p:sp>
    </p:spTree>
    <p:extLst>
      <p:ext uri="{BB962C8B-B14F-4D97-AF65-F5344CB8AC3E}">
        <p14:creationId xmlns:p14="http://schemas.microsoft.com/office/powerpoint/2010/main" val="14669672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s://proteccionradiologica.files.wordpress.com/2010/01/41.jpg?w=450">
            <a:hlinkClick r:id="rId2"/>
          </p:cNvPr>
          <p:cNvPicPr/>
          <p:nvPr/>
        </p:nvPicPr>
        <p:blipFill>
          <a:blip r:embed="rId3" cstate="print"/>
          <a:srcRect/>
          <a:stretch>
            <a:fillRect/>
          </a:stretch>
        </p:blipFill>
        <p:spPr bwMode="auto">
          <a:xfrm>
            <a:off x="755576" y="1059582"/>
            <a:ext cx="2676525" cy="3333750"/>
          </a:xfrm>
          <a:prstGeom prst="rect">
            <a:avLst/>
          </a:prstGeom>
          <a:noFill/>
          <a:ln w="9525">
            <a:noFill/>
            <a:miter lim="800000"/>
            <a:headEnd/>
            <a:tailEnd/>
          </a:ln>
        </p:spPr>
      </p:pic>
      <p:sp>
        <p:nvSpPr>
          <p:cNvPr id="3" name="2 Rectángulo"/>
          <p:cNvSpPr/>
          <p:nvPr/>
        </p:nvSpPr>
        <p:spPr>
          <a:xfrm>
            <a:off x="3779912" y="915566"/>
            <a:ext cx="4572000" cy="3724096"/>
          </a:xfrm>
          <a:prstGeom prst="rect">
            <a:avLst/>
          </a:prstGeom>
        </p:spPr>
        <p:txBody>
          <a:bodyPr>
            <a:spAutoFit/>
          </a:bodyPr>
          <a:lstStyle/>
          <a:p>
            <a:r>
              <a:rPr lang="es-ES" sz="2000" dirty="0" smtClean="0">
                <a:latin typeface="Arial" pitchFamily="34" charset="0"/>
                <a:cs typeface="Arial" pitchFamily="34" charset="0"/>
              </a:rPr>
              <a:t>1</a:t>
            </a:r>
            <a:r>
              <a:rPr lang="es-ES" dirty="0" smtClean="0">
                <a:latin typeface="Arial" pitchFamily="34" charset="0"/>
                <a:cs typeface="Arial" pitchFamily="34" charset="0"/>
              </a:rPr>
              <a:t>. Es </a:t>
            </a:r>
            <a:r>
              <a:rPr lang="es-ES" dirty="0">
                <a:latin typeface="Arial" pitchFamily="34" charset="0"/>
                <a:cs typeface="Arial" pitchFamily="34" charset="0"/>
              </a:rPr>
              <a:t>aquella en la que no es improbable recibir una dosis superior a los 3/10 del límite de dosis.</a:t>
            </a:r>
          </a:p>
          <a:p>
            <a:r>
              <a:rPr lang="es-ES" dirty="0" smtClean="0">
                <a:latin typeface="Arial" pitchFamily="34" charset="0"/>
                <a:cs typeface="Arial" pitchFamily="34" charset="0"/>
              </a:rPr>
              <a:t>2. Son </a:t>
            </a:r>
            <a:r>
              <a:rPr lang="es-ES" dirty="0">
                <a:latin typeface="Arial" pitchFamily="34" charset="0"/>
                <a:cs typeface="Arial" pitchFamily="34" charset="0"/>
              </a:rPr>
              <a:t>las salas donde están instalados los equipos, por la tasa de radiación durante el funcionamiento de los mismos.</a:t>
            </a:r>
          </a:p>
          <a:p>
            <a:r>
              <a:rPr lang="es-ES" dirty="0" smtClean="0">
                <a:latin typeface="Arial" pitchFamily="34" charset="0"/>
                <a:cs typeface="Arial" pitchFamily="34" charset="0"/>
              </a:rPr>
              <a:t>3. Su </a:t>
            </a:r>
            <a:r>
              <a:rPr lang="es-ES" dirty="0">
                <a:latin typeface="Arial" pitchFamily="34" charset="0"/>
                <a:cs typeface="Arial" pitchFamily="34" charset="0"/>
              </a:rPr>
              <a:t>señalización es un trébol de color verde sobre fondo blanco, rodeado de puntas radicales.</a:t>
            </a:r>
          </a:p>
          <a:p>
            <a:r>
              <a:rPr lang="es-ES" dirty="0" smtClean="0">
                <a:latin typeface="Arial" pitchFamily="34" charset="0"/>
                <a:cs typeface="Arial" pitchFamily="34" charset="0"/>
              </a:rPr>
              <a:t>4. Es </a:t>
            </a:r>
            <a:r>
              <a:rPr lang="es-ES" dirty="0">
                <a:latin typeface="Arial" pitchFamily="34" charset="0"/>
                <a:cs typeface="Arial" pitchFamily="34" charset="0"/>
              </a:rPr>
              <a:t>obligatorio el uso de dosímetros individúales.</a:t>
            </a:r>
          </a:p>
          <a:p>
            <a:r>
              <a:rPr lang="es-ES" dirty="0" smtClean="0">
                <a:latin typeface="Arial" pitchFamily="34" charset="0"/>
                <a:cs typeface="Arial" pitchFamily="34" charset="0"/>
              </a:rPr>
              <a:t>5. Acceso </a:t>
            </a:r>
            <a:r>
              <a:rPr lang="es-ES" dirty="0">
                <a:latin typeface="Arial" pitchFamily="34" charset="0"/>
                <a:cs typeface="Arial" pitchFamily="34" charset="0"/>
              </a:rPr>
              <a:t>limitado a las personas autorizadas al efecto</a:t>
            </a:r>
          </a:p>
        </p:txBody>
      </p:sp>
      <p:sp>
        <p:nvSpPr>
          <p:cNvPr id="4" name="3 Rectángulo"/>
          <p:cNvSpPr/>
          <p:nvPr/>
        </p:nvSpPr>
        <p:spPr>
          <a:xfrm>
            <a:off x="1241585" y="267494"/>
            <a:ext cx="2576346" cy="461665"/>
          </a:xfrm>
          <a:prstGeom prst="rect">
            <a:avLst/>
          </a:prstGeom>
          <a:solidFill>
            <a:schemeClr val="tx2">
              <a:lumMod val="20000"/>
              <a:lumOff val="80000"/>
            </a:schemeClr>
          </a:solidFill>
          <a:scene3d>
            <a:camera prst="orthographicFront"/>
            <a:lightRig rig="threePt" dir="t"/>
          </a:scene3d>
          <a:sp3d>
            <a:bevelT w="165100" prst="coolSlant"/>
          </a:sp3d>
        </p:spPr>
        <p:txBody>
          <a:bodyPr wrap="none">
            <a:spAutoFit/>
          </a:bodyPr>
          <a:lstStyle/>
          <a:p>
            <a:pPr lvl="0"/>
            <a:r>
              <a:rPr lang="es-ES" sz="2400" b="1" dirty="0">
                <a:solidFill>
                  <a:prstClr val="black"/>
                </a:solidFill>
                <a:latin typeface="Arial" pitchFamily="34" charset="0"/>
                <a:cs typeface="Arial" pitchFamily="34" charset="0"/>
              </a:rPr>
              <a:t>Zona controlada</a:t>
            </a:r>
          </a:p>
        </p:txBody>
      </p:sp>
    </p:spTree>
    <p:extLst>
      <p:ext uri="{BB962C8B-B14F-4D97-AF65-F5344CB8AC3E}">
        <p14:creationId xmlns:p14="http://schemas.microsoft.com/office/powerpoint/2010/main" val="38519128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Proceso alternativo"/>
          <p:cNvSpPr/>
          <p:nvPr/>
        </p:nvSpPr>
        <p:spPr>
          <a:xfrm>
            <a:off x="2500298" y="1714494"/>
            <a:ext cx="2928958" cy="121444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2 Rectángulo"/>
          <p:cNvSpPr/>
          <p:nvPr/>
        </p:nvSpPr>
        <p:spPr>
          <a:xfrm>
            <a:off x="2071670" y="1988104"/>
            <a:ext cx="3857652" cy="369332"/>
          </a:xfrm>
          <a:prstGeom prst="rect">
            <a:avLst/>
          </a:prstGeom>
        </p:spPr>
        <p:txBody>
          <a:bodyPr wrap="square">
            <a:spAutoFit/>
          </a:bodyPr>
          <a:lstStyle/>
          <a:p>
            <a:pPr algn="ctr"/>
            <a:r>
              <a:rPr lang="es-ES" b="1" dirty="0" smtClean="0">
                <a:latin typeface="Arial" pitchFamily="34" charset="0"/>
                <a:cs typeface="Arial" pitchFamily="34" charset="0"/>
              </a:rPr>
              <a:t>En las zonas controladas: </a:t>
            </a:r>
            <a:endParaRPr lang="es-ES" dirty="0"/>
          </a:p>
        </p:txBody>
      </p:sp>
      <p:sp>
        <p:nvSpPr>
          <p:cNvPr id="4" name="3 Rectángulo"/>
          <p:cNvSpPr/>
          <p:nvPr/>
        </p:nvSpPr>
        <p:spPr>
          <a:xfrm>
            <a:off x="428596" y="214296"/>
            <a:ext cx="3071834" cy="1323439"/>
          </a:xfrm>
          <a:prstGeom prst="rect">
            <a:avLst/>
          </a:prstGeom>
        </p:spPr>
        <p:txBody>
          <a:bodyPr wrap="square">
            <a:spAutoFit/>
          </a:bodyPr>
          <a:lstStyle/>
          <a:p>
            <a:r>
              <a:rPr lang="es-ES" sz="1600" b="1" dirty="0" smtClean="0">
                <a:solidFill>
                  <a:srgbClr val="FF0000"/>
                </a:solidFill>
                <a:latin typeface="Arial"/>
                <a:ea typeface="Times New Roman"/>
                <a:cs typeface="Times New Roman"/>
              </a:rPr>
              <a:t>de permanencia limitada</a:t>
            </a:r>
            <a:r>
              <a:rPr lang="es-ES" sz="1600" b="1" dirty="0" smtClean="0">
                <a:latin typeface="Arial"/>
                <a:ea typeface="Times New Roman"/>
                <a:cs typeface="Times New Roman"/>
              </a:rPr>
              <a:t>: </a:t>
            </a:r>
            <a:r>
              <a:rPr lang="es-ES" sz="1600" dirty="0" smtClean="0">
                <a:latin typeface="Arial"/>
                <a:ea typeface="Times New Roman"/>
                <a:cs typeface="Times New Roman"/>
              </a:rPr>
              <a:t>son aquellas en las que  existe riesgo de recibir una dosis superior a los límites de dosis fijadas. trébol amarillo.</a:t>
            </a:r>
            <a:endParaRPr lang="es-ES" sz="1600" dirty="0"/>
          </a:p>
        </p:txBody>
      </p:sp>
      <p:sp>
        <p:nvSpPr>
          <p:cNvPr id="6" name="5 Rectángulo"/>
          <p:cNvSpPr/>
          <p:nvPr/>
        </p:nvSpPr>
        <p:spPr>
          <a:xfrm>
            <a:off x="5357818" y="285734"/>
            <a:ext cx="3643306" cy="1323439"/>
          </a:xfrm>
          <a:prstGeom prst="rect">
            <a:avLst/>
          </a:prstGeom>
        </p:spPr>
        <p:txBody>
          <a:bodyPr wrap="square">
            <a:spAutoFit/>
          </a:bodyPr>
          <a:lstStyle/>
          <a:p>
            <a:r>
              <a:rPr lang="es-ES" sz="1600" b="1" dirty="0" smtClean="0">
                <a:solidFill>
                  <a:srgbClr val="FF0000"/>
                </a:solidFill>
                <a:latin typeface="Arial" pitchFamily="34" charset="0"/>
                <a:cs typeface="Arial" pitchFamily="34" charset="0"/>
              </a:rPr>
              <a:t>de acceso prohibido</a:t>
            </a:r>
            <a:r>
              <a:rPr lang="es-ES" sz="1600" b="1" dirty="0" smtClean="0">
                <a:latin typeface="Arial" pitchFamily="34" charset="0"/>
                <a:cs typeface="Arial" pitchFamily="34" charset="0"/>
              </a:rPr>
              <a:t>: </a:t>
            </a:r>
            <a:r>
              <a:rPr lang="es-ES" sz="1600" dirty="0" smtClean="0">
                <a:latin typeface="Arial" pitchFamily="34" charset="0"/>
                <a:cs typeface="Arial" pitchFamily="34" charset="0"/>
              </a:rPr>
              <a:t>son aquellas en las que existe el riesgo  de recibir, en una exposición única, dosis superiores a los límites de dosis fijados., trébol rojo.</a:t>
            </a:r>
            <a:endParaRPr lang="es-ES" sz="1600" dirty="0"/>
          </a:p>
        </p:txBody>
      </p:sp>
      <p:sp>
        <p:nvSpPr>
          <p:cNvPr id="7" name="6 Rectángulo"/>
          <p:cNvSpPr/>
          <p:nvPr/>
        </p:nvSpPr>
        <p:spPr>
          <a:xfrm>
            <a:off x="1714480" y="3177137"/>
            <a:ext cx="4929222" cy="1323439"/>
          </a:xfrm>
          <a:prstGeom prst="rect">
            <a:avLst/>
          </a:prstGeom>
        </p:spPr>
        <p:txBody>
          <a:bodyPr wrap="square">
            <a:spAutoFit/>
          </a:bodyPr>
          <a:lstStyle/>
          <a:p>
            <a:r>
              <a:rPr lang="es-ES" sz="1600" b="1" dirty="0" smtClean="0">
                <a:solidFill>
                  <a:srgbClr val="FF0000"/>
                </a:solidFill>
                <a:latin typeface="Arial" pitchFamily="34" charset="0"/>
                <a:cs typeface="Arial" pitchFamily="34" charset="0"/>
              </a:rPr>
              <a:t>de permanencia reglamentaria</a:t>
            </a:r>
            <a:r>
              <a:rPr lang="es-ES" sz="1600" b="1" dirty="0" smtClean="0">
                <a:latin typeface="Arial" pitchFamily="34" charset="0"/>
                <a:cs typeface="Arial" pitchFamily="34" charset="0"/>
              </a:rPr>
              <a:t>: </a:t>
            </a:r>
            <a:r>
              <a:rPr lang="es-ES" sz="1600" dirty="0" smtClean="0">
                <a:latin typeface="Arial" pitchFamily="34" charset="0"/>
                <a:cs typeface="Arial" pitchFamily="34" charset="0"/>
              </a:rPr>
              <a:t>son aquellas en las que existe el riesgo de recibir en cortos periodos de tiempo una dosis superior a los límites de dosis fijados que requieren prescripciones especiales desde el punto de vista optimización, trébol naranja.</a:t>
            </a:r>
            <a:endParaRPr lang="es-ES"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357289" y="252697"/>
            <a:ext cx="3214711" cy="461665"/>
          </a:xfrm>
          <a:prstGeom prst="rect">
            <a:avLst/>
          </a:prstGeom>
          <a:solidFill>
            <a:schemeClr val="accent1">
              <a:lumMod val="20000"/>
              <a:lumOff val="80000"/>
            </a:schemeClr>
          </a:solidFill>
          <a:scene3d>
            <a:camera prst="orthographicFront"/>
            <a:lightRig rig="threePt" dir="t"/>
          </a:scene3d>
          <a:sp3d>
            <a:bevelT w="165100" prst="coolSlant"/>
          </a:sp3d>
        </p:spPr>
        <p:txBody>
          <a:bodyPr wrap="square" rtlCol="0">
            <a:spAutoFit/>
          </a:bodyPr>
          <a:lstStyle/>
          <a:p>
            <a:pPr algn="ctr"/>
            <a:r>
              <a:rPr lang="es-ES" sz="2400" b="1" dirty="0" smtClean="0">
                <a:latin typeface="Arial" pitchFamily="34" charset="0"/>
                <a:cs typeface="Arial" pitchFamily="34" charset="0"/>
              </a:rPr>
              <a:t>Conclusiones</a:t>
            </a:r>
            <a:endParaRPr lang="es-ES" sz="2400" b="1" dirty="0">
              <a:latin typeface="Arial" pitchFamily="34" charset="0"/>
              <a:cs typeface="Arial" pitchFamily="34" charset="0"/>
            </a:endParaRPr>
          </a:p>
        </p:txBody>
      </p:sp>
      <p:sp>
        <p:nvSpPr>
          <p:cNvPr id="4" name="3 CuadroTexto"/>
          <p:cNvSpPr txBox="1"/>
          <p:nvPr/>
        </p:nvSpPr>
        <p:spPr>
          <a:xfrm>
            <a:off x="642910" y="928676"/>
            <a:ext cx="7786742" cy="3970318"/>
          </a:xfrm>
          <a:prstGeom prst="rect">
            <a:avLst/>
          </a:prstGeom>
          <a:noFill/>
        </p:spPr>
        <p:txBody>
          <a:bodyPr wrap="square" rtlCol="0">
            <a:spAutoFit/>
          </a:bodyPr>
          <a:lstStyle/>
          <a:p>
            <a:pPr marL="285750" indent="-285750">
              <a:buFont typeface="Wingdings" pitchFamily="2" charset="2"/>
              <a:buChar char="Ø"/>
            </a:pPr>
            <a:r>
              <a:rPr lang="es-ES" dirty="0" smtClean="0">
                <a:latin typeface="Arial" pitchFamily="34" charset="0"/>
                <a:cs typeface="Arial" pitchFamily="34" charset="0"/>
              </a:rPr>
              <a:t>El desarrollo científico de la Química permitió que la humanidad se beneficiara con los descubrimientos de elementos químicos radiactivos: en su estructura-propiedad-aplicación.</a:t>
            </a:r>
          </a:p>
          <a:p>
            <a:pPr marL="285750" indent="-285750">
              <a:buFont typeface="Wingdings" pitchFamily="2" charset="2"/>
              <a:buChar char="Ø"/>
            </a:pPr>
            <a:endParaRPr lang="es-ES" dirty="0" smtClean="0">
              <a:latin typeface="Arial" pitchFamily="34" charset="0"/>
              <a:cs typeface="Arial" pitchFamily="34" charset="0"/>
            </a:endParaRPr>
          </a:p>
          <a:p>
            <a:pPr marL="285750" indent="-285750">
              <a:buFont typeface="Wingdings" pitchFamily="2" charset="2"/>
              <a:buChar char="Ø"/>
            </a:pPr>
            <a:r>
              <a:rPr lang="es-ES" dirty="0" smtClean="0">
                <a:latin typeface="Arial" pitchFamily="34" charset="0"/>
                <a:cs typeface="Arial" pitchFamily="34" charset="0"/>
              </a:rPr>
              <a:t>Diga su criterio a partir de la información presentada en el curso y con su investigación, las propiedades significativas que permitió la clasificación y agrupación de los elementos químicos.</a:t>
            </a:r>
          </a:p>
          <a:p>
            <a:pPr marL="285750" indent="-285750">
              <a:buFont typeface="Wingdings" pitchFamily="2" charset="2"/>
              <a:buChar char="Ø"/>
            </a:pPr>
            <a:endParaRPr lang="es-ES" dirty="0" smtClean="0">
              <a:latin typeface="Arial" pitchFamily="34" charset="0"/>
              <a:cs typeface="Arial" pitchFamily="34" charset="0"/>
            </a:endParaRPr>
          </a:p>
          <a:p>
            <a:pPr marL="285750" indent="-285750">
              <a:buFont typeface="Wingdings" pitchFamily="2" charset="2"/>
              <a:buChar char="Ø"/>
            </a:pPr>
            <a:r>
              <a:rPr lang="es-ES" dirty="0" smtClean="0">
                <a:latin typeface="Arial" pitchFamily="34" charset="0"/>
                <a:cs typeface="Arial" pitchFamily="34" charset="0"/>
              </a:rPr>
              <a:t>La radiactividad es un fenómeno que afecta al medio ambiente, en sus radiaciones naturales y por la actividad del hombre.</a:t>
            </a:r>
          </a:p>
          <a:p>
            <a:endParaRPr lang="es-ES" dirty="0" smtClean="0">
              <a:latin typeface="Arial" pitchFamily="34" charset="0"/>
              <a:cs typeface="Arial" pitchFamily="34" charset="0"/>
            </a:endParaRPr>
          </a:p>
          <a:p>
            <a:pPr marL="285750" indent="-285750">
              <a:buFont typeface="Wingdings" pitchFamily="2" charset="2"/>
              <a:buChar char="Ø"/>
            </a:pPr>
            <a:r>
              <a:rPr lang="es-ES" dirty="0" smtClean="0">
                <a:latin typeface="Arial" pitchFamily="34" charset="0"/>
                <a:cs typeface="Arial" pitchFamily="34" charset="0"/>
              </a:rPr>
              <a:t>La medicina nuclear emplea las aplicaciones de radioisótopos en estudios morfológicos y funcionales además en la terapia radioactiva.</a:t>
            </a:r>
          </a:p>
          <a:p>
            <a:endParaRPr lang="es-ES" dirty="0" smtClean="0">
              <a:latin typeface="Arial" pitchFamily="34" charset="0"/>
              <a:cs typeface="Arial" pitchFamily="34" charset="0"/>
            </a:endParaRPr>
          </a:p>
        </p:txBody>
      </p:sp>
    </p:spTree>
    <p:extLst>
      <p:ext uri="{BB962C8B-B14F-4D97-AF65-F5344CB8AC3E}">
        <p14:creationId xmlns:p14="http://schemas.microsoft.com/office/powerpoint/2010/main" val="16899608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28728" y="214296"/>
            <a:ext cx="5929354" cy="461665"/>
          </a:xfrm>
          <a:prstGeom prst="rect">
            <a:avLst/>
          </a:prstGeom>
          <a:solidFill>
            <a:schemeClr val="accent1">
              <a:lumMod val="20000"/>
              <a:lumOff val="80000"/>
            </a:schemeClr>
          </a:solidFill>
          <a:scene3d>
            <a:camera prst="orthographicFront"/>
            <a:lightRig rig="threePt" dir="t"/>
          </a:scene3d>
          <a:sp3d>
            <a:bevelT w="165100" prst="coolSlant"/>
          </a:sp3d>
        </p:spPr>
        <p:txBody>
          <a:bodyPr wrap="square" rtlCol="0">
            <a:spAutoFit/>
          </a:bodyPr>
          <a:lstStyle/>
          <a:p>
            <a:pPr algn="ctr"/>
            <a:r>
              <a:rPr lang="es-ES" sz="2400" b="1" dirty="0" smtClean="0">
                <a:latin typeface="Arial" pitchFamily="34" charset="0"/>
                <a:cs typeface="Arial" pitchFamily="34" charset="0"/>
              </a:rPr>
              <a:t>Continuación de las conclusiones</a:t>
            </a:r>
            <a:endParaRPr lang="es-ES" sz="2400" b="1" dirty="0">
              <a:latin typeface="Arial" pitchFamily="34" charset="0"/>
              <a:cs typeface="Arial" pitchFamily="34" charset="0"/>
            </a:endParaRPr>
          </a:p>
        </p:txBody>
      </p:sp>
      <p:sp>
        <p:nvSpPr>
          <p:cNvPr id="3" name="2 CuadroTexto"/>
          <p:cNvSpPr txBox="1"/>
          <p:nvPr/>
        </p:nvSpPr>
        <p:spPr>
          <a:xfrm>
            <a:off x="179512" y="824763"/>
            <a:ext cx="8640960" cy="4524315"/>
          </a:xfrm>
          <a:prstGeom prst="rect">
            <a:avLst/>
          </a:prstGeom>
          <a:noFill/>
        </p:spPr>
        <p:txBody>
          <a:bodyPr wrap="square" rtlCol="0">
            <a:spAutoFit/>
          </a:bodyPr>
          <a:lstStyle/>
          <a:p>
            <a:pPr marL="285750" lvl="0" indent="-285750">
              <a:buFont typeface="Wingdings" pitchFamily="2" charset="2"/>
              <a:buChar char="Ø"/>
            </a:pPr>
            <a:endParaRPr lang="es-ES" dirty="0" smtClean="0">
              <a:latin typeface="Arial" pitchFamily="34" charset="0"/>
              <a:cs typeface="Arial" pitchFamily="34" charset="0"/>
            </a:endParaRPr>
          </a:p>
          <a:p>
            <a:pPr marL="285750" indent="-285750">
              <a:buFont typeface="Wingdings" pitchFamily="2" charset="2"/>
              <a:buChar char="Ø"/>
            </a:pPr>
            <a:r>
              <a:rPr lang="es-ES" dirty="0" smtClean="0">
                <a:latin typeface="Arial" pitchFamily="34" charset="0"/>
                <a:cs typeface="Arial" pitchFamily="34" charset="0"/>
              </a:rPr>
              <a:t>La sensibilidad a las radiaciones va a depender de las características de las células en: grado de madurez, actividad de división celular, velocidad de crecimiento y función metabólica.</a:t>
            </a:r>
          </a:p>
          <a:p>
            <a:pPr marL="285750" indent="-285750">
              <a:buFont typeface="Wingdings" pitchFamily="2" charset="2"/>
              <a:buChar char="Ø"/>
            </a:pPr>
            <a:endParaRPr lang="es-ES" dirty="0">
              <a:latin typeface="Arial" pitchFamily="34" charset="0"/>
              <a:cs typeface="Arial" pitchFamily="34" charset="0"/>
            </a:endParaRPr>
          </a:p>
          <a:p>
            <a:pPr marL="285750" indent="-285750">
              <a:buFont typeface="Wingdings" pitchFamily="2" charset="2"/>
              <a:buChar char="Ø"/>
            </a:pPr>
            <a:r>
              <a:rPr lang="es-ES" dirty="0" smtClean="0">
                <a:latin typeface="Arial" pitchFamily="34" charset="0"/>
                <a:cs typeface="Arial" pitchFamily="34" charset="0"/>
              </a:rPr>
              <a:t> Los niveles en el organismo de la sensibilidad a las radiaciones pueden ser alta, media y menos, así como los daños a los efectos clínicos pueden ser tempranos y tardíos.</a:t>
            </a:r>
          </a:p>
          <a:p>
            <a:endParaRPr lang="es-ES" dirty="0" smtClean="0">
              <a:latin typeface="Arial" pitchFamily="34" charset="0"/>
              <a:cs typeface="Arial" pitchFamily="34" charset="0"/>
            </a:endParaRPr>
          </a:p>
          <a:p>
            <a:pPr marL="285750" indent="-285750">
              <a:buFont typeface="Wingdings" pitchFamily="2" charset="2"/>
              <a:buChar char="Ø"/>
            </a:pPr>
            <a:r>
              <a:rPr lang="es-ES" dirty="0" smtClean="0">
                <a:latin typeface="Arial" pitchFamily="34" charset="0"/>
                <a:cs typeface="Arial" pitchFamily="34" charset="0"/>
              </a:rPr>
              <a:t> La protección radiológica debe ser de conocimientos por todos los profesionales de la salud para una contribución correcta de la aplicación, orientación y control de las medidas establecidas nacional e internacional en la práctica de la medicina nuclear: el uso de dosímetro, ropas protectoras, límites de dosis y señalizaciones obligatorias en las zonas de control.</a:t>
            </a:r>
          </a:p>
          <a:p>
            <a:pPr marL="285750" indent="-285750">
              <a:buFont typeface="Wingdings" pitchFamily="2" charset="2"/>
              <a:buChar char="Ø"/>
            </a:pPr>
            <a:endParaRPr lang="es-ES" dirty="0" smtClean="0"/>
          </a:p>
          <a:p>
            <a:pPr marL="285750" indent="-285750">
              <a:buFont typeface="Wingdings" pitchFamily="2" charset="2"/>
              <a:buChar char="Ø"/>
            </a:pPr>
            <a:endParaRPr lang="es-ES" dirty="0"/>
          </a:p>
        </p:txBody>
      </p:sp>
    </p:spTree>
    <p:extLst>
      <p:ext uri="{BB962C8B-B14F-4D97-AF65-F5344CB8AC3E}">
        <p14:creationId xmlns:p14="http://schemas.microsoft.com/office/powerpoint/2010/main" val="33515152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10744" y="237877"/>
            <a:ext cx="5161455" cy="461665"/>
          </a:xfrm>
          <a:prstGeom prst="rect">
            <a:avLst/>
          </a:prstGeom>
          <a:solidFill>
            <a:schemeClr val="accent1">
              <a:lumMod val="20000"/>
              <a:lumOff val="80000"/>
            </a:schemeClr>
          </a:solidFill>
          <a:scene3d>
            <a:camera prst="orthographicFront"/>
            <a:lightRig rig="threePt" dir="t"/>
          </a:scene3d>
          <a:sp3d>
            <a:bevelT w="165100" prst="coolSlant"/>
          </a:sp3d>
        </p:spPr>
        <p:txBody>
          <a:bodyPr wrap="square" rtlCol="0">
            <a:spAutoFit/>
          </a:bodyPr>
          <a:lstStyle/>
          <a:p>
            <a:pPr algn="ctr"/>
            <a:r>
              <a:rPr lang="es-ES" sz="2400" b="1" dirty="0" smtClean="0">
                <a:latin typeface="Arial" pitchFamily="34" charset="0"/>
                <a:cs typeface="Arial" pitchFamily="34" charset="0"/>
              </a:rPr>
              <a:t>Actividades de autoevaluación</a:t>
            </a:r>
            <a:endParaRPr lang="es-ES" sz="2400" b="1" dirty="0">
              <a:latin typeface="Arial" pitchFamily="34" charset="0"/>
              <a:cs typeface="Arial" pitchFamily="34" charset="0"/>
            </a:endParaRPr>
          </a:p>
        </p:txBody>
      </p:sp>
      <p:sp>
        <p:nvSpPr>
          <p:cNvPr id="3" name="2 CuadroTexto"/>
          <p:cNvSpPr txBox="1"/>
          <p:nvPr/>
        </p:nvSpPr>
        <p:spPr>
          <a:xfrm>
            <a:off x="785786" y="928676"/>
            <a:ext cx="7746654" cy="4247317"/>
          </a:xfrm>
          <a:prstGeom prst="rect">
            <a:avLst/>
          </a:prstGeom>
          <a:noFill/>
        </p:spPr>
        <p:txBody>
          <a:bodyPr wrap="square" rtlCol="0">
            <a:spAutoFit/>
          </a:bodyPr>
          <a:lstStyle/>
          <a:p>
            <a:endParaRPr lang="es-ES" dirty="0" smtClean="0">
              <a:latin typeface="Arial" pitchFamily="34" charset="0"/>
              <a:cs typeface="Arial" pitchFamily="34" charset="0"/>
            </a:endParaRPr>
          </a:p>
          <a:p>
            <a:pPr marL="342900" indent="-342900"/>
            <a:r>
              <a:rPr lang="es-ES" dirty="0" smtClean="0">
                <a:latin typeface="Arial" pitchFamily="34" charset="0"/>
                <a:cs typeface="Arial" pitchFamily="34" charset="0"/>
              </a:rPr>
              <a:t>1. Plantee la importancia de la estructura del elemento químico para referir su carácter radiactivo. Explique por qué.</a:t>
            </a:r>
          </a:p>
          <a:p>
            <a:pPr marL="342900" indent="-342900"/>
            <a:endParaRPr lang="es-ES" dirty="0" smtClean="0">
              <a:latin typeface="Arial" pitchFamily="34" charset="0"/>
              <a:cs typeface="Arial" pitchFamily="34" charset="0"/>
            </a:endParaRPr>
          </a:p>
          <a:p>
            <a:r>
              <a:rPr lang="es-ES" dirty="0" smtClean="0">
                <a:latin typeface="Arial" pitchFamily="34" charset="0"/>
                <a:cs typeface="Arial" pitchFamily="34" charset="0"/>
              </a:rPr>
              <a:t>2. Investigue de los elementos químicos: iodo, flúor y estroncio su descubrimiento, investigador y aplicaciones en la medicina nuclear  de sus radioisótopos. Elabore un informe final.</a:t>
            </a:r>
          </a:p>
          <a:p>
            <a:endParaRPr lang="es-ES" dirty="0" smtClean="0">
              <a:latin typeface="Arial" pitchFamily="34" charset="0"/>
              <a:cs typeface="Arial" pitchFamily="34" charset="0"/>
            </a:endParaRPr>
          </a:p>
          <a:p>
            <a:r>
              <a:rPr lang="es-ES" dirty="0" smtClean="0">
                <a:latin typeface="Arial" pitchFamily="34" charset="0"/>
                <a:cs typeface="Arial" pitchFamily="34" charset="0"/>
              </a:rPr>
              <a:t>3. Explique brevemente cómo se aplican los radioisótopo  en le medicina nuclear.</a:t>
            </a:r>
          </a:p>
          <a:p>
            <a:endParaRPr lang="es-ES" dirty="0" smtClean="0">
              <a:latin typeface="Arial" pitchFamily="34" charset="0"/>
              <a:cs typeface="Arial" pitchFamily="34" charset="0"/>
            </a:endParaRPr>
          </a:p>
          <a:p>
            <a:r>
              <a:rPr lang="es-ES" dirty="0" smtClean="0">
                <a:latin typeface="Arial" pitchFamily="34" charset="0"/>
                <a:cs typeface="Arial" pitchFamily="34" charset="0"/>
              </a:rPr>
              <a:t>4.</a:t>
            </a:r>
            <a:r>
              <a:rPr lang="es-ES" dirty="0" smtClean="0">
                <a:solidFill>
                  <a:prstClr val="black"/>
                </a:solidFill>
                <a:latin typeface="Arial" pitchFamily="34" charset="0"/>
                <a:cs typeface="Arial" pitchFamily="34" charset="0"/>
              </a:rPr>
              <a:t> ¿Cuáles son las características de las células que depende la sensibilidad a las radiaciones?</a:t>
            </a:r>
            <a:r>
              <a:rPr lang="es-ES" dirty="0" smtClean="0">
                <a:latin typeface="Arial" pitchFamily="34" charset="0"/>
                <a:cs typeface="Arial" pitchFamily="34" charset="0"/>
              </a:rPr>
              <a:t> </a:t>
            </a:r>
            <a:endParaRPr lang="es-ES" dirty="0">
              <a:latin typeface="Arial" pitchFamily="34" charset="0"/>
              <a:cs typeface="Arial" pitchFamily="34" charset="0"/>
            </a:endParaRPr>
          </a:p>
          <a:p>
            <a:endParaRPr lang="es-ES" dirty="0" smtClean="0">
              <a:latin typeface="Arial" pitchFamily="34" charset="0"/>
              <a:cs typeface="Arial" pitchFamily="34" charset="0"/>
            </a:endParaRPr>
          </a:p>
          <a:p>
            <a:endParaRPr lang="es-ES" dirty="0" smtClean="0">
              <a:latin typeface="Arial" pitchFamily="34" charset="0"/>
              <a:cs typeface="Arial" pitchFamily="34" charset="0"/>
            </a:endParaRPr>
          </a:p>
        </p:txBody>
      </p:sp>
    </p:spTree>
    <p:extLst>
      <p:ext uri="{BB962C8B-B14F-4D97-AF65-F5344CB8AC3E}">
        <p14:creationId xmlns:p14="http://schemas.microsoft.com/office/powerpoint/2010/main" val="1028719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143240" y="357172"/>
            <a:ext cx="2736304" cy="523220"/>
          </a:xfrm>
          <a:prstGeom prst="rect">
            <a:avLst/>
          </a:prstGeom>
          <a:solidFill>
            <a:schemeClr val="accent2">
              <a:lumMod val="40000"/>
              <a:lumOff val="60000"/>
            </a:schemeClr>
          </a:solidFill>
          <a:ln w="19050">
            <a:noFill/>
          </a:ln>
          <a:effectLst>
            <a:innerShdw blurRad="63500" dist="50800">
              <a:prstClr val="black">
                <a:alpha val="50000"/>
              </a:prstClr>
            </a:innerShdw>
          </a:effectLst>
          <a:scene3d>
            <a:camera prst="orthographicFront"/>
            <a:lightRig rig="threePt" dir="t"/>
          </a:scene3d>
          <a:sp3d>
            <a:bevelT w="101600" prst="riblet"/>
          </a:sp3d>
        </p:spPr>
        <p:txBody>
          <a:bodyPr wrap="square" rtlCol="0">
            <a:spAutoFit/>
          </a:bodyPr>
          <a:lstStyle/>
          <a:p>
            <a:pPr algn="ctr"/>
            <a:r>
              <a:rPr lang="es-ES" sz="2800" b="1" dirty="0" smtClean="0">
                <a:latin typeface="Arial" pitchFamily="34" charset="0"/>
                <a:cs typeface="Arial" pitchFamily="34" charset="0"/>
              </a:rPr>
              <a:t>Índice</a:t>
            </a:r>
            <a:endParaRPr lang="es-ES" sz="2800" b="1" dirty="0">
              <a:latin typeface="Arial" pitchFamily="34" charset="0"/>
              <a:cs typeface="Arial" pitchFamily="34" charset="0"/>
            </a:endParaRPr>
          </a:p>
        </p:txBody>
      </p:sp>
      <p:sp>
        <p:nvSpPr>
          <p:cNvPr id="3" name="2 CuadroTexto"/>
          <p:cNvSpPr txBox="1"/>
          <p:nvPr/>
        </p:nvSpPr>
        <p:spPr>
          <a:xfrm>
            <a:off x="357158" y="1285866"/>
            <a:ext cx="4000528" cy="3539430"/>
          </a:xfrm>
          <a:prstGeom prst="rect">
            <a:avLst/>
          </a:prstGeom>
          <a:solidFill>
            <a:schemeClr val="accent1">
              <a:lumMod val="20000"/>
              <a:lumOff val="80000"/>
            </a:schemeClr>
          </a:solidFill>
          <a:ln w="19050">
            <a:solidFill>
              <a:schemeClr val="tx1"/>
            </a:solidFill>
          </a:ln>
        </p:spPr>
        <p:txBody>
          <a:bodyPr wrap="square" rtlCol="0">
            <a:spAutoFit/>
          </a:bodyPr>
          <a:lstStyle/>
          <a:p>
            <a:pPr marL="285750" indent="-285750">
              <a:buFont typeface="Wingdings" pitchFamily="2" charset="2"/>
              <a:buChar char="Ø"/>
            </a:pPr>
            <a:r>
              <a:rPr lang="es-ES" sz="1600" b="1" dirty="0" smtClean="0">
                <a:latin typeface="Arial" pitchFamily="34" charset="0"/>
                <a:cs typeface="Arial" pitchFamily="34" charset="0"/>
              </a:rPr>
              <a:t>Introducción…….. ………………  4</a:t>
            </a:r>
          </a:p>
          <a:p>
            <a:pPr marL="285750" indent="-285750">
              <a:buFont typeface="Wingdings" pitchFamily="2" charset="2"/>
              <a:buChar char="Ø"/>
            </a:pPr>
            <a:r>
              <a:rPr lang="es-ES" sz="1600" b="1" dirty="0" smtClean="0">
                <a:latin typeface="Arial" pitchFamily="34" charset="0"/>
                <a:cs typeface="Arial" pitchFamily="34" charset="0"/>
              </a:rPr>
              <a:t>Desarrollo histórico de la Química </a:t>
            </a:r>
          </a:p>
          <a:p>
            <a:pPr marL="285750" indent="-285750"/>
            <a:r>
              <a:rPr lang="es-ES" sz="1600" b="1" dirty="0" smtClean="0">
                <a:latin typeface="Arial" pitchFamily="34" charset="0"/>
                <a:cs typeface="Arial" pitchFamily="34" charset="0"/>
              </a:rPr>
              <a:t>     en las primeras civilizaciones…  5</a:t>
            </a:r>
          </a:p>
          <a:p>
            <a:pPr marL="285750" indent="-285750">
              <a:buFont typeface="Wingdings" pitchFamily="2" charset="2"/>
              <a:buChar char="Ø"/>
            </a:pPr>
            <a:r>
              <a:rPr lang="es-ES" sz="1600" b="1" dirty="0" smtClean="0">
                <a:latin typeface="Arial" pitchFamily="34" charset="0"/>
                <a:cs typeface="Arial" pitchFamily="34" charset="0"/>
              </a:rPr>
              <a:t>La Química como ciencia experimental:…………………….   6</a:t>
            </a:r>
          </a:p>
          <a:p>
            <a:pPr marL="285750" indent="-285750">
              <a:buFont typeface="Arial" pitchFamily="34" charset="0"/>
              <a:buChar char="•"/>
            </a:pPr>
            <a:r>
              <a:rPr lang="es-ES" sz="1600" b="1" dirty="0" smtClean="0">
                <a:latin typeface="Arial" pitchFamily="34" charset="0"/>
                <a:cs typeface="Arial" pitchFamily="34" charset="0"/>
              </a:rPr>
              <a:t>Estructura. La estructura de algunos elemento radiactivos…  7</a:t>
            </a:r>
          </a:p>
          <a:p>
            <a:pPr marL="285750" indent="-285750">
              <a:buFont typeface="Arial" pitchFamily="34" charset="0"/>
              <a:buChar char="•"/>
            </a:pPr>
            <a:r>
              <a:rPr lang="es-ES" sz="1600" b="1" dirty="0" smtClean="0">
                <a:latin typeface="Arial" pitchFamily="34" charset="0"/>
                <a:cs typeface="Arial" pitchFamily="34" charset="0"/>
              </a:rPr>
              <a:t>Propiedad.  El desarrollo histórico de las agrupaciones de estos elementos……………………….   10</a:t>
            </a:r>
          </a:p>
          <a:p>
            <a:pPr marL="285750" indent="-285750">
              <a:buFont typeface="Arial" pitchFamily="34" charset="0"/>
              <a:buChar char="•"/>
            </a:pPr>
            <a:r>
              <a:rPr lang="es-ES" sz="1600" b="1" dirty="0" smtClean="0">
                <a:latin typeface="Arial" pitchFamily="34" charset="0"/>
                <a:cs typeface="Arial" pitchFamily="34" charset="0"/>
              </a:rPr>
              <a:t>Aplicación. Las aplicaciones dirigida en la ciencia médica…  16</a:t>
            </a:r>
          </a:p>
          <a:p>
            <a:pPr marL="285750" indent="-285750">
              <a:buFont typeface="Wingdings" pitchFamily="2" charset="2"/>
              <a:buChar char="Ø"/>
            </a:pPr>
            <a:endParaRPr lang="es-ES" sz="1600" b="1" dirty="0" smtClean="0">
              <a:latin typeface="Arial" pitchFamily="34" charset="0"/>
              <a:cs typeface="Arial" pitchFamily="34" charset="0"/>
            </a:endParaRPr>
          </a:p>
          <a:p>
            <a:pPr marL="285750" indent="-285750"/>
            <a:endParaRPr lang="es-ES" sz="1600" b="1" dirty="0">
              <a:latin typeface="Arial" pitchFamily="34" charset="0"/>
              <a:cs typeface="Arial" pitchFamily="34" charset="0"/>
            </a:endParaRPr>
          </a:p>
        </p:txBody>
      </p:sp>
      <p:sp>
        <p:nvSpPr>
          <p:cNvPr id="4" name="3 CuadroTexto"/>
          <p:cNvSpPr txBox="1"/>
          <p:nvPr/>
        </p:nvSpPr>
        <p:spPr>
          <a:xfrm>
            <a:off x="4786314" y="2000246"/>
            <a:ext cx="4104456" cy="1969770"/>
          </a:xfrm>
          <a:prstGeom prst="rect">
            <a:avLst/>
          </a:prstGeom>
          <a:solidFill>
            <a:schemeClr val="accent1">
              <a:lumMod val="20000"/>
              <a:lumOff val="80000"/>
            </a:schemeClr>
          </a:solidFill>
          <a:ln w="19050">
            <a:solidFill>
              <a:schemeClr val="tx1"/>
            </a:solidFill>
          </a:ln>
        </p:spPr>
        <p:txBody>
          <a:bodyPr wrap="square" rtlCol="0">
            <a:spAutoFit/>
          </a:bodyPr>
          <a:lstStyle/>
          <a:p>
            <a:endParaRPr lang="es-ES" b="1" dirty="0" smtClean="0"/>
          </a:p>
          <a:p>
            <a:pPr marL="285750" indent="-285750">
              <a:buFont typeface="Wingdings" pitchFamily="2" charset="2"/>
              <a:buChar char="Ø"/>
            </a:pPr>
            <a:r>
              <a:rPr lang="es-ES" sz="1600" b="1" dirty="0" smtClean="0">
                <a:latin typeface="Arial" pitchFamily="34" charset="0"/>
                <a:cs typeface="Arial" pitchFamily="34" charset="0"/>
              </a:rPr>
              <a:t>Regulaciones para el trabajo …   21             </a:t>
            </a:r>
          </a:p>
          <a:p>
            <a:r>
              <a:rPr lang="es-ES" sz="1600" b="1" dirty="0">
                <a:latin typeface="Arial" pitchFamily="34" charset="0"/>
                <a:cs typeface="Arial" pitchFamily="34" charset="0"/>
              </a:rPr>
              <a:t> </a:t>
            </a:r>
            <a:r>
              <a:rPr lang="es-ES" sz="1600" b="1" dirty="0" smtClean="0">
                <a:latin typeface="Arial" pitchFamily="34" charset="0"/>
                <a:cs typeface="Arial" pitchFamily="34" charset="0"/>
              </a:rPr>
              <a:t>     Protección radiológica</a:t>
            </a:r>
          </a:p>
          <a:p>
            <a:pPr marL="285750" indent="-285750">
              <a:lnSpc>
                <a:spcPct val="150000"/>
              </a:lnSpc>
              <a:buFont typeface="Wingdings" pitchFamily="2" charset="2"/>
              <a:buChar char="Ø"/>
            </a:pPr>
            <a:r>
              <a:rPr lang="es-ES" sz="1600" b="1" dirty="0" smtClean="0">
                <a:latin typeface="Arial" pitchFamily="34" charset="0"/>
                <a:cs typeface="Arial" pitchFamily="34" charset="0"/>
              </a:rPr>
              <a:t>Conclusiones…………………..      27</a:t>
            </a:r>
          </a:p>
          <a:p>
            <a:pPr marL="285750" indent="-285750">
              <a:lnSpc>
                <a:spcPct val="150000"/>
              </a:lnSpc>
              <a:buFont typeface="Wingdings" pitchFamily="2" charset="2"/>
              <a:buChar char="Ø"/>
            </a:pPr>
            <a:r>
              <a:rPr lang="es-ES" sz="1600" b="1" dirty="0" smtClean="0">
                <a:latin typeface="Arial" pitchFamily="34" charset="0"/>
                <a:cs typeface="Arial" pitchFamily="34" charset="0"/>
              </a:rPr>
              <a:t>Actividades de autoevaluación..  29       </a:t>
            </a:r>
          </a:p>
          <a:p>
            <a:pPr marL="285750" indent="-285750">
              <a:lnSpc>
                <a:spcPct val="150000"/>
              </a:lnSpc>
              <a:buFont typeface="Wingdings" pitchFamily="2" charset="2"/>
              <a:buChar char="Ø"/>
            </a:pPr>
            <a:r>
              <a:rPr lang="es-ES" sz="1600" b="1" dirty="0" smtClean="0">
                <a:latin typeface="Arial" pitchFamily="34" charset="0"/>
                <a:cs typeface="Arial" pitchFamily="34" charset="0"/>
              </a:rPr>
              <a:t>Bibliografía………………………    31</a:t>
            </a:r>
            <a:endParaRPr lang="es-ES" sz="1600" b="1" dirty="0">
              <a:latin typeface="Arial" pitchFamily="34" charset="0"/>
              <a:cs typeface="Arial" pitchFamily="34" charset="0"/>
            </a:endParaRPr>
          </a:p>
        </p:txBody>
      </p:sp>
    </p:spTree>
    <p:extLst>
      <p:ext uri="{BB962C8B-B14F-4D97-AF65-F5344CB8AC3E}">
        <p14:creationId xmlns:p14="http://schemas.microsoft.com/office/powerpoint/2010/main" val="8903851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2910" y="1142990"/>
            <a:ext cx="8001056" cy="3970318"/>
          </a:xfrm>
          <a:prstGeom prst="rect">
            <a:avLst/>
          </a:prstGeom>
        </p:spPr>
        <p:txBody>
          <a:bodyPr wrap="square">
            <a:spAutoFit/>
          </a:bodyPr>
          <a:lstStyle/>
          <a:p>
            <a:pPr lvl="0" algn="just"/>
            <a:endParaRPr lang="es-ES" dirty="0" smtClean="0">
              <a:solidFill>
                <a:prstClr val="black"/>
              </a:solidFill>
              <a:latin typeface="Arial" pitchFamily="34" charset="0"/>
              <a:cs typeface="Arial" pitchFamily="34" charset="0"/>
            </a:endParaRPr>
          </a:p>
          <a:p>
            <a:pPr lvl="0" algn="just"/>
            <a:r>
              <a:rPr lang="es-ES" dirty="0">
                <a:solidFill>
                  <a:prstClr val="black"/>
                </a:solidFill>
                <a:latin typeface="Arial" pitchFamily="34" charset="0"/>
                <a:cs typeface="Arial" pitchFamily="34" charset="0"/>
              </a:rPr>
              <a:t>5</a:t>
            </a:r>
            <a:r>
              <a:rPr lang="es-ES" dirty="0" smtClean="0">
                <a:solidFill>
                  <a:prstClr val="black"/>
                </a:solidFill>
                <a:latin typeface="Arial" pitchFamily="34" charset="0"/>
                <a:cs typeface="Arial" pitchFamily="34" charset="0"/>
              </a:rPr>
              <a:t>. Las </a:t>
            </a:r>
            <a:r>
              <a:rPr lang="es-ES" dirty="0">
                <a:solidFill>
                  <a:prstClr val="black"/>
                </a:solidFill>
                <a:latin typeface="Arial" pitchFamily="34" charset="0"/>
                <a:cs typeface="Arial" pitchFamily="34" charset="0"/>
              </a:rPr>
              <a:t>radiaciones ionizantes pueden depositarse en el </a:t>
            </a:r>
            <a:r>
              <a:rPr lang="es-ES" dirty="0" smtClean="0">
                <a:solidFill>
                  <a:prstClr val="black"/>
                </a:solidFill>
                <a:latin typeface="Arial" pitchFamily="34" charset="0"/>
                <a:cs typeface="Arial" pitchFamily="34" charset="0"/>
              </a:rPr>
              <a:t>tejido humano</a:t>
            </a:r>
            <a:r>
              <a:rPr lang="es-ES" dirty="0">
                <a:solidFill>
                  <a:prstClr val="black"/>
                </a:solidFill>
                <a:latin typeface="Arial" pitchFamily="34" charset="0"/>
                <a:cs typeface="Arial" pitchFamily="34" charset="0"/>
              </a:rPr>
              <a:t>. Identifique algunos equipos </a:t>
            </a:r>
            <a:r>
              <a:rPr lang="es-ES" dirty="0" smtClean="0">
                <a:solidFill>
                  <a:prstClr val="black"/>
                </a:solidFill>
                <a:latin typeface="Arial" pitchFamily="34" charset="0"/>
                <a:cs typeface="Arial" pitchFamily="34" charset="0"/>
              </a:rPr>
              <a:t>que utiliza el humano que </a:t>
            </a:r>
            <a:r>
              <a:rPr lang="es-ES" dirty="0">
                <a:solidFill>
                  <a:prstClr val="black"/>
                </a:solidFill>
                <a:latin typeface="Arial" pitchFamily="34" charset="0"/>
                <a:cs typeface="Arial" pitchFamily="34" charset="0"/>
              </a:rPr>
              <a:t>ocasionan </a:t>
            </a:r>
            <a:r>
              <a:rPr lang="es-ES" dirty="0" smtClean="0">
                <a:solidFill>
                  <a:prstClr val="black"/>
                </a:solidFill>
                <a:latin typeface="Arial" pitchFamily="34" charset="0"/>
                <a:cs typeface="Arial" pitchFamily="34" charset="0"/>
              </a:rPr>
              <a:t>la contaminación de estas radiaciones.</a:t>
            </a:r>
          </a:p>
          <a:p>
            <a:pPr lvl="0" algn="just"/>
            <a:endParaRPr lang="es-ES" dirty="0" smtClean="0">
              <a:solidFill>
                <a:prstClr val="black"/>
              </a:solidFill>
              <a:latin typeface="Arial" pitchFamily="34" charset="0"/>
              <a:cs typeface="Arial" pitchFamily="34" charset="0"/>
            </a:endParaRPr>
          </a:p>
          <a:p>
            <a:pPr lvl="0" algn="just"/>
            <a:r>
              <a:rPr lang="es-ES" dirty="0" smtClean="0">
                <a:solidFill>
                  <a:prstClr val="black"/>
                </a:solidFill>
                <a:latin typeface="Arial" pitchFamily="34" charset="0"/>
                <a:cs typeface="Arial" pitchFamily="34" charset="0"/>
              </a:rPr>
              <a:t>6. Investigue </a:t>
            </a:r>
            <a:r>
              <a:rPr lang="es-ES" dirty="0">
                <a:solidFill>
                  <a:prstClr val="black"/>
                </a:solidFill>
                <a:latin typeface="Arial" pitchFamily="34" charset="0"/>
                <a:cs typeface="Arial" pitchFamily="34" charset="0"/>
              </a:rPr>
              <a:t>las directivas de su país que regulan la práctica de la medicina </a:t>
            </a:r>
            <a:r>
              <a:rPr lang="es-ES" dirty="0" smtClean="0">
                <a:solidFill>
                  <a:prstClr val="black"/>
                </a:solidFill>
                <a:latin typeface="Arial" pitchFamily="34" charset="0"/>
                <a:cs typeface="Arial" pitchFamily="34" charset="0"/>
              </a:rPr>
              <a:t>nuclear.</a:t>
            </a:r>
          </a:p>
          <a:p>
            <a:pPr lvl="0" algn="just"/>
            <a:endParaRPr lang="es-ES" dirty="0" smtClean="0">
              <a:solidFill>
                <a:prstClr val="black"/>
              </a:solidFill>
              <a:latin typeface="Arial" pitchFamily="34" charset="0"/>
              <a:cs typeface="Arial" pitchFamily="34" charset="0"/>
            </a:endParaRPr>
          </a:p>
          <a:p>
            <a:pPr lvl="0" algn="just"/>
            <a:r>
              <a:rPr lang="es-ES" dirty="0" smtClean="0">
                <a:solidFill>
                  <a:prstClr val="black"/>
                </a:solidFill>
                <a:latin typeface="Arial" pitchFamily="34" charset="0"/>
                <a:cs typeface="Arial" pitchFamily="34" charset="0"/>
              </a:rPr>
              <a:t>7. Relacione </a:t>
            </a:r>
            <a:r>
              <a:rPr lang="es-ES" dirty="0">
                <a:solidFill>
                  <a:prstClr val="black"/>
                </a:solidFill>
                <a:latin typeface="Arial" pitchFamily="34" charset="0"/>
                <a:cs typeface="Arial" pitchFamily="34" charset="0"/>
              </a:rPr>
              <a:t>algunas medidas que aplicas u orientas como profesional de la salud para la protección radiológica</a:t>
            </a:r>
            <a:r>
              <a:rPr lang="es-ES" dirty="0" smtClean="0">
                <a:solidFill>
                  <a:prstClr val="black"/>
                </a:solidFill>
                <a:latin typeface="Arial" pitchFamily="34" charset="0"/>
                <a:cs typeface="Arial" pitchFamily="34" charset="0"/>
              </a:rPr>
              <a:t>.</a:t>
            </a:r>
          </a:p>
          <a:p>
            <a:pPr lvl="0" algn="just"/>
            <a:endParaRPr lang="es-ES" dirty="0" smtClean="0">
              <a:solidFill>
                <a:prstClr val="black"/>
              </a:solidFill>
              <a:latin typeface="Arial" pitchFamily="34" charset="0"/>
              <a:cs typeface="Arial" pitchFamily="34" charset="0"/>
            </a:endParaRPr>
          </a:p>
          <a:p>
            <a:pPr algn="just"/>
            <a:r>
              <a:rPr lang="es-ES" dirty="0" smtClean="0">
                <a:solidFill>
                  <a:prstClr val="black"/>
                </a:solidFill>
                <a:latin typeface="Arial" pitchFamily="34" charset="0"/>
                <a:cs typeface="Arial" pitchFamily="34" charset="0"/>
              </a:rPr>
              <a:t>8. Prepare un glosario, en la medida de su autopreparación,  con las palabras que presente dificultades.</a:t>
            </a:r>
          </a:p>
          <a:p>
            <a:pPr lvl="0" algn="just"/>
            <a:r>
              <a:rPr lang="es-ES" dirty="0" smtClean="0">
                <a:solidFill>
                  <a:prstClr val="black"/>
                </a:solidFill>
                <a:latin typeface="Arial" pitchFamily="34" charset="0"/>
                <a:cs typeface="Arial" pitchFamily="34" charset="0"/>
              </a:rPr>
              <a:t> </a:t>
            </a:r>
            <a:endParaRPr lang="es-ES" dirty="0">
              <a:solidFill>
                <a:prstClr val="black"/>
              </a:solidFill>
              <a:latin typeface="Arial" pitchFamily="34" charset="0"/>
              <a:cs typeface="Arial" pitchFamily="34" charset="0"/>
            </a:endParaRPr>
          </a:p>
        </p:txBody>
      </p:sp>
      <p:sp>
        <p:nvSpPr>
          <p:cNvPr id="8" name="7 CuadroTexto"/>
          <p:cNvSpPr txBox="1"/>
          <p:nvPr/>
        </p:nvSpPr>
        <p:spPr>
          <a:xfrm>
            <a:off x="1714480" y="214296"/>
            <a:ext cx="6000793" cy="707886"/>
          </a:xfrm>
          <a:prstGeom prst="rect">
            <a:avLst/>
          </a:prstGeom>
          <a:solidFill>
            <a:schemeClr val="accent1">
              <a:lumMod val="20000"/>
              <a:lumOff val="80000"/>
            </a:schemeClr>
          </a:solidFill>
          <a:scene3d>
            <a:camera prst="orthographicFront"/>
            <a:lightRig rig="threePt" dir="t"/>
          </a:scene3d>
          <a:sp3d>
            <a:bevelT w="165100" prst="coolSlant"/>
          </a:sp3d>
        </p:spPr>
        <p:txBody>
          <a:bodyPr wrap="square" rtlCol="0">
            <a:spAutoFit/>
          </a:bodyPr>
          <a:lstStyle/>
          <a:p>
            <a:pPr algn="ctr"/>
            <a:r>
              <a:rPr lang="es-ES" sz="2000" b="1" dirty="0" smtClean="0">
                <a:latin typeface="Arial" pitchFamily="34" charset="0"/>
                <a:cs typeface="Arial" pitchFamily="34" charset="0"/>
              </a:rPr>
              <a:t>Continuación de las  actividades de autoevaluación</a:t>
            </a:r>
            <a:endParaRPr lang="es-ES" sz="2000" b="1" dirty="0">
              <a:latin typeface="Arial" pitchFamily="34" charset="0"/>
              <a:cs typeface="Arial" pitchFamily="34" charset="0"/>
            </a:endParaRPr>
          </a:p>
        </p:txBody>
      </p:sp>
    </p:spTree>
    <p:extLst>
      <p:ext uri="{BB962C8B-B14F-4D97-AF65-F5344CB8AC3E}">
        <p14:creationId xmlns:p14="http://schemas.microsoft.com/office/powerpoint/2010/main" val="13228415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85852" y="324135"/>
            <a:ext cx="2571768" cy="461665"/>
          </a:xfrm>
          <a:prstGeom prst="rect">
            <a:avLst/>
          </a:prstGeom>
          <a:solidFill>
            <a:schemeClr val="accent1">
              <a:lumMod val="20000"/>
              <a:lumOff val="80000"/>
            </a:schemeClr>
          </a:solidFill>
          <a:scene3d>
            <a:camera prst="orthographicFront"/>
            <a:lightRig rig="threePt" dir="t"/>
          </a:scene3d>
          <a:sp3d>
            <a:bevelT w="165100" prst="coolSlant"/>
          </a:sp3d>
        </p:spPr>
        <p:txBody>
          <a:bodyPr wrap="square" rtlCol="0">
            <a:spAutoFit/>
          </a:bodyPr>
          <a:lstStyle/>
          <a:p>
            <a:pPr algn="ctr"/>
            <a:r>
              <a:rPr lang="es-ES" sz="2400" b="1" dirty="0" smtClean="0">
                <a:latin typeface="Arial" pitchFamily="34" charset="0"/>
                <a:cs typeface="Arial" pitchFamily="34" charset="0"/>
              </a:rPr>
              <a:t>Bibliografía</a:t>
            </a:r>
            <a:endParaRPr lang="es-ES" sz="2400" b="1" dirty="0">
              <a:latin typeface="Arial" pitchFamily="34" charset="0"/>
              <a:cs typeface="Arial" pitchFamily="34" charset="0"/>
            </a:endParaRPr>
          </a:p>
        </p:txBody>
      </p:sp>
      <p:sp>
        <p:nvSpPr>
          <p:cNvPr id="4" name="3 Rectángulo"/>
          <p:cNvSpPr/>
          <p:nvPr/>
        </p:nvSpPr>
        <p:spPr>
          <a:xfrm>
            <a:off x="467544" y="771550"/>
            <a:ext cx="8424936" cy="4955203"/>
          </a:xfrm>
          <a:prstGeom prst="rect">
            <a:avLst/>
          </a:prstGeom>
        </p:spPr>
        <p:txBody>
          <a:bodyPr wrap="square">
            <a:spAutoFit/>
          </a:bodyPr>
          <a:lstStyle/>
          <a:p>
            <a:pPr marL="342900" indent="-342900"/>
            <a:r>
              <a:rPr lang="es-ES" dirty="0" smtClean="0"/>
              <a:t> </a:t>
            </a:r>
            <a:endParaRPr lang="es-ES" dirty="0" smtClean="0">
              <a:latin typeface="Arial" pitchFamily="34" charset="0"/>
              <a:cs typeface="Arial" pitchFamily="34" charset="0"/>
            </a:endParaRPr>
          </a:p>
          <a:p>
            <a:pPr marL="342900" indent="-342900">
              <a:buAutoNum type="arabicPeriod"/>
            </a:pPr>
            <a:r>
              <a:rPr lang="es-ES" sz="1600" dirty="0" smtClean="0">
                <a:solidFill>
                  <a:prstClr val="black"/>
                </a:solidFill>
                <a:latin typeface="Arial" pitchFamily="34" charset="0"/>
                <a:cs typeface="Arial" pitchFamily="34" charset="0"/>
              </a:rPr>
              <a:t>José </a:t>
            </a:r>
            <a:r>
              <a:rPr lang="es-ES" sz="1600" dirty="0">
                <a:solidFill>
                  <a:prstClr val="black"/>
                </a:solidFill>
                <a:latin typeface="Arial" pitchFamily="34" charset="0"/>
                <a:cs typeface="Arial" pitchFamily="34" charset="0"/>
              </a:rPr>
              <a:t>Manuel . Oliva González  Juan P. Samer Ezziddin, Hans- Biersack. Martí García, Ana María . Roedel, Roland . Torres, Leonel A.  Oncología Nuclear. MT. Madrid. 2006: p. 37, 23, 159, 243, 261, 87, </a:t>
            </a:r>
            <a:r>
              <a:rPr lang="es-ES" sz="1600" dirty="0" smtClean="0">
                <a:solidFill>
                  <a:prstClr val="black"/>
                </a:solidFill>
                <a:latin typeface="Arial" pitchFamily="34" charset="0"/>
                <a:cs typeface="Arial" pitchFamily="34" charset="0"/>
              </a:rPr>
              <a:t>567.</a:t>
            </a:r>
          </a:p>
          <a:p>
            <a:pPr marL="342900" indent="-342900">
              <a:buAutoNum type="arabicPeriod"/>
            </a:pPr>
            <a:r>
              <a:rPr lang="es-ES" sz="1600" dirty="0" smtClean="0">
                <a:latin typeface="Arial" pitchFamily="34" charset="0"/>
                <a:cs typeface="Arial" pitchFamily="34" charset="0"/>
              </a:rPr>
              <a:t>León Avendaño, R. Química General Superior Editorial Pueblo y Educación. Ciudad de La Habana, 1991:  p. 2, 6, 427, 446.</a:t>
            </a:r>
          </a:p>
          <a:p>
            <a:pPr marL="342900" indent="-342900">
              <a:buFont typeface="+mj-lt"/>
              <a:buAutoNum type="arabicPeriod"/>
            </a:pPr>
            <a:r>
              <a:rPr lang="es-ES" sz="1600" dirty="0" smtClean="0">
                <a:latin typeface="Arial" pitchFamily="34" charset="0"/>
                <a:cs typeface="Arial" pitchFamily="34" charset="0"/>
              </a:rPr>
              <a:t>Organización Internacional de Energía Atómica (IAEA). Reglamento para el trasporte seguro de materiales radiactivos. Edición de 2012. </a:t>
            </a:r>
          </a:p>
          <a:p>
            <a:pPr marL="342900" lvl="0" indent="-342900">
              <a:buFont typeface="+mj-lt"/>
              <a:buAutoNum type="arabicPeriod"/>
            </a:pPr>
            <a:r>
              <a:rPr lang="es-ES" sz="1600" dirty="0" smtClean="0">
                <a:latin typeface="Arial" pitchFamily="34" charset="0"/>
                <a:cs typeface="Arial" pitchFamily="34" charset="0"/>
              </a:rPr>
              <a:t>De Lara Piñeiro, A. Rosa, Emelina Calero y Labadie Suárez. Química General.  Primeras experiencias relacionadas con la estructura del átomo. Editorial Pueblo y Educación. Ciudad de La Habana. 1990.</a:t>
            </a:r>
          </a:p>
          <a:p>
            <a:pPr marL="342900" lvl="0" indent="-342900">
              <a:buFont typeface="+mj-lt"/>
              <a:buAutoNum type="arabicPeriod"/>
            </a:pPr>
            <a:r>
              <a:rPr lang="es-ES" sz="1600" dirty="0" smtClean="0">
                <a:latin typeface="Arial" pitchFamily="34" charset="0"/>
                <a:cs typeface="Arial" pitchFamily="34" charset="0"/>
              </a:rPr>
              <a:t>Magnet. El descubrimiento de los elementos de la Tabla periódica a lo largo de 300 años, en 99 segundos. [Internet]. 2018. [Consultado  noviembre 2019]. Disponible en https:// magnet.xalaka.com.</a:t>
            </a:r>
          </a:p>
          <a:p>
            <a:pPr marL="342900" indent="-342900"/>
            <a:endParaRPr lang="es-ES" dirty="0" smtClean="0">
              <a:latin typeface="Arial" pitchFamily="34" charset="0"/>
              <a:cs typeface="Arial" pitchFamily="34" charset="0"/>
            </a:endParaRPr>
          </a:p>
          <a:p>
            <a:pPr marL="342900" indent="-342900"/>
            <a:endParaRPr lang="es-ES" dirty="0">
              <a:solidFill>
                <a:prstClr val="black"/>
              </a:solidFill>
              <a:latin typeface="Arial" pitchFamily="34" charset="0"/>
              <a:cs typeface="Arial" pitchFamily="34" charset="0"/>
            </a:endParaRPr>
          </a:p>
          <a:p>
            <a:r>
              <a:rPr lang="es-ES" dirty="0" smtClean="0">
                <a:solidFill>
                  <a:prstClr val="black"/>
                </a:solidFill>
                <a:latin typeface="Arial" pitchFamily="34" charset="0"/>
                <a:cs typeface="Arial" pitchFamily="34" charset="0"/>
              </a:rPr>
              <a:t> </a:t>
            </a:r>
            <a:endParaRPr lang="es-ES" dirty="0">
              <a:solidFill>
                <a:prstClr val="black"/>
              </a:solidFill>
              <a:latin typeface="Arial" pitchFamily="34" charset="0"/>
              <a:cs typeface="Arial" pitchFamily="34" charset="0"/>
            </a:endParaRPr>
          </a:p>
          <a:p>
            <a:endParaRPr lang="es-ES" dirty="0" smtClean="0"/>
          </a:p>
          <a:p>
            <a:endParaRPr lang="es-ES" dirty="0"/>
          </a:p>
        </p:txBody>
      </p:sp>
    </p:spTree>
    <p:extLst>
      <p:ext uri="{BB962C8B-B14F-4D97-AF65-F5344CB8AC3E}">
        <p14:creationId xmlns:p14="http://schemas.microsoft.com/office/powerpoint/2010/main" val="2455572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1538" y="357172"/>
            <a:ext cx="4714908" cy="461665"/>
          </a:xfrm>
          <a:prstGeom prst="rect">
            <a:avLst/>
          </a:prstGeom>
          <a:solidFill>
            <a:schemeClr val="accent1">
              <a:lumMod val="20000"/>
              <a:lumOff val="80000"/>
            </a:schemeClr>
          </a:solidFill>
          <a:scene3d>
            <a:camera prst="orthographicFront"/>
            <a:lightRig rig="threePt" dir="t"/>
          </a:scene3d>
          <a:sp3d>
            <a:bevelT w="165100" prst="coolSlant"/>
          </a:sp3d>
        </p:spPr>
        <p:txBody>
          <a:bodyPr wrap="square">
            <a:spAutoFit/>
          </a:bodyPr>
          <a:lstStyle/>
          <a:p>
            <a:pPr lvl="0" algn="ctr"/>
            <a:r>
              <a:rPr lang="es-ES" sz="2400" b="1" dirty="0" smtClean="0">
                <a:solidFill>
                  <a:prstClr val="black"/>
                </a:solidFill>
                <a:latin typeface="Arial" pitchFamily="34" charset="0"/>
                <a:cs typeface="Arial" pitchFamily="34" charset="0"/>
              </a:rPr>
              <a:t>Continuación de Bibliografía</a:t>
            </a:r>
            <a:endParaRPr lang="es-ES" sz="2400" b="1" dirty="0">
              <a:solidFill>
                <a:prstClr val="black"/>
              </a:solidFill>
              <a:latin typeface="Arial" pitchFamily="34" charset="0"/>
              <a:cs typeface="Arial" pitchFamily="34" charset="0"/>
            </a:endParaRPr>
          </a:p>
        </p:txBody>
      </p:sp>
      <p:sp>
        <p:nvSpPr>
          <p:cNvPr id="4" name="3 Rectángulo"/>
          <p:cNvSpPr/>
          <p:nvPr/>
        </p:nvSpPr>
        <p:spPr>
          <a:xfrm>
            <a:off x="537025" y="883628"/>
            <a:ext cx="7920880" cy="3539430"/>
          </a:xfrm>
          <a:prstGeom prst="rect">
            <a:avLst/>
          </a:prstGeom>
        </p:spPr>
        <p:txBody>
          <a:bodyPr wrap="square">
            <a:spAutoFit/>
          </a:bodyPr>
          <a:lstStyle/>
          <a:p>
            <a:endParaRPr lang="es-ES" sz="1600" dirty="0" smtClean="0">
              <a:solidFill>
                <a:prstClr val="black"/>
              </a:solidFill>
              <a:latin typeface="Arial" pitchFamily="34" charset="0"/>
              <a:cs typeface="Arial" pitchFamily="34" charset="0"/>
            </a:endParaRPr>
          </a:p>
          <a:p>
            <a:pPr marL="342900" indent="-342900"/>
            <a:r>
              <a:rPr lang="es-ES" sz="1600" dirty="0" smtClean="0">
                <a:solidFill>
                  <a:prstClr val="black"/>
                </a:solidFill>
                <a:latin typeface="Arial" pitchFamily="34" charset="0"/>
                <a:cs typeface="Arial" pitchFamily="34" charset="0"/>
              </a:rPr>
              <a:t>6.  Protección </a:t>
            </a:r>
            <a:r>
              <a:rPr lang="es-ES" sz="1600" dirty="0">
                <a:solidFill>
                  <a:prstClr val="black"/>
                </a:solidFill>
                <a:latin typeface="Arial" pitchFamily="34" charset="0"/>
                <a:cs typeface="Arial" pitchFamily="34" charset="0"/>
              </a:rPr>
              <a:t>radiológica señalización. [internet]. Consultado enero 2019. Disponible en </a:t>
            </a:r>
            <a:r>
              <a:rPr lang="es-ES" sz="1600" dirty="0" smtClean="0">
                <a:solidFill>
                  <a:prstClr val="black"/>
                </a:solidFill>
                <a:latin typeface="Arial" pitchFamily="34" charset="0"/>
                <a:cs typeface="Arial" pitchFamily="34" charset="0"/>
              </a:rPr>
              <a:t>https://</a:t>
            </a:r>
            <a:r>
              <a:rPr lang="es-ES" sz="1600" dirty="0">
                <a:solidFill>
                  <a:prstClr val="black"/>
                </a:solidFill>
                <a:latin typeface="Arial" pitchFamily="34" charset="0"/>
                <a:cs typeface="Arial" pitchFamily="34" charset="0"/>
              </a:rPr>
              <a:t>protecciónradiológicas.files.wordpress.com.  </a:t>
            </a:r>
          </a:p>
          <a:p>
            <a:pPr marL="342900" indent="-342900"/>
            <a:r>
              <a:rPr lang="es-ES" sz="1600" dirty="0" smtClean="0">
                <a:solidFill>
                  <a:prstClr val="black"/>
                </a:solidFill>
                <a:latin typeface="Arial" pitchFamily="34" charset="0"/>
                <a:cs typeface="Arial" pitchFamily="34" charset="0"/>
              </a:rPr>
              <a:t>7.  Rincón </a:t>
            </a:r>
            <a:r>
              <a:rPr lang="es-ES" sz="1600" dirty="0">
                <a:solidFill>
                  <a:prstClr val="black"/>
                </a:solidFill>
                <a:latin typeface="Arial" pitchFamily="34" charset="0"/>
                <a:cs typeface="Arial" pitchFamily="34" charset="0"/>
              </a:rPr>
              <a:t>Educativo. ¨Nociones básicas de física nuclear</a:t>
            </a:r>
            <a:r>
              <a:rPr lang="es-ES" sz="1600" dirty="0" smtClean="0">
                <a:solidFill>
                  <a:prstClr val="black"/>
                </a:solidFill>
                <a:latin typeface="Arial" pitchFamily="34" charset="0"/>
                <a:cs typeface="Arial" pitchFamily="34" charset="0"/>
              </a:rPr>
              <a:t>. [</a:t>
            </a:r>
            <a:r>
              <a:rPr lang="es-ES" sz="1600" dirty="0">
                <a:solidFill>
                  <a:prstClr val="black"/>
                </a:solidFill>
                <a:latin typeface="Arial" pitchFamily="34" charset="0"/>
                <a:cs typeface="Arial" pitchFamily="34" charset="0"/>
              </a:rPr>
              <a:t>internet].Consultado Noviembre 2015. Disponible en </a:t>
            </a:r>
            <a:r>
              <a:rPr lang="es-ES" sz="1600" dirty="0" smtClean="0">
                <a:solidFill>
                  <a:prstClr val="black"/>
                </a:solidFill>
                <a:latin typeface="Arial" pitchFamily="34" charset="0"/>
                <a:cs typeface="Arial" pitchFamily="34" charset="0"/>
                <a:hlinkClick r:id="rId2"/>
              </a:rPr>
              <a:t>www.rinconeducativo.org/es/recursos-educativos</a:t>
            </a:r>
            <a:r>
              <a:rPr lang="es-ES" sz="1600" dirty="0" smtClean="0">
                <a:solidFill>
                  <a:prstClr val="black"/>
                </a:solidFill>
                <a:latin typeface="Arial" pitchFamily="34" charset="0"/>
                <a:cs typeface="Arial" pitchFamily="34" charset="0"/>
              </a:rPr>
              <a:t>.</a:t>
            </a:r>
            <a:endParaRPr lang="es-ES" sz="1600" dirty="0">
              <a:solidFill>
                <a:prstClr val="black"/>
              </a:solidFill>
              <a:latin typeface="Arial" pitchFamily="34" charset="0"/>
              <a:cs typeface="Arial" pitchFamily="34" charset="0"/>
            </a:endParaRPr>
          </a:p>
          <a:p>
            <a:pPr marL="342900" indent="-342900"/>
            <a:r>
              <a:rPr lang="es-ES" sz="1600" dirty="0" smtClean="0">
                <a:solidFill>
                  <a:prstClr val="black"/>
                </a:solidFill>
                <a:latin typeface="Arial" pitchFamily="34" charset="0"/>
                <a:cs typeface="Arial" pitchFamily="34" charset="0"/>
              </a:rPr>
              <a:t>8.  Taño Hernández-Piloto, H.C. Radiofármaco en la Química. Folleto. Primera Jornada Científica Pedagógica. Facultad Preparatoria. Universidad de Ciencias Médicas de La Habana. 2016. (Documento base).</a:t>
            </a:r>
          </a:p>
          <a:p>
            <a:pPr marL="342900" lvl="0" indent="-342900"/>
            <a:r>
              <a:rPr lang="es-ES" sz="1600" dirty="0" smtClean="0">
                <a:latin typeface="Arial" pitchFamily="34" charset="0"/>
                <a:cs typeface="Arial" pitchFamily="34" charset="0"/>
              </a:rPr>
              <a:t>9.  A hombros de gigantes. Ciencia y tecnología. [Internet]. [Consultado noviembre 2019]. Disponible en https://www.facebook.com/pages/A-hombros-de-gigantes-Ciencia-y-tecnología/</a:t>
            </a:r>
          </a:p>
          <a:p>
            <a:pPr marL="342900" indent="-342900">
              <a:buAutoNum type="arabicPeriod" startAt="5"/>
            </a:pPr>
            <a:endParaRPr lang="es-ES" sz="1600" dirty="0" smtClean="0">
              <a:solidFill>
                <a:prstClr val="black"/>
              </a:solidFill>
              <a:latin typeface="Arial" pitchFamily="34" charset="0"/>
              <a:cs typeface="Arial" pitchFamily="34" charset="0"/>
            </a:endParaRPr>
          </a:p>
          <a:p>
            <a:endParaRPr lang="es-ES" sz="1600" dirty="0" smtClean="0">
              <a:solidFill>
                <a:prstClr val="black"/>
              </a:solidFill>
              <a:latin typeface="Arial" pitchFamily="34" charset="0"/>
              <a:cs typeface="Arial" pitchFamily="34" charset="0"/>
            </a:endParaRPr>
          </a:p>
          <a:p>
            <a:r>
              <a:rPr lang="es-ES" sz="1600" dirty="0" smtClean="0">
                <a:solidFill>
                  <a:prstClr val="black"/>
                </a:solidFill>
                <a:latin typeface="Arial" pitchFamily="34" charset="0"/>
                <a:cs typeface="Arial" pitchFamily="34" charset="0"/>
              </a:rPr>
              <a:t> </a:t>
            </a:r>
            <a:endParaRPr lang="es-ES"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1375733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357172"/>
            <a:ext cx="4368505" cy="461665"/>
          </a:xfrm>
          <a:prstGeom prst="rect">
            <a:avLst/>
          </a:prstGeom>
          <a:solidFill>
            <a:schemeClr val="accent1">
              <a:lumMod val="20000"/>
              <a:lumOff val="80000"/>
            </a:schemeClr>
          </a:solidFill>
          <a:scene3d>
            <a:camera prst="orthographicFront"/>
            <a:lightRig rig="threePt" dir="t"/>
          </a:scene3d>
          <a:sp3d>
            <a:bevelT w="165100" prst="coolSlant"/>
          </a:sp3d>
        </p:spPr>
        <p:txBody>
          <a:bodyPr wrap="none">
            <a:spAutoFit/>
          </a:bodyPr>
          <a:lstStyle/>
          <a:p>
            <a:pPr lvl="0" algn="ctr"/>
            <a:r>
              <a:rPr lang="es-ES" sz="2400" b="1" dirty="0" smtClean="0">
                <a:solidFill>
                  <a:prstClr val="black"/>
                </a:solidFill>
                <a:latin typeface="Arial" pitchFamily="34" charset="0"/>
                <a:cs typeface="Arial" pitchFamily="34" charset="0"/>
              </a:rPr>
              <a:t>Continuación de Bibliografía</a:t>
            </a:r>
            <a:endParaRPr lang="es-ES" sz="2400" b="1" dirty="0">
              <a:solidFill>
                <a:prstClr val="black"/>
              </a:solidFill>
              <a:latin typeface="Arial" pitchFamily="34" charset="0"/>
              <a:cs typeface="Arial" pitchFamily="34" charset="0"/>
            </a:endParaRPr>
          </a:p>
        </p:txBody>
      </p:sp>
      <p:sp>
        <p:nvSpPr>
          <p:cNvPr id="4" name="3 CuadroTexto"/>
          <p:cNvSpPr txBox="1"/>
          <p:nvPr/>
        </p:nvSpPr>
        <p:spPr>
          <a:xfrm>
            <a:off x="642910" y="1278805"/>
            <a:ext cx="7929618" cy="3293209"/>
          </a:xfrm>
          <a:prstGeom prst="rect">
            <a:avLst/>
          </a:prstGeom>
          <a:noFill/>
        </p:spPr>
        <p:txBody>
          <a:bodyPr wrap="square" rtlCol="0">
            <a:spAutoFit/>
          </a:bodyPr>
          <a:lstStyle/>
          <a:p>
            <a:pPr lvl="0"/>
            <a:r>
              <a:rPr lang="es-ES" sz="1600" dirty="0" smtClean="0">
                <a:latin typeface="Arial" pitchFamily="34" charset="0"/>
                <a:cs typeface="Arial" pitchFamily="34" charset="0"/>
              </a:rPr>
              <a:t>10. Historia de la tabla periódica.  </a:t>
            </a:r>
            <a:r>
              <a:rPr lang="es-ES" sz="1600" dirty="0" err="1" smtClean="0">
                <a:latin typeface="Arial" pitchFamily="34" charset="0"/>
                <a:cs typeface="Arial" pitchFamily="34" charset="0"/>
              </a:rPr>
              <a:t>Lenntech</a:t>
            </a:r>
            <a:r>
              <a:rPr lang="es-ES" sz="1600" dirty="0" smtClean="0">
                <a:latin typeface="Arial" pitchFamily="34" charset="0"/>
                <a:cs typeface="Arial" pitchFamily="34" charset="0"/>
              </a:rPr>
              <a:t>.  [Internet]. 2018     [Consultado en noviembre 2019]. Disponible en  </a:t>
            </a:r>
            <a:r>
              <a:rPr lang="es-ES" sz="1600" dirty="0" smtClean="0">
                <a:latin typeface="Arial" pitchFamily="34" charset="0"/>
                <a:cs typeface="Arial" pitchFamily="34" charset="0"/>
                <a:hlinkClick r:id="rId2"/>
              </a:rPr>
              <a:t>https://www.lenntech.es/periodica/historia/historia-de-la-tabla-periodica.htm</a:t>
            </a:r>
            <a:endParaRPr lang="es-ES" sz="1600" dirty="0" smtClean="0">
              <a:latin typeface="Arial" pitchFamily="34" charset="0"/>
              <a:cs typeface="Arial" pitchFamily="34" charset="0"/>
            </a:endParaRPr>
          </a:p>
          <a:p>
            <a:pPr lvl="0"/>
            <a:r>
              <a:rPr lang="es-ES" sz="1600" dirty="0" smtClean="0">
                <a:latin typeface="Arial" pitchFamily="34" charset="0"/>
                <a:cs typeface="Arial" pitchFamily="34" charset="0"/>
              </a:rPr>
              <a:t>11. Organización Mundial de la Salud. Radiaciones ionizantes: efectos en la salud y medidas de protección. [Internet].2016  [Consultado noviembre 2019]. Disponible en https://www.who.int/es/news-room</a:t>
            </a:r>
          </a:p>
          <a:p>
            <a:pPr lvl="0"/>
            <a:r>
              <a:rPr lang="es-ES" sz="1600" dirty="0" smtClean="0">
                <a:latin typeface="Arial" pitchFamily="34" charset="0"/>
                <a:cs typeface="Arial" pitchFamily="34" charset="0"/>
              </a:rPr>
              <a:t>12. Protección radiológica señalización. [internet]. Consultado enero 2019. Disponible en https://protecciónradiológicas.files.wordpress.com. </a:t>
            </a:r>
          </a:p>
          <a:p>
            <a:pPr lvl="0"/>
            <a:r>
              <a:rPr lang="es-ES" sz="1600" dirty="0" smtClean="0">
                <a:latin typeface="Arial" pitchFamily="34" charset="0"/>
                <a:cs typeface="Arial" pitchFamily="34" charset="0"/>
              </a:rPr>
              <a:t>13. Babor, José A. y José Ibary. Química General Moderna . Naturaleza de la radiación emitida por las substancias. t 1. Instituto del Libro.  La Habana. 1968: p. 153, 175, 227, 231. </a:t>
            </a:r>
          </a:p>
          <a:p>
            <a:pPr lvl="0"/>
            <a:endParaRPr lang="es-ES" sz="1600" dirty="0" smtClean="0">
              <a:latin typeface="Arial" pitchFamily="34" charset="0"/>
              <a:cs typeface="Arial" pitchFamily="34" charset="0"/>
            </a:endParaRPr>
          </a:p>
          <a:p>
            <a:pPr lvl="0"/>
            <a:endParaRPr lang="es-ES" sz="16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643306" y="357172"/>
            <a:ext cx="2357454" cy="584775"/>
          </a:xfrm>
          <a:prstGeom prst="rect">
            <a:avLst/>
          </a:prstGeom>
          <a:solidFill>
            <a:schemeClr val="accent3">
              <a:lumMod val="60000"/>
              <a:lumOff val="40000"/>
            </a:schemeClr>
          </a:solidFill>
          <a:effectLst>
            <a:outerShdw blurRad="76200" dir="18900000" sy="23000" kx="-1200000" algn="bl" rotWithShape="0">
              <a:prstClr val="black">
                <a:alpha val="20000"/>
              </a:prstClr>
            </a:outerShdw>
            <a:softEdge rad="63500"/>
          </a:effectLst>
        </p:spPr>
        <p:txBody>
          <a:bodyPr wrap="square" rtlCol="0">
            <a:spAutoFit/>
          </a:bodyPr>
          <a:lstStyle/>
          <a:p>
            <a:pPr algn="ctr"/>
            <a:r>
              <a:rPr lang="es-ES" sz="3200" dirty="0" smtClean="0">
                <a:latin typeface="Arial" pitchFamily="34" charset="0"/>
                <a:cs typeface="Arial" pitchFamily="34" charset="0"/>
              </a:rPr>
              <a:t>HOMBRE</a:t>
            </a:r>
            <a:endParaRPr lang="es-ES" sz="3200" dirty="0">
              <a:latin typeface="Arial" pitchFamily="34" charset="0"/>
              <a:cs typeface="Arial" pitchFamily="34" charset="0"/>
            </a:endParaRPr>
          </a:p>
        </p:txBody>
      </p:sp>
      <p:pic>
        <p:nvPicPr>
          <p:cNvPr id="1026" name="Picture 2" descr="F:\C Posgra. Preparac. Electó 2018\honbrealarmado.jpg"/>
          <p:cNvPicPr>
            <a:picLocks noChangeAspect="1" noChangeArrowheads="1"/>
          </p:cNvPicPr>
          <p:nvPr/>
        </p:nvPicPr>
        <p:blipFill>
          <a:blip r:embed="rId3"/>
          <a:srcRect/>
          <a:stretch>
            <a:fillRect/>
          </a:stretch>
        </p:blipFill>
        <p:spPr bwMode="auto">
          <a:xfrm>
            <a:off x="3929058" y="1142990"/>
            <a:ext cx="1760537" cy="2093913"/>
          </a:xfrm>
          <a:prstGeom prst="rect">
            <a:avLst/>
          </a:prstGeom>
          <a:noFill/>
        </p:spPr>
      </p:pic>
      <p:pic>
        <p:nvPicPr>
          <p:cNvPr id="1027" name="Picture 3" descr="F:\C Posgra. Preparac. Electó 2018\Complementyo para la conferencia de posgrado\rad.jpg"/>
          <p:cNvPicPr>
            <a:picLocks noChangeAspect="1" noChangeArrowheads="1"/>
          </p:cNvPicPr>
          <p:nvPr/>
        </p:nvPicPr>
        <p:blipFill>
          <a:blip r:embed="rId4"/>
          <a:srcRect/>
          <a:stretch>
            <a:fillRect/>
          </a:stretch>
        </p:blipFill>
        <p:spPr bwMode="auto">
          <a:xfrm>
            <a:off x="500034" y="3087817"/>
            <a:ext cx="2571768" cy="1841387"/>
          </a:xfrm>
          <a:prstGeom prst="rect">
            <a:avLst/>
          </a:prstGeom>
          <a:noFill/>
        </p:spPr>
      </p:pic>
      <p:pic>
        <p:nvPicPr>
          <p:cNvPr id="1028" name="Picture 4" descr="F:\Cát. Educ.Ambien-Alumnos\imagen14.jpg"/>
          <p:cNvPicPr>
            <a:picLocks noChangeAspect="1" noChangeArrowheads="1"/>
          </p:cNvPicPr>
          <p:nvPr/>
        </p:nvPicPr>
        <p:blipFill>
          <a:blip r:embed="rId5"/>
          <a:srcRect/>
          <a:stretch>
            <a:fillRect/>
          </a:stretch>
        </p:blipFill>
        <p:spPr bwMode="auto">
          <a:xfrm>
            <a:off x="642910" y="642924"/>
            <a:ext cx="2571767" cy="1928826"/>
          </a:xfrm>
          <a:prstGeom prst="rect">
            <a:avLst/>
          </a:prstGeom>
          <a:noFill/>
        </p:spPr>
      </p:pic>
      <p:pic>
        <p:nvPicPr>
          <p:cNvPr id="1029" name="Picture 5" descr="F:\Cát. Educ.Ambien-Alumnos\contamina 9.jpg"/>
          <p:cNvPicPr>
            <a:picLocks noChangeAspect="1" noChangeArrowheads="1"/>
          </p:cNvPicPr>
          <p:nvPr/>
        </p:nvPicPr>
        <p:blipFill>
          <a:blip r:embed="rId6"/>
          <a:srcRect/>
          <a:stretch>
            <a:fillRect/>
          </a:stretch>
        </p:blipFill>
        <p:spPr bwMode="auto">
          <a:xfrm>
            <a:off x="6357949" y="1000114"/>
            <a:ext cx="2642968" cy="2500330"/>
          </a:xfrm>
          <a:prstGeom prst="rect">
            <a:avLst/>
          </a:prstGeom>
          <a:noFill/>
        </p:spPr>
      </p:pic>
      <p:sp>
        <p:nvSpPr>
          <p:cNvPr id="7" name="6 CuadroTexto"/>
          <p:cNvSpPr txBox="1"/>
          <p:nvPr/>
        </p:nvSpPr>
        <p:spPr>
          <a:xfrm>
            <a:off x="3643306" y="3782807"/>
            <a:ext cx="2214578" cy="646331"/>
          </a:xfrm>
          <a:prstGeom prst="rect">
            <a:avLst/>
          </a:prstGeom>
          <a:solidFill>
            <a:srgbClr val="FFC000"/>
          </a:solidFill>
          <a:effectLst>
            <a:innerShdw blurRad="114300">
              <a:prstClr val="black"/>
            </a:innerShdw>
          </a:effectLst>
        </p:spPr>
        <p:txBody>
          <a:bodyPr wrap="square" rtlCol="0">
            <a:spAutoFit/>
          </a:bodyPr>
          <a:lstStyle/>
          <a:p>
            <a:r>
              <a:rPr lang="es-ES" sz="3600" dirty="0" smtClean="0">
                <a:latin typeface="Arial" pitchFamily="34" charset="0"/>
                <a:cs typeface="Arial" pitchFamily="34" charset="0"/>
              </a:rPr>
              <a:t>QUÍMICA</a:t>
            </a:r>
            <a:endParaRPr lang="es-ES" sz="3600" dirty="0">
              <a:latin typeface="Arial" pitchFamily="34" charset="0"/>
              <a:cs typeface="Arial" pitchFamily="34" charset="0"/>
            </a:endParaRPr>
          </a:p>
        </p:txBody>
      </p:sp>
      <p:sp>
        <p:nvSpPr>
          <p:cNvPr id="8" name="7 Flecha izquierda"/>
          <p:cNvSpPr/>
          <p:nvPr/>
        </p:nvSpPr>
        <p:spPr>
          <a:xfrm>
            <a:off x="2928926" y="3857634"/>
            <a:ext cx="357190"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Flecha izquierda"/>
          <p:cNvSpPr/>
          <p:nvPr/>
        </p:nvSpPr>
        <p:spPr>
          <a:xfrm>
            <a:off x="3357554" y="1857370"/>
            <a:ext cx="428628"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Flecha derecha"/>
          <p:cNvSpPr/>
          <p:nvPr/>
        </p:nvSpPr>
        <p:spPr>
          <a:xfrm>
            <a:off x="5857884" y="1928808"/>
            <a:ext cx="428628"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Flecha arriba y abajo"/>
          <p:cNvSpPr/>
          <p:nvPr/>
        </p:nvSpPr>
        <p:spPr>
          <a:xfrm>
            <a:off x="4572000" y="3286130"/>
            <a:ext cx="214314" cy="42862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14480" y="285734"/>
            <a:ext cx="5429288" cy="830997"/>
          </a:xfrm>
          <a:prstGeom prst="rect">
            <a:avLst/>
          </a:prstGeom>
          <a:solidFill>
            <a:schemeClr val="bg2">
              <a:lumMod val="90000"/>
            </a:schemeClr>
          </a:solidFill>
          <a:ln>
            <a:solidFill>
              <a:schemeClr val="tx1"/>
            </a:solidFill>
          </a:ln>
          <a:scene3d>
            <a:camera prst="orthographicFront"/>
            <a:lightRig rig="threePt" dir="t"/>
          </a:scene3d>
          <a:sp3d>
            <a:bevelT w="165100" prst="coolSlant"/>
          </a:sp3d>
        </p:spPr>
        <p:txBody>
          <a:bodyPr wrap="square">
            <a:spAutoFit/>
          </a:bodyPr>
          <a:lstStyle/>
          <a:p>
            <a:pPr marL="285750" indent="-285750" algn="ctr"/>
            <a:r>
              <a:rPr lang="es-ES" sz="2400" dirty="0" smtClean="0">
                <a:latin typeface="Arial" pitchFamily="34" charset="0"/>
                <a:cs typeface="Arial" pitchFamily="34" charset="0"/>
              </a:rPr>
              <a:t>Desarrollo histórico en las primeras civilizaciones</a:t>
            </a:r>
            <a:endParaRPr lang="es-ES" sz="2400" dirty="0"/>
          </a:p>
        </p:txBody>
      </p:sp>
      <p:sp>
        <p:nvSpPr>
          <p:cNvPr id="3" name="2 CuadroTexto"/>
          <p:cNvSpPr txBox="1"/>
          <p:nvPr/>
        </p:nvSpPr>
        <p:spPr>
          <a:xfrm>
            <a:off x="785786" y="3071816"/>
            <a:ext cx="1571636" cy="646331"/>
          </a:xfrm>
          <a:prstGeom prst="rect">
            <a:avLst/>
          </a:prstGeom>
          <a:solidFill>
            <a:srgbClr val="FFC000"/>
          </a:solidFill>
          <a:effectLst>
            <a:innerShdw blurRad="63500" dist="50800" dir="13500000">
              <a:prstClr val="black">
                <a:alpha val="50000"/>
              </a:prstClr>
            </a:innerShdw>
          </a:effectLst>
          <a:scene3d>
            <a:camera prst="perspectiveContrastingRightFacing"/>
            <a:lightRig rig="threePt" dir="t"/>
          </a:scene3d>
        </p:spPr>
        <p:txBody>
          <a:bodyPr wrap="square" rtlCol="0">
            <a:spAutoFit/>
          </a:bodyPr>
          <a:lstStyle/>
          <a:p>
            <a:pPr algn="ctr"/>
            <a:r>
              <a:rPr lang="es-ES" dirty="0" smtClean="0">
                <a:latin typeface="Arial" pitchFamily="34" charset="0"/>
                <a:cs typeface="Arial" pitchFamily="34" charset="0"/>
              </a:rPr>
              <a:t>Época primitiva</a:t>
            </a:r>
            <a:endParaRPr lang="es-ES" dirty="0">
              <a:latin typeface="Arial" pitchFamily="34" charset="0"/>
              <a:cs typeface="Arial" pitchFamily="34" charset="0"/>
            </a:endParaRPr>
          </a:p>
        </p:txBody>
      </p:sp>
      <p:sp>
        <p:nvSpPr>
          <p:cNvPr id="4" name="3 CuadroTexto"/>
          <p:cNvSpPr txBox="1"/>
          <p:nvPr/>
        </p:nvSpPr>
        <p:spPr>
          <a:xfrm rot="20787299">
            <a:off x="331603" y="1599287"/>
            <a:ext cx="2143140" cy="646331"/>
          </a:xfrm>
          <a:prstGeom prst="rect">
            <a:avLst/>
          </a:prstGeom>
          <a:solidFill>
            <a:schemeClr val="tx2">
              <a:lumMod val="40000"/>
              <a:lumOff val="60000"/>
            </a:schemeClr>
          </a:solidFill>
          <a:effectLst>
            <a:innerShdw blurRad="63500" dist="50800" dir="16200000">
              <a:prstClr val="black">
                <a:alpha val="50000"/>
              </a:prstClr>
            </a:innerShdw>
          </a:effectLst>
        </p:spPr>
        <p:txBody>
          <a:bodyPr wrap="square" rtlCol="0">
            <a:spAutoFit/>
          </a:bodyPr>
          <a:lstStyle/>
          <a:p>
            <a:pPr algn="ctr"/>
            <a:r>
              <a:rPr lang="es-ES" dirty="0" smtClean="0">
                <a:latin typeface="Arial" pitchFamily="34" charset="0"/>
                <a:cs typeface="Arial" pitchFamily="34" charset="0"/>
              </a:rPr>
              <a:t>Doctrinas químicas antiguas</a:t>
            </a:r>
            <a:endParaRPr lang="es-ES" dirty="0">
              <a:latin typeface="Arial" pitchFamily="34" charset="0"/>
              <a:cs typeface="Arial" pitchFamily="34" charset="0"/>
            </a:endParaRPr>
          </a:p>
        </p:txBody>
      </p:sp>
      <p:sp>
        <p:nvSpPr>
          <p:cNvPr id="5" name="4 CuadroTexto"/>
          <p:cNvSpPr txBox="1"/>
          <p:nvPr/>
        </p:nvSpPr>
        <p:spPr>
          <a:xfrm rot="660768">
            <a:off x="6697746" y="1342383"/>
            <a:ext cx="1667403" cy="369332"/>
          </a:xfrm>
          <a:prstGeom prst="rect">
            <a:avLst/>
          </a:prstGeom>
          <a:solidFill>
            <a:schemeClr val="bg1">
              <a:lumMod val="75000"/>
            </a:schemeClr>
          </a:solidFill>
          <a:effectLst>
            <a:innerShdw blurRad="63500" dist="50800" dir="13500000">
              <a:prstClr val="black">
                <a:alpha val="50000"/>
              </a:prstClr>
            </a:innerShdw>
          </a:effectLst>
          <a:scene3d>
            <a:camera prst="perspectiveContrastingRightFacing"/>
            <a:lightRig rig="threePt" dir="t"/>
          </a:scene3d>
        </p:spPr>
        <p:txBody>
          <a:bodyPr wrap="square" rtlCol="0">
            <a:spAutoFit/>
          </a:bodyPr>
          <a:lstStyle/>
          <a:p>
            <a:pPr algn="ctr"/>
            <a:r>
              <a:rPr lang="es-ES" dirty="0" smtClean="0">
                <a:latin typeface="Arial" pitchFamily="34" charset="0"/>
                <a:cs typeface="Arial" pitchFamily="34" charset="0"/>
              </a:rPr>
              <a:t>La Alquimia</a:t>
            </a:r>
            <a:endParaRPr lang="es-ES" dirty="0">
              <a:latin typeface="Arial" pitchFamily="34" charset="0"/>
              <a:cs typeface="Arial" pitchFamily="34" charset="0"/>
            </a:endParaRPr>
          </a:p>
        </p:txBody>
      </p:sp>
      <p:sp>
        <p:nvSpPr>
          <p:cNvPr id="6" name="5 CuadroTexto"/>
          <p:cNvSpPr txBox="1"/>
          <p:nvPr/>
        </p:nvSpPr>
        <p:spPr>
          <a:xfrm>
            <a:off x="6357950" y="2571750"/>
            <a:ext cx="2071702" cy="369332"/>
          </a:xfrm>
          <a:prstGeom prst="rect">
            <a:avLst/>
          </a:prstGeom>
          <a:solidFill>
            <a:schemeClr val="accent2">
              <a:lumMod val="40000"/>
              <a:lumOff val="60000"/>
            </a:schemeClr>
          </a:solidFill>
          <a:effectLst>
            <a:innerShdw blurRad="63500" dist="50800" dir="18900000">
              <a:prstClr val="black">
                <a:alpha val="50000"/>
              </a:prstClr>
            </a:innerShdw>
          </a:effectLst>
          <a:scene3d>
            <a:camera prst="perspectiveContrastingLeftFacing"/>
            <a:lightRig rig="threePt" dir="t"/>
          </a:scene3d>
        </p:spPr>
        <p:txBody>
          <a:bodyPr wrap="square" rtlCol="0">
            <a:spAutoFit/>
          </a:bodyPr>
          <a:lstStyle/>
          <a:p>
            <a:pPr algn="ctr"/>
            <a:r>
              <a:rPr lang="es-ES" dirty="0" smtClean="0">
                <a:latin typeface="Arial" pitchFamily="34" charset="0"/>
                <a:cs typeface="Arial" pitchFamily="34" charset="0"/>
              </a:rPr>
              <a:t>La Iatroquímica </a:t>
            </a:r>
            <a:endParaRPr lang="es-ES" dirty="0">
              <a:latin typeface="Arial" pitchFamily="34" charset="0"/>
              <a:cs typeface="Arial" pitchFamily="34" charset="0"/>
            </a:endParaRPr>
          </a:p>
        </p:txBody>
      </p:sp>
      <p:sp>
        <p:nvSpPr>
          <p:cNvPr id="7" name="6 CuadroTexto"/>
          <p:cNvSpPr txBox="1"/>
          <p:nvPr/>
        </p:nvSpPr>
        <p:spPr>
          <a:xfrm>
            <a:off x="6000760" y="3714758"/>
            <a:ext cx="2500330" cy="369332"/>
          </a:xfrm>
          <a:prstGeom prst="rect">
            <a:avLst/>
          </a:prstGeom>
          <a:solidFill>
            <a:schemeClr val="accent4">
              <a:lumMod val="60000"/>
              <a:lumOff val="40000"/>
            </a:schemeClr>
          </a:solidFill>
          <a:effectLst>
            <a:innerShdw blurRad="63500" dist="50800" dir="18900000">
              <a:prstClr val="black">
                <a:alpha val="50000"/>
              </a:prstClr>
            </a:innerShdw>
          </a:effectLst>
          <a:scene3d>
            <a:camera prst="perspectiveContrastingLeftFacing"/>
            <a:lightRig rig="threePt" dir="t"/>
          </a:scene3d>
        </p:spPr>
        <p:txBody>
          <a:bodyPr wrap="square" rtlCol="0">
            <a:spAutoFit/>
          </a:bodyPr>
          <a:lstStyle/>
          <a:p>
            <a:pPr algn="ctr"/>
            <a:r>
              <a:rPr lang="es-ES" dirty="0" smtClean="0">
                <a:latin typeface="Arial" pitchFamily="34" charset="0"/>
                <a:cs typeface="Arial" pitchFamily="34" charset="0"/>
              </a:rPr>
              <a:t>La teoría del flogisto</a:t>
            </a:r>
            <a:endParaRPr lang="es-ES" dirty="0">
              <a:latin typeface="Arial" pitchFamily="34" charset="0"/>
              <a:cs typeface="Arial" pitchFamily="34" charset="0"/>
            </a:endParaRPr>
          </a:p>
        </p:txBody>
      </p:sp>
      <p:sp>
        <p:nvSpPr>
          <p:cNvPr id="8" name="7 CuadroTexto"/>
          <p:cNvSpPr txBox="1"/>
          <p:nvPr/>
        </p:nvSpPr>
        <p:spPr>
          <a:xfrm>
            <a:off x="2000232" y="3571882"/>
            <a:ext cx="3714776" cy="1200329"/>
          </a:xfrm>
          <a:prstGeom prst="rect">
            <a:avLst/>
          </a:prstGeom>
          <a:solidFill>
            <a:srgbClr val="92D050"/>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txBody>
          <a:bodyPr wrap="square" rtlCol="0">
            <a:spAutoFit/>
          </a:bodyPr>
          <a:lstStyle/>
          <a:p>
            <a:pPr algn="ctr"/>
            <a:r>
              <a:rPr lang="es-ES" sz="3600" dirty="0" smtClean="0">
                <a:latin typeface="Arial" pitchFamily="34" charset="0"/>
                <a:cs typeface="Arial" pitchFamily="34" charset="0"/>
              </a:rPr>
              <a:t>La revolución química</a:t>
            </a:r>
            <a:endParaRPr lang="es-ES" sz="3600" dirty="0">
              <a:latin typeface="Arial" pitchFamily="34" charset="0"/>
              <a:cs typeface="Arial" pitchFamily="34" charset="0"/>
            </a:endParaRPr>
          </a:p>
        </p:txBody>
      </p:sp>
      <p:sp>
        <p:nvSpPr>
          <p:cNvPr id="10" name="9 Rectángulo"/>
          <p:cNvSpPr/>
          <p:nvPr/>
        </p:nvSpPr>
        <p:spPr>
          <a:xfrm>
            <a:off x="2928926" y="1643056"/>
            <a:ext cx="2500330" cy="830997"/>
          </a:xfrm>
          <a:prstGeom prst="rect">
            <a:avLst/>
          </a:prstGeom>
          <a:solidFill>
            <a:schemeClr val="tx1"/>
          </a:solidFill>
          <a:effectLst>
            <a:outerShdw blurRad="50800" dist="38100" dir="13500000" algn="br" rotWithShape="0">
              <a:prstClr val="black">
                <a:alpha val="40000"/>
              </a:prstClr>
            </a:outerShdw>
            <a:reflection blurRad="6350" stA="52000" endA="300" endPos="35000" dir="5400000" sy="-100000" algn="bl" rotWithShape="0"/>
          </a:effectLst>
          <a:scene3d>
            <a:camera prst="perspectiveContrastingLeftFacing"/>
            <a:lightRig rig="threePt" dir="t"/>
          </a:scene3d>
          <a:sp3d>
            <a:bevelT w="165100" prst="coolSlant"/>
          </a:sp3d>
        </p:spPr>
        <p:txBody>
          <a:bodyPr wrap="square">
            <a:spAutoFit/>
          </a:bodyPr>
          <a:lstStyle/>
          <a:p>
            <a:pPr algn="ctr"/>
            <a:r>
              <a:rPr lang="es-ES" sz="4800" dirty="0" smtClean="0">
                <a:solidFill>
                  <a:schemeClr val="bg1"/>
                </a:solidFill>
                <a:latin typeface="Arial" pitchFamily="34" charset="0"/>
                <a:cs typeface="Arial" pitchFamily="34" charset="0"/>
              </a:rPr>
              <a:t>Química</a:t>
            </a:r>
            <a:endParaRPr lang="es-ES" sz="4800" dirty="0">
              <a:solidFill>
                <a:schemeClr val="bg1"/>
              </a:solidFill>
            </a:endParaRPr>
          </a:p>
        </p:txBody>
      </p:sp>
      <p:sp>
        <p:nvSpPr>
          <p:cNvPr id="12" name="11 Flecha arriba"/>
          <p:cNvSpPr/>
          <p:nvPr/>
        </p:nvSpPr>
        <p:spPr>
          <a:xfrm>
            <a:off x="1428728" y="2357436"/>
            <a:ext cx="357190" cy="5000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 name="12 Flecha derecha"/>
          <p:cNvSpPr/>
          <p:nvPr/>
        </p:nvSpPr>
        <p:spPr>
          <a:xfrm rot="5400000">
            <a:off x="3786182" y="2857502"/>
            <a:ext cx="642942"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4" name="13 Flecha derecha"/>
          <p:cNvSpPr/>
          <p:nvPr/>
        </p:nvSpPr>
        <p:spPr>
          <a:xfrm rot="5400000">
            <a:off x="7108049" y="1964527"/>
            <a:ext cx="57150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 name="14 Flecha abajo"/>
          <p:cNvSpPr/>
          <p:nvPr/>
        </p:nvSpPr>
        <p:spPr>
          <a:xfrm>
            <a:off x="7215206" y="3071816"/>
            <a:ext cx="357190"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 name="15 Flecha izquierda"/>
          <p:cNvSpPr/>
          <p:nvPr/>
        </p:nvSpPr>
        <p:spPr>
          <a:xfrm>
            <a:off x="6357950" y="4214824"/>
            <a:ext cx="78581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857388" y="357172"/>
            <a:ext cx="4572000" cy="830997"/>
          </a:xfrm>
          <a:prstGeom prst="rect">
            <a:avLst/>
          </a:prstGeom>
          <a:solidFill>
            <a:srgbClr val="92D050"/>
          </a:solidFill>
          <a:scene3d>
            <a:camera prst="orthographicFront"/>
            <a:lightRig rig="threePt" dir="t"/>
          </a:scene3d>
          <a:sp3d>
            <a:bevelT/>
          </a:sp3d>
        </p:spPr>
        <p:txBody>
          <a:bodyPr>
            <a:spAutoFit/>
          </a:bodyPr>
          <a:lstStyle/>
          <a:p>
            <a:pPr algn="ctr"/>
            <a:r>
              <a:rPr lang="es-ES" sz="2400" dirty="0" smtClean="0">
                <a:latin typeface="Arial" pitchFamily="34" charset="0"/>
                <a:cs typeface="Arial" pitchFamily="34" charset="0"/>
              </a:rPr>
              <a:t>La revolución química</a:t>
            </a:r>
          </a:p>
          <a:p>
            <a:pPr algn="ctr"/>
            <a:r>
              <a:rPr lang="es-ES" sz="2400" dirty="0" smtClean="0">
                <a:latin typeface="Arial" pitchFamily="34" charset="0"/>
                <a:cs typeface="Arial" pitchFamily="34" charset="0"/>
              </a:rPr>
              <a:t>Desarrollo</a:t>
            </a:r>
            <a:endParaRPr lang="es-ES" sz="2400" dirty="0">
              <a:latin typeface="Arial" pitchFamily="34" charset="0"/>
              <a:cs typeface="Arial" pitchFamily="34" charset="0"/>
            </a:endParaRPr>
          </a:p>
        </p:txBody>
      </p:sp>
      <p:sp>
        <p:nvSpPr>
          <p:cNvPr id="4" name="3 CuadroTexto"/>
          <p:cNvSpPr txBox="1"/>
          <p:nvPr/>
        </p:nvSpPr>
        <p:spPr>
          <a:xfrm>
            <a:off x="1000100" y="4214824"/>
            <a:ext cx="5857916" cy="461665"/>
          </a:xfrm>
          <a:prstGeom prst="rect">
            <a:avLst/>
          </a:prstGeom>
          <a:solidFill>
            <a:schemeClr val="accent3">
              <a:lumMod val="40000"/>
              <a:lumOff val="60000"/>
            </a:schemeClr>
          </a:solidFill>
          <a:effectLst>
            <a:outerShdw blurRad="152400" dist="317500" dir="5400000" sx="90000" sy="-19000" rotWithShape="0">
              <a:prstClr val="black">
                <a:alpha val="15000"/>
              </a:prstClr>
            </a:outerShdw>
          </a:effectLst>
        </p:spPr>
        <p:txBody>
          <a:bodyPr wrap="square" rtlCol="0">
            <a:spAutoFit/>
          </a:bodyPr>
          <a:lstStyle/>
          <a:p>
            <a:pPr algn="ctr"/>
            <a:r>
              <a:rPr lang="es-ES" sz="2400" b="1" dirty="0" smtClean="0">
                <a:latin typeface="Arial" pitchFamily="34" charset="0"/>
                <a:cs typeface="Arial" pitchFamily="34" charset="0"/>
              </a:rPr>
              <a:t>Estructura-Propiedad-Aplicación</a:t>
            </a:r>
            <a:endParaRPr lang="es-ES" sz="2400" b="1" dirty="0">
              <a:latin typeface="Arial" pitchFamily="34" charset="0"/>
              <a:cs typeface="Arial" pitchFamily="34" charset="0"/>
            </a:endParaRPr>
          </a:p>
        </p:txBody>
      </p:sp>
      <p:sp>
        <p:nvSpPr>
          <p:cNvPr id="5" name="4 CuadroTexto"/>
          <p:cNvSpPr txBox="1"/>
          <p:nvPr/>
        </p:nvSpPr>
        <p:spPr>
          <a:xfrm>
            <a:off x="785786" y="1423940"/>
            <a:ext cx="7215238" cy="3139321"/>
          </a:xfrm>
          <a:prstGeom prst="rect">
            <a:avLst/>
          </a:prstGeom>
          <a:noFill/>
        </p:spPr>
        <p:txBody>
          <a:bodyPr wrap="square" rtlCol="0">
            <a:spAutoFit/>
          </a:bodyPr>
          <a:lstStyle/>
          <a:p>
            <a:pPr>
              <a:buFont typeface="Wingdings" pitchFamily="2" charset="2"/>
              <a:buChar char="Ø"/>
            </a:pPr>
            <a:r>
              <a:rPr lang="es-ES" dirty="0" smtClean="0">
                <a:latin typeface="Arial" pitchFamily="34" charset="0"/>
                <a:cs typeface="Arial" pitchFamily="34" charset="0"/>
              </a:rPr>
              <a:t>Destrucción de la teoría del flogisto y el primero que realiza un verdadero método científico A.L.Lavoisier (1743-1794)</a:t>
            </a:r>
          </a:p>
          <a:p>
            <a:pPr>
              <a:buFont typeface="Wingdings" pitchFamily="2" charset="2"/>
              <a:buChar char="Ø"/>
            </a:pPr>
            <a:r>
              <a:rPr lang="es-ES" dirty="0" smtClean="0">
                <a:latin typeface="Arial" pitchFamily="34" charset="0"/>
                <a:cs typeface="Arial" pitchFamily="34" charset="0"/>
              </a:rPr>
              <a:t>Teoría atómica de Dalton,- (1808)</a:t>
            </a:r>
          </a:p>
          <a:p>
            <a:pPr>
              <a:buFont typeface="Wingdings" pitchFamily="2" charset="2"/>
              <a:buChar char="Ø"/>
            </a:pPr>
            <a:r>
              <a:rPr lang="es-ES" dirty="0" smtClean="0">
                <a:latin typeface="Arial" pitchFamily="34" charset="0"/>
                <a:cs typeface="Arial" pitchFamily="34" charset="0"/>
              </a:rPr>
              <a:t>Origen y desarrollo a la notación química de Berzelius.- (1835)</a:t>
            </a:r>
          </a:p>
          <a:p>
            <a:pPr>
              <a:buFont typeface="Wingdings" pitchFamily="2" charset="2"/>
              <a:buChar char="Ø"/>
            </a:pPr>
            <a:r>
              <a:rPr lang="es-ES" dirty="0" smtClean="0">
                <a:latin typeface="Arial" pitchFamily="34" charset="0"/>
                <a:cs typeface="Arial" pitchFamily="34" charset="0"/>
              </a:rPr>
              <a:t>Permite  establecer y diferenciar los conceptos de átomo y molécula Principio de Avogadro.- (1811)</a:t>
            </a:r>
          </a:p>
          <a:p>
            <a:pPr>
              <a:buFont typeface="Wingdings" pitchFamily="2" charset="2"/>
              <a:buChar char="Ø"/>
            </a:pPr>
            <a:r>
              <a:rPr lang="es-ES" dirty="0" smtClean="0">
                <a:latin typeface="Arial" pitchFamily="34" charset="0"/>
                <a:cs typeface="Arial" pitchFamily="34" charset="0"/>
              </a:rPr>
              <a:t>Origen a la electroquímica, descubrimiento de la pila Volta.- (1800)</a:t>
            </a:r>
          </a:p>
          <a:p>
            <a:pPr>
              <a:buFont typeface="Wingdings" pitchFamily="2" charset="2"/>
              <a:buChar char="Ø"/>
            </a:pPr>
            <a:r>
              <a:rPr lang="es-ES" dirty="0" smtClean="0">
                <a:latin typeface="Arial" pitchFamily="34" charset="0"/>
                <a:cs typeface="Arial" pitchFamily="34" charset="0"/>
              </a:rPr>
              <a:t>Leyes de la electrólisis Faraday.- (1834)</a:t>
            </a:r>
          </a:p>
          <a:p>
            <a:pPr>
              <a:buFont typeface="Wingdings" pitchFamily="2" charset="2"/>
              <a:buChar char="Ø"/>
            </a:pPr>
            <a:r>
              <a:rPr lang="es-ES" dirty="0" smtClean="0">
                <a:latin typeface="Arial" pitchFamily="34" charset="0"/>
                <a:cs typeface="Arial" pitchFamily="34" charset="0"/>
              </a:rPr>
              <a:t>Clasificación periódica Mendeleiv y Lothar Meyer.- (1864). Y otros</a:t>
            </a:r>
          </a:p>
          <a:p>
            <a:endParaRPr lang="es-ES" dirty="0" smtClean="0">
              <a:latin typeface="Arial" pitchFamily="34" charset="0"/>
              <a:cs typeface="Arial" pitchFamily="34" charset="0"/>
            </a:endParaRPr>
          </a:p>
          <a:p>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28662" y="285735"/>
            <a:ext cx="7000924" cy="1015663"/>
          </a:xfrm>
          <a:prstGeom prst="rect">
            <a:avLst/>
          </a:prstGeom>
          <a:solidFill>
            <a:schemeClr val="accent2">
              <a:lumMod val="40000"/>
              <a:lumOff val="60000"/>
            </a:schemeClr>
          </a:solidFill>
          <a:scene3d>
            <a:camera prst="orthographicFront"/>
            <a:lightRig rig="threePt" dir="t"/>
          </a:scene3d>
          <a:sp3d>
            <a:bevelT w="165100" prst="coolSlant"/>
          </a:sp3d>
        </p:spPr>
        <p:txBody>
          <a:bodyPr wrap="square" rtlCol="0">
            <a:spAutoFit/>
          </a:bodyPr>
          <a:lstStyle/>
          <a:p>
            <a:r>
              <a:rPr lang="es-ES" sz="2000" b="1" dirty="0" smtClean="0">
                <a:latin typeface="Arial" pitchFamily="34" charset="0"/>
                <a:cs typeface="Arial" pitchFamily="34" charset="0"/>
              </a:rPr>
              <a:t>Primer aspecto: Estructura. </a:t>
            </a:r>
          </a:p>
          <a:p>
            <a:pPr algn="ctr"/>
            <a:r>
              <a:rPr lang="es-ES" sz="2000" b="1" dirty="0" smtClean="0">
                <a:latin typeface="Arial" pitchFamily="34" charset="0"/>
                <a:cs typeface="Arial" pitchFamily="34" charset="0"/>
              </a:rPr>
              <a:t>La estructura de algunos elementos radiactivos</a:t>
            </a:r>
          </a:p>
          <a:p>
            <a:pPr algn="ctr"/>
            <a:r>
              <a:rPr lang="es-ES" sz="2000" b="1" dirty="0" smtClean="0">
                <a:latin typeface="Arial" pitchFamily="34" charset="0"/>
                <a:cs typeface="Arial" pitchFamily="34" charset="0"/>
              </a:rPr>
              <a:t>  </a:t>
            </a:r>
            <a:endParaRPr lang="es-ES" sz="2000" b="1" dirty="0">
              <a:latin typeface="Arial" pitchFamily="34" charset="0"/>
              <a:cs typeface="Arial" pitchFamily="34" charset="0"/>
            </a:endParaRPr>
          </a:p>
        </p:txBody>
      </p:sp>
      <p:sp>
        <p:nvSpPr>
          <p:cNvPr id="3" name="2 CuadroTexto"/>
          <p:cNvSpPr txBox="1"/>
          <p:nvPr/>
        </p:nvSpPr>
        <p:spPr>
          <a:xfrm>
            <a:off x="1000100" y="1571618"/>
            <a:ext cx="1428760" cy="461665"/>
          </a:xfrm>
          <a:prstGeom prst="rect">
            <a:avLst/>
          </a:prstGeom>
          <a:gradFill flip="none" rotWithShape="1">
            <a:gsLst>
              <a:gs pos="0">
                <a:srgbClr val="FFFFCC">
                  <a:shade val="30000"/>
                  <a:satMod val="115000"/>
                </a:srgbClr>
              </a:gs>
              <a:gs pos="50000">
                <a:srgbClr val="FFFFCC">
                  <a:shade val="67500"/>
                  <a:satMod val="115000"/>
                </a:srgbClr>
              </a:gs>
              <a:gs pos="100000">
                <a:srgbClr val="FFFFCC">
                  <a:shade val="100000"/>
                  <a:satMod val="115000"/>
                </a:srgbClr>
              </a:gs>
            </a:gsLst>
            <a:lin ang="5400000" scaled="1"/>
            <a:tileRect/>
          </a:gradFill>
          <a:ln w="9525">
            <a:solidFill>
              <a:schemeClr val="tx1"/>
            </a:solidFill>
          </a:ln>
        </p:spPr>
        <p:txBody>
          <a:bodyPr wrap="square" rtlCol="0">
            <a:spAutoFit/>
          </a:bodyPr>
          <a:lstStyle/>
          <a:p>
            <a:pPr algn="ctr"/>
            <a:r>
              <a:rPr lang="es-ES" sz="2400" b="1" dirty="0" smtClean="0">
                <a:latin typeface="Arial" pitchFamily="34" charset="0"/>
                <a:cs typeface="Arial" pitchFamily="34" charset="0"/>
              </a:rPr>
              <a:t>Radio</a:t>
            </a:r>
            <a:endParaRPr lang="es-ES" sz="2400" b="1" dirty="0">
              <a:latin typeface="Arial" pitchFamily="34" charset="0"/>
              <a:cs typeface="Arial" pitchFamily="34" charset="0"/>
            </a:endParaRPr>
          </a:p>
        </p:txBody>
      </p:sp>
      <p:pic>
        <p:nvPicPr>
          <p:cNvPr id="1026" name="Picture 2" descr="C:\Documents and Settings\Administrador\Escritorio\Supercurso 2 20-21\HISTARMED 2020\Imagenes para Histarmed\radio (1).gif"/>
          <p:cNvPicPr>
            <a:picLocks noChangeAspect="1" noChangeArrowheads="1"/>
          </p:cNvPicPr>
          <p:nvPr/>
        </p:nvPicPr>
        <p:blipFill>
          <a:blip r:embed="rId2"/>
          <a:srcRect/>
          <a:stretch>
            <a:fillRect/>
          </a:stretch>
        </p:blipFill>
        <p:spPr bwMode="auto">
          <a:xfrm>
            <a:off x="214282" y="2214560"/>
            <a:ext cx="3000396" cy="2285992"/>
          </a:xfrm>
          <a:prstGeom prst="rect">
            <a:avLst/>
          </a:prstGeom>
          <a:noFill/>
        </p:spPr>
      </p:pic>
      <p:sp>
        <p:nvSpPr>
          <p:cNvPr id="5" name="4 Rectángulo"/>
          <p:cNvSpPr/>
          <p:nvPr/>
        </p:nvSpPr>
        <p:spPr>
          <a:xfrm>
            <a:off x="3214678" y="1575569"/>
            <a:ext cx="5214942" cy="3139321"/>
          </a:xfrm>
          <a:prstGeom prst="rect">
            <a:avLst/>
          </a:prstGeom>
          <a:solidFill>
            <a:schemeClr val="bg1">
              <a:lumMod val="75000"/>
            </a:schemeClr>
          </a:solidFill>
        </p:spPr>
        <p:txBody>
          <a:bodyPr wrap="square">
            <a:spAutoFit/>
          </a:bodyPr>
          <a:lstStyle/>
          <a:p>
            <a:pPr>
              <a:buFont typeface="Wingdings" pitchFamily="2" charset="2"/>
              <a:buChar char="ü"/>
            </a:pPr>
            <a:r>
              <a:rPr lang="es-ES" b="1" dirty="0" smtClean="0">
                <a:latin typeface="Arial" pitchFamily="34" charset="0"/>
                <a:cs typeface="Arial" pitchFamily="34" charset="0"/>
              </a:rPr>
              <a:t>Elemento: Radio  1898</a:t>
            </a:r>
          </a:p>
          <a:p>
            <a:pPr>
              <a:buFont typeface="Wingdings" pitchFamily="2" charset="2"/>
              <a:buChar char="ü"/>
            </a:pPr>
            <a:r>
              <a:rPr lang="es-ES" b="1" dirty="0" smtClean="0">
                <a:latin typeface="Arial" pitchFamily="34" charset="0"/>
                <a:cs typeface="Arial" pitchFamily="34" charset="0"/>
              </a:rPr>
              <a:t>Símbolo: Ra</a:t>
            </a:r>
          </a:p>
          <a:p>
            <a:pPr>
              <a:buFont typeface="Wingdings" pitchFamily="2" charset="2"/>
              <a:buChar char="ü"/>
            </a:pPr>
            <a:r>
              <a:rPr lang="es-ES" b="1" dirty="0" smtClean="0">
                <a:latin typeface="Arial" pitchFamily="34" charset="0"/>
                <a:cs typeface="Arial" pitchFamily="34" charset="0"/>
              </a:rPr>
              <a:t>Número atómico:  88 </a:t>
            </a:r>
          </a:p>
          <a:p>
            <a:pPr>
              <a:buFont typeface="Wingdings" pitchFamily="2" charset="2"/>
              <a:buChar char="ü"/>
            </a:pPr>
            <a:r>
              <a:rPr lang="es-ES" b="1" dirty="0" smtClean="0">
                <a:latin typeface="Arial" pitchFamily="34" charset="0"/>
                <a:cs typeface="Arial" pitchFamily="34" charset="0"/>
              </a:rPr>
              <a:t>Localización: Elemento representativo, metal alcalinotérreo</a:t>
            </a:r>
          </a:p>
          <a:p>
            <a:pPr>
              <a:buFont typeface="Wingdings" pitchFamily="2" charset="2"/>
              <a:buChar char="ü"/>
            </a:pPr>
            <a:r>
              <a:rPr lang="es-ES" b="1" dirty="0" smtClean="0">
                <a:latin typeface="Arial" pitchFamily="34" charset="0"/>
                <a:cs typeface="Arial" pitchFamily="34" charset="0"/>
              </a:rPr>
              <a:t>Estructura: Elemento radiactivo raro encontrado en minerales de uranio</a:t>
            </a:r>
          </a:p>
          <a:p>
            <a:pPr>
              <a:buFont typeface="Wingdings" pitchFamily="2" charset="2"/>
              <a:buChar char="ü"/>
            </a:pPr>
            <a:r>
              <a:rPr lang="es-ES" b="1" dirty="0" smtClean="0">
                <a:latin typeface="Arial" pitchFamily="34" charset="0"/>
                <a:cs typeface="Arial" pitchFamily="34" charset="0"/>
              </a:rPr>
              <a:t>Biología: En huesos al reemplazar el calcio tras una radiación prolongada</a:t>
            </a:r>
          </a:p>
          <a:p>
            <a:pPr>
              <a:buFont typeface="Wingdings" pitchFamily="2" charset="2"/>
              <a:buChar char="ü"/>
            </a:pPr>
            <a:r>
              <a:rPr lang="es-ES" b="1" dirty="0" smtClean="0">
                <a:latin typeface="Arial" pitchFamily="34" charset="0"/>
                <a:cs typeface="Arial" pitchFamily="34" charset="0"/>
              </a:rPr>
              <a:t>Efectos sobre la salud: En larga exposición puede incluso causar cáncer </a:t>
            </a:r>
            <a:endParaRPr lang="es-ES"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dministrador\Escritorio\Supercurso 2 20-21\HISTARMED 2020\Imagenes para Histarmed\polonio.jpg"/>
          <p:cNvPicPr>
            <a:picLocks noChangeAspect="1" noChangeArrowheads="1"/>
          </p:cNvPicPr>
          <p:nvPr/>
        </p:nvPicPr>
        <p:blipFill>
          <a:blip r:embed="rId2"/>
          <a:srcRect/>
          <a:stretch>
            <a:fillRect/>
          </a:stretch>
        </p:blipFill>
        <p:spPr bwMode="auto">
          <a:xfrm>
            <a:off x="428596" y="1142990"/>
            <a:ext cx="3552825" cy="2667000"/>
          </a:xfrm>
          <a:prstGeom prst="rect">
            <a:avLst/>
          </a:prstGeom>
          <a:noFill/>
        </p:spPr>
      </p:pic>
      <p:sp>
        <p:nvSpPr>
          <p:cNvPr id="3" name="2 CuadroTexto"/>
          <p:cNvSpPr txBox="1"/>
          <p:nvPr/>
        </p:nvSpPr>
        <p:spPr>
          <a:xfrm>
            <a:off x="571472" y="428610"/>
            <a:ext cx="2428892" cy="461665"/>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0" scaled="1"/>
            <a:tileRect/>
          </a:gradFill>
          <a:ln w="6350">
            <a:solidFill>
              <a:schemeClr val="tx1"/>
            </a:solidFill>
          </a:ln>
        </p:spPr>
        <p:txBody>
          <a:bodyPr wrap="square" rtlCol="0">
            <a:spAutoFit/>
          </a:bodyPr>
          <a:lstStyle/>
          <a:p>
            <a:pPr algn="ctr"/>
            <a:r>
              <a:rPr lang="es-ES" sz="2400" b="1" dirty="0" smtClean="0">
                <a:latin typeface="Arial" pitchFamily="34" charset="0"/>
                <a:cs typeface="Arial" pitchFamily="34" charset="0"/>
              </a:rPr>
              <a:t>Polonio</a:t>
            </a:r>
            <a:endParaRPr lang="es-ES" sz="2400" b="1" dirty="0">
              <a:latin typeface="Arial" pitchFamily="34" charset="0"/>
              <a:cs typeface="Arial" pitchFamily="34" charset="0"/>
            </a:endParaRPr>
          </a:p>
        </p:txBody>
      </p:sp>
      <p:sp>
        <p:nvSpPr>
          <p:cNvPr id="4" name="3 Rectángulo"/>
          <p:cNvSpPr/>
          <p:nvPr/>
        </p:nvSpPr>
        <p:spPr>
          <a:xfrm>
            <a:off x="4143372" y="1397681"/>
            <a:ext cx="4572000" cy="2031325"/>
          </a:xfrm>
          <a:prstGeom prst="rect">
            <a:avLst/>
          </a:prstGeom>
          <a:solidFill>
            <a:schemeClr val="bg2">
              <a:lumMod val="75000"/>
            </a:schemeClr>
          </a:solidFill>
        </p:spPr>
        <p:txBody>
          <a:bodyPr>
            <a:spAutoFit/>
          </a:bodyPr>
          <a:lstStyle/>
          <a:p>
            <a:pPr>
              <a:buFont typeface="Wingdings" pitchFamily="2" charset="2"/>
              <a:buChar char="ü"/>
            </a:pPr>
            <a:r>
              <a:rPr lang="es-ES" b="1" dirty="0" smtClean="0">
                <a:latin typeface="Arial" pitchFamily="34" charset="0"/>
                <a:cs typeface="Arial" pitchFamily="34" charset="0"/>
              </a:rPr>
              <a:t>Elemento: Polonio  1898</a:t>
            </a:r>
          </a:p>
          <a:p>
            <a:pPr>
              <a:buFont typeface="Wingdings" pitchFamily="2" charset="2"/>
              <a:buChar char="ü"/>
            </a:pPr>
            <a:r>
              <a:rPr lang="es-ES" b="1" dirty="0" smtClean="0">
                <a:latin typeface="Arial" pitchFamily="34" charset="0"/>
                <a:cs typeface="Arial" pitchFamily="34" charset="0"/>
              </a:rPr>
              <a:t>Símbolo: Po </a:t>
            </a:r>
          </a:p>
          <a:p>
            <a:pPr>
              <a:buFont typeface="Wingdings" pitchFamily="2" charset="2"/>
              <a:buChar char="ü"/>
            </a:pPr>
            <a:r>
              <a:rPr lang="es-ES" b="1" dirty="0" smtClean="0">
                <a:latin typeface="Arial" pitchFamily="34" charset="0"/>
                <a:cs typeface="Arial" pitchFamily="34" charset="0"/>
              </a:rPr>
              <a:t>Número atómico: 84</a:t>
            </a:r>
          </a:p>
          <a:p>
            <a:pPr>
              <a:buFont typeface="Wingdings" pitchFamily="2" charset="2"/>
              <a:buChar char="ü"/>
            </a:pPr>
            <a:r>
              <a:rPr lang="es-ES" b="1" dirty="0" smtClean="0">
                <a:latin typeface="Arial" pitchFamily="34" charset="0"/>
                <a:cs typeface="Arial" pitchFamily="34" charset="0"/>
              </a:rPr>
              <a:t>Localización: Elemento de transición</a:t>
            </a:r>
          </a:p>
          <a:p>
            <a:pPr>
              <a:buFont typeface="Wingdings" pitchFamily="2" charset="2"/>
              <a:buChar char="ü"/>
            </a:pPr>
            <a:r>
              <a:rPr lang="es-ES" b="1" dirty="0" smtClean="0">
                <a:latin typeface="Arial" pitchFamily="34" charset="0"/>
                <a:cs typeface="Arial" pitchFamily="34" charset="0"/>
              </a:rPr>
              <a:t>Estructura: Todos los Isótopos son de alta  radioactividad </a:t>
            </a:r>
          </a:p>
          <a:p>
            <a:pPr>
              <a:buFont typeface="Wingdings" pitchFamily="2" charset="2"/>
              <a:buChar char="ü"/>
            </a:pPr>
            <a:r>
              <a:rPr lang="es-ES" b="1" dirty="0" smtClean="0">
                <a:latin typeface="Arial" pitchFamily="34" charset="0"/>
                <a:cs typeface="Arial" pitchFamily="34" charset="0"/>
              </a:rPr>
              <a:t>Efectos sobre la salud </a:t>
            </a:r>
            <a:endParaRPr lang="es-ES"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125" y="1088364"/>
            <a:ext cx="4062852" cy="284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Rectángulo"/>
          <p:cNvSpPr/>
          <p:nvPr/>
        </p:nvSpPr>
        <p:spPr>
          <a:xfrm>
            <a:off x="903866" y="267494"/>
            <a:ext cx="4668266" cy="400110"/>
          </a:xfrm>
          <a:prstGeom prst="rect">
            <a:avLst/>
          </a:prstGeom>
          <a:solidFill>
            <a:schemeClr val="accent2">
              <a:lumMod val="20000"/>
              <a:lumOff val="80000"/>
            </a:schemeClr>
          </a:solidFill>
          <a:scene3d>
            <a:camera prst="orthographicFront"/>
            <a:lightRig rig="threePt" dir="t"/>
          </a:scene3d>
          <a:sp3d>
            <a:bevelT w="165100" prst="coolSlant"/>
          </a:sp3d>
        </p:spPr>
        <p:txBody>
          <a:bodyPr wrap="none">
            <a:spAutoFit/>
          </a:bodyPr>
          <a:lstStyle/>
          <a:p>
            <a:r>
              <a:rPr lang="es-ES" sz="2000" b="1" dirty="0">
                <a:latin typeface="Arial" pitchFamily="34" charset="0"/>
                <a:cs typeface="Arial" pitchFamily="34" charset="0"/>
              </a:rPr>
              <a:t>Esposos Curie. </a:t>
            </a:r>
            <a:r>
              <a:rPr lang="es-ES" sz="2000" b="1" dirty="0" smtClean="0">
                <a:latin typeface="Arial" pitchFamily="34" charset="0"/>
                <a:cs typeface="Arial" pitchFamily="34" charset="0"/>
              </a:rPr>
              <a:t> Curie</a:t>
            </a:r>
            <a:r>
              <a:rPr lang="es-ES" sz="2000" b="1" dirty="0">
                <a:latin typeface="Arial" pitchFamily="34" charset="0"/>
                <a:cs typeface="Arial" pitchFamily="34" charset="0"/>
              </a:rPr>
              <a:t>, Marie y Pierre</a:t>
            </a:r>
          </a:p>
        </p:txBody>
      </p:sp>
      <p:sp>
        <p:nvSpPr>
          <p:cNvPr id="3" name="2 CuadroTexto"/>
          <p:cNvSpPr txBox="1"/>
          <p:nvPr/>
        </p:nvSpPr>
        <p:spPr>
          <a:xfrm>
            <a:off x="5364088" y="1071552"/>
            <a:ext cx="3528392" cy="1015663"/>
          </a:xfrm>
          <a:prstGeom prst="rect">
            <a:avLst/>
          </a:prstGeom>
          <a:noFill/>
        </p:spPr>
        <p:txBody>
          <a:bodyPr wrap="square" rtlCol="0">
            <a:spAutoFit/>
          </a:bodyPr>
          <a:lstStyle/>
          <a:p>
            <a:r>
              <a:rPr lang="es-ES" sz="2000" b="1" dirty="0" smtClean="0">
                <a:latin typeface="Arial" pitchFamily="34" charset="0"/>
                <a:cs typeface="Arial" pitchFamily="34" charset="0"/>
              </a:rPr>
              <a:t>Descubridores:</a:t>
            </a:r>
          </a:p>
          <a:p>
            <a:r>
              <a:rPr lang="es-ES" sz="2000" b="1" dirty="0" smtClean="0">
                <a:latin typeface="Arial" pitchFamily="34" charset="0"/>
                <a:cs typeface="Arial" pitchFamily="34" charset="0"/>
              </a:rPr>
              <a:t>Elementos: Polonio  1898</a:t>
            </a:r>
          </a:p>
          <a:p>
            <a:r>
              <a:rPr lang="es-ES" sz="2000" b="1" dirty="0" smtClean="0">
                <a:latin typeface="Arial" pitchFamily="34" charset="0"/>
                <a:cs typeface="Arial" pitchFamily="34" charset="0"/>
              </a:rPr>
              <a:t>                     Radio     1898</a:t>
            </a:r>
          </a:p>
        </p:txBody>
      </p:sp>
      <p:sp>
        <p:nvSpPr>
          <p:cNvPr id="4" name="3 Rectángulo"/>
          <p:cNvSpPr/>
          <p:nvPr/>
        </p:nvSpPr>
        <p:spPr>
          <a:xfrm>
            <a:off x="810060" y="4229675"/>
            <a:ext cx="3977964" cy="707886"/>
          </a:xfrm>
          <a:prstGeom prst="rect">
            <a:avLst/>
          </a:prstGeom>
        </p:spPr>
        <p:txBody>
          <a:bodyPr wrap="square">
            <a:spAutoFit/>
          </a:bodyPr>
          <a:lstStyle/>
          <a:p>
            <a:r>
              <a:rPr lang="es-ES" sz="2000" b="1" dirty="0">
                <a:latin typeface="Arial"/>
                <a:ea typeface="Calibri"/>
              </a:rPr>
              <a:t>Marie </a:t>
            </a:r>
            <a:r>
              <a:rPr lang="es-ES" sz="2000" b="1" dirty="0" smtClean="0">
                <a:latin typeface="Arial"/>
                <a:ea typeface="Calibri"/>
              </a:rPr>
              <a:t>Curie (1867 -1934)</a:t>
            </a:r>
          </a:p>
          <a:p>
            <a:r>
              <a:rPr lang="es-ES" sz="2000" b="1" dirty="0">
                <a:latin typeface="Arial"/>
                <a:ea typeface="Calibri"/>
              </a:rPr>
              <a:t>Pierre Curie </a:t>
            </a:r>
            <a:r>
              <a:rPr lang="es-ES" sz="2000" b="1" dirty="0" smtClean="0">
                <a:latin typeface="Arial"/>
                <a:ea typeface="Calibri"/>
              </a:rPr>
              <a:t>(1859 – 1906)</a:t>
            </a:r>
            <a:endParaRPr lang="es-ES" sz="2000" b="1" dirty="0"/>
          </a:p>
        </p:txBody>
      </p:sp>
      <p:sp>
        <p:nvSpPr>
          <p:cNvPr id="6" name="5 Rectángulo"/>
          <p:cNvSpPr/>
          <p:nvPr/>
        </p:nvSpPr>
        <p:spPr>
          <a:xfrm>
            <a:off x="5357818" y="2071684"/>
            <a:ext cx="3357586" cy="1015663"/>
          </a:xfrm>
          <a:prstGeom prst="rect">
            <a:avLst/>
          </a:prstGeom>
        </p:spPr>
        <p:txBody>
          <a:bodyPr wrap="square">
            <a:spAutoFit/>
          </a:bodyPr>
          <a:lstStyle/>
          <a:p>
            <a:r>
              <a:rPr lang="es-ES" sz="2000" b="1" dirty="0" smtClean="0">
                <a:latin typeface="Arial" pitchFamily="34" charset="0"/>
                <a:cs typeface="Arial" pitchFamily="34" charset="0"/>
              </a:rPr>
              <a:t>Matrimonio de físicos franceses</a:t>
            </a:r>
          </a:p>
          <a:p>
            <a:r>
              <a:rPr lang="es-ES" sz="2000" b="1" dirty="0" smtClean="0">
                <a:latin typeface="Arial" pitchFamily="34" charset="0"/>
                <a:cs typeface="Arial" pitchFamily="34" charset="0"/>
              </a:rPr>
              <a:t>Premiados con el Nobel</a:t>
            </a:r>
            <a:endParaRPr lang="es-ES" sz="2000" b="1" dirty="0">
              <a:latin typeface="Arial" pitchFamily="34" charset="0"/>
              <a:cs typeface="Arial" pitchFamily="34" charset="0"/>
            </a:endParaRPr>
          </a:p>
        </p:txBody>
      </p:sp>
    </p:spTree>
    <p:extLst>
      <p:ext uri="{BB962C8B-B14F-4D97-AF65-F5344CB8AC3E}">
        <p14:creationId xmlns:p14="http://schemas.microsoft.com/office/powerpoint/2010/main" val="177693639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1625</TotalTime>
  <Words>3416</Words>
  <Application>Microsoft Office PowerPoint</Application>
  <PresentationFormat>Presentación en pantalla (16:9)</PresentationFormat>
  <Paragraphs>297</Paragraphs>
  <Slides>33</Slides>
  <Notes>11</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MINI</dc:creator>
  <cp:lastModifiedBy>usuario</cp:lastModifiedBy>
  <cp:revision>377</cp:revision>
  <dcterms:created xsi:type="dcterms:W3CDTF">2020-08-29T08:01:02Z</dcterms:created>
  <dcterms:modified xsi:type="dcterms:W3CDTF">2021-03-03T11:54:46Z</dcterms:modified>
</cp:coreProperties>
</file>