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notesMasterIdLst>
    <p:notesMasterId r:id="rId12"/>
  </p:notesMasterIdLst>
  <p:sldIdLst>
    <p:sldId id="256" r:id="rId2"/>
    <p:sldId id="257" r:id="rId3"/>
    <p:sldId id="258" r:id="rId4"/>
    <p:sldId id="265" r:id="rId5"/>
    <p:sldId id="259" r:id="rId6"/>
    <p:sldId id="266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65306" autoAdjust="0"/>
  </p:normalViewPr>
  <p:slideViewPr>
    <p:cSldViewPr snapToGrid="0" showGuides="1">
      <p:cViewPr varScale="1">
        <p:scale>
          <a:sx n="45" d="100"/>
          <a:sy n="45" d="100"/>
        </p:scale>
        <p:origin x="1114" y="29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8E45BD-F414-44A1-AD32-66469C4C337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s-ES"/>
        </a:p>
      </dgm:t>
    </dgm:pt>
    <dgm:pt modelId="{46AC1B13-99A1-4E14-BB9B-2A44D91F43BF}" type="pres">
      <dgm:prSet presAssocID="{BB8E45BD-F414-44A1-AD32-66469C4C337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6DF57DB6-2D6B-4D28-B097-5C01B72CE0BB}" type="presOf" srcId="{BB8E45BD-F414-44A1-AD32-66469C4C3371}" destId="{46AC1B13-99A1-4E14-BB9B-2A44D91F43BF}" srcOrd="0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A2E1C9-E9D9-4A8A-A909-99D0793BB69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FF9EB6E-84B3-427F-A5C7-CBC790EABE29}">
      <dgm:prSet/>
      <dgm:spPr/>
      <dgm:t>
        <a:bodyPr/>
        <a:lstStyle/>
        <a:p>
          <a:pPr algn="ctr"/>
          <a:r>
            <a:rPr lang="es-ES" b="1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1-Ficha personalizada</a:t>
          </a:r>
          <a:endParaRPr lang="es-ES" dirty="0"/>
        </a:p>
      </dgm:t>
    </dgm:pt>
    <dgm:pt modelId="{4093FC19-3830-4D9A-89BD-42F2636CE968}" type="parTrans" cxnId="{14F233F9-2E7E-4C6A-AAFC-D9CC4936981B}">
      <dgm:prSet/>
      <dgm:spPr/>
      <dgm:t>
        <a:bodyPr/>
        <a:lstStyle/>
        <a:p>
          <a:endParaRPr lang="es-ES"/>
        </a:p>
      </dgm:t>
    </dgm:pt>
    <dgm:pt modelId="{4CDC86B9-034D-425D-8504-5858AE13428E}" type="sibTrans" cxnId="{14F233F9-2E7E-4C6A-AAFC-D9CC4936981B}">
      <dgm:prSet/>
      <dgm:spPr/>
      <dgm:t>
        <a:bodyPr/>
        <a:lstStyle/>
        <a:p>
          <a:endParaRPr lang="es-ES"/>
        </a:p>
      </dgm:t>
    </dgm:pt>
    <dgm:pt modelId="{8FBD4E95-5991-4A61-A80B-99F2BD67BB77}">
      <dgm:prSet/>
      <dgm:spPr/>
      <dgm:t>
        <a:bodyPr/>
        <a:lstStyle/>
        <a:p>
          <a:r>
            <a:rPr lang="es-ES" b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2- Estructura</a:t>
          </a:r>
          <a:endParaRPr lang="es-ES"/>
        </a:p>
      </dgm:t>
    </dgm:pt>
    <dgm:pt modelId="{3DCCC72A-415F-41CD-B2FE-DDBD6BA92BA0}" type="parTrans" cxnId="{480A9C51-BF2B-44FC-B9F4-51FD9F629CDA}">
      <dgm:prSet/>
      <dgm:spPr/>
      <dgm:t>
        <a:bodyPr/>
        <a:lstStyle/>
        <a:p>
          <a:endParaRPr lang="es-ES"/>
        </a:p>
      </dgm:t>
    </dgm:pt>
    <dgm:pt modelId="{282E1A53-8027-4F98-BB7F-4ADCB64E20C3}" type="sibTrans" cxnId="{480A9C51-BF2B-44FC-B9F4-51FD9F629CDA}">
      <dgm:prSet/>
      <dgm:spPr/>
      <dgm:t>
        <a:bodyPr/>
        <a:lstStyle/>
        <a:p>
          <a:endParaRPr lang="es-ES"/>
        </a:p>
      </dgm:t>
    </dgm:pt>
    <dgm:pt modelId="{5D6E603F-EA82-46E2-8276-284E9BE337D1}">
      <dgm:prSet/>
      <dgm:spPr/>
      <dgm:t>
        <a:bodyPr/>
        <a:lstStyle/>
        <a:p>
          <a:pPr rtl="0"/>
          <a:r>
            <a:rPr lang="es-ES" b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3- Guía orientadora</a:t>
          </a:r>
          <a:r>
            <a:rPr lang="es-ES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</a:t>
          </a:r>
          <a:endParaRPr lang="es-ES" dirty="0" smtClean="0">
            <a:solidFill>
              <a:schemeClr val="tx1"/>
            </a:solidFill>
            <a:effectLst/>
            <a:latin typeface="+mn-lt"/>
            <a:ea typeface="+mn-ea"/>
            <a:cs typeface="+mn-cs"/>
          </a:endParaRPr>
        </a:p>
      </dgm:t>
    </dgm:pt>
    <dgm:pt modelId="{8C073B33-F507-4022-8E63-27440FAA8CCA}" type="parTrans" cxnId="{FF96F8EE-5E5A-43A2-A48E-29D81BEBB048}">
      <dgm:prSet/>
      <dgm:spPr/>
      <dgm:t>
        <a:bodyPr/>
        <a:lstStyle/>
        <a:p>
          <a:endParaRPr lang="es-ES"/>
        </a:p>
      </dgm:t>
    </dgm:pt>
    <dgm:pt modelId="{1A849C03-DE70-4557-A520-003FF2DFA38C}" type="sibTrans" cxnId="{FF96F8EE-5E5A-43A2-A48E-29D81BEBB048}">
      <dgm:prSet/>
      <dgm:spPr/>
      <dgm:t>
        <a:bodyPr/>
        <a:lstStyle/>
        <a:p>
          <a:endParaRPr lang="es-ES"/>
        </a:p>
      </dgm:t>
    </dgm:pt>
    <dgm:pt modelId="{0DB9D17F-9375-438F-A779-6171BFFA41AB}">
      <dgm:prSet/>
      <dgm:spPr/>
      <dgm:t>
        <a:bodyPr/>
        <a:lstStyle/>
        <a:p>
          <a:r>
            <a:rPr lang="es-ES" b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4- Material de clase</a:t>
          </a:r>
          <a:endParaRPr lang="es-ES"/>
        </a:p>
      </dgm:t>
    </dgm:pt>
    <dgm:pt modelId="{71DB6BB8-58C1-4CCF-BAA2-45668AA912B9}" type="parTrans" cxnId="{E1F5B8B9-7DA7-467B-A014-47794DE89DCC}">
      <dgm:prSet/>
      <dgm:spPr/>
      <dgm:t>
        <a:bodyPr/>
        <a:lstStyle/>
        <a:p>
          <a:endParaRPr lang="es-ES"/>
        </a:p>
      </dgm:t>
    </dgm:pt>
    <dgm:pt modelId="{37865642-D1D1-45C9-BA7C-BC65EB1D78B5}" type="sibTrans" cxnId="{E1F5B8B9-7DA7-467B-A014-47794DE89DCC}">
      <dgm:prSet/>
      <dgm:spPr/>
      <dgm:t>
        <a:bodyPr/>
        <a:lstStyle/>
        <a:p>
          <a:endParaRPr lang="es-ES"/>
        </a:p>
      </dgm:t>
    </dgm:pt>
    <dgm:pt modelId="{C82A1537-BF8D-4623-AE50-7D3EFABB3253}">
      <dgm:prSet/>
      <dgm:spPr/>
      <dgm:t>
        <a:bodyPr/>
        <a:lstStyle/>
        <a:p>
          <a:r>
            <a:rPr lang="es-ES" b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5- Lecturas obligatorias</a:t>
          </a:r>
          <a:endParaRPr lang="es-ES"/>
        </a:p>
      </dgm:t>
    </dgm:pt>
    <dgm:pt modelId="{BFD9EF79-77EC-4BB6-84AE-5343A98FB881}" type="parTrans" cxnId="{B5AFE383-4A93-4C9B-8137-72E9DAC65482}">
      <dgm:prSet/>
      <dgm:spPr/>
      <dgm:t>
        <a:bodyPr/>
        <a:lstStyle/>
        <a:p>
          <a:endParaRPr lang="es-ES"/>
        </a:p>
      </dgm:t>
    </dgm:pt>
    <dgm:pt modelId="{A28B167C-4F47-479B-ABDE-13C6F17E93B6}" type="sibTrans" cxnId="{B5AFE383-4A93-4C9B-8137-72E9DAC65482}">
      <dgm:prSet/>
      <dgm:spPr/>
      <dgm:t>
        <a:bodyPr/>
        <a:lstStyle/>
        <a:p>
          <a:endParaRPr lang="es-ES"/>
        </a:p>
      </dgm:t>
    </dgm:pt>
    <dgm:pt modelId="{608425C7-9532-4561-9C7B-B5F69191B32B}">
      <dgm:prSet/>
      <dgm:spPr/>
      <dgm:t>
        <a:bodyPr/>
        <a:lstStyle/>
        <a:p>
          <a:r>
            <a:rPr lang="es-ES" b="1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6- Actividades de aprendizaje</a:t>
          </a:r>
          <a:r>
            <a:rPr lang="es-ES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</a:t>
          </a:r>
          <a:endParaRPr lang="es-ES" dirty="0"/>
        </a:p>
      </dgm:t>
    </dgm:pt>
    <dgm:pt modelId="{0FE3654D-DF71-4CB5-A13A-E22CC76B70DB}" type="parTrans" cxnId="{3DA1472D-41E6-4BE2-9C7A-7DE06A9CFD75}">
      <dgm:prSet/>
      <dgm:spPr/>
      <dgm:t>
        <a:bodyPr/>
        <a:lstStyle/>
        <a:p>
          <a:endParaRPr lang="es-ES"/>
        </a:p>
      </dgm:t>
    </dgm:pt>
    <dgm:pt modelId="{78F1F263-03AF-4C99-9587-C793DC926BDD}" type="sibTrans" cxnId="{3DA1472D-41E6-4BE2-9C7A-7DE06A9CFD75}">
      <dgm:prSet/>
      <dgm:spPr/>
      <dgm:t>
        <a:bodyPr/>
        <a:lstStyle/>
        <a:p>
          <a:endParaRPr lang="es-ES"/>
        </a:p>
      </dgm:t>
    </dgm:pt>
    <dgm:pt modelId="{E4C5DE7C-06F2-4023-990D-BE9FB69C6547}">
      <dgm:prSet/>
      <dgm:spPr/>
      <dgm:t>
        <a:bodyPr/>
        <a:lstStyle/>
        <a:p>
          <a:r>
            <a:rPr lang="es-ES" b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7- Evaluaciones</a:t>
          </a:r>
          <a:endParaRPr lang="es-ES"/>
        </a:p>
      </dgm:t>
    </dgm:pt>
    <dgm:pt modelId="{74C459C4-1B5B-437F-91CC-F80AD2E5EA7F}" type="parTrans" cxnId="{A6C18FB2-0DB2-4661-8E4B-A1DC54921EE0}">
      <dgm:prSet/>
      <dgm:spPr/>
      <dgm:t>
        <a:bodyPr/>
        <a:lstStyle/>
        <a:p>
          <a:endParaRPr lang="es-ES"/>
        </a:p>
      </dgm:t>
    </dgm:pt>
    <dgm:pt modelId="{13C44E3E-8B05-485F-B274-FED1A0DD2E34}" type="sibTrans" cxnId="{A6C18FB2-0DB2-4661-8E4B-A1DC54921EE0}">
      <dgm:prSet/>
      <dgm:spPr/>
      <dgm:t>
        <a:bodyPr/>
        <a:lstStyle/>
        <a:p>
          <a:endParaRPr lang="es-ES"/>
        </a:p>
      </dgm:t>
    </dgm:pt>
    <dgm:pt modelId="{A2B2851E-AAB6-44B8-945A-38A88CC1EB3F}">
      <dgm:prSet/>
      <dgm:spPr/>
      <dgm:t>
        <a:bodyPr/>
        <a:lstStyle/>
        <a:p>
          <a:r>
            <a:rPr lang="es-ES" b="1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8- Material complementario</a:t>
          </a:r>
          <a:endParaRPr lang="es-ES" dirty="0"/>
        </a:p>
      </dgm:t>
    </dgm:pt>
    <dgm:pt modelId="{01F7FF15-1E9B-47C5-82F9-B09ADDD85BA8}" type="parTrans" cxnId="{DA519695-EED3-46D4-8414-52AA73F3E1A3}">
      <dgm:prSet/>
      <dgm:spPr/>
      <dgm:t>
        <a:bodyPr/>
        <a:lstStyle/>
        <a:p>
          <a:endParaRPr lang="es-ES"/>
        </a:p>
      </dgm:t>
    </dgm:pt>
    <dgm:pt modelId="{DB051C9E-078C-4963-8302-52F09377DAC1}" type="sibTrans" cxnId="{DA519695-EED3-46D4-8414-52AA73F3E1A3}">
      <dgm:prSet/>
      <dgm:spPr/>
      <dgm:t>
        <a:bodyPr/>
        <a:lstStyle/>
        <a:p>
          <a:endParaRPr lang="es-ES"/>
        </a:p>
      </dgm:t>
    </dgm:pt>
    <dgm:pt modelId="{81526DB4-7848-4678-B3FB-1A1A2B817243}">
      <dgm:prSet/>
      <dgm:spPr/>
      <dgm:t>
        <a:bodyPr/>
        <a:lstStyle/>
        <a:p>
          <a:r>
            <a:rPr lang="es-ES" b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9- Otros</a:t>
          </a:r>
          <a:endParaRPr lang="es-ES"/>
        </a:p>
      </dgm:t>
    </dgm:pt>
    <dgm:pt modelId="{C79ABB78-CA20-4743-9075-3B258DD1EBD7}" type="parTrans" cxnId="{1A1B77DC-E34B-4A9E-A790-65A3FD386151}">
      <dgm:prSet/>
      <dgm:spPr/>
      <dgm:t>
        <a:bodyPr/>
        <a:lstStyle/>
        <a:p>
          <a:endParaRPr lang="es-ES"/>
        </a:p>
      </dgm:t>
    </dgm:pt>
    <dgm:pt modelId="{C20292A9-0C34-42E3-B90A-628EEA381D83}" type="sibTrans" cxnId="{1A1B77DC-E34B-4A9E-A790-65A3FD386151}">
      <dgm:prSet/>
      <dgm:spPr/>
      <dgm:t>
        <a:bodyPr/>
        <a:lstStyle/>
        <a:p>
          <a:endParaRPr lang="es-ES"/>
        </a:p>
      </dgm:t>
    </dgm:pt>
    <dgm:pt modelId="{3C783549-9AD9-402F-8396-9B8FEA45A302}" type="pres">
      <dgm:prSet presAssocID="{28A2E1C9-E9D9-4A8A-A909-99D0793BB69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029D1C9-E2BF-404F-8B3A-A0A71D58B26C}" type="pres">
      <dgm:prSet presAssocID="{FFF9EB6E-84B3-427F-A5C7-CBC790EABE29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A4775A-6998-4776-B3B6-9A3273B868C1}" type="pres">
      <dgm:prSet presAssocID="{4CDC86B9-034D-425D-8504-5858AE13428E}" presName="sibTrans" presStyleCnt="0"/>
      <dgm:spPr/>
    </dgm:pt>
    <dgm:pt modelId="{419980BA-CA44-45E0-BA81-CA3CF1686084}" type="pres">
      <dgm:prSet presAssocID="{8FBD4E95-5991-4A61-A80B-99F2BD67BB77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C5D265-90B8-49D7-B8D3-FDB33BC5799B}" type="pres">
      <dgm:prSet presAssocID="{282E1A53-8027-4F98-BB7F-4ADCB64E20C3}" presName="sibTrans" presStyleCnt="0"/>
      <dgm:spPr/>
    </dgm:pt>
    <dgm:pt modelId="{501FCCBF-CDBA-4AA7-9CFD-4AA66E10D37D}" type="pres">
      <dgm:prSet presAssocID="{5D6E603F-EA82-46E2-8276-284E9BE337D1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4C20BF-F387-403B-B7E8-2DC55992BA14}" type="pres">
      <dgm:prSet presAssocID="{1A849C03-DE70-4557-A520-003FF2DFA38C}" presName="sibTrans" presStyleCnt="0"/>
      <dgm:spPr/>
    </dgm:pt>
    <dgm:pt modelId="{2AF999FE-B4E5-4E2F-8E16-58A920C32227}" type="pres">
      <dgm:prSet presAssocID="{0DB9D17F-9375-438F-A779-6171BFFA41AB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4E0E1A-9651-402D-A07E-C4089B2B281A}" type="pres">
      <dgm:prSet presAssocID="{37865642-D1D1-45C9-BA7C-BC65EB1D78B5}" presName="sibTrans" presStyleCnt="0"/>
      <dgm:spPr/>
    </dgm:pt>
    <dgm:pt modelId="{9E2A7FF9-65E0-4283-8EBE-2D5CA5272212}" type="pres">
      <dgm:prSet presAssocID="{C82A1537-BF8D-4623-AE50-7D3EFABB3253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7E0BD3-D4DE-4638-ABB5-B4E383306187}" type="pres">
      <dgm:prSet presAssocID="{A28B167C-4F47-479B-ABDE-13C6F17E93B6}" presName="sibTrans" presStyleCnt="0"/>
      <dgm:spPr/>
    </dgm:pt>
    <dgm:pt modelId="{0EB5C9C6-6952-4C83-A92D-6FEF8215021D}" type="pres">
      <dgm:prSet presAssocID="{608425C7-9532-4561-9C7B-B5F69191B32B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8CAB44-82AE-478A-825F-DC5513035D8D}" type="pres">
      <dgm:prSet presAssocID="{78F1F263-03AF-4C99-9587-C793DC926BDD}" presName="sibTrans" presStyleCnt="0"/>
      <dgm:spPr/>
    </dgm:pt>
    <dgm:pt modelId="{82E0B02C-35A1-4580-AC74-535405AB25E4}" type="pres">
      <dgm:prSet presAssocID="{E4C5DE7C-06F2-4023-990D-BE9FB69C6547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D6DFB7-A70B-4A83-AD8B-412C31FC7F98}" type="pres">
      <dgm:prSet presAssocID="{13C44E3E-8B05-485F-B274-FED1A0DD2E34}" presName="sibTrans" presStyleCnt="0"/>
      <dgm:spPr/>
    </dgm:pt>
    <dgm:pt modelId="{B94D8CE3-888F-47A4-9E4B-4400C26F03A9}" type="pres">
      <dgm:prSet presAssocID="{A2B2851E-AAB6-44B8-945A-38A88CC1EB3F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751329-0610-4BDA-AFD8-0B0937E0445E}" type="pres">
      <dgm:prSet presAssocID="{DB051C9E-078C-4963-8302-52F09377DAC1}" presName="sibTrans" presStyleCnt="0"/>
      <dgm:spPr/>
    </dgm:pt>
    <dgm:pt modelId="{B91998E4-AFDE-467D-A3C6-4A91FAFD3284}" type="pres">
      <dgm:prSet presAssocID="{81526DB4-7848-4678-B3FB-1A1A2B817243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5AFE383-4A93-4C9B-8137-72E9DAC65482}" srcId="{28A2E1C9-E9D9-4A8A-A909-99D0793BB697}" destId="{C82A1537-BF8D-4623-AE50-7D3EFABB3253}" srcOrd="4" destOrd="0" parTransId="{BFD9EF79-77EC-4BB6-84AE-5343A98FB881}" sibTransId="{A28B167C-4F47-479B-ABDE-13C6F17E93B6}"/>
    <dgm:cxn modelId="{480A9C51-BF2B-44FC-B9F4-51FD9F629CDA}" srcId="{28A2E1C9-E9D9-4A8A-A909-99D0793BB697}" destId="{8FBD4E95-5991-4A61-A80B-99F2BD67BB77}" srcOrd="1" destOrd="0" parTransId="{3DCCC72A-415F-41CD-B2FE-DDBD6BA92BA0}" sibTransId="{282E1A53-8027-4F98-BB7F-4ADCB64E20C3}"/>
    <dgm:cxn modelId="{14F233F9-2E7E-4C6A-AAFC-D9CC4936981B}" srcId="{28A2E1C9-E9D9-4A8A-A909-99D0793BB697}" destId="{FFF9EB6E-84B3-427F-A5C7-CBC790EABE29}" srcOrd="0" destOrd="0" parTransId="{4093FC19-3830-4D9A-89BD-42F2636CE968}" sibTransId="{4CDC86B9-034D-425D-8504-5858AE13428E}"/>
    <dgm:cxn modelId="{ACB8FBF8-F5E1-4335-83B0-2EDAD8DB1BF5}" type="presOf" srcId="{28A2E1C9-E9D9-4A8A-A909-99D0793BB697}" destId="{3C783549-9AD9-402F-8396-9B8FEA45A302}" srcOrd="0" destOrd="0" presId="urn:microsoft.com/office/officeart/2005/8/layout/default"/>
    <dgm:cxn modelId="{1A1B77DC-E34B-4A9E-A790-65A3FD386151}" srcId="{28A2E1C9-E9D9-4A8A-A909-99D0793BB697}" destId="{81526DB4-7848-4678-B3FB-1A1A2B817243}" srcOrd="8" destOrd="0" parTransId="{C79ABB78-CA20-4743-9075-3B258DD1EBD7}" sibTransId="{C20292A9-0C34-42E3-B90A-628EEA381D83}"/>
    <dgm:cxn modelId="{BD324B61-346A-4EEE-A129-E41416257430}" type="presOf" srcId="{81526DB4-7848-4678-B3FB-1A1A2B817243}" destId="{B91998E4-AFDE-467D-A3C6-4A91FAFD3284}" srcOrd="0" destOrd="0" presId="urn:microsoft.com/office/officeart/2005/8/layout/default"/>
    <dgm:cxn modelId="{E0B85752-05F5-4A51-82C5-956F0A595B8F}" type="presOf" srcId="{FFF9EB6E-84B3-427F-A5C7-CBC790EABE29}" destId="{E029D1C9-E2BF-404F-8B3A-A0A71D58B26C}" srcOrd="0" destOrd="0" presId="urn:microsoft.com/office/officeart/2005/8/layout/default"/>
    <dgm:cxn modelId="{724867F2-E634-49CD-B8A0-7BE1DC85435A}" type="presOf" srcId="{E4C5DE7C-06F2-4023-990D-BE9FB69C6547}" destId="{82E0B02C-35A1-4580-AC74-535405AB25E4}" srcOrd="0" destOrd="0" presId="urn:microsoft.com/office/officeart/2005/8/layout/default"/>
    <dgm:cxn modelId="{3DA1472D-41E6-4BE2-9C7A-7DE06A9CFD75}" srcId="{28A2E1C9-E9D9-4A8A-A909-99D0793BB697}" destId="{608425C7-9532-4561-9C7B-B5F69191B32B}" srcOrd="5" destOrd="0" parTransId="{0FE3654D-DF71-4CB5-A13A-E22CC76B70DB}" sibTransId="{78F1F263-03AF-4C99-9587-C793DC926BDD}"/>
    <dgm:cxn modelId="{65DBFD47-3C78-459D-97D6-2CAD19A26D2A}" type="presOf" srcId="{C82A1537-BF8D-4623-AE50-7D3EFABB3253}" destId="{9E2A7FF9-65E0-4283-8EBE-2D5CA5272212}" srcOrd="0" destOrd="0" presId="urn:microsoft.com/office/officeart/2005/8/layout/default"/>
    <dgm:cxn modelId="{DA519695-EED3-46D4-8414-52AA73F3E1A3}" srcId="{28A2E1C9-E9D9-4A8A-A909-99D0793BB697}" destId="{A2B2851E-AAB6-44B8-945A-38A88CC1EB3F}" srcOrd="7" destOrd="0" parTransId="{01F7FF15-1E9B-47C5-82F9-B09ADDD85BA8}" sibTransId="{DB051C9E-078C-4963-8302-52F09377DAC1}"/>
    <dgm:cxn modelId="{FF96F8EE-5E5A-43A2-A48E-29D81BEBB048}" srcId="{28A2E1C9-E9D9-4A8A-A909-99D0793BB697}" destId="{5D6E603F-EA82-46E2-8276-284E9BE337D1}" srcOrd="2" destOrd="0" parTransId="{8C073B33-F507-4022-8E63-27440FAA8CCA}" sibTransId="{1A849C03-DE70-4557-A520-003FF2DFA38C}"/>
    <dgm:cxn modelId="{7219E17C-CBFA-46D2-B8AA-510446A672E5}" type="presOf" srcId="{8FBD4E95-5991-4A61-A80B-99F2BD67BB77}" destId="{419980BA-CA44-45E0-BA81-CA3CF1686084}" srcOrd="0" destOrd="0" presId="urn:microsoft.com/office/officeart/2005/8/layout/default"/>
    <dgm:cxn modelId="{A6C18FB2-0DB2-4661-8E4B-A1DC54921EE0}" srcId="{28A2E1C9-E9D9-4A8A-A909-99D0793BB697}" destId="{E4C5DE7C-06F2-4023-990D-BE9FB69C6547}" srcOrd="6" destOrd="0" parTransId="{74C459C4-1B5B-437F-91CC-F80AD2E5EA7F}" sibTransId="{13C44E3E-8B05-485F-B274-FED1A0DD2E34}"/>
    <dgm:cxn modelId="{E1F5B8B9-7DA7-467B-A014-47794DE89DCC}" srcId="{28A2E1C9-E9D9-4A8A-A909-99D0793BB697}" destId="{0DB9D17F-9375-438F-A779-6171BFFA41AB}" srcOrd="3" destOrd="0" parTransId="{71DB6BB8-58C1-4CCF-BAA2-45668AA912B9}" sibTransId="{37865642-D1D1-45C9-BA7C-BC65EB1D78B5}"/>
    <dgm:cxn modelId="{485E61A5-B01F-49C1-83B1-4B2F387572BD}" type="presOf" srcId="{A2B2851E-AAB6-44B8-945A-38A88CC1EB3F}" destId="{B94D8CE3-888F-47A4-9E4B-4400C26F03A9}" srcOrd="0" destOrd="0" presId="urn:microsoft.com/office/officeart/2005/8/layout/default"/>
    <dgm:cxn modelId="{662536A2-E4F3-44C0-A10B-B85E917F3D95}" type="presOf" srcId="{5D6E603F-EA82-46E2-8276-284E9BE337D1}" destId="{501FCCBF-CDBA-4AA7-9CFD-4AA66E10D37D}" srcOrd="0" destOrd="0" presId="urn:microsoft.com/office/officeart/2005/8/layout/default"/>
    <dgm:cxn modelId="{5E4C180D-BA4D-4F75-845D-F7DC55CA0CBE}" type="presOf" srcId="{608425C7-9532-4561-9C7B-B5F69191B32B}" destId="{0EB5C9C6-6952-4C83-A92D-6FEF8215021D}" srcOrd="0" destOrd="0" presId="urn:microsoft.com/office/officeart/2005/8/layout/default"/>
    <dgm:cxn modelId="{0747D94C-1D06-4A84-A606-7B1D7A1F3BE9}" type="presOf" srcId="{0DB9D17F-9375-438F-A779-6171BFFA41AB}" destId="{2AF999FE-B4E5-4E2F-8E16-58A920C32227}" srcOrd="0" destOrd="0" presId="urn:microsoft.com/office/officeart/2005/8/layout/default"/>
    <dgm:cxn modelId="{4537FDA5-33F0-4837-9A61-C958FA9FD307}" type="presParOf" srcId="{3C783549-9AD9-402F-8396-9B8FEA45A302}" destId="{E029D1C9-E2BF-404F-8B3A-A0A71D58B26C}" srcOrd="0" destOrd="0" presId="urn:microsoft.com/office/officeart/2005/8/layout/default"/>
    <dgm:cxn modelId="{D596BDA1-4FD3-4298-8197-242305CB5A2A}" type="presParOf" srcId="{3C783549-9AD9-402F-8396-9B8FEA45A302}" destId="{69A4775A-6998-4776-B3B6-9A3273B868C1}" srcOrd="1" destOrd="0" presId="urn:microsoft.com/office/officeart/2005/8/layout/default"/>
    <dgm:cxn modelId="{1BF5F27A-0BDA-4669-948F-DE7C16699AAF}" type="presParOf" srcId="{3C783549-9AD9-402F-8396-9B8FEA45A302}" destId="{419980BA-CA44-45E0-BA81-CA3CF1686084}" srcOrd="2" destOrd="0" presId="urn:microsoft.com/office/officeart/2005/8/layout/default"/>
    <dgm:cxn modelId="{69FCDA3C-8A45-4C96-B8A3-4363360EB16F}" type="presParOf" srcId="{3C783549-9AD9-402F-8396-9B8FEA45A302}" destId="{A1C5D265-90B8-49D7-B8D3-FDB33BC5799B}" srcOrd="3" destOrd="0" presId="urn:microsoft.com/office/officeart/2005/8/layout/default"/>
    <dgm:cxn modelId="{6D5219E8-721B-4436-A42F-5E971278ACD6}" type="presParOf" srcId="{3C783549-9AD9-402F-8396-9B8FEA45A302}" destId="{501FCCBF-CDBA-4AA7-9CFD-4AA66E10D37D}" srcOrd="4" destOrd="0" presId="urn:microsoft.com/office/officeart/2005/8/layout/default"/>
    <dgm:cxn modelId="{AE8901B3-7725-4DDD-A35F-7FBA3653734F}" type="presParOf" srcId="{3C783549-9AD9-402F-8396-9B8FEA45A302}" destId="{774C20BF-F387-403B-B7E8-2DC55992BA14}" srcOrd="5" destOrd="0" presId="urn:microsoft.com/office/officeart/2005/8/layout/default"/>
    <dgm:cxn modelId="{FC88564E-0A51-4840-904F-D3269AF38096}" type="presParOf" srcId="{3C783549-9AD9-402F-8396-9B8FEA45A302}" destId="{2AF999FE-B4E5-4E2F-8E16-58A920C32227}" srcOrd="6" destOrd="0" presId="urn:microsoft.com/office/officeart/2005/8/layout/default"/>
    <dgm:cxn modelId="{B9D20F7F-99FD-45A3-80F4-B29F702B33BF}" type="presParOf" srcId="{3C783549-9AD9-402F-8396-9B8FEA45A302}" destId="{7B4E0E1A-9651-402D-A07E-C4089B2B281A}" srcOrd="7" destOrd="0" presId="urn:microsoft.com/office/officeart/2005/8/layout/default"/>
    <dgm:cxn modelId="{A621897F-AB21-4C27-9A7F-AC618DF58959}" type="presParOf" srcId="{3C783549-9AD9-402F-8396-9B8FEA45A302}" destId="{9E2A7FF9-65E0-4283-8EBE-2D5CA5272212}" srcOrd="8" destOrd="0" presId="urn:microsoft.com/office/officeart/2005/8/layout/default"/>
    <dgm:cxn modelId="{AD4EB297-01D2-4D2E-91F1-EB517A8406A5}" type="presParOf" srcId="{3C783549-9AD9-402F-8396-9B8FEA45A302}" destId="{527E0BD3-D4DE-4638-ABB5-B4E383306187}" srcOrd="9" destOrd="0" presId="urn:microsoft.com/office/officeart/2005/8/layout/default"/>
    <dgm:cxn modelId="{EED7A14C-74DE-4409-8623-471FCA4F7989}" type="presParOf" srcId="{3C783549-9AD9-402F-8396-9B8FEA45A302}" destId="{0EB5C9C6-6952-4C83-A92D-6FEF8215021D}" srcOrd="10" destOrd="0" presId="urn:microsoft.com/office/officeart/2005/8/layout/default"/>
    <dgm:cxn modelId="{6A8D7E4E-1A49-4596-98D5-D57336AC1263}" type="presParOf" srcId="{3C783549-9AD9-402F-8396-9B8FEA45A302}" destId="{728CAB44-82AE-478A-825F-DC5513035D8D}" srcOrd="11" destOrd="0" presId="urn:microsoft.com/office/officeart/2005/8/layout/default"/>
    <dgm:cxn modelId="{5615980A-CC2D-48B9-B913-BC4B2B859658}" type="presParOf" srcId="{3C783549-9AD9-402F-8396-9B8FEA45A302}" destId="{82E0B02C-35A1-4580-AC74-535405AB25E4}" srcOrd="12" destOrd="0" presId="urn:microsoft.com/office/officeart/2005/8/layout/default"/>
    <dgm:cxn modelId="{FADD4DFB-01C0-4176-907E-20BED8E2FE67}" type="presParOf" srcId="{3C783549-9AD9-402F-8396-9B8FEA45A302}" destId="{7CD6DFB7-A70B-4A83-AD8B-412C31FC7F98}" srcOrd="13" destOrd="0" presId="urn:microsoft.com/office/officeart/2005/8/layout/default"/>
    <dgm:cxn modelId="{5AA37592-28F1-475D-91D7-406C72ED5D4C}" type="presParOf" srcId="{3C783549-9AD9-402F-8396-9B8FEA45A302}" destId="{B94D8CE3-888F-47A4-9E4B-4400C26F03A9}" srcOrd="14" destOrd="0" presId="urn:microsoft.com/office/officeart/2005/8/layout/default"/>
    <dgm:cxn modelId="{63E88651-5936-4100-890E-6FDD6800844A}" type="presParOf" srcId="{3C783549-9AD9-402F-8396-9B8FEA45A302}" destId="{36751329-0610-4BDA-AFD8-0B0937E0445E}" srcOrd="15" destOrd="0" presId="urn:microsoft.com/office/officeart/2005/8/layout/default"/>
    <dgm:cxn modelId="{A8CAA77B-4DA9-4655-B2BF-25863B69C0CF}" type="presParOf" srcId="{3C783549-9AD9-402F-8396-9B8FEA45A302}" destId="{B91998E4-AFDE-467D-A3C6-4A91FAFD3284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29D1C9-E2BF-404F-8B3A-A0A71D58B26C}">
      <dsp:nvSpPr>
        <dsp:cNvPr id="0" name=""/>
        <dsp:cNvSpPr/>
      </dsp:nvSpPr>
      <dsp:spPr>
        <a:xfrm>
          <a:off x="74836" y="2564"/>
          <a:ext cx="2410680" cy="14464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1-Ficha personalizada</a:t>
          </a:r>
          <a:endParaRPr lang="es-ES" sz="2300" kern="1200" dirty="0"/>
        </a:p>
      </dsp:txBody>
      <dsp:txXfrm>
        <a:off x="74836" y="2564"/>
        <a:ext cx="2410680" cy="1446408"/>
      </dsp:txXfrm>
    </dsp:sp>
    <dsp:sp modelId="{419980BA-CA44-45E0-BA81-CA3CF1686084}">
      <dsp:nvSpPr>
        <dsp:cNvPr id="0" name=""/>
        <dsp:cNvSpPr/>
      </dsp:nvSpPr>
      <dsp:spPr>
        <a:xfrm>
          <a:off x="2726585" y="2564"/>
          <a:ext cx="2410680" cy="14464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2- Estructura</a:t>
          </a:r>
          <a:endParaRPr lang="es-ES" sz="2300" kern="1200"/>
        </a:p>
      </dsp:txBody>
      <dsp:txXfrm>
        <a:off x="2726585" y="2564"/>
        <a:ext cx="2410680" cy="1446408"/>
      </dsp:txXfrm>
    </dsp:sp>
    <dsp:sp modelId="{501FCCBF-CDBA-4AA7-9CFD-4AA66E10D37D}">
      <dsp:nvSpPr>
        <dsp:cNvPr id="0" name=""/>
        <dsp:cNvSpPr/>
      </dsp:nvSpPr>
      <dsp:spPr>
        <a:xfrm>
          <a:off x="5378334" y="2564"/>
          <a:ext cx="2410680" cy="14464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3- Guía orientadora</a:t>
          </a:r>
          <a:r>
            <a:rPr lang="es-ES" sz="23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</a:t>
          </a:r>
          <a:endParaRPr lang="es-ES" sz="2300" kern="1200" dirty="0" smtClean="0">
            <a:solidFill>
              <a:schemeClr val="tx1"/>
            </a:solidFill>
            <a:effectLst/>
            <a:latin typeface="+mn-lt"/>
            <a:ea typeface="+mn-ea"/>
            <a:cs typeface="+mn-cs"/>
          </a:endParaRPr>
        </a:p>
      </dsp:txBody>
      <dsp:txXfrm>
        <a:off x="5378334" y="2564"/>
        <a:ext cx="2410680" cy="1446408"/>
      </dsp:txXfrm>
    </dsp:sp>
    <dsp:sp modelId="{2AF999FE-B4E5-4E2F-8E16-58A920C32227}">
      <dsp:nvSpPr>
        <dsp:cNvPr id="0" name=""/>
        <dsp:cNvSpPr/>
      </dsp:nvSpPr>
      <dsp:spPr>
        <a:xfrm>
          <a:off x="8030082" y="2564"/>
          <a:ext cx="2410680" cy="14464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4- Material de clase</a:t>
          </a:r>
          <a:endParaRPr lang="es-ES" sz="2300" kern="1200"/>
        </a:p>
      </dsp:txBody>
      <dsp:txXfrm>
        <a:off x="8030082" y="2564"/>
        <a:ext cx="2410680" cy="1446408"/>
      </dsp:txXfrm>
    </dsp:sp>
    <dsp:sp modelId="{9E2A7FF9-65E0-4283-8EBE-2D5CA5272212}">
      <dsp:nvSpPr>
        <dsp:cNvPr id="0" name=""/>
        <dsp:cNvSpPr/>
      </dsp:nvSpPr>
      <dsp:spPr>
        <a:xfrm>
          <a:off x="74836" y="1690040"/>
          <a:ext cx="2410680" cy="14464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5- Lecturas obligatorias</a:t>
          </a:r>
          <a:endParaRPr lang="es-ES" sz="2300" kern="1200"/>
        </a:p>
      </dsp:txBody>
      <dsp:txXfrm>
        <a:off x="74836" y="1690040"/>
        <a:ext cx="2410680" cy="1446408"/>
      </dsp:txXfrm>
    </dsp:sp>
    <dsp:sp modelId="{0EB5C9C6-6952-4C83-A92D-6FEF8215021D}">
      <dsp:nvSpPr>
        <dsp:cNvPr id="0" name=""/>
        <dsp:cNvSpPr/>
      </dsp:nvSpPr>
      <dsp:spPr>
        <a:xfrm>
          <a:off x="2726585" y="1690040"/>
          <a:ext cx="2410680" cy="14464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6- Actividades de aprendizaje</a:t>
          </a:r>
          <a:r>
            <a:rPr lang="es-ES" sz="23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</a:t>
          </a:r>
          <a:endParaRPr lang="es-ES" sz="2300" kern="1200" dirty="0"/>
        </a:p>
      </dsp:txBody>
      <dsp:txXfrm>
        <a:off x="2726585" y="1690040"/>
        <a:ext cx="2410680" cy="1446408"/>
      </dsp:txXfrm>
    </dsp:sp>
    <dsp:sp modelId="{82E0B02C-35A1-4580-AC74-535405AB25E4}">
      <dsp:nvSpPr>
        <dsp:cNvPr id="0" name=""/>
        <dsp:cNvSpPr/>
      </dsp:nvSpPr>
      <dsp:spPr>
        <a:xfrm>
          <a:off x="5378334" y="1690040"/>
          <a:ext cx="2410680" cy="14464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7- Evaluaciones</a:t>
          </a:r>
          <a:endParaRPr lang="es-ES" sz="2300" kern="1200"/>
        </a:p>
      </dsp:txBody>
      <dsp:txXfrm>
        <a:off x="5378334" y="1690040"/>
        <a:ext cx="2410680" cy="1446408"/>
      </dsp:txXfrm>
    </dsp:sp>
    <dsp:sp modelId="{B94D8CE3-888F-47A4-9E4B-4400C26F03A9}">
      <dsp:nvSpPr>
        <dsp:cNvPr id="0" name=""/>
        <dsp:cNvSpPr/>
      </dsp:nvSpPr>
      <dsp:spPr>
        <a:xfrm>
          <a:off x="8030082" y="1690040"/>
          <a:ext cx="2410680" cy="14464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8- Material complementario</a:t>
          </a:r>
          <a:endParaRPr lang="es-ES" sz="2300" kern="1200" dirty="0"/>
        </a:p>
      </dsp:txBody>
      <dsp:txXfrm>
        <a:off x="8030082" y="1690040"/>
        <a:ext cx="2410680" cy="1446408"/>
      </dsp:txXfrm>
    </dsp:sp>
    <dsp:sp modelId="{B91998E4-AFDE-467D-A3C6-4A91FAFD3284}">
      <dsp:nvSpPr>
        <dsp:cNvPr id="0" name=""/>
        <dsp:cNvSpPr/>
      </dsp:nvSpPr>
      <dsp:spPr>
        <a:xfrm>
          <a:off x="4052459" y="3377517"/>
          <a:ext cx="2410680" cy="14464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9- Otros</a:t>
          </a:r>
          <a:endParaRPr lang="es-ES" sz="2300" kern="1200"/>
        </a:p>
      </dsp:txBody>
      <dsp:txXfrm>
        <a:off x="4052459" y="3377517"/>
        <a:ext cx="2410680" cy="1446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17355-0C6E-4253-A3B7-72DC099155B0}" type="datetimeFigureOut">
              <a:rPr lang="es-ES" smtClean="0"/>
              <a:t>04/03/2021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67136-77CE-4237-9450-1938FC3E0E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0910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altLang="es-ES" dirty="0" smtClean="0"/>
              <a:t>Hola, mi</a:t>
            </a:r>
            <a:r>
              <a:rPr lang="es-ES" altLang="es-ES" baseline="0" dirty="0" smtClean="0"/>
              <a:t> nombre es Adriana y trabajo en la UVS del CNICM de La Habana, pues bien,</a:t>
            </a:r>
          </a:p>
          <a:p>
            <a:endParaRPr lang="es-ES" altLang="es-ES" baseline="0" dirty="0" smtClean="0"/>
          </a:p>
          <a:p>
            <a:r>
              <a:rPr lang="es-ES" altLang="es-ES" dirty="0" smtClean="0"/>
              <a:t>Digamos que soy una profesora o profesor de una institución de Salud y:</a:t>
            </a:r>
          </a:p>
          <a:p>
            <a:endParaRPr lang="es-ES" altLang="es-ES" dirty="0" smtClean="0"/>
          </a:p>
          <a:p>
            <a:r>
              <a:rPr lang="es-ES" altLang="es-ES" baseline="0" dirty="0" smtClean="0"/>
              <a:t>Tengo en proyecto diseñar un curso virtual para mis estudiantes de enfermería</a:t>
            </a:r>
          </a:p>
          <a:p>
            <a:endParaRPr lang="es-ES" altLang="es-ES" baseline="0" dirty="0" smtClean="0"/>
          </a:p>
          <a:p>
            <a:r>
              <a:rPr lang="es-ES" altLang="es-ES" baseline="0" dirty="0" smtClean="0"/>
              <a:t>Necesito preparar algunos materiales docentes virtuales pero, desconozco la metodología para implementar el mismo: </a:t>
            </a:r>
          </a:p>
          <a:p>
            <a:endParaRPr lang="es-ES" altLang="es-ES" baseline="0" dirty="0" smtClean="0"/>
          </a:p>
          <a:p>
            <a:r>
              <a:rPr lang="es-ES" altLang="es-ES" baseline="0" dirty="0" smtClean="0"/>
              <a:t>Alguien me puede orientar? No?  Bueno, puede que este suceso les halla acontecido en algún momento y si no ha sido así, mejor!!!</a:t>
            </a:r>
          </a:p>
          <a:p>
            <a:endParaRPr lang="es-ES" altLang="es-E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ES" dirty="0" smtClean="0"/>
              <a:t>Hoy</a:t>
            </a:r>
            <a:r>
              <a:rPr lang="es-ES" altLang="es-ES" baseline="0" dirty="0" smtClean="0"/>
              <a:t> les ofreceré </a:t>
            </a:r>
            <a:r>
              <a:rPr lang="es-ES" altLang="es-ES" dirty="0" smtClean="0"/>
              <a:t>una capsula educativa como</a:t>
            </a:r>
            <a:r>
              <a:rPr lang="es-ES" altLang="es-ES" baseline="0" dirty="0" smtClean="0"/>
              <a:t> </a:t>
            </a:r>
            <a:r>
              <a:rPr lang="es-ES" altLang="es-ES" dirty="0" smtClean="0"/>
              <a:t>guía para </a:t>
            </a:r>
            <a:r>
              <a:rPr lang="es-ES" sz="1200" b="1" u="sng" dirty="0" smtClean="0"/>
              <a:t>el diseño de materiales docentes virtuales</a:t>
            </a:r>
            <a:endParaRPr lang="es-ES" altLang="es-ES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67136-77CE-4237-9450-1938FC3E0EBB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2065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Presentar los archivos adjuntos en formatos PDF para facilitar la interoperabilidad entre diferentes plataformas.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Proteger la propiedad intelectual aplicando licencias </a:t>
            </a:r>
            <a:r>
              <a:rPr lang="es-E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Creative Commons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cada material independiente y al curso como un solo paquete. Se permite el uso, la reutilización, adaptación y distribución del curso íntegramente o de los materiales independientes siempre y cuando se atribuya la autoría a los profesores tal y como se declara en el material.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67136-77CE-4237-9450-1938FC3E0EBB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4926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recursos materiales didácticos son aquellos que facilitan la enseñanza y el aprendizaje.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Suelen utilizarse dentro del ambiente educativo para facilitar la adquisición de conceptos, habilidades, actitudes y destrezas.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67136-77CE-4237-9450-1938FC3E0EBB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7057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 muy importante en  su diseño desarrollar</a:t>
            </a:r>
            <a:r>
              <a:rPr lang="es-E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manera innovadora el material que se pretende mostrar para lograr enseñar con creatividad,</a:t>
            </a:r>
            <a:r>
              <a:rPr lang="es-E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 que los medios 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materiales digitales como soporte de apoyo didáctico deben actuar como reto o desafío para el estudiante, motivar y despertar la curiosidad por el conocimiento.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s-E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continuación ofreceremos una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guía orientadora con la información </a:t>
            </a:r>
            <a:r>
              <a:rPr lang="es-E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necesaria para  </a:t>
            </a:r>
            <a:r>
              <a:rPr lang="es-ES" sz="1200" b="0" u="none" dirty="0" smtClean="0"/>
              <a:t>el diseño de materiales docentes virtuales</a:t>
            </a:r>
            <a:endParaRPr lang="es-ES" altLang="es-ES" b="0" u="none" dirty="0" smtClean="0"/>
          </a:p>
          <a:p>
            <a:r>
              <a:rPr lang="es-E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 contiene nueve aspectos esenciales para su proceder, estructura, sistematicidad, organización, presentación y publicación. </a:t>
            </a:r>
          </a:p>
          <a:p>
            <a:endParaRPr lang="es-E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67136-77CE-4237-9450-1938FC3E0EBB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0762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Nueve aspectos esenciales sugiere la Guía Didáctica  para la elaboración del material docente que presentaremos a continuación y explicaremos brevemente en qué consisten: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b="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1-Ficha personalizada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2- Estructura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3- Guía orientadora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4- Material de clase</a:t>
            </a:r>
          </a:p>
          <a:p>
            <a:pPr algn="l"/>
            <a:r>
              <a:rPr lang="es-E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5- Lecturas obligatorias</a:t>
            </a:r>
          </a:p>
          <a:p>
            <a:pPr algn="l"/>
            <a:r>
              <a:rPr lang="es-E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6- Actividades de aprendizaje </a:t>
            </a:r>
          </a:p>
          <a:p>
            <a:pPr algn="l"/>
            <a:r>
              <a:rPr lang="es-E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7- Evaluaciones</a:t>
            </a:r>
          </a:p>
          <a:p>
            <a:pPr algn="l"/>
            <a:r>
              <a:rPr lang="es-E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8- Material complementarios: </a:t>
            </a:r>
          </a:p>
          <a:p>
            <a:pPr algn="l"/>
            <a:r>
              <a:rPr lang="es-E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9- Otros</a:t>
            </a:r>
          </a:p>
          <a:p>
            <a:pPr algn="l"/>
            <a:endParaRPr lang="es-E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s-ES" b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67136-77CE-4237-9450-1938FC3E0EBB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5208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Para ello usted debe: </a:t>
            </a:r>
          </a:p>
          <a:p>
            <a:r>
              <a:rPr lang="es-E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1-Ficha personalizada: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Título o Tema: Mostrar con precisión el contenido a desarrollar.</a:t>
            </a:r>
          </a:p>
          <a:p>
            <a:pPr lvl="0"/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Datos del Autor (es): Nombres y apellidos. Institución a la que pertenece, teléfono, correo electrónico, provincia.</a:t>
            </a:r>
          </a:p>
          <a:p>
            <a:pPr lvl="0"/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Nivel académico</a:t>
            </a:r>
          </a:p>
          <a:p>
            <a:pPr lvl="0"/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Ubicación curricular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67136-77CE-4237-9450-1938FC3E0EBB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9924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2- Estructura para el diseño del material docente: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Breve fundamentación del mismo</a:t>
            </a:r>
          </a:p>
          <a:p>
            <a:pPr lvl="0"/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Objetivos: Definir bien formulados, enfocados en logros o metas a alcanzar y no en procesos.</a:t>
            </a:r>
          </a:p>
          <a:p>
            <a:pPr lvl="0"/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Palabras claves</a:t>
            </a:r>
          </a:p>
          <a:p>
            <a:pPr lvl="0"/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Prerrequisitos</a:t>
            </a:r>
          </a:p>
          <a:p>
            <a:pPr lvl="0"/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 temático</a:t>
            </a:r>
          </a:p>
          <a:p>
            <a:pPr lvl="0"/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Estrategia docente: actividades de aprendizaje y evaluación.</a:t>
            </a:r>
          </a:p>
          <a:p>
            <a:pPr lvl="0"/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Bibliografía</a:t>
            </a:r>
          </a:p>
          <a:p>
            <a:pPr lvl="0"/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Glosario (opcional)</a:t>
            </a:r>
          </a:p>
          <a:p>
            <a:pPr lvl="0"/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Calendario del material docente: Fecha de apertura y cierre (actualización en 2 años en caso de que proceda).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67136-77CE-4237-9450-1938FC3E0EBB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8229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3- Guía orientadora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(por unidad temática o de aprendizaje):</a:t>
            </a:r>
          </a:p>
          <a:p>
            <a:pPr lvl="0"/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 contenga una Introducción, objetivos, contenidos y calendarios</a:t>
            </a:r>
          </a:p>
          <a:p>
            <a:pPr lvl="0"/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Orientaciones para las actividades y evaluación.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67136-77CE-4237-9450-1938FC3E0EBB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3764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4- Material de clase: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presentaciones, conferencias, seminarios, multimedia, etc.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5- Lecturas obligatorias: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textos, artículos, audios, videos, etc.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6- Actividades de aprendizaje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(tareas): estudios de casos, proyectos y actividades integradoras.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67136-77CE-4237-9450-1938FC3E0EBB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5129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7- Evaluaciones: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autoevaluaciones y exámenes.</a:t>
            </a:r>
          </a:p>
          <a:p>
            <a:r>
              <a:rPr lang="es-E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8- Material complementarios: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Bibliografía, galería de imágenes.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s-E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9- Otros: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repasos, enlaces de interés, multimedia, videos, audios, juegos, debates, etc.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67136-77CE-4237-9450-1938FC3E0EBB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5009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AB28-6544-4161-86AC-7C0CA0378A4A}" type="datetimeFigureOut">
              <a:rPr lang="es-ES" smtClean="0"/>
              <a:t>04/03/2021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F796-2CFA-464B-85BE-FAFFA05A4F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9945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AB28-6544-4161-86AC-7C0CA0378A4A}" type="datetimeFigureOut">
              <a:rPr lang="es-ES" smtClean="0"/>
              <a:t>04/03/2021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F796-2CFA-464B-85BE-FAFFA05A4F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4256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AB28-6544-4161-86AC-7C0CA0378A4A}" type="datetimeFigureOut">
              <a:rPr lang="es-ES" smtClean="0"/>
              <a:t>04/03/2021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F796-2CFA-464B-85BE-FAFFA05A4F2B}" type="slidenum">
              <a:rPr lang="es-ES" smtClean="0"/>
              <a:t>‹Nº›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705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AB28-6544-4161-86AC-7C0CA0378A4A}" type="datetimeFigureOut">
              <a:rPr lang="es-ES" smtClean="0"/>
              <a:t>04/03/2021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F796-2CFA-464B-85BE-FAFFA05A4F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7635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AB28-6544-4161-86AC-7C0CA0378A4A}" type="datetimeFigureOut">
              <a:rPr lang="es-ES" smtClean="0"/>
              <a:t>04/03/2021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F796-2CFA-464B-85BE-FAFFA05A4F2B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7895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AB28-6544-4161-86AC-7C0CA0378A4A}" type="datetimeFigureOut">
              <a:rPr lang="es-ES" smtClean="0"/>
              <a:t>04/03/2021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F796-2CFA-464B-85BE-FAFFA05A4F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9164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AB28-6544-4161-86AC-7C0CA0378A4A}" type="datetimeFigureOut">
              <a:rPr lang="es-ES" smtClean="0"/>
              <a:t>04/03/2021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F796-2CFA-464B-85BE-FAFFA05A4F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6146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AB28-6544-4161-86AC-7C0CA0378A4A}" type="datetimeFigureOut">
              <a:rPr lang="es-ES" smtClean="0"/>
              <a:t>04/03/2021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F796-2CFA-464B-85BE-FAFFA05A4F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1547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AB28-6544-4161-86AC-7C0CA0378A4A}" type="datetimeFigureOut">
              <a:rPr lang="es-ES" smtClean="0"/>
              <a:t>04/03/2021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F796-2CFA-464B-85BE-FAFFA05A4F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9424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AB28-6544-4161-86AC-7C0CA0378A4A}" type="datetimeFigureOut">
              <a:rPr lang="es-ES" smtClean="0"/>
              <a:t>04/03/2021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F796-2CFA-464B-85BE-FAFFA05A4F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5139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AB28-6544-4161-86AC-7C0CA0378A4A}" type="datetimeFigureOut">
              <a:rPr lang="es-ES" smtClean="0"/>
              <a:t>04/03/2021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F796-2CFA-464B-85BE-FAFFA05A4F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501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AB28-6544-4161-86AC-7C0CA0378A4A}" type="datetimeFigureOut">
              <a:rPr lang="es-ES" smtClean="0"/>
              <a:t>04/03/2021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F796-2CFA-464B-85BE-FAFFA05A4F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1404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AB28-6544-4161-86AC-7C0CA0378A4A}" type="datetimeFigureOut">
              <a:rPr lang="es-ES" smtClean="0"/>
              <a:t>04/03/2021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F796-2CFA-464B-85BE-FAFFA05A4F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722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AB28-6544-4161-86AC-7C0CA0378A4A}" type="datetimeFigureOut">
              <a:rPr lang="es-ES" smtClean="0"/>
              <a:t>04/03/2021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F796-2CFA-464B-85BE-FAFFA05A4F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9286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AB28-6544-4161-86AC-7C0CA0378A4A}" type="datetimeFigureOut">
              <a:rPr lang="es-ES" smtClean="0"/>
              <a:t>04/03/2021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F796-2CFA-464B-85BE-FAFFA05A4F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381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AB28-6544-4161-86AC-7C0CA0378A4A}" type="datetimeFigureOut">
              <a:rPr lang="es-ES" smtClean="0"/>
              <a:t>04/03/2021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F796-2CFA-464B-85BE-FAFFA05A4F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9539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AAB28-6544-4161-86AC-7C0CA0378A4A}" type="datetimeFigureOut">
              <a:rPr lang="es-ES" smtClean="0"/>
              <a:t>04/03/2021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AFF796-2CFA-464B-85BE-FAFFA05A4F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92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4a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11" Type="http://schemas.openxmlformats.org/officeDocument/2006/relationships/image" Target="../media/image7.png"/><Relationship Id="rId5" Type="http://schemas.openxmlformats.org/officeDocument/2006/relationships/image" Target="../media/image11.JPG"/><Relationship Id="rId10" Type="http://schemas.openxmlformats.org/officeDocument/2006/relationships/image" Target="../media/image14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17" Type="http://schemas.openxmlformats.org/officeDocument/2006/relationships/image" Target="../media/image15.png"/><Relationship Id="rId2" Type="http://schemas.openxmlformats.org/officeDocument/2006/relationships/audio" Target="../media/media4.m4a"/><Relationship Id="rId16" Type="http://schemas.openxmlformats.org/officeDocument/2006/relationships/image" Target="../media/image2.png"/><Relationship Id="rId1" Type="http://schemas.microsoft.com/office/2007/relationships/media" Target="../media/media4.m4a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image" Target="../media/image1.png"/><Relationship Id="rId10" Type="http://schemas.openxmlformats.org/officeDocument/2006/relationships/diagramData" Target="../diagrams/data2.xml"/><Relationship Id="rId4" Type="http://schemas.openxmlformats.org/officeDocument/2006/relationships/notesSlide" Target="../notesSlides/notesSlide4.xml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jpg"/><Relationship Id="rId12" Type="http://schemas.openxmlformats.org/officeDocument/2006/relationships/image" Target="../media/image7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11" Type="http://schemas.openxmlformats.org/officeDocument/2006/relationships/image" Target="../media/image20.jpeg"/><Relationship Id="rId5" Type="http://schemas.openxmlformats.org/officeDocument/2006/relationships/image" Target="../media/image1.png"/><Relationship Id="rId10" Type="http://schemas.openxmlformats.org/officeDocument/2006/relationships/image" Target="../media/image19.jpe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63782" y="124303"/>
            <a:ext cx="8279476" cy="1296332"/>
          </a:xfrm>
        </p:spPr>
        <p:txBody>
          <a:bodyPr>
            <a:noAutofit/>
          </a:bodyPr>
          <a:lstStyle/>
          <a:p>
            <a:pPr algn="ctr"/>
            <a:r>
              <a:rPr lang="es-ES" sz="3600" b="1" dirty="0">
                <a:latin typeface="+mn-lt"/>
              </a:rPr>
              <a:t>Guía para el diseño de materiales docentes </a:t>
            </a:r>
            <a:r>
              <a:rPr lang="es-ES" sz="3600" b="1" dirty="0" smtClean="0">
                <a:latin typeface="+mn-lt"/>
              </a:rPr>
              <a:t>virtuales</a:t>
            </a:r>
            <a:endParaRPr lang="es-ES" sz="3600" b="1" dirty="0">
              <a:latin typeface="+mn-lt"/>
            </a:endParaRPr>
          </a:p>
        </p:txBody>
      </p:sp>
      <p:pic>
        <p:nvPicPr>
          <p:cNvPr id="4" name="Imagen 3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083" y="124302"/>
            <a:ext cx="1306830" cy="35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171410" y="94962"/>
            <a:ext cx="932815" cy="36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915" y="1913894"/>
            <a:ext cx="3099706" cy="2196148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6096000" y="5001389"/>
            <a:ext cx="43299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u="sng" dirty="0"/>
              <a:t>Autor:</a:t>
            </a:r>
          </a:p>
          <a:p>
            <a:r>
              <a:rPr lang="es-ES" dirty="0"/>
              <a:t>Lic. Adriana María Perera González</a:t>
            </a:r>
          </a:p>
          <a:p>
            <a:r>
              <a:rPr lang="es-ES" dirty="0"/>
              <a:t>Universidad Virtual de Salud, Infomed</a:t>
            </a:r>
          </a:p>
          <a:p>
            <a:r>
              <a:rPr lang="es-ES" dirty="0"/>
              <a:t>Diciembre </a:t>
            </a:r>
            <a:r>
              <a:rPr lang="es-ES" dirty="0" smtClean="0"/>
              <a:t>2020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8132" y="1528762"/>
            <a:ext cx="2362200" cy="193357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32352" y="3603802"/>
            <a:ext cx="4026678" cy="315830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45690" y="1669734"/>
            <a:ext cx="2013339" cy="1722754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835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02"/>
    </mc:Choice>
    <mc:Fallback xmlns="">
      <p:transition spd="slow" advTm="87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982134"/>
            <a:ext cx="8359602" cy="660400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Sugerencias:</a:t>
            </a:r>
            <a:endParaRPr lang="es-ES" sz="2800" b="1" dirty="0">
              <a:latin typeface="Calibri Light" panose="020F0302020204030204" pitchFamily="34" charset="0"/>
            </a:endParaRPr>
          </a:p>
        </p:txBody>
      </p:sp>
      <p:pic>
        <p:nvPicPr>
          <p:cNvPr id="4" name="Imagen 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83" y="124302"/>
            <a:ext cx="1306830" cy="35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171410" y="94962"/>
            <a:ext cx="932815" cy="36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Presentar los archivos adjuntos en formatos PDF </a:t>
            </a: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914400" y="1845733"/>
            <a:ext cx="8596668" cy="3755362"/>
          </a:xfrm>
        </p:spPr>
        <p:txBody>
          <a:bodyPr>
            <a:normAutofit/>
          </a:bodyPr>
          <a:lstStyle/>
          <a:p>
            <a:r>
              <a:rPr lang="es-ES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Presentar los archivos adjuntos en formatos PDF para facilitar la interoperabilidad entre diferentes plataformas</a:t>
            </a:r>
            <a:r>
              <a:rPr lang="es-ES" sz="2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.</a:t>
            </a:r>
          </a:p>
          <a:p>
            <a:endParaRPr lang="es-ES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r>
              <a:rPr lang="es-ES" sz="2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Proteger </a:t>
            </a:r>
            <a:r>
              <a:rPr lang="es-ES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la propiedad intelectual aplicando licencias </a:t>
            </a:r>
            <a:r>
              <a:rPr lang="es-ES" sz="2400" i="1" dirty="0">
                <a:solidFill>
                  <a:schemeClr val="tx1"/>
                </a:solidFill>
                <a:latin typeface="Calibri Light" panose="020F0302020204030204" pitchFamily="34" charset="0"/>
              </a:rPr>
              <a:t>Creative Commons</a:t>
            </a:r>
            <a:r>
              <a:rPr lang="es-ES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 a cada material independiente y al curso como un solo paquete. </a:t>
            </a:r>
            <a:endParaRPr lang="es-ES" sz="2400" dirty="0">
              <a:latin typeface="Calibri Light" panose="020F0302020204030204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8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10"/>
    </mc:Choice>
    <mc:Fallback xmlns="">
      <p:transition spd="slow" advTm="287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>
                <a:latin typeface="+mn-lt"/>
                <a:ea typeface="+mn-ea"/>
                <a:cs typeface="+mn-cs"/>
              </a:rPr>
              <a:t/>
            </a:r>
            <a:br>
              <a:rPr lang="es-ES" dirty="0">
                <a:latin typeface="+mn-lt"/>
                <a:ea typeface="+mn-ea"/>
                <a:cs typeface="+mn-cs"/>
              </a:rPr>
            </a:br>
            <a:endParaRPr lang="es-ES" dirty="0"/>
          </a:p>
        </p:txBody>
      </p:sp>
      <p:pic>
        <p:nvPicPr>
          <p:cNvPr id="6" name="Imagen 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83" y="124302"/>
            <a:ext cx="1306830" cy="35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6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171410" y="94962"/>
            <a:ext cx="932815" cy="36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913" y="850403"/>
            <a:ext cx="3475414" cy="242193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7875" y="3682342"/>
            <a:ext cx="4129587" cy="276166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1760" y="681196"/>
            <a:ext cx="3164725" cy="2760343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3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8"/>
    </mc:Choice>
    <mc:Fallback xmlns="">
      <p:transition spd="slow" advTm="50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169" y="3082289"/>
            <a:ext cx="3042439" cy="1979062"/>
          </a:xfrm>
        </p:spPr>
      </p:pic>
      <p:pic>
        <p:nvPicPr>
          <p:cNvPr id="4" name="Imagen 3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083" y="124302"/>
            <a:ext cx="1306830" cy="35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171410" y="94962"/>
            <a:ext cx="932815" cy="36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07" y="998011"/>
            <a:ext cx="2443962" cy="528406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2822" y="94962"/>
            <a:ext cx="3514569" cy="180609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65591" y="2937235"/>
            <a:ext cx="3029460" cy="2269171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8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65"/>
    </mc:Choice>
    <mc:Fallback xmlns="">
      <p:transition spd="slow" advTm="73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graphicFrame>
        <p:nvGraphicFramePr>
          <p:cNvPr id="12" name="Marcador de contenido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0365921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497023408"/>
              </p:ext>
            </p:extLst>
          </p:nvPr>
        </p:nvGraphicFramePr>
        <p:xfrm>
          <a:off x="838200" y="1690688"/>
          <a:ext cx="10515600" cy="4826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9" name="CuadroTexto 18"/>
          <p:cNvSpPr txBox="1"/>
          <p:nvPr/>
        </p:nvSpPr>
        <p:spPr>
          <a:xfrm>
            <a:off x="997526" y="926177"/>
            <a:ext cx="102246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u="sng" dirty="0" smtClean="0"/>
              <a:t>         </a:t>
            </a:r>
            <a:r>
              <a:rPr lang="es-ES" sz="2500" b="1" dirty="0" smtClean="0"/>
              <a:t>      </a:t>
            </a:r>
            <a:r>
              <a:rPr lang="es-ES" sz="2400" dirty="0" smtClean="0">
                <a:latin typeface="Calibri Light" panose="020F0302020204030204" pitchFamily="34" charset="0"/>
              </a:rPr>
              <a:t>para </a:t>
            </a:r>
            <a:r>
              <a:rPr lang="es-ES" sz="2400" dirty="0">
                <a:latin typeface="Calibri Light" panose="020F0302020204030204" pitchFamily="34" charset="0"/>
              </a:rPr>
              <a:t>la elaboración del material docente: </a:t>
            </a:r>
          </a:p>
        </p:txBody>
      </p:sp>
      <p:pic>
        <p:nvPicPr>
          <p:cNvPr id="20" name="Imagen 19"/>
          <p:cNvPicPr/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3083" y="124302"/>
            <a:ext cx="1306830" cy="35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n 20"/>
          <p:cNvPicPr/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1171410" y="94962"/>
            <a:ext cx="932815" cy="36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97525" y="528191"/>
            <a:ext cx="1396539" cy="1047404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3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19"/>
    </mc:Choice>
    <mc:Fallback xmlns="">
      <p:transition spd="slow" advTm="190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1769" y="197344"/>
            <a:ext cx="3607723" cy="541931"/>
          </a:xfrm>
        </p:spPr>
        <p:txBody>
          <a:bodyPr>
            <a:noAutofit/>
          </a:bodyPr>
          <a:lstStyle/>
          <a:p>
            <a:r>
              <a:rPr lang="es-ES" sz="24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     1-  Ficha personalizada</a:t>
            </a:r>
            <a:endParaRPr lang="es-ES" sz="2400" b="1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4" name="Imagen 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83" y="124302"/>
            <a:ext cx="1306830" cy="35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171410" y="94962"/>
            <a:ext cx="932815" cy="36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9920">
            <a:off x="8043660" y="4135185"/>
            <a:ext cx="3850275" cy="1848133"/>
          </a:xfr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6688">
            <a:off x="6746818" y="517360"/>
            <a:ext cx="1161377" cy="164278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8539">
            <a:off x="7446783" y="1271584"/>
            <a:ext cx="1346387" cy="190448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7056">
            <a:off x="8548460" y="1837449"/>
            <a:ext cx="1711948" cy="242157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12" y="758062"/>
            <a:ext cx="4197623" cy="5937606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9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77"/>
    </mc:Choice>
    <mc:Fallback xmlns="">
      <p:transition spd="slow" advTm="178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897773" y="947652"/>
            <a:ext cx="6799811" cy="50707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/>
              <a:t> </a:t>
            </a:r>
          </a:p>
          <a:p>
            <a:pPr lvl="0"/>
            <a:r>
              <a:rPr lang="es-ES" sz="2400" dirty="0" smtClean="0">
                <a:latin typeface="Calibri Light" panose="020F0302020204030204" pitchFamily="34" charset="0"/>
              </a:rPr>
              <a:t>Fundamentación  </a:t>
            </a:r>
          </a:p>
          <a:p>
            <a:pPr lvl="0"/>
            <a:r>
              <a:rPr lang="es-ES" sz="2400" dirty="0" smtClean="0">
                <a:latin typeface="Calibri Light" panose="020F0302020204030204" pitchFamily="34" charset="0"/>
              </a:rPr>
              <a:t>Objetivos      </a:t>
            </a:r>
          </a:p>
          <a:p>
            <a:pPr lvl="0"/>
            <a:r>
              <a:rPr lang="es-ES" sz="2400" dirty="0" smtClean="0">
                <a:latin typeface="Calibri Light" panose="020F0302020204030204" pitchFamily="34" charset="0"/>
              </a:rPr>
              <a:t>Palabras claves    </a:t>
            </a:r>
          </a:p>
          <a:p>
            <a:pPr lvl="0"/>
            <a:r>
              <a:rPr lang="es-ES" sz="2400" dirty="0" smtClean="0">
                <a:latin typeface="Calibri Light" panose="020F0302020204030204" pitchFamily="34" charset="0"/>
              </a:rPr>
              <a:t>Prerrequisitos   </a:t>
            </a:r>
          </a:p>
          <a:p>
            <a:pPr lvl="0"/>
            <a:r>
              <a:rPr lang="es-ES" sz="2400" dirty="0" smtClean="0">
                <a:latin typeface="Calibri Light" panose="020F0302020204030204" pitchFamily="34" charset="0"/>
              </a:rPr>
              <a:t>Plan temático</a:t>
            </a:r>
          </a:p>
          <a:p>
            <a:pPr lvl="0"/>
            <a:r>
              <a:rPr lang="es-ES" sz="2400" dirty="0" smtClean="0">
                <a:latin typeface="Calibri Light" panose="020F0302020204030204" pitchFamily="34" charset="0"/>
              </a:rPr>
              <a:t>Estrategia docente </a:t>
            </a:r>
          </a:p>
          <a:p>
            <a:pPr lvl="0"/>
            <a:r>
              <a:rPr lang="es-ES" sz="2400" dirty="0" smtClean="0">
                <a:latin typeface="Calibri Light" panose="020F0302020204030204" pitchFamily="34" charset="0"/>
              </a:rPr>
              <a:t>Bibliografía</a:t>
            </a:r>
          </a:p>
          <a:p>
            <a:pPr lvl="0"/>
            <a:r>
              <a:rPr lang="es-ES" sz="2400" dirty="0" smtClean="0">
                <a:latin typeface="Calibri Light" panose="020F0302020204030204" pitchFamily="34" charset="0"/>
              </a:rPr>
              <a:t>Glosario (opcional)</a:t>
            </a:r>
          </a:p>
          <a:p>
            <a:pPr lvl="0"/>
            <a:r>
              <a:rPr lang="es-ES" sz="2400" dirty="0" smtClean="0">
                <a:latin typeface="Calibri Light" panose="020F0302020204030204" pitchFamily="34" charset="0"/>
              </a:rPr>
              <a:t>Calendario del material docente </a:t>
            </a:r>
          </a:p>
          <a:p>
            <a:endParaRPr lang="es-ES" sz="2400" dirty="0">
              <a:latin typeface="Calibri Light" panose="020F030202020403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939335" y="578320"/>
            <a:ext cx="44043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smtClean="0">
                <a:latin typeface="Calibri Light" panose="020F0302020204030204" pitchFamily="34" charset="0"/>
              </a:rPr>
              <a:t>2- Estructura </a:t>
            </a:r>
            <a:r>
              <a:rPr lang="es-ES" sz="2400" b="1" dirty="0">
                <a:latin typeface="Calibri Light" panose="020F0302020204030204" pitchFamily="34" charset="0"/>
              </a:rPr>
              <a:t>del material docente: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1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61"/>
    </mc:Choice>
    <mc:Fallback xmlns="">
      <p:transition spd="slow" advTm="218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1230284"/>
            <a:ext cx="2743200" cy="482138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3- Guía </a:t>
            </a:r>
            <a:r>
              <a:rPr lang="es-ES" sz="2400" b="1" dirty="0">
                <a:solidFill>
                  <a:schemeClr val="tx1"/>
                </a:solidFill>
                <a:latin typeface="Calibri Light" panose="020F0302020204030204" pitchFamily="34" charset="0"/>
              </a:rPr>
              <a:t>orientadora</a:t>
            </a:r>
            <a:r>
              <a:rPr lang="es-ES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endParaRPr lang="es-ES" sz="2400" dirty="0">
              <a:latin typeface="Calibri Light" panose="020F0302020204030204" pitchFamily="34" charset="0"/>
            </a:endParaRPr>
          </a:p>
        </p:txBody>
      </p:sp>
      <p:pic>
        <p:nvPicPr>
          <p:cNvPr id="4" name="Imagen 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83" y="124302"/>
            <a:ext cx="1306830" cy="35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171410" y="94962"/>
            <a:ext cx="932815" cy="36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Marcador de conteni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2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Una guía orientadora por </a:t>
            </a:r>
            <a:r>
              <a:rPr lang="es-ES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unidad temática o de </a:t>
            </a:r>
            <a:r>
              <a:rPr lang="es-ES" sz="2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aprendizaje:</a:t>
            </a:r>
          </a:p>
          <a:p>
            <a:pPr marL="0" lvl="0" indent="0">
              <a:buNone/>
            </a:pPr>
            <a:endParaRPr lang="es-ES" sz="2400" dirty="0" smtClean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es-ES" sz="2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Introducción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s-ES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O</a:t>
            </a:r>
            <a:r>
              <a:rPr lang="es-ES" sz="2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bjetivos</a:t>
            </a:r>
            <a:r>
              <a:rPr lang="es-ES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, </a:t>
            </a:r>
            <a:endParaRPr lang="es-ES" sz="2400" dirty="0" smtClean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es-ES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C</a:t>
            </a:r>
            <a:r>
              <a:rPr lang="es-ES" sz="2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ontenidos 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s-ES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C</a:t>
            </a:r>
            <a:r>
              <a:rPr lang="es-ES" sz="2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alendarios</a:t>
            </a:r>
            <a:endParaRPr lang="es-ES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es-ES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Orientaciones para las actividades </a:t>
            </a:r>
            <a:r>
              <a:rPr lang="es-ES" sz="2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y  evaluación</a:t>
            </a:r>
            <a:endParaRPr lang="es-ES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0523" y="3378536"/>
            <a:ext cx="1450974" cy="1444877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7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59"/>
    </mc:Choice>
    <mc:Fallback xmlns="">
      <p:transition spd="slow" advTm="263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7897" y="812800"/>
            <a:ext cx="8821035" cy="1614516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chemeClr val="tx1"/>
                </a:solidFill>
                <a:latin typeface="Calibri Light" panose="020F0302020204030204" pitchFamily="34" charset="0"/>
              </a:rPr>
              <a:t>4- Material de </a:t>
            </a:r>
            <a:r>
              <a:rPr lang="es-ES" sz="24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clase</a:t>
            </a:r>
            <a:r>
              <a:rPr lang="es-ES" sz="2400" b="1" dirty="0">
                <a:solidFill>
                  <a:schemeClr val="tx1"/>
                </a:solidFill>
                <a:latin typeface="Calibri Light" panose="020F0302020204030204" pitchFamily="34" charset="0"/>
              </a:rPr>
              <a:t>:</a:t>
            </a:r>
            <a:r>
              <a:rPr lang="es-ES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 presentaciones, conferencias, seminarios, multimedia, etc.</a:t>
            </a:r>
            <a:br>
              <a:rPr lang="es-ES" sz="2400" dirty="0">
                <a:solidFill>
                  <a:schemeClr val="tx1"/>
                </a:solidFill>
                <a:latin typeface="Calibri Light" panose="020F0302020204030204" pitchFamily="34" charset="0"/>
              </a:rPr>
            </a:br>
            <a:r>
              <a:rPr lang="es-ES" sz="2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/>
            </a:r>
            <a:br>
              <a:rPr lang="es-ES" sz="2400" dirty="0" smtClean="0">
                <a:solidFill>
                  <a:schemeClr val="tx1"/>
                </a:solidFill>
                <a:latin typeface="Calibri Light" panose="020F0302020204030204" pitchFamily="34" charset="0"/>
              </a:rPr>
            </a:br>
            <a:r>
              <a:rPr lang="es-ES" sz="2400" dirty="0">
                <a:solidFill>
                  <a:schemeClr val="tx1"/>
                </a:solidFill>
                <a:latin typeface="Calibri Light" panose="020F0302020204030204" pitchFamily="34" charset="0"/>
              </a:rPr>
              <a:t/>
            </a:r>
            <a:br>
              <a:rPr lang="es-ES" sz="2400" dirty="0">
                <a:solidFill>
                  <a:schemeClr val="tx1"/>
                </a:solidFill>
                <a:latin typeface="Calibri Light" panose="020F0302020204030204" pitchFamily="34" charset="0"/>
              </a:rPr>
            </a:br>
            <a:r>
              <a:rPr lang="es-ES" sz="2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/>
            </a:r>
            <a:br>
              <a:rPr lang="es-ES" sz="2400" dirty="0" smtClean="0">
                <a:solidFill>
                  <a:schemeClr val="tx1"/>
                </a:solidFill>
                <a:latin typeface="Calibri Light" panose="020F0302020204030204" pitchFamily="34" charset="0"/>
              </a:rPr>
            </a:br>
            <a:endParaRPr lang="es-ES" sz="2400" dirty="0">
              <a:latin typeface="Calibri Light" panose="020F03020202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47897" y="4980454"/>
            <a:ext cx="8426104" cy="1735369"/>
          </a:xfrm>
        </p:spPr>
        <p:txBody>
          <a:bodyPr/>
          <a:lstStyle/>
          <a:p>
            <a:pPr marL="0" indent="0" defTabSz="914400">
              <a:spcBef>
                <a:spcPts val="0"/>
              </a:spcBef>
              <a:buClrTx/>
              <a:buSzTx/>
              <a:buNone/>
              <a:defRPr/>
            </a:pPr>
            <a:r>
              <a:rPr lang="es-ES" sz="24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6- </a:t>
            </a:r>
            <a:r>
              <a:rPr lang="es-ES" sz="2400" b="1" dirty="0">
                <a:solidFill>
                  <a:schemeClr val="tx1"/>
                </a:solidFill>
                <a:latin typeface="Calibri Light" panose="020F0302020204030204" pitchFamily="34" charset="0"/>
              </a:rPr>
              <a:t>Actividades de aprendizaje</a:t>
            </a:r>
            <a:r>
              <a:rPr lang="es-ES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 (tareas): estudios de casos, proyectos y actividades integradoras</a:t>
            </a:r>
            <a:r>
              <a:rPr lang="es-ES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Imagen 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83" y="124302"/>
            <a:ext cx="1306830" cy="35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171410" y="94962"/>
            <a:ext cx="932815" cy="36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uadroTexto 5"/>
          <p:cNvSpPr txBox="1"/>
          <p:nvPr/>
        </p:nvSpPr>
        <p:spPr>
          <a:xfrm>
            <a:off x="815261" y="2962873"/>
            <a:ext cx="91627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Calibri Light" panose="020F0302020204030204" pitchFamily="34" charset="0"/>
              </a:rPr>
              <a:t>5- Lecturas obligatorias:</a:t>
            </a:r>
            <a:r>
              <a:rPr lang="es-ES" sz="2400" dirty="0">
                <a:latin typeface="Calibri Light" panose="020F0302020204030204" pitchFamily="34" charset="0"/>
              </a:rPr>
              <a:t> textos, artículos, audios, videos, etc.</a:t>
            </a:r>
          </a:p>
          <a:p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377" y="1610499"/>
            <a:ext cx="2857143" cy="88571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252" y="3701537"/>
            <a:ext cx="1729497" cy="1145046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9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72"/>
    </mc:Choice>
    <mc:Fallback xmlns="">
      <p:transition spd="slow" advTm="280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7650" y="1354666"/>
            <a:ext cx="8207201" cy="2782889"/>
          </a:xfrm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tx1"/>
                </a:solidFill>
                <a:latin typeface="Calibri Light" panose="020F0302020204030204" pitchFamily="34" charset="0"/>
              </a:rPr>
              <a:t>7- Evaluaciones:</a:t>
            </a:r>
            <a:r>
              <a:rPr lang="es-ES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 autoevaluaciones y exámenes</a:t>
            </a:r>
            <a:r>
              <a:rPr lang="es-ES" sz="2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.</a:t>
            </a:r>
            <a:br>
              <a:rPr lang="es-ES" sz="2400" dirty="0" smtClean="0">
                <a:solidFill>
                  <a:schemeClr val="tx1"/>
                </a:solidFill>
                <a:latin typeface="Calibri Light" panose="020F0302020204030204" pitchFamily="34" charset="0"/>
              </a:rPr>
            </a:br>
            <a:r>
              <a:rPr lang="es-ES" sz="2400" dirty="0">
                <a:solidFill>
                  <a:schemeClr val="tx1"/>
                </a:solidFill>
                <a:latin typeface="Calibri Light" panose="020F0302020204030204" pitchFamily="34" charset="0"/>
              </a:rPr>
              <a:t/>
            </a:r>
            <a:br>
              <a:rPr lang="es-ES" sz="2400" dirty="0">
                <a:solidFill>
                  <a:schemeClr val="tx1"/>
                </a:solidFill>
                <a:latin typeface="Calibri Light" panose="020F0302020204030204" pitchFamily="34" charset="0"/>
              </a:rPr>
            </a:br>
            <a:r>
              <a:rPr lang="es-ES" sz="2400" dirty="0">
                <a:solidFill>
                  <a:schemeClr val="tx1"/>
                </a:solidFill>
                <a:latin typeface="Calibri Light" panose="020F0302020204030204" pitchFamily="34" charset="0"/>
              </a:rPr>
              <a:t/>
            </a:r>
            <a:br>
              <a:rPr lang="es-ES" sz="2400" dirty="0">
                <a:solidFill>
                  <a:schemeClr val="tx1"/>
                </a:solidFill>
                <a:latin typeface="Calibri Light" panose="020F0302020204030204" pitchFamily="34" charset="0"/>
              </a:rPr>
            </a:br>
            <a:r>
              <a:rPr lang="es-ES" sz="2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/>
            </a:r>
            <a:br>
              <a:rPr lang="es-ES" sz="2400" dirty="0" smtClean="0">
                <a:solidFill>
                  <a:schemeClr val="tx1"/>
                </a:solidFill>
                <a:latin typeface="Calibri Light" panose="020F0302020204030204" pitchFamily="34" charset="0"/>
              </a:rPr>
            </a:br>
            <a:r>
              <a:rPr lang="es-ES" sz="2400" dirty="0">
                <a:solidFill>
                  <a:schemeClr val="tx1"/>
                </a:solidFill>
                <a:latin typeface="Calibri Light" panose="020F0302020204030204" pitchFamily="34" charset="0"/>
              </a:rPr>
              <a:t/>
            </a:r>
            <a:br>
              <a:rPr lang="es-ES" sz="2400" dirty="0">
                <a:solidFill>
                  <a:schemeClr val="tx1"/>
                </a:solidFill>
                <a:latin typeface="Calibri Light" panose="020F0302020204030204" pitchFamily="34" charset="0"/>
              </a:rPr>
            </a:br>
            <a:r>
              <a:rPr lang="es-ES" sz="24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8- </a:t>
            </a:r>
            <a:r>
              <a:rPr lang="es-ES" sz="2400" b="1" dirty="0">
                <a:solidFill>
                  <a:schemeClr val="tx1"/>
                </a:solidFill>
                <a:latin typeface="Calibri Light" panose="020F0302020204030204" pitchFamily="34" charset="0"/>
              </a:rPr>
              <a:t>Material complementarios:</a:t>
            </a:r>
            <a:r>
              <a:rPr lang="es-ES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es-ES" sz="2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bibliografía</a:t>
            </a:r>
            <a:r>
              <a:rPr lang="es-ES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, galería de imágenes.</a:t>
            </a:r>
            <a:endParaRPr lang="es-ES" sz="2400" dirty="0">
              <a:latin typeface="Calibri Light" panose="020F03020202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47650" y="4775200"/>
            <a:ext cx="10935423" cy="1909627"/>
          </a:xfrm>
        </p:spPr>
        <p:txBody>
          <a:bodyPr/>
          <a:lstStyle/>
          <a:p>
            <a:pPr marL="0" indent="0">
              <a:buNone/>
            </a:pPr>
            <a:r>
              <a:rPr lang="es-ES" sz="24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9- </a:t>
            </a:r>
            <a:r>
              <a:rPr lang="es-ES" sz="2400" b="1" dirty="0">
                <a:solidFill>
                  <a:schemeClr val="tx1"/>
                </a:solidFill>
                <a:latin typeface="Calibri Light" panose="020F0302020204030204" pitchFamily="34" charset="0"/>
              </a:rPr>
              <a:t>Otros:</a:t>
            </a:r>
            <a:r>
              <a:rPr lang="es-ES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 repasos, enlaces de interés, multimedia, videos, audios, juegos, debates, etc.</a:t>
            </a:r>
          </a:p>
          <a:p>
            <a:endParaRPr lang="es-ES" dirty="0"/>
          </a:p>
        </p:txBody>
      </p:sp>
      <p:pic>
        <p:nvPicPr>
          <p:cNvPr id="4" name="Imagen 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83" y="124302"/>
            <a:ext cx="1306830" cy="35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171410" y="94962"/>
            <a:ext cx="932815" cy="36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133" y="1185069"/>
            <a:ext cx="1611051" cy="1403456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7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16"/>
    </mc:Choice>
    <mc:Fallback xmlns="">
      <p:transition spd="slow" advTm="291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1071</TotalTime>
  <Words>801</Words>
  <Application>Microsoft Office PowerPoint</Application>
  <PresentationFormat>Panorámica</PresentationFormat>
  <Paragraphs>113</Paragraphs>
  <Slides>10</Slides>
  <Notes>10</Notes>
  <HiddenSlides>0</HiddenSlides>
  <MMClips>10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Trebuchet MS</vt:lpstr>
      <vt:lpstr>Wingdings</vt:lpstr>
      <vt:lpstr>Wingdings 3</vt:lpstr>
      <vt:lpstr>Faceta</vt:lpstr>
      <vt:lpstr>Guía para el diseño de materiales docentes virtuales</vt:lpstr>
      <vt:lpstr> </vt:lpstr>
      <vt:lpstr>Presentación de PowerPoint</vt:lpstr>
      <vt:lpstr> </vt:lpstr>
      <vt:lpstr>     1-  Ficha personalizada</vt:lpstr>
      <vt:lpstr>Presentación de PowerPoint</vt:lpstr>
      <vt:lpstr>3- Guía orientadora </vt:lpstr>
      <vt:lpstr>4- Material de clase: presentaciones, conferencias, seminarios, multimedia, etc.    </vt:lpstr>
      <vt:lpstr>7- Evaluaciones: autoevaluaciones y exámenes.     8- Material complementarios: bibliografía, galería de imágenes.</vt:lpstr>
      <vt:lpstr>Sugerencias: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Guía para el diseño de materiales docentes virtuales: “Guía Didáctica”  para la elaboración de recursos materiales.</dc:title>
  <dc:creator>Arelys Infante Nuñez</dc:creator>
  <cp:lastModifiedBy>Arelys Infante Nuñez</cp:lastModifiedBy>
  <cp:revision>91</cp:revision>
  <dcterms:created xsi:type="dcterms:W3CDTF">2020-12-08T00:22:35Z</dcterms:created>
  <dcterms:modified xsi:type="dcterms:W3CDTF">2021-03-04T16:18:41Z</dcterms:modified>
</cp:coreProperties>
</file>