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9"/>
  </p:notesMasterIdLst>
  <p:handoutMasterIdLst>
    <p:handoutMasterId r:id="rId40"/>
  </p:handoutMasterIdLst>
  <p:sldIdLst>
    <p:sldId id="317" r:id="rId2"/>
    <p:sldId id="405" r:id="rId3"/>
    <p:sldId id="394" r:id="rId4"/>
    <p:sldId id="409" r:id="rId5"/>
    <p:sldId id="390" r:id="rId6"/>
    <p:sldId id="335" r:id="rId7"/>
    <p:sldId id="336" r:id="rId8"/>
    <p:sldId id="331" r:id="rId9"/>
    <p:sldId id="408" r:id="rId10"/>
    <p:sldId id="332" r:id="rId11"/>
    <p:sldId id="351" r:id="rId12"/>
    <p:sldId id="344" r:id="rId13"/>
    <p:sldId id="342" r:id="rId14"/>
    <p:sldId id="443" r:id="rId15"/>
    <p:sldId id="442" r:id="rId16"/>
    <p:sldId id="444" r:id="rId17"/>
    <p:sldId id="446" r:id="rId18"/>
    <p:sldId id="413" r:id="rId19"/>
    <p:sldId id="418" r:id="rId20"/>
    <p:sldId id="420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48" r:id="rId32"/>
    <p:sldId id="437" r:id="rId33"/>
    <p:sldId id="438" r:id="rId34"/>
    <p:sldId id="439" r:id="rId35"/>
    <p:sldId id="325" r:id="rId36"/>
    <p:sldId id="403" r:id="rId37"/>
    <p:sldId id="44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00FFFF"/>
    <a:srgbClr val="FFFF99"/>
    <a:srgbClr val="FFFF00"/>
    <a:srgbClr val="FFCCCC"/>
    <a:srgbClr val="FFCC99"/>
    <a:srgbClr val="FFFF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529" autoAdjust="0"/>
    <p:restoredTop sz="94660"/>
  </p:normalViewPr>
  <p:slideViewPr>
    <p:cSldViewPr>
      <p:cViewPr varScale="1">
        <p:scale>
          <a:sx n="40" d="100"/>
          <a:sy n="40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786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E77A4-F92E-40EA-AC80-0BFE0926FE7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2FD64C6D-7B12-41EE-AB13-568058039AF0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s-ES_tradnl" sz="2400" dirty="0" smtClean="0"/>
        </a:p>
        <a:p>
          <a:r>
            <a:rPr lang="es-ES_tradnl" sz="2400" b="0" dirty="0" smtClean="0">
              <a:latin typeface="Arial Narrow" pitchFamily="34" charset="0"/>
            </a:rPr>
            <a:t>Educación en el trabajo</a:t>
          </a:r>
          <a:endParaRPr lang="es-ES_tradnl" sz="2400" b="0" dirty="0">
            <a:latin typeface="Arial Narrow" pitchFamily="34" charset="0"/>
          </a:endParaRPr>
        </a:p>
      </dgm:t>
    </dgm:pt>
    <dgm:pt modelId="{ED684512-56CC-4D23-BE25-CD951F5B983A}" type="parTrans" cxnId="{1ABD3916-799B-4266-9853-E202186DFF66}">
      <dgm:prSet/>
      <dgm:spPr/>
      <dgm:t>
        <a:bodyPr/>
        <a:lstStyle/>
        <a:p>
          <a:endParaRPr lang="es-ES_tradnl"/>
        </a:p>
      </dgm:t>
    </dgm:pt>
    <dgm:pt modelId="{B0E754CC-EA57-49BF-A34E-EEB15AF45FA4}" type="sibTrans" cxnId="{1ABD3916-799B-4266-9853-E202186DFF66}">
      <dgm:prSet/>
      <dgm:spPr/>
      <dgm:t>
        <a:bodyPr/>
        <a:lstStyle/>
        <a:p>
          <a:endParaRPr lang="es-ES_tradnl"/>
        </a:p>
      </dgm:t>
    </dgm:pt>
    <dgm:pt modelId="{4073B47E-51BD-4433-A4C2-97849F64223E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_tradnl" sz="2400" b="0" dirty="0" smtClean="0">
              <a:latin typeface="Arial Narrow" pitchFamily="34" charset="0"/>
            </a:rPr>
            <a:t>Tutor</a:t>
          </a:r>
          <a:endParaRPr lang="es-ES_tradnl" sz="2400" b="0" dirty="0">
            <a:latin typeface="Arial Narrow" pitchFamily="34" charset="0"/>
          </a:endParaRPr>
        </a:p>
      </dgm:t>
    </dgm:pt>
    <dgm:pt modelId="{948D0B0B-94C0-43A7-AD4F-262AAC1C9699}" type="parTrans" cxnId="{CA984DCB-0161-43E3-8F00-1DF8E8954B7C}">
      <dgm:prSet/>
      <dgm:spPr/>
      <dgm:t>
        <a:bodyPr/>
        <a:lstStyle/>
        <a:p>
          <a:endParaRPr lang="es-ES_tradnl"/>
        </a:p>
      </dgm:t>
    </dgm:pt>
    <dgm:pt modelId="{14F69653-4879-460F-B7BA-FE81C9AE14D1}" type="sibTrans" cxnId="{CA984DCB-0161-43E3-8F00-1DF8E8954B7C}">
      <dgm:prSet/>
      <dgm:spPr/>
      <dgm:t>
        <a:bodyPr/>
        <a:lstStyle/>
        <a:p>
          <a:endParaRPr lang="es-ES_tradnl"/>
        </a:p>
      </dgm:t>
    </dgm:pt>
    <dgm:pt modelId="{B9A791CF-AC33-4B20-9B44-229D7B41EF4B}" type="pres">
      <dgm:prSet presAssocID="{551E77A4-F92E-40EA-AC80-0BFE0926FE7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938AD66-5C1B-4D17-B7A0-C13C54250383}" type="pres">
      <dgm:prSet presAssocID="{551E77A4-F92E-40EA-AC80-0BFE0926FE7F}" presName="comp1" presStyleCnt="0"/>
      <dgm:spPr/>
    </dgm:pt>
    <dgm:pt modelId="{130082BB-FBA0-46E9-B2BA-F11D00231E11}" type="pres">
      <dgm:prSet presAssocID="{551E77A4-F92E-40EA-AC80-0BFE0926FE7F}" presName="circle1" presStyleLbl="node1" presStyleIdx="0" presStyleCnt="2" custScaleX="132707" custLinFactNeighborX="5416" custLinFactNeighborY="-59375"/>
      <dgm:spPr/>
      <dgm:t>
        <a:bodyPr/>
        <a:lstStyle/>
        <a:p>
          <a:endParaRPr lang="es-ES_tradnl"/>
        </a:p>
      </dgm:t>
    </dgm:pt>
    <dgm:pt modelId="{AE19643A-AA93-48BE-922F-FE2E6C96174E}" type="pres">
      <dgm:prSet presAssocID="{551E77A4-F92E-40EA-AC80-0BFE0926FE7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B91CB33-45A9-4192-ADA1-9BE54E0CCBF5}" type="pres">
      <dgm:prSet presAssocID="{551E77A4-F92E-40EA-AC80-0BFE0926FE7F}" presName="comp2" presStyleCnt="0"/>
      <dgm:spPr/>
    </dgm:pt>
    <dgm:pt modelId="{F4E90498-84D4-444D-A550-9B37BBA9C3FB}" type="pres">
      <dgm:prSet presAssocID="{551E77A4-F92E-40EA-AC80-0BFE0926FE7F}" presName="circle2" presStyleLbl="node1" presStyleIdx="1" presStyleCnt="2" custScaleY="73325" custLinFactNeighborX="6250" custLinFactNeighborY="15829"/>
      <dgm:spPr/>
      <dgm:t>
        <a:bodyPr/>
        <a:lstStyle/>
        <a:p>
          <a:endParaRPr lang="es-ES_tradnl"/>
        </a:p>
      </dgm:t>
    </dgm:pt>
    <dgm:pt modelId="{E881A468-D055-43F7-8631-9CAB789E91F7}" type="pres">
      <dgm:prSet presAssocID="{551E77A4-F92E-40EA-AC80-0BFE0926FE7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2BF9846-D7F1-4B80-AAD6-EA5505FA2A56}" type="presOf" srcId="{4073B47E-51BD-4433-A4C2-97849F64223E}" destId="{E881A468-D055-43F7-8631-9CAB789E91F7}" srcOrd="1" destOrd="0" presId="urn:microsoft.com/office/officeart/2005/8/layout/venn2"/>
    <dgm:cxn modelId="{CA984DCB-0161-43E3-8F00-1DF8E8954B7C}" srcId="{551E77A4-F92E-40EA-AC80-0BFE0926FE7F}" destId="{4073B47E-51BD-4433-A4C2-97849F64223E}" srcOrd="1" destOrd="0" parTransId="{948D0B0B-94C0-43A7-AD4F-262AAC1C9699}" sibTransId="{14F69653-4879-460F-B7BA-FE81C9AE14D1}"/>
    <dgm:cxn modelId="{A077C287-B0BF-4E82-A839-9CA2E5E34F3E}" type="presOf" srcId="{551E77A4-F92E-40EA-AC80-0BFE0926FE7F}" destId="{B9A791CF-AC33-4B20-9B44-229D7B41EF4B}" srcOrd="0" destOrd="0" presId="urn:microsoft.com/office/officeart/2005/8/layout/venn2"/>
    <dgm:cxn modelId="{00FA209D-8BA8-4E95-82A6-9A95BA65A258}" type="presOf" srcId="{2FD64C6D-7B12-41EE-AB13-568058039AF0}" destId="{AE19643A-AA93-48BE-922F-FE2E6C96174E}" srcOrd="1" destOrd="0" presId="urn:microsoft.com/office/officeart/2005/8/layout/venn2"/>
    <dgm:cxn modelId="{1ABD3916-799B-4266-9853-E202186DFF66}" srcId="{551E77A4-F92E-40EA-AC80-0BFE0926FE7F}" destId="{2FD64C6D-7B12-41EE-AB13-568058039AF0}" srcOrd="0" destOrd="0" parTransId="{ED684512-56CC-4D23-BE25-CD951F5B983A}" sibTransId="{B0E754CC-EA57-49BF-A34E-EEB15AF45FA4}"/>
    <dgm:cxn modelId="{04458D29-F0A4-4982-B33D-38115209AE8E}" type="presOf" srcId="{2FD64C6D-7B12-41EE-AB13-568058039AF0}" destId="{130082BB-FBA0-46E9-B2BA-F11D00231E11}" srcOrd="0" destOrd="0" presId="urn:microsoft.com/office/officeart/2005/8/layout/venn2"/>
    <dgm:cxn modelId="{3A1F563A-6653-408B-8934-8F03E09C4A07}" type="presOf" srcId="{4073B47E-51BD-4433-A4C2-97849F64223E}" destId="{F4E90498-84D4-444D-A550-9B37BBA9C3FB}" srcOrd="0" destOrd="0" presId="urn:microsoft.com/office/officeart/2005/8/layout/venn2"/>
    <dgm:cxn modelId="{A8B705E1-D60A-4993-96FA-802C84E5FCC7}" type="presParOf" srcId="{B9A791CF-AC33-4B20-9B44-229D7B41EF4B}" destId="{2938AD66-5C1B-4D17-B7A0-C13C54250383}" srcOrd="0" destOrd="0" presId="urn:microsoft.com/office/officeart/2005/8/layout/venn2"/>
    <dgm:cxn modelId="{DE9CD065-81FE-4E0E-B599-93047894D9B6}" type="presParOf" srcId="{2938AD66-5C1B-4D17-B7A0-C13C54250383}" destId="{130082BB-FBA0-46E9-B2BA-F11D00231E11}" srcOrd="0" destOrd="0" presId="urn:microsoft.com/office/officeart/2005/8/layout/venn2"/>
    <dgm:cxn modelId="{4FD828BC-CD19-491C-B932-B4B18D8633CE}" type="presParOf" srcId="{2938AD66-5C1B-4D17-B7A0-C13C54250383}" destId="{AE19643A-AA93-48BE-922F-FE2E6C96174E}" srcOrd="1" destOrd="0" presId="urn:microsoft.com/office/officeart/2005/8/layout/venn2"/>
    <dgm:cxn modelId="{C3CC21A8-27FF-47AD-B361-C601E8F2B49B}" type="presParOf" srcId="{B9A791CF-AC33-4B20-9B44-229D7B41EF4B}" destId="{DB91CB33-45A9-4192-ADA1-9BE54E0CCBF5}" srcOrd="1" destOrd="0" presId="urn:microsoft.com/office/officeart/2005/8/layout/venn2"/>
    <dgm:cxn modelId="{38354733-0C66-4129-B7FB-CAE487CFE123}" type="presParOf" srcId="{DB91CB33-45A9-4192-ADA1-9BE54E0CCBF5}" destId="{F4E90498-84D4-444D-A550-9B37BBA9C3FB}" srcOrd="0" destOrd="0" presId="urn:microsoft.com/office/officeart/2005/8/layout/venn2"/>
    <dgm:cxn modelId="{5E2E5241-8B71-4380-A79C-B9DF3D937C84}" type="presParOf" srcId="{DB91CB33-45A9-4192-ADA1-9BE54E0CCBF5}" destId="{E881A468-D055-43F7-8631-9CAB789E91F7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A0A8624-7906-474B-AFBE-24A2A29B90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CE69BBD-1C5D-4595-8C44-C8A05EAB30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79AD-7CD2-4E34-BE4E-9C50273527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A901-FA7B-4359-B99A-FC4B4E8EE0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6C1D3-F65E-48D2-9D61-26888FB6F0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BF5D-D09B-49BE-A6CE-597846B3C4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E89A-CC25-44EE-86E3-2397449FAC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87BFA-5327-403E-8B8B-331723E4BB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D3BBE-A1F6-49B1-B77E-9CD45A923D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48F3-CDE8-4E0A-9D5E-17A359D53B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BE2F6-5CFF-4923-8870-9A7B017B7D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38315-3DD1-4D14-AFE6-AF4CB08E6D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C7DB0-DEEB-4034-BDA6-22BDFBE383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EA75B4-BA26-42D8-88A8-0F81310125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4167-6109" TargetMode="External"/><Relationship Id="rId2" Type="http://schemas.openxmlformats.org/officeDocument/2006/relationships/hyperlink" Target="mailto:favi@infomed.sld.c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50" y="214313"/>
            <a:ext cx="8501063" cy="642937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es-ES" sz="24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4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4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4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4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4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4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8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8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8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800" b="0" dirty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800" b="0" dirty="0" smtClean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800" b="0" dirty="0" smtClean="0"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s-ES" sz="2800" b="0" dirty="0" smtClean="0">
                <a:latin typeface="Arial Narrow" pitchFamily="34" charset="0"/>
              </a:rPr>
              <a:t>Universidad  </a:t>
            </a:r>
            <a:r>
              <a:rPr lang="es-ES" sz="2800" b="0" dirty="0">
                <a:latin typeface="Arial Narrow" pitchFamily="34" charset="0"/>
              </a:rPr>
              <a:t>de Ciencias Médicas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sz="2800" b="0" dirty="0">
                <a:latin typeface="Arial Narrow" pitchFamily="34" charset="0"/>
              </a:rPr>
              <a:t>Guantánamo</a:t>
            </a:r>
          </a:p>
          <a:p>
            <a:pPr algn="ctr" fontAlgn="auto">
              <a:spcAft>
                <a:spcPts val="0"/>
              </a:spcAft>
              <a:defRPr/>
            </a:pPr>
            <a:endParaRPr lang="es-ES" sz="2800" b="0" dirty="0">
              <a:latin typeface="Arial Narrow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es-ES_tradnl" sz="2800" b="0" dirty="0">
              <a:latin typeface="Arial Narrow" pitchFamily="34" charset="0"/>
            </a:endParaRPr>
          </a:p>
          <a:p>
            <a:pPr marL="901700" indent="-901700" algn="ctr">
              <a:defRPr/>
            </a:pPr>
            <a:r>
              <a:rPr lang="es-ES_tradnl" sz="2800" b="0" dirty="0" smtClean="0">
                <a:latin typeface="Arial Narrow" pitchFamily="34" charset="0"/>
              </a:rPr>
              <a:t>Aspectos </a:t>
            </a:r>
            <a:r>
              <a:rPr lang="es-ES_tradnl" sz="2800" b="0" dirty="0">
                <a:latin typeface="Arial Narrow" pitchFamily="34" charset="0"/>
              </a:rPr>
              <a:t>metodológicos </a:t>
            </a:r>
            <a:r>
              <a:rPr lang="es-ES_tradnl" sz="2800" b="0" dirty="0" smtClean="0">
                <a:latin typeface="Arial Narrow" pitchFamily="34" charset="0"/>
              </a:rPr>
              <a:t> de la guía de estudio. Importancia </a:t>
            </a:r>
            <a:r>
              <a:rPr lang="es-ES_tradnl" sz="2800" b="0" dirty="0">
                <a:latin typeface="Arial Narrow" pitchFamily="34" charset="0"/>
              </a:rPr>
              <a:t>en la tutoría y educación en el trabajo.</a:t>
            </a:r>
            <a:endParaRPr lang="es-ES" sz="2800" b="0" dirty="0">
              <a:latin typeface="Arial Narrow" pitchFamily="34" charset="0"/>
              <a:cs typeface="Arial" pitchFamily="34" charset="0"/>
            </a:endParaRPr>
          </a:p>
          <a:p>
            <a:pPr lvl="0" algn="just" eaLnBrk="0" hangingPunct="0">
              <a:defRPr/>
            </a:pPr>
            <a:endParaRPr lang="es-MX" sz="2400" b="0" dirty="0" smtClean="0">
              <a:latin typeface="Arial Narrow" pitchFamily="34" charset="0"/>
            </a:endParaRPr>
          </a:p>
          <a:p>
            <a:pPr lvl="0" algn="just" eaLnBrk="0" hangingPunct="0">
              <a:defRPr/>
            </a:pPr>
            <a:endParaRPr lang="es-MX" sz="2400" b="0" dirty="0" smtClean="0">
              <a:latin typeface="Arial Narrow" pitchFamily="34" charset="0"/>
            </a:endParaRPr>
          </a:p>
          <a:p>
            <a:pPr lvl="0" algn="just" eaLnBrk="0" hangingPunct="0">
              <a:defRPr/>
            </a:pPr>
            <a:endParaRPr lang="es-MX" sz="2400" b="0" dirty="0" smtClean="0">
              <a:latin typeface="Arial Narrow" pitchFamily="34" charset="0"/>
            </a:endParaRPr>
          </a:p>
          <a:p>
            <a:pPr lvl="0" algn="just" eaLnBrk="0" hangingPunct="0">
              <a:defRPr/>
            </a:pPr>
            <a:r>
              <a:rPr lang="es-MX" sz="2400" b="0" dirty="0" smtClean="0">
                <a:latin typeface="Arial Narrow" pitchFamily="34" charset="0"/>
              </a:rPr>
              <a:t>Dra María Agustina Favier Torres</a:t>
            </a:r>
          </a:p>
          <a:p>
            <a:pPr algn="just" eaLnBrk="0" hangingPunct="0">
              <a:defRPr/>
            </a:pPr>
            <a:r>
              <a:rPr lang="es-DO" sz="2400" b="0" dirty="0" smtClean="0">
                <a:solidFill>
                  <a:schemeClr val="tx1"/>
                </a:solidFill>
                <a:latin typeface="Arial Narrow" pitchFamily="34" charset="0"/>
              </a:rPr>
              <a:t>Especialista de Segundo Grado en MGI</a:t>
            </a:r>
          </a:p>
          <a:p>
            <a:pPr lvl="0" algn="just" eaLnBrk="0" hangingPunct="0">
              <a:defRPr/>
            </a:pPr>
            <a:r>
              <a:rPr lang="es-MX" sz="2400" b="0" dirty="0" smtClean="0">
                <a:latin typeface="Arial Narrow" pitchFamily="34" charset="0"/>
              </a:rPr>
              <a:t>Profesora e Investigadora Auxiliar. </a:t>
            </a:r>
          </a:p>
          <a:p>
            <a:pPr lvl="0" algn="just" eaLnBrk="0" hangingPunct="0">
              <a:defRPr/>
            </a:pPr>
            <a:r>
              <a:rPr lang="es-MX" sz="2400" b="0" dirty="0" smtClean="0">
                <a:latin typeface="Arial Narrow" pitchFamily="34" charset="0"/>
              </a:rPr>
              <a:t>Metodóloga de Posgrado</a:t>
            </a:r>
          </a:p>
          <a:p>
            <a:pPr algn="just" defTabSz="914400">
              <a:defRPr/>
            </a:pPr>
            <a:r>
              <a:rPr lang="es-MX" sz="2400" b="0" dirty="0" smtClean="0">
                <a:solidFill>
                  <a:srgbClr val="132767"/>
                </a:solidFill>
                <a:latin typeface="Arial Narrow" pitchFamily="34" charset="0"/>
              </a:rPr>
              <a:t>E-mail: </a:t>
            </a:r>
            <a:r>
              <a:rPr lang="es-MX" sz="2400" b="0" dirty="0" smtClean="0">
                <a:solidFill>
                  <a:srgbClr val="132767">
                    <a:lumMod val="60000"/>
                    <a:lumOff val="40000"/>
                  </a:srgbClr>
                </a:solidFill>
                <a:latin typeface="Arial Narrow" pitchFamily="34" charset="0"/>
                <a:hlinkClick r:id="rId2"/>
              </a:rPr>
              <a:t>favi@infomed.sld.cu</a:t>
            </a:r>
            <a:r>
              <a:rPr lang="es-MX" sz="2400" b="0" dirty="0" smtClean="0">
                <a:solidFill>
                  <a:srgbClr val="132767">
                    <a:lumMod val="60000"/>
                    <a:lumOff val="40000"/>
                  </a:srgbClr>
                </a:solidFill>
                <a:latin typeface="Arial Narrow" pitchFamily="34" charset="0"/>
              </a:rPr>
              <a:t> </a:t>
            </a:r>
          </a:p>
          <a:p>
            <a:pPr lvl="0" algn="just" defTabSz="914400" eaLnBrk="0" hangingPunct="0">
              <a:defRPr/>
            </a:pPr>
            <a:r>
              <a:rPr lang="es-MX" sz="2400" b="0" dirty="0" smtClean="0">
                <a:solidFill>
                  <a:srgbClr val="132767">
                    <a:lumMod val="60000"/>
                    <a:lumOff val="40000"/>
                  </a:srgbClr>
                </a:solidFill>
                <a:latin typeface="Arial Narrow" pitchFamily="34" charset="0"/>
              </a:rPr>
              <a:t>ORCID: </a:t>
            </a:r>
            <a:r>
              <a:rPr lang="es-CO" sz="2400" b="0" u="sng" dirty="0" smtClean="0">
                <a:latin typeface="Arial Narrow" pitchFamily="34" charset="0"/>
                <a:hlinkClick r:id="rId3"/>
              </a:rPr>
              <a:t>https://orcid.org/0000-0002-4167-6109</a:t>
            </a:r>
            <a:r>
              <a:rPr lang="es-CO" sz="2400" b="0" dirty="0" smtClean="0">
                <a:latin typeface="Arial Narrow" pitchFamily="34" charset="0"/>
              </a:rPr>
              <a:t> </a:t>
            </a:r>
            <a:endParaRPr lang="es-MX" sz="2400" b="0" dirty="0" smtClean="0">
              <a:solidFill>
                <a:srgbClr val="132767">
                  <a:lumMod val="60000"/>
                  <a:lumOff val="40000"/>
                </a:srgbClr>
              </a:solidFill>
              <a:latin typeface="Arial Narrow" pitchFamily="34" charset="0"/>
            </a:endParaRPr>
          </a:p>
          <a:p>
            <a:pPr lvl="0" algn="just" eaLnBrk="0" hangingPunct="0">
              <a:defRPr/>
            </a:pPr>
            <a:endParaRPr lang="es-MX" sz="2400" b="0" dirty="0" smtClean="0">
              <a:solidFill>
                <a:srgbClr val="132767">
                  <a:lumMod val="60000"/>
                  <a:lumOff val="40000"/>
                </a:srgbClr>
              </a:solidFill>
              <a:latin typeface="Arial Narrow" pitchFamily="34" charset="0"/>
            </a:endParaRPr>
          </a:p>
          <a:p>
            <a:pPr marL="342900" lvl="0" indent="-342900" algn="just" eaLnBrk="0" hangingPunct="0">
              <a:defRPr/>
            </a:pPr>
            <a:endParaRPr lang="es-MX" sz="2400" b="0" dirty="0" smtClean="0">
              <a:solidFill>
                <a:srgbClr val="132767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es-DO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es-DO" sz="28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defRPr/>
            </a:pPr>
            <a:r>
              <a:rPr lang="es-DO" sz="2800" b="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algn="just">
              <a:defRPr/>
            </a:pPr>
            <a:r>
              <a:rPr lang="es-DO" sz="2400" b="0" dirty="0">
                <a:solidFill>
                  <a:schemeClr val="tx1"/>
                </a:solidFill>
                <a:latin typeface="Arial Narrow" pitchFamily="34" charset="0"/>
              </a:rPr>
              <a:t>                    </a:t>
            </a:r>
          </a:p>
          <a:p>
            <a:pPr algn="just">
              <a:defRPr/>
            </a:pPr>
            <a:endParaRPr lang="es-DO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es-ES" sz="2400" b="0" dirty="0">
              <a:solidFill>
                <a:schemeClr val="tx1"/>
              </a:solidFill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endParaRPr lang="es-ES" sz="2000" b="0" dirty="0">
              <a:solidFill>
                <a:schemeClr val="tx1"/>
              </a:solidFill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es-DO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es-D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s-ES" sz="2400" dirty="0"/>
          </a:p>
          <a:p>
            <a:pPr algn="ctr" fontAlgn="auto">
              <a:spcAft>
                <a:spcPts val="0"/>
              </a:spcAft>
              <a:defRPr/>
            </a:pPr>
            <a:endParaRPr lang="es-E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428875" y="571500"/>
            <a:ext cx="3571875" cy="500063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FUNCIÓN EVALUADORA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28596" y="1714488"/>
            <a:ext cx="8429684" cy="928694"/>
          </a:xfrm>
          <a:prstGeom prst="roundRect">
            <a:avLst>
              <a:gd name="adj" fmla="val 10000"/>
            </a:avLst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s-ES_tradnl" sz="2000" dirty="0">
                <a:latin typeface="Arial Narrow" pitchFamily="34" charset="0"/>
              </a:rPr>
              <a:t>Estimula</a:t>
            </a:r>
            <a:r>
              <a:rPr lang="es-ES_tradnl" sz="2000" b="0" dirty="0">
                <a:latin typeface="Arial Narrow" pitchFamily="34" charset="0"/>
              </a:rPr>
              <a:t> los  </a:t>
            </a:r>
            <a:r>
              <a:rPr lang="es-ES_tradnl" sz="2000" dirty="0">
                <a:latin typeface="Arial Narrow" pitchFamily="34" charset="0"/>
              </a:rPr>
              <a:t>conocimientos</a:t>
            </a:r>
            <a:r>
              <a:rPr lang="es-ES_tradnl" sz="2000" b="0" dirty="0">
                <a:latin typeface="Arial Narrow" pitchFamily="34" charset="0"/>
              </a:rPr>
              <a:t>  previos,  que le permiten al estudiante incorporar los nuevos y resolver problemas.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428596" y="2714620"/>
            <a:ext cx="8429684" cy="928694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s-ES_tradnl" sz="2000" dirty="0">
                <a:latin typeface="Arial Narrow" pitchFamily="34" charset="0"/>
              </a:rPr>
              <a:t>Propone</a:t>
            </a:r>
            <a:r>
              <a:rPr lang="es-ES_tradnl" sz="2000" b="0" dirty="0">
                <a:latin typeface="Arial Narrow" pitchFamily="34" charset="0"/>
              </a:rPr>
              <a:t>  </a:t>
            </a:r>
            <a:r>
              <a:rPr lang="es-ES_tradnl" sz="2000" dirty="0">
                <a:latin typeface="Arial Narrow" pitchFamily="34" charset="0"/>
              </a:rPr>
              <a:t>ejercicios </a:t>
            </a:r>
            <a:r>
              <a:rPr lang="es-ES_tradnl" sz="2000" b="0" dirty="0">
                <a:latin typeface="Arial Narrow" pitchFamily="34" charset="0"/>
              </a:rPr>
              <a:t> recomendados  como  un  mecanismo  de  evaluación continua y formativa. 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57158" y="3857628"/>
            <a:ext cx="8429684" cy="928694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s-ES_tradnl" sz="2000" dirty="0">
                <a:latin typeface="Arial Narrow" pitchFamily="34" charset="0"/>
              </a:rPr>
              <a:t>Presenta</a:t>
            </a:r>
            <a:r>
              <a:rPr lang="es-ES_tradnl" sz="2000" b="0" dirty="0">
                <a:latin typeface="Arial Narrow" pitchFamily="34" charset="0"/>
              </a:rPr>
              <a:t> </a:t>
            </a:r>
            <a:r>
              <a:rPr lang="es-ES_tradnl" sz="2000" dirty="0">
                <a:latin typeface="Arial Narrow" pitchFamily="34" charset="0"/>
              </a:rPr>
              <a:t>ejercicios</a:t>
            </a:r>
            <a:r>
              <a:rPr lang="es-ES_tradnl" sz="2000" b="0" dirty="0">
                <a:latin typeface="Arial Narrow" pitchFamily="34" charset="0"/>
              </a:rPr>
              <a:t> de autocomprobación del aprendizaje (autoevaluaciones).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57158" y="5214950"/>
            <a:ext cx="8358246" cy="1357298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s-ES_tradnl" sz="2000" dirty="0">
                <a:latin typeface="Arial Narrow" pitchFamily="34" charset="0"/>
              </a:rPr>
              <a:t>Promueve</a:t>
            </a:r>
            <a:r>
              <a:rPr lang="es-ES_tradnl" sz="2000" b="0" dirty="0">
                <a:latin typeface="Arial Narrow" pitchFamily="34" charset="0"/>
              </a:rPr>
              <a:t> la </a:t>
            </a:r>
            <a:r>
              <a:rPr lang="es-ES_tradnl" sz="2000" dirty="0">
                <a:latin typeface="Arial Narrow" pitchFamily="34" charset="0"/>
              </a:rPr>
              <a:t>evaluación</a:t>
            </a:r>
            <a:r>
              <a:rPr lang="es-ES_tradnl" sz="2000" b="0" dirty="0">
                <a:latin typeface="Arial Narrow" pitchFamily="34" charset="0"/>
              </a:rPr>
              <a:t> </a:t>
            </a:r>
            <a:r>
              <a:rPr lang="es-ES_tradnl" sz="2000" dirty="0">
                <a:latin typeface="Arial Narrow" pitchFamily="34" charset="0"/>
              </a:rPr>
              <a:t>participativa</a:t>
            </a:r>
            <a:r>
              <a:rPr lang="es-ES_tradnl" sz="2000" b="0" dirty="0">
                <a:latin typeface="Arial Narrow" pitchFamily="34" charset="0"/>
              </a:rPr>
              <a:t>, que a su vez concientiza en los estudiantes la importancia que tiene resolver las tareas de la guía de estudio, que lo va a implicando aun más en el proceso de aprendizaje.  </a:t>
            </a:r>
          </a:p>
        </p:txBody>
      </p:sp>
      <p:cxnSp>
        <p:nvCxnSpPr>
          <p:cNvPr id="15" name="14 Conector recto"/>
          <p:cNvCxnSpPr/>
          <p:nvPr/>
        </p:nvCxnSpPr>
        <p:spPr>
          <a:xfrm rot="10800000">
            <a:off x="214313" y="785813"/>
            <a:ext cx="22145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16200000" flipH="1">
            <a:off x="-500062" y="1500188"/>
            <a:ext cx="142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214313" y="2214563"/>
            <a:ext cx="2143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-358775" y="2786063"/>
            <a:ext cx="11445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214313" y="3357563"/>
            <a:ext cx="14287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5400000">
            <a:off x="-356393" y="3856831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214313" y="4429125"/>
            <a:ext cx="1428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-463550" y="5106988"/>
            <a:ext cx="1357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214313" y="5786438"/>
            <a:ext cx="14287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85728"/>
            <a:ext cx="18573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25320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5984" y="571480"/>
            <a:ext cx="6572296" cy="1143008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3400" dirty="0">
                <a:latin typeface="Arial Narrow" pitchFamily="34" charset="0"/>
              </a:rPr>
              <a:t>¿</a:t>
            </a:r>
            <a:r>
              <a:rPr lang="es-ES_tradnl" sz="3400" b="0" dirty="0">
                <a:latin typeface="Arial Narrow" pitchFamily="34" charset="0"/>
              </a:rPr>
              <a:t>Por qué es necesario conocer las funciones de la Guía de Estudio?</a:t>
            </a:r>
          </a:p>
          <a:p>
            <a:pPr algn="just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b="0" dirty="0">
              <a:latin typeface="Arial Narrow" pitchFamily="34" charset="0"/>
            </a:endParaRP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285750" y="2057400"/>
            <a:ext cx="8643938" cy="3786188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es-ES_tradnl" sz="2000" b="0" dirty="0">
                <a:latin typeface="Arial Narrow" pitchFamily="34" charset="0"/>
                <a:ea typeface="Calibri" pitchFamily="34" charset="0"/>
                <a:cs typeface="Arial" charset="0"/>
              </a:rPr>
              <a:t>Es importante que los profesores las interioricen y tomen conciencia de la necesidad de introducir </a:t>
            </a:r>
            <a:r>
              <a:rPr lang="es-ES_tradnl" sz="2000" dirty="0">
                <a:latin typeface="Arial Narrow" pitchFamily="34" charset="0"/>
                <a:ea typeface="Calibri" pitchFamily="34" charset="0"/>
                <a:cs typeface="Arial" charset="0"/>
              </a:rPr>
              <a:t>cambios </a:t>
            </a:r>
            <a:r>
              <a:rPr lang="es-ES_tradnl" sz="2000" b="0" dirty="0">
                <a:latin typeface="Arial Narrow" pitchFamily="34" charset="0"/>
                <a:ea typeface="Calibri" pitchFamily="34" charset="0"/>
                <a:cs typeface="Arial" charset="0"/>
              </a:rPr>
              <a:t>en los métodos y estilos, que </a:t>
            </a:r>
            <a:r>
              <a:rPr lang="es-ES_tradnl" sz="2000" dirty="0">
                <a:latin typeface="Arial Narrow" pitchFamily="34" charset="0"/>
                <a:ea typeface="Calibri" pitchFamily="34" charset="0"/>
                <a:cs typeface="Arial" charset="0"/>
              </a:rPr>
              <a:t>garanticen la formación en el estudiante de hábitos, habilidades,  valores para que realicen una labor intelectual independiente, y así puedan construir su conocimiento y tener buen aprendizaje.</a:t>
            </a:r>
          </a:p>
          <a:p>
            <a:pPr algn="just" eaLnBrk="0" hangingPunct="0">
              <a:lnSpc>
                <a:spcPct val="150000"/>
              </a:lnSpc>
              <a:defRPr/>
            </a:pPr>
            <a:endParaRPr lang="es-ES_tradnl" sz="2000" b="0" dirty="0">
              <a:latin typeface="Arial Narrow" pitchFamily="34" charset="0"/>
              <a:ea typeface="Calibri" pitchFamily="34" charset="0"/>
              <a:cs typeface="Arial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es-ES_tradnl" sz="2000" b="0" dirty="0">
                <a:latin typeface="Arial Narrow" pitchFamily="34" charset="0"/>
                <a:ea typeface="Calibri" pitchFamily="34" charset="0"/>
                <a:cs typeface="Arial" charset="0"/>
              </a:rPr>
              <a:t>La ausencia del profesor en el espacio </a:t>
            </a:r>
            <a:r>
              <a:rPr lang="es-ES_tradnl" sz="2000" b="0" dirty="0" err="1">
                <a:latin typeface="Arial Narrow" pitchFamily="34" charset="0"/>
                <a:ea typeface="Calibri" pitchFamily="34" charset="0"/>
                <a:cs typeface="Arial" charset="0"/>
              </a:rPr>
              <a:t>interpresencial</a:t>
            </a:r>
            <a:r>
              <a:rPr lang="es-ES_tradnl" sz="2000" b="0" dirty="0">
                <a:latin typeface="Arial Narrow" pitchFamily="34" charset="0"/>
                <a:ea typeface="Calibri" pitchFamily="34" charset="0"/>
                <a:cs typeface="Arial" charset="0"/>
              </a:rPr>
              <a:t>, en el que los estudiantes deben profundizar y reafirmar los conocimientos y habilidades, </a:t>
            </a:r>
            <a:r>
              <a:rPr lang="es-ES_tradnl" sz="2000" dirty="0">
                <a:latin typeface="Arial Narrow" pitchFamily="34" charset="0"/>
                <a:ea typeface="Calibri" pitchFamily="34" charset="0"/>
                <a:cs typeface="Arial" charset="0"/>
              </a:rPr>
              <a:t>no quiere decir que deje de ser un trabajo planificado, orientado,  controlado  y evaluado por el profesor</a:t>
            </a:r>
            <a:r>
              <a:rPr lang="es-ES_tradnl" sz="2000" b="0" dirty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.</a:t>
            </a:r>
            <a:endParaRPr lang="es-ES_tradnl" sz="2400" b="0" dirty="0">
              <a:solidFill>
                <a:srgbClr val="C00000"/>
              </a:solidFill>
              <a:latin typeface="Arial Narrow" pitchFamily="34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14678" y="500042"/>
            <a:ext cx="1928826" cy="5715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ESTRUCTURA 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1857356" y="2285992"/>
            <a:ext cx="1428760" cy="785818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Créditos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034" y="2285992"/>
            <a:ext cx="1143008" cy="785818"/>
          </a:xfrm>
          <a:prstGeom prst="round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Enumeración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500430" y="2214554"/>
            <a:ext cx="1928826" cy="785818"/>
          </a:xfrm>
          <a:prstGeom prst="round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Presentación del Tema y contenidos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643570" y="2214554"/>
            <a:ext cx="1357322" cy="78581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Objetivos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7143768" y="2214554"/>
            <a:ext cx="1785950" cy="785818"/>
          </a:xfrm>
          <a:prstGeom prst="round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2000" b="0" dirty="0">
                <a:latin typeface="Arial Narrow" pitchFamily="34" charset="0"/>
              </a:rPr>
              <a:t>Orientaciones Metodológicas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57158" y="3929066"/>
            <a:ext cx="2000264" cy="121444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Bibliografía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500298" y="3929066"/>
            <a:ext cx="2000264" cy="1285884"/>
          </a:xfrm>
          <a:prstGeom prst="round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Actividades o Tareas Docentes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786578" y="3929066"/>
            <a:ext cx="2000264" cy="1214446"/>
          </a:xfrm>
          <a:prstGeom prst="round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Autoevaluación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000125" y="1785938"/>
            <a:ext cx="7143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16200000" flipH="1">
            <a:off x="3321844" y="3750469"/>
            <a:ext cx="2143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785019" y="1999457"/>
            <a:ext cx="4286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2215356" y="1999457"/>
            <a:ext cx="4286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>
            <a:off x="4215606" y="1999457"/>
            <a:ext cx="4286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rot="5400000">
            <a:off x="6144419" y="1999457"/>
            <a:ext cx="4286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rot="5400000">
            <a:off x="7930356" y="1999457"/>
            <a:ext cx="4286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4071144" y="1427957"/>
            <a:ext cx="714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5400000">
            <a:off x="8002588" y="3714750"/>
            <a:ext cx="2841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6200000" flipH="1">
            <a:off x="5464969" y="3750469"/>
            <a:ext cx="2143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4714876" y="3857628"/>
            <a:ext cx="1785950" cy="1285884"/>
          </a:xfrm>
          <a:prstGeom prst="round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PR" sz="2000" b="0" dirty="0">
                <a:latin typeface="Arial Narrow" pitchFamily="34" charset="0"/>
              </a:rPr>
              <a:t>Generalización y transferencia de los conocimientos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6" name="35 Conector recto"/>
          <p:cNvCxnSpPr/>
          <p:nvPr/>
        </p:nvCxnSpPr>
        <p:spPr>
          <a:xfrm rot="5400000">
            <a:off x="3535363" y="1320800"/>
            <a:ext cx="500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10800000">
            <a:off x="285750" y="1571625"/>
            <a:ext cx="3500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5400000">
            <a:off x="-749300" y="2606675"/>
            <a:ext cx="20716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flipV="1">
            <a:off x="285750" y="3571875"/>
            <a:ext cx="785812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rot="16200000" flipH="1">
            <a:off x="1250157" y="3750469"/>
            <a:ext cx="2143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290"/>
            <a:ext cx="1857388" cy="121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9" name="28 Rectángulo"/>
          <p:cNvSpPr/>
          <p:nvPr/>
        </p:nvSpPr>
        <p:spPr>
          <a:xfrm>
            <a:off x="1571625" y="5500688"/>
            <a:ext cx="6357938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No existe un modelo único para desarrollar una guía de estudio, pero estos aspectos no deben faltar en su confección.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Flecha derecha"/>
          <p:cNvSpPr/>
          <p:nvPr/>
        </p:nvSpPr>
        <p:spPr>
          <a:xfrm rot="5400000">
            <a:off x="4429124" y="3857628"/>
            <a:ext cx="285752" cy="8572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0" name="19 Flecha derecha"/>
          <p:cNvSpPr/>
          <p:nvPr/>
        </p:nvSpPr>
        <p:spPr>
          <a:xfrm rot="16200000">
            <a:off x="4464843" y="2107397"/>
            <a:ext cx="214314" cy="8572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8" name="17 Flecha derecha"/>
          <p:cNvSpPr/>
          <p:nvPr/>
        </p:nvSpPr>
        <p:spPr>
          <a:xfrm>
            <a:off x="5429256" y="2928934"/>
            <a:ext cx="285752" cy="92869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7" name="16 Flecha izquierda"/>
          <p:cNvSpPr/>
          <p:nvPr/>
        </p:nvSpPr>
        <p:spPr>
          <a:xfrm>
            <a:off x="3428992" y="2928934"/>
            <a:ext cx="264028" cy="92869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3" name="2 Rectángulo redondeado"/>
          <p:cNvSpPr/>
          <p:nvPr/>
        </p:nvSpPr>
        <p:spPr>
          <a:xfrm>
            <a:off x="3428992" y="1785926"/>
            <a:ext cx="2357454" cy="571504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</a:rPr>
              <a:t>Enfoque sistémico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928662" y="2786058"/>
            <a:ext cx="2428892" cy="1357322"/>
          </a:xfrm>
          <a:prstGeom prst="round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</a:rPr>
              <a:t>Correcta formulación y vinculación  con la aplicación práctica</a:t>
            </a:r>
          </a:p>
          <a:p>
            <a:pPr algn="just">
              <a:defRPr/>
            </a:pP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85918" y="642918"/>
            <a:ext cx="4214842" cy="5715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ASPECTOS METODOLÓGICOS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786446" y="2714620"/>
            <a:ext cx="2286016" cy="1428760"/>
          </a:xfrm>
          <a:prstGeom prst="round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</a:rPr>
              <a:t>Complejidad gradual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714750" y="2714625"/>
            <a:ext cx="1714500" cy="14287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 sz="2000" dirty="0"/>
          </a:p>
          <a:p>
            <a:pPr algn="ctr">
              <a:defRPr/>
            </a:pP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Tarea Docente</a:t>
            </a:r>
          </a:p>
          <a:p>
            <a:pPr algn="ctr">
              <a:defRPr/>
            </a:pP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(Célula básica)</a:t>
            </a:r>
          </a:p>
          <a:p>
            <a:pPr algn="ctr">
              <a:defRPr/>
            </a:pP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28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6" name="15 Rectángulo"/>
          <p:cNvSpPr/>
          <p:nvPr/>
        </p:nvSpPr>
        <p:spPr>
          <a:xfrm>
            <a:off x="2357422" y="4572008"/>
            <a:ext cx="4572000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Planificación del tiempo necesario para la organización racional de las tareas a realizar por parte del estudiante.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Flecha derecha"/>
          <p:cNvSpPr/>
          <p:nvPr/>
        </p:nvSpPr>
        <p:spPr>
          <a:xfrm rot="5400000">
            <a:off x="4429124" y="3857628"/>
            <a:ext cx="285752" cy="8572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0" name="19 Flecha derecha"/>
          <p:cNvSpPr/>
          <p:nvPr/>
        </p:nvSpPr>
        <p:spPr>
          <a:xfrm rot="16200000">
            <a:off x="4464843" y="2107397"/>
            <a:ext cx="214314" cy="8572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8" name="17 Flecha derecha"/>
          <p:cNvSpPr/>
          <p:nvPr/>
        </p:nvSpPr>
        <p:spPr>
          <a:xfrm>
            <a:off x="5429256" y="2928934"/>
            <a:ext cx="285752" cy="92869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7" name="16 Flecha izquierda"/>
          <p:cNvSpPr/>
          <p:nvPr/>
        </p:nvSpPr>
        <p:spPr>
          <a:xfrm>
            <a:off x="3428992" y="2928934"/>
            <a:ext cx="264028" cy="92869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3" name="2 Rectángulo redondeado"/>
          <p:cNvSpPr/>
          <p:nvPr/>
        </p:nvSpPr>
        <p:spPr>
          <a:xfrm>
            <a:off x="3428992" y="1785926"/>
            <a:ext cx="2357454" cy="571504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</a:rPr>
              <a:t>Enfoque sistémico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928662" y="2786058"/>
            <a:ext cx="2428892" cy="1357322"/>
          </a:xfrm>
          <a:prstGeom prst="round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</a:rPr>
              <a:t>Correcta formulación y vinculación  con la aplicación práctica</a:t>
            </a:r>
          </a:p>
          <a:p>
            <a:pPr algn="just">
              <a:defRPr/>
            </a:pP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85918" y="642918"/>
            <a:ext cx="4214842" cy="5715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ASPECTOS METODOLÓGICOS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786446" y="2714620"/>
            <a:ext cx="2286016" cy="1428760"/>
          </a:xfrm>
          <a:prstGeom prst="round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</a:rPr>
              <a:t>Complejidad gradual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714750" y="2714625"/>
            <a:ext cx="1714500" cy="14287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 sz="2000" dirty="0"/>
          </a:p>
          <a:p>
            <a:pPr algn="ctr">
              <a:defRPr/>
            </a:pP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Tarea Docente</a:t>
            </a:r>
          </a:p>
          <a:p>
            <a:pPr algn="ctr">
              <a:defRPr/>
            </a:pP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(Célula básica)</a:t>
            </a:r>
          </a:p>
          <a:p>
            <a:pPr algn="ctr">
              <a:defRPr/>
            </a:pP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28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4" name="13 Rectángulo"/>
          <p:cNvSpPr/>
          <p:nvPr/>
        </p:nvSpPr>
        <p:spPr>
          <a:xfrm>
            <a:off x="1071538" y="4429132"/>
            <a:ext cx="7215238" cy="830997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Debe estar presente </a:t>
            </a:r>
            <a:r>
              <a:rPr lang="es-ES_tradnl" sz="2400" dirty="0">
                <a:solidFill>
                  <a:srgbClr val="C00000"/>
                </a:solidFill>
                <a:latin typeface="Arial Narrow" pitchFamily="34" charset="0"/>
              </a:rPr>
              <a:t>un</a:t>
            </a:r>
            <a:r>
              <a:rPr lang="es-ES_tradnl" sz="2400" b="0" dirty="0">
                <a:latin typeface="Arial Narrow" pitchFamily="34" charset="0"/>
              </a:rPr>
              <a:t> </a:t>
            </a:r>
            <a:r>
              <a:rPr lang="es-ES_tradnl" sz="2400" dirty="0">
                <a:solidFill>
                  <a:srgbClr val="C00000"/>
                </a:solidFill>
                <a:latin typeface="Arial Narrow" pitchFamily="34" charset="0"/>
              </a:rPr>
              <a:t>objetivo</a:t>
            </a:r>
            <a:r>
              <a:rPr lang="es-ES_tradnl" sz="2400" b="0" dirty="0">
                <a:latin typeface="Arial Narrow" pitchFamily="34" charset="0"/>
              </a:rPr>
              <a:t>, </a:t>
            </a:r>
            <a:r>
              <a:rPr lang="es-ES_tradnl" sz="2400" dirty="0">
                <a:solidFill>
                  <a:schemeClr val="tx2"/>
                </a:solidFill>
                <a:latin typeface="Arial Narrow" pitchFamily="34" charset="0"/>
              </a:rPr>
              <a:t>un conocimiento a asimilar</a:t>
            </a:r>
            <a:r>
              <a:rPr lang="es-ES_tradnl" sz="2400" b="0" dirty="0">
                <a:latin typeface="Arial Narrow" pitchFamily="34" charset="0"/>
              </a:rPr>
              <a:t>, </a:t>
            </a:r>
            <a:r>
              <a:rPr lang="es-ES_tradnl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una habilidad a desarrollar,</a:t>
            </a:r>
            <a:r>
              <a:rPr lang="es-ES_tradnl" sz="2400" b="0" dirty="0">
                <a:latin typeface="Arial Narrow" pitchFamily="34" charset="0"/>
              </a:rPr>
              <a:t> </a:t>
            </a:r>
            <a:r>
              <a:rPr lang="es-ES_tradnl" sz="2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un valor a formar. </a:t>
            </a:r>
            <a:endParaRPr lang="es-ES_trad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1071538" y="5572140"/>
            <a:ext cx="7215238" cy="1200329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La tarea docente se presenta como un recurso didáctico idóneo para el desarrollo de la independencia cognoscitiva de los estudiantes. 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1"/>
          <p:cNvSpPr>
            <a:spLocks noChangeArrowheads="1"/>
          </p:cNvSpPr>
          <p:nvPr/>
        </p:nvSpPr>
        <p:spPr bwMode="auto">
          <a:xfrm>
            <a:off x="428625" y="2214563"/>
            <a:ext cx="8429625" cy="3324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es-ES" sz="2000" dirty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¿Responde al sistema de objetivos del modelo del profesional, de la disciplina, de la asignatura, del tema y al de la clase? </a:t>
            </a:r>
            <a:endParaRPr lang="es-ES_tradnl" sz="2000" dirty="0">
              <a:solidFill>
                <a:srgbClr val="C00000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es-ES" sz="2000" dirty="0">
                <a:solidFill>
                  <a:schemeClr val="tx2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¿Permite la búsqueda y la revelación analítica del conocimiento?</a:t>
            </a:r>
            <a:endParaRPr lang="es-ES_tradnl" sz="2000" dirty="0">
              <a:solidFill>
                <a:schemeClr val="tx2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es-ES" sz="2000" dirty="0">
                <a:solidFill>
                  <a:srgbClr val="00B050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¿Vincula la unidad de la teoría con la práctica?</a:t>
            </a:r>
            <a:endParaRPr lang="es-ES_tradnl" sz="2000" dirty="0">
              <a:solidFill>
                <a:srgbClr val="00B050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es-ES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¿Considera las fases de la actividad de aprendizaje del estudiante: la orientación, la ejecución y el control? </a:t>
            </a:r>
            <a:endParaRPr lang="es-ES_tradnl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es-ES" sz="2000" dirty="0">
                <a:solidFill>
                  <a:srgbClr val="00B0F0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¿Desarrolla valores y habilidades profesionales?</a:t>
            </a:r>
            <a:endParaRPr lang="es-ES" sz="2000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071538" y="285728"/>
            <a:ext cx="7000924" cy="1200329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s-ES" sz="240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ALGUNOS DE LOS ASPECTOS DIDÁCTICOS IMPORTANTES A TENER EN CUENTA DURANTE LA CONFECCIÓN DE LA TAREA DOCENTE</a:t>
            </a:r>
            <a:endParaRPr lang="es-ES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000496" y="1571612"/>
            <a:ext cx="484632" cy="42862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Flecha derecha"/>
          <p:cNvSpPr/>
          <p:nvPr/>
        </p:nvSpPr>
        <p:spPr>
          <a:xfrm rot="16200000">
            <a:off x="4464843" y="2321711"/>
            <a:ext cx="214314" cy="8572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8" name="17 Flecha derecha"/>
          <p:cNvSpPr/>
          <p:nvPr/>
        </p:nvSpPr>
        <p:spPr>
          <a:xfrm>
            <a:off x="5500694" y="3214686"/>
            <a:ext cx="285752" cy="92869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7" name="16 Flecha izquierda"/>
          <p:cNvSpPr/>
          <p:nvPr/>
        </p:nvSpPr>
        <p:spPr>
          <a:xfrm>
            <a:off x="3357554" y="3214686"/>
            <a:ext cx="264028" cy="92869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3" name="2 Rectángulo redondeado"/>
          <p:cNvSpPr/>
          <p:nvPr/>
        </p:nvSpPr>
        <p:spPr>
          <a:xfrm>
            <a:off x="2500298" y="1571612"/>
            <a:ext cx="4071966" cy="1000132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Que  la forma de presentación y orientación de la guía sea </a:t>
            </a:r>
            <a:r>
              <a:rPr lang="es-ES_tradnl" sz="2400" b="0" dirty="0" err="1">
                <a:latin typeface="Arial Narrow" pitchFamily="34" charset="0"/>
              </a:rPr>
              <a:t>motivante</a:t>
            </a:r>
            <a:r>
              <a:rPr lang="es-ES_tradnl" sz="2400" b="0" dirty="0">
                <a:latin typeface="Arial Narrow" pitchFamily="34" charset="0"/>
              </a:rPr>
              <a:t>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428596" y="3071810"/>
            <a:ext cx="2928958" cy="1643074"/>
          </a:xfrm>
          <a:prstGeom prst="round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0" dirty="0">
                <a:latin typeface="Arial Narrow" pitchFamily="34" charset="0"/>
              </a:rPr>
              <a:t>Acertado control de la tarea docente, que permita la evaluación y auto evaluación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428860" y="428604"/>
            <a:ext cx="4214842" cy="7858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ASPECTOS METODOLÓGICOS  (CONTINUACIÓN)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786446" y="2928934"/>
            <a:ext cx="3143272" cy="1928826"/>
          </a:xfrm>
          <a:prstGeom prst="round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Disponibilidad de medios y materiales de apoyo que sirvan de base para la apropiación de contenidos.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71810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6" name="15 Rectángulo redondeado"/>
          <p:cNvSpPr/>
          <p:nvPr/>
        </p:nvSpPr>
        <p:spPr>
          <a:xfrm>
            <a:off x="4929190" y="5143512"/>
            <a:ext cx="3000428" cy="150019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2000" b="0" dirty="0">
                <a:latin typeface="Arial Narrow" pitchFamily="34" charset="0"/>
              </a:rPr>
              <a:t>Debatir instrucciones o indicaciones de los pasos a seguir, y las acciones a realizar en el trabajo indicado con la bibliografía.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142976" y="5143512"/>
            <a:ext cx="2857520" cy="1428760"/>
          </a:xfrm>
          <a:prstGeom prst="round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2000" b="0" dirty="0">
                <a:latin typeface="Arial Narrow" pitchFamily="34" charset="0"/>
              </a:rPr>
              <a:t>Analizar con los estudiantes  los resultados  del trabajo independiente.</a:t>
            </a:r>
            <a:endParaRPr lang="es-ES_tradnl" sz="2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20 Flecha abajo"/>
          <p:cNvSpPr/>
          <p:nvPr/>
        </p:nvSpPr>
        <p:spPr>
          <a:xfrm rot="2214583">
            <a:off x="3619785" y="4511378"/>
            <a:ext cx="635875" cy="37178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3" name="22 Flecha abajo"/>
          <p:cNvSpPr/>
          <p:nvPr/>
        </p:nvSpPr>
        <p:spPr>
          <a:xfrm rot="19788221">
            <a:off x="4842855" y="4540887"/>
            <a:ext cx="544693" cy="37178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85750" y="1500188"/>
            <a:ext cx="8429625" cy="5078412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es-PR" sz="1200" dirty="0">
                <a:solidFill>
                  <a:schemeClr val="tx1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PR" sz="2400" b="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Se puede lograr mediante las acciones siguientes por parte del estudiante: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lvl="1" indent="-366713" algn="just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s-PR" sz="2400" b="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Identificar y resolver nuevos problemas a la luz de experiencias anteriores. 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1" indent="-366713" algn="just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s-PR" sz="2400" b="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Descubrir relaciones por sí solo y aplicar su aprendizaje a diversas tareas.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1" indent="-366713" algn="just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s-PR" sz="2400" b="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Descubrir muchas oportunidades para realizar la transferencia de lo aprendido.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1" indent="-366713" algn="just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s-PR" sz="2400" b="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Creación de soluciones en las que se integre lo aprendido. 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28728" y="428604"/>
            <a:ext cx="5214974" cy="83099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PR" sz="2400" dirty="0">
                <a:solidFill>
                  <a:prstClr val="black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GENERALIZACIÓN Y TRANSFERENCIA DE LOS CONOCIMIENTOS</a:t>
            </a:r>
            <a:endParaRPr lang="es-ES_tradnl" sz="2400" dirty="0">
              <a:latin typeface="Arial Narrow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gray">
          <a:xfrm>
            <a:off x="785786" y="428604"/>
            <a:ext cx="6929486" cy="714375"/>
          </a:xfrm>
          <a:prstGeom prst="roundRect">
            <a:avLst>
              <a:gd name="adj" fmla="val 11921"/>
            </a:avLst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IMPORTANCIA DE LA GUÍA DE ESTUDIO EN LA TUTORÍA</a:t>
            </a:r>
          </a:p>
          <a:p>
            <a:pPr algn="ctr"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DURANTE LA EDUCACIÓN EN EL TRABAJO.</a:t>
            </a:r>
            <a:endParaRPr lang="es-ES_tradnl" sz="2400" b="0" dirty="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1643042" y="1643050"/>
          <a:ext cx="321471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1571625" y="4429125"/>
            <a:ext cx="3071813" cy="8302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Su actuación</a:t>
            </a:r>
          </a:p>
          <a:p>
            <a:pPr algn="ctr"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es una tarea esencial</a:t>
            </a: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3000364" y="3929066"/>
            <a:ext cx="484632" cy="50006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3" name="12 Rectángulo"/>
          <p:cNvSpPr/>
          <p:nvPr/>
        </p:nvSpPr>
        <p:spPr>
          <a:xfrm>
            <a:off x="214313" y="5643563"/>
            <a:ext cx="1947862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el qué enseñar</a:t>
            </a: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357438" y="5643563"/>
            <a:ext cx="2225675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el cómo enseñar</a:t>
            </a: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786313" y="5643563"/>
            <a:ext cx="2643187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el para qué enseñar</a:t>
            </a:r>
            <a:endParaRPr lang="es-ES_tradnl" sz="2400" dirty="0">
              <a:latin typeface="Arial Narrow" pitchFamily="34" charset="0"/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 rot="5400000">
            <a:off x="1500188" y="5286375"/>
            <a:ext cx="357188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4429125" y="5286375"/>
            <a:ext cx="428625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2928144" y="5430044"/>
            <a:ext cx="2873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5214938" y="1785938"/>
            <a:ext cx="3143250" cy="34163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CO" sz="2400" b="0" dirty="0">
                <a:latin typeface="Arial Narrow" pitchFamily="34" charset="0"/>
              </a:rPr>
              <a:t>Es preciso contar con un tutor que posea un conjunto de actitudes y habilidades adecuadas para enseñar.</a:t>
            </a:r>
            <a:r>
              <a:rPr lang="es-CO" sz="2400" b="0" baseline="30000" dirty="0">
                <a:latin typeface="Arial Narrow" pitchFamily="34" charset="0"/>
              </a:rPr>
              <a:t> </a:t>
            </a:r>
            <a:r>
              <a:rPr lang="es-CO" sz="2400" b="0" dirty="0">
                <a:latin typeface="Arial Narrow" pitchFamily="34" charset="0"/>
              </a:rPr>
              <a:t>El trabajo metodológico debe constituir la vía principal en la preparación de los profesores/tutores.</a:t>
            </a:r>
            <a:r>
              <a:rPr lang="es-CO" sz="2400" b="0" baseline="30000" dirty="0">
                <a:latin typeface="Arial Narrow" pitchFamily="34" charset="0"/>
              </a:rPr>
              <a:t> </a:t>
            </a:r>
            <a:endParaRPr lang="es-ES_tradnl" sz="2400" b="0" dirty="0">
              <a:latin typeface="Arial Narrow" pitchFamily="34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3786188" y="3357563"/>
            <a:ext cx="142875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214313" y="1500188"/>
            <a:ext cx="2428875" cy="1323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  <a:ea typeface="Times New Roman" pitchFamily="18" charset="0"/>
                <a:cs typeface="Arial" charset="0"/>
              </a:rPr>
              <a:t>¨(…)la llave maestra de nuestra didáctica(…)¨</a:t>
            </a:r>
          </a:p>
          <a:p>
            <a:pPr algn="ctr">
              <a:defRPr/>
            </a:pPr>
            <a:endParaRPr lang="es-ES_tradnl" sz="2000" b="0" dirty="0">
              <a:latin typeface="Arial Narrow" pitchFamily="34" charset="0"/>
              <a:cs typeface="Arial" charset="0"/>
            </a:endParaRPr>
          </a:p>
          <a:p>
            <a:pPr algn="r">
              <a:defRPr/>
            </a:pPr>
            <a:r>
              <a:rPr lang="es-ES_tradnl" sz="2000" b="0" i="1" dirty="0">
                <a:latin typeface="Arial Narrow" pitchFamily="34" charset="0"/>
              </a:rPr>
              <a:t>(</a:t>
            </a:r>
            <a:r>
              <a:rPr lang="es-ES_tradnl" sz="2000" i="1" dirty="0" err="1">
                <a:latin typeface="Arial Narrow" pitchFamily="34" charset="0"/>
              </a:rPr>
              <a:t>Ilizástigui</a:t>
            </a:r>
            <a:r>
              <a:rPr lang="es-ES_tradnl" sz="2000" i="1" dirty="0">
                <a:latin typeface="Arial Narrow" pitchFamily="34" charset="0"/>
              </a:rPr>
              <a:t>, 1993)</a:t>
            </a:r>
            <a:endParaRPr lang="es-ES_tradnl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813" y="1500188"/>
            <a:ext cx="5500687" cy="5000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3" name="2 Elipse"/>
          <p:cNvSpPr/>
          <p:nvPr/>
        </p:nvSpPr>
        <p:spPr>
          <a:xfrm>
            <a:off x="2214563" y="2000250"/>
            <a:ext cx="4806950" cy="364331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spc="50" dirty="0">
                <a:ln w="11430"/>
                <a:latin typeface="Arial Narrow" pitchFamily="34" charset="0"/>
              </a:rPr>
              <a:t>    </a:t>
            </a:r>
          </a:p>
          <a:p>
            <a:pPr algn="ctr">
              <a:defRPr/>
            </a:pPr>
            <a:r>
              <a:rPr lang="es-ES" sz="2400" spc="50" dirty="0">
                <a:ln w="11430"/>
                <a:latin typeface="Arial Narrow" pitchFamily="34" charset="0"/>
              </a:rPr>
              <a:t>TUTORÍA </a:t>
            </a:r>
          </a:p>
          <a:p>
            <a:pPr algn="ctr">
              <a:defRPr/>
            </a:pPr>
            <a:r>
              <a:rPr lang="es-ES" sz="2400" spc="50" dirty="0">
                <a:ln w="11430"/>
                <a:latin typeface="Arial Narrow" pitchFamily="34" charset="0"/>
              </a:rPr>
              <a:t>ACADÉMICA </a:t>
            </a:r>
          </a:p>
          <a:p>
            <a:pPr algn="ctr">
              <a:defRPr/>
            </a:pPr>
            <a:r>
              <a:rPr lang="es-ES" sz="2400" spc="50" dirty="0">
                <a:ln w="11430"/>
                <a:latin typeface="Arial Narrow" pitchFamily="34" charset="0"/>
              </a:rPr>
              <a:t>   </a:t>
            </a: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5929313" y="2500313"/>
            <a:ext cx="1928812" cy="64293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 sz="20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Observación</a:t>
            </a:r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Acompañamiento</a:t>
            </a:r>
          </a:p>
          <a:p>
            <a:pPr algn="ctr">
              <a:defRPr/>
            </a:pPr>
            <a:endParaRPr lang="es-ES_tradnl" sz="2000" b="0" dirty="0">
              <a:latin typeface="Arial Narrow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571750" y="5572125"/>
            <a:ext cx="1922463" cy="714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 err="1">
                <a:latin typeface="Arial Narrow" pitchFamily="34" charset="0"/>
              </a:rPr>
              <a:t>Asertividad</a:t>
            </a:r>
            <a:endParaRPr lang="es-ES_tradnl" sz="2000" b="0" dirty="0">
              <a:latin typeface="Arial Narrow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072188" y="4643438"/>
            <a:ext cx="1714500" cy="7858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Desarrollo habilidades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500188" y="3571875"/>
            <a:ext cx="1714500" cy="714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Aprendizaje</a:t>
            </a:r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Motivación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571625" y="2500313"/>
            <a:ext cx="1643063" cy="64293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Dirección</a:t>
            </a:r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Intención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2500313" y="1643063"/>
            <a:ext cx="1908175" cy="71437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Diálogo y Reflexión</a:t>
            </a:r>
          </a:p>
        </p:txBody>
      </p:sp>
      <p:sp>
        <p:nvSpPr>
          <p:cNvPr id="11" name="10 Flecha abajo"/>
          <p:cNvSpPr/>
          <p:nvPr/>
        </p:nvSpPr>
        <p:spPr>
          <a:xfrm rot="8556443">
            <a:off x="4000476" y="2500287"/>
            <a:ext cx="484188" cy="357187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2" name="11 Flecha abajo"/>
          <p:cNvSpPr/>
          <p:nvPr/>
        </p:nvSpPr>
        <p:spPr>
          <a:xfrm rot="13620458">
            <a:off x="5411420" y="2906306"/>
            <a:ext cx="484188" cy="357188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3" name="12 Flecha abajo"/>
          <p:cNvSpPr/>
          <p:nvPr/>
        </p:nvSpPr>
        <p:spPr>
          <a:xfrm rot="18450524">
            <a:off x="5547659" y="4479868"/>
            <a:ext cx="484187" cy="357188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4" name="13 Flecha abajo"/>
          <p:cNvSpPr/>
          <p:nvPr/>
        </p:nvSpPr>
        <p:spPr>
          <a:xfrm rot="2807160">
            <a:off x="3411116" y="4621262"/>
            <a:ext cx="485775" cy="357187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6" name="15 Flecha abajo"/>
          <p:cNvSpPr/>
          <p:nvPr/>
        </p:nvSpPr>
        <p:spPr>
          <a:xfrm rot="1769560">
            <a:off x="4057030" y="5096660"/>
            <a:ext cx="484187" cy="357188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7" name="16 Rectángulo redondeado"/>
          <p:cNvSpPr/>
          <p:nvPr/>
        </p:nvSpPr>
        <p:spPr>
          <a:xfrm>
            <a:off x="6000750" y="3571875"/>
            <a:ext cx="1785938" cy="714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Autorregulación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1571625" y="4714875"/>
            <a:ext cx="1714500" cy="714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Conformación de identidad</a:t>
            </a:r>
          </a:p>
        </p:txBody>
      </p:sp>
      <p:sp>
        <p:nvSpPr>
          <p:cNvPr id="21" name="20 Flecha abajo"/>
          <p:cNvSpPr/>
          <p:nvPr/>
        </p:nvSpPr>
        <p:spPr>
          <a:xfrm rot="7125096">
            <a:off x="3357534" y="2786039"/>
            <a:ext cx="484188" cy="357187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2" name="21 Flecha abajo"/>
          <p:cNvSpPr/>
          <p:nvPr/>
        </p:nvSpPr>
        <p:spPr>
          <a:xfrm rot="16200000">
            <a:off x="5580050" y="3778233"/>
            <a:ext cx="484188" cy="357187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3" name="22 Flecha abajo"/>
          <p:cNvSpPr/>
          <p:nvPr/>
        </p:nvSpPr>
        <p:spPr>
          <a:xfrm rot="5400000">
            <a:off x="3222595" y="3706796"/>
            <a:ext cx="484188" cy="357187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4" name="23 Rectángulo redondeado"/>
          <p:cNvSpPr/>
          <p:nvPr/>
        </p:nvSpPr>
        <p:spPr>
          <a:xfrm>
            <a:off x="4857750" y="5572125"/>
            <a:ext cx="1922463" cy="714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Apoyo</a:t>
            </a:r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Protección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5000625" y="1643063"/>
            <a:ext cx="1908175" cy="714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Coordinación</a:t>
            </a:r>
          </a:p>
        </p:txBody>
      </p:sp>
      <p:sp>
        <p:nvSpPr>
          <p:cNvPr id="26" name="25 Flecha abajo"/>
          <p:cNvSpPr/>
          <p:nvPr/>
        </p:nvSpPr>
        <p:spPr>
          <a:xfrm rot="12299175">
            <a:off x="4839075" y="2514394"/>
            <a:ext cx="484188" cy="357187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7" name="26 Flecha abajo"/>
          <p:cNvSpPr/>
          <p:nvPr/>
        </p:nvSpPr>
        <p:spPr>
          <a:xfrm rot="20451261">
            <a:off x="4902914" y="4998699"/>
            <a:ext cx="484188" cy="357187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29" name="28 Conector recto de flecha"/>
          <p:cNvCxnSpPr/>
          <p:nvPr/>
        </p:nvCxnSpPr>
        <p:spPr>
          <a:xfrm rot="16200000" flipH="1">
            <a:off x="6893719" y="2178844"/>
            <a:ext cx="285750" cy="214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6929437" y="3357563"/>
            <a:ext cx="4286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5400000">
            <a:off x="6965156" y="4464844"/>
            <a:ext cx="3571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5400000">
            <a:off x="6786563" y="5500687"/>
            <a:ext cx="357188" cy="2143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rot="10800000">
            <a:off x="4500563" y="6000750"/>
            <a:ext cx="36353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16200000" flipH="1">
            <a:off x="2178844" y="5536407"/>
            <a:ext cx="357187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rot="5400000">
            <a:off x="1963738" y="4535488"/>
            <a:ext cx="35718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 rot="5400000">
            <a:off x="1893094" y="3393282"/>
            <a:ext cx="35718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rot="5400000">
            <a:off x="2143125" y="2143125"/>
            <a:ext cx="285750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rot="10800000">
            <a:off x="4500563" y="1857375"/>
            <a:ext cx="42862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6"/>
          <p:cNvSpPr>
            <a:spLocks noChangeArrowheads="1"/>
          </p:cNvSpPr>
          <p:nvPr/>
        </p:nvSpPr>
        <p:spPr bwMode="gray">
          <a:xfrm>
            <a:off x="571472" y="357166"/>
            <a:ext cx="8215370" cy="714375"/>
          </a:xfrm>
          <a:prstGeom prst="roundRect">
            <a:avLst>
              <a:gd name="adj" fmla="val 11921"/>
            </a:avLst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IMPORTANCIA DEL USO DE LA GUÍA DE ESTUDIO POR EL TUTOR</a:t>
            </a:r>
          </a:p>
          <a:p>
            <a:pPr algn="ctr"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DURANTE LA EDUCACIÓN EN EL TRABAJO.</a:t>
            </a:r>
            <a:endParaRPr lang="es-ES_tradnl" sz="2400" b="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86058"/>
            <a:ext cx="328614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5 Rectángulo"/>
          <p:cNvSpPr/>
          <p:nvPr/>
        </p:nvSpPr>
        <p:spPr>
          <a:xfrm>
            <a:off x="3286125" y="2286000"/>
            <a:ext cx="1928813" cy="8302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¿ Qué son?</a:t>
            </a:r>
          </a:p>
          <a:p>
            <a:pPr algn="ctr"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86125" y="4572000"/>
            <a:ext cx="2000250" cy="8302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¿ Cómo se hacen?</a:t>
            </a: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143000" y="3429000"/>
            <a:ext cx="2000250" cy="8302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400" b="0" spc="50" dirty="0">
                <a:ln w="11430"/>
                <a:latin typeface="Arial Narrow" pitchFamily="34" charset="0"/>
              </a:rPr>
              <a:t>¿ Cuáles son sus funciones?</a:t>
            </a:r>
            <a:endParaRPr lang="es-ES_tradnl" sz="2400" dirty="0">
              <a:latin typeface="Arial Narrow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28604"/>
            <a:ext cx="235745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3071813"/>
            <a:ext cx="120967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1214438" y="1714500"/>
            <a:ext cx="1785937" cy="300037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 sz="1400" dirty="0"/>
          </a:p>
          <a:p>
            <a:pPr algn="ctr">
              <a:defRPr/>
            </a:pPr>
            <a:endParaRPr lang="es-ES_tradnl" sz="1400" dirty="0"/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Se convierte en una intervención educativa en el campo </a:t>
            </a:r>
            <a:r>
              <a:rPr lang="es-ES_tradnl" sz="2000" b="0" dirty="0" err="1">
                <a:latin typeface="Arial Narrow" pitchFamily="34" charset="0"/>
              </a:rPr>
              <a:t>cognoscitivo,social</a:t>
            </a:r>
            <a:r>
              <a:rPr lang="es-ES_tradnl" sz="2000" b="0" dirty="0">
                <a:latin typeface="Arial Narrow" pitchFamily="34" charset="0"/>
              </a:rPr>
              <a:t>, cultural y existencial</a:t>
            </a:r>
          </a:p>
          <a:p>
            <a:pPr algn="ctr">
              <a:defRPr/>
            </a:pPr>
            <a:endParaRPr lang="es-ES_tradnl" sz="2000" b="0" dirty="0">
              <a:latin typeface="Arial Narrow" pitchFamily="34" charset="0"/>
            </a:endParaRPr>
          </a:p>
          <a:p>
            <a:pPr algn="ctr">
              <a:defRPr/>
            </a:pPr>
            <a:endParaRPr lang="es-ES_tradnl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571875" y="1714500"/>
            <a:ext cx="2214563" cy="292893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Centrada en un acompañamiento con el estudiante cercano, sistemático y permanente</a:t>
            </a:r>
          </a:p>
          <a:p>
            <a:pPr algn="ctr">
              <a:defRPr/>
            </a:pPr>
            <a:endParaRPr lang="es-ES_tradnl" sz="2000" b="0" dirty="0">
              <a:latin typeface="Arial Narrow" pitchFamily="34" charset="0"/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3143240" y="2928934"/>
            <a:ext cx="357187" cy="571500"/>
          </a:xfrm>
          <a:prstGeom prst="right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30" name="29 Rectángulo redondeado"/>
          <p:cNvSpPr/>
          <p:nvPr/>
        </p:nvSpPr>
        <p:spPr>
          <a:xfrm>
            <a:off x="6429375" y="1714500"/>
            <a:ext cx="2071688" cy="300037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 sz="1400" dirty="0"/>
          </a:p>
          <a:p>
            <a:pPr algn="ctr">
              <a:defRPr/>
            </a:pPr>
            <a:endParaRPr lang="es-ES_tradnl" sz="1400" dirty="0"/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Para facilitar su integración y permanencia en la institución, </a:t>
            </a:r>
          </a:p>
          <a:p>
            <a:pPr algn="ctr">
              <a:defRPr/>
            </a:pPr>
            <a:r>
              <a:rPr lang="es-ES_tradnl" sz="2000" b="0" dirty="0">
                <a:latin typeface="Arial Narrow" pitchFamily="34" charset="0"/>
              </a:rPr>
              <a:t>mediante la identificación oportuna e intervención temprana.</a:t>
            </a:r>
          </a:p>
          <a:p>
            <a:pPr algn="ctr">
              <a:defRPr/>
            </a:pPr>
            <a:endParaRPr lang="es-ES_tradnl" sz="2000" b="0" dirty="0">
              <a:latin typeface="Arial Narrow" pitchFamily="34" charset="0"/>
            </a:endParaRPr>
          </a:p>
          <a:p>
            <a:pPr algn="ctr">
              <a:defRPr/>
            </a:pPr>
            <a:endParaRPr lang="es-ES_tradnl" sz="2000" b="0" dirty="0">
              <a:latin typeface="Arial Narrow" pitchFamily="34" charset="0"/>
            </a:endParaRPr>
          </a:p>
        </p:txBody>
      </p:sp>
      <p:sp>
        <p:nvSpPr>
          <p:cNvPr id="31" name="30 Flecha derecha"/>
          <p:cNvSpPr/>
          <p:nvPr/>
        </p:nvSpPr>
        <p:spPr>
          <a:xfrm>
            <a:off x="6000760" y="2928934"/>
            <a:ext cx="357187" cy="571500"/>
          </a:xfrm>
          <a:prstGeom prst="right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285750" y="5143500"/>
            <a:ext cx="8643938" cy="10160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ES_tradnl" sz="2000" b="0" i="1" dirty="0">
                <a:latin typeface="Arial Narrow" pitchFamily="34" charset="0"/>
                <a:ea typeface="Times New Roman" pitchFamily="18" charset="0"/>
                <a:cs typeface="Arial" charset="0"/>
              </a:rPr>
              <a:t>De esta forma, los tutores constituyen elementos del conjunto de recursos humanos educacionales que influyen en el estudiante y quienes más le facilitan el "</a:t>
            </a:r>
            <a:r>
              <a:rPr lang="es-ES_tradnl" sz="2000" i="1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aprender a aprender"</a:t>
            </a:r>
            <a:r>
              <a:rPr lang="es-ES_tradnl" sz="2000" i="1" dirty="0">
                <a:solidFill>
                  <a:schemeClr val="accent2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 </a:t>
            </a:r>
            <a:r>
              <a:rPr lang="es-ES_tradnl" sz="2000" b="0" i="1" dirty="0">
                <a:latin typeface="Arial Narrow" pitchFamily="34" charset="0"/>
                <a:ea typeface="Calibri" pitchFamily="34" charset="0"/>
                <a:cs typeface="Arial" charset="0"/>
              </a:rPr>
              <a:t>y </a:t>
            </a:r>
            <a:r>
              <a:rPr lang="es-ES_tradnl" sz="2000" b="0" i="1" dirty="0">
                <a:latin typeface="Arial Narrow" pitchFamily="34" charset="0"/>
                <a:ea typeface="Times New Roman" pitchFamily="18" charset="0"/>
                <a:cs typeface="Arial" charset="0"/>
              </a:rPr>
              <a:t>"</a:t>
            </a:r>
            <a:r>
              <a:rPr lang="es-ES_tradnl" sz="2000" i="1" dirty="0">
                <a:solidFill>
                  <a:schemeClr val="accent2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aprender a hacer</a:t>
            </a:r>
            <a:r>
              <a:rPr lang="es-ES_tradnl" sz="2000" i="1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". </a:t>
            </a:r>
            <a:endParaRPr lang="es-ES_tradnl" sz="2000" i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21" name="20 Flecha curvada hacia la derecha"/>
          <p:cNvSpPr/>
          <p:nvPr/>
        </p:nvSpPr>
        <p:spPr>
          <a:xfrm>
            <a:off x="428596" y="1071546"/>
            <a:ext cx="785818" cy="1714512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gray">
          <a:xfrm>
            <a:off x="571472" y="357166"/>
            <a:ext cx="8215370" cy="714375"/>
          </a:xfrm>
          <a:prstGeom prst="roundRect">
            <a:avLst>
              <a:gd name="adj" fmla="val 11921"/>
            </a:avLst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IMPORTANCIA DE LA TUTORÍA </a:t>
            </a:r>
          </a:p>
          <a:p>
            <a:pPr algn="ctr"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DURANTE LA EDUCACIÓN EN EL TRABAJO.</a:t>
            </a:r>
            <a:endParaRPr lang="es-ES_tradnl" sz="2400" b="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14563" y="214313"/>
            <a:ext cx="5214937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+mj-lt"/>
                <a:cs typeface="Arial" pitchFamily="34" charset="0"/>
              </a:rPr>
              <a:t>¿QUÉ ES EDUCACIÓN EN EL TRABAJO?</a:t>
            </a:r>
          </a:p>
        </p:txBody>
      </p:sp>
      <p:sp>
        <p:nvSpPr>
          <p:cNvPr id="3" name="Freeform 7"/>
          <p:cNvSpPr>
            <a:spLocks/>
          </p:cNvSpPr>
          <p:nvPr/>
        </p:nvSpPr>
        <p:spPr bwMode="gray">
          <a:xfrm>
            <a:off x="2214529" y="214269"/>
            <a:ext cx="612324" cy="571505"/>
          </a:xfrm>
          <a:custGeom>
            <a:avLst/>
            <a:gdLst>
              <a:gd name="T0" fmla="*/ 49 w 596"/>
              <a:gd name="T1" fmla="*/ 0 h 598"/>
              <a:gd name="T2" fmla="*/ 0 w 596"/>
              <a:gd name="T3" fmla="*/ 169 h 598"/>
              <a:gd name="T4" fmla="*/ 0 w 596"/>
              <a:gd name="T5" fmla="*/ 844 h 598"/>
              <a:gd name="T6" fmla="*/ 67 w 596"/>
              <a:gd name="T7" fmla="*/ 250 h 598"/>
              <a:gd name="T8" fmla="*/ 245 w 596"/>
              <a:gd name="T9" fmla="*/ 0 h 598"/>
              <a:gd name="T10" fmla="*/ 49 w 596"/>
              <a:gd name="T11" fmla="*/ 0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"/>
              <a:gd name="T19" fmla="*/ 0 h 598"/>
              <a:gd name="T20" fmla="*/ 596 w 596"/>
              <a:gd name="T21" fmla="*/ 598 h 5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s-ES_tradnl" b="0">
              <a:latin typeface="Trebuchet MS" pitchFamily="34" charset="0"/>
            </a:endParaRPr>
          </a:p>
        </p:txBody>
      </p:sp>
      <p:sp>
        <p:nvSpPr>
          <p:cNvPr id="25606" name="Rectangle 1"/>
          <p:cNvSpPr>
            <a:spLocks noChangeArrowheads="1"/>
          </p:cNvSpPr>
          <p:nvPr/>
        </p:nvSpPr>
        <p:spPr bwMode="auto">
          <a:xfrm>
            <a:off x="285750" y="1000125"/>
            <a:ext cx="8429625" cy="452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es-ES_tradnl" sz="2400" b="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″(…) la realización de las actividades de educación en el trabajo no puede desarrollarse de forma espontánea; esta variante educacional requiere una cuidadosa </a:t>
            </a:r>
            <a:r>
              <a:rPr lang="es-ES_tradnl" sz="2400" dirty="0">
                <a:solidFill>
                  <a:srgbClr val="953735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preparación didáctica</a:t>
            </a:r>
            <a:r>
              <a:rPr lang="es-ES_tradnl" sz="2400" b="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. Hay que valorar los problemas de salud de los pacientes, revisar los objetivos educacionales establecidos en el programa de estudio, a fin de poder determinar </a:t>
            </a:r>
            <a:r>
              <a:rPr lang="es-ES_tradnl" sz="2400" dirty="0">
                <a:solidFill>
                  <a:srgbClr val="953735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qué se pretende que los educandos aprendan </a:t>
            </a:r>
            <a:r>
              <a:rPr lang="es-ES_tradnl" sz="2400" b="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en cada una de estas actividades, y cómo vamos a verificar el aprendizaje obtenido″.</a:t>
            </a:r>
          </a:p>
          <a:p>
            <a:pPr algn="r" eaLnBrk="0" hangingPunct="0">
              <a:lnSpc>
                <a:spcPct val="150000"/>
              </a:lnSpc>
              <a:defRPr/>
            </a:pPr>
            <a:r>
              <a:rPr lang="es-ES_tradnl" sz="2400" i="1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(Salas </a:t>
            </a:r>
            <a:r>
              <a:rPr lang="es-ES_tradnl" sz="2400" i="1" dirty="0" err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Perea</a:t>
            </a:r>
            <a:r>
              <a:rPr lang="es-ES_tradnl" sz="2400" i="1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, 2014)</a:t>
            </a:r>
            <a:endParaRPr lang="es-ES_tradnl" sz="2400" b="0" i="1" dirty="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286248" y="785794"/>
            <a:ext cx="642942" cy="214314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57313" y="428625"/>
            <a:ext cx="6572250" cy="12858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ASPECTOS </a:t>
            </a:r>
            <a:r>
              <a:rPr lang="es-ES" sz="24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ESENCIALES</a:t>
            </a:r>
            <a:r>
              <a:rPr lang="es-ES" sz="2400" dirty="0">
                <a:latin typeface="Arial Narrow" pitchFamily="34" charset="0"/>
                <a:cs typeface="Arial" pitchFamily="34" charset="0"/>
              </a:rPr>
              <a:t> PARA DESARROLLAR LA EDUCACIÓN EN EL TRABAJO POR EL TUTOR. </a:t>
            </a:r>
            <a:endParaRPr lang="es-ES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57290" y="428604"/>
            <a:ext cx="612324" cy="571505"/>
          </a:xfrm>
          <a:custGeom>
            <a:avLst/>
            <a:gdLst>
              <a:gd name="T0" fmla="*/ 49 w 596"/>
              <a:gd name="T1" fmla="*/ 0 h 598"/>
              <a:gd name="T2" fmla="*/ 0 w 596"/>
              <a:gd name="T3" fmla="*/ 169 h 598"/>
              <a:gd name="T4" fmla="*/ 0 w 596"/>
              <a:gd name="T5" fmla="*/ 844 h 598"/>
              <a:gd name="T6" fmla="*/ 67 w 596"/>
              <a:gd name="T7" fmla="*/ 250 h 598"/>
              <a:gd name="T8" fmla="*/ 245 w 596"/>
              <a:gd name="T9" fmla="*/ 0 h 598"/>
              <a:gd name="T10" fmla="*/ 49 w 596"/>
              <a:gd name="T11" fmla="*/ 0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"/>
              <a:gd name="T19" fmla="*/ 0 h 598"/>
              <a:gd name="T20" fmla="*/ 596 w 596"/>
              <a:gd name="T21" fmla="*/ 598 h 5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s-ES_tradnl" b="0">
              <a:latin typeface="Trebuchet MS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357438" y="2786063"/>
            <a:ext cx="22860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0" dirty="0">
                <a:latin typeface="Arial Narrow" pitchFamily="34" charset="0"/>
                <a:cs typeface="Arial" pitchFamily="34" charset="0"/>
              </a:rPr>
              <a:t>Planificación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71813" y="3286125"/>
            <a:ext cx="22860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0" dirty="0">
                <a:latin typeface="Arial Narrow" pitchFamily="34" charset="0"/>
                <a:cs typeface="Arial" pitchFamily="34" charset="0"/>
              </a:rPr>
              <a:t>Orientación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14813" y="3786188"/>
            <a:ext cx="22860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0" dirty="0">
                <a:latin typeface="Arial Narrow" pitchFamily="34" charset="0"/>
                <a:cs typeface="Arial" pitchFamily="34" charset="0"/>
              </a:rPr>
              <a:t>Ejecución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786313" y="4286250"/>
            <a:ext cx="2286000" cy="7858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0" dirty="0">
                <a:latin typeface="Arial Narrow" pitchFamily="34" charset="0"/>
                <a:cs typeface="Arial" pitchFamily="34" charset="0"/>
              </a:rPr>
              <a:t>Control y Evaluación</a:t>
            </a:r>
          </a:p>
        </p:txBody>
      </p:sp>
      <p:sp>
        <p:nvSpPr>
          <p:cNvPr id="10" name="9 Flecha curvada hacia la derecha"/>
          <p:cNvSpPr/>
          <p:nvPr/>
        </p:nvSpPr>
        <p:spPr>
          <a:xfrm rot="20088911">
            <a:off x="1724025" y="2955925"/>
            <a:ext cx="731838" cy="1216025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1" name="10 Flecha curvada hacia la derecha"/>
          <p:cNvSpPr/>
          <p:nvPr/>
        </p:nvSpPr>
        <p:spPr>
          <a:xfrm rot="19720414">
            <a:off x="2509838" y="3884613"/>
            <a:ext cx="731837" cy="1216025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2" name="11 Flecha curvada hacia la derecha"/>
          <p:cNvSpPr/>
          <p:nvPr/>
        </p:nvSpPr>
        <p:spPr>
          <a:xfrm rot="20088911">
            <a:off x="3724275" y="4241800"/>
            <a:ext cx="731838" cy="1216025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4" name="13 Flecha curvada hacia la derecha"/>
          <p:cNvSpPr/>
          <p:nvPr/>
        </p:nvSpPr>
        <p:spPr>
          <a:xfrm rot="9062923">
            <a:off x="6964363" y="3530600"/>
            <a:ext cx="730250" cy="1216025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5" name="14 Flecha curvada hacia la derecha"/>
          <p:cNvSpPr/>
          <p:nvPr/>
        </p:nvSpPr>
        <p:spPr>
          <a:xfrm rot="9062923">
            <a:off x="6249988" y="2673350"/>
            <a:ext cx="730250" cy="1216025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6" name="15 Flecha curvada hacia la derecha"/>
          <p:cNvSpPr/>
          <p:nvPr/>
        </p:nvSpPr>
        <p:spPr>
          <a:xfrm rot="9062923">
            <a:off x="5178425" y="2316163"/>
            <a:ext cx="730250" cy="1216025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2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3500438"/>
            <a:ext cx="1428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8" y="1214438"/>
            <a:ext cx="8229600" cy="1757362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s-ES_tradnl" sz="2400" dirty="0" smtClean="0">
                <a:latin typeface="Arial Narrow" pitchFamily="34" charset="0"/>
              </a:rPr>
              <a:t>Debe estar en correspondencia con las </a:t>
            </a:r>
            <a:r>
              <a:rPr lang="es-ES_tradnl" sz="2400" b="1" dirty="0" smtClean="0">
                <a:latin typeface="Arial Narrow" pitchFamily="34" charset="0"/>
              </a:rPr>
              <a:t>tareas docentes </a:t>
            </a:r>
            <a:r>
              <a:rPr lang="es-ES_tradnl" sz="2400" dirty="0" smtClean="0">
                <a:latin typeface="Arial Narrow" pitchFamily="34" charset="0"/>
              </a:rPr>
              <a:t>que se orientaron en la Conferencia  a través de la </a:t>
            </a:r>
            <a:r>
              <a:rPr lang="es-ES_tradnl" sz="2400" b="1" dirty="0" smtClean="0">
                <a:solidFill>
                  <a:schemeClr val="tx2"/>
                </a:solidFill>
                <a:latin typeface="Arial Narrow" pitchFamily="34" charset="0"/>
              </a:rPr>
              <a:t>Guía de estudio</a:t>
            </a:r>
            <a:r>
              <a:rPr lang="es-ES_tradnl" sz="2400" dirty="0" smtClean="0">
                <a:latin typeface="Arial Narrow" pitchFamily="34" charset="0"/>
              </a:rPr>
              <a:t>.</a:t>
            </a:r>
          </a:p>
          <a:p>
            <a:pPr>
              <a:defRPr/>
            </a:pPr>
            <a:r>
              <a:rPr lang="es-ES_tradnl" sz="2400" dirty="0" smtClean="0">
                <a:latin typeface="Arial Narrow" pitchFamily="34" charset="0"/>
              </a:rPr>
              <a:t>Considerar los </a:t>
            </a:r>
            <a:r>
              <a:rPr lang="es-ES_tradnl" sz="2400" b="1" dirty="0" smtClean="0">
                <a:latin typeface="Arial Narrow" pitchFamily="34" charset="0"/>
              </a:rPr>
              <a:t>contenidos</a:t>
            </a:r>
            <a:r>
              <a:rPr lang="es-ES_tradnl" sz="2400" dirty="0" smtClean="0">
                <a:latin typeface="Arial Narrow" pitchFamily="34" charset="0"/>
              </a:rPr>
              <a:t> </a:t>
            </a:r>
            <a:r>
              <a:rPr lang="es-ES_tradnl" sz="2400" b="1" dirty="0" smtClean="0">
                <a:latin typeface="Arial Narrow" pitchFamily="34" charset="0"/>
              </a:rPr>
              <a:t>ya</a:t>
            </a:r>
            <a:r>
              <a:rPr lang="es-ES_tradnl" sz="2400" dirty="0" smtClean="0">
                <a:latin typeface="Arial Narrow" pitchFamily="34" charset="0"/>
              </a:rPr>
              <a:t> </a:t>
            </a:r>
            <a:r>
              <a:rPr lang="es-ES_tradnl" sz="2400" b="1" dirty="0" smtClean="0">
                <a:latin typeface="Arial Narrow" pitchFamily="34" charset="0"/>
              </a:rPr>
              <a:t>aprendidos</a:t>
            </a:r>
            <a:r>
              <a:rPr lang="es-ES_tradnl" sz="2400" dirty="0" smtClean="0">
                <a:latin typeface="Arial Narrow" pitchFamily="34" charset="0"/>
              </a:rPr>
              <a:t>.</a:t>
            </a:r>
          </a:p>
          <a:p>
            <a:pPr>
              <a:defRPr/>
            </a:pPr>
            <a:r>
              <a:rPr lang="es-ES_tradnl" sz="2400" b="1" dirty="0" smtClean="0">
                <a:latin typeface="Arial Narrow" pitchFamily="34" charset="0"/>
              </a:rPr>
              <a:t>Preparación</a:t>
            </a:r>
            <a:r>
              <a:rPr lang="es-ES_tradnl" sz="2400" dirty="0" smtClean="0">
                <a:latin typeface="Arial Narrow" pitchFamily="34" charset="0"/>
              </a:rPr>
              <a:t> </a:t>
            </a:r>
            <a:r>
              <a:rPr lang="es-ES_tradnl" sz="2400" b="1" dirty="0" smtClean="0">
                <a:latin typeface="Arial Narrow" pitchFamily="34" charset="0"/>
              </a:rPr>
              <a:t>minuciosa</a:t>
            </a:r>
            <a:r>
              <a:rPr lang="es-ES_tradnl" sz="2400" dirty="0" smtClean="0">
                <a:latin typeface="Arial Narrow" pitchFamily="34" charset="0"/>
              </a:rPr>
              <a:t> del tema por parte del </a:t>
            </a:r>
            <a:r>
              <a:rPr lang="es-ES_tradnl" sz="2400" b="1" dirty="0" smtClean="0">
                <a:latin typeface="Arial Narrow" pitchFamily="34" charset="0"/>
              </a:rPr>
              <a:t>tutor.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14500" y="428625"/>
            <a:ext cx="5929313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 </a:t>
            </a:r>
            <a:r>
              <a:rPr lang="es-ES" sz="2400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PLANIFICACIÓN</a:t>
            </a:r>
          </a:p>
        </p:txBody>
      </p:sp>
      <p:pic>
        <p:nvPicPr>
          <p:cNvPr id="16" name="Picture 9" descr="H:\Vigilanciaaa\prevenc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1560070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429000"/>
            <a:ext cx="1390650" cy="1281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147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143512"/>
            <a:ext cx="1428750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148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5143512"/>
            <a:ext cx="1400175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150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0" y="5072063"/>
            <a:ext cx="15716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53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00" y="3143250"/>
            <a:ext cx="261778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54" name="Picture 1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38" y="5214938"/>
            <a:ext cx="25193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14375" y="2143125"/>
            <a:ext cx="7429500" cy="2714625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s-ES_tradnl" sz="2400" dirty="0" smtClean="0">
                <a:latin typeface="Arial Narrow" pitchFamily="34" charset="0"/>
              </a:rPr>
              <a:t>Los aspectos de un tema específico </a:t>
            </a:r>
            <a:r>
              <a:rPr lang="es-ES_tradnl" sz="2400" b="1" dirty="0" smtClean="0">
                <a:latin typeface="Arial Narrow" pitchFamily="34" charset="0"/>
              </a:rPr>
              <a:t>tienen</a:t>
            </a:r>
            <a:r>
              <a:rPr lang="es-ES_tradnl" sz="2400" dirty="0" smtClean="0">
                <a:latin typeface="Arial Narrow" pitchFamily="34" charset="0"/>
              </a:rPr>
              <a:t> que ser </a:t>
            </a:r>
            <a:r>
              <a:rPr lang="es-ES_tradnl" sz="2400" b="1" dirty="0" smtClean="0">
                <a:latin typeface="Arial Narrow" pitchFamily="34" charset="0"/>
              </a:rPr>
              <a:t>orientados</a:t>
            </a:r>
            <a:r>
              <a:rPr lang="es-ES_tradnl" sz="2400" dirty="0" smtClean="0">
                <a:latin typeface="Arial Narrow" pitchFamily="34" charset="0"/>
              </a:rPr>
              <a:t> y </a:t>
            </a:r>
            <a:r>
              <a:rPr lang="es-ES_tradnl" sz="2400" b="1" dirty="0" smtClean="0">
                <a:latin typeface="Arial Narrow" pitchFamily="34" charset="0"/>
              </a:rPr>
              <a:t>enseñados</a:t>
            </a:r>
            <a:r>
              <a:rPr lang="es-ES_tradnl" sz="2400" dirty="0" smtClean="0">
                <a:latin typeface="Arial Narrow" pitchFamily="34" charset="0"/>
              </a:rPr>
              <a:t>, de modo que los </a:t>
            </a:r>
            <a:r>
              <a:rPr lang="es-ES_tradnl" sz="2400" b="1" dirty="0" smtClean="0">
                <a:latin typeface="Arial Narrow" pitchFamily="34" charset="0"/>
              </a:rPr>
              <a:t>conceptos</a:t>
            </a:r>
            <a:r>
              <a:rPr lang="es-ES_tradnl" sz="2400" dirty="0" smtClean="0">
                <a:latin typeface="Arial Narrow" pitchFamily="34" charset="0"/>
              </a:rPr>
              <a:t> y las </a:t>
            </a:r>
            <a:r>
              <a:rPr lang="es-ES_tradnl" sz="2400" b="1" dirty="0" smtClean="0">
                <a:latin typeface="Arial Narrow" pitchFamily="34" charset="0"/>
              </a:rPr>
              <a:t>habilidades </a:t>
            </a:r>
            <a:r>
              <a:rPr lang="es-ES_tradnl" sz="2400" dirty="0" smtClean="0">
                <a:latin typeface="Arial Narrow" pitchFamily="34" charset="0"/>
              </a:rPr>
              <a:t>fundamentales sean aprendidos </a:t>
            </a:r>
            <a:r>
              <a:rPr lang="es-ES_tradnl" sz="2400" b="1" dirty="0" smtClean="0">
                <a:latin typeface="Arial Narrow" pitchFamily="34" charset="0"/>
              </a:rPr>
              <a:t>con la clara conciencia de su necesidad</a:t>
            </a:r>
            <a:r>
              <a:rPr lang="es-ES_tradnl" sz="2400" dirty="0" smtClean="0">
                <a:latin typeface="Arial Narrow" pitchFamily="34" charset="0"/>
              </a:rPr>
              <a:t>.</a:t>
            </a:r>
          </a:p>
          <a:p>
            <a:pPr indent="-73025" algn="just">
              <a:buFont typeface="Arial" charset="0"/>
              <a:buNone/>
              <a:defRPr/>
            </a:pPr>
            <a:r>
              <a:rPr lang="es-ES_tradnl" sz="2400" dirty="0" smtClean="0">
                <a:latin typeface="Arial Narrow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28750" y="285750"/>
            <a:ext cx="600075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 </a:t>
            </a:r>
            <a:r>
              <a:rPr lang="es-ES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ORIENTACIÓN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28813" y="1143000"/>
            <a:ext cx="5214937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TEMA O PROBLEMA DE SALUD</a:t>
            </a:r>
          </a:p>
        </p:txBody>
      </p:sp>
      <p:sp>
        <p:nvSpPr>
          <p:cNvPr id="11" name="10 Flecha abajo"/>
          <p:cNvSpPr/>
          <p:nvPr/>
        </p:nvSpPr>
        <p:spPr>
          <a:xfrm>
            <a:off x="3929058" y="1714488"/>
            <a:ext cx="642942" cy="357190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14480" y="357166"/>
            <a:ext cx="5715000" cy="71438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ASPECTOS A TENER EN CUENTA  EN LA </a:t>
            </a:r>
            <a:r>
              <a:rPr lang="es-ES" sz="24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ORIENTACIÓN DE LA </a:t>
            </a: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</a:t>
            </a:r>
            <a:endParaRPr lang="es-ES" sz="2400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63" y="1357313"/>
            <a:ext cx="8286750" cy="48196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Actualizar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 las tendencias del  tema o problema de salud a abordar.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Realizar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 visitas a las viviendas y al entorno ambiental para ejecutar la vigilancia activa.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Identificar  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características y/o factores de riesgo.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Realizar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 la descripción de las características de los individuos y familias visitadas.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Registrar 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en la Historia Clínica Individual e Historia de Salid Familiar los aspectos identificados.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57250" y="1714500"/>
            <a:ext cx="7429500" cy="3009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Realizar 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el control de los</a:t>
            </a: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casos visitados y la descripción de lo encontrado.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Ejecutar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 acciones de salud.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Identificar y promover</a:t>
            </a: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 la participación comunitaria, a través de los líderes formales y no formales de la comunidad.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4143372" y="1285860"/>
            <a:ext cx="642942" cy="357190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85918" y="428604"/>
            <a:ext cx="5715000" cy="71438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ASPECTOS A TENER EN CUENTA  EN LA </a:t>
            </a:r>
            <a:r>
              <a:rPr lang="es-ES" sz="24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ORIENTACIÓN DE LA </a:t>
            </a: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</a:t>
            </a:r>
            <a:endParaRPr lang="es-ES" sz="2400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14563" y="285750"/>
            <a:ext cx="5214937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 </a:t>
            </a:r>
            <a:r>
              <a:rPr lang="es-ES" sz="24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EJECUCIÓN</a:t>
            </a:r>
          </a:p>
        </p:txBody>
      </p:sp>
      <p:sp>
        <p:nvSpPr>
          <p:cNvPr id="36871" name="Rectangle 1"/>
          <p:cNvSpPr>
            <a:spLocks noChangeArrowheads="1"/>
          </p:cNvSpPr>
          <p:nvPr/>
        </p:nvSpPr>
        <p:spPr bwMode="auto">
          <a:xfrm>
            <a:off x="500063" y="1571625"/>
            <a:ext cx="8072437" cy="3970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180975" algn="l"/>
              </a:tabLst>
              <a:defRPr/>
            </a:pPr>
            <a:r>
              <a:rPr lang="es-ES_tradnl" sz="2400" dirty="0">
                <a:latin typeface="Arial Narrow" pitchFamily="34" charset="0"/>
                <a:ea typeface="Times New Roman" pitchFamily="18" charset="0"/>
                <a:cs typeface="Arial" charset="0"/>
              </a:rPr>
              <a:t>Nivel de preparación </a:t>
            </a:r>
            <a:r>
              <a:rPr lang="es-ES_tradnl" sz="2400" b="0" dirty="0">
                <a:latin typeface="Arial Narrow" pitchFamily="34" charset="0"/>
                <a:ea typeface="Times New Roman" pitchFamily="18" charset="0"/>
                <a:cs typeface="Arial" charset="0"/>
              </a:rPr>
              <a:t>de los estudiantes, en relación con el trabajo a ejecutar.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180975" algn="l"/>
              </a:tabLst>
              <a:defRPr/>
            </a:pPr>
            <a:r>
              <a:rPr lang="es-ES_tradnl" sz="2400" dirty="0">
                <a:latin typeface="Arial Narrow" pitchFamily="34" charset="0"/>
                <a:ea typeface="Times New Roman" pitchFamily="18" charset="0"/>
                <a:cs typeface="Arial" charset="0"/>
              </a:rPr>
              <a:t>Habilidad </a:t>
            </a:r>
            <a:r>
              <a:rPr lang="es-ES_tradnl" sz="2400" b="0" dirty="0">
                <a:latin typeface="Arial Narrow" pitchFamily="34" charset="0"/>
                <a:ea typeface="Times New Roman" pitchFamily="18" charset="0"/>
                <a:cs typeface="Arial" charset="0"/>
              </a:rPr>
              <a:t>para el trabajo con las familias, ambiente, que le proporcionen la información necesaria.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180975" algn="l"/>
              </a:tabLst>
              <a:defRPr/>
            </a:pPr>
            <a:r>
              <a:rPr lang="es-ES_tradnl" sz="2400" dirty="0">
                <a:latin typeface="Arial Narrow" pitchFamily="34" charset="0"/>
                <a:ea typeface="Times New Roman" pitchFamily="18" charset="0"/>
                <a:cs typeface="Arial" charset="0"/>
              </a:rPr>
              <a:t>Dominio del vocabulario técnico </a:t>
            </a:r>
            <a:r>
              <a:rPr lang="es-ES_tradnl" sz="2400" b="0" dirty="0">
                <a:latin typeface="Arial Narrow" pitchFamily="34" charset="0"/>
                <a:ea typeface="Times New Roman" pitchFamily="18" charset="0"/>
                <a:cs typeface="Arial" charset="0"/>
              </a:rPr>
              <a:t>propio de la asignatura y del tema.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180975" algn="l"/>
              </a:tabLst>
              <a:defRPr/>
            </a:pPr>
            <a:r>
              <a:rPr lang="es-ES_tradnl" sz="2400" dirty="0">
                <a:latin typeface="Arial Narrow" pitchFamily="34" charset="0"/>
                <a:ea typeface="Times New Roman" pitchFamily="18" charset="0"/>
                <a:cs typeface="Arial" charset="0"/>
              </a:rPr>
              <a:t>Posibilidad </a:t>
            </a:r>
            <a:r>
              <a:rPr lang="es-ES_tradnl" sz="2400" b="0" dirty="0">
                <a:latin typeface="Arial Narrow" pitchFamily="34" charset="0"/>
                <a:ea typeface="Times New Roman" pitchFamily="18" charset="0"/>
                <a:cs typeface="Arial" charset="0"/>
              </a:rPr>
              <a:t>de establecer </a:t>
            </a:r>
            <a:r>
              <a:rPr lang="es-ES_tradnl" sz="2400" dirty="0">
                <a:latin typeface="Arial Narrow" pitchFamily="34" charset="0"/>
                <a:ea typeface="Times New Roman" pitchFamily="18" charset="0"/>
                <a:cs typeface="Arial" charset="0"/>
              </a:rPr>
              <a:t>relaciones y comparaciones</a:t>
            </a:r>
            <a:r>
              <a:rPr lang="es-ES_tradnl" sz="2400" b="0" dirty="0">
                <a:latin typeface="Arial Narrow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180975" algn="l"/>
              </a:tabLst>
              <a:defRPr/>
            </a:pPr>
            <a:r>
              <a:rPr lang="es-ES_tradnl" sz="2400" dirty="0">
                <a:latin typeface="Arial Narrow" pitchFamily="34" charset="0"/>
                <a:ea typeface="Times New Roman" pitchFamily="18" charset="0"/>
                <a:cs typeface="Arial" charset="0"/>
              </a:rPr>
              <a:t>Juicio</a:t>
            </a:r>
            <a:r>
              <a:rPr lang="es-ES_tradnl" sz="2400" b="0" dirty="0">
                <a:latin typeface="Arial Narrow" pitchFamily="34" charset="0"/>
                <a:ea typeface="Times New Roman" pitchFamily="18" charset="0"/>
                <a:cs typeface="Arial" charset="0"/>
              </a:rPr>
              <a:t> que tenga sobre lo identificado.</a:t>
            </a:r>
          </a:p>
        </p:txBody>
      </p:sp>
      <p:sp>
        <p:nvSpPr>
          <p:cNvPr id="28678" name="5 Rectángulo"/>
          <p:cNvSpPr>
            <a:spLocks noChangeArrowheads="1"/>
          </p:cNvSpPr>
          <p:nvPr/>
        </p:nvSpPr>
        <p:spPr bwMode="auto">
          <a:xfrm>
            <a:off x="2000250" y="1000125"/>
            <a:ext cx="568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tabLst>
                <a:tab pos="180975" algn="l"/>
              </a:tabLst>
            </a:pPr>
            <a:r>
              <a:rPr lang="es-ES_tradnl" sz="2400">
                <a:solidFill>
                  <a:schemeClr val="tx2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Aquí el docente/tutor debe tener en cuenta: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14563" y="285750"/>
            <a:ext cx="5214937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 </a:t>
            </a:r>
            <a:r>
              <a:rPr lang="es-ES" sz="24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EJECUCIÓN</a:t>
            </a:r>
          </a:p>
        </p:txBody>
      </p:sp>
      <p:sp>
        <p:nvSpPr>
          <p:cNvPr id="47110" name="5 Marcador de contenido"/>
          <p:cNvSpPr>
            <a:spLocks noGrp="1"/>
          </p:cNvSpPr>
          <p:nvPr>
            <p:ph idx="1"/>
          </p:nvPr>
        </p:nvSpPr>
        <p:spPr>
          <a:xfrm>
            <a:off x="642938" y="4000500"/>
            <a:ext cx="2428875" cy="2643188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es-ES" sz="2400" dirty="0" smtClean="0">
                <a:latin typeface="Arial Narrow" pitchFamily="34" charset="0"/>
              </a:rPr>
              <a:t>Permite al estudiante: ¨hacer, intercambia con él, le rectifica, lo guía, lo estimula¨</a:t>
            </a:r>
          </a:p>
          <a:p>
            <a:pPr marL="514350" indent="-514350" algn="just">
              <a:buFont typeface="Arial" charset="0"/>
              <a:buNone/>
              <a:defRPr/>
            </a:pPr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43188" y="1143000"/>
            <a:ext cx="4024312" cy="46196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Algoritmo para el Docente/Tutor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4572000" y="857232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785813" y="2000250"/>
            <a:ext cx="2286000" cy="1200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Recibimiento y saludo a los estudiantes.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571875" y="2000250"/>
            <a:ext cx="2286000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Control de la asistencia y puntualidad.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286500" y="2000250"/>
            <a:ext cx="2286000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Realizar trabajo educativo (durante toda la actividad)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429000" y="3571875"/>
            <a:ext cx="5357813" cy="15700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" sz="2400" b="0" dirty="0">
                <a:solidFill>
                  <a:prstClr val="black"/>
                </a:solidFill>
                <a:latin typeface="Arial Narrow" pitchFamily="34" charset="0"/>
              </a:rPr>
              <a:t>El docente/tutor, realiza una breve introducción a la actividad, motiva al estudiante teniendo en cuenta el objetivo específico.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429000" y="5429250"/>
            <a:ext cx="5500688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" sz="2400" b="0" dirty="0">
                <a:solidFill>
                  <a:prstClr val="black"/>
                </a:solidFill>
                <a:latin typeface="Arial Narrow" pitchFamily="34" charset="0"/>
              </a:rPr>
              <a:t>Indica ejecutar las actividades orientadas con anterioridad, permitiendo la participación directa del estudiante. </a:t>
            </a:r>
          </a:p>
        </p:txBody>
      </p:sp>
      <p:sp>
        <p:nvSpPr>
          <p:cNvPr id="13" name="12 Flecha derecha"/>
          <p:cNvSpPr/>
          <p:nvPr/>
        </p:nvSpPr>
        <p:spPr>
          <a:xfrm>
            <a:off x="3214678" y="2357430"/>
            <a:ext cx="285752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4" name="13 Flecha derecha"/>
          <p:cNvSpPr/>
          <p:nvPr/>
        </p:nvSpPr>
        <p:spPr>
          <a:xfrm>
            <a:off x="5929322" y="2285992"/>
            <a:ext cx="285752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5" name="14 Flecha abajo"/>
          <p:cNvSpPr/>
          <p:nvPr/>
        </p:nvSpPr>
        <p:spPr>
          <a:xfrm>
            <a:off x="7143768" y="3286124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6" name="15 Flecha izquierda"/>
          <p:cNvSpPr/>
          <p:nvPr/>
        </p:nvSpPr>
        <p:spPr>
          <a:xfrm>
            <a:off x="3071802" y="5786454"/>
            <a:ext cx="285752" cy="48463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7" name="16 Flecha abajo"/>
          <p:cNvSpPr/>
          <p:nvPr/>
        </p:nvSpPr>
        <p:spPr>
          <a:xfrm>
            <a:off x="7215206" y="5143512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8" name="17 Flecha curvada hacia la derecha"/>
          <p:cNvSpPr/>
          <p:nvPr/>
        </p:nvSpPr>
        <p:spPr>
          <a:xfrm rot="1719018">
            <a:off x="246063" y="1101725"/>
            <a:ext cx="731837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28813" y="285750"/>
            <a:ext cx="5500687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 </a:t>
            </a:r>
            <a:r>
              <a:rPr lang="es-ES" sz="24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EJECUCIÓN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714500" y="1214438"/>
            <a:ext cx="5873750" cy="461962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Algoritmo para el Docente/Tutor (Continuación)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50" y="2428875"/>
            <a:ext cx="3429000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" sz="2400" b="0" dirty="0">
                <a:solidFill>
                  <a:prstClr val="black"/>
                </a:solidFill>
                <a:latin typeface="Arial Narrow" pitchFamily="34" charset="0"/>
              </a:rPr>
              <a:t>Formular problemas basado en lo observado para que el estudiante lo resuelva.</a:t>
            </a:r>
            <a:endParaRPr lang="es-ES_tradnl" dirty="0"/>
          </a:p>
        </p:txBody>
      </p:sp>
      <p:sp>
        <p:nvSpPr>
          <p:cNvPr id="9" name="8 Rectángulo"/>
          <p:cNvSpPr/>
          <p:nvPr/>
        </p:nvSpPr>
        <p:spPr>
          <a:xfrm>
            <a:off x="4286250" y="1928813"/>
            <a:ext cx="4572000" cy="23082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" sz="2400" b="0" dirty="0">
                <a:solidFill>
                  <a:prstClr val="black"/>
                </a:solidFill>
                <a:latin typeface="Arial Narrow" pitchFamily="34" charset="0"/>
              </a:rPr>
              <a:t>En un segundo momento se </a:t>
            </a:r>
            <a:r>
              <a:rPr lang="es-ES" sz="2400" dirty="0">
                <a:solidFill>
                  <a:prstClr val="black"/>
                </a:solidFill>
                <a:latin typeface="Arial Narrow" pitchFamily="34" charset="0"/>
              </a:rPr>
              <a:t>orienta el trabajo independiente (tareas docentes)</a:t>
            </a:r>
            <a:r>
              <a:rPr lang="es-ES" sz="2400" b="0" dirty="0">
                <a:solidFill>
                  <a:prstClr val="black"/>
                </a:solidFill>
                <a:latin typeface="Arial Narrow" pitchFamily="34" charset="0"/>
              </a:rPr>
              <a:t>, que cada estudiante tiene que realizar, y que será controlado y evaluado en la próxima actividad docente de Educación en el Trabajo </a:t>
            </a:r>
            <a:endParaRPr lang="es-ES_tradnl" dirty="0"/>
          </a:p>
        </p:txBody>
      </p:sp>
      <p:sp>
        <p:nvSpPr>
          <p:cNvPr id="11" name="5 Marcador de contenido"/>
          <p:cNvSpPr>
            <a:spLocks noGrp="1"/>
          </p:cNvSpPr>
          <p:nvPr>
            <p:ph idx="1"/>
          </p:nvPr>
        </p:nvSpPr>
        <p:spPr>
          <a:xfrm>
            <a:off x="571500" y="4643438"/>
            <a:ext cx="8215313" cy="1357312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es-ES" sz="2400" dirty="0" smtClean="0">
                <a:latin typeface="Arial Narrow" pitchFamily="34" charset="0"/>
              </a:rPr>
              <a:t>Concluir haciendo un resumen de la actividad realizada (aspectos educativos e instructivos). Se evalúa la participación del estudiante y se refleja en la tarjeta de habilidades.</a:t>
            </a:r>
            <a:endParaRPr lang="es-ES_tradnl" sz="2400" dirty="0" smtClean="0">
              <a:latin typeface="Arial Narrow" pitchFamily="34" charset="0"/>
            </a:endParaRPr>
          </a:p>
          <a:p>
            <a:pPr marL="179388" indent="-179388" algn="just"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3857620" y="2786058"/>
            <a:ext cx="285752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3" name="12 Flecha abajo"/>
          <p:cNvSpPr/>
          <p:nvPr/>
        </p:nvSpPr>
        <p:spPr>
          <a:xfrm>
            <a:off x="6357950" y="4286256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4" name="13 Flecha abajo"/>
          <p:cNvSpPr/>
          <p:nvPr/>
        </p:nvSpPr>
        <p:spPr>
          <a:xfrm>
            <a:off x="4500562" y="928670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 txBox="1">
            <a:spLocks/>
          </p:cNvSpPr>
          <p:nvPr/>
        </p:nvSpPr>
        <p:spPr bwMode="auto">
          <a:xfrm>
            <a:off x="142875" y="1357313"/>
            <a:ext cx="88582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1. </a:t>
            </a:r>
            <a:r>
              <a:rPr lang="es-ES_tradnl" sz="2000" dirty="0" err="1">
                <a:latin typeface="Arial Narrow" pitchFamily="34" charset="0"/>
              </a:rPr>
              <a:t>Mercer</a:t>
            </a:r>
            <a:r>
              <a:rPr lang="es-ES_tradnl" sz="2000" dirty="0">
                <a:latin typeface="Arial Narrow" pitchFamily="34" charset="0"/>
              </a:rPr>
              <a:t>, (1998: p. 195)</a:t>
            </a:r>
            <a:r>
              <a:rPr lang="es-ES_tradnl" sz="2000" b="0" dirty="0">
                <a:latin typeface="Arial Narrow" pitchFamily="34" charset="0"/>
              </a:rPr>
              <a:t>,  la define como  la “herramienta que sirve para edificar una relación entre el profesor y los alumnos”. </a:t>
            </a:r>
          </a:p>
          <a:p>
            <a:pPr algn="just">
              <a:defRPr/>
            </a:pPr>
            <a:endParaRPr lang="es-ES_tradnl" sz="2000" b="0" dirty="0">
              <a:latin typeface="Arial Narrow" pitchFamily="34" charset="0"/>
            </a:endParaRPr>
          </a:p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2.</a:t>
            </a:r>
            <a:r>
              <a:rPr lang="es-ES_tradnl" sz="2000" b="0" dirty="0">
                <a:latin typeface="Arial Narrow" pitchFamily="34" charset="0"/>
              </a:rPr>
              <a:t> </a:t>
            </a:r>
            <a:r>
              <a:rPr lang="es-ES_tradnl" sz="2000" dirty="0">
                <a:latin typeface="Arial Narrow" pitchFamily="34" charset="0"/>
              </a:rPr>
              <a:t>Martínez Mediano (1998, p.109) </a:t>
            </a:r>
            <a:r>
              <a:rPr lang="es-ES_tradnl" sz="2000" b="0" dirty="0">
                <a:latin typeface="Arial Narrow" pitchFamily="34" charset="0"/>
              </a:rPr>
              <a:t>“constituye un  instrumento fundamental para  la  organización  del  trabajo  del  alumno,  y  su  objetivo  es  recoger  todas  las orientaciones necesarias que  le permitan al estudiante  integrar  los elementos didácticos para el estudio de la asignatura”. </a:t>
            </a:r>
          </a:p>
          <a:p>
            <a:pPr algn="just">
              <a:defRPr/>
            </a:pPr>
            <a:endParaRPr lang="es-ES_tradnl" sz="2000" dirty="0">
              <a:latin typeface="Arial Narrow" pitchFamily="34" charset="0"/>
            </a:endParaRPr>
          </a:p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3. Castillo  (1999, p.90) </a:t>
            </a:r>
            <a:r>
              <a:rPr lang="es-ES_tradnl" sz="2000" b="0" dirty="0">
                <a:latin typeface="Arial Narrow" pitchFamily="34" charset="0"/>
              </a:rPr>
              <a:t>afirma que  la Guía de estudio es “una comunicación  intencional del profesor con el alumno sobre  los pormenores del estudio de la asignatura y del texto base […]”. </a:t>
            </a:r>
          </a:p>
          <a:p>
            <a:pPr algn="just">
              <a:defRPr/>
            </a:pPr>
            <a:endParaRPr lang="es-ES_tradnl" sz="2000" b="0" dirty="0">
              <a:latin typeface="Arial Narrow" pitchFamily="34" charset="0"/>
            </a:endParaRPr>
          </a:p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4. García </a:t>
            </a:r>
            <a:r>
              <a:rPr lang="es-ES_tradnl" sz="2000" dirty="0" err="1">
                <a:latin typeface="Arial Narrow" pitchFamily="34" charset="0"/>
              </a:rPr>
              <a:t>Aretio</a:t>
            </a:r>
            <a:r>
              <a:rPr lang="es-ES_tradnl" sz="2000" dirty="0">
                <a:latin typeface="Arial Narrow" pitchFamily="34" charset="0"/>
              </a:rPr>
              <a:t> (2002, p. 241) </a:t>
            </a:r>
            <a:r>
              <a:rPr lang="es-ES_tradnl" sz="2000" b="0" dirty="0">
                <a:latin typeface="Arial Narrow" pitchFamily="34" charset="0"/>
              </a:rPr>
              <a:t>La Guía de estudio es “el documento que orienta el estudio, acercando a  los procesos cognitivos del alumno el material didáctico, con el fin de que pueda trabajarlos de manera autónoma”. </a:t>
            </a:r>
          </a:p>
          <a:p>
            <a:pPr algn="just">
              <a:defRPr/>
            </a:pPr>
            <a:endParaRPr lang="es-ES_tradnl" sz="2000" b="0" dirty="0">
              <a:latin typeface="+mn-lt"/>
            </a:endParaRPr>
          </a:p>
          <a:p>
            <a:pPr algn="just">
              <a:defRPr/>
            </a:pPr>
            <a:endParaRPr lang="es-ES_tradnl" sz="2000" b="0" dirty="0">
              <a:latin typeface="+mn-lt"/>
            </a:endParaRPr>
          </a:p>
          <a:p>
            <a:pPr algn="just">
              <a:defRPr/>
            </a:pPr>
            <a:endParaRPr lang="es-ES_tradnl" sz="2000" b="0" dirty="0">
              <a:latin typeface="+mn-lt"/>
            </a:endParaRPr>
          </a:p>
          <a:p>
            <a:pPr algn="just">
              <a:defRPr/>
            </a:pPr>
            <a:r>
              <a:rPr lang="es-ES_tradnl" sz="2000" b="0" dirty="0">
                <a:latin typeface="+mn-lt"/>
              </a:rPr>
              <a:t> </a:t>
            </a:r>
          </a:p>
          <a:p>
            <a:pPr algn="just">
              <a:defRPr/>
            </a:pPr>
            <a:endParaRPr lang="es-ES_tradnl" sz="2000" dirty="0"/>
          </a:p>
          <a:p>
            <a:pPr>
              <a:defRPr/>
            </a:pPr>
            <a:endParaRPr lang="es-ES_tradnl" sz="2000" dirty="0"/>
          </a:p>
          <a:p>
            <a:pPr marL="93663" indent="-93663" algn="just">
              <a:buFont typeface="Arial" pitchFamily="34" charset="0"/>
              <a:buChar char="•"/>
              <a:defRPr/>
            </a:pPr>
            <a:endParaRPr lang="es-ES_tradnl" sz="2000" b="0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3125" y="500063"/>
            <a:ext cx="3857635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REFERENTES TEÓRICOS 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4290"/>
            <a:ext cx="1857388" cy="10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14563" y="285750"/>
            <a:ext cx="5429250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 </a:t>
            </a:r>
            <a:r>
              <a:rPr lang="es-ES" sz="24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EJECUCIÓN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28625" y="3714750"/>
            <a:ext cx="4786313" cy="192881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es-ES_tradnl" sz="2400" dirty="0" smtClean="0">
                <a:latin typeface="Arial Narrow" pitchFamily="34" charset="0"/>
              </a:rPr>
              <a:t>Recorrer el área de atención del consultorio (viviendas y entorno ambiental) y precisar qué factores de riesgo medioambientales existen. </a:t>
            </a:r>
          </a:p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179388" indent="-179388" algn="just"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71813" y="1214438"/>
            <a:ext cx="3595687" cy="461962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Algoritmo para el estudiante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5750" y="1928813"/>
            <a:ext cx="8501063" cy="830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Realizar visitas  a familias previamente seleccionada por el Docente/Tutor, acompañados de éste y/o de la enfermera o profesor de GBT.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643563" y="3500438"/>
            <a:ext cx="3214687" cy="230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_tradnl" sz="2400" b="0" dirty="0">
                <a:solidFill>
                  <a:prstClr val="black"/>
                </a:solidFill>
                <a:latin typeface="Arial Narrow" pitchFamily="34" charset="0"/>
              </a:rPr>
              <a:t>Cumplir con los requisitos éticos fundamentales de la comunicación en salud, durante la entrevista médica y visitas a las viviendas. </a:t>
            </a:r>
          </a:p>
        </p:txBody>
      </p:sp>
      <p:sp>
        <p:nvSpPr>
          <p:cNvPr id="11" name="10 Flecha abajo"/>
          <p:cNvSpPr/>
          <p:nvPr/>
        </p:nvSpPr>
        <p:spPr>
          <a:xfrm>
            <a:off x="4500562" y="928670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2" name="11 Flecha abajo"/>
          <p:cNvSpPr/>
          <p:nvPr/>
        </p:nvSpPr>
        <p:spPr>
          <a:xfrm>
            <a:off x="7143768" y="3214686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3" name="12 Flecha izquierda"/>
          <p:cNvSpPr/>
          <p:nvPr/>
        </p:nvSpPr>
        <p:spPr>
          <a:xfrm>
            <a:off x="5357818" y="4500570"/>
            <a:ext cx="285752" cy="48463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6" name="15 Flecha abajo"/>
          <p:cNvSpPr/>
          <p:nvPr/>
        </p:nvSpPr>
        <p:spPr>
          <a:xfrm>
            <a:off x="4500562" y="1714488"/>
            <a:ext cx="484632" cy="21431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14563" y="285750"/>
            <a:ext cx="5429250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 </a:t>
            </a:r>
            <a:r>
              <a:rPr lang="es-ES" sz="24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EJECUCIÓN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85750" y="3071813"/>
            <a:ext cx="5000625" cy="85725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es-ES_tradnl" sz="2400" dirty="0" smtClean="0">
                <a:latin typeface="Arial Narrow" pitchFamily="34" charset="0"/>
              </a:rPr>
              <a:t>Responder las interrogantes de su tutor, intercambiar, preguntar. </a:t>
            </a:r>
          </a:p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179388" indent="-179388" algn="just"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71813" y="1214438"/>
            <a:ext cx="3595687" cy="461962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Algoritmo para el estudiante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5750" y="1928813"/>
            <a:ext cx="8501063" cy="830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Identificar los factores de riesgo individuales y colectivos que afectan a la familia, así como signos y síntomas y/o problemas de salud.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643563" y="3071813"/>
            <a:ext cx="3214687" cy="1200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Realizar actividades  de las ya orientadas por su tutor.</a:t>
            </a:r>
          </a:p>
        </p:txBody>
      </p:sp>
      <p:sp>
        <p:nvSpPr>
          <p:cNvPr id="11" name="10 Flecha abajo"/>
          <p:cNvSpPr/>
          <p:nvPr/>
        </p:nvSpPr>
        <p:spPr>
          <a:xfrm>
            <a:off x="4500562" y="928670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2" name="11 Flecha abajo"/>
          <p:cNvSpPr/>
          <p:nvPr/>
        </p:nvSpPr>
        <p:spPr>
          <a:xfrm>
            <a:off x="7143768" y="2786058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3" name="12 Flecha izquierda"/>
          <p:cNvSpPr/>
          <p:nvPr/>
        </p:nvSpPr>
        <p:spPr>
          <a:xfrm>
            <a:off x="5286380" y="3500438"/>
            <a:ext cx="285752" cy="48463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6" name="15 Flecha abajo"/>
          <p:cNvSpPr/>
          <p:nvPr/>
        </p:nvSpPr>
        <p:spPr>
          <a:xfrm>
            <a:off x="4500562" y="1714488"/>
            <a:ext cx="484632" cy="21431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 bwMode="auto">
          <a:xfrm>
            <a:off x="285750" y="4214813"/>
            <a:ext cx="4929188" cy="1214437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_tradnl" sz="2400" b="0" dirty="0">
                <a:latin typeface="Arial Narrow" pitchFamily="34" charset="0"/>
              </a:rPr>
              <a:t>Verificar si en la Historia de Salud Familiar aparecen registrados los factores de riesgo identificados en la familia visitada.</a:t>
            </a:r>
          </a:p>
          <a:p>
            <a:pPr marL="179388" indent="-179388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  <a:p>
            <a:pPr marL="514350" indent="-514350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2285984" y="3929066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 bwMode="auto">
          <a:xfrm>
            <a:off x="5572125" y="4429125"/>
            <a:ext cx="3357563" cy="100012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Identificar y promover  la participación comunitaria</a:t>
            </a:r>
            <a:r>
              <a:rPr lang="es-ES_tradnl" sz="2400" dirty="0">
                <a:latin typeface="Arial Narrow" pitchFamily="34" charset="0"/>
              </a:rPr>
              <a:t>.</a:t>
            </a:r>
          </a:p>
          <a:p>
            <a:pPr marL="179388" indent="-179388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  <a:p>
            <a:pPr marL="514350" indent="-514350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5286380" y="4643446"/>
            <a:ext cx="285752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9" name="18 Flecha abajo"/>
          <p:cNvSpPr/>
          <p:nvPr/>
        </p:nvSpPr>
        <p:spPr>
          <a:xfrm>
            <a:off x="6929454" y="5429264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0" name="5 Marcador de contenido"/>
          <p:cNvSpPr txBox="1">
            <a:spLocks/>
          </p:cNvSpPr>
          <p:nvPr/>
        </p:nvSpPr>
        <p:spPr bwMode="auto">
          <a:xfrm>
            <a:off x="4214813" y="5643563"/>
            <a:ext cx="4714875" cy="1214437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Realizar acciones de salud dirigidas a la vigilancia y a promover la participación comunitaria</a:t>
            </a:r>
            <a:r>
              <a:rPr lang="es-ES_tradnl" sz="2400" dirty="0">
                <a:latin typeface="Arial Narrow" pitchFamily="34" charset="0"/>
              </a:rPr>
              <a:t>.</a:t>
            </a:r>
          </a:p>
          <a:p>
            <a:pPr marL="179388" indent="-179388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  <a:p>
            <a:pPr marL="514350" indent="-514350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</p:txBody>
      </p:sp>
      <p:sp>
        <p:nvSpPr>
          <p:cNvPr id="21" name="20 Flecha izquierda"/>
          <p:cNvSpPr/>
          <p:nvPr/>
        </p:nvSpPr>
        <p:spPr>
          <a:xfrm>
            <a:off x="3857620" y="6000768"/>
            <a:ext cx="285752" cy="48463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2" name="5 Marcador de contenido"/>
          <p:cNvSpPr txBox="1">
            <a:spLocks/>
          </p:cNvSpPr>
          <p:nvPr/>
        </p:nvSpPr>
        <p:spPr bwMode="auto">
          <a:xfrm>
            <a:off x="500063" y="5643563"/>
            <a:ext cx="3357562" cy="100012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Autoevaluación, </a:t>
            </a:r>
            <a:r>
              <a:rPr lang="es-ES_tradnl" sz="2400" b="0" dirty="0" err="1">
                <a:latin typeface="Arial Narrow" pitchFamily="34" charset="0"/>
              </a:rPr>
              <a:t>co</a:t>
            </a:r>
            <a:r>
              <a:rPr lang="es-ES_tradnl" sz="2400" b="0" dirty="0">
                <a:latin typeface="Arial Narrow" pitchFamily="34" charset="0"/>
              </a:rPr>
              <a:t>-evaluación.</a:t>
            </a:r>
          </a:p>
          <a:p>
            <a:pPr marL="179388" indent="-179388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  <a:p>
            <a:pPr marL="514350" indent="-514350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ES_tradnl" sz="2400" b="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14563" y="285750"/>
            <a:ext cx="5214937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14313" y="1857375"/>
            <a:ext cx="8715375" cy="440055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179388" indent="-179388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latin typeface="Arial Narrow" pitchFamily="34" charset="0"/>
              </a:rPr>
              <a:t>¿Es capaz de identificar factores de riesgo y problemas de salud de las personas, familias y grupos sociales atendidos, en los cuales comienzan a relacionar los riesgos individuales con los de la comunidad como un todo?</a:t>
            </a:r>
          </a:p>
          <a:p>
            <a:pPr marL="179388" indent="-179388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latin typeface="Arial Narrow" pitchFamily="34" charset="0"/>
              </a:rPr>
              <a:t>¿Aporta conocimientos que influyen en una mejora de la práctica clínica, epidemiológica y social?</a:t>
            </a:r>
          </a:p>
          <a:p>
            <a:pPr marL="179388" indent="-179388" algn="just">
              <a:lnSpc>
                <a:spcPct val="150000"/>
              </a:lnSpc>
              <a:buFont typeface="Arial" charset="0"/>
              <a:buNone/>
              <a:defRPr/>
            </a:pPr>
            <a:r>
              <a:rPr lang="es-ES_tradnl" sz="2400" dirty="0" smtClean="0">
                <a:latin typeface="Arial Narrow" pitchFamily="34" charset="0"/>
              </a:rPr>
              <a:t>¿Es capaz de aportar  elementos nuevos a la solución de problemas de salud?</a:t>
            </a:r>
          </a:p>
          <a:p>
            <a:pPr marL="179388" indent="-179388" algn="just">
              <a:lnSpc>
                <a:spcPct val="150000"/>
              </a:lnSpc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Arial" charset="0"/>
              <a:buNone/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71813" y="1000125"/>
            <a:ext cx="3384550" cy="46196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ES_tradnl" sz="2400" dirty="0">
                <a:solidFill>
                  <a:schemeClr val="tx2"/>
                </a:solidFill>
                <a:latin typeface="Arial Narrow" pitchFamily="34" charset="0"/>
              </a:rPr>
              <a:t>CONTROL Y EVALUACIÓN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4357686" y="1500174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338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714375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14563" y="285750"/>
            <a:ext cx="5214937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14313" y="1857375"/>
            <a:ext cx="8715375" cy="40005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es-ES_tradnl" sz="2400" dirty="0" smtClean="0">
                <a:latin typeface="Arial Narrow" pitchFamily="34" charset="0"/>
              </a:rPr>
              <a:t>¿Potencializa la investigación de manera que coadyuva a perfeccionar las acciones de promoción, prevención, restauración y rehabilitación de la salud?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es-ES_tradnl" sz="2400" dirty="0" smtClean="0">
                <a:latin typeface="Arial Narrow" pitchFamily="34" charset="0"/>
              </a:rPr>
              <a:t>¿Contribuye a disminuir los daños ocasionados por los factores de riesgo y problemas de salud?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es-ES_tradnl" sz="2400" dirty="0" smtClean="0">
                <a:latin typeface="Arial Narrow" pitchFamily="34" charset="0"/>
              </a:rPr>
              <a:t> ¿ Aplica al tema los conocimientos adquiridos sobre las estrategias curriculares?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es-ES_tradnl" sz="2400" dirty="0" smtClean="0">
                <a:latin typeface="Arial Narrow" pitchFamily="34" charset="0"/>
              </a:rPr>
              <a:t> ¿ Integra los conocimientos aprendidos en asignaturas precedentes y del propio año académico?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179388" indent="-179388" algn="just">
              <a:lnSpc>
                <a:spcPct val="150000"/>
              </a:lnSpc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Arial" charset="0"/>
              <a:buNone/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71813" y="1000125"/>
            <a:ext cx="3384550" cy="46196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ES_tradnl" sz="2400" dirty="0">
                <a:solidFill>
                  <a:schemeClr val="tx2"/>
                </a:solidFill>
                <a:latin typeface="Arial Narrow" pitchFamily="34" charset="0"/>
              </a:rPr>
              <a:t>CONTROL Y EVALUACIÓN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4357686" y="1500174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348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214313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14563" y="285750"/>
            <a:ext cx="5214937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EDUCACIÓN EN EL TRABAJO.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14313" y="2071688"/>
            <a:ext cx="8715375" cy="3900487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s-ES_tradnl" sz="2400" dirty="0" smtClean="0">
                <a:latin typeface="Arial Narrow" pitchFamily="34" charset="0"/>
              </a:rPr>
              <a:t>¿Brinda información sobre indicadores que permite mantener actualizada a la comunidad sobre los conocimientos sobre distintos aspectos del estado de salud de las poblaciones?</a:t>
            </a:r>
          </a:p>
          <a:p>
            <a:pPr algn="just">
              <a:lnSpc>
                <a:spcPct val="150000"/>
              </a:lnSpc>
              <a:defRPr/>
            </a:pPr>
            <a:r>
              <a:rPr lang="es-ES_tradnl" sz="2400" dirty="0" smtClean="0">
                <a:latin typeface="Arial Narrow" pitchFamily="34" charset="0"/>
              </a:rPr>
              <a:t>¿Es capaz de detectar nuevos problemas o características de salud, relacionados con el problema de salud?</a:t>
            </a:r>
          </a:p>
          <a:p>
            <a:pPr algn="just">
              <a:lnSpc>
                <a:spcPct val="150000"/>
              </a:lnSpc>
              <a:defRPr/>
            </a:pPr>
            <a:r>
              <a:rPr lang="es-ES_tradnl" sz="2400" dirty="0" smtClean="0">
                <a:latin typeface="Arial Narrow" pitchFamily="34" charset="0"/>
              </a:rPr>
              <a:t>¿Es capaz de identificar y promover la participación comunitaria?</a:t>
            </a:r>
          </a:p>
          <a:p>
            <a:pPr marL="179388" indent="-179388" algn="just">
              <a:lnSpc>
                <a:spcPct val="150000"/>
              </a:lnSpc>
              <a:buFont typeface="Arial" charset="0"/>
              <a:buNone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71813" y="1000125"/>
            <a:ext cx="3384550" cy="46196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ES_tradnl" sz="2400" dirty="0">
                <a:latin typeface="Arial Narrow" pitchFamily="34" charset="0"/>
              </a:rPr>
              <a:t>CONTROL Y EVALUACIÓN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4357686" y="1714488"/>
            <a:ext cx="484632" cy="28575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358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00063" y="1428750"/>
            <a:ext cx="8072437" cy="452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Es un instrumento eficaz para desarrollar habilidades cognoscitivas de los estudiantes. 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Orienta con efectividad el estudio independiente.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Facilita el proceso de enseñanza aprendizaje.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Contribuye a mejorar los resultados docentes.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Constituye elemento motivador para el aprendizaje del alumno.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Prioriza lo educativo, como elemento dinámico para el aprendizaje, a través de  una comunicación efectiva, entre profesores y estudiantes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928813" y="428625"/>
            <a:ext cx="3286125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+mj-lt"/>
                <a:cs typeface="Arial" pitchFamily="34" charset="0"/>
              </a:rPr>
              <a:t>CONCLUSIONES. 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290"/>
            <a:ext cx="1857388" cy="121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642938" y="1714500"/>
            <a:ext cx="8001000" cy="3970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Expresa una exigencia  y un rigor adecuado a los objetivos del Plan de estudio y programa para la formación del médico. 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Conecta el contenido con la vida del estudiante y lo cotidiano en la comunidad.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es-ES_tradnl" sz="2400" b="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Inicia a los estudiantes en las actividades de investigación, tales como: entrevista, observación, la interpretación y confección de informes. </a:t>
            </a:r>
            <a:endParaRPr lang="es-ES_tradnl" sz="2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5984" y="642918"/>
            <a:ext cx="3214704" cy="85727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+mj-lt"/>
                <a:cs typeface="Arial" pitchFamily="34" charset="0"/>
              </a:rPr>
              <a:t>CONCLUSIONES (Continuación)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57166"/>
            <a:ext cx="1857388" cy="121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28728" y="1285860"/>
            <a:ext cx="6357982" cy="397031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endParaRPr lang="es-ES_tradnl" sz="2800" dirty="0">
              <a:latin typeface="Arial Narrow" pitchFamily="34" charset="0"/>
            </a:endParaRPr>
          </a:p>
          <a:p>
            <a:pPr algn="r">
              <a:defRPr/>
            </a:pPr>
            <a:r>
              <a:rPr lang="es-ES_tradnl" sz="2800" i="1" dirty="0">
                <a:latin typeface="Arial Narrow" pitchFamily="34" charset="0"/>
              </a:rPr>
              <a:t>¨Quien se atreve a enseñar, nunca debe dejar de aprender¨.</a:t>
            </a:r>
          </a:p>
          <a:p>
            <a:pPr algn="r">
              <a:defRPr/>
            </a:pPr>
            <a:endParaRPr lang="es-ES_tradnl" sz="2800" dirty="0">
              <a:latin typeface="Arial Narrow" pitchFamily="34" charset="0"/>
            </a:endParaRPr>
          </a:p>
          <a:p>
            <a:pPr algn="r">
              <a:defRPr/>
            </a:pPr>
            <a:endParaRPr lang="es-ES_tradnl" sz="2800" dirty="0">
              <a:latin typeface="Arial Narrow" pitchFamily="34" charset="0"/>
            </a:endParaRPr>
          </a:p>
          <a:p>
            <a:pPr algn="r">
              <a:defRPr/>
            </a:pPr>
            <a:endParaRPr lang="es-ES_tradnl" sz="2800" i="1" dirty="0">
              <a:latin typeface="Arial Narrow" pitchFamily="34" charset="0"/>
            </a:endParaRPr>
          </a:p>
          <a:p>
            <a:pPr algn="r">
              <a:defRPr/>
            </a:pPr>
            <a:endParaRPr lang="es-ES_tradnl" sz="2800" i="1" dirty="0">
              <a:latin typeface="Arial Narrow" pitchFamily="34" charset="0"/>
            </a:endParaRPr>
          </a:p>
          <a:p>
            <a:pPr algn="r">
              <a:defRPr/>
            </a:pPr>
            <a:endParaRPr lang="es-ES_tradnl" sz="2800" i="1" dirty="0">
              <a:latin typeface="Arial Narrow" pitchFamily="34" charset="0"/>
            </a:endParaRPr>
          </a:p>
          <a:p>
            <a:pPr algn="r">
              <a:defRPr/>
            </a:pPr>
            <a:r>
              <a:rPr lang="es-ES_tradnl" sz="2800" i="1" dirty="0">
                <a:latin typeface="Arial Narrow" pitchFamily="34" charset="0"/>
              </a:rPr>
              <a:t>(1856-1929)</a:t>
            </a:r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429000"/>
            <a:ext cx="19812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714625" y="2428875"/>
            <a:ext cx="2857500" cy="1200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…edifica la relación entre el profesor y los alumnos…</a:t>
            </a: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143250" y="3571875"/>
            <a:ext cx="2786063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…organiza  el  trabajo  del  alumno…</a:t>
            </a:r>
          </a:p>
          <a:p>
            <a:pPr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643313" y="4572000"/>
            <a:ext cx="2428875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…comunica intencionalmente…</a:t>
            </a:r>
          </a:p>
          <a:p>
            <a:pPr algn="just">
              <a:defRPr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857375" y="428625"/>
            <a:ext cx="5286375" cy="5715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RESUMEN DE LOS REFERENTES TEÓRICOS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857625" y="5500688"/>
            <a:ext cx="2643188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… orienta e integra  los elementos didácticos... </a:t>
            </a:r>
            <a:endParaRPr lang="es-ES_tradnl" sz="2400" dirty="0">
              <a:latin typeface="Arial Narrow" pitchFamily="34" charset="0"/>
            </a:endParaRP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071546"/>
            <a:ext cx="1857388" cy="10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4" name="13 Rectángulo"/>
          <p:cNvSpPr/>
          <p:nvPr/>
        </p:nvSpPr>
        <p:spPr>
          <a:xfrm>
            <a:off x="428625" y="1428750"/>
            <a:ext cx="1428750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400" b="0" dirty="0">
                <a:latin typeface="Arial Narrow" pitchFamily="34" charset="0"/>
              </a:rPr>
              <a:t>Auxiliar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929438" y="1143000"/>
            <a:ext cx="2000250" cy="193833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sz="2400" b="0" dirty="0">
                <a:latin typeface="Arial Narrow" pitchFamily="34" charset="0"/>
              </a:rPr>
              <a:t>Herramienta  valiosa  de  motivación  y apoyo.</a:t>
            </a:r>
          </a:p>
          <a:p>
            <a:pPr algn="just">
              <a:defRPr/>
            </a:pPr>
            <a:endParaRPr lang="es-ES_tradnl" sz="2400" b="0" dirty="0">
              <a:latin typeface="Arial Narrow" pitchFamily="34" charset="0"/>
            </a:endParaRPr>
          </a:p>
        </p:txBody>
      </p:sp>
      <p:sp>
        <p:nvSpPr>
          <p:cNvPr id="17" name="16 Flecha izquierda"/>
          <p:cNvSpPr/>
          <p:nvPr/>
        </p:nvSpPr>
        <p:spPr>
          <a:xfrm>
            <a:off x="1857375" y="1214438"/>
            <a:ext cx="1500188" cy="78581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</a:rPr>
              <a:t>Deja de ser</a:t>
            </a:r>
          </a:p>
        </p:txBody>
      </p:sp>
      <p:sp>
        <p:nvSpPr>
          <p:cNvPr id="18" name="17 Flecha derecha"/>
          <p:cNvSpPr/>
          <p:nvPr/>
        </p:nvSpPr>
        <p:spPr>
          <a:xfrm>
            <a:off x="5214938" y="1214438"/>
            <a:ext cx="1714500" cy="78581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</a:rPr>
              <a:t>Se convierte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7072313" y="2928938"/>
            <a:ext cx="1785937" cy="120015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400" b="0" dirty="0">
                <a:latin typeface="Arial Narrow" pitchFamily="34" charset="0"/>
              </a:rPr>
              <a:t>Promueve  el  aprendizaje  autónomo</a:t>
            </a:r>
            <a:r>
              <a:rPr lang="es-ES_tradnl" sz="2400" dirty="0">
                <a:latin typeface="Arial Narrow" pitchFamily="34" charset="0"/>
              </a:rPr>
              <a:t>.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 rot="5400000">
            <a:off x="4178300" y="2249488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000628" y="3042393"/>
            <a:ext cx="3429024" cy="3387003"/>
            <a:chOff x="1824196" y="768667"/>
            <a:chExt cx="3074421" cy="364742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" name="2 Rectángulo redondeado"/>
            <p:cNvSpPr/>
            <p:nvPr/>
          </p:nvSpPr>
          <p:spPr>
            <a:xfrm>
              <a:off x="1824196" y="3185174"/>
              <a:ext cx="3074421" cy="1230918"/>
            </a:xfrm>
            <a:prstGeom prst="roundRect">
              <a:avLst>
                <a:gd name="adj" fmla="val 10000"/>
              </a:avLst>
            </a:prstGeom>
            <a:solidFill>
              <a:srgbClr val="FFCCC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just" fontAlgn="auto">
                <a:spcAft>
                  <a:spcPts val="0"/>
                </a:spcAft>
                <a:defRPr/>
              </a:pPr>
              <a:r>
                <a:rPr lang="es-ES_tradnl" sz="2400" b="0" dirty="0">
                  <a:solidFill>
                    <a:schemeClr val="tx1"/>
                  </a:solidFill>
                  <a:latin typeface="Arial Narrow" pitchFamily="34" charset="0"/>
                </a:rPr>
                <a:t>Facilitadora de la comprensión y activadora </a:t>
              </a:r>
            </a:p>
            <a:p>
              <a:pPr algn="just" fontAlgn="auto">
                <a:spcAft>
                  <a:spcPts val="0"/>
                </a:spcAft>
                <a:defRPr/>
              </a:pPr>
              <a:r>
                <a:rPr lang="es-ES_tradnl" sz="2400" b="0" dirty="0">
                  <a:solidFill>
                    <a:schemeClr val="tx1"/>
                  </a:solidFill>
                  <a:latin typeface="Arial Narrow" pitchFamily="34" charset="0"/>
                </a:rPr>
                <a:t>del aprendizaje.</a:t>
              </a:r>
              <a:endParaRPr lang="es-ES_tradnl" sz="2400" dirty="0"/>
            </a:p>
          </p:txBody>
        </p:sp>
        <p:sp>
          <p:nvSpPr>
            <p:cNvPr id="4" name="3 Rectángulo"/>
            <p:cNvSpPr/>
            <p:nvPr/>
          </p:nvSpPr>
          <p:spPr>
            <a:xfrm>
              <a:off x="2006739" y="768667"/>
              <a:ext cx="2251372" cy="116487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es-ES_tradnl" sz="2400" b="0" dirty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es-ES_tradnl" sz="2400" b="0" dirty="0">
                  <a:solidFill>
                    <a:schemeClr val="tx1"/>
                  </a:solidFill>
                  <a:latin typeface="Arial Narrow" pitchFamily="34" charset="0"/>
                </a:rPr>
                <a:t>.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ES_tradnl" sz="2400" b="0" dirty="0">
                <a:latin typeface="Arial Narrow" pitchFamily="34" charset="0"/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5572132" y="2786058"/>
            <a:ext cx="1857388" cy="1478015"/>
            <a:chOff x="261917" y="2143146"/>
            <a:chExt cx="1490329" cy="119226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" name="8 Rectángulo redondeado"/>
            <p:cNvSpPr/>
            <p:nvPr/>
          </p:nvSpPr>
          <p:spPr>
            <a:xfrm>
              <a:off x="261917" y="2143146"/>
              <a:ext cx="1490329" cy="119226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296837" y="2178066"/>
              <a:ext cx="1420489" cy="11224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_tradnl" sz="2400" b="0" dirty="0">
                  <a:latin typeface="Arial Narrow" pitchFamily="34" charset="0"/>
                </a:rPr>
                <a:t>Motivadora</a:t>
              </a: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1643042" y="5357826"/>
            <a:ext cx="1785950" cy="1192263"/>
            <a:chOff x="4262443" y="2143145"/>
            <a:chExt cx="1490329" cy="119226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6 Rectángulo redondeado"/>
            <p:cNvSpPr/>
            <p:nvPr/>
          </p:nvSpPr>
          <p:spPr>
            <a:xfrm>
              <a:off x="4262443" y="2143145"/>
              <a:ext cx="1490329" cy="1192263"/>
            </a:xfrm>
            <a:prstGeom prst="roundRect">
              <a:avLst>
                <a:gd name="adj" fmla="val 10000"/>
              </a:avLst>
            </a:prstGeom>
            <a:solidFill>
              <a:srgbClr val="FFFF99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4297363" y="2178065"/>
              <a:ext cx="1420489" cy="11224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_tradnl" sz="2400" b="0" dirty="0">
                  <a:solidFill>
                    <a:schemeClr val="tx1"/>
                  </a:solidFill>
                  <a:latin typeface="Arial Narrow" pitchFamily="34" charset="0"/>
                </a:rPr>
                <a:t>Educativa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3143239" y="1214422"/>
            <a:ext cx="1847519" cy="1192263"/>
            <a:chOff x="333355" y="3879834"/>
            <a:chExt cx="1490329" cy="119226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5" name="14 Rectángulo redondeado"/>
            <p:cNvSpPr/>
            <p:nvPr/>
          </p:nvSpPr>
          <p:spPr>
            <a:xfrm>
              <a:off x="333355" y="3879834"/>
              <a:ext cx="1490329" cy="119226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368275" y="3914754"/>
              <a:ext cx="1420489" cy="11224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_tradnl" sz="2400" b="0" dirty="0">
                  <a:latin typeface="Arial Narrow" pitchFamily="34" charset="0"/>
                </a:rPr>
                <a:t>Orientación y diálogo</a:t>
              </a: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000099" y="2928934"/>
            <a:ext cx="1785951" cy="1500198"/>
            <a:chOff x="4333874" y="3857647"/>
            <a:chExt cx="1490329" cy="119226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3" name="12 Rectángulo redondeado"/>
            <p:cNvSpPr/>
            <p:nvPr/>
          </p:nvSpPr>
          <p:spPr>
            <a:xfrm>
              <a:off x="4333874" y="3857647"/>
              <a:ext cx="1490329" cy="119226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368794" y="3892567"/>
              <a:ext cx="1420489" cy="112242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_tradnl" sz="2400" b="0" dirty="0">
                  <a:solidFill>
                    <a:schemeClr val="tx1"/>
                  </a:solidFill>
                  <a:latin typeface="Arial Narrow" pitchFamily="34" charset="0"/>
                </a:rPr>
                <a:t>Evaluadora</a:t>
              </a:r>
            </a:p>
          </p:txBody>
        </p:sp>
      </p:grpSp>
      <p:grpSp>
        <p:nvGrpSpPr>
          <p:cNvPr id="6151" name="24 Grupo"/>
          <p:cNvGrpSpPr>
            <a:grpSpLocks/>
          </p:cNvGrpSpPr>
          <p:nvPr/>
        </p:nvGrpSpPr>
        <p:grpSpPr bwMode="auto">
          <a:xfrm>
            <a:off x="3071813" y="3071813"/>
            <a:ext cx="2071687" cy="1568450"/>
            <a:chOff x="2262180" y="2933777"/>
            <a:chExt cx="1571638" cy="1568767"/>
          </a:xfrm>
        </p:grpSpPr>
        <p:sp>
          <p:nvSpPr>
            <p:cNvPr id="26" name="25 Elipse"/>
            <p:cNvSpPr/>
            <p:nvPr/>
          </p:nvSpPr>
          <p:spPr>
            <a:xfrm>
              <a:off x="2262180" y="2933777"/>
              <a:ext cx="1571638" cy="1568767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27" name="Elipse 4"/>
            <p:cNvSpPr/>
            <p:nvPr/>
          </p:nvSpPr>
          <p:spPr>
            <a:xfrm>
              <a:off x="2492205" y="3164011"/>
              <a:ext cx="1111588" cy="110829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12700" tIns="12700" rIns="12700" bIns="127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_tradnl" sz="2400" dirty="0">
                  <a:solidFill>
                    <a:schemeClr val="tx1"/>
                  </a:solidFill>
                  <a:latin typeface="Arial Narrow" pitchFamily="34" charset="0"/>
                </a:rPr>
                <a:t>Funciones</a:t>
              </a:r>
            </a:p>
          </p:txBody>
        </p:sp>
      </p:grpSp>
      <p:sp>
        <p:nvSpPr>
          <p:cNvPr id="28" name="27 Flecha izquierda"/>
          <p:cNvSpPr/>
          <p:nvPr/>
        </p:nvSpPr>
        <p:spPr>
          <a:xfrm rot="8249054" flipH="1">
            <a:off x="2890404" y="4480933"/>
            <a:ext cx="538664" cy="44709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29" name="28 Flecha izquierda"/>
          <p:cNvSpPr/>
          <p:nvPr/>
        </p:nvSpPr>
        <p:spPr>
          <a:xfrm rot="10800000" flipH="1">
            <a:off x="2786050" y="3357562"/>
            <a:ext cx="285752" cy="44709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30" name="29 Flecha izquierda"/>
          <p:cNvSpPr/>
          <p:nvPr/>
        </p:nvSpPr>
        <p:spPr>
          <a:xfrm rot="5400000">
            <a:off x="3823419" y="2463069"/>
            <a:ext cx="515500" cy="44709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31" name="30 Flecha izquierda"/>
          <p:cNvSpPr/>
          <p:nvPr/>
        </p:nvSpPr>
        <p:spPr>
          <a:xfrm flipH="1">
            <a:off x="5214942" y="3429000"/>
            <a:ext cx="279502" cy="44709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32" name="31 Flecha izquierda"/>
          <p:cNvSpPr/>
          <p:nvPr/>
        </p:nvSpPr>
        <p:spPr>
          <a:xfrm rot="3317704" flipH="1">
            <a:off x="4711497" y="4553766"/>
            <a:ext cx="537420" cy="44709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cxnSp>
        <p:nvCxnSpPr>
          <p:cNvPr id="34" name="33 Conector recto de flecha"/>
          <p:cNvCxnSpPr/>
          <p:nvPr/>
        </p:nvCxnSpPr>
        <p:spPr>
          <a:xfrm rot="16200000" flipH="1">
            <a:off x="5072062" y="1785938"/>
            <a:ext cx="785813" cy="64293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5400000">
            <a:off x="5858669" y="4929982"/>
            <a:ext cx="714375" cy="158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10800000">
            <a:off x="3500438" y="5857875"/>
            <a:ext cx="1428750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rot="5400000" flipH="1" flipV="1">
            <a:off x="1786731" y="4856957"/>
            <a:ext cx="714375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5400000" flipH="1" flipV="1">
            <a:off x="2178845" y="1821656"/>
            <a:ext cx="785812" cy="714375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2786050" y="500042"/>
            <a:ext cx="2357454" cy="571504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FUNCIONES</a:t>
            </a:r>
          </a:p>
        </p:txBody>
      </p:sp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8604"/>
            <a:ext cx="185738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1571604" y="571480"/>
            <a:ext cx="5072069" cy="428625"/>
          </a:xfrm>
          <a:prstGeom prst="roundRect">
            <a:avLst>
              <a:gd name="adj" fmla="val 10000"/>
            </a:avLst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_tradnl" sz="2400" dirty="0"/>
              <a:t>FUNCIÓN ORIENTACIÓN Y DIÁLOGO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85750" y="1571625"/>
            <a:ext cx="4071938" cy="1609725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1" algn="just">
              <a:defRPr/>
            </a:pPr>
            <a:r>
              <a:rPr lang="es-ES_tradnl" sz="2000" dirty="0">
                <a:latin typeface="Arial Narrow" pitchFamily="34" charset="0"/>
              </a:rPr>
              <a:t>Promueve</a:t>
            </a:r>
            <a:r>
              <a:rPr lang="es-ES_tradnl" sz="2000" b="0" dirty="0">
                <a:latin typeface="Arial Narrow" pitchFamily="34" charset="0"/>
              </a:rPr>
              <a:t> </a:t>
            </a:r>
            <a:r>
              <a:rPr lang="es-ES_tradnl" sz="2000" dirty="0">
                <a:latin typeface="Arial Narrow" pitchFamily="34" charset="0"/>
              </a:rPr>
              <a:t>un análisis </a:t>
            </a:r>
            <a:r>
              <a:rPr lang="es-ES_tradnl" sz="2000" b="0" dirty="0">
                <a:latin typeface="Arial Narrow" pitchFamily="34" charset="0"/>
              </a:rPr>
              <a:t>con los estudiantes acerca del contenido,  metodología a emplear. y estrategia docente (</a:t>
            </a: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el cómo, el por qué y el para qué).</a:t>
            </a:r>
            <a:endParaRPr lang="es-ES_tradnl" sz="2000" b="0" dirty="0">
              <a:latin typeface="Arial Narrow" pitchFamily="34" charset="0"/>
            </a:endParaRPr>
          </a:p>
        </p:txBody>
      </p:sp>
      <p:grpSp>
        <p:nvGrpSpPr>
          <p:cNvPr id="2" name="9 Grupo"/>
          <p:cNvGrpSpPr/>
          <p:nvPr/>
        </p:nvGrpSpPr>
        <p:grpSpPr>
          <a:xfrm>
            <a:off x="285721" y="3786190"/>
            <a:ext cx="4066300" cy="1613781"/>
            <a:chOff x="3755684" y="-778208"/>
            <a:chExt cx="2573233" cy="195329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" name="10 Rectángulo redondeado"/>
            <p:cNvSpPr/>
            <p:nvPr/>
          </p:nvSpPr>
          <p:spPr>
            <a:xfrm>
              <a:off x="3755684" y="-778208"/>
              <a:ext cx="2564857" cy="1210545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just">
                <a:defRPr/>
              </a:pPr>
              <a:r>
                <a:rPr lang="es-ES_tradnl" sz="2000" dirty="0">
                  <a:latin typeface="Arial Narrow" pitchFamily="34" charset="0"/>
                </a:rPr>
                <a:t>Analiza</a:t>
              </a:r>
              <a:r>
                <a:rPr lang="es-ES_tradnl" sz="2000" b="0" dirty="0">
                  <a:latin typeface="Arial Narrow" pitchFamily="34" charset="0"/>
                </a:rPr>
                <a:t> </a:t>
              </a:r>
              <a:r>
                <a:rPr lang="es-ES_tradnl" sz="2000" dirty="0">
                  <a:latin typeface="Arial Narrow" pitchFamily="34" charset="0"/>
                </a:rPr>
                <a:t>los problemas </a:t>
              </a:r>
              <a:r>
                <a:rPr lang="es-ES_tradnl" sz="2000" b="0" dirty="0">
                  <a:latin typeface="Arial Narrow" pitchFamily="34" charset="0"/>
                </a:rPr>
                <a:t>a resolver en el momento actual y su importancia para el futuro profesional. </a:t>
              </a: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3755684" y="35456"/>
              <a:ext cx="2573233" cy="113963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53340" tIns="53340" rIns="53340" bIns="53340" spcCol="1270" anchor="ctr"/>
            <a:lstStyle/>
            <a:p>
              <a:pPr algn="just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ES_tradnl" sz="2000" b="0" dirty="0">
                <a:latin typeface="Arial Narrow" pitchFamily="34" charset="0"/>
              </a:endParaRPr>
            </a:p>
          </p:txBody>
        </p:sp>
      </p:grpSp>
      <p:sp>
        <p:nvSpPr>
          <p:cNvPr id="18" name="17 Rectángulo redondeado"/>
          <p:cNvSpPr/>
          <p:nvPr/>
        </p:nvSpPr>
        <p:spPr>
          <a:xfrm>
            <a:off x="4857752" y="5572140"/>
            <a:ext cx="4000528" cy="928694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Anima </a:t>
            </a:r>
            <a:r>
              <a:rPr lang="es-ES_tradnl" sz="2000" b="0" dirty="0">
                <a:latin typeface="Arial Narrow" pitchFamily="34" charset="0"/>
              </a:rPr>
              <a:t>a </a:t>
            </a:r>
            <a:r>
              <a:rPr lang="es-ES_tradnl" sz="2000" dirty="0">
                <a:latin typeface="Arial Narrow" pitchFamily="34" charset="0"/>
              </a:rPr>
              <a:t>comunicarse </a:t>
            </a:r>
            <a:r>
              <a:rPr lang="es-ES_tradnl" sz="2000" b="0" dirty="0">
                <a:latin typeface="Arial Narrow" pitchFamily="34" charset="0"/>
              </a:rPr>
              <a:t>con el profesor y tutor.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4857752" y="1643050"/>
            <a:ext cx="3929090" cy="1571636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Fomenta</a:t>
            </a:r>
            <a:r>
              <a:rPr lang="es-ES_tradnl" sz="2000" b="0" dirty="0">
                <a:latin typeface="Arial Narrow" pitchFamily="34" charset="0"/>
              </a:rPr>
              <a:t> la </a:t>
            </a:r>
            <a:r>
              <a:rPr lang="es-ES_tradnl" sz="2000" dirty="0">
                <a:latin typeface="Arial Narrow" pitchFamily="34" charset="0"/>
              </a:rPr>
              <a:t>capacidad</a:t>
            </a:r>
            <a:r>
              <a:rPr lang="es-ES_tradnl" sz="2000" b="0" dirty="0">
                <a:latin typeface="Arial Narrow" pitchFamily="34" charset="0"/>
              </a:rPr>
              <a:t> de organización y estudio sistemático.</a:t>
            </a:r>
          </a:p>
        </p:txBody>
      </p:sp>
      <p:cxnSp>
        <p:nvCxnSpPr>
          <p:cNvPr id="21" name="20 Conector recto"/>
          <p:cNvCxnSpPr>
            <a:stCxn id="0" idx="2"/>
          </p:cNvCxnSpPr>
          <p:nvPr/>
        </p:nvCxnSpPr>
        <p:spPr>
          <a:xfrm rot="16200000" flipH="1">
            <a:off x="3714750" y="1857375"/>
            <a:ext cx="1714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10800000">
            <a:off x="4357688" y="2000250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3856832" y="3356769"/>
            <a:ext cx="1430337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3929856" y="4714082"/>
            <a:ext cx="1285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0800000">
            <a:off x="4357688" y="4286250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4572000" y="2357438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4572000" y="3929063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 redondeado"/>
          <p:cNvSpPr/>
          <p:nvPr/>
        </p:nvSpPr>
        <p:spPr>
          <a:xfrm>
            <a:off x="4929190" y="3643314"/>
            <a:ext cx="3929090" cy="107157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Promueve </a:t>
            </a:r>
            <a:r>
              <a:rPr lang="es-ES_tradnl" sz="2000" b="0" dirty="0">
                <a:latin typeface="Arial Narrow" pitchFamily="34" charset="0"/>
              </a:rPr>
              <a:t>la </a:t>
            </a:r>
            <a:r>
              <a:rPr lang="es-ES_tradnl" sz="2000" dirty="0">
                <a:latin typeface="Arial Narrow" pitchFamily="34" charset="0"/>
              </a:rPr>
              <a:t>interacción</a:t>
            </a:r>
            <a:r>
              <a:rPr lang="es-ES_tradnl" sz="2000" b="0" dirty="0">
                <a:latin typeface="Arial Narrow" pitchFamily="34" charset="0"/>
              </a:rPr>
              <a:t> con los materiales y compañeros.</a:t>
            </a: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4572000" y="6357938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4073525" y="5857875"/>
            <a:ext cx="9985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 redondeado"/>
          <p:cNvSpPr/>
          <p:nvPr/>
        </p:nvSpPr>
        <p:spPr>
          <a:xfrm>
            <a:off x="285720" y="5500702"/>
            <a:ext cx="4071966" cy="1000132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Ofrece</a:t>
            </a:r>
            <a:r>
              <a:rPr lang="es-ES_tradnl" sz="2000" b="0" dirty="0">
                <a:latin typeface="Arial Narrow" pitchFamily="34" charset="0"/>
              </a:rPr>
              <a:t> </a:t>
            </a:r>
            <a:r>
              <a:rPr lang="es-ES_tradnl" sz="2000" dirty="0">
                <a:latin typeface="Arial Narrow" pitchFamily="34" charset="0"/>
              </a:rPr>
              <a:t>sugerencias oportunas</a:t>
            </a:r>
            <a:r>
              <a:rPr lang="es-ES_tradnl" sz="2000" b="0" dirty="0">
                <a:latin typeface="Arial Narrow" pitchFamily="34" charset="0"/>
              </a:rPr>
              <a:t> para  posibilitar el aprendizaje independiente.</a:t>
            </a:r>
          </a:p>
        </p:txBody>
      </p:sp>
      <p:cxnSp>
        <p:nvCxnSpPr>
          <p:cNvPr id="48" name="47 Conector recto de flecha"/>
          <p:cNvCxnSpPr/>
          <p:nvPr/>
        </p:nvCxnSpPr>
        <p:spPr>
          <a:xfrm rot="10800000">
            <a:off x="4357688" y="6143625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14290"/>
            <a:ext cx="18573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00232" y="500042"/>
            <a:ext cx="3429024" cy="5715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FUNCIÓN MOTIVADORA</a:t>
            </a:r>
          </a:p>
        </p:txBody>
      </p:sp>
      <p:grpSp>
        <p:nvGrpSpPr>
          <p:cNvPr id="2" name="6 Grupo"/>
          <p:cNvGrpSpPr/>
          <p:nvPr/>
        </p:nvGrpSpPr>
        <p:grpSpPr>
          <a:xfrm>
            <a:off x="571472" y="1500174"/>
            <a:ext cx="8072494" cy="1500198"/>
            <a:chOff x="774251" y="1265575"/>
            <a:chExt cx="5114310" cy="1532848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7 Rectángulo redondeado"/>
            <p:cNvSpPr/>
            <p:nvPr/>
          </p:nvSpPr>
          <p:spPr>
            <a:xfrm>
              <a:off x="774251" y="1265575"/>
              <a:ext cx="5114310" cy="153284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819147" y="1310471"/>
              <a:ext cx="5024518" cy="1443056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25400" rIns="38100" bIns="25400" spcCol="1270" anchor="ctr"/>
            <a:lstStyle/>
            <a:p>
              <a:pPr algn="just" defTabSz="889000">
                <a:lnSpc>
                  <a:spcPct val="150000"/>
                </a:lnSpc>
                <a:spcAft>
                  <a:spcPct val="35000"/>
                </a:spcAft>
                <a:defRPr/>
              </a:pPr>
              <a:r>
                <a:rPr lang="es-ES_tradnl" sz="2000" dirty="0">
                  <a:latin typeface="Arial Narrow" pitchFamily="34" charset="0"/>
                </a:rPr>
                <a:t>Despierta</a:t>
              </a:r>
              <a:r>
                <a:rPr lang="es-ES_tradnl" sz="2000" b="0" dirty="0">
                  <a:latin typeface="Arial Narrow" pitchFamily="34" charset="0"/>
                </a:rPr>
                <a:t> el </a:t>
              </a:r>
              <a:r>
                <a:rPr lang="es-ES_tradnl" sz="2000" dirty="0">
                  <a:latin typeface="Arial Narrow" pitchFamily="34" charset="0"/>
                </a:rPr>
                <a:t>interés</a:t>
              </a:r>
              <a:r>
                <a:rPr lang="es-ES_tradnl" sz="2000" b="0" dirty="0">
                  <a:latin typeface="Arial Narrow" pitchFamily="34" charset="0"/>
                </a:rPr>
                <a:t> por la asignatura y mantiene la atención durante el autoestudio (cuando la guía está conectada con los objetivos y los intereses vitales de los estudiantes).</a:t>
              </a:r>
            </a:p>
          </p:txBody>
        </p:sp>
      </p:grpSp>
      <p:grpSp>
        <p:nvGrpSpPr>
          <p:cNvPr id="3" name="12 Grupo"/>
          <p:cNvGrpSpPr/>
          <p:nvPr/>
        </p:nvGrpSpPr>
        <p:grpSpPr>
          <a:xfrm>
            <a:off x="571472" y="4929198"/>
            <a:ext cx="8072494" cy="1500198"/>
            <a:chOff x="774251" y="3051282"/>
            <a:chExt cx="5146356" cy="101143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13 Rectángulo redondeado"/>
            <p:cNvSpPr/>
            <p:nvPr/>
          </p:nvSpPr>
          <p:spPr>
            <a:xfrm>
              <a:off x="774251" y="3051282"/>
              <a:ext cx="5142614" cy="101143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803875" y="3080906"/>
              <a:ext cx="5116732" cy="95218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40005" tIns="26670" rIns="40005" bIns="26670" spcCol="1270" anchor="ctr"/>
            <a:lstStyle/>
            <a:p>
              <a:pPr algn="just" defTabSz="933450">
                <a:lnSpc>
                  <a:spcPct val="150000"/>
                </a:lnSpc>
                <a:spcAft>
                  <a:spcPct val="35000"/>
                </a:spcAft>
                <a:defRPr/>
              </a:pPr>
              <a:r>
                <a:rPr lang="es-ES_tradnl" sz="2000" dirty="0">
                  <a:latin typeface="Arial Narrow" pitchFamily="34" charset="0"/>
                </a:rPr>
                <a:t>Motiva</a:t>
              </a:r>
              <a:r>
                <a:rPr lang="es-ES_tradnl" sz="2000" b="0" dirty="0">
                  <a:latin typeface="Arial Narrow" pitchFamily="34" charset="0"/>
                </a:rPr>
                <a:t> y </a:t>
              </a:r>
              <a:r>
                <a:rPr lang="es-ES_tradnl" sz="2000" dirty="0">
                  <a:latin typeface="Arial Narrow" pitchFamily="34" charset="0"/>
                </a:rPr>
                <a:t>acompaña</a:t>
              </a:r>
              <a:r>
                <a:rPr lang="es-ES_tradnl" sz="2000" b="0" dirty="0">
                  <a:latin typeface="Arial Narrow" pitchFamily="34" charset="0"/>
                </a:rPr>
                <a:t> al estudiante a través de una conversación didáctica </a:t>
              </a:r>
              <a:r>
                <a:rPr lang="es-ES_tradnl" sz="2000" dirty="0">
                  <a:latin typeface="Arial Narrow" pitchFamily="34" charset="0"/>
                </a:rPr>
                <a:t>guiada</a:t>
              </a:r>
              <a:r>
                <a:rPr lang="es-ES_tradnl" sz="2000" b="0" dirty="0">
                  <a:latin typeface="Arial Narrow" pitchFamily="34" charset="0"/>
                </a:rPr>
                <a:t>, que mantiene la </a:t>
              </a:r>
              <a:r>
                <a:rPr lang="es-ES_tradnl" sz="2000" dirty="0">
                  <a:latin typeface="Arial Narrow" pitchFamily="34" charset="0"/>
                </a:rPr>
                <a:t>conexión </a:t>
              </a:r>
              <a:r>
                <a:rPr lang="es-ES_tradnl" sz="2000" b="0" dirty="0">
                  <a:latin typeface="Arial Narrow" pitchFamily="34" charset="0"/>
                </a:rPr>
                <a:t>de los problemas básicos a resolver, desde el punto de vista cognoscitivo y afectivo de los estudiantes.</a:t>
              </a:r>
            </a:p>
          </p:txBody>
        </p:sp>
      </p:grpSp>
      <p:grpSp>
        <p:nvGrpSpPr>
          <p:cNvPr id="4" name="15 Grupo"/>
          <p:cNvGrpSpPr/>
          <p:nvPr/>
        </p:nvGrpSpPr>
        <p:grpSpPr>
          <a:xfrm>
            <a:off x="571472" y="3286124"/>
            <a:ext cx="8072494" cy="1285884"/>
            <a:chOff x="774251" y="1265575"/>
            <a:chExt cx="5114310" cy="1532848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7" name="16 Rectángulo redondeado"/>
            <p:cNvSpPr/>
            <p:nvPr/>
          </p:nvSpPr>
          <p:spPr>
            <a:xfrm>
              <a:off x="774251" y="1265575"/>
              <a:ext cx="5114310" cy="153284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819147" y="1310471"/>
              <a:ext cx="5024518" cy="1443056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8100" tIns="25400" rIns="38100" bIns="25400" spcCol="1270" anchor="ctr"/>
            <a:lstStyle/>
            <a:p>
              <a:pPr algn="just" defTabSz="889000">
                <a:lnSpc>
                  <a:spcPct val="150000"/>
                </a:lnSpc>
                <a:spcAft>
                  <a:spcPct val="35000"/>
                </a:spcAft>
                <a:defRPr/>
              </a:pPr>
              <a:r>
                <a:rPr lang="es-ES_tradnl" sz="2000" b="0" dirty="0">
                  <a:latin typeface="Arial Narrow" pitchFamily="34" charset="0"/>
                </a:rPr>
                <a:t>Se convierte en una </a:t>
              </a:r>
              <a:r>
                <a:rPr lang="es-ES_tradnl" sz="2000" dirty="0">
                  <a:latin typeface="Arial Narrow" pitchFamily="34" charset="0"/>
                </a:rPr>
                <a:t>necesidad sentida de docentes y estudiantes</a:t>
              </a:r>
              <a:r>
                <a:rPr lang="es-ES_tradnl" sz="2000" b="0" dirty="0">
                  <a:latin typeface="Arial Narrow" pitchFamily="34" charset="0"/>
                </a:rPr>
                <a:t>, de manera que </a:t>
              </a:r>
              <a:r>
                <a:rPr lang="es-ES_tradnl" sz="2000" dirty="0">
                  <a:latin typeface="Arial Narrow" pitchFamily="34" charset="0"/>
                </a:rPr>
                <a:t>moviliza</a:t>
              </a:r>
              <a:r>
                <a:rPr lang="es-ES_tradnl" sz="2000" b="0" dirty="0">
                  <a:latin typeface="Arial Narrow" pitchFamily="34" charset="0"/>
                </a:rPr>
                <a:t> al alumno a estudiar de forma </a:t>
              </a:r>
              <a:r>
                <a:rPr lang="es-ES_tradnl" sz="2000" dirty="0">
                  <a:latin typeface="Arial Narrow" pitchFamily="34" charset="0"/>
                </a:rPr>
                <a:t>independiente</a:t>
              </a:r>
              <a:r>
                <a:rPr lang="es-ES_tradnl" sz="2000" b="0" dirty="0">
                  <a:latin typeface="Arial Narrow" pitchFamily="34" charset="0"/>
                </a:rPr>
                <a:t>, realizando esfuerzo necesario para el logro de los objetivos.</a:t>
              </a:r>
            </a:p>
          </p:txBody>
        </p:sp>
      </p:grpSp>
      <p:cxnSp>
        <p:nvCxnSpPr>
          <p:cNvPr id="21" name="20 Conector recto"/>
          <p:cNvCxnSpPr/>
          <p:nvPr/>
        </p:nvCxnSpPr>
        <p:spPr>
          <a:xfrm rot="10800000" flipV="1">
            <a:off x="357188" y="785813"/>
            <a:ext cx="1571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-284956" y="1427957"/>
            <a:ext cx="1285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357188" y="2071688"/>
            <a:ext cx="2143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rot="5400000">
            <a:off x="-534987" y="2892425"/>
            <a:ext cx="17859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357188" y="5572125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357188" y="3786188"/>
            <a:ext cx="2143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>
            <a:off x="-534987" y="4678363"/>
            <a:ext cx="178593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28"/>
            <a:ext cx="18573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285720" y="2143116"/>
            <a:ext cx="4071966" cy="1181695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100" dirty="0">
                <a:latin typeface="Arial Narrow" pitchFamily="34" charset="0"/>
              </a:rPr>
              <a:t>Propone</a:t>
            </a:r>
            <a:r>
              <a:rPr lang="es-ES_tradnl" sz="2100" b="0" dirty="0">
                <a:latin typeface="Arial Narrow" pitchFamily="34" charset="0"/>
              </a:rPr>
              <a:t> metas claras que orientan el estudio de los alumnos.</a:t>
            </a:r>
          </a:p>
        </p:txBody>
      </p:sp>
      <p:grpSp>
        <p:nvGrpSpPr>
          <p:cNvPr id="2" name="9 Grupo"/>
          <p:cNvGrpSpPr/>
          <p:nvPr/>
        </p:nvGrpSpPr>
        <p:grpSpPr>
          <a:xfrm>
            <a:off x="285720" y="3429000"/>
            <a:ext cx="4071966" cy="1357322"/>
            <a:chOff x="3720229" y="0"/>
            <a:chExt cx="2655272" cy="121054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" name="10 Rectángulo redondeado"/>
            <p:cNvSpPr/>
            <p:nvPr/>
          </p:nvSpPr>
          <p:spPr>
            <a:xfrm>
              <a:off x="3720229" y="0"/>
              <a:ext cx="2655272" cy="1210545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3755684" y="35456"/>
              <a:ext cx="2573233" cy="1139633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53340" tIns="53340" rIns="53340" bIns="53340" spcCol="1270" anchor="ctr"/>
            <a:lstStyle/>
            <a:p>
              <a:pPr algn="just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_tradnl" sz="2000" dirty="0">
                  <a:latin typeface="Arial Narrow" pitchFamily="34" charset="0"/>
                </a:rPr>
                <a:t>Organiza, estructura, completa,  profundiza y actualiza</a:t>
              </a:r>
              <a:r>
                <a:rPr lang="es-ES_tradnl" sz="2000" b="0" dirty="0">
                  <a:latin typeface="Arial Narrow" pitchFamily="34" charset="0"/>
                </a:rPr>
                <a:t> la información del texto básico y vincula  a éste con otros materiales educativos. </a:t>
              </a:r>
            </a:p>
          </p:txBody>
        </p:sp>
      </p:grpSp>
      <p:sp>
        <p:nvSpPr>
          <p:cNvPr id="16" name="15 Rectángulo redondeado"/>
          <p:cNvSpPr/>
          <p:nvPr/>
        </p:nvSpPr>
        <p:spPr>
          <a:xfrm>
            <a:off x="285720" y="4857760"/>
            <a:ext cx="4071966" cy="1357322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Sugiere</a:t>
            </a:r>
            <a:r>
              <a:rPr lang="es-ES_tradnl" sz="2000" b="0" dirty="0">
                <a:latin typeface="Arial Narrow" pitchFamily="34" charset="0"/>
              </a:rPr>
              <a:t> técnicas del trabajo intelectual que facilitan la comprensión. 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4857752" y="2285992"/>
            <a:ext cx="4000528" cy="1038819"/>
          </a:xfrm>
          <a:prstGeom prst="roundRect">
            <a:avLst>
              <a:gd name="adj" fmla="val 10000"/>
            </a:avLst>
          </a:prstGeom>
          <a:solidFill>
            <a:srgbClr val="FFFF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b="0" dirty="0">
                <a:latin typeface="Arial Narrow" pitchFamily="34" charset="0"/>
              </a:rPr>
              <a:t>Suscita un </a:t>
            </a:r>
            <a:r>
              <a:rPr lang="es-ES_tradnl" sz="2000" dirty="0">
                <a:latin typeface="Arial Narrow" pitchFamily="34" charset="0"/>
              </a:rPr>
              <a:t>diálogo interior </a:t>
            </a:r>
            <a:r>
              <a:rPr lang="es-ES_tradnl" sz="2000" b="0" dirty="0">
                <a:latin typeface="Arial Narrow" pitchFamily="34" charset="0"/>
              </a:rPr>
              <a:t>mediante preguntas que obligan a reconsiderar lo estudiado.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4857752" y="3429000"/>
            <a:ext cx="4000528" cy="1285884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Sugiere</a:t>
            </a:r>
            <a:r>
              <a:rPr lang="es-ES_tradnl" sz="2000" b="0" dirty="0">
                <a:latin typeface="Arial Narrow" pitchFamily="34" charset="0"/>
              </a:rPr>
              <a:t> distintas actividades y </a:t>
            </a:r>
            <a:r>
              <a:rPr lang="es-ES_tradnl" sz="2000" dirty="0">
                <a:latin typeface="Arial Narrow" pitchFamily="34" charset="0"/>
              </a:rPr>
              <a:t>aclara </a:t>
            </a:r>
            <a:r>
              <a:rPr lang="es-ES_tradnl" sz="2000" b="0" dirty="0">
                <a:latin typeface="Arial Narrow" pitchFamily="34" charset="0"/>
              </a:rPr>
              <a:t>dudas que previsiblemente pudieran ser obstáculos en el aprendizaje.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4857752" y="4857760"/>
            <a:ext cx="3929090" cy="1357322"/>
          </a:xfrm>
          <a:prstGeom prst="roundRect">
            <a:avLst>
              <a:gd name="adj" fmla="val 10000"/>
            </a:avLst>
          </a:prstGeom>
          <a:solidFill>
            <a:srgbClr val="FFCC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s-ES_tradnl" sz="2000" dirty="0">
                <a:latin typeface="Arial Narrow" pitchFamily="34" charset="0"/>
              </a:rPr>
              <a:t>Incita </a:t>
            </a:r>
            <a:r>
              <a:rPr lang="es-ES_tradnl" sz="2000" b="0" dirty="0">
                <a:latin typeface="Arial Narrow" pitchFamily="34" charset="0"/>
              </a:rPr>
              <a:t>a  saber  </a:t>
            </a:r>
            <a:r>
              <a:rPr lang="es-ES_tradnl" sz="2000" dirty="0">
                <a:latin typeface="Arial Narrow" pitchFamily="34" charset="0"/>
              </a:rPr>
              <a:t>cuánto </a:t>
            </a:r>
            <a:r>
              <a:rPr lang="es-ES_tradnl" sz="2000" b="0" dirty="0">
                <a:latin typeface="Arial Narrow" pitchFamily="34" charset="0"/>
              </a:rPr>
              <a:t> va  </a:t>
            </a:r>
            <a:r>
              <a:rPr lang="es-ES_tradnl" sz="2000" dirty="0">
                <a:latin typeface="Arial Narrow" pitchFamily="34" charset="0"/>
              </a:rPr>
              <a:t>aprendiendo</a:t>
            </a:r>
            <a:r>
              <a:rPr lang="es-ES_tradnl" sz="2000" b="0" dirty="0">
                <a:latin typeface="Arial Narrow" pitchFamily="34" charset="0"/>
              </a:rPr>
              <a:t>,  en un permanente ejercicio activo de aprendizaje.</a:t>
            </a:r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3965575" y="2106613"/>
            <a:ext cx="12144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10800000">
            <a:off x="4357688" y="2714625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3856832" y="3356769"/>
            <a:ext cx="1430337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0800000">
            <a:off x="4357688" y="4071938"/>
            <a:ext cx="2143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3822700" y="4821238"/>
            <a:ext cx="15001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0800000">
            <a:off x="4357688" y="5572125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4572000" y="2857500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4572000" y="414337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4572000" y="5357813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71480"/>
            <a:ext cx="18573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5" name="24 Rectángulo"/>
          <p:cNvSpPr/>
          <p:nvPr/>
        </p:nvSpPr>
        <p:spPr>
          <a:xfrm>
            <a:off x="1357290" y="571480"/>
            <a:ext cx="5500688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400" dirty="0">
                <a:solidFill>
                  <a:prstClr val="black"/>
                </a:solidFill>
                <a:latin typeface="Arial Narrow" pitchFamily="34" charset="0"/>
              </a:rPr>
              <a:t>FUNCIÓN FACILITADORA DE LA COMPRENSIÓN Y ACTIVADORA DEL APRENDIZAJE.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317" y="4643446"/>
            <a:ext cx="1551779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876"/>
            <a:ext cx="1518058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857760"/>
            <a:ext cx="1345070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1928802"/>
            <a:ext cx="1450391" cy="11987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1714488"/>
            <a:ext cx="1352550" cy="10906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10 Elipse"/>
          <p:cNvSpPr/>
          <p:nvPr/>
        </p:nvSpPr>
        <p:spPr>
          <a:xfrm>
            <a:off x="3429000" y="3214688"/>
            <a:ext cx="1857375" cy="10572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dirty="0">
                <a:latin typeface="Arial Narrow" pitchFamily="34" charset="0"/>
              </a:rPr>
              <a:t>Fortalece Valores</a:t>
            </a:r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2071678"/>
            <a:ext cx="1565293" cy="11239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3357562"/>
            <a:ext cx="1333500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0" name="19 Conector recto de flecha"/>
          <p:cNvCxnSpPr>
            <a:stCxn id="11" idx="7"/>
          </p:cNvCxnSpPr>
          <p:nvPr/>
        </p:nvCxnSpPr>
        <p:spPr>
          <a:xfrm rot="5400000" flipH="1" flipV="1">
            <a:off x="5180013" y="2835275"/>
            <a:ext cx="369888" cy="7000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1" idx="6"/>
          </p:cNvCxnSpPr>
          <p:nvPr/>
        </p:nvCxnSpPr>
        <p:spPr>
          <a:xfrm>
            <a:off x="5286375" y="3743325"/>
            <a:ext cx="500063" cy="1143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6200000" flipH="1">
            <a:off x="4851400" y="4286250"/>
            <a:ext cx="642938" cy="3571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>
            <a:off x="3208338" y="4357688"/>
            <a:ext cx="714375" cy="4286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1" idx="2"/>
          </p:cNvCxnSpPr>
          <p:nvPr/>
        </p:nvCxnSpPr>
        <p:spPr>
          <a:xfrm rot="10800000" flipV="1">
            <a:off x="2714625" y="3743325"/>
            <a:ext cx="714375" cy="1143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11" idx="0"/>
          </p:cNvCxnSpPr>
          <p:nvPr/>
        </p:nvCxnSpPr>
        <p:spPr>
          <a:xfrm rot="16200000" flipV="1">
            <a:off x="4071937" y="2928938"/>
            <a:ext cx="500063" cy="7143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11" idx="1"/>
            <a:endCxn id="8" idx="5"/>
          </p:cNvCxnSpPr>
          <p:nvPr/>
        </p:nvCxnSpPr>
        <p:spPr>
          <a:xfrm rot="16200000" flipV="1">
            <a:off x="3225006" y="2894807"/>
            <a:ext cx="417513" cy="533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08433" y="4071942"/>
            <a:ext cx="1371781" cy="15906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2198" y="500042"/>
            <a:ext cx="18573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2428874" y="642938"/>
            <a:ext cx="3429009" cy="714375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FUNCIÓN EDUCATIVA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8212</TotalTime>
  <Words>2505</Words>
  <Application>Microsoft PowerPoint</Application>
  <PresentationFormat>Presentación en pantalla (4:3)</PresentationFormat>
  <Paragraphs>296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ISP Guantánamo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Administración</dc:creator>
  <cp:lastModifiedBy>DirPostGrado</cp:lastModifiedBy>
  <cp:revision>582</cp:revision>
  <cp:lastPrinted>1601-01-01T00:00:00Z</cp:lastPrinted>
  <dcterms:created xsi:type="dcterms:W3CDTF">2003-06-11T19:09:39Z</dcterms:created>
  <dcterms:modified xsi:type="dcterms:W3CDTF">2021-03-04T17:36:45Z</dcterms:modified>
</cp:coreProperties>
</file>