
<file path=[Content_Types].xml><?xml version="1.0" encoding="utf-8"?>
<Types xmlns="http://schemas.openxmlformats.org/package/2006/content-types">
  <Default Extension="mp3" ContentType="audio/mpeg"/>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ppt" ContentType="application/vnd.ms-powerpoi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49"/>
  </p:notesMasterIdLst>
  <p:sldIdLst>
    <p:sldId id="304" r:id="rId2"/>
    <p:sldId id="258" r:id="rId3"/>
    <p:sldId id="309" r:id="rId4"/>
    <p:sldId id="259" r:id="rId5"/>
    <p:sldId id="261" r:id="rId6"/>
    <p:sldId id="262" r:id="rId7"/>
    <p:sldId id="264" r:id="rId8"/>
    <p:sldId id="265" r:id="rId9"/>
    <p:sldId id="266" r:id="rId10"/>
    <p:sldId id="267" r:id="rId11"/>
    <p:sldId id="268" r:id="rId12"/>
    <p:sldId id="269" r:id="rId13"/>
    <p:sldId id="270" r:id="rId14"/>
    <p:sldId id="305" r:id="rId15"/>
    <p:sldId id="307"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1" clrIdx="0"/>
  <p:cmAuthor id="2" name="Usuario de Windows" initials="UdW" lastIdx="26" clrIdx="1"/>
  <p:cmAuthor id="3" name="HOME" initials="H" lastIdx="1" clrIdx="2">
    <p:extLst>
      <p:ext uri="{19B8F6BF-5375-455C-9EA6-DF929625EA0E}">
        <p15:presenceInfo xmlns:p15="http://schemas.microsoft.com/office/powerpoint/2012/main" userId="HO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32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1896C-C835-4B69-ABBF-FF9282EFA8E9}" type="datetimeFigureOut">
              <a:rPr lang="es-ES" smtClean="0"/>
              <a:pPr/>
              <a:t>02/03/2021</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EB3009-7BF2-4ADB-96E2-A2ED08CCA45C}" type="slidenum">
              <a:rPr lang="es-ES" smtClean="0"/>
              <a:pPr/>
              <a:t>‹Nº›</a:t>
            </a:fld>
            <a:endParaRPr lang="es-ES"/>
          </a:p>
        </p:txBody>
      </p:sp>
    </p:spTree>
    <p:extLst>
      <p:ext uri="{BB962C8B-B14F-4D97-AF65-F5344CB8AC3E}">
        <p14:creationId xmlns:p14="http://schemas.microsoft.com/office/powerpoint/2010/main" val="3578812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4800" cy="3086100"/>
          </a:xfrm>
        </p:spPr>
      </p:sp>
      <p:sp>
        <p:nvSpPr>
          <p:cNvPr id="3" name="2 Marcador de notas"/>
          <p:cNvSpPr>
            <a:spLocks noGrp="1"/>
          </p:cNvSpPr>
          <p:nvPr>
            <p:ph type="body" idx="1"/>
          </p:nvPr>
        </p:nvSpPr>
        <p:spPr/>
        <p:txBody>
          <a:bodyPr/>
          <a:lstStyle/>
          <a:p>
            <a:r>
              <a:rPr lang="es-ES" dirty="0" err="1" smtClean="0"/>
              <a:t>MSc</a:t>
            </a:r>
            <a:r>
              <a:rPr lang="es-ES" dirty="0" smtClean="0"/>
              <a:t>. Lourdes G. Cintra Rodríguez: Profesora Auxiliar. Tiene 14</a:t>
            </a:r>
            <a:r>
              <a:rPr lang="es-ES" baseline="0" dirty="0" smtClean="0"/>
              <a:t> </a:t>
            </a:r>
            <a:r>
              <a:rPr lang="es-ES" dirty="0" smtClean="0"/>
              <a:t>años de experiencia en la Educación Superior</a:t>
            </a:r>
            <a:r>
              <a:rPr lang="es-ES" baseline="0" dirty="0" smtClean="0"/>
              <a:t> de estos 8 en la Facultad Preparatoria de la Universidad de Ciencias Médicas de LaHabana.lourdes.cintra@fp.sld.cu</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MSc. Alenia Rodríguez González: Profesora Auxiliar. Tiene 8</a:t>
            </a:r>
            <a:r>
              <a:rPr lang="es-ES" baseline="0" dirty="0" smtClean="0"/>
              <a:t> </a:t>
            </a:r>
            <a:r>
              <a:rPr lang="es-ES" dirty="0" smtClean="0"/>
              <a:t>años de experiencia en la Educación Superior</a:t>
            </a:r>
            <a:r>
              <a:rPr lang="es-ES" baseline="0" dirty="0" smtClean="0"/>
              <a:t> de estos 6 en la Facultad Preparatoria de la Universidad de Ciencias Médicas de La Habana. Alenia.rodriguez@fp.sld.cu</a:t>
            </a:r>
          </a:p>
          <a:p>
            <a:endParaRPr lang="es-ES" dirty="0"/>
          </a:p>
        </p:txBody>
      </p:sp>
      <p:sp>
        <p:nvSpPr>
          <p:cNvPr id="4" name="3 Marcador de número de diapositiva"/>
          <p:cNvSpPr>
            <a:spLocks noGrp="1"/>
          </p:cNvSpPr>
          <p:nvPr>
            <p:ph type="sldNum" sz="quarter" idx="10"/>
          </p:nvPr>
        </p:nvSpPr>
        <p:spPr/>
        <p:txBody>
          <a:bodyPr/>
          <a:lstStyle/>
          <a:p>
            <a:fld id="{08E6E25B-96BF-4B31-842A-8175BAD79ABC}" type="slidenum">
              <a:rPr lang="es-ES" smtClean="0"/>
              <a:pPr/>
              <a:t>1</a:t>
            </a:fld>
            <a:endParaRPr lang="es-ES"/>
          </a:p>
        </p:txBody>
      </p:sp>
    </p:spTree>
    <p:extLst>
      <p:ext uri="{BB962C8B-B14F-4D97-AF65-F5344CB8AC3E}">
        <p14:creationId xmlns:p14="http://schemas.microsoft.com/office/powerpoint/2010/main" val="1171590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08E6E25B-96BF-4B31-842A-8175BAD79ABC}" type="slidenum">
              <a:rPr lang="es-ES" smtClean="0"/>
              <a:pPr/>
              <a:t>17</a:t>
            </a:fld>
            <a:endParaRPr lang="es-ES"/>
          </a:p>
        </p:txBody>
      </p:sp>
    </p:spTree>
    <p:extLst>
      <p:ext uri="{BB962C8B-B14F-4D97-AF65-F5344CB8AC3E}">
        <p14:creationId xmlns:p14="http://schemas.microsoft.com/office/powerpoint/2010/main" val="606081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Buscar en el sitio: http://www.sc.ehu.es/sbweb/fisica_/unidades/unidades/unidades_1.html</a:t>
            </a:r>
            <a:endParaRPr lang="es-ES" dirty="0"/>
          </a:p>
        </p:txBody>
      </p:sp>
      <p:sp>
        <p:nvSpPr>
          <p:cNvPr id="4" name="3 Marcador de número de diapositiva"/>
          <p:cNvSpPr>
            <a:spLocks noGrp="1"/>
          </p:cNvSpPr>
          <p:nvPr>
            <p:ph type="sldNum" sz="quarter" idx="10"/>
          </p:nvPr>
        </p:nvSpPr>
        <p:spPr/>
        <p:txBody>
          <a:bodyPr/>
          <a:lstStyle/>
          <a:p>
            <a:fld id="{EDEB3009-7BF2-4ADB-96E2-A2ED08CCA45C}" type="slidenum">
              <a:rPr lang="es-ES" smtClean="0"/>
              <a:pPr/>
              <a:t>18</a:t>
            </a:fld>
            <a:endParaRPr lang="es-ES"/>
          </a:p>
        </p:txBody>
      </p:sp>
    </p:spTree>
    <p:extLst>
      <p:ext uri="{BB962C8B-B14F-4D97-AF65-F5344CB8AC3E}">
        <p14:creationId xmlns:p14="http://schemas.microsoft.com/office/powerpoint/2010/main" val="2392720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Entre las unidades básicas del Sistema Internacional, la unidad de masa es la única cuyo nombre, por razones históricas, contiene un prefijo. Los nombres y los símbolos de los múltiplos y submúltiplos decimales de la unidad de masa se forman añadiendo los nombres de los prefijos a la palabra «gramo» y los símbolos de estos prefijos al símbolo de la unidad «g». </a:t>
            </a:r>
            <a:r>
              <a:rPr lang="es-ES" sz="1100" kern="1200" dirty="0" smtClean="0">
                <a:solidFill>
                  <a:schemeClr val="tx1"/>
                </a:solidFill>
                <a:effectLst/>
                <a:latin typeface="+mn-lt"/>
                <a:ea typeface="+mn-ea"/>
                <a:cs typeface="+mn-cs"/>
              </a:rPr>
              <a:t>Ampliar</a:t>
            </a:r>
            <a:r>
              <a:rPr lang="es-ES" sz="1100" kern="1200" baseline="0" dirty="0" smtClean="0">
                <a:solidFill>
                  <a:schemeClr val="tx1"/>
                </a:solidFill>
                <a:effectLst/>
                <a:latin typeface="+mn-lt"/>
                <a:ea typeface="+mn-ea"/>
                <a:cs typeface="+mn-cs"/>
              </a:rPr>
              <a:t> el contenido</a:t>
            </a:r>
            <a:r>
              <a:rPr lang="es-ES" sz="1100" dirty="0" smtClean="0"/>
              <a:t> en el sitio: http://www.sc.ehu.es/sbweb/fisica_/unidades/unidades/unidades_1.html</a:t>
            </a:r>
          </a:p>
          <a:p>
            <a:pPr marL="0" marR="0" lvl="1" indent="0" algn="l" defTabSz="914400" rtl="0" eaLnBrk="1" fontAlgn="auto" latinLnBrk="0" hangingPunct="1">
              <a:lnSpc>
                <a:spcPct val="100000"/>
              </a:lnSpc>
              <a:spcBef>
                <a:spcPts val="0"/>
              </a:spcBef>
              <a:spcAft>
                <a:spcPts val="0"/>
              </a:spcAft>
              <a:buClrTx/>
              <a:buSzTx/>
              <a:buFontTx/>
              <a:buNone/>
              <a:tabLst/>
              <a:defRPr/>
            </a:pPr>
            <a:endParaRPr lang="es-ES" sz="1100" kern="1200" dirty="0" smtClean="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EDEB3009-7BF2-4ADB-96E2-A2ED08CCA45C}" type="slidenum">
              <a:rPr lang="es-ES" smtClean="0"/>
              <a:pPr/>
              <a:t>19</a:t>
            </a:fld>
            <a:endParaRPr lang="es-ES"/>
          </a:p>
        </p:txBody>
      </p:sp>
    </p:spTree>
    <p:extLst>
      <p:ext uri="{BB962C8B-B14F-4D97-AF65-F5344CB8AC3E}">
        <p14:creationId xmlns:p14="http://schemas.microsoft.com/office/powerpoint/2010/main" val="1790927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Se ha querido ilustrar algunas de las relaciones entre las magnitudes básicas y derivadas pero no son todas ni las únicas ¿podrías</a:t>
            </a:r>
            <a:r>
              <a:rPr lang="es-ES" baseline="0" dirty="0" smtClean="0"/>
              <a:t> relacionar algunas otras magnitudes atendiendo a tus conocimientos anteriores?</a:t>
            </a:r>
            <a:endParaRPr lang="es-ES" dirty="0"/>
          </a:p>
        </p:txBody>
      </p:sp>
      <p:sp>
        <p:nvSpPr>
          <p:cNvPr id="4" name="Marcador de número de diapositiva 3"/>
          <p:cNvSpPr>
            <a:spLocks noGrp="1"/>
          </p:cNvSpPr>
          <p:nvPr>
            <p:ph type="sldNum" sz="quarter" idx="10"/>
          </p:nvPr>
        </p:nvSpPr>
        <p:spPr/>
        <p:txBody>
          <a:bodyPr/>
          <a:lstStyle/>
          <a:p>
            <a:fld id="{08E6E25B-96BF-4B31-842A-8175BAD79ABC}" type="slidenum">
              <a:rPr lang="es-ES" smtClean="0"/>
              <a:pPr/>
              <a:t>20</a:t>
            </a:fld>
            <a:endParaRPr lang="es-ES"/>
          </a:p>
        </p:txBody>
      </p:sp>
    </p:spTree>
    <p:extLst>
      <p:ext uri="{BB962C8B-B14F-4D97-AF65-F5344CB8AC3E}">
        <p14:creationId xmlns:p14="http://schemas.microsoft.com/office/powerpoint/2010/main" val="1444099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50000"/>
              </a:lnSpc>
            </a:pPr>
            <a:r>
              <a:rPr lang="es-ES" sz="1200" dirty="0" smtClean="0">
                <a:latin typeface="Arial" pitchFamily="34" charset="0"/>
                <a:cs typeface="Arial" pitchFamily="34" charset="0"/>
              </a:rPr>
              <a:t>Esta norma fue adoptada en 1983 cuando la velocidad de la luz hacia el vacío fue definida exactamente como</a:t>
            </a:r>
            <a:r>
              <a:rPr lang="es-ES" sz="1200" dirty="0" smtClean="0"/>
              <a:t> </a:t>
            </a:r>
            <a:r>
              <a:rPr lang="es-ES" sz="1200" baseline="0" dirty="0" smtClean="0"/>
              <a:t> </a:t>
            </a:r>
            <a:r>
              <a:rPr lang="es-ES" sz="1200" dirty="0" smtClean="0"/>
              <a:t>299 792 458 m/s.</a:t>
            </a:r>
          </a:p>
          <a:p>
            <a:endParaRPr lang="es-ES" dirty="0"/>
          </a:p>
        </p:txBody>
      </p:sp>
      <p:sp>
        <p:nvSpPr>
          <p:cNvPr id="4" name="Marcador de número de diapositiva 3"/>
          <p:cNvSpPr>
            <a:spLocks noGrp="1"/>
          </p:cNvSpPr>
          <p:nvPr>
            <p:ph type="sldNum" sz="quarter" idx="10"/>
          </p:nvPr>
        </p:nvSpPr>
        <p:spPr/>
        <p:txBody>
          <a:bodyPr/>
          <a:lstStyle/>
          <a:p>
            <a:fld id="{08E6E25B-96BF-4B31-842A-8175BAD79ABC}" type="slidenum">
              <a:rPr lang="es-ES" smtClean="0"/>
              <a:pPr/>
              <a:t>21</a:t>
            </a:fld>
            <a:endParaRPr lang="es-ES"/>
          </a:p>
        </p:txBody>
      </p:sp>
    </p:spTree>
    <p:extLst>
      <p:ext uri="{BB962C8B-B14F-4D97-AF65-F5344CB8AC3E}">
        <p14:creationId xmlns:p14="http://schemas.microsoft.com/office/powerpoint/2010/main" val="2070984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Arial" pitchFamily="34" charset="0"/>
                <a:cs typeface="Arial" pitchFamily="34" charset="0"/>
              </a:rPr>
              <a:t>El Kilogramo Patrón es un cilindro compuesto de una aleación de platino-iridio, que se guarda en la Oficina Internacional de Pesos y Medidas en </a:t>
            </a:r>
            <a:r>
              <a:rPr lang="es-ES" sz="1200" dirty="0" err="1" smtClean="0">
                <a:latin typeface="Arial" pitchFamily="34" charset="0"/>
                <a:cs typeface="Arial" pitchFamily="34" charset="0"/>
              </a:rPr>
              <a:t>Sèvres</a:t>
            </a:r>
            <a:r>
              <a:rPr lang="es-ES" sz="1200" dirty="0" smtClean="0">
                <a:latin typeface="Arial" pitchFamily="34" charset="0"/>
                <a:cs typeface="Arial" pitchFamily="34" charset="0"/>
              </a:rPr>
              <a:t>, cerca de París. Actualmente es la única que se define por un objeto patrón.</a:t>
            </a:r>
          </a:p>
          <a:p>
            <a:endParaRPr lang="es-ES" dirty="0"/>
          </a:p>
        </p:txBody>
      </p:sp>
      <p:sp>
        <p:nvSpPr>
          <p:cNvPr id="4" name="Marcador de número de diapositiva 3"/>
          <p:cNvSpPr>
            <a:spLocks noGrp="1"/>
          </p:cNvSpPr>
          <p:nvPr>
            <p:ph type="sldNum" sz="quarter" idx="10"/>
          </p:nvPr>
        </p:nvSpPr>
        <p:spPr/>
        <p:txBody>
          <a:bodyPr/>
          <a:lstStyle/>
          <a:p>
            <a:fld id="{08E6E25B-96BF-4B31-842A-8175BAD79ABC}" type="slidenum">
              <a:rPr lang="es-ES" smtClean="0"/>
              <a:pPr/>
              <a:t>22</a:t>
            </a:fld>
            <a:endParaRPr lang="es-ES"/>
          </a:p>
        </p:txBody>
      </p:sp>
    </p:spTree>
    <p:extLst>
      <p:ext uri="{BB962C8B-B14F-4D97-AF65-F5344CB8AC3E}">
        <p14:creationId xmlns:p14="http://schemas.microsoft.com/office/powerpoint/2010/main" val="3550129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Esta definición se refiere al átomo de cesio en reposo, a una temperatura de 0 K. </a:t>
            </a:r>
            <a:r>
              <a:rPr lang="es-ES" sz="1200" dirty="0" smtClean="0">
                <a:latin typeface="Arial" pitchFamily="34" charset="0"/>
                <a:cs typeface="Arial" pitchFamily="34" charset="0"/>
              </a:rPr>
              <a:t>Esta definición fue adoptada en 1967.</a:t>
            </a:r>
            <a:endParaRPr lang="es-ES" dirty="0"/>
          </a:p>
        </p:txBody>
      </p:sp>
      <p:sp>
        <p:nvSpPr>
          <p:cNvPr id="4" name="Marcador de número de diapositiva 3"/>
          <p:cNvSpPr>
            <a:spLocks noGrp="1"/>
          </p:cNvSpPr>
          <p:nvPr>
            <p:ph type="sldNum" sz="quarter" idx="10"/>
          </p:nvPr>
        </p:nvSpPr>
        <p:spPr/>
        <p:txBody>
          <a:bodyPr/>
          <a:lstStyle/>
          <a:p>
            <a:fld id="{08E6E25B-96BF-4B31-842A-8175BAD79ABC}" type="slidenum">
              <a:rPr lang="es-ES" smtClean="0"/>
              <a:pPr/>
              <a:t>23</a:t>
            </a:fld>
            <a:endParaRPr lang="es-ES"/>
          </a:p>
        </p:txBody>
      </p:sp>
    </p:spTree>
    <p:extLst>
      <p:ext uri="{BB962C8B-B14F-4D97-AF65-F5344CB8AC3E}">
        <p14:creationId xmlns:p14="http://schemas.microsoft.com/office/powerpoint/2010/main" val="1044901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Destacar</a:t>
            </a:r>
            <a:r>
              <a:rPr lang="es-ES" baseline="0" dirty="0" smtClean="0"/>
              <a:t> en la lámina las relaciones entre  las diferentes unidades de temperatura . También los avances de la ciencia y la tecnología para la elaboración de instrumentos digitales de alta precisión</a:t>
            </a:r>
            <a:endParaRPr lang="es-ES" dirty="0"/>
          </a:p>
        </p:txBody>
      </p:sp>
      <p:sp>
        <p:nvSpPr>
          <p:cNvPr id="4" name="Marcador de número de diapositiva 3"/>
          <p:cNvSpPr>
            <a:spLocks noGrp="1"/>
          </p:cNvSpPr>
          <p:nvPr>
            <p:ph type="sldNum" sz="quarter" idx="10"/>
          </p:nvPr>
        </p:nvSpPr>
        <p:spPr/>
        <p:txBody>
          <a:bodyPr/>
          <a:lstStyle/>
          <a:p>
            <a:fld id="{08E6E25B-96BF-4B31-842A-8175BAD79ABC}" type="slidenum">
              <a:rPr lang="es-ES" smtClean="0"/>
              <a:pPr/>
              <a:t>24</a:t>
            </a:fld>
            <a:endParaRPr lang="es-ES"/>
          </a:p>
        </p:txBody>
      </p:sp>
    </p:spTree>
    <p:extLst>
      <p:ext uri="{BB962C8B-B14F-4D97-AF65-F5344CB8AC3E}">
        <p14:creationId xmlns:p14="http://schemas.microsoft.com/office/powerpoint/2010/main" val="2931377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Arial" pitchFamily="34" charset="0"/>
                <a:cs typeface="Arial" pitchFamily="34" charset="0"/>
              </a:rPr>
              <a:t>El amperio o ampere,</a:t>
            </a:r>
            <a:r>
              <a:rPr lang="es-ES" sz="1200" baseline="0" dirty="0" smtClean="0">
                <a:latin typeface="Arial" pitchFamily="34" charset="0"/>
                <a:cs typeface="Arial" pitchFamily="34" charset="0"/>
              </a:rPr>
              <a:t> se conoce por cualquiera de estas denominaciones. </a:t>
            </a:r>
            <a:r>
              <a:rPr lang="es-ES" sz="1200" kern="1200" dirty="0" smtClean="0">
                <a:solidFill>
                  <a:schemeClr val="tx1"/>
                </a:solidFill>
                <a:effectLst/>
                <a:latin typeface="+mn-lt"/>
                <a:ea typeface="+mn-ea"/>
                <a:cs typeface="+mn-cs"/>
              </a:rPr>
              <a:t>De aquí resulta que la permeabilidad del vacío es μ</a:t>
            </a:r>
            <a:r>
              <a:rPr lang="es-ES" sz="1200" kern="1200" baseline="-25000" dirty="0" smtClean="0">
                <a:solidFill>
                  <a:schemeClr val="tx1"/>
                </a:solidFill>
                <a:effectLst/>
                <a:latin typeface="+mn-lt"/>
                <a:ea typeface="+mn-ea"/>
                <a:cs typeface="+mn-cs"/>
              </a:rPr>
              <a:t>0</a:t>
            </a:r>
            <a:r>
              <a:rPr lang="es-ES" sz="1200" kern="1200" dirty="0" smtClean="0">
                <a:solidFill>
                  <a:schemeClr val="tx1"/>
                </a:solidFill>
                <a:effectLst/>
                <a:latin typeface="+mn-lt"/>
                <a:ea typeface="+mn-ea"/>
                <a:cs typeface="+mn-cs"/>
              </a:rPr>
              <a:t>=4π·10</a:t>
            </a:r>
            <a:r>
              <a:rPr lang="es-ES" sz="1200" kern="1200" baseline="30000" dirty="0" smtClean="0">
                <a:solidFill>
                  <a:schemeClr val="tx1"/>
                </a:solidFill>
                <a:effectLst/>
                <a:latin typeface="+mn-lt"/>
                <a:ea typeface="+mn-ea"/>
                <a:cs typeface="+mn-cs"/>
              </a:rPr>
              <a:t>-7</a:t>
            </a:r>
            <a:r>
              <a:rPr lang="es-ES" sz="1200" kern="1200" dirty="0" smtClean="0">
                <a:solidFill>
                  <a:schemeClr val="tx1"/>
                </a:solidFill>
                <a:effectLst/>
                <a:latin typeface="+mn-lt"/>
                <a:ea typeface="+mn-ea"/>
                <a:cs typeface="+mn-cs"/>
              </a:rPr>
              <a:t>H/m (henrio por metro)</a:t>
            </a:r>
          </a:p>
          <a:p>
            <a:endParaRPr lang="es-ES" dirty="0"/>
          </a:p>
        </p:txBody>
      </p:sp>
      <p:sp>
        <p:nvSpPr>
          <p:cNvPr id="4" name="Marcador de número de diapositiva 3"/>
          <p:cNvSpPr>
            <a:spLocks noGrp="1"/>
          </p:cNvSpPr>
          <p:nvPr>
            <p:ph type="sldNum" sz="quarter" idx="10"/>
          </p:nvPr>
        </p:nvSpPr>
        <p:spPr/>
        <p:txBody>
          <a:bodyPr/>
          <a:lstStyle/>
          <a:p>
            <a:fld id="{08E6E25B-96BF-4B31-842A-8175BAD79ABC}" type="slidenum">
              <a:rPr lang="es-ES" smtClean="0"/>
              <a:pPr/>
              <a:t>25</a:t>
            </a:fld>
            <a:endParaRPr lang="es-ES"/>
          </a:p>
        </p:txBody>
      </p:sp>
    </p:spTree>
    <p:extLst>
      <p:ext uri="{BB962C8B-B14F-4D97-AF65-F5344CB8AC3E}">
        <p14:creationId xmlns:p14="http://schemas.microsoft.com/office/powerpoint/2010/main" val="3792163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Arial" pitchFamily="34" charset="0"/>
                <a:cs typeface="Arial" pitchFamily="34" charset="0"/>
              </a:rPr>
              <a:t>Cuando se usa el mole, las entidades elementales deben ser especificadas y pueden ser átomos, moléculas, iones, electrones, otras partículas o grupos específicos de tales partículas</a:t>
            </a:r>
            <a:r>
              <a:rPr lang="es-ES" sz="1200" dirty="0" smtClean="0"/>
              <a:t>.</a:t>
            </a:r>
            <a:r>
              <a:rPr lang="es-ES" sz="1200" baseline="0" dirty="0" smtClean="0"/>
              <a:t> </a:t>
            </a:r>
            <a:r>
              <a:rPr lang="es-ES" sz="1200" kern="1200" dirty="0" smtClean="0">
                <a:solidFill>
                  <a:schemeClr val="tx1"/>
                </a:solidFill>
                <a:effectLst/>
                <a:latin typeface="+mn-lt"/>
                <a:ea typeface="+mn-ea"/>
                <a:cs typeface="+mn-cs"/>
              </a:rPr>
              <a:t>De aquí resulta que la masa molar del carbono 12 es igual a 12 g por mol, exactamente M(</a:t>
            </a:r>
            <a:r>
              <a:rPr lang="es-ES" sz="1200" kern="1200" baseline="30000" dirty="0" smtClean="0">
                <a:solidFill>
                  <a:schemeClr val="tx1"/>
                </a:solidFill>
                <a:effectLst/>
                <a:latin typeface="+mn-lt"/>
                <a:ea typeface="+mn-ea"/>
                <a:cs typeface="+mn-cs"/>
              </a:rPr>
              <a:t>12</a:t>
            </a:r>
            <a:r>
              <a:rPr lang="es-ES" sz="1200" kern="1200" dirty="0" smtClean="0">
                <a:solidFill>
                  <a:schemeClr val="tx1"/>
                </a:solidFill>
                <a:effectLst/>
                <a:latin typeface="+mn-lt"/>
                <a:ea typeface="+mn-ea"/>
                <a:cs typeface="+mn-cs"/>
              </a:rPr>
              <a:t>C)=12 g/mol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dirty="0" smtClean="0"/>
          </a:p>
          <a:p>
            <a:endParaRPr lang="es-ES" dirty="0"/>
          </a:p>
        </p:txBody>
      </p:sp>
      <p:sp>
        <p:nvSpPr>
          <p:cNvPr id="4" name="3 Marcador de número de diapositiva"/>
          <p:cNvSpPr>
            <a:spLocks noGrp="1"/>
          </p:cNvSpPr>
          <p:nvPr>
            <p:ph type="sldNum" sz="quarter" idx="10"/>
          </p:nvPr>
        </p:nvSpPr>
        <p:spPr/>
        <p:txBody>
          <a:bodyPr/>
          <a:lstStyle/>
          <a:p>
            <a:fld id="{08E6E25B-96BF-4B31-842A-8175BAD79ABC}" type="slidenum">
              <a:rPr lang="es-ES" smtClean="0"/>
              <a:pPr/>
              <a:t>27</a:t>
            </a:fld>
            <a:endParaRPr lang="es-ES"/>
          </a:p>
        </p:txBody>
      </p:sp>
    </p:spTree>
    <p:extLst>
      <p:ext uri="{BB962C8B-B14F-4D97-AF65-F5344CB8AC3E}">
        <p14:creationId xmlns:p14="http://schemas.microsoft.com/office/powerpoint/2010/main" val="3526840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es-ES" dirty="0" smtClean="0"/>
              <a:t>La</a:t>
            </a:r>
            <a:r>
              <a:rPr lang="es-ES" baseline="0" dirty="0" smtClean="0"/>
              <a:t> clase va dirigida  a los profesores de Matemática de la Facultad Preparatoria y también para los estudiantes que vienen a  Cuba a estudiar carreras de Ciencias Médicas, o para profesores y estudiantes de enfermería u otros técnicos de la salud .</a:t>
            </a:r>
            <a:endParaRPr lang="es-ES" dirty="0"/>
          </a:p>
        </p:txBody>
      </p:sp>
      <p:sp>
        <p:nvSpPr>
          <p:cNvPr id="4" name="Marcador de número de diapositiva 3"/>
          <p:cNvSpPr>
            <a:spLocks noGrp="1"/>
          </p:cNvSpPr>
          <p:nvPr>
            <p:ph type="sldNum" sz="quarter" idx="10"/>
          </p:nvPr>
        </p:nvSpPr>
        <p:spPr/>
        <p:txBody>
          <a:bodyPr/>
          <a:lstStyle/>
          <a:p>
            <a:fld id="{08E6E25B-96BF-4B31-842A-8175BAD79ABC}" type="slidenum">
              <a:rPr lang="es-ES" smtClean="0"/>
              <a:pPr/>
              <a:t>2</a:t>
            </a:fld>
            <a:endParaRPr lang="es-ES"/>
          </a:p>
        </p:txBody>
      </p:sp>
    </p:spTree>
    <p:extLst>
      <p:ext uri="{BB962C8B-B14F-4D97-AF65-F5344CB8AC3E}">
        <p14:creationId xmlns:p14="http://schemas.microsoft.com/office/powerpoint/2010/main" val="302410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tabla incluye las unidades no pertenecientes al SI cuyo uso con el Sistema Internacional está aceptado, dado que son ampliamente utilizadas en la vida cotidiana y cada una de ellas tiene una definición exacta en unidades SI. Incluye las unidades tradicionales de tiempo y de ángulo. Contiene también la hectárea, el litro y la tonelada, que son todas de uso corriente a nivel mundial, y que difieren de las unidades SI coherentes correspondientes en un factor igual a una potencia entera de diez. Los prefijos SI se emplean con varias de estas unidades, pero no con las unidades de tiempo.</a:t>
            </a:r>
          </a:p>
          <a:p>
            <a:endParaRPr lang="es-ES" dirty="0"/>
          </a:p>
        </p:txBody>
      </p:sp>
      <p:sp>
        <p:nvSpPr>
          <p:cNvPr id="4" name="Marcador de número de diapositiva 3"/>
          <p:cNvSpPr>
            <a:spLocks noGrp="1"/>
          </p:cNvSpPr>
          <p:nvPr>
            <p:ph type="sldNum" sz="quarter" idx="10"/>
          </p:nvPr>
        </p:nvSpPr>
        <p:spPr/>
        <p:txBody>
          <a:bodyPr/>
          <a:lstStyle/>
          <a:p>
            <a:fld id="{08E6E25B-96BF-4B31-842A-8175BAD79ABC}" type="slidenum">
              <a:rPr lang="es-ES" smtClean="0"/>
              <a:pPr/>
              <a:t>28</a:t>
            </a:fld>
            <a:endParaRPr lang="es-ES"/>
          </a:p>
        </p:txBody>
      </p:sp>
    </p:spTree>
    <p:extLst>
      <p:ext uri="{BB962C8B-B14F-4D97-AF65-F5344CB8AC3E}">
        <p14:creationId xmlns:p14="http://schemas.microsoft.com/office/powerpoint/2010/main" val="2808871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Las unidades derivadas se forman a partir de productos de potencias de unidades básicas. Las unidades derivadas coherentes son productos de potencias de unidades básicas en las que no interviene ningún factor numérico más que el 1. Las unidades básicas y las unidades derivadas coherentes del SI forman un conjunto coherente, denominado conjunto de unidades SI coherentes.</a:t>
            </a:r>
          </a:p>
          <a:p>
            <a:endParaRPr lang="es-ES" dirty="0"/>
          </a:p>
        </p:txBody>
      </p:sp>
      <p:sp>
        <p:nvSpPr>
          <p:cNvPr id="4" name="Marcador de número de diapositiva 3"/>
          <p:cNvSpPr>
            <a:spLocks noGrp="1"/>
          </p:cNvSpPr>
          <p:nvPr>
            <p:ph type="sldNum" sz="quarter" idx="10"/>
          </p:nvPr>
        </p:nvSpPr>
        <p:spPr/>
        <p:txBody>
          <a:bodyPr/>
          <a:lstStyle/>
          <a:p>
            <a:fld id="{08E6E25B-96BF-4B31-842A-8175BAD79ABC}" type="slidenum">
              <a:rPr lang="es-ES" smtClean="0"/>
              <a:pPr/>
              <a:t>29</a:t>
            </a:fld>
            <a:endParaRPr lang="es-ES"/>
          </a:p>
        </p:txBody>
      </p:sp>
    </p:spTree>
    <p:extLst>
      <p:ext uri="{BB962C8B-B14F-4D97-AF65-F5344CB8AC3E}">
        <p14:creationId xmlns:p14="http://schemas.microsoft.com/office/powerpoint/2010/main" val="1589850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El número de magnitudes utilizadas en el campo científico no tiene límite; por tanto no es posible establecer una lista completa de magnitudes y unidades derivadas. Sin embargo, la tablas presentan algunos ejemplos de magnitudes derivadas y las unidades derivadas coherentes correspondientes, expresadas directamente en función de las unidades básicas.</a:t>
            </a:r>
          </a:p>
          <a:p>
            <a:endParaRPr lang="es-ES" dirty="0"/>
          </a:p>
        </p:txBody>
      </p:sp>
      <p:sp>
        <p:nvSpPr>
          <p:cNvPr id="4" name="Marcador de número de diapositiva 3"/>
          <p:cNvSpPr>
            <a:spLocks noGrp="1"/>
          </p:cNvSpPr>
          <p:nvPr>
            <p:ph type="sldNum" sz="quarter" idx="10"/>
          </p:nvPr>
        </p:nvSpPr>
        <p:spPr/>
        <p:txBody>
          <a:bodyPr/>
          <a:lstStyle/>
          <a:p>
            <a:fld id="{08E6E25B-96BF-4B31-842A-8175BAD79ABC}" type="slidenum">
              <a:rPr lang="es-ES" smtClean="0"/>
              <a:pPr/>
              <a:t>30</a:t>
            </a:fld>
            <a:endParaRPr lang="es-ES"/>
          </a:p>
        </p:txBody>
      </p:sp>
    </p:spTree>
    <p:extLst>
      <p:ext uri="{BB962C8B-B14F-4D97-AF65-F5344CB8AC3E}">
        <p14:creationId xmlns:p14="http://schemas.microsoft.com/office/powerpoint/2010/main" val="3872194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Equivalencias de uso frecuente en Cuba</a:t>
            </a:r>
            <a:endParaRPr lang="es-ES" dirty="0"/>
          </a:p>
        </p:txBody>
      </p:sp>
      <p:sp>
        <p:nvSpPr>
          <p:cNvPr id="4" name="Marcador de número de diapositiva 3"/>
          <p:cNvSpPr>
            <a:spLocks noGrp="1"/>
          </p:cNvSpPr>
          <p:nvPr>
            <p:ph type="sldNum" sz="quarter" idx="10"/>
          </p:nvPr>
        </p:nvSpPr>
        <p:spPr/>
        <p:txBody>
          <a:bodyPr/>
          <a:lstStyle/>
          <a:p>
            <a:fld id="{08E6E25B-96BF-4B31-842A-8175BAD79ABC}" type="slidenum">
              <a:rPr lang="es-ES" smtClean="0"/>
              <a:pPr/>
              <a:t>31</a:t>
            </a:fld>
            <a:endParaRPr lang="es-ES"/>
          </a:p>
        </p:txBody>
      </p:sp>
    </p:spTree>
    <p:extLst>
      <p:ext uri="{BB962C8B-B14F-4D97-AF65-F5344CB8AC3E}">
        <p14:creationId xmlns:p14="http://schemas.microsoft.com/office/powerpoint/2010/main" val="1395500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solidFill>
                  <a:srgbClr val="FF0000"/>
                </a:solidFill>
              </a:rPr>
              <a:t>Pero existen discrepancias entre los sistemas de Estados Unidos y el Reino Unido (donde se llama el sistema </a:t>
            </a:r>
            <a:r>
              <a:rPr lang="es-ES" b="1" dirty="0" smtClean="0">
                <a:solidFill>
                  <a:srgbClr val="FF0000"/>
                </a:solidFill>
              </a:rPr>
              <a:t>imperial</a:t>
            </a:r>
            <a:r>
              <a:rPr lang="es-ES" dirty="0" smtClean="0">
                <a:solidFill>
                  <a:srgbClr val="FF0000"/>
                </a:solidFill>
              </a:rPr>
              <a:t>), e incluso sobre la diferencia de valores entre otros tiempos y ahora. Sus unidades de medida son guardadas en Londres.</a:t>
            </a:r>
          </a:p>
          <a:p>
            <a:endParaRPr lang="es-ES" dirty="0"/>
          </a:p>
        </p:txBody>
      </p:sp>
      <p:sp>
        <p:nvSpPr>
          <p:cNvPr id="4" name="3 Marcador de número de diapositiva"/>
          <p:cNvSpPr>
            <a:spLocks noGrp="1"/>
          </p:cNvSpPr>
          <p:nvPr>
            <p:ph type="sldNum" sz="quarter" idx="10"/>
          </p:nvPr>
        </p:nvSpPr>
        <p:spPr/>
        <p:txBody>
          <a:bodyPr/>
          <a:lstStyle/>
          <a:p>
            <a:fld id="{08E6E25B-96BF-4B31-842A-8175BAD79ABC}" type="slidenum">
              <a:rPr lang="es-ES" smtClean="0"/>
              <a:pPr/>
              <a:t>33</a:t>
            </a:fld>
            <a:endParaRPr lang="es-ES"/>
          </a:p>
        </p:txBody>
      </p:sp>
    </p:spTree>
    <p:extLst>
      <p:ext uri="{BB962C8B-B14F-4D97-AF65-F5344CB8AC3E}">
        <p14:creationId xmlns:p14="http://schemas.microsoft.com/office/powerpoint/2010/main" val="1315335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Arial" pitchFamily="34" charset="0"/>
                <a:cs typeface="Arial" pitchFamily="34" charset="0"/>
              </a:rPr>
              <a:t>Cada una de estas unidades tiene dos definiciones ligeramente distintas</a:t>
            </a:r>
            <a:r>
              <a:rPr lang="es-ES" sz="11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Una pulgada de medida internacional mide exactamente 25,4 mm (por definición), mientras que una pulgada de agrimensor de EE. UU. se define para que 39,37 pulgadas sean exactamente un metro</a:t>
            </a:r>
            <a:r>
              <a:rPr lang="es-ES" dirty="0" smtClean="0"/>
              <a:t>.</a:t>
            </a:r>
          </a:p>
          <a:p>
            <a:endParaRPr lang="es-ES" dirty="0"/>
          </a:p>
        </p:txBody>
      </p:sp>
      <p:sp>
        <p:nvSpPr>
          <p:cNvPr id="4" name="3 Marcador de número de diapositiva"/>
          <p:cNvSpPr>
            <a:spLocks noGrp="1"/>
          </p:cNvSpPr>
          <p:nvPr>
            <p:ph type="sldNum" sz="quarter" idx="10"/>
          </p:nvPr>
        </p:nvSpPr>
        <p:spPr/>
        <p:txBody>
          <a:bodyPr/>
          <a:lstStyle/>
          <a:p>
            <a:fld id="{08E6E25B-96BF-4B31-842A-8175BAD79ABC}" type="slidenum">
              <a:rPr lang="es-ES" smtClean="0"/>
              <a:pPr/>
              <a:t>34</a:t>
            </a:fld>
            <a:endParaRPr lang="es-ES"/>
          </a:p>
        </p:txBody>
      </p:sp>
    </p:spTree>
    <p:extLst>
      <p:ext uri="{BB962C8B-B14F-4D97-AF65-F5344CB8AC3E}">
        <p14:creationId xmlns:p14="http://schemas.microsoft.com/office/powerpoint/2010/main" val="2379384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Otras:1 </a:t>
            </a:r>
            <a:r>
              <a:rPr lang="es-ES" dirty="0" err="1" smtClean="0"/>
              <a:t>rod</a:t>
            </a:r>
            <a:r>
              <a:rPr lang="es-ES" dirty="0" smtClean="0"/>
              <a:t> (</a:t>
            </a:r>
            <a:r>
              <a:rPr lang="es-ES" dirty="0" err="1" smtClean="0"/>
              <a:t>rd</a:t>
            </a:r>
            <a:r>
              <a:rPr lang="es-ES" dirty="0" smtClean="0"/>
              <a:t>) = 5,5 yd = 16,5 ft = 198 in = 5,0292 m</a:t>
            </a:r>
          </a:p>
          <a:p>
            <a:r>
              <a:rPr lang="es-ES" dirty="0" smtClean="0"/>
              <a:t>1 cadena (ch) = 4 </a:t>
            </a:r>
            <a:r>
              <a:rPr lang="es-ES" dirty="0" err="1" smtClean="0"/>
              <a:t>rd</a:t>
            </a:r>
            <a:r>
              <a:rPr lang="es-ES" dirty="0" smtClean="0"/>
              <a:t> = 22 yd = 66 ft = 792 in =     20,1168 m</a:t>
            </a:r>
          </a:p>
          <a:p>
            <a:pPr lvl="0">
              <a:lnSpc>
                <a:spcPct val="150000"/>
              </a:lnSpc>
              <a:buClr>
                <a:srgbClr val="2DA2BF"/>
              </a:buClr>
            </a:pPr>
            <a:r>
              <a:rPr lang="es-ES" sz="1200" dirty="0" smtClean="0">
                <a:solidFill>
                  <a:prstClr val="black"/>
                </a:solidFill>
                <a:latin typeface="Arial" pitchFamily="34" charset="0"/>
                <a:cs typeface="Arial" pitchFamily="34" charset="0"/>
              </a:rPr>
              <a:t>1 </a:t>
            </a:r>
            <a:r>
              <a:rPr lang="es-ES" sz="1200" dirty="0" err="1" smtClean="0">
                <a:solidFill>
                  <a:prstClr val="black"/>
                </a:solidFill>
                <a:latin typeface="Arial" pitchFamily="34" charset="0"/>
                <a:cs typeface="Arial" pitchFamily="34" charset="0"/>
              </a:rPr>
              <a:t>furlong</a:t>
            </a:r>
            <a:r>
              <a:rPr lang="es-ES" sz="1200" dirty="0" smtClean="0">
                <a:solidFill>
                  <a:prstClr val="black"/>
                </a:solidFill>
                <a:latin typeface="Arial" pitchFamily="34" charset="0"/>
                <a:cs typeface="Arial" pitchFamily="34" charset="0"/>
              </a:rPr>
              <a:t> (</a:t>
            </a:r>
            <a:r>
              <a:rPr lang="es-ES" sz="1200" dirty="0" err="1" smtClean="0">
                <a:solidFill>
                  <a:prstClr val="black"/>
                </a:solidFill>
                <a:latin typeface="Arial" pitchFamily="34" charset="0"/>
                <a:cs typeface="Arial" pitchFamily="34" charset="0"/>
              </a:rPr>
              <a:t>fur</a:t>
            </a:r>
            <a:r>
              <a:rPr lang="es-ES" sz="1200" dirty="0" smtClean="0">
                <a:solidFill>
                  <a:prstClr val="black"/>
                </a:solidFill>
                <a:latin typeface="Arial" pitchFamily="34" charset="0"/>
                <a:cs typeface="Arial" pitchFamily="34" charset="0"/>
              </a:rPr>
              <a:t>) = 10 ch = 40 </a:t>
            </a:r>
            <a:r>
              <a:rPr lang="es-ES" sz="1200" dirty="0" err="1" smtClean="0">
                <a:solidFill>
                  <a:prstClr val="black"/>
                </a:solidFill>
                <a:latin typeface="Arial" pitchFamily="34" charset="0"/>
                <a:cs typeface="Arial" pitchFamily="34" charset="0"/>
              </a:rPr>
              <a:t>rd</a:t>
            </a:r>
            <a:r>
              <a:rPr lang="es-ES" sz="1200" dirty="0" smtClean="0">
                <a:solidFill>
                  <a:prstClr val="black"/>
                </a:solidFill>
                <a:latin typeface="Arial" pitchFamily="34" charset="0"/>
                <a:cs typeface="Arial" pitchFamily="34" charset="0"/>
              </a:rPr>
              <a:t> = 220 yd = 660 ft = 7.920 in = 201,168 m</a:t>
            </a:r>
          </a:p>
          <a:p>
            <a:pPr lvl="0">
              <a:lnSpc>
                <a:spcPct val="150000"/>
              </a:lnSpc>
              <a:buClr>
                <a:srgbClr val="2DA2BF"/>
              </a:buClr>
            </a:pPr>
            <a:r>
              <a:rPr lang="es-ES" sz="1200" dirty="0" smtClean="0">
                <a:solidFill>
                  <a:prstClr val="black"/>
                </a:solidFill>
                <a:latin typeface="Arial" pitchFamily="34" charset="0"/>
                <a:cs typeface="Arial" pitchFamily="34" charset="0"/>
              </a:rPr>
              <a:t>1 milla (mi) = 8 </a:t>
            </a:r>
            <a:r>
              <a:rPr lang="es-ES" sz="1200" dirty="0" err="1" smtClean="0">
                <a:solidFill>
                  <a:prstClr val="black"/>
                </a:solidFill>
                <a:latin typeface="Arial" pitchFamily="34" charset="0"/>
                <a:cs typeface="Arial" pitchFamily="34" charset="0"/>
              </a:rPr>
              <a:t>fur</a:t>
            </a:r>
            <a:r>
              <a:rPr lang="es-ES" sz="1200" dirty="0" smtClean="0">
                <a:solidFill>
                  <a:prstClr val="black"/>
                </a:solidFill>
                <a:latin typeface="Arial" pitchFamily="34" charset="0"/>
                <a:cs typeface="Arial" pitchFamily="34" charset="0"/>
              </a:rPr>
              <a:t> = 80 ch = 320 </a:t>
            </a:r>
            <a:r>
              <a:rPr lang="es-ES" sz="1200" dirty="0" err="1" smtClean="0">
                <a:solidFill>
                  <a:prstClr val="black"/>
                </a:solidFill>
                <a:latin typeface="Arial" pitchFamily="34" charset="0"/>
                <a:cs typeface="Arial" pitchFamily="34" charset="0"/>
              </a:rPr>
              <a:t>rd</a:t>
            </a:r>
            <a:r>
              <a:rPr lang="es-ES" sz="1200" dirty="0" smtClean="0">
                <a:solidFill>
                  <a:prstClr val="black"/>
                </a:solidFill>
                <a:latin typeface="Arial" pitchFamily="34" charset="0"/>
                <a:cs typeface="Arial" pitchFamily="34" charset="0"/>
              </a:rPr>
              <a:t> = 1.760 yd = 5.280 ft = 63.360 in = 1.609,344 m = 1,609347 km.</a:t>
            </a:r>
          </a:p>
          <a:p>
            <a:pPr lvl="0">
              <a:lnSpc>
                <a:spcPct val="150000"/>
              </a:lnSpc>
              <a:buClr>
                <a:srgbClr val="2DA2BF"/>
              </a:buClr>
            </a:pPr>
            <a:r>
              <a:rPr lang="es-ES" sz="1200" dirty="0" smtClean="0">
                <a:solidFill>
                  <a:prstClr val="black"/>
                </a:solidFill>
                <a:latin typeface="Arial" pitchFamily="34" charset="0"/>
                <a:cs typeface="Arial" pitchFamily="34" charset="0"/>
              </a:rPr>
              <a:t>1 legua = 3 mi = 24 </a:t>
            </a:r>
            <a:r>
              <a:rPr lang="es-ES" sz="1200" dirty="0" err="1" smtClean="0">
                <a:solidFill>
                  <a:prstClr val="black"/>
                </a:solidFill>
                <a:latin typeface="Arial" pitchFamily="34" charset="0"/>
                <a:cs typeface="Arial" pitchFamily="34" charset="0"/>
              </a:rPr>
              <a:t>fur</a:t>
            </a:r>
            <a:r>
              <a:rPr lang="es-ES" sz="1200" dirty="0" smtClean="0">
                <a:solidFill>
                  <a:prstClr val="black"/>
                </a:solidFill>
                <a:latin typeface="Arial" pitchFamily="34" charset="0"/>
                <a:cs typeface="Arial" pitchFamily="34" charset="0"/>
              </a:rPr>
              <a:t> = 240 ch = 960 </a:t>
            </a:r>
            <a:r>
              <a:rPr lang="es-ES" sz="1200" dirty="0" err="1" smtClean="0">
                <a:solidFill>
                  <a:prstClr val="black"/>
                </a:solidFill>
                <a:latin typeface="Arial" pitchFamily="34" charset="0"/>
                <a:cs typeface="Arial" pitchFamily="34" charset="0"/>
              </a:rPr>
              <a:t>rd</a:t>
            </a:r>
            <a:r>
              <a:rPr lang="es-ES" sz="1200" dirty="0" smtClean="0">
                <a:solidFill>
                  <a:prstClr val="black"/>
                </a:solidFill>
                <a:latin typeface="Arial" pitchFamily="34" charset="0"/>
                <a:cs typeface="Arial" pitchFamily="34" charset="0"/>
              </a:rPr>
              <a:t> = 5.280 yd = 15.840 ft = 190.080 in = 4.828,032 m = 4,828032 km</a:t>
            </a:r>
          </a:p>
          <a:p>
            <a:endParaRPr lang="es-ES" dirty="0"/>
          </a:p>
        </p:txBody>
      </p:sp>
      <p:sp>
        <p:nvSpPr>
          <p:cNvPr id="4" name="3 Marcador de número de diapositiva"/>
          <p:cNvSpPr>
            <a:spLocks noGrp="1"/>
          </p:cNvSpPr>
          <p:nvPr>
            <p:ph type="sldNum" sz="quarter" idx="10"/>
          </p:nvPr>
        </p:nvSpPr>
        <p:spPr/>
        <p:txBody>
          <a:bodyPr/>
          <a:lstStyle/>
          <a:p>
            <a:fld id="{08E6E25B-96BF-4B31-842A-8175BAD79ABC}" type="slidenum">
              <a:rPr lang="es-ES" smtClean="0"/>
              <a:pPr/>
              <a:t>35</a:t>
            </a:fld>
            <a:endParaRPr lang="es-ES"/>
          </a:p>
        </p:txBody>
      </p:sp>
    </p:spTree>
    <p:extLst>
      <p:ext uri="{BB962C8B-B14F-4D97-AF65-F5344CB8AC3E}">
        <p14:creationId xmlns:p14="http://schemas.microsoft.com/office/powerpoint/2010/main" val="38363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Los profesores deben fomentar el trabajo en equipo en las clases porque aporta numerosos beneficios y ventajas para los estudiantes. La interacción activa procesos mentales como la comprensión, el pensamiento crítico, el razonamiento, etc. Colaborar y trabajar en equipo aporta las siguientes ventajas:</a:t>
            </a:r>
            <a:r>
              <a:rPr lang="es-ES" sz="1200" b="1" kern="1200" dirty="0" smtClean="0">
                <a:solidFill>
                  <a:schemeClr val="tx1"/>
                </a:solidFill>
                <a:effectLst/>
                <a:latin typeface="+mn-lt"/>
                <a:ea typeface="+mn-ea"/>
                <a:cs typeface="+mn-cs"/>
              </a:rPr>
              <a:t> genera relaciones positivas, mejora las relaciones sociales e interpersonales</a:t>
            </a:r>
            <a:r>
              <a:rPr lang="es-ES" sz="1200" kern="1200" dirty="0" smtClean="0">
                <a:solidFill>
                  <a:schemeClr val="tx1"/>
                </a:solidFill>
                <a:effectLst/>
                <a:latin typeface="+mn-lt"/>
                <a:ea typeface="+mn-ea"/>
                <a:cs typeface="+mn-cs"/>
              </a:rPr>
              <a:t>, </a:t>
            </a:r>
            <a:r>
              <a:rPr lang="es-ES" sz="1200" b="1" kern="1200" dirty="0" smtClean="0">
                <a:solidFill>
                  <a:schemeClr val="tx1"/>
                </a:solidFill>
                <a:effectLst/>
                <a:latin typeface="+mn-lt"/>
                <a:ea typeface="+mn-ea"/>
                <a:cs typeface="+mn-cs"/>
              </a:rPr>
              <a:t>fomenta el ‘aprender a aprender’, aumenta la autoestima de los alumnos, su motivación e interés; </a:t>
            </a:r>
            <a:r>
              <a:rPr lang="es-ES" sz="1200" kern="1200" dirty="0" smtClean="0">
                <a:solidFill>
                  <a:schemeClr val="tx1"/>
                </a:solidFill>
                <a:effectLst/>
                <a:latin typeface="+mn-lt"/>
                <a:ea typeface="+mn-ea"/>
                <a:cs typeface="+mn-cs"/>
              </a:rPr>
              <a:t> crear tareas en grupo en el aula, también hace que el estudiante sea autónomo y responsable. El o ella será responsable de sus éxitos y fracasos y por tanto, más independiente de sus decisiones.</a:t>
            </a:r>
          </a:p>
          <a:p>
            <a:endParaRPr lang="es-ES" dirty="0"/>
          </a:p>
        </p:txBody>
      </p:sp>
      <p:sp>
        <p:nvSpPr>
          <p:cNvPr id="4" name="3 Marcador de número de diapositiva"/>
          <p:cNvSpPr>
            <a:spLocks noGrp="1"/>
          </p:cNvSpPr>
          <p:nvPr>
            <p:ph type="sldNum" sz="quarter" idx="10"/>
          </p:nvPr>
        </p:nvSpPr>
        <p:spPr/>
        <p:txBody>
          <a:bodyPr/>
          <a:lstStyle/>
          <a:p>
            <a:fld id="{08E6E25B-96BF-4B31-842A-8175BAD79ABC}" type="slidenum">
              <a:rPr lang="es-ES" smtClean="0"/>
              <a:pPr/>
              <a:t>40</a:t>
            </a:fld>
            <a:endParaRPr lang="es-ES"/>
          </a:p>
        </p:txBody>
      </p:sp>
    </p:spTree>
    <p:extLst>
      <p:ext uri="{BB962C8B-B14F-4D97-AF65-F5344CB8AC3E}">
        <p14:creationId xmlns:p14="http://schemas.microsoft.com/office/powerpoint/2010/main" val="3607540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09728" indent="0">
              <a:lnSpc>
                <a:spcPct val="150000"/>
              </a:lnSpc>
              <a:buNone/>
            </a:pPr>
            <a:r>
              <a:rPr lang="es-ES" dirty="0" smtClean="0">
                <a:latin typeface="Arial" pitchFamily="34" charset="0"/>
                <a:cs typeface="Arial" pitchFamily="34" charset="0"/>
              </a:rPr>
              <a:t>1</a:t>
            </a:r>
            <a:r>
              <a:rPr lang="es-ES" sz="1200" dirty="0" smtClean="0">
                <a:latin typeface="Arial" pitchFamily="34" charset="0"/>
                <a:cs typeface="Arial" pitchFamily="34" charset="0"/>
              </a:rPr>
              <a:t>. Mantiene la lógica de la ciencia</a:t>
            </a:r>
          </a:p>
          <a:p>
            <a:pPr marL="109728" indent="0">
              <a:lnSpc>
                <a:spcPct val="150000"/>
              </a:lnSpc>
              <a:buNone/>
            </a:pPr>
            <a:r>
              <a:rPr lang="es-ES" sz="1200" dirty="0" smtClean="0">
                <a:latin typeface="Arial" pitchFamily="34" charset="0"/>
                <a:cs typeface="Arial" pitchFamily="34" charset="0"/>
              </a:rPr>
              <a:t>2. Responde a la formación del Licenciado en Enfermería</a:t>
            </a:r>
          </a:p>
          <a:p>
            <a:pPr marL="109728" indent="0">
              <a:lnSpc>
                <a:spcPct val="150000"/>
              </a:lnSpc>
              <a:buNone/>
            </a:pPr>
            <a:r>
              <a:rPr lang="es-ES" sz="1200" dirty="0" smtClean="0">
                <a:latin typeface="Arial" pitchFamily="34" charset="0"/>
                <a:cs typeface="Arial" pitchFamily="34" charset="0"/>
              </a:rPr>
              <a:t>3. Correspondencia con los textos bibliográficos</a:t>
            </a:r>
          </a:p>
          <a:p>
            <a:pPr marL="109728" indent="0">
              <a:lnSpc>
                <a:spcPct val="150000"/>
              </a:lnSpc>
              <a:buNone/>
            </a:pPr>
            <a:r>
              <a:rPr lang="es-ES" sz="1200" dirty="0" smtClean="0">
                <a:latin typeface="Arial" pitchFamily="34" charset="0"/>
                <a:cs typeface="Arial" pitchFamily="34" charset="0"/>
              </a:rPr>
              <a:t>4. Establece criterios de relación interdisciplinaria con otras asignaturas</a:t>
            </a:r>
            <a:r>
              <a:rPr lang="es-ES" dirty="0" smtClean="0">
                <a:latin typeface="Arial" pitchFamily="34" charset="0"/>
                <a:cs typeface="Arial" pitchFamily="34" charset="0"/>
              </a:rPr>
              <a:t>5. </a:t>
            </a:r>
            <a:r>
              <a:rPr lang="es-ES" sz="1200" dirty="0" smtClean="0">
                <a:latin typeface="Arial" pitchFamily="34" charset="0"/>
                <a:cs typeface="Arial" pitchFamily="34" charset="0"/>
              </a:rPr>
              <a:t>Permite la utilización de métodos productivos especialmente en prácticas y seminarios</a:t>
            </a:r>
          </a:p>
          <a:p>
            <a:pPr marL="109728" indent="0">
              <a:lnSpc>
                <a:spcPct val="150000"/>
              </a:lnSpc>
              <a:buNone/>
            </a:pPr>
            <a:r>
              <a:rPr lang="es-ES" sz="1200" dirty="0" smtClean="0">
                <a:latin typeface="Arial" pitchFamily="34" charset="0"/>
                <a:cs typeface="Arial" pitchFamily="34" charset="0"/>
              </a:rPr>
              <a:t>6. Contribuye a  la formación de profesionales de perfil amplio con  espíritu de trabajo en equipo </a:t>
            </a:r>
          </a:p>
          <a:p>
            <a:pPr marL="109728" indent="0">
              <a:lnSpc>
                <a:spcPct val="150000"/>
              </a:lnSpc>
              <a:buNone/>
            </a:pPr>
            <a:endParaRPr lang="es-ES" sz="1200" dirty="0" smtClean="0">
              <a:latin typeface="Arial" pitchFamily="34" charset="0"/>
              <a:cs typeface="Arial" pitchFamily="34" charset="0"/>
            </a:endParaRPr>
          </a:p>
          <a:p>
            <a:endParaRPr lang="es-ES" dirty="0"/>
          </a:p>
        </p:txBody>
      </p:sp>
      <p:sp>
        <p:nvSpPr>
          <p:cNvPr id="4" name="3 Marcador de número de diapositiva"/>
          <p:cNvSpPr>
            <a:spLocks noGrp="1"/>
          </p:cNvSpPr>
          <p:nvPr>
            <p:ph type="sldNum" sz="quarter" idx="10"/>
          </p:nvPr>
        </p:nvSpPr>
        <p:spPr/>
        <p:txBody>
          <a:bodyPr/>
          <a:lstStyle/>
          <a:p>
            <a:fld id="{08E6E25B-96BF-4B31-842A-8175BAD79ABC}" type="slidenum">
              <a:rPr lang="es-ES" smtClean="0"/>
              <a:pPr/>
              <a:t>45</a:t>
            </a:fld>
            <a:endParaRPr lang="es-ES"/>
          </a:p>
        </p:txBody>
      </p:sp>
    </p:spTree>
    <p:extLst>
      <p:ext uri="{BB962C8B-B14F-4D97-AF65-F5344CB8AC3E}">
        <p14:creationId xmlns:p14="http://schemas.microsoft.com/office/powerpoint/2010/main" val="431994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Se presenta el problema para</a:t>
            </a:r>
            <a:r>
              <a:rPr lang="es-ES" baseline="0" dirty="0" smtClean="0"/>
              <a:t> motivar la necesidad de la conversión de unidades para los futuros trabajadores de la salud</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EDEB3009-7BF2-4ADB-96E2-A2ED08CCA45C}" type="slidenum">
              <a:rPr lang="es-ES" smtClean="0"/>
              <a:pPr/>
              <a:t>4</a:t>
            </a:fld>
            <a:endParaRPr lang="es-ES"/>
          </a:p>
        </p:txBody>
      </p:sp>
    </p:spTree>
    <p:extLst>
      <p:ext uri="{BB962C8B-B14F-4D97-AF65-F5344CB8AC3E}">
        <p14:creationId xmlns:p14="http://schemas.microsoft.com/office/powerpoint/2010/main" val="723735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Pedir a los estudiantes que ejemplifiquen magnitudes que</a:t>
            </a:r>
            <a:r>
              <a:rPr lang="es-ES" baseline="0" dirty="0" smtClean="0"/>
              <a:t> utilizan con frecuencia en la vida cotidiana y otros ejemplos que no representan magnitudes. Que comprendan que no son magnitudes: el amor, el apetito, lo bello, lo feo y otros. Puede ampliar en el sitio https://conceptodefinicion.de/magnitud/</a:t>
            </a:r>
            <a:endParaRPr lang="es-ES" dirty="0"/>
          </a:p>
        </p:txBody>
      </p:sp>
      <p:sp>
        <p:nvSpPr>
          <p:cNvPr id="4" name="Marcador de número de diapositiva 3"/>
          <p:cNvSpPr>
            <a:spLocks noGrp="1"/>
          </p:cNvSpPr>
          <p:nvPr>
            <p:ph type="sldNum" sz="quarter" idx="10"/>
          </p:nvPr>
        </p:nvSpPr>
        <p:spPr/>
        <p:txBody>
          <a:bodyPr/>
          <a:lstStyle/>
          <a:p>
            <a:fld id="{08E6E25B-96BF-4B31-842A-8175BAD79ABC}" type="slidenum">
              <a:rPr lang="es-ES" smtClean="0"/>
              <a:pPr/>
              <a:t>9</a:t>
            </a:fld>
            <a:endParaRPr lang="es-ES"/>
          </a:p>
        </p:txBody>
      </p:sp>
    </p:spTree>
    <p:extLst>
      <p:ext uri="{BB962C8B-B14F-4D97-AF65-F5344CB8AC3E}">
        <p14:creationId xmlns:p14="http://schemas.microsoft.com/office/powerpoint/2010/main" val="3602929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PREGUNTA:</a:t>
            </a:r>
            <a:r>
              <a:rPr lang="es-ES" baseline="0" dirty="0" smtClean="0"/>
              <a:t> </a:t>
            </a:r>
            <a:r>
              <a:rPr lang="es-ES" dirty="0" smtClean="0"/>
              <a:t>¿Qué sistema de medidas conocen? ¿Cómo</a:t>
            </a:r>
            <a:r>
              <a:rPr lang="es-ES" baseline="0" dirty="0" smtClean="0"/>
              <a:t> surgió el Sistema Métrico Decimal? Profundizar en la necesidad y la historia del surgimiento del SMD para el orden económico mundial. (</a:t>
            </a:r>
            <a:r>
              <a:rPr lang="es-ES" i="0" dirty="0" smtClean="0">
                <a:solidFill>
                  <a:schemeClr val="tx1"/>
                </a:solidFill>
              </a:rPr>
              <a:t>https://www.ecured.cu/Sistema_métrico_decimal</a:t>
            </a:r>
            <a:r>
              <a:rPr lang="es-ES" baseline="0" dirty="0" smtClean="0"/>
              <a:t>)</a:t>
            </a:r>
            <a:endParaRPr lang="es-ES" dirty="0"/>
          </a:p>
        </p:txBody>
      </p:sp>
      <p:sp>
        <p:nvSpPr>
          <p:cNvPr id="4" name="Marcador de número de diapositiva 3"/>
          <p:cNvSpPr>
            <a:spLocks noGrp="1"/>
          </p:cNvSpPr>
          <p:nvPr>
            <p:ph type="sldNum" sz="quarter" idx="10"/>
          </p:nvPr>
        </p:nvSpPr>
        <p:spPr/>
        <p:txBody>
          <a:bodyPr/>
          <a:lstStyle/>
          <a:p>
            <a:fld id="{08E6E25B-96BF-4B31-842A-8175BAD79ABC}" type="slidenum">
              <a:rPr lang="es-ES" smtClean="0"/>
              <a:pPr/>
              <a:t>10</a:t>
            </a:fld>
            <a:endParaRPr lang="es-ES"/>
          </a:p>
        </p:txBody>
      </p:sp>
    </p:spTree>
    <p:extLst>
      <p:ext uri="{BB962C8B-B14F-4D97-AF65-F5344CB8AC3E}">
        <p14:creationId xmlns:p14="http://schemas.microsoft.com/office/powerpoint/2010/main" val="529107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Los estudiantes pueden elaborar el medio para desarrollar habilidades en la conversión de unidades en el SMD</a:t>
            </a:r>
            <a:endParaRPr lang="es-ES" dirty="0"/>
          </a:p>
        </p:txBody>
      </p:sp>
      <p:sp>
        <p:nvSpPr>
          <p:cNvPr id="4" name="Marcador de número de diapositiva 3"/>
          <p:cNvSpPr>
            <a:spLocks noGrp="1"/>
          </p:cNvSpPr>
          <p:nvPr>
            <p:ph type="sldNum" sz="quarter" idx="10"/>
          </p:nvPr>
        </p:nvSpPr>
        <p:spPr/>
        <p:txBody>
          <a:bodyPr/>
          <a:lstStyle/>
          <a:p>
            <a:fld id="{08E6E25B-96BF-4B31-842A-8175BAD79ABC}" type="slidenum">
              <a:rPr lang="es-ES" smtClean="0"/>
              <a:pPr/>
              <a:t>12</a:t>
            </a:fld>
            <a:endParaRPr lang="es-ES"/>
          </a:p>
        </p:txBody>
      </p:sp>
    </p:spTree>
    <p:extLst>
      <p:ext uri="{BB962C8B-B14F-4D97-AF65-F5344CB8AC3E}">
        <p14:creationId xmlns:p14="http://schemas.microsoft.com/office/powerpoint/2010/main" val="2284942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Insistir que el ¨salto¨ de un rectángulo a otro se multiplica o divide por 10³, por ejemplo para convertir 12 cg en µg</a:t>
            </a:r>
            <a:r>
              <a:rPr lang="es-ES" baseline="0" dirty="0" smtClean="0"/>
              <a:t> hay que multiplicar por 10⁴, es decir el resultado es :</a:t>
            </a:r>
          </a:p>
          <a:p>
            <a:r>
              <a:rPr lang="es-ES" baseline="0" dirty="0" smtClean="0"/>
              <a:t>12cg = 12 . 10⁴</a:t>
            </a:r>
            <a:r>
              <a:rPr lang="es-ES" dirty="0" smtClean="0"/>
              <a:t>µg = 120 000</a:t>
            </a:r>
            <a:r>
              <a:rPr lang="es-ES" baseline="0" dirty="0" smtClean="0"/>
              <a:t> </a:t>
            </a:r>
            <a:r>
              <a:rPr lang="es-ES" dirty="0" smtClean="0"/>
              <a:t>µg</a:t>
            </a:r>
            <a:endParaRPr lang="es-ES" dirty="0"/>
          </a:p>
        </p:txBody>
      </p:sp>
      <p:sp>
        <p:nvSpPr>
          <p:cNvPr id="4" name="Marcador de número de diapositiva 3"/>
          <p:cNvSpPr>
            <a:spLocks noGrp="1"/>
          </p:cNvSpPr>
          <p:nvPr>
            <p:ph type="sldNum" sz="quarter" idx="10"/>
          </p:nvPr>
        </p:nvSpPr>
        <p:spPr/>
        <p:txBody>
          <a:bodyPr/>
          <a:lstStyle/>
          <a:p>
            <a:fld id="{08E6E25B-96BF-4B31-842A-8175BAD79ABC}" type="slidenum">
              <a:rPr lang="es-ES" smtClean="0"/>
              <a:pPr/>
              <a:t>13</a:t>
            </a:fld>
            <a:endParaRPr lang="es-ES"/>
          </a:p>
        </p:txBody>
      </p:sp>
    </p:spTree>
    <p:extLst>
      <p:ext uri="{BB962C8B-B14F-4D97-AF65-F5344CB8AC3E}">
        <p14:creationId xmlns:p14="http://schemas.microsoft.com/office/powerpoint/2010/main" val="311966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r>
                  <a:rPr lang="es-ES" dirty="0" smtClean="0"/>
                  <a:t>La</a:t>
                </a:r>
                <a:r>
                  <a:rPr lang="es-ES" baseline="0" dirty="0" smtClean="0"/>
                  <a:t> expresión:  </a:t>
                </a:r>
                <a:r>
                  <a:rPr lang="es-ES" sz="2400" b="1" dirty="0" smtClean="0"/>
                  <a:t>.</a:t>
                </a:r>
                <a:r>
                  <a:rPr lang="es-ES" sz="1200" dirty="0" smtClean="0"/>
                  <a:t> </a:t>
                </a:r>
                <a14:m>
                  <m:oMath xmlns:m="http://schemas.openxmlformats.org/officeDocument/2006/math">
                    <m:sSup>
                      <m:sSupPr>
                        <m:ctrlPr>
                          <a:rPr lang="es-ES" sz="1200" i="1">
                            <a:latin typeface="Cambria Math" panose="02040503050406030204" pitchFamily="18" charset="0"/>
                          </a:rPr>
                        </m:ctrlPr>
                      </m:sSupPr>
                      <m:e>
                        <m:r>
                          <a:rPr lang="es-ES" sz="1200" b="0" i="1" smtClean="0">
                            <a:latin typeface="Cambria Math" panose="02040503050406030204" pitchFamily="18" charset="0"/>
                          </a:rPr>
                          <m:t>.</m:t>
                        </m:r>
                        <m:r>
                          <a:rPr lang="es-ES" sz="1200" i="1">
                            <a:latin typeface="Cambria Math"/>
                          </a:rPr>
                          <m:t>10</m:t>
                        </m:r>
                      </m:e>
                      <m:sup>
                        <m:r>
                          <a:rPr lang="es-ES" sz="1200" i="1">
                            <a:latin typeface="Cambria Math"/>
                          </a:rPr>
                          <m:t>𝑛</m:t>
                        </m:r>
                      </m:sup>
                    </m:sSup>
                  </m:oMath>
                </a14:m>
                <a:r>
                  <a:rPr lang="es-ES" dirty="0" smtClean="0"/>
                  <a:t>, significa se</a:t>
                </a:r>
                <a:r>
                  <a:rPr lang="es-ES" baseline="0" dirty="0" smtClean="0"/>
                  <a:t> multiplica por </a:t>
                </a:r>
                <a14:m>
                  <m:oMath xmlns:m="http://schemas.openxmlformats.org/officeDocument/2006/math">
                    <m:sSup>
                      <m:sSupPr>
                        <m:ctrlPr>
                          <a:rPr lang="es-ES" sz="1200" i="1">
                            <a:latin typeface="Cambria Math" panose="02040503050406030204" pitchFamily="18" charset="0"/>
                          </a:rPr>
                        </m:ctrlPr>
                      </m:sSupPr>
                      <m:e>
                        <m:r>
                          <a:rPr lang="es-ES" sz="1200" i="1">
                            <a:latin typeface="Cambria Math"/>
                          </a:rPr>
                          <m:t>10</m:t>
                        </m:r>
                      </m:e>
                      <m:sup>
                        <m:r>
                          <a:rPr lang="es-ES" sz="1200" i="1">
                            <a:latin typeface="Cambria Math"/>
                          </a:rPr>
                          <m:t>𝑛</m:t>
                        </m:r>
                      </m:sup>
                    </m:sSup>
                  </m:oMath>
                </a14:m>
                <a:endParaRPr lang="es-ES" dirty="0"/>
              </a:p>
            </p:txBody>
          </p:sp>
        </mc:Choice>
        <mc:Fallback xmlns="">
          <p:sp>
            <p:nvSpPr>
              <p:cNvPr id="3" name="2 Marcador de notas"/>
              <p:cNvSpPr>
                <a:spLocks noGrp="1"/>
              </p:cNvSpPr>
              <p:nvPr>
                <p:ph type="body" idx="1"/>
              </p:nvPr>
            </p:nvSpPr>
            <p:spPr/>
            <p:txBody>
              <a:bodyPr/>
              <a:lstStyle/>
              <a:p>
                <a:r>
                  <a:rPr lang="es-ES" dirty="0" smtClean="0"/>
                  <a:t>La</a:t>
                </a:r>
                <a:r>
                  <a:rPr lang="es-ES" baseline="0" dirty="0" smtClean="0"/>
                  <a:t> expresión:  </a:t>
                </a:r>
                <a:r>
                  <a:rPr lang="es-ES" sz="2400" b="1" dirty="0" smtClean="0"/>
                  <a:t>.</a:t>
                </a:r>
                <a:r>
                  <a:rPr lang="es-ES" sz="1200" dirty="0" smtClean="0"/>
                  <a:t> </a:t>
                </a:r>
                <a:r>
                  <a:rPr lang="es-ES" sz="1200" i="0">
                    <a:latin typeface="Cambria Math"/>
                  </a:rPr>
                  <a:t>〖10〗^𝑛</a:t>
                </a:r>
                <a:r>
                  <a:rPr lang="es-ES" dirty="0" smtClean="0"/>
                  <a:t>, significa se</a:t>
                </a:r>
                <a:r>
                  <a:rPr lang="es-ES" baseline="0" dirty="0" smtClean="0"/>
                  <a:t> multiplica por </a:t>
                </a:r>
                <a:r>
                  <a:rPr lang="es-ES" sz="1200" i="0">
                    <a:latin typeface="Cambria Math"/>
                  </a:rPr>
                  <a:t>〖10〗^𝑛</a:t>
                </a:r>
                <a:endParaRPr lang="es-ES" dirty="0"/>
              </a:p>
            </p:txBody>
          </p:sp>
        </mc:Fallback>
      </mc:AlternateContent>
      <p:sp>
        <p:nvSpPr>
          <p:cNvPr id="4" name="3 Marcador de número de diapositiva"/>
          <p:cNvSpPr>
            <a:spLocks noGrp="1"/>
          </p:cNvSpPr>
          <p:nvPr>
            <p:ph type="sldNum" sz="quarter" idx="10"/>
          </p:nvPr>
        </p:nvSpPr>
        <p:spPr/>
        <p:txBody>
          <a:bodyPr/>
          <a:lstStyle/>
          <a:p>
            <a:fld id="{EDEB3009-7BF2-4ADB-96E2-A2ED08CCA45C}" type="slidenum">
              <a:rPr lang="es-ES" smtClean="0"/>
              <a:pPr/>
              <a:t>14</a:t>
            </a:fld>
            <a:endParaRPr lang="es-ES"/>
          </a:p>
        </p:txBody>
      </p:sp>
    </p:spTree>
    <p:extLst>
      <p:ext uri="{BB962C8B-B14F-4D97-AF65-F5344CB8AC3E}">
        <p14:creationId xmlns:p14="http://schemas.microsoft.com/office/powerpoint/2010/main" val="285386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effectLst/>
              </a:rPr>
              <a:t>Estas unidades son </a:t>
            </a:r>
            <a:r>
              <a:rPr lang="es-ES" baseline="0" dirty="0" smtClean="0">
                <a:effectLst/>
              </a:rPr>
              <a:t> de uso frecuente en la elaboración de medicamentos, en la </a:t>
            </a:r>
            <a:r>
              <a:rPr lang="es-ES" baseline="0" dirty="0" err="1" smtClean="0">
                <a:effectLst/>
              </a:rPr>
              <a:t>Imageonología</a:t>
            </a:r>
            <a:r>
              <a:rPr lang="es-ES" baseline="0" dirty="0" smtClean="0">
                <a:effectLst/>
              </a:rPr>
              <a:t>, y otras. Pueden profundizar buscando  en el sitio </a:t>
            </a:r>
            <a:r>
              <a:rPr lang="es-ES" i="0" dirty="0" smtClean="0">
                <a:solidFill>
                  <a:schemeClr val="tx1"/>
                </a:solidFill>
              </a:rPr>
              <a:t>https://www.ecured.cu/Sistema_métrico_decimal</a:t>
            </a:r>
            <a:endParaRPr lang="es-ES" i="0" dirty="0" smtClean="0">
              <a:solidFill>
                <a:schemeClr val="tx1"/>
              </a:solidFill>
              <a:effectLst/>
            </a:endParaRPr>
          </a:p>
        </p:txBody>
      </p:sp>
      <p:sp>
        <p:nvSpPr>
          <p:cNvPr id="4" name="Marcador de número de diapositiva 3"/>
          <p:cNvSpPr>
            <a:spLocks noGrp="1"/>
          </p:cNvSpPr>
          <p:nvPr>
            <p:ph type="sldNum" sz="quarter" idx="10"/>
          </p:nvPr>
        </p:nvSpPr>
        <p:spPr/>
        <p:txBody>
          <a:bodyPr/>
          <a:lstStyle/>
          <a:p>
            <a:fld id="{08E6E25B-96BF-4B31-842A-8175BAD79ABC}" type="slidenum">
              <a:rPr lang="es-ES" smtClean="0"/>
              <a:pPr/>
              <a:t>16</a:t>
            </a:fld>
            <a:endParaRPr lang="es-ES"/>
          </a:p>
        </p:txBody>
      </p:sp>
    </p:spTree>
    <p:extLst>
      <p:ext uri="{BB962C8B-B14F-4D97-AF65-F5344CB8AC3E}">
        <p14:creationId xmlns:p14="http://schemas.microsoft.com/office/powerpoint/2010/main" val="357406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CFAC09D6-DB11-4619-BA5F-AD687424BE79}" type="datetimeFigureOut">
              <a:rPr lang="es-ES" smtClean="0"/>
              <a:pPr/>
              <a:t>02/03/2021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A9A9785-FD97-4696-B36B-EEC7E2B12532}" type="slidenum">
              <a:rPr lang="es-ES" smtClean="0"/>
              <a:pPr/>
              <a:t>‹Nº›</a:t>
            </a:fld>
            <a:endParaRPr lang="es-ES"/>
          </a:p>
        </p:txBody>
      </p:sp>
    </p:spTree>
    <p:extLst>
      <p:ext uri="{BB962C8B-B14F-4D97-AF65-F5344CB8AC3E}">
        <p14:creationId xmlns:p14="http://schemas.microsoft.com/office/powerpoint/2010/main" val="254074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FAC09D6-DB11-4619-BA5F-AD687424BE79}" type="datetimeFigureOut">
              <a:rPr lang="es-ES" smtClean="0"/>
              <a:pPr/>
              <a:t>02/03/2021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A9A9785-FD97-4696-B36B-EEC7E2B12532}" type="slidenum">
              <a:rPr lang="es-ES" smtClean="0"/>
              <a:pPr/>
              <a:t>‹Nº›</a:t>
            </a:fld>
            <a:endParaRPr lang="es-ES"/>
          </a:p>
        </p:txBody>
      </p:sp>
    </p:spTree>
    <p:extLst>
      <p:ext uri="{BB962C8B-B14F-4D97-AF65-F5344CB8AC3E}">
        <p14:creationId xmlns:p14="http://schemas.microsoft.com/office/powerpoint/2010/main" val="49396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FAC09D6-DB11-4619-BA5F-AD687424BE79}" type="datetimeFigureOut">
              <a:rPr lang="es-ES" smtClean="0"/>
              <a:pPr/>
              <a:t>02/03/2021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A9A9785-FD97-4696-B36B-EEC7E2B12532}" type="slidenum">
              <a:rPr lang="es-ES" smtClean="0"/>
              <a:pPr/>
              <a:t>‹Nº›</a:t>
            </a:fld>
            <a:endParaRPr lang="es-ES"/>
          </a:p>
        </p:txBody>
      </p:sp>
    </p:spTree>
    <p:extLst>
      <p:ext uri="{BB962C8B-B14F-4D97-AF65-F5344CB8AC3E}">
        <p14:creationId xmlns:p14="http://schemas.microsoft.com/office/powerpoint/2010/main" val="2192458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1382713" y="79375"/>
            <a:ext cx="7315200" cy="411163"/>
          </a:xfrm>
        </p:spPr>
        <p:txBody>
          <a:bodyPr/>
          <a:lstStyle/>
          <a:p>
            <a:r>
              <a:rPr lang="es-ES" smtClean="0"/>
              <a:t>Haga clic para modificar el estilo de título del patrón</a:t>
            </a:r>
            <a:endParaRPr lang="es-MX"/>
          </a:p>
        </p:txBody>
      </p:sp>
      <p:sp>
        <p:nvSpPr>
          <p:cNvPr id="3" name="Marcador de texto 2"/>
          <p:cNvSpPr>
            <a:spLocks noGrp="1"/>
          </p:cNvSpPr>
          <p:nvPr>
            <p:ph type="body" sz="half" idx="1"/>
          </p:nvPr>
        </p:nvSpPr>
        <p:spPr>
          <a:xfrm>
            <a:off x="1371600" y="838200"/>
            <a:ext cx="35814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5105400" y="838200"/>
            <a:ext cx="35814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a:xfrm>
            <a:off x="457200" y="6553200"/>
            <a:ext cx="2133600" cy="168275"/>
          </a:xfrm>
        </p:spPr>
        <p:txBody>
          <a:bodyPr/>
          <a:lstStyle>
            <a:lvl1pPr>
              <a:defRPr/>
            </a:lvl1pPr>
          </a:lstStyle>
          <a:p>
            <a:r>
              <a:rPr lang="en-US">
                <a:solidFill>
                  <a:prstClr val="black"/>
                </a:solidFill>
              </a:rPr>
              <a:t>www.themegallery.com</a:t>
            </a:r>
          </a:p>
        </p:txBody>
      </p:sp>
      <p:sp>
        <p:nvSpPr>
          <p:cNvPr id="6" name="Marcador de pie de página 5"/>
          <p:cNvSpPr>
            <a:spLocks noGrp="1"/>
          </p:cNvSpPr>
          <p:nvPr>
            <p:ph type="ftr" sz="quarter" idx="11"/>
          </p:nvPr>
        </p:nvSpPr>
        <p:spPr>
          <a:xfrm>
            <a:off x="5791200" y="6553200"/>
            <a:ext cx="2895600" cy="168275"/>
          </a:xfrm>
        </p:spPr>
        <p:txBody>
          <a:bodyPr/>
          <a:lstStyle>
            <a:lvl1pPr>
              <a:defRPr/>
            </a:lvl1pPr>
          </a:lstStyle>
          <a:p>
            <a:r>
              <a:rPr lang="en-US">
                <a:solidFill>
                  <a:prstClr val="black"/>
                </a:solidFill>
              </a:rPr>
              <a:t>Company Logo</a:t>
            </a:r>
          </a:p>
        </p:txBody>
      </p:sp>
      <p:sp>
        <p:nvSpPr>
          <p:cNvPr id="7" name="Marcador de número de diapositiva 6"/>
          <p:cNvSpPr>
            <a:spLocks noGrp="1"/>
          </p:cNvSpPr>
          <p:nvPr>
            <p:ph type="sldNum" sz="quarter" idx="12"/>
          </p:nvPr>
        </p:nvSpPr>
        <p:spPr>
          <a:xfrm>
            <a:off x="3276600" y="6553200"/>
            <a:ext cx="2133600" cy="168275"/>
          </a:xfrm>
        </p:spPr>
        <p:txBody>
          <a:bodyPr/>
          <a:lstStyle>
            <a:lvl1pPr>
              <a:defRPr/>
            </a:lvl1pPr>
          </a:lstStyle>
          <a:p>
            <a:fld id="{0F5687C5-861D-418F-8310-ED6A25FF02EC}" type="slidenum">
              <a:rPr lang="en-US">
                <a:solidFill>
                  <a:prstClr val="black"/>
                </a:solidFill>
              </a:rPr>
              <a:pPr/>
              <a:t>‹Nº›</a:t>
            </a:fld>
            <a:endParaRPr lang="en-US">
              <a:solidFill>
                <a:prstClr val="black"/>
              </a:solidFill>
            </a:endParaRPr>
          </a:p>
        </p:txBody>
      </p:sp>
    </p:spTree>
    <p:extLst>
      <p:ext uri="{BB962C8B-B14F-4D97-AF65-F5344CB8AC3E}">
        <p14:creationId xmlns:p14="http://schemas.microsoft.com/office/powerpoint/2010/main" val="306116992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FAC09D6-DB11-4619-BA5F-AD687424BE79}" type="datetimeFigureOut">
              <a:rPr lang="es-ES" smtClean="0"/>
              <a:pPr/>
              <a:t>02/03/2021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A9A9785-FD97-4696-B36B-EEC7E2B12532}" type="slidenum">
              <a:rPr lang="es-ES" smtClean="0"/>
              <a:pPr/>
              <a:t>‹Nº›</a:t>
            </a:fld>
            <a:endParaRPr lang="es-ES"/>
          </a:p>
        </p:txBody>
      </p:sp>
    </p:spTree>
    <p:extLst>
      <p:ext uri="{BB962C8B-B14F-4D97-AF65-F5344CB8AC3E}">
        <p14:creationId xmlns:p14="http://schemas.microsoft.com/office/powerpoint/2010/main" val="178396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FAC09D6-DB11-4619-BA5F-AD687424BE79}" type="datetimeFigureOut">
              <a:rPr lang="es-ES" smtClean="0"/>
              <a:pPr/>
              <a:t>02/03/2021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A9A9785-FD97-4696-B36B-EEC7E2B12532}" type="slidenum">
              <a:rPr lang="es-ES" smtClean="0"/>
              <a:pPr/>
              <a:t>‹Nº›</a:t>
            </a:fld>
            <a:endParaRPr lang="es-ES"/>
          </a:p>
        </p:txBody>
      </p:sp>
    </p:spTree>
    <p:extLst>
      <p:ext uri="{BB962C8B-B14F-4D97-AF65-F5344CB8AC3E}">
        <p14:creationId xmlns:p14="http://schemas.microsoft.com/office/powerpoint/2010/main" val="84093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CFAC09D6-DB11-4619-BA5F-AD687424BE79}" type="datetimeFigureOut">
              <a:rPr lang="es-ES" smtClean="0"/>
              <a:pPr/>
              <a:t>02/03/2021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A9A9785-FD97-4696-B36B-EEC7E2B12532}" type="slidenum">
              <a:rPr lang="es-ES" smtClean="0"/>
              <a:pPr/>
              <a:t>‹Nº›</a:t>
            </a:fld>
            <a:endParaRPr lang="es-ES"/>
          </a:p>
        </p:txBody>
      </p:sp>
    </p:spTree>
    <p:extLst>
      <p:ext uri="{BB962C8B-B14F-4D97-AF65-F5344CB8AC3E}">
        <p14:creationId xmlns:p14="http://schemas.microsoft.com/office/powerpoint/2010/main" val="4224096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CFAC09D6-DB11-4619-BA5F-AD687424BE79}" type="datetimeFigureOut">
              <a:rPr lang="es-ES" smtClean="0"/>
              <a:pPr/>
              <a:t>02/03/2021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A9A9785-FD97-4696-B36B-EEC7E2B12532}" type="slidenum">
              <a:rPr lang="es-ES" smtClean="0"/>
              <a:pPr/>
              <a:t>‹Nº›</a:t>
            </a:fld>
            <a:endParaRPr lang="es-ES"/>
          </a:p>
        </p:txBody>
      </p:sp>
    </p:spTree>
    <p:extLst>
      <p:ext uri="{BB962C8B-B14F-4D97-AF65-F5344CB8AC3E}">
        <p14:creationId xmlns:p14="http://schemas.microsoft.com/office/powerpoint/2010/main" val="122320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CFAC09D6-DB11-4619-BA5F-AD687424BE79}" type="datetimeFigureOut">
              <a:rPr lang="es-ES" smtClean="0"/>
              <a:pPr/>
              <a:t>02/03/2021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A9A9785-FD97-4696-B36B-EEC7E2B12532}" type="slidenum">
              <a:rPr lang="es-ES" smtClean="0"/>
              <a:pPr/>
              <a:t>‹Nº›</a:t>
            </a:fld>
            <a:endParaRPr lang="es-ES"/>
          </a:p>
        </p:txBody>
      </p:sp>
    </p:spTree>
    <p:extLst>
      <p:ext uri="{BB962C8B-B14F-4D97-AF65-F5344CB8AC3E}">
        <p14:creationId xmlns:p14="http://schemas.microsoft.com/office/powerpoint/2010/main" val="2286649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FAC09D6-DB11-4619-BA5F-AD687424BE79}" type="datetimeFigureOut">
              <a:rPr lang="es-ES" smtClean="0"/>
              <a:pPr/>
              <a:t>02/03/2021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A9A9785-FD97-4696-B36B-EEC7E2B12532}" type="slidenum">
              <a:rPr lang="es-ES" smtClean="0"/>
              <a:pPr/>
              <a:t>‹Nº›</a:t>
            </a:fld>
            <a:endParaRPr lang="es-ES"/>
          </a:p>
        </p:txBody>
      </p:sp>
    </p:spTree>
    <p:extLst>
      <p:ext uri="{BB962C8B-B14F-4D97-AF65-F5344CB8AC3E}">
        <p14:creationId xmlns:p14="http://schemas.microsoft.com/office/powerpoint/2010/main" val="1904062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FAC09D6-DB11-4619-BA5F-AD687424BE79}" type="datetimeFigureOut">
              <a:rPr lang="es-ES" smtClean="0"/>
              <a:pPr/>
              <a:t>02/03/2021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A9A9785-FD97-4696-B36B-EEC7E2B12532}" type="slidenum">
              <a:rPr lang="es-ES" smtClean="0"/>
              <a:pPr/>
              <a:t>‹Nº›</a:t>
            </a:fld>
            <a:endParaRPr lang="es-ES"/>
          </a:p>
        </p:txBody>
      </p:sp>
    </p:spTree>
    <p:extLst>
      <p:ext uri="{BB962C8B-B14F-4D97-AF65-F5344CB8AC3E}">
        <p14:creationId xmlns:p14="http://schemas.microsoft.com/office/powerpoint/2010/main" val="2915446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FAC09D6-DB11-4619-BA5F-AD687424BE79}" type="datetimeFigureOut">
              <a:rPr lang="es-ES" smtClean="0"/>
              <a:pPr/>
              <a:t>02/03/2021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A9A9785-FD97-4696-B36B-EEC7E2B12532}" type="slidenum">
              <a:rPr lang="es-ES" smtClean="0"/>
              <a:pPr/>
              <a:t>‹Nº›</a:t>
            </a:fld>
            <a:endParaRPr lang="es-ES"/>
          </a:p>
        </p:txBody>
      </p:sp>
    </p:spTree>
    <p:extLst>
      <p:ext uri="{BB962C8B-B14F-4D97-AF65-F5344CB8AC3E}">
        <p14:creationId xmlns:p14="http://schemas.microsoft.com/office/powerpoint/2010/main" val="3620323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AC09D6-DB11-4619-BA5F-AD687424BE79}" type="datetimeFigureOut">
              <a:rPr lang="es-ES" smtClean="0"/>
              <a:pPr/>
              <a:t>02/03/2021</a:t>
            </a:fld>
            <a:endParaRPr lang="es-ES"/>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9A9785-FD97-4696-B36B-EEC7E2B12532}" type="slidenum">
              <a:rPr lang="es-ES" smtClean="0"/>
              <a:pPr/>
              <a:t>‹Nº›</a:t>
            </a:fld>
            <a:endParaRPr lang="es-ES"/>
          </a:p>
        </p:txBody>
      </p:sp>
    </p:spTree>
    <p:extLst>
      <p:ext uri="{BB962C8B-B14F-4D97-AF65-F5344CB8AC3E}">
        <p14:creationId xmlns:p14="http://schemas.microsoft.com/office/powerpoint/2010/main" val="2994010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2.xml"/><Relationship Id="rId7" Type="http://schemas.openxmlformats.org/officeDocument/2006/relationships/image" Target="../media/image2.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NUL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Microsoft_PowerPoint_97-2003_Presentation1.ppt"/></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19- Richard Clayderman - Gracias a la vid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19112" y="3752887"/>
            <a:ext cx="609600" cy="609600"/>
          </a:xfrm>
          <a:prstGeom prst="rect">
            <a:avLst/>
          </a:prstGeom>
        </p:spPr>
      </p:pic>
      <p:sp>
        <p:nvSpPr>
          <p:cNvPr id="2" name="1 Marcador de contenido"/>
          <p:cNvSpPr>
            <a:spLocks noGrp="1"/>
          </p:cNvSpPr>
          <p:nvPr>
            <p:ph idx="1"/>
          </p:nvPr>
        </p:nvSpPr>
        <p:spPr>
          <a:xfrm>
            <a:off x="539552" y="1883658"/>
            <a:ext cx="8147248" cy="4234475"/>
          </a:xfrm>
        </p:spPr>
        <p:txBody>
          <a:bodyPr>
            <a:normAutofit/>
          </a:bodyPr>
          <a:lstStyle/>
          <a:p>
            <a:pPr marL="109728" indent="0" algn="ctr">
              <a:buNone/>
            </a:pPr>
            <a:r>
              <a:rPr lang="es-ES" sz="3600" b="1" dirty="0">
                <a:solidFill>
                  <a:prstClr val="black"/>
                </a:solidFill>
                <a:latin typeface="Arial Black" pitchFamily="34" charset="0"/>
                <a:cs typeface="Arial" pitchFamily="34" charset="0"/>
              </a:rPr>
              <a:t>Conversiones de  cantidades de magnitudes</a:t>
            </a:r>
          </a:p>
          <a:p>
            <a:pPr marL="109728" indent="0" algn="ctr">
              <a:buNone/>
            </a:pPr>
            <a:endParaRPr lang="es-ES" sz="3200"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5274" y="3076202"/>
            <a:ext cx="1740868" cy="203980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3076202"/>
            <a:ext cx="1794008" cy="2097959"/>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07504" y="5484436"/>
            <a:ext cx="8956702" cy="369332"/>
          </a:xfrm>
          <a:prstGeom prst="rect">
            <a:avLst/>
          </a:prstGeom>
          <a:noFill/>
        </p:spPr>
        <p:txBody>
          <a:bodyPr wrap="square" rtlCol="0">
            <a:spAutoFit/>
          </a:bodyPr>
          <a:lstStyle/>
          <a:p>
            <a:r>
              <a:rPr lang="es-ES" dirty="0" err="1" smtClean="0">
                <a:latin typeface="Arial Black" panose="020B0A04020102020204" pitchFamily="34" charset="0"/>
              </a:rPr>
              <a:t>MSc</a:t>
            </a:r>
            <a:r>
              <a:rPr lang="es-ES" dirty="0" smtClean="0">
                <a:latin typeface="Arial Black" panose="020B0A04020102020204" pitchFamily="34" charset="0"/>
              </a:rPr>
              <a:t> Lourdes </a:t>
            </a:r>
            <a:r>
              <a:rPr lang="es-ES" dirty="0">
                <a:latin typeface="Arial Black" panose="020B0A04020102020204" pitchFamily="34" charset="0"/>
              </a:rPr>
              <a:t>G. Cintra Rodríguez     </a:t>
            </a:r>
            <a:r>
              <a:rPr lang="es-ES" dirty="0" smtClean="0">
                <a:latin typeface="Arial Black" panose="020B0A04020102020204" pitchFamily="34" charset="0"/>
              </a:rPr>
              <a:t>  </a:t>
            </a:r>
            <a:r>
              <a:rPr lang="es-ES" dirty="0" err="1" smtClean="0">
                <a:latin typeface="Arial Black" panose="020B0A04020102020204" pitchFamily="34" charset="0"/>
              </a:rPr>
              <a:t>MSc</a:t>
            </a:r>
            <a:r>
              <a:rPr lang="es-ES" dirty="0" smtClean="0">
                <a:latin typeface="Arial Black" panose="020B0A04020102020204" pitchFamily="34" charset="0"/>
              </a:rPr>
              <a:t> </a:t>
            </a:r>
            <a:r>
              <a:rPr lang="es-ES" dirty="0">
                <a:latin typeface="Arial Black" panose="020B0A04020102020204" pitchFamily="34" charset="0"/>
              </a:rPr>
              <a:t>Alenia Rodríguez González</a:t>
            </a:r>
          </a:p>
        </p:txBody>
      </p:sp>
      <p:sp>
        <p:nvSpPr>
          <p:cNvPr id="3" name="2 CuadroTexto"/>
          <p:cNvSpPr txBox="1"/>
          <p:nvPr/>
        </p:nvSpPr>
        <p:spPr>
          <a:xfrm>
            <a:off x="107504" y="249360"/>
            <a:ext cx="8773260" cy="2092881"/>
          </a:xfrm>
          <a:prstGeom prst="rect">
            <a:avLst/>
          </a:prstGeom>
          <a:noFill/>
        </p:spPr>
        <p:txBody>
          <a:bodyPr wrap="square" rtlCol="0">
            <a:spAutoFit/>
          </a:bodyPr>
          <a:lstStyle/>
          <a:p>
            <a:pPr algn="ctr"/>
            <a:r>
              <a:rPr lang="es-ES" sz="2800" dirty="0" smtClean="0">
                <a:latin typeface="Arial Black" pitchFamily="34" charset="0"/>
              </a:rPr>
              <a:t>Universidad </a:t>
            </a:r>
            <a:r>
              <a:rPr lang="es-ES" sz="2800" dirty="0">
                <a:latin typeface="Arial Black" pitchFamily="34" charset="0"/>
              </a:rPr>
              <a:t>de Ciencias Médicas de La </a:t>
            </a:r>
            <a:r>
              <a:rPr lang="es-ES" sz="2800" dirty="0" smtClean="0">
                <a:latin typeface="Arial Black" pitchFamily="34" charset="0"/>
              </a:rPr>
              <a:t>Habana.</a:t>
            </a:r>
          </a:p>
          <a:p>
            <a:pPr algn="ctr"/>
            <a:r>
              <a:rPr lang="es-ES" sz="2800" dirty="0" smtClean="0">
                <a:latin typeface="Arial Black" pitchFamily="34" charset="0"/>
              </a:rPr>
              <a:t>Facultad </a:t>
            </a:r>
            <a:r>
              <a:rPr lang="es-ES" sz="2800" dirty="0">
                <a:latin typeface="Arial Black" pitchFamily="34" charset="0"/>
              </a:rPr>
              <a:t>Preparatoria</a:t>
            </a:r>
          </a:p>
          <a:p>
            <a:pPr algn="ctr"/>
            <a:endParaRPr lang="es-ES" sz="2800" dirty="0">
              <a:latin typeface="Arial Black" pitchFamily="34" charset="0"/>
            </a:endParaRPr>
          </a:p>
          <a:p>
            <a:pPr algn="ctr"/>
            <a:endParaRPr lang="es-ES" dirty="0"/>
          </a:p>
        </p:txBody>
      </p:sp>
      <p:pic>
        <p:nvPicPr>
          <p:cNvPr id="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9005" y="3074505"/>
            <a:ext cx="1823789" cy="2132786"/>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8405" y="3096079"/>
            <a:ext cx="1740868" cy="203980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368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7" repeatCount="indefinite" fill="remove"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09599" y="609600"/>
            <a:ext cx="8166101" cy="647700"/>
          </a:xfrm>
        </p:spPr>
        <p:txBody>
          <a:bodyPr>
            <a:noAutofit/>
          </a:bodyPr>
          <a:lstStyle/>
          <a:p>
            <a:pPr algn="ctr"/>
            <a:r>
              <a:rPr lang="es-ES" sz="3600" dirty="0">
                <a:solidFill>
                  <a:schemeClr val="tx1"/>
                </a:solidFill>
                <a:effectLst/>
                <a:latin typeface="Arial Black" panose="020B0A04020102020204" pitchFamily="34" charset="0"/>
              </a:rPr>
              <a:t>Sistema Métrico Decimal</a:t>
            </a:r>
          </a:p>
        </p:txBody>
      </p:sp>
      <p:sp>
        <p:nvSpPr>
          <p:cNvPr id="2" name="Marcador de contenido 1"/>
          <p:cNvSpPr>
            <a:spLocks noGrp="1"/>
          </p:cNvSpPr>
          <p:nvPr>
            <p:ph idx="1"/>
          </p:nvPr>
        </p:nvSpPr>
        <p:spPr>
          <a:xfrm>
            <a:off x="251520" y="1481328"/>
            <a:ext cx="8892480" cy="4525963"/>
          </a:xfrm>
        </p:spPr>
        <p:txBody>
          <a:bodyPr>
            <a:normAutofit/>
          </a:bodyPr>
          <a:lstStyle/>
          <a:p>
            <a:pPr>
              <a:lnSpc>
                <a:spcPct val="150000"/>
              </a:lnSpc>
            </a:pPr>
            <a:r>
              <a:rPr lang="es-ES" sz="3200" b="1" dirty="0">
                <a:solidFill>
                  <a:schemeClr val="tx1"/>
                </a:solidFill>
                <a:latin typeface="Arial" panose="020B0604020202020204" pitchFamily="34" charset="0"/>
                <a:cs typeface="Arial" panose="020B0604020202020204" pitchFamily="34" charset="0"/>
              </a:rPr>
              <a:t>El Sistema Métrico </a:t>
            </a:r>
            <a:r>
              <a:rPr lang="es-ES" sz="3200" b="1" dirty="0" smtClean="0">
                <a:solidFill>
                  <a:schemeClr val="tx1"/>
                </a:solidFill>
                <a:latin typeface="Arial" panose="020B0604020202020204" pitchFamily="34" charset="0"/>
                <a:cs typeface="Arial" panose="020B0604020202020204" pitchFamily="34" charset="0"/>
              </a:rPr>
              <a:t>Decimal </a:t>
            </a:r>
            <a:r>
              <a:rPr lang="es-ES" sz="3200" b="1" dirty="0">
                <a:solidFill>
                  <a:schemeClr val="tx1"/>
                </a:solidFill>
                <a:latin typeface="Arial" panose="020B0604020202020204" pitchFamily="34" charset="0"/>
                <a:cs typeface="Arial" panose="020B0604020202020204" pitchFamily="34" charset="0"/>
              </a:rPr>
              <a:t>es un sistema de unidades basado en el metro, medida de longitud, y en el cual las unidades </a:t>
            </a:r>
            <a:r>
              <a:rPr lang="es-ES" sz="3200" b="1" dirty="0" smtClean="0">
                <a:solidFill>
                  <a:schemeClr val="tx1"/>
                </a:solidFill>
                <a:latin typeface="Arial" panose="020B0604020202020204" pitchFamily="34" charset="0"/>
                <a:cs typeface="Arial" panose="020B0604020202020204" pitchFamily="34" charset="0"/>
              </a:rPr>
              <a:t>están </a:t>
            </a:r>
            <a:r>
              <a:rPr lang="es-ES" sz="3200" b="1" dirty="0">
                <a:solidFill>
                  <a:schemeClr val="tx1"/>
                </a:solidFill>
                <a:latin typeface="Arial" panose="020B0604020202020204" pitchFamily="34" charset="0"/>
                <a:cs typeface="Arial" panose="020B0604020202020204" pitchFamily="34" charset="0"/>
              </a:rPr>
              <a:t>relacionadas entre sí por múltiplos o submúltiplos de 10, respectivamente</a:t>
            </a:r>
            <a:r>
              <a:rPr lang="es-ES" sz="3200" b="1" dirty="0">
                <a:solidFill>
                  <a:schemeClr val="tx1"/>
                </a:solidFill>
              </a:rPr>
              <a:t>.</a:t>
            </a:r>
          </a:p>
        </p:txBody>
      </p:sp>
    </p:spTree>
    <p:extLst>
      <p:ext uri="{BB962C8B-B14F-4D97-AF65-F5344CB8AC3E}">
        <p14:creationId xmlns:p14="http://schemas.microsoft.com/office/powerpoint/2010/main" val="1000258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76777" y="171163"/>
            <a:ext cx="8579296" cy="805306"/>
          </a:xfrm>
        </p:spPr>
        <p:txBody>
          <a:bodyPr>
            <a:normAutofit/>
          </a:bodyPr>
          <a:lstStyle/>
          <a:p>
            <a:pPr algn="ctr"/>
            <a:r>
              <a:rPr lang="es-CO" sz="3600" dirty="0" smtClean="0">
                <a:solidFill>
                  <a:schemeClr val="tx1"/>
                </a:solidFill>
                <a:latin typeface="Arial Black" panose="020B0A04020102020204" pitchFamily="34" charset="0"/>
                <a:ea typeface="Calibri" pitchFamily="34" charset="0"/>
                <a:cs typeface="Arial" panose="020B0604020202020204" pitchFamily="34" charset="0"/>
              </a:rPr>
              <a:t>¿Cómo trabajar en el SMD?</a:t>
            </a:r>
            <a:endParaRPr lang="es-ES" sz="3600" dirty="0">
              <a:solidFill>
                <a:schemeClr val="tx1"/>
              </a:solidFill>
              <a:latin typeface="Arial Black" panose="020B0A04020102020204" pitchFamily="34" charset="0"/>
            </a:endParaRPr>
          </a:p>
        </p:txBody>
      </p:sp>
      <p:sp>
        <p:nvSpPr>
          <p:cNvPr id="8" name="7 Marcador de contenido"/>
          <p:cNvSpPr>
            <a:spLocks noGrp="1"/>
          </p:cNvSpPr>
          <p:nvPr>
            <p:ph idx="1"/>
          </p:nvPr>
        </p:nvSpPr>
        <p:spPr>
          <a:xfrm>
            <a:off x="107504" y="1005840"/>
            <a:ext cx="8579296" cy="5591512"/>
          </a:xfrm>
        </p:spPr>
        <p:txBody>
          <a:bodyPr>
            <a:normAutofit fontScale="85000" lnSpcReduction="20000"/>
          </a:bodyPr>
          <a:lstStyle/>
          <a:p>
            <a:pPr marL="0" lvl="0" indent="0" eaLnBrk="0" hangingPunct="0">
              <a:lnSpc>
                <a:spcPct val="150000"/>
              </a:lnSpc>
              <a:buNone/>
            </a:pPr>
            <a:r>
              <a:rPr lang="es-CO" sz="3000" dirty="0" smtClean="0">
                <a:latin typeface="Arial" panose="020B0604020202020204" pitchFamily="34" charset="0"/>
                <a:ea typeface="Calibri" pitchFamily="34" charset="0"/>
                <a:cs typeface="Arial" panose="020B0604020202020204" pitchFamily="34" charset="0"/>
              </a:rPr>
              <a:t>Para comprender el ejemplo usted debe saber que:</a:t>
            </a:r>
          </a:p>
          <a:p>
            <a:pPr lvl="0" eaLnBrk="0" hangingPunct="0">
              <a:lnSpc>
                <a:spcPct val="150000"/>
              </a:lnSpc>
            </a:pPr>
            <a:r>
              <a:rPr lang="es-CO" sz="3000" dirty="0" smtClean="0">
                <a:latin typeface="Arial" panose="020B0604020202020204" pitchFamily="34" charset="0"/>
                <a:ea typeface="Calibri" pitchFamily="34" charset="0"/>
                <a:cs typeface="Arial" panose="020B0604020202020204" pitchFamily="34" charset="0"/>
              </a:rPr>
              <a:t>n: cantidad de unidades que se desplaza en el SMD</a:t>
            </a:r>
          </a:p>
          <a:p>
            <a:pPr lvl="0" eaLnBrk="0" hangingPunct="0">
              <a:lnSpc>
                <a:spcPct val="150000"/>
              </a:lnSpc>
            </a:pPr>
            <a:r>
              <a:rPr lang="es-CO" sz="3000" dirty="0" smtClean="0">
                <a:latin typeface="Arial" panose="020B0604020202020204" pitchFamily="34" charset="0"/>
                <a:cs typeface="Arial" panose="020B0604020202020204" pitchFamily="34" charset="0"/>
              </a:rPr>
              <a:t>m:</a:t>
            </a:r>
            <a:r>
              <a:rPr lang="es-CO" sz="3000" dirty="0">
                <a:latin typeface="Arial" panose="020B0604020202020204" pitchFamily="34" charset="0"/>
                <a:ea typeface="Calibri" pitchFamily="34" charset="0"/>
                <a:cs typeface="Arial" panose="020B0604020202020204" pitchFamily="34" charset="0"/>
              </a:rPr>
              <a:t> cantidad de unidades que se desplaza en el </a:t>
            </a:r>
            <a:r>
              <a:rPr lang="es-CO" sz="3000" dirty="0" smtClean="0">
                <a:latin typeface="Arial" panose="020B0604020202020204" pitchFamily="34" charset="0"/>
                <a:ea typeface="Calibri" pitchFamily="34" charset="0"/>
                <a:cs typeface="Arial" panose="020B0604020202020204" pitchFamily="34" charset="0"/>
              </a:rPr>
              <a:t>SI</a:t>
            </a:r>
            <a:endParaRPr lang="es-ES" sz="3000" dirty="0" smtClean="0">
              <a:latin typeface="Arial" panose="020B0604020202020204" pitchFamily="34" charset="0"/>
              <a:cs typeface="Arial" panose="020B0604020202020204" pitchFamily="34" charset="0"/>
            </a:endParaRPr>
          </a:p>
          <a:p>
            <a:pPr lvl="0" eaLnBrk="0" hangingPunct="0">
              <a:lnSpc>
                <a:spcPct val="150000"/>
              </a:lnSpc>
            </a:pPr>
            <a:r>
              <a:rPr lang="es-CO" sz="3000" dirty="0" smtClean="0">
                <a:latin typeface="Arial" panose="020B0604020202020204" pitchFamily="34" charset="0"/>
                <a:cs typeface="Arial" panose="020B0604020202020204" pitchFamily="34" charset="0"/>
              </a:rPr>
              <a:t>Si la unidad básica es de longitud, de capacidad o de masa se multiplica por 10</a:t>
            </a:r>
            <a:r>
              <a:rPr lang="es-CO" sz="3000" baseline="30000" dirty="0" smtClean="0">
                <a:latin typeface="Arial" panose="020B0604020202020204" pitchFamily="34" charset="0"/>
                <a:cs typeface="Arial" panose="020B0604020202020204" pitchFamily="34" charset="0"/>
              </a:rPr>
              <a:t>n</a:t>
            </a:r>
            <a:r>
              <a:rPr lang="es-ES" sz="3000" dirty="0" smtClean="0">
                <a:latin typeface="Arial" panose="020B0604020202020204" pitchFamily="34" charset="0"/>
                <a:cs typeface="Arial" panose="020B0604020202020204" pitchFamily="34" charset="0"/>
              </a:rPr>
              <a:t> o por </a:t>
            </a:r>
            <a:r>
              <a:rPr lang="es-CO" sz="3000" dirty="0" smtClean="0">
                <a:latin typeface="Arial" panose="020B0604020202020204" pitchFamily="34" charset="0"/>
                <a:cs typeface="Arial" panose="020B0604020202020204" pitchFamily="34" charset="0"/>
              </a:rPr>
              <a:t>10</a:t>
            </a:r>
            <a:r>
              <a:rPr lang="es-CO" sz="3000" baseline="30000" dirty="0" smtClean="0">
                <a:latin typeface="Arial" panose="020B0604020202020204" pitchFamily="34" charset="0"/>
                <a:cs typeface="Arial" panose="020B0604020202020204" pitchFamily="34" charset="0"/>
              </a:rPr>
              <a:t>-n</a:t>
            </a:r>
            <a:r>
              <a:rPr lang="es-ES" sz="3000" dirty="0" smtClean="0">
                <a:latin typeface="Arial" panose="020B0604020202020204" pitchFamily="34" charset="0"/>
                <a:cs typeface="Arial" panose="020B0604020202020204" pitchFamily="34" charset="0"/>
              </a:rPr>
              <a:t>.</a:t>
            </a:r>
            <a:r>
              <a:rPr lang="es-CO" sz="3000" dirty="0" smtClean="0">
                <a:latin typeface="Arial" panose="020B0604020202020204" pitchFamily="34" charset="0"/>
                <a:cs typeface="Arial" panose="020B0604020202020204" pitchFamily="34" charset="0"/>
              </a:rPr>
              <a:t>   </a:t>
            </a:r>
            <a:endParaRPr lang="es-ES" sz="3000" dirty="0" smtClean="0">
              <a:latin typeface="Arial" panose="020B0604020202020204" pitchFamily="34" charset="0"/>
              <a:cs typeface="Arial" panose="020B0604020202020204" pitchFamily="34" charset="0"/>
            </a:endParaRPr>
          </a:p>
          <a:p>
            <a:pPr lvl="0" eaLnBrk="0" hangingPunct="0">
              <a:lnSpc>
                <a:spcPct val="150000"/>
              </a:lnSpc>
            </a:pPr>
            <a:r>
              <a:rPr lang="es-CO" sz="3000" dirty="0" smtClean="0">
                <a:latin typeface="Arial" panose="020B0604020202020204" pitchFamily="34" charset="0"/>
                <a:ea typeface="Calibri" pitchFamily="34" charset="0"/>
                <a:cs typeface="Arial" panose="020B0604020202020204" pitchFamily="34" charset="0"/>
              </a:rPr>
              <a:t>Si la unidad básica es de superficie se multiplica por 10</a:t>
            </a:r>
            <a:r>
              <a:rPr lang="es-CO" sz="3000" baseline="30000" dirty="0" smtClean="0">
                <a:latin typeface="Arial" panose="020B0604020202020204" pitchFamily="34" charset="0"/>
                <a:ea typeface="Calibri" pitchFamily="34" charset="0"/>
                <a:cs typeface="Arial" panose="020B0604020202020204" pitchFamily="34" charset="0"/>
              </a:rPr>
              <a:t>2n</a:t>
            </a:r>
            <a:r>
              <a:rPr lang="es-ES" sz="3000" dirty="0" smtClean="0">
                <a:latin typeface="Arial" panose="020B0604020202020204" pitchFamily="34" charset="0"/>
                <a:ea typeface="Calibri" pitchFamily="34" charset="0"/>
                <a:cs typeface="Arial" panose="020B0604020202020204" pitchFamily="34" charset="0"/>
              </a:rPr>
              <a:t> o por </a:t>
            </a:r>
            <a:r>
              <a:rPr lang="es-CO" sz="3000" dirty="0" smtClean="0">
                <a:latin typeface="Arial" panose="020B0604020202020204" pitchFamily="34" charset="0"/>
                <a:ea typeface="Calibri" pitchFamily="34" charset="0"/>
                <a:cs typeface="Arial" panose="020B0604020202020204" pitchFamily="34" charset="0"/>
              </a:rPr>
              <a:t>10</a:t>
            </a:r>
            <a:r>
              <a:rPr lang="es-CO" sz="3000" baseline="30000" dirty="0" smtClean="0">
                <a:latin typeface="Arial" panose="020B0604020202020204" pitchFamily="34" charset="0"/>
                <a:ea typeface="Calibri" pitchFamily="34" charset="0"/>
                <a:cs typeface="Arial" panose="020B0604020202020204" pitchFamily="34" charset="0"/>
              </a:rPr>
              <a:t>-2n</a:t>
            </a:r>
            <a:r>
              <a:rPr lang="es-ES" sz="3000" dirty="0" smtClean="0">
                <a:latin typeface="Arial" panose="020B0604020202020204" pitchFamily="34" charset="0"/>
                <a:ea typeface="Calibri" pitchFamily="34" charset="0"/>
                <a:cs typeface="Arial" panose="020B0604020202020204" pitchFamily="34" charset="0"/>
              </a:rPr>
              <a:t>.</a:t>
            </a:r>
            <a:endParaRPr lang="es-ES" sz="3000" dirty="0" smtClean="0">
              <a:latin typeface="Arial" panose="020B0604020202020204" pitchFamily="34" charset="0"/>
              <a:cs typeface="Arial" panose="020B0604020202020204" pitchFamily="34" charset="0"/>
            </a:endParaRPr>
          </a:p>
          <a:p>
            <a:pPr lvl="0" eaLnBrk="0" hangingPunct="0">
              <a:lnSpc>
                <a:spcPct val="150000"/>
              </a:lnSpc>
            </a:pPr>
            <a:r>
              <a:rPr lang="es-ES" sz="3000" dirty="0" smtClean="0">
                <a:latin typeface="Arial" panose="020B0604020202020204" pitchFamily="34" charset="0"/>
                <a:ea typeface="Calibri" pitchFamily="34" charset="0"/>
                <a:cs typeface="Arial" panose="020B0604020202020204" pitchFamily="34" charset="0"/>
              </a:rPr>
              <a:t>Si la </a:t>
            </a:r>
            <a:r>
              <a:rPr lang="es-CO" sz="3000" dirty="0" smtClean="0">
                <a:latin typeface="Arial" panose="020B0604020202020204" pitchFamily="34" charset="0"/>
                <a:ea typeface="Calibri" pitchFamily="34" charset="0"/>
                <a:cs typeface="Arial" panose="020B0604020202020204" pitchFamily="34" charset="0"/>
              </a:rPr>
              <a:t>unidad básica es de volumen entonces se multiplica por 10</a:t>
            </a:r>
            <a:r>
              <a:rPr lang="es-CO" sz="3000" baseline="30000" dirty="0" smtClean="0">
                <a:latin typeface="Arial" panose="020B0604020202020204" pitchFamily="34" charset="0"/>
                <a:ea typeface="Calibri" pitchFamily="34" charset="0"/>
                <a:cs typeface="Arial" panose="020B0604020202020204" pitchFamily="34" charset="0"/>
              </a:rPr>
              <a:t>3n</a:t>
            </a:r>
            <a:r>
              <a:rPr lang="es-ES" sz="3000" dirty="0" smtClean="0">
                <a:latin typeface="Arial" panose="020B0604020202020204" pitchFamily="34" charset="0"/>
                <a:ea typeface="Calibri" pitchFamily="34" charset="0"/>
                <a:cs typeface="Arial" panose="020B0604020202020204" pitchFamily="34" charset="0"/>
              </a:rPr>
              <a:t> o por 10</a:t>
            </a:r>
            <a:r>
              <a:rPr lang="es-ES" sz="3000" baseline="30000" dirty="0" smtClean="0">
                <a:latin typeface="Arial" panose="020B0604020202020204" pitchFamily="34" charset="0"/>
                <a:ea typeface="Calibri" pitchFamily="34" charset="0"/>
                <a:cs typeface="Arial" panose="020B0604020202020204" pitchFamily="34" charset="0"/>
              </a:rPr>
              <a:t>-3n</a:t>
            </a:r>
            <a:r>
              <a:rPr lang="es-ES" sz="3000" dirty="0" smtClean="0">
                <a:latin typeface="Arial" panose="020B0604020202020204" pitchFamily="34" charset="0"/>
                <a:ea typeface="Calibri" pitchFamily="34" charset="0"/>
                <a:cs typeface="Arial" panose="020B0604020202020204" pitchFamily="34" charset="0"/>
              </a:rPr>
              <a:t>. </a:t>
            </a:r>
            <a:endParaRPr lang="es-ES" sz="3000" dirty="0" smtClean="0">
              <a:latin typeface="Arial" panose="020B0604020202020204" pitchFamily="34" charset="0"/>
              <a:cs typeface="Arial" panose="020B0604020202020204" pitchFamily="34" charset="0"/>
            </a:endParaRPr>
          </a:p>
          <a:p>
            <a:pPr lvl="0" eaLnBrk="0" hangingPunct="0"/>
            <a:endParaRPr lang="es-ES" dirty="0" smtClean="0">
              <a:cs typeface="Arial" panose="020B0604020202020204" pitchFamily="34" charset="0"/>
            </a:endParaRPr>
          </a:p>
          <a:p>
            <a:pPr marL="0" indent="0">
              <a:buNone/>
            </a:pPr>
            <a:endParaRPr lang="en-US" sz="1100" dirty="0" smtClean="0"/>
          </a:p>
          <a:p>
            <a:endParaRPr lang="es-ES" dirty="0"/>
          </a:p>
        </p:txBody>
      </p:sp>
    </p:spTree>
    <p:extLst>
      <p:ext uri="{BB962C8B-B14F-4D97-AF65-F5344CB8AC3E}">
        <p14:creationId xmlns:p14="http://schemas.microsoft.com/office/powerpoint/2010/main" val="3264619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457200" y="2183830"/>
            <a:ext cx="8229600" cy="1173162"/>
          </a:xfrm>
        </p:spPr>
        <p:txBody>
          <a:bodyPr>
            <a:noAutofit/>
          </a:bodyPr>
          <a:lstStyle/>
          <a:p>
            <a:pPr algn="ctr"/>
            <a:r>
              <a:rPr lang="es-ES" sz="4400" dirty="0" smtClean="0">
                <a:solidFill>
                  <a:schemeClr val="tx1"/>
                </a:solidFill>
                <a:effectLst/>
                <a:latin typeface="Arial Black" panose="020B0A04020102020204" pitchFamily="34" charset="0"/>
              </a:rPr>
              <a:t>Medio de </a:t>
            </a:r>
            <a:br>
              <a:rPr lang="es-ES" sz="4400" dirty="0" smtClean="0">
                <a:solidFill>
                  <a:schemeClr val="tx1"/>
                </a:solidFill>
                <a:effectLst/>
                <a:latin typeface="Arial Black" panose="020B0A04020102020204" pitchFamily="34" charset="0"/>
              </a:rPr>
            </a:br>
            <a:r>
              <a:rPr lang="es-ES" sz="4400" dirty="0" smtClean="0">
                <a:solidFill>
                  <a:schemeClr val="tx1"/>
                </a:solidFill>
                <a:effectLst/>
                <a:latin typeface="Arial Black" panose="020B0A04020102020204" pitchFamily="34" charset="0"/>
              </a:rPr>
              <a:t>enseñanza - aprendizaje</a:t>
            </a:r>
            <a:endParaRPr lang="es-ES" sz="4400" dirty="0">
              <a:solidFill>
                <a:schemeClr val="tx1"/>
              </a:solidFill>
              <a:effectLst/>
              <a:latin typeface="Arial Black" panose="020B0A04020102020204" pitchFamily="34" charset="0"/>
            </a:endParaRPr>
          </a:p>
        </p:txBody>
      </p:sp>
    </p:spTree>
    <p:extLst>
      <p:ext uri="{BB962C8B-B14F-4D97-AF65-F5344CB8AC3E}">
        <p14:creationId xmlns:p14="http://schemas.microsoft.com/office/powerpoint/2010/main" val="2455911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3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fecha 4"/>
          <p:cNvSpPr>
            <a:spLocks noGrp="1"/>
          </p:cNvSpPr>
          <p:nvPr>
            <p:ph type="dt" sz="half" idx="10"/>
          </p:nvPr>
        </p:nvSpPr>
        <p:spPr/>
        <p:txBody>
          <a:bodyPr/>
          <a:lstStyle/>
          <a:p>
            <a:r>
              <a:rPr lang="en-US">
                <a:solidFill>
                  <a:prstClr val="black"/>
                </a:solidFill>
              </a:rPr>
              <a:t>www.themegallery.com</a:t>
            </a:r>
          </a:p>
        </p:txBody>
      </p:sp>
      <p:sp>
        <p:nvSpPr>
          <p:cNvPr id="6" name="Marcador de pie de página 5"/>
          <p:cNvSpPr>
            <a:spLocks noGrp="1"/>
          </p:cNvSpPr>
          <p:nvPr>
            <p:ph type="ftr" sz="quarter" idx="11"/>
          </p:nvPr>
        </p:nvSpPr>
        <p:spPr/>
        <p:txBody>
          <a:bodyPr/>
          <a:lstStyle/>
          <a:p>
            <a:r>
              <a:rPr lang="en-US" dirty="0">
                <a:solidFill>
                  <a:prstClr val="black"/>
                </a:solidFill>
              </a:rPr>
              <a:t>Company Logo</a:t>
            </a:r>
          </a:p>
        </p:txBody>
      </p:sp>
      <p:sp>
        <p:nvSpPr>
          <p:cNvPr id="100356" name="Rectangle 4"/>
          <p:cNvSpPr>
            <a:spLocks noChangeArrowheads="1"/>
          </p:cNvSpPr>
          <p:nvPr/>
        </p:nvSpPr>
        <p:spPr bwMode="auto">
          <a:xfrm>
            <a:off x="1344008" y="4175124"/>
            <a:ext cx="7270576"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dirty="0" smtClean="0">
                <a:solidFill>
                  <a:prstClr val="black"/>
                </a:solidFill>
                <a:latin typeface="Arial" panose="020B0604020202020204" pitchFamily="34" charset="0"/>
                <a:cs typeface="Arial" panose="020B0604020202020204" pitchFamily="34" charset="0"/>
              </a:rPr>
              <a:t> </a:t>
            </a:r>
            <a:endParaRPr lang="en-US" sz="1000" dirty="0">
              <a:solidFill>
                <a:prstClr val="black"/>
              </a:solidFill>
              <a:latin typeface="Arial" panose="020B0604020202020204" pitchFamily="34" charset="0"/>
            </a:endParaRPr>
          </a:p>
        </p:txBody>
      </p:sp>
      <p:graphicFrame>
        <p:nvGraphicFramePr>
          <p:cNvPr id="8" name="Object 1"/>
          <p:cNvGraphicFramePr>
            <a:graphicFrameLocks noChangeAspect="1"/>
          </p:cNvGraphicFramePr>
          <p:nvPr>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93" name="Presentación" r:id="rId4" imgW="4032435" imgH="3021972" progId="PowerPoint.Show.8">
                  <p:embed/>
                </p:oleObj>
              </mc:Choice>
              <mc:Fallback>
                <p:oleObj name="Presentación" r:id="rId4" imgW="4032435" imgH="3021972" progId="PowerPoint.Show.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02664369"/>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28650" y="365127"/>
            <a:ext cx="7886700" cy="590838"/>
          </a:xfrm>
        </p:spPr>
        <p:txBody>
          <a:bodyPr>
            <a:noAutofit/>
          </a:bodyPr>
          <a:lstStyle/>
          <a:p>
            <a:pPr algn="ctr"/>
            <a:r>
              <a:rPr lang="es-ES" sz="3600" dirty="0" smtClean="0">
                <a:latin typeface="Arial Black" pitchFamily="34" charset="0"/>
              </a:rPr>
              <a:t>Ejemplo 1 </a:t>
            </a:r>
            <a:endParaRPr lang="es-ES" sz="3600" dirty="0">
              <a:latin typeface="Arial Black" pitchFamily="34" charset="0"/>
            </a:endParaRPr>
          </a:p>
        </p:txBody>
      </p:sp>
      <mc:AlternateContent xmlns:mc="http://schemas.openxmlformats.org/markup-compatibility/2006" xmlns:a14="http://schemas.microsoft.com/office/drawing/2010/main">
        <mc:Choice Requires="a14">
          <p:sp>
            <p:nvSpPr>
              <p:cNvPr id="6" name="5 Marcador de contenido"/>
              <p:cNvSpPr>
                <a:spLocks noGrp="1"/>
              </p:cNvSpPr>
              <p:nvPr>
                <p:ph idx="1"/>
              </p:nvPr>
            </p:nvSpPr>
            <p:spPr>
              <a:xfrm>
                <a:off x="387930" y="1246909"/>
                <a:ext cx="8196695" cy="5384721"/>
              </a:xfrm>
            </p:spPr>
            <p:txBody>
              <a:bodyPr/>
              <a:lstStyle/>
              <a:p>
                <a:pPr marL="0" indent="0">
                  <a:buNone/>
                </a:pPr>
                <a:r>
                  <a:rPr lang="es-ES" sz="3600" dirty="0" smtClean="0">
                    <a:latin typeface="Arial" pitchFamily="34" charset="0"/>
                    <a:cs typeface="Arial" pitchFamily="34" charset="0"/>
                  </a:rPr>
                  <a:t>Convertir 3,5 g   en </a:t>
                </a:r>
                <a:r>
                  <a:rPr lang="es-ES" sz="3600" dirty="0" err="1" smtClean="0">
                    <a:latin typeface="Arial" pitchFamily="34" charset="0"/>
                    <a:cs typeface="Arial" pitchFamily="34" charset="0"/>
                  </a:rPr>
                  <a:t>ng</a:t>
                </a:r>
                <a:endParaRPr lang="es-ES" sz="3600" dirty="0" smtClean="0">
                  <a:latin typeface="Arial" pitchFamily="34" charset="0"/>
                  <a:cs typeface="Arial" pitchFamily="34" charset="0"/>
                </a:endParaRPr>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r>
                  <a:rPr lang="es-ES" dirty="0" smtClean="0"/>
                  <a:t>                                                                               </a:t>
                </a:r>
              </a:p>
              <a:p>
                <a:pPr marL="0" indent="0">
                  <a:buNone/>
                </a:pPr>
                <a:r>
                  <a:rPr lang="es-ES" dirty="0" smtClean="0"/>
                  <a:t>                                                                                 </a:t>
                </a:r>
                <a14:m>
                  <m:oMath xmlns:m="http://schemas.openxmlformats.org/officeDocument/2006/math">
                    <m:sSup>
                      <m:sSupPr>
                        <m:ctrlPr>
                          <a:rPr lang="es-ES" sz="2400" i="1">
                            <a:latin typeface="Cambria Math" panose="02040503050406030204" pitchFamily="18" charset="0"/>
                          </a:rPr>
                        </m:ctrlPr>
                      </m:sSupPr>
                      <m:e>
                        <m:r>
                          <a:rPr lang="es-ES" sz="2400" i="1">
                            <a:latin typeface="Cambria Math"/>
                          </a:rPr>
                          <m:t>10</m:t>
                        </m:r>
                      </m:e>
                      <m:sup>
                        <m:r>
                          <a:rPr lang="es-ES" sz="2400" i="1">
                            <a:latin typeface="Cambria Math"/>
                          </a:rPr>
                          <m:t>3</m:t>
                        </m:r>
                      </m:sup>
                    </m:sSup>
                  </m:oMath>
                </a14:m>
                <a:endParaRPr lang="es-ES" sz="4400" b="1" dirty="0" smtClean="0"/>
              </a:p>
              <a:p>
                <a:pPr marL="0" indent="0">
                  <a:buNone/>
                </a:pPr>
                <a:r>
                  <a:rPr lang="es-ES" sz="4400" b="1" dirty="0"/>
                  <a:t> </a:t>
                </a:r>
                <a:r>
                  <a:rPr lang="es-ES" sz="4400" b="1" dirty="0" smtClean="0"/>
                  <a:t>                              .</a:t>
                </a:r>
                <a:r>
                  <a:rPr lang="es-ES" sz="2400" dirty="0" smtClean="0"/>
                  <a:t> </a:t>
                </a:r>
                <a14:m>
                  <m:oMath xmlns:m="http://schemas.openxmlformats.org/officeDocument/2006/math">
                    <m:sSup>
                      <m:sSupPr>
                        <m:ctrlPr>
                          <a:rPr lang="es-ES" sz="2400" i="1">
                            <a:latin typeface="Cambria Math" panose="02040503050406030204" pitchFamily="18" charset="0"/>
                          </a:rPr>
                        </m:ctrlPr>
                      </m:sSupPr>
                      <m:e>
                        <m:r>
                          <a:rPr lang="es-ES" sz="2400" i="1">
                            <a:latin typeface="Cambria Math"/>
                          </a:rPr>
                          <m:t>10</m:t>
                        </m:r>
                      </m:e>
                      <m:sup>
                        <m:r>
                          <a:rPr lang="es-ES" sz="2400" i="1">
                            <a:latin typeface="Cambria Math"/>
                          </a:rPr>
                          <m:t>𝑛</m:t>
                        </m:r>
                      </m:sup>
                    </m:sSup>
                  </m:oMath>
                </a14:m>
                <a:endParaRPr lang="es-ES" sz="2400" dirty="0"/>
              </a:p>
              <a:p>
                <a:pPr marL="0" indent="0">
                  <a:buNone/>
                </a:pPr>
                <a:endParaRPr lang="es-ES" dirty="0" smtClean="0"/>
              </a:p>
            </p:txBody>
          </p:sp>
        </mc:Choice>
        <mc:Fallback xmlns="">
          <p:sp>
            <p:nvSpPr>
              <p:cNvPr id="6" name="5 Marcador de contenido"/>
              <p:cNvSpPr>
                <a:spLocks noGrp="1" noRot="1" noChangeAspect="1" noMove="1" noResize="1" noEditPoints="1" noAdjustHandles="1" noChangeArrowheads="1" noChangeShapeType="1" noTextEdit="1"/>
              </p:cNvSpPr>
              <p:nvPr>
                <p:ph idx="1"/>
              </p:nvPr>
            </p:nvSpPr>
            <p:spPr>
              <a:xfrm>
                <a:off x="387930" y="1246909"/>
                <a:ext cx="8196695" cy="5384721"/>
              </a:xfrm>
              <a:blipFill rotWithShape="1">
                <a:blip r:embed="rId3"/>
                <a:stretch>
                  <a:fillRect l="-2307" t="-2718"/>
                </a:stretch>
              </a:blipFill>
            </p:spPr>
            <p:txBody>
              <a:bodyPr/>
              <a:lstStyle/>
              <a:p>
                <a:r>
                  <a:rPr lang="es-ES">
                    <a:noFill/>
                  </a:rPr>
                  <a:t> </a:t>
                </a:r>
              </a:p>
            </p:txBody>
          </p:sp>
        </mc:Fallback>
      </mc:AlternateContent>
      <p:sp>
        <p:nvSpPr>
          <p:cNvPr id="7" name="6 Rectángulo"/>
          <p:cNvSpPr/>
          <p:nvPr/>
        </p:nvSpPr>
        <p:spPr>
          <a:xfrm>
            <a:off x="845128" y="1941077"/>
            <a:ext cx="2383016" cy="775855"/>
          </a:xfrm>
          <a:prstGeom prst="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914366" y="2036618"/>
            <a:ext cx="3061855" cy="584775"/>
          </a:xfrm>
          <a:prstGeom prst="rect">
            <a:avLst/>
          </a:prstGeom>
          <a:noFill/>
        </p:spPr>
        <p:txBody>
          <a:bodyPr wrap="square" rtlCol="0">
            <a:spAutoFit/>
          </a:bodyPr>
          <a:lstStyle/>
          <a:p>
            <a:r>
              <a:rPr lang="es-ES" sz="3200" dirty="0"/>
              <a:t>g</a:t>
            </a:r>
            <a:r>
              <a:rPr lang="es-ES" sz="3200" dirty="0" smtClean="0"/>
              <a:t>  dg   cg  mg </a:t>
            </a:r>
            <a:endParaRPr lang="es-ES" sz="3200" dirty="0"/>
          </a:p>
        </p:txBody>
      </p:sp>
      <p:sp>
        <p:nvSpPr>
          <p:cNvPr id="19" name="18 Arco"/>
          <p:cNvSpPr/>
          <p:nvPr/>
        </p:nvSpPr>
        <p:spPr>
          <a:xfrm rot="8193770">
            <a:off x="998797" y="1887789"/>
            <a:ext cx="814874" cy="771589"/>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20" name="19 Arco"/>
          <p:cNvSpPr/>
          <p:nvPr/>
        </p:nvSpPr>
        <p:spPr>
          <a:xfrm rot="8193770">
            <a:off x="1622267" y="1873929"/>
            <a:ext cx="814874" cy="771589"/>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21" name="20 Arco"/>
          <p:cNvSpPr/>
          <p:nvPr/>
        </p:nvSpPr>
        <p:spPr>
          <a:xfrm rot="8193770">
            <a:off x="2259597" y="1887784"/>
            <a:ext cx="814874" cy="771589"/>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23" name="22 CuadroTexto"/>
          <p:cNvSpPr txBox="1"/>
          <p:nvPr/>
        </p:nvSpPr>
        <p:spPr>
          <a:xfrm>
            <a:off x="1080661" y="2757044"/>
            <a:ext cx="1967347" cy="369332"/>
          </a:xfrm>
          <a:prstGeom prst="rect">
            <a:avLst/>
          </a:prstGeom>
          <a:noFill/>
        </p:spPr>
        <p:txBody>
          <a:bodyPr wrap="square" rtlCol="0">
            <a:spAutoFit/>
          </a:bodyPr>
          <a:lstStyle/>
          <a:p>
            <a:r>
              <a:rPr lang="es-ES" dirty="0" smtClean="0"/>
              <a:t>10        10          10     </a:t>
            </a:r>
            <a:endParaRPr lang="es-ES" dirty="0"/>
          </a:p>
        </p:txBody>
      </p:sp>
      <p:cxnSp>
        <p:nvCxnSpPr>
          <p:cNvPr id="25" name="24 Conector recto de flecha"/>
          <p:cNvCxnSpPr/>
          <p:nvPr/>
        </p:nvCxnSpPr>
        <p:spPr>
          <a:xfrm>
            <a:off x="734291" y="4530518"/>
            <a:ext cx="3505226" cy="13855"/>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25 CuadroTexto"/>
              <p:cNvSpPr txBox="1"/>
              <p:nvPr/>
            </p:nvSpPr>
            <p:spPr>
              <a:xfrm>
                <a:off x="263224" y="4959973"/>
                <a:ext cx="8520545" cy="1615058"/>
              </a:xfrm>
              <a:prstGeom prst="rect">
                <a:avLst/>
              </a:prstGeom>
              <a:noFill/>
            </p:spPr>
            <p:txBody>
              <a:bodyPr wrap="square" rtlCol="0">
                <a:spAutoFit/>
              </a:bodyPr>
              <a:lstStyle/>
              <a:p>
                <a:r>
                  <a:rPr lang="es-ES" dirty="0" smtClean="0">
                    <a:latin typeface="Arial" pitchFamily="34" charset="0"/>
                    <a:cs typeface="Arial" pitchFamily="34" charset="0"/>
                  </a:rPr>
                  <a:t> </a:t>
                </a:r>
                <a:r>
                  <a:rPr lang="es-ES" sz="3200" dirty="0" smtClean="0">
                    <a:latin typeface="Arial" pitchFamily="34" charset="0"/>
                    <a:cs typeface="Arial" pitchFamily="34" charset="0"/>
                  </a:rPr>
                  <a:t>De </a:t>
                </a:r>
                <a:r>
                  <a:rPr lang="es-ES" sz="3200" dirty="0">
                    <a:latin typeface="Arial" pitchFamily="34" charset="0"/>
                    <a:cs typeface="Arial" pitchFamily="34" charset="0"/>
                  </a:rPr>
                  <a:t>una unidad mayor a una </a:t>
                </a:r>
                <a:r>
                  <a:rPr lang="es-ES" sz="3200" dirty="0" smtClean="0">
                    <a:latin typeface="Arial" pitchFamily="34" charset="0"/>
                    <a:cs typeface="Arial" pitchFamily="34" charset="0"/>
                  </a:rPr>
                  <a:t>menor, </a:t>
                </a:r>
                <a:r>
                  <a:rPr lang="es-ES" sz="3200" dirty="0">
                    <a:latin typeface="Arial" pitchFamily="34" charset="0"/>
                    <a:cs typeface="Arial" pitchFamily="34" charset="0"/>
                  </a:rPr>
                  <a:t>s</a:t>
                </a:r>
                <a:r>
                  <a:rPr lang="es-ES" sz="3200" dirty="0" smtClean="0">
                    <a:latin typeface="Arial" pitchFamily="34" charset="0"/>
                    <a:cs typeface="Arial" pitchFamily="34" charset="0"/>
                  </a:rPr>
                  <a:t>e multiplica por </a:t>
                </a:r>
                <a14:m>
                  <m:oMath xmlns:m="http://schemas.openxmlformats.org/officeDocument/2006/math">
                    <m:sSup>
                      <m:sSupPr>
                        <m:ctrlPr>
                          <a:rPr lang="es-ES" sz="3200" i="1">
                            <a:latin typeface="Cambria Math" panose="02040503050406030204" pitchFamily="18" charset="0"/>
                          </a:rPr>
                        </m:ctrlPr>
                      </m:sSupPr>
                      <m:e>
                        <m:r>
                          <a:rPr lang="es-ES" sz="3200" i="1">
                            <a:latin typeface="Cambria Math"/>
                          </a:rPr>
                          <m:t>10</m:t>
                        </m:r>
                      </m:e>
                      <m:sup>
                        <m:r>
                          <a:rPr lang="es-ES" sz="3200" i="1">
                            <a:latin typeface="Cambria Math"/>
                          </a:rPr>
                          <m:t>𝑛</m:t>
                        </m:r>
                      </m:sup>
                    </m:sSup>
                    <m:r>
                      <a:rPr lang="es-ES" sz="3200" b="0" i="1" smtClean="0">
                        <a:latin typeface="Cambria Math"/>
                      </a:rPr>
                      <m:t>.</m:t>
                    </m:r>
                  </m:oMath>
                </a14:m>
                <a:r>
                  <a:rPr lang="es-ES" sz="3200" dirty="0" smtClean="0">
                    <a:latin typeface="Arial" pitchFamily="34" charset="0"/>
                    <a:cs typeface="Arial" pitchFamily="34" charset="0"/>
                  </a:rPr>
                  <a:t>  Entonces el resultado es :     </a:t>
                </a:r>
              </a:p>
              <a:p>
                <a:r>
                  <a:rPr lang="es-ES" sz="3200" dirty="0">
                    <a:latin typeface="Arial" pitchFamily="34" charset="0"/>
                    <a:cs typeface="Arial" pitchFamily="34" charset="0"/>
                  </a:rPr>
                  <a:t> </a:t>
                </a:r>
                <a:r>
                  <a:rPr lang="es-ES" sz="3200" dirty="0" smtClean="0">
                    <a:latin typeface="Arial" pitchFamily="34" charset="0"/>
                    <a:cs typeface="Arial" pitchFamily="34" charset="0"/>
                  </a:rPr>
                  <a:t>                            3,5 .  </a:t>
                </a:r>
                <a14:m>
                  <m:oMath xmlns:m="http://schemas.openxmlformats.org/officeDocument/2006/math">
                    <m:sSup>
                      <m:sSupPr>
                        <m:ctrlPr>
                          <a:rPr lang="es-ES" sz="3200" i="1" smtClean="0">
                            <a:latin typeface="Cambria Math" panose="02040503050406030204" pitchFamily="18" charset="0"/>
                          </a:rPr>
                        </m:ctrlPr>
                      </m:sSupPr>
                      <m:e>
                        <m:r>
                          <a:rPr lang="es-ES" sz="3200" b="0" i="1" smtClean="0">
                            <a:latin typeface="Cambria Math"/>
                          </a:rPr>
                          <m:t>10</m:t>
                        </m:r>
                      </m:e>
                      <m:sup>
                        <m:r>
                          <a:rPr lang="es-ES" sz="3200" b="0" i="1" smtClean="0">
                            <a:latin typeface="Cambria Math"/>
                          </a:rPr>
                          <m:t>9</m:t>
                        </m:r>
                      </m:sup>
                    </m:sSup>
                    <m:r>
                      <a:rPr lang="es-ES" sz="3200" b="0" i="0" smtClean="0">
                        <a:latin typeface="Cambria Math"/>
                      </a:rPr>
                      <m:t> </m:t>
                    </m:r>
                    <m:r>
                      <m:rPr>
                        <m:sty m:val="p"/>
                      </m:rPr>
                      <a:rPr lang="es-ES" sz="3200" b="0" i="0" smtClean="0">
                        <a:latin typeface="Cambria Math"/>
                      </a:rPr>
                      <m:t>ng</m:t>
                    </m:r>
                  </m:oMath>
                </a14:m>
                <a:endParaRPr lang="es-ES" sz="3200" dirty="0">
                  <a:latin typeface="Arial" pitchFamily="34" charset="0"/>
                  <a:cs typeface="Arial" pitchFamily="34" charset="0"/>
                </a:endParaRPr>
              </a:p>
            </p:txBody>
          </p:sp>
        </mc:Choice>
        <mc:Fallback xmlns="">
          <p:sp>
            <p:nvSpPr>
              <p:cNvPr id="26" name="25 CuadroTexto"/>
              <p:cNvSpPr txBox="1">
                <a:spLocks noRot="1" noChangeAspect="1" noMove="1" noResize="1" noEditPoints="1" noAdjustHandles="1" noChangeArrowheads="1" noChangeShapeType="1" noTextEdit="1"/>
              </p:cNvSpPr>
              <p:nvPr/>
            </p:nvSpPr>
            <p:spPr>
              <a:xfrm>
                <a:off x="263224" y="4959973"/>
                <a:ext cx="8520545" cy="1615058"/>
              </a:xfrm>
              <a:prstGeom prst="rect">
                <a:avLst/>
              </a:prstGeom>
              <a:blipFill rotWithShape="1">
                <a:blip r:embed="rId4"/>
                <a:stretch>
                  <a:fillRect l="-1788" t="-4906" r="-5866" b="-11321"/>
                </a:stretch>
              </a:blipFill>
            </p:spPr>
            <p:txBody>
              <a:bodyPr/>
              <a:lstStyle/>
              <a:p>
                <a:r>
                  <a:rPr lang="es-ES">
                    <a:noFill/>
                  </a:rPr>
                  <a:t> </a:t>
                </a:r>
              </a:p>
            </p:txBody>
          </p:sp>
        </mc:Fallback>
      </mc:AlternateContent>
      <p:sp>
        <p:nvSpPr>
          <p:cNvPr id="27" name="26 Rectángulo"/>
          <p:cNvSpPr/>
          <p:nvPr/>
        </p:nvSpPr>
        <p:spPr>
          <a:xfrm>
            <a:off x="4239492" y="2819997"/>
            <a:ext cx="2244436" cy="74062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28" name="27 CuadroTexto"/>
              <p:cNvSpPr txBox="1"/>
              <p:nvPr/>
            </p:nvSpPr>
            <p:spPr>
              <a:xfrm>
                <a:off x="4537351" y="2844265"/>
                <a:ext cx="314498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3200" i="1" smtClean="0">
                          <a:latin typeface="Cambria Math"/>
                          <a:ea typeface="Cambria Math"/>
                        </a:rPr>
                        <m:t>𝜇</m:t>
                      </m:r>
                      <m:r>
                        <a:rPr lang="es-ES" sz="3200" b="0" i="1" smtClean="0">
                          <a:latin typeface="Cambria Math"/>
                          <a:ea typeface="Cambria Math"/>
                        </a:rPr>
                        <m:t>𝑔</m:t>
                      </m:r>
                      <m:r>
                        <a:rPr lang="es-ES" sz="3200" b="0" i="1" smtClean="0">
                          <a:latin typeface="Cambria Math"/>
                          <a:ea typeface="Cambria Math"/>
                        </a:rPr>
                        <m:t>    </m:t>
                      </m:r>
                      <m:r>
                        <a:rPr lang="es-ES" sz="3200" b="0" i="1" smtClean="0">
                          <a:latin typeface="Cambria Math"/>
                          <a:ea typeface="Cambria Math"/>
                        </a:rPr>
                        <m:t>𝑛𝑔</m:t>
                      </m:r>
                      <m:r>
                        <a:rPr lang="es-ES" sz="3200" b="0" i="1" smtClean="0">
                          <a:latin typeface="Cambria Math"/>
                          <a:ea typeface="Cambria Math"/>
                        </a:rPr>
                        <m:t> …         </m:t>
                      </m:r>
                    </m:oMath>
                  </m:oMathPara>
                </a14:m>
                <a:endParaRPr lang="es-ES" sz="3200" dirty="0"/>
              </a:p>
            </p:txBody>
          </p:sp>
        </mc:Choice>
        <mc:Fallback xmlns="">
          <p:sp>
            <p:nvSpPr>
              <p:cNvPr id="28" name="27 CuadroTexto"/>
              <p:cNvSpPr txBox="1">
                <a:spLocks noRot="1" noChangeAspect="1" noMove="1" noResize="1" noEditPoints="1" noAdjustHandles="1" noChangeArrowheads="1" noChangeShapeType="1" noTextEdit="1"/>
              </p:cNvSpPr>
              <p:nvPr/>
            </p:nvSpPr>
            <p:spPr>
              <a:xfrm>
                <a:off x="4537351" y="2844265"/>
                <a:ext cx="3144982" cy="584775"/>
              </a:xfrm>
              <a:prstGeom prst="rect">
                <a:avLst/>
              </a:prstGeom>
              <a:blipFill rotWithShape="1">
                <a:blip r:embed="rId5"/>
                <a:stretch>
                  <a:fillRect/>
                </a:stretch>
              </a:blipFill>
            </p:spPr>
            <p:txBody>
              <a:bodyPr/>
              <a:lstStyle/>
              <a:p>
                <a:r>
                  <a:rPr lang="es-ES">
                    <a:noFill/>
                  </a:rPr>
                  <a:t> </a:t>
                </a:r>
              </a:p>
            </p:txBody>
          </p:sp>
        </mc:Fallback>
      </mc:AlternateContent>
      <p:sp>
        <p:nvSpPr>
          <p:cNvPr id="32" name="31 Arco"/>
          <p:cNvSpPr/>
          <p:nvPr/>
        </p:nvSpPr>
        <p:spPr>
          <a:xfrm rot="9192342">
            <a:off x="2770749" y="415258"/>
            <a:ext cx="2936404" cy="3183109"/>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34" name="33 Arco"/>
          <p:cNvSpPr/>
          <p:nvPr/>
        </p:nvSpPr>
        <p:spPr>
          <a:xfrm rot="8193770">
            <a:off x="5169142" y="2732933"/>
            <a:ext cx="814875" cy="77159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35" name="34 CuadroTexto"/>
              <p:cNvSpPr txBox="1"/>
              <p:nvPr/>
            </p:nvSpPr>
            <p:spPr>
              <a:xfrm>
                <a:off x="3449782" y="2345929"/>
                <a:ext cx="78971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S" sz="3200" i="1" smtClean="0">
                              <a:latin typeface="Cambria Math" panose="02040503050406030204" pitchFamily="18" charset="0"/>
                            </a:rPr>
                          </m:ctrlPr>
                        </m:sSupPr>
                        <m:e>
                          <m:r>
                            <a:rPr lang="es-ES" sz="3200" b="0" i="1" smtClean="0">
                              <a:latin typeface="Cambria Math"/>
                            </a:rPr>
                            <m:t>10</m:t>
                          </m:r>
                        </m:e>
                        <m:sup>
                          <m:r>
                            <a:rPr lang="es-ES" sz="3200" b="0" i="1" smtClean="0">
                              <a:latin typeface="Cambria Math"/>
                            </a:rPr>
                            <m:t>3</m:t>
                          </m:r>
                        </m:sup>
                      </m:sSup>
                    </m:oMath>
                  </m:oMathPara>
                </a14:m>
                <a:endParaRPr lang="es-ES" sz="3200" dirty="0"/>
              </a:p>
            </p:txBody>
          </p:sp>
        </mc:Choice>
        <mc:Fallback xmlns="">
          <p:sp>
            <p:nvSpPr>
              <p:cNvPr id="35" name="34 CuadroTexto"/>
              <p:cNvSpPr txBox="1">
                <a:spLocks noRot="1" noChangeAspect="1" noMove="1" noResize="1" noEditPoints="1" noAdjustHandles="1" noChangeArrowheads="1" noChangeShapeType="1" noTextEdit="1"/>
              </p:cNvSpPr>
              <p:nvPr/>
            </p:nvSpPr>
            <p:spPr>
              <a:xfrm>
                <a:off x="3449782" y="2345929"/>
                <a:ext cx="789710" cy="584775"/>
              </a:xfrm>
              <a:prstGeom prst="rect">
                <a:avLst/>
              </a:prstGeom>
              <a:blipFill rotWithShape="1">
                <a:blip r:embed="rId6"/>
                <a:stretch>
                  <a:fillRect/>
                </a:stretch>
              </a:blipFill>
            </p:spPr>
            <p:txBody>
              <a:bodyPr/>
              <a:lstStyle/>
              <a:p>
                <a:r>
                  <a:rPr lang="es-ES">
                    <a:noFill/>
                  </a:rPr>
                  <a:t> </a:t>
                </a:r>
              </a:p>
            </p:txBody>
          </p:sp>
        </mc:Fallback>
      </mc:AlternateContent>
      <p:cxnSp>
        <p:nvCxnSpPr>
          <p:cNvPr id="36" name="35 Conector recto de flecha"/>
          <p:cNvCxnSpPr/>
          <p:nvPr/>
        </p:nvCxnSpPr>
        <p:spPr>
          <a:xfrm flipV="1">
            <a:off x="4946163" y="3311233"/>
            <a:ext cx="152400" cy="13854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8" name="37 Conector recto de flecha"/>
          <p:cNvCxnSpPr>
            <a:stCxn id="34" idx="0"/>
          </p:cNvCxnSpPr>
          <p:nvPr/>
        </p:nvCxnSpPr>
        <p:spPr>
          <a:xfrm flipV="1">
            <a:off x="5841837" y="3269663"/>
            <a:ext cx="74166" cy="12920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1" name="40 Conector recto de flecha"/>
          <p:cNvCxnSpPr/>
          <p:nvPr/>
        </p:nvCxnSpPr>
        <p:spPr>
          <a:xfrm flipV="1">
            <a:off x="2916403" y="2492582"/>
            <a:ext cx="76200" cy="9989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39994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anim calcmode="lin" valueType="num">
                                      <p:cBhvr additive="base">
                                        <p:cTn id="9"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0"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2000" fill="hold"/>
                                        <p:tgtEl>
                                          <p:spTgt spid="27"/>
                                        </p:tgtEl>
                                        <p:attrNameLst>
                                          <p:attrName>ppt_x</p:attrName>
                                        </p:attrNameLst>
                                      </p:cBhvr>
                                      <p:tavLst>
                                        <p:tav tm="0">
                                          <p:val>
                                            <p:strVal val="#ppt_x"/>
                                          </p:val>
                                        </p:tav>
                                        <p:tav tm="100000">
                                          <p:val>
                                            <p:strVal val="#ppt_x"/>
                                          </p:val>
                                        </p:tav>
                                      </p:tavLst>
                                    </p:anim>
                                    <p:anim calcmode="lin" valueType="num">
                                      <p:cBhvr additive="base">
                                        <p:cTn id="17" dur="2000" fill="hold"/>
                                        <p:tgtEl>
                                          <p:spTgt spid="27"/>
                                        </p:tgtEl>
                                        <p:attrNameLst>
                                          <p:attrName>ppt_y</p:attrName>
                                        </p:attrNameLst>
                                      </p:cBhvr>
                                      <p:tavLst>
                                        <p:tav tm="0">
                                          <p:val>
                                            <p:strVal val="1+#ppt_h/2"/>
                                          </p:val>
                                        </p:tav>
                                        <p:tav tm="100000">
                                          <p:val>
                                            <p:strVal val="#ppt_y"/>
                                          </p:val>
                                        </p:tav>
                                      </p:tavLst>
                                    </p:anim>
                                  </p:childTnLst>
                                </p:cTn>
                              </p:par>
                            </p:childTnLst>
                          </p:cTn>
                        </p:par>
                        <p:par>
                          <p:cTn id="18" fill="hold">
                            <p:stCondLst>
                              <p:cond delay="4000"/>
                            </p:stCondLst>
                            <p:childTnLst>
                              <p:par>
                                <p:cTn id="19" presetID="42" presetClass="entr" presetSubtype="0" fill="hold"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5000"/>
                            </p:stCondLst>
                            <p:childTnLst>
                              <p:par>
                                <p:cTn id="25" presetID="1"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par>
                          <p:cTn id="27" fill="hold">
                            <p:stCondLst>
                              <p:cond delay="5000"/>
                            </p:stCondLst>
                            <p:childTnLst>
                              <p:par>
                                <p:cTn id="28" presetID="42" presetClass="entr" presetSubtype="0" fill="hold" nodeType="afterEffect">
                                  <p:stCondLst>
                                    <p:cond delay="0"/>
                                  </p:stCondLst>
                                  <p:childTnLst>
                                    <p:set>
                                      <p:cBhvr>
                                        <p:cTn id="29" dur="1" fill="hold">
                                          <p:stCondLst>
                                            <p:cond delay="0"/>
                                          </p:stCondLst>
                                        </p:cTn>
                                        <p:tgtEl>
                                          <p:spTgt spid="28">
                                            <p:txEl>
                                              <p:pRg st="0" end="0"/>
                                            </p:txEl>
                                          </p:spTgt>
                                        </p:tgtEl>
                                        <p:attrNameLst>
                                          <p:attrName>style.visibility</p:attrName>
                                        </p:attrNameLst>
                                      </p:cBhvr>
                                      <p:to>
                                        <p:strVal val="visible"/>
                                      </p:to>
                                    </p:set>
                                    <p:animEffect transition="in" filter="fade">
                                      <p:cBhvr>
                                        <p:cTn id="30" dur="1000"/>
                                        <p:tgtEl>
                                          <p:spTgt spid="28">
                                            <p:txEl>
                                              <p:pRg st="0" end="0"/>
                                            </p:txEl>
                                          </p:spTgt>
                                        </p:tgtEl>
                                      </p:cBhvr>
                                    </p:animEffect>
                                    <p:anim calcmode="lin" valueType="num">
                                      <p:cBhvr>
                                        <p:cTn id="31"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6000"/>
                            </p:stCondLst>
                            <p:childTnLst>
                              <p:par>
                                <p:cTn id="34" presetID="2" presetClass="entr" presetSubtype="4" fill="hold" nodeType="afterEffect">
                                  <p:stCondLst>
                                    <p:cond delay="1000"/>
                                  </p:stCondLst>
                                  <p:childTnLst>
                                    <p:set>
                                      <p:cBhvr>
                                        <p:cTn id="35" dur="1" fill="hold">
                                          <p:stCondLst>
                                            <p:cond delay="0"/>
                                          </p:stCondLst>
                                        </p:cTn>
                                        <p:tgtEl>
                                          <p:spTgt spid="6">
                                            <p:txEl>
                                              <p:pRg st="6" end="6"/>
                                            </p:txEl>
                                          </p:spTgt>
                                        </p:tgtEl>
                                        <p:attrNameLst>
                                          <p:attrName>style.visibility</p:attrName>
                                        </p:attrNameLst>
                                      </p:cBhvr>
                                      <p:to>
                                        <p:strVal val="visible"/>
                                      </p:to>
                                    </p:set>
                                    <p:anim calcmode="lin" valueType="num">
                                      <p:cBhvr additive="base">
                                        <p:cTn id="36" dur="20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par>
                          <p:cTn id="38" fill="hold">
                            <p:stCondLst>
                              <p:cond delay="9000"/>
                            </p:stCondLst>
                            <p:childTnLst>
                              <p:par>
                                <p:cTn id="39" presetID="55"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1000" fill="hold"/>
                                        <p:tgtEl>
                                          <p:spTgt spid="19"/>
                                        </p:tgtEl>
                                        <p:attrNameLst>
                                          <p:attrName>ppt_w</p:attrName>
                                        </p:attrNameLst>
                                      </p:cBhvr>
                                      <p:tavLst>
                                        <p:tav tm="0">
                                          <p:val>
                                            <p:strVal val="#ppt_w*0.70"/>
                                          </p:val>
                                        </p:tav>
                                        <p:tav tm="100000">
                                          <p:val>
                                            <p:strVal val="#ppt_w"/>
                                          </p:val>
                                        </p:tav>
                                      </p:tavLst>
                                    </p:anim>
                                    <p:anim calcmode="lin" valueType="num">
                                      <p:cBhvr>
                                        <p:cTn id="42" dur="1000" fill="hold"/>
                                        <p:tgtEl>
                                          <p:spTgt spid="19"/>
                                        </p:tgtEl>
                                        <p:attrNameLst>
                                          <p:attrName>ppt_h</p:attrName>
                                        </p:attrNameLst>
                                      </p:cBhvr>
                                      <p:tavLst>
                                        <p:tav tm="0">
                                          <p:val>
                                            <p:strVal val="#ppt_h"/>
                                          </p:val>
                                        </p:tav>
                                        <p:tav tm="100000">
                                          <p:val>
                                            <p:strVal val="#ppt_h"/>
                                          </p:val>
                                        </p:tav>
                                      </p:tavLst>
                                    </p:anim>
                                    <p:animEffect transition="in" filter="fade">
                                      <p:cBhvr>
                                        <p:cTn id="43" dur="1000"/>
                                        <p:tgtEl>
                                          <p:spTgt spid="19"/>
                                        </p:tgtEl>
                                      </p:cBhvr>
                                    </p:animEffect>
                                  </p:childTnLst>
                                </p:cTn>
                              </p:par>
                            </p:childTnLst>
                          </p:cTn>
                        </p:par>
                        <p:par>
                          <p:cTn id="44" fill="hold">
                            <p:stCondLst>
                              <p:cond delay="10000"/>
                            </p:stCondLst>
                            <p:childTnLst>
                              <p:par>
                                <p:cTn id="45" presetID="55"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1000" fill="hold"/>
                                        <p:tgtEl>
                                          <p:spTgt spid="20"/>
                                        </p:tgtEl>
                                        <p:attrNameLst>
                                          <p:attrName>ppt_w</p:attrName>
                                        </p:attrNameLst>
                                      </p:cBhvr>
                                      <p:tavLst>
                                        <p:tav tm="0">
                                          <p:val>
                                            <p:strVal val="#ppt_w*0.70"/>
                                          </p:val>
                                        </p:tav>
                                        <p:tav tm="100000">
                                          <p:val>
                                            <p:strVal val="#ppt_w"/>
                                          </p:val>
                                        </p:tav>
                                      </p:tavLst>
                                    </p:anim>
                                    <p:anim calcmode="lin" valueType="num">
                                      <p:cBhvr>
                                        <p:cTn id="48" dur="1000" fill="hold"/>
                                        <p:tgtEl>
                                          <p:spTgt spid="20"/>
                                        </p:tgtEl>
                                        <p:attrNameLst>
                                          <p:attrName>ppt_h</p:attrName>
                                        </p:attrNameLst>
                                      </p:cBhvr>
                                      <p:tavLst>
                                        <p:tav tm="0">
                                          <p:val>
                                            <p:strVal val="#ppt_h"/>
                                          </p:val>
                                        </p:tav>
                                        <p:tav tm="100000">
                                          <p:val>
                                            <p:strVal val="#ppt_h"/>
                                          </p:val>
                                        </p:tav>
                                      </p:tavLst>
                                    </p:anim>
                                    <p:animEffect transition="in" filter="fade">
                                      <p:cBhvr>
                                        <p:cTn id="49" dur="1000"/>
                                        <p:tgtEl>
                                          <p:spTgt spid="20"/>
                                        </p:tgtEl>
                                      </p:cBhvr>
                                    </p:animEffect>
                                  </p:childTnLst>
                                </p:cTn>
                              </p:par>
                            </p:childTnLst>
                          </p:cTn>
                        </p:par>
                        <p:par>
                          <p:cTn id="50" fill="hold">
                            <p:stCondLst>
                              <p:cond delay="11000"/>
                            </p:stCondLst>
                            <p:childTnLst>
                              <p:par>
                                <p:cTn id="51" presetID="55" presetClass="entr" presetSubtype="0" fill="hold" grpId="0" nodeType="afterEffect">
                                  <p:stCondLst>
                                    <p:cond delay="30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200" fill="hold"/>
                                        <p:tgtEl>
                                          <p:spTgt spid="21"/>
                                        </p:tgtEl>
                                        <p:attrNameLst>
                                          <p:attrName>ppt_w</p:attrName>
                                        </p:attrNameLst>
                                      </p:cBhvr>
                                      <p:tavLst>
                                        <p:tav tm="0">
                                          <p:val>
                                            <p:strVal val="#ppt_w*0.70"/>
                                          </p:val>
                                        </p:tav>
                                        <p:tav tm="100000">
                                          <p:val>
                                            <p:strVal val="#ppt_w"/>
                                          </p:val>
                                        </p:tav>
                                      </p:tavLst>
                                    </p:anim>
                                    <p:anim calcmode="lin" valueType="num">
                                      <p:cBhvr>
                                        <p:cTn id="54" dur="1200" fill="hold"/>
                                        <p:tgtEl>
                                          <p:spTgt spid="21"/>
                                        </p:tgtEl>
                                        <p:attrNameLst>
                                          <p:attrName>ppt_h</p:attrName>
                                        </p:attrNameLst>
                                      </p:cBhvr>
                                      <p:tavLst>
                                        <p:tav tm="0">
                                          <p:val>
                                            <p:strVal val="#ppt_h"/>
                                          </p:val>
                                        </p:tav>
                                        <p:tav tm="100000">
                                          <p:val>
                                            <p:strVal val="#ppt_h"/>
                                          </p:val>
                                        </p:tav>
                                      </p:tavLst>
                                    </p:anim>
                                    <p:animEffect transition="in" filter="fade">
                                      <p:cBhvr>
                                        <p:cTn id="55" dur="1200"/>
                                        <p:tgtEl>
                                          <p:spTgt spid="21"/>
                                        </p:tgtEl>
                                      </p:cBhvr>
                                    </p:animEffect>
                                  </p:childTnLst>
                                </p:cTn>
                              </p:par>
                            </p:childTnLst>
                          </p:cTn>
                        </p:par>
                        <p:par>
                          <p:cTn id="56" fill="hold">
                            <p:stCondLst>
                              <p:cond delay="12500"/>
                            </p:stCondLst>
                            <p:childTnLst>
                              <p:par>
                                <p:cTn id="57" presetID="55" presetClass="entr" presetSubtype="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1000" fill="hold"/>
                                        <p:tgtEl>
                                          <p:spTgt spid="25"/>
                                        </p:tgtEl>
                                        <p:attrNameLst>
                                          <p:attrName>ppt_w</p:attrName>
                                        </p:attrNameLst>
                                      </p:cBhvr>
                                      <p:tavLst>
                                        <p:tav tm="0">
                                          <p:val>
                                            <p:strVal val="#ppt_w*0.70"/>
                                          </p:val>
                                        </p:tav>
                                        <p:tav tm="100000">
                                          <p:val>
                                            <p:strVal val="#ppt_w"/>
                                          </p:val>
                                        </p:tav>
                                      </p:tavLst>
                                    </p:anim>
                                    <p:anim calcmode="lin" valueType="num">
                                      <p:cBhvr>
                                        <p:cTn id="60" dur="1000" fill="hold"/>
                                        <p:tgtEl>
                                          <p:spTgt spid="25"/>
                                        </p:tgtEl>
                                        <p:attrNameLst>
                                          <p:attrName>ppt_h</p:attrName>
                                        </p:attrNameLst>
                                      </p:cBhvr>
                                      <p:tavLst>
                                        <p:tav tm="0">
                                          <p:val>
                                            <p:strVal val="#ppt_h"/>
                                          </p:val>
                                        </p:tav>
                                        <p:tav tm="100000">
                                          <p:val>
                                            <p:strVal val="#ppt_h"/>
                                          </p:val>
                                        </p:tav>
                                      </p:tavLst>
                                    </p:anim>
                                    <p:animEffect transition="in" filter="fade">
                                      <p:cBhvr>
                                        <p:cTn id="61" dur="1000"/>
                                        <p:tgtEl>
                                          <p:spTgt spid="25"/>
                                        </p:tgtEl>
                                      </p:cBhvr>
                                    </p:animEffect>
                                  </p:childTnLst>
                                </p:cTn>
                              </p:par>
                            </p:childTnLst>
                          </p:cTn>
                        </p:par>
                        <p:par>
                          <p:cTn id="62" fill="hold">
                            <p:stCondLst>
                              <p:cond delay="13500"/>
                            </p:stCondLst>
                            <p:childTnLst>
                              <p:par>
                                <p:cTn id="63" presetID="55"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strVal val="#ppt_w*0.70"/>
                                          </p:val>
                                        </p:tav>
                                        <p:tav tm="100000">
                                          <p:val>
                                            <p:strVal val="#ppt_w"/>
                                          </p:val>
                                        </p:tav>
                                      </p:tavLst>
                                    </p:anim>
                                    <p:anim calcmode="lin" valueType="num">
                                      <p:cBhvr>
                                        <p:cTn id="66" dur="1000" fill="hold"/>
                                        <p:tgtEl>
                                          <p:spTgt spid="32"/>
                                        </p:tgtEl>
                                        <p:attrNameLst>
                                          <p:attrName>ppt_h</p:attrName>
                                        </p:attrNameLst>
                                      </p:cBhvr>
                                      <p:tavLst>
                                        <p:tav tm="0">
                                          <p:val>
                                            <p:strVal val="#ppt_h"/>
                                          </p:val>
                                        </p:tav>
                                        <p:tav tm="100000">
                                          <p:val>
                                            <p:strVal val="#ppt_h"/>
                                          </p:val>
                                        </p:tav>
                                      </p:tavLst>
                                    </p:anim>
                                    <p:animEffect transition="in" filter="fade">
                                      <p:cBhvr>
                                        <p:cTn id="67" dur="1000"/>
                                        <p:tgtEl>
                                          <p:spTgt spid="32"/>
                                        </p:tgtEl>
                                      </p:cBhvr>
                                    </p:animEffect>
                                  </p:childTnLst>
                                </p:cTn>
                              </p:par>
                            </p:childTnLst>
                          </p:cTn>
                        </p:par>
                        <p:par>
                          <p:cTn id="68" fill="hold">
                            <p:stCondLst>
                              <p:cond delay="14500"/>
                            </p:stCondLst>
                            <p:childTnLst>
                              <p:par>
                                <p:cTn id="69" presetID="55" presetClass="entr" presetSubtype="0"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p:cTn id="71" dur="1000" fill="hold"/>
                                        <p:tgtEl>
                                          <p:spTgt spid="34"/>
                                        </p:tgtEl>
                                        <p:attrNameLst>
                                          <p:attrName>ppt_w</p:attrName>
                                        </p:attrNameLst>
                                      </p:cBhvr>
                                      <p:tavLst>
                                        <p:tav tm="0">
                                          <p:val>
                                            <p:strVal val="#ppt_w*0.70"/>
                                          </p:val>
                                        </p:tav>
                                        <p:tav tm="100000">
                                          <p:val>
                                            <p:strVal val="#ppt_w"/>
                                          </p:val>
                                        </p:tav>
                                      </p:tavLst>
                                    </p:anim>
                                    <p:anim calcmode="lin" valueType="num">
                                      <p:cBhvr>
                                        <p:cTn id="72" dur="1000" fill="hold"/>
                                        <p:tgtEl>
                                          <p:spTgt spid="34"/>
                                        </p:tgtEl>
                                        <p:attrNameLst>
                                          <p:attrName>ppt_h</p:attrName>
                                        </p:attrNameLst>
                                      </p:cBhvr>
                                      <p:tavLst>
                                        <p:tav tm="0">
                                          <p:val>
                                            <p:strVal val="#ppt_h"/>
                                          </p:val>
                                        </p:tav>
                                        <p:tav tm="100000">
                                          <p:val>
                                            <p:strVal val="#ppt_h"/>
                                          </p:val>
                                        </p:tav>
                                      </p:tavLst>
                                    </p:anim>
                                    <p:animEffect transition="in" filter="fade">
                                      <p:cBhvr>
                                        <p:cTn id="73" dur="1000"/>
                                        <p:tgtEl>
                                          <p:spTgt spid="34"/>
                                        </p:tgtEl>
                                      </p:cBhvr>
                                    </p:animEffect>
                                  </p:childTnLst>
                                </p:cTn>
                              </p:par>
                            </p:childTnLst>
                          </p:cTn>
                        </p:par>
                        <p:par>
                          <p:cTn id="74" fill="hold">
                            <p:stCondLst>
                              <p:cond delay="15500"/>
                            </p:stCondLst>
                            <p:childTnLst>
                              <p:par>
                                <p:cTn id="75" presetID="42" presetClass="entr" presetSubtype="0" fill="hold" nodeType="afterEffect">
                                  <p:stCondLst>
                                    <p:cond delay="0"/>
                                  </p:stCondLst>
                                  <p:childTnLst>
                                    <p:set>
                                      <p:cBhvr>
                                        <p:cTn id="76" dur="1" fill="hold">
                                          <p:stCondLst>
                                            <p:cond delay="0"/>
                                          </p:stCondLst>
                                        </p:cTn>
                                        <p:tgtEl>
                                          <p:spTgt spid="35">
                                            <p:txEl>
                                              <p:pRg st="0" end="0"/>
                                            </p:txEl>
                                          </p:spTgt>
                                        </p:tgtEl>
                                        <p:attrNameLst>
                                          <p:attrName>style.visibility</p:attrName>
                                        </p:attrNameLst>
                                      </p:cBhvr>
                                      <p:to>
                                        <p:strVal val="visible"/>
                                      </p:to>
                                    </p:set>
                                    <p:animEffect transition="in" filter="fade">
                                      <p:cBhvr>
                                        <p:cTn id="77" dur="1000"/>
                                        <p:tgtEl>
                                          <p:spTgt spid="35">
                                            <p:txEl>
                                              <p:pRg st="0" end="0"/>
                                            </p:txEl>
                                          </p:spTgt>
                                        </p:tgtEl>
                                      </p:cBhvr>
                                    </p:animEffect>
                                    <p:anim calcmode="lin" valueType="num">
                                      <p:cBhvr>
                                        <p:cTn id="78"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6500"/>
                            </p:stCondLst>
                            <p:childTnLst>
                              <p:par>
                                <p:cTn id="81" presetID="42" presetClass="entr" presetSubtype="0" fill="hold" nodeType="afterEffect">
                                  <p:stCondLst>
                                    <p:cond delay="0"/>
                                  </p:stCondLst>
                                  <p:childTnLst>
                                    <p:set>
                                      <p:cBhvr>
                                        <p:cTn id="82" dur="1" fill="hold">
                                          <p:stCondLst>
                                            <p:cond delay="0"/>
                                          </p:stCondLst>
                                        </p:cTn>
                                        <p:tgtEl>
                                          <p:spTgt spid="26">
                                            <p:txEl>
                                              <p:pRg st="0" end="0"/>
                                            </p:txEl>
                                          </p:spTgt>
                                        </p:tgtEl>
                                        <p:attrNameLst>
                                          <p:attrName>style.visibility</p:attrName>
                                        </p:attrNameLst>
                                      </p:cBhvr>
                                      <p:to>
                                        <p:strVal val="visible"/>
                                      </p:to>
                                    </p:set>
                                    <p:animEffect transition="in" filter="fade">
                                      <p:cBhvr>
                                        <p:cTn id="83" dur="1000"/>
                                        <p:tgtEl>
                                          <p:spTgt spid="26">
                                            <p:txEl>
                                              <p:pRg st="0" end="0"/>
                                            </p:txEl>
                                          </p:spTgt>
                                        </p:tgtEl>
                                      </p:cBhvr>
                                    </p:animEffect>
                                    <p:anim calcmode="lin" valueType="num">
                                      <p:cBhvr>
                                        <p:cTn id="84"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85"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86" fill="hold">
                            <p:stCondLst>
                              <p:cond delay="17500"/>
                            </p:stCondLst>
                            <p:childTnLst>
                              <p:par>
                                <p:cTn id="87" presetID="42" presetClass="entr" presetSubtype="0" fill="hold" nodeType="afterEffect">
                                  <p:stCondLst>
                                    <p:cond delay="0"/>
                                  </p:stCondLst>
                                  <p:childTnLst>
                                    <p:set>
                                      <p:cBhvr>
                                        <p:cTn id="88" dur="1" fill="hold">
                                          <p:stCondLst>
                                            <p:cond delay="0"/>
                                          </p:stCondLst>
                                        </p:cTn>
                                        <p:tgtEl>
                                          <p:spTgt spid="26">
                                            <p:txEl>
                                              <p:pRg st="1" end="1"/>
                                            </p:txEl>
                                          </p:spTgt>
                                        </p:tgtEl>
                                        <p:attrNameLst>
                                          <p:attrName>style.visibility</p:attrName>
                                        </p:attrNameLst>
                                      </p:cBhvr>
                                      <p:to>
                                        <p:strVal val="visible"/>
                                      </p:to>
                                    </p:set>
                                    <p:animEffect transition="in" filter="fade">
                                      <p:cBhvr>
                                        <p:cTn id="89" dur="1000"/>
                                        <p:tgtEl>
                                          <p:spTgt spid="26">
                                            <p:txEl>
                                              <p:pRg st="1" end="1"/>
                                            </p:txEl>
                                          </p:spTgt>
                                        </p:tgtEl>
                                      </p:cBhvr>
                                    </p:animEffect>
                                    <p:anim calcmode="lin" valueType="num">
                                      <p:cBhvr>
                                        <p:cTn id="90"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9" grpId="0" animBg="1"/>
      <p:bldP spid="20" grpId="0" animBg="1"/>
      <p:bldP spid="21" grpId="0" animBg="1"/>
      <p:bldP spid="27" grpId="0" animBg="1"/>
      <p:bldP spid="28" grpId="0"/>
      <p:bldP spid="32"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28650" y="365127"/>
            <a:ext cx="7886700" cy="590838"/>
          </a:xfrm>
        </p:spPr>
        <p:txBody>
          <a:bodyPr>
            <a:noAutofit/>
          </a:bodyPr>
          <a:lstStyle/>
          <a:p>
            <a:pPr algn="ctr"/>
            <a:r>
              <a:rPr lang="es-ES" sz="3600" dirty="0" smtClean="0">
                <a:latin typeface="Arial Black" pitchFamily="34" charset="0"/>
              </a:rPr>
              <a:t>Ejemplo 2 </a:t>
            </a:r>
            <a:endParaRPr lang="es-ES" sz="3600" dirty="0">
              <a:latin typeface="Arial Black" pitchFamily="34" charset="0"/>
            </a:endParaRPr>
          </a:p>
        </p:txBody>
      </p:sp>
      <mc:AlternateContent xmlns:mc="http://schemas.openxmlformats.org/markup-compatibility/2006" xmlns:a14="http://schemas.microsoft.com/office/drawing/2010/main">
        <mc:Choice Requires="a14">
          <p:sp>
            <p:nvSpPr>
              <p:cNvPr id="6" name="5 Marcador de contenido"/>
              <p:cNvSpPr>
                <a:spLocks noGrp="1"/>
              </p:cNvSpPr>
              <p:nvPr>
                <p:ph idx="1"/>
              </p:nvPr>
            </p:nvSpPr>
            <p:spPr>
              <a:xfrm>
                <a:off x="387930" y="1246909"/>
                <a:ext cx="8196695" cy="5384721"/>
              </a:xfrm>
            </p:spPr>
            <p:txBody>
              <a:bodyPr/>
              <a:lstStyle/>
              <a:p>
                <a:pPr marL="0" indent="0">
                  <a:buNone/>
                </a:pPr>
                <a:r>
                  <a:rPr lang="es-ES" sz="3200" dirty="0" smtClean="0"/>
                  <a:t>Convertir 8 </a:t>
                </a:r>
                <a14:m>
                  <m:oMath xmlns:m="http://schemas.openxmlformats.org/officeDocument/2006/math">
                    <m:r>
                      <a:rPr lang="es-ES" sz="3200" i="1" smtClean="0">
                        <a:latin typeface="Cambria Math"/>
                        <a:ea typeface="Cambria Math"/>
                      </a:rPr>
                      <m:t>𝜇</m:t>
                    </m:r>
                    <m:r>
                      <m:rPr>
                        <m:sty m:val="p"/>
                      </m:rPr>
                      <a:rPr lang="es-ES" sz="3200" b="0" i="0" smtClean="0">
                        <a:latin typeface="Cambria Math"/>
                        <a:ea typeface="Cambria Math"/>
                      </a:rPr>
                      <m:t>m</m:t>
                    </m:r>
                    <m:r>
                      <a:rPr lang="es-ES" sz="3200" b="0" i="0" smtClean="0">
                        <a:latin typeface="Cambria Math"/>
                        <a:ea typeface="Cambria Math"/>
                      </a:rPr>
                      <m:t> </m:t>
                    </m:r>
                    <m:r>
                      <m:rPr>
                        <m:sty m:val="p"/>
                      </m:rPr>
                      <a:rPr lang="es-ES" sz="3200" b="0" i="0" smtClean="0">
                        <a:latin typeface="Cambria Math"/>
                        <a:ea typeface="Cambria Math"/>
                      </a:rPr>
                      <m:t>en</m:t>
                    </m:r>
                    <m:r>
                      <a:rPr lang="es-ES" sz="3200" b="0" i="0" smtClean="0">
                        <a:latin typeface="Cambria Math"/>
                        <a:ea typeface="Cambria Math"/>
                      </a:rPr>
                      <m:t> </m:t>
                    </m:r>
                    <m:r>
                      <m:rPr>
                        <m:sty m:val="p"/>
                      </m:rPr>
                      <a:rPr lang="es-ES" sz="3200" b="0" i="0" smtClean="0">
                        <a:latin typeface="Cambria Math"/>
                        <a:ea typeface="Cambria Math"/>
                      </a:rPr>
                      <m:t>cm</m:t>
                    </m:r>
                  </m:oMath>
                </a14:m>
                <a:endParaRPr lang="es-ES" sz="3200"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r>
                  <a:rPr lang="es-ES" dirty="0" smtClean="0"/>
                  <a:t>                                                                                </a:t>
                </a:r>
                <a:endParaRPr lang="es-ES" sz="2400" dirty="0"/>
              </a:p>
              <a:p>
                <a:pPr marL="0" indent="0">
                  <a:buNone/>
                </a:pPr>
                <a:endParaRPr lang="es-ES" dirty="0" smtClean="0"/>
              </a:p>
            </p:txBody>
          </p:sp>
        </mc:Choice>
        <mc:Fallback xmlns="">
          <p:sp>
            <p:nvSpPr>
              <p:cNvPr id="6" name="5 Marcador de contenido"/>
              <p:cNvSpPr>
                <a:spLocks noGrp="1" noRot="1" noChangeAspect="1" noMove="1" noResize="1" noEditPoints="1" noAdjustHandles="1" noChangeArrowheads="1" noChangeShapeType="1" noTextEdit="1"/>
              </p:cNvSpPr>
              <p:nvPr>
                <p:ph idx="1"/>
              </p:nvPr>
            </p:nvSpPr>
            <p:spPr>
              <a:xfrm>
                <a:off x="387930" y="1246909"/>
                <a:ext cx="8196695" cy="5384721"/>
              </a:xfrm>
              <a:blipFill rotWithShape="1">
                <a:blip r:embed="rId2"/>
                <a:stretch>
                  <a:fillRect l="-1935" t="-2265"/>
                </a:stretch>
              </a:blipFill>
            </p:spPr>
            <p:txBody>
              <a:bodyPr/>
              <a:lstStyle/>
              <a:p>
                <a:r>
                  <a:rPr lang="es-ES">
                    <a:noFill/>
                  </a:rPr>
                  <a:t> </a:t>
                </a:r>
              </a:p>
            </p:txBody>
          </p:sp>
        </mc:Fallback>
      </mc:AlternateContent>
      <p:sp>
        <p:nvSpPr>
          <p:cNvPr id="7" name="6 Rectángulo"/>
          <p:cNvSpPr/>
          <p:nvPr/>
        </p:nvSpPr>
        <p:spPr>
          <a:xfrm>
            <a:off x="651172" y="1814945"/>
            <a:ext cx="2854071" cy="9019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w="57150">
                <a:solidFill>
                  <a:srgbClr val="FF0000"/>
                </a:solidFill>
              </a:ln>
            </a:endParaRPr>
          </a:p>
        </p:txBody>
      </p:sp>
      <p:sp>
        <p:nvSpPr>
          <p:cNvPr id="8" name="7 CuadroTexto"/>
          <p:cNvSpPr txBox="1"/>
          <p:nvPr/>
        </p:nvSpPr>
        <p:spPr>
          <a:xfrm>
            <a:off x="374072" y="1981206"/>
            <a:ext cx="3602149" cy="584775"/>
          </a:xfrm>
          <a:prstGeom prst="rect">
            <a:avLst/>
          </a:prstGeom>
          <a:noFill/>
        </p:spPr>
        <p:txBody>
          <a:bodyPr wrap="square" rtlCol="0">
            <a:spAutoFit/>
          </a:bodyPr>
          <a:lstStyle/>
          <a:p>
            <a:r>
              <a:rPr lang="es-ES" sz="3200" dirty="0" smtClean="0"/>
              <a:t>    m  dm   cm  mm </a:t>
            </a:r>
            <a:endParaRPr lang="es-ES" sz="3200" dirty="0"/>
          </a:p>
        </p:txBody>
      </p:sp>
      <p:sp>
        <p:nvSpPr>
          <p:cNvPr id="21" name="20 Arco"/>
          <p:cNvSpPr/>
          <p:nvPr/>
        </p:nvSpPr>
        <p:spPr>
          <a:xfrm rot="8193770">
            <a:off x="2259597" y="1887784"/>
            <a:ext cx="814874" cy="771589"/>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23" name="22 CuadroTexto"/>
              <p:cNvSpPr txBox="1"/>
              <p:nvPr/>
            </p:nvSpPr>
            <p:spPr>
              <a:xfrm>
                <a:off x="2131855" y="2460731"/>
                <a:ext cx="1967347" cy="861774"/>
              </a:xfrm>
              <a:prstGeom prst="rect">
                <a:avLst/>
              </a:prstGeom>
              <a:noFill/>
            </p:spPr>
            <p:txBody>
              <a:bodyPr wrap="square" rtlCol="0">
                <a:spAutoFit/>
              </a:bodyPr>
              <a:lstStyle/>
              <a:p>
                <a:r>
                  <a:rPr lang="es-ES" dirty="0" smtClean="0"/>
                  <a:t>                          </a:t>
                </a:r>
                <a14:m>
                  <m:oMath xmlns:m="http://schemas.openxmlformats.org/officeDocument/2006/math">
                    <m:sSup>
                      <m:sSupPr>
                        <m:ctrlPr>
                          <a:rPr lang="es-ES" sz="3200" i="1" smtClean="0">
                            <a:latin typeface="Cambria Math" panose="02040503050406030204" pitchFamily="18" charset="0"/>
                          </a:rPr>
                        </m:ctrlPr>
                      </m:sSupPr>
                      <m:e>
                        <m:r>
                          <a:rPr lang="es-ES" sz="3200" b="0" i="1" smtClean="0">
                            <a:latin typeface="Cambria Math"/>
                          </a:rPr>
                          <m:t>10</m:t>
                        </m:r>
                      </m:e>
                      <m:sup>
                        <m:r>
                          <a:rPr lang="es-ES" sz="3200" b="0" i="1" smtClean="0">
                            <a:latin typeface="Cambria Math"/>
                          </a:rPr>
                          <m:t>−1</m:t>
                        </m:r>
                      </m:sup>
                    </m:sSup>
                  </m:oMath>
                </a14:m>
                <a:r>
                  <a:rPr lang="es-ES" sz="3200" dirty="0" smtClean="0"/>
                  <a:t>   </a:t>
                </a:r>
                <a:endParaRPr lang="es-ES" sz="3200" dirty="0"/>
              </a:p>
            </p:txBody>
          </p:sp>
        </mc:Choice>
        <mc:Fallback xmlns="">
          <p:sp>
            <p:nvSpPr>
              <p:cNvPr id="23" name="22 CuadroTexto"/>
              <p:cNvSpPr txBox="1">
                <a:spLocks noRot="1" noChangeAspect="1" noMove="1" noResize="1" noEditPoints="1" noAdjustHandles="1" noChangeArrowheads="1" noChangeShapeType="1" noTextEdit="1"/>
              </p:cNvSpPr>
              <p:nvPr/>
            </p:nvSpPr>
            <p:spPr>
              <a:xfrm>
                <a:off x="2131855" y="2460731"/>
                <a:ext cx="1967347" cy="861774"/>
              </a:xfrm>
              <a:prstGeom prst="rect">
                <a:avLst/>
              </a:prstGeom>
              <a:blipFill rotWithShape="1">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25 CuadroTexto"/>
              <p:cNvSpPr txBox="1"/>
              <p:nvPr/>
            </p:nvSpPr>
            <p:spPr>
              <a:xfrm>
                <a:off x="374072" y="4599743"/>
                <a:ext cx="8672945" cy="1600438"/>
              </a:xfrm>
              <a:prstGeom prst="rect">
                <a:avLst/>
              </a:prstGeom>
              <a:noFill/>
            </p:spPr>
            <p:txBody>
              <a:bodyPr wrap="square" rtlCol="0">
                <a:spAutoFit/>
              </a:bodyPr>
              <a:lstStyle/>
              <a:p>
                <a:r>
                  <a:rPr lang="es-ES" dirty="0" smtClean="0"/>
                  <a:t> </a:t>
                </a:r>
                <a:r>
                  <a:rPr lang="es-ES" sz="3200" dirty="0" smtClean="0">
                    <a:latin typeface="Arial" pitchFamily="34" charset="0"/>
                    <a:cs typeface="Arial" pitchFamily="34" charset="0"/>
                  </a:rPr>
                  <a:t>De </a:t>
                </a:r>
                <a:r>
                  <a:rPr lang="es-ES" sz="3200" dirty="0">
                    <a:latin typeface="Arial" pitchFamily="34" charset="0"/>
                    <a:cs typeface="Arial" pitchFamily="34" charset="0"/>
                  </a:rPr>
                  <a:t>una unidad menor a una </a:t>
                </a:r>
                <a:r>
                  <a:rPr lang="es-ES" sz="3200" dirty="0" smtClean="0">
                    <a:latin typeface="Arial" pitchFamily="34" charset="0"/>
                    <a:cs typeface="Arial" pitchFamily="34" charset="0"/>
                  </a:rPr>
                  <a:t>mayor, </a:t>
                </a:r>
                <a:r>
                  <a:rPr lang="es-ES" sz="3200" dirty="0">
                    <a:latin typeface="Arial" pitchFamily="34" charset="0"/>
                    <a:cs typeface="Arial" pitchFamily="34" charset="0"/>
                  </a:rPr>
                  <a:t>s</a:t>
                </a:r>
                <a:r>
                  <a:rPr lang="es-ES" sz="3200" dirty="0" smtClean="0">
                    <a:latin typeface="Arial" pitchFamily="34" charset="0"/>
                    <a:cs typeface="Arial" pitchFamily="34" charset="0"/>
                  </a:rPr>
                  <a:t>e multiplica por </a:t>
                </a:r>
                <a14:m>
                  <m:oMath xmlns:m="http://schemas.openxmlformats.org/officeDocument/2006/math">
                    <m:sSup>
                      <m:sSupPr>
                        <m:ctrlPr>
                          <a:rPr lang="es-ES" sz="3200" i="1" smtClean="0">
                            <a:latin typeface="Cambria Math" panose="02040503050406030204" pitchFamily="18" charset="0"/>
                          </a:rPr>
                        </m:ctrlPr>
                      </m:sSupPr>
                      <m:e>
                        <m:r>
                          <a:rPr lang="es-ES" sz="3200" b="0" i="1" smtClean="0">
                            <a:latin typeface="Cambria Math"/>
                          </a:rPr>
                          <m:t>10</m:t>
                        </m:r>
                      </m:e>
                      <m:sup>
                        <m:r>
                          <a:rPr lang="es-ES" sz="3200" b="0" i="1" smtClean="0">
                            <a:latin typeface="Cambria Math"/>
                          </a:rPr>
                          <m:t>−</m:t>
                        </m:r>
                        <m:r>
                          <a:rPr lang="es-ES" sz="3200" b="0" i="1" smtClean="0">
                            <a:latin typeface="Cambria Math"/>
                          </a:rPr>
                          <m:t>𝑛</m:t>
                        </m:r>
                      </m:sup>
                    </m:sSup>
                  </m:oMath>
                </a14:m>
                <a:r>
                  <a:rPr lang="es-ES" sz="3200" dirty="0" smtClean="0">
                    <a:latin typeface="Arial" pitchFamily="34" charset="0"/>
                    <a:cs typeface="Arial" pitchFamily="34" charset="0"/>
                  </a:rPr>
                  <a:t>.  Entonces el resultado es :     </a:t>
                </a:r>
              </a:p>
              <a:p>
                <a:r>
                  <a:rPr lang="es-ES" sz="3200" dirty="0" smtClean="0">
                    <a:latin typeface="Arial" pitchFamily="34" charset="0"/>
                    <a:cs typeface="Arial" pitchFamily="34" charset="0"/>
                  </a:rPr>
                  <a:t>                  8 .  </a:t>
                </a:r>
                <a14:m>
                  <m:oMath xmlns:m="http://schemas.openxmlformats.org/officeDocument/2006/math">
                    <m:sSup>
                      <m:sSupPr>
                        <m:ctrlPr>
                          <a:rPr lang="es-ES" sz="3200" i="1" smtClean="0">
                            <a:latin typeface="Cambria Math" panose="02040503050406030204" pitchFamily="18" charset="0"/>
                          </a:rPr>
                        </m:ctrlPr>
                      </m:sSupPr>
                      <m:e>
                        <m:r>
                          <a:rPr lang="es-ES" sz="3200" b="0" i="1" smtClean="0">
                            <a:latin typeface="Cambria Math"/>
                          </a:rPr>
                          <m:t>10</m:t>
                        </m:r>
                      </m:e>
                      <m:sup>
                        <m:r>
                          <a:rPr lang="es-ES" sz="3200" b="0" i="1" smtClean="0">
                            <a:latin typeface="Cambria Math"/>
                          </a:rPr>
                          <m:t>−4</m:t>
                        </m:r>
                      </m:sup>
                    </m:sSup>
                    <m:r>
                      <a:rPr lang="es-ES" sz="3200" b="0" i="0" smtClean="0">
                        <a:latin typeface="Cambria Math"/>
                      </a:rPr>
                      <m:t> </m:t>
                    </m:r>
                    <m:r>
                      <m:rPr>
                        <m:sty m:val="p"/>
                      </m:rPr>
                      <a:rPr lang="es-ES" sz="3200" b="0" i="0" smtClean="0">
                        <a:latin typeface="Cambria Math"/>
                      </a:rPr>
                      <m:t>cm</m:t>
                    </m:r>
                    <m:r>
                      <a:rPr lang="es-ES" sz="3200" b="0" i="0" smtClean="0">
                        <a:latin typeface="Cambria Math"/>
                      </a:rPr>
                      <m:t>= </m:t>
                    </m:r>
                  </m:oMath>
                </a14:m>
                <a:r>
                  <a:rPr lang="es-ES" sz="3200" dirty="0" smtClean="0">
                    <a:latin typeface="Arial" pitchFamily="34" charset="0"/>
                    <a:cs typeface="Arial" pitchFamily="34" charset="0"/>
                  </a:rPr>
                  <a:t>0,000 8 cm</a:t>
                </a:r>
                <a:endParaRPr lang="es-ES" sz="3200" dirty="0">
                  <a:latin typeface="Arial" pitchFamily="34" charset="0"/>
                  <a:cs typeface="Arial" pitchFamily="34" charset="0"/>
                </a:endParaRPr>
              </a:p>
            </p:txBody>
          </p:sp>
        </mc:Choice>
        <mc:Fallback xmlns="">
          <p:sp>
            <p:nvSpPr>
              <p:cNvPr id="26" name="25 CuadroTexto"/>
              <p:cNvSpPr txBox="1">
                <a:spLocks noRot="1" noChangeAspect="1" noMove="1" noResize="1" noEditPoints="1" noAdjustHandles="1" noChangeArrowheads="1" noChangeShapeType="1" noTextEdit="1"/>
              </p:cNvSpPr>
              <p:nvPr/>
            </p:nvSpPr>
            <p:spPr>
              <a:xfrm>
                <a:off x="374072" y="4599743"/>
                <a:ext cx="8672945" cy="1600438"/>
              </a:xfrm>
              <a:prstGeom prst="rect">
                <a:avLst/>
              </a:prstGeom>
              <a:blipFill rotWithShape="1">
                <a:blip r:embed="rId4"/>
                <a:stretch>
                  <a:fillRect l="-1757" t="-4962" r="-7098" b="-9924"/>
                </a:stretch>
              </a:blipFill>
            </p:spPr>
            <p:txBody>
              <a:bodyPr/>
              <a:lstStyle/>
              <a:p>
                <a:r>
                  <a:rPr lang="es-ES">
                    <a:noFill/>
                  </a:rPr>
                  <a:t> </a:t>
                </a:r>
              </a:p>
            </p:txBody>
          </p:sp>
        </mc:Fallback>
      </mc:AlternateContent>
      <p:sp>
        <p:nvSpPr>
          <p:cNvPr id="27" name="26 Rectángulo"/>
          <p:cNvSpPr/>
          <p:nvPr/>
        </p:nvSpPr>
        <p:spPr>
          <a:xfrm>
            <a:off x="4239491" y="2819997"/>
            <a:ext cx="3096509" cy="7406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w="57150">
                <a:solidFill>
                  <a:schemeClr val="tx1"/>
                </a:solidFill>
              </a:ln>
            </a:endParaRPr>
          </a:p>
        </p:txBody>
      </p:sp>
      <mc:AlternateContent xmlns:mc="http://schemas.openxmlformats.org/markup-compatibility/2006" xmlns:a14="http://schemas.microsoft.com/office/drawing/2010/main">
        <mc:Choice Requires="a14">
          <p:sp>
            <p:nvSpPr>
              <p:cNvPr id="28" name="27 CuadroTexto"/>
              <p:cNvSpPr txBox="1"/>
              <p:nvPr/>
            </p:nvSpPr>
            <p:spPr>
              <a:xfrm>
                <a:off x="4502731" y="2819997"/>
                <a:ext cx="314498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3200" i="1" smtClean="0">
                          <a:latin typeface="Cambria Math"/>
                          <a:ea typeface="Cambria Math"/>
                        </a:rPr>
                        <m:t>𝜇</m:t>
                      </m:r>
                      <m:r>
                        <a:rPr lang="es-ES" sz="3200" b="0" i="1" smtClean="0">
                          <a:latin typeface="Cambria Math"/>
                          <a:ea typeface="Cambria Math"/>
                        </a:rPr>
                        <m:t>𝑚</m:t>
                      </m:r>
                      <m:r>
                        <a:rPr lang="es-ES" sz="3200" b="0" i="1" smtClean="0">
                          <a:latin typeface="Cambria Math"/>
                          <a:ea typeface="Cambria Math"/>
                        </a:rPr>
                        <m:t>    </m:t>
                      </m:r>
                      <m:r>
                        <a:rPr lang="es-ES" sz="3200" b="0" i="1" smtClean="0">
                          <a:latin typeface="Cambria Math"/>
                          <a:ea typeface="Cambria Math"/>
                        </a:rPr>
                        <m:t>𝑛𝑚</m:t>
                      </m:r>
                      <m:r>
                        <a:rPr lang="es-ES" sz="3200" b="0" i="1" smtClean="0">
                          <a:latin typeface="Cambria Math"/>
                          <a:ea typeface="Cambria Math"/>
                        </a:rPr>
                        <m:t>…….          </m:t>
                      </m:r>
                    </m:oMath>
                  </m:oMathPara>
                </a14:m>
                <a:endParaRPr lang="es-ES" sz="3200" dirty="0"/>
              </a:p>
            </p:txBody>
          </p:sp>
        </mc:Choice>
        <mc:Fallback xmlns="">
          <p:sp>
            <p:nvSpPr>
              <p:cNvPr id="28" name="27 CuadroTexto"/>
              <p:cNvSpPr txBox="1">
                <a:spLocks noRot="1" noChangeAspect="1" noMove="1" noResize="1" noEditPoints="1" noAdjustHandles="1" noChangeArrowheads="1" noChangeShapeType="1" noTextEdit="1"/>
              </p:cNvSpPr>
              <p:nvPr/>
            </p:nvSpPr>
            <p:spPr>
              <a:xfrm>
                <a:off x="4502731" y="2819997"/>
                <a:ext cx="3144982" cy="584775"/>
              </a:xfrm>
              <a:prstGeom prst="rect">
                <a:avLst/>
              </a:prstGeom>
              <a:blipFill rotWithShape="1">
                <a:blip r:embed="rId5"/>
                <a:stretch>
                  <a:fillRect/>
                </a:stretch>
              </a:blipFill>
            </p:spPr>
            <p:txBody>
              <a:bodyPr/>
              <a:lstStyle/>
              <a:p>
                <a:r>
                  <a:rPr lang="es-ES">
                    <a:noFill/>
                  </a:rPr>
                  <a:t> </a:t>
                </a:r>
              </a:p>
            </p:txBody>
          </p:sp>
        </mc:Fallback>
      </mc:AlternateContent>
      <p:sp>
        <p:nvSpPr>
          <p:cNvPr id="32" name="31 Arco"/>
          <p:cNvSpPr/>
          <p:nvPr/>
        </p:nvSpPr>
        <p:spPr>
          <a:xfrm rot="9192342">
            <a:off x="2798282" y="500823"/>
            <a:ext cx="2474845" cy="3010919"/>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35" name="34 CuadroTexto"/>
              <p:cNvSpPr txBox="1"/>
              <p:nvPr/>
            </p:nvSpPr>
            <p:spPr>
              <a:xfrm>
                <a:off x="3186537" y="3482039"/>
                <a:ext cx="78971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S" sz="3200" i="1" smtClean="0">
                              <a:latin typeface="Cambria Math" panose="02040503050406030204" pitchFamily="18" charset="0"/>
                            </a:rPr>
                          </m:ctrlPr>
                        </m:sSupPr>
                        <m:e>
                          <m:r>
                            <a:rPr lang="es-ES" sz="3200" b="0" i="1" smtClean="0">
                              <a:latin typeface="Cambria Math"/>
                            </a:rPr>
                            <m:t>10</m:t>
                          </m:r>
                        </m:e>
                        <m:sup>
                          <m:r>
                            <a:rPr lang="es-ES" sz="3200" b="0" i="1" smtClean="0">
                              <a:latin typeface="Cambria Math"/>
                            </a:rPr>
                            <m:t>−3</m:t>
                          </m:r>
                        </m:sup>
                      </m:sSup>
                    </m:oMath>
                  </m:oMathPara>
                </a14:m>
                <a:endParaRPr lang="es-ES" sz="3200" dirty="0"/>
              </a:p>
            </p:txBody>
          </p:sp>
        </mc:Choice>
        <mc:Fallback xmlns="">
          <p:sp>
            <p:nvSpPr>
              <p:cNvPr id="35" name="34 CuadroTexto"/>
              <p:cNvSpPr txBox="1">
                <a:spLocks noRot="1" noChangeAspect="1" noMove="1" noResize="1" noEditPoints="1" noAdjustHandles="1" noChangeArrowheads="1" noChangeShapeType="1" noTextEdit="1"/>
              </p:cNvSpPr>
              <p:nvPr/>
            </p:nvSpPr>
            <p:spPr>
              <a:xfrm>
                <a:off x="3186537" y="3482039"/>
                <a:ext cx="789710" cy="584775"/>
              </a:xfrm>
              <a:prstGeom prst="rect">
                <a:avLst/>
              </a:prstGeom>
              <a:blipFill rotWithShape="1">
                <a:blip r:embed="rId6"/>
                <a:stretch>
                  <a:fillRect r="-15504"/>
                </a:stretch>
              </a:blipFill>
            </p:spPr>
            <p:txBody>
              <a:bodyPr/>
              <a:lstStyle/>
              <a:p>
                <a:r>
                  <a:rPr lang="es-ES">
                    <a:noFill/>
                  </a:rPr>
                  <a:t> </a:t>
                </a:r>
              </a:p>
            </p:txBody>
          </p:sp>
        </mc:Fallback>
      </mc:AlternateContent>
      <p:cxnSp>
        <p:nvCxnSpPr>
          <p:cNvPr id="36" name="35 Conector recto de flecha"/>
          <p:cNvCxnSpPr/>
          <p:nvPr/>
        </p:nvCxnSpPr>
        <p:spPr>
          <a:xfrm flipH="1" flipV="1">
            <a:off x="2867902" y="2468466"/>
            <a:ext cx="117739" cy="21516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1" name="40 Conector recto de flecha"/>
          <p:cNvCxnSpPr/>
          <p:nvPr/>
        </p:nvCxnSpPr>
        <p:spPr>
          <a:xfrm flipH="1" flipV="1">
            <a:off x="2244433" y="2424514"/>
            <a:ext cx="207830" cy="17223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5" name="14 Conector recto de flecha"/>
          <p:cNvCxnSpPr/>
          <p:nvPr/>
        </p:nvCxnSpPr>
        <p:spPr>
          <a:xfrm flipH="1">
            <a:off x="2078207" y="4074246"/>
            <a:ext cx="5257794" cy="0"/>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15 CuadroTexto"/>
              <p:cNvSpPr txBox="1"/>
              <p:nvPr/>
            </p:nvSpPr>
            <p:spPr>
              <a:xfrm>
                <a:off x="484918" y="3506192"/>
                <a:ext cx="1634854" cy="923330"/>
              </a:xfrm>
              <a:prstGeom prst="rect">
                <a:avLst/>
              </a:prstGeom>
              <a:noFill/>
            </p:spPr>
            <p:txBody>
              <a:bodyPr wrap="square" rtlCol="0">
                <a:spAutoFit/>
              </a:bodyPr>
              <a:lstStyle/>
              <a:p>
                <a:r>
                  <a:rPr lang="es-ES" sz="5400" b="1" dirty="0" smtClean="0"/>
                  <a:t>.</a:t>
                </a:r>
                <a:r>
                  <a:rPr lang="es-ES" sz="3200" dirty="0"/>
                  <a:t> </a:t>
                </a:r>
                <a14:m>
                  <m:oMath xmlns:m="http://schemas.openxmlformats.org/officeDocument/2006/math">
                    <m:sSup>
                      <m:sSupPr>
                        <m:ctrlPr>
                          <a:rPr lang="es-ES" sz="3200" i="1">
                            <a:latin typeface="Cambria Math" panose="02040503050406030204" pitchFamily="18" charset="0"/>
                          </a:rPr>
                        </m:ctrlPr>
                      </m:sSupPr>
                      <m:e>
                        <m:r>
                          <a:rPr lang="es-ES" sz="3200" i="1">
                            <a:latin typeface="Cambria Math"/>
                          </a:rPr>
                          <m:t>10</m:t>
                        </m:r>
                      </m:e>
                      <m:sup>
                        <m:r>
                          <a:rPr lang="es-ES" sz="3200" i="1">
                            <a:latin typeface="Cambria Math"/>
                          </a:rPr>
                          <m:t>−</m:t>
                        </m:r>
                        <m:r>
                          <a:rPr lang="es-ES" sz="3200" i="1">
                            <a:latin typeface="Cambria Math"/>
                          </a:rPr>
                          <m:t>𝑛</m:t>
                        </m:r>
                      </m:sup>
                    </m:sSup>
                  </m:oMath>
                </a14:m>
                <a:r>
                  <a:rPr lang="es-ES" sz="3200" dirty="0" smtClean="0"/>
                  <a:t> </a:t>
                </a:r>
                <a:endParaRPr lang="es-ES" sz="3200" dirty="0"/>
              </a:p>
            </p:txBody>
          </p:sp>
        </mc:Choice>
        <mc:Fallback xmlns="">
          <p:sp>
            <p:nvSpPr>
              <p:cNvPr id="16" name="15 CuadroTexto"/>
              <p:cNvSpPr txBox="1">
                <a:spLocks noRot="1" noChangeAspect="1" noMove="1" noResize="1" noEditPoints="1" noAdjustHandles="1" noChangeArrowheads="1" noChangeShapeType="1" noTextEdit="1"/>
              </p:cNvSpPr>
              <p:nvPr/>
            </p:nvSpPr>
            <p:spPr>
              <a:xfrm>
                <a:off x="484918" y="3506192"/>
                <a:ext cx="1634854" cy="923330"/>
              </a:xfrm>
              <a:prstGeom prst="rect">
                <a:avLst/>
              </a:prstGeom>
              <a:blipFill rotWithShape="1">
                <a:blip r:embed="rId7"/>
                <a:stretch>
                  <a:fillRect l="-20149" t="-18421" b="-38816"/>
                </a:stretch>
              </a:blipFill>
            </p:spPr>
            <p:txBody>
              <a:bodyPr/>
              <a:lstStyle/>
              <a:p>
                <a:r>
                  <a:rPr lang="es-ES">
                    <a:noFill/>
                  </a:rPr>
                  <a:t> </a:t>
                </a:r>
              </a:p>
            </p:txBody>
          </p:sp>
        </mc:Fallback>
      </mc:AlternateContent>
    </p:spTree>
    <p:extLst>
      <p:ext uri="{BB962C8B-B14F-4D97-AF65-F5344CB8AC3E}">
        <p14:creationId xmlns:p14="http://schemas.microsoft.com/office/powerpoint/2010/main" val="1026790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100"/>
                                        <p:tgtEl>
                                          <p:spTgt spid="7"/>
                                        </p:tgtEl>
                                      </p:cBhvr>
                                    </p:animEffect>
                                    <p:anim calcmode="lin" valueType="num">
                                      <p:cBhvr>
                                        <p:cTn id="16" dur="1100" fill="hold"/>
                                        <p:tgtEl>
                                          <p:spTgt spid="7"/>
                                        </p:tgtEl>
                                        <p:attrNameLst>
                                          <p:attrName>ppt_x</p:attrName>
                                        </p:attrNameLst>
                                      </p:cBhvr>
                                      <p:tavLst>
                                        <p:tav tm="0">
                                          <p:val>
                                            <p:strVal val="#ppt_x"/>
                                          </p:val>
                                        </p:tav>
                                        <p:tav tm="100000">
                                          <p:val>
                                            <p:strVal val="#ppt_x"/>
                                          </p:val>
                                        </p:tav>
                                      </p:tavLst>
                                    </p:anim>
                                    <p:anim calcmode="lin" valueType="num">
                                      <p:cBhvr>
                                        <p:cTn id="17" dur="11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ppt_x</p:attrName>
                                        </p:attrNameLst>
                                      </p:cBhvr>
                                      <p:tavLst>
                                        <p:tav tm="0">
                                          <p:val>
                                            <p:strVal val="#ppt_x"/>
                                          </p:val>
                                        </p:tav>
                                        <p:tav tm="100000">
                                          <p:val>
                                            <p:strVal val="#ppt_x"/>
                                          </p:val>
                                        </p:tav>
                                      </p:tavLst>
                                    </p:anim>
                                    <p:anim calcmode="lin" valueType="num">
                                      <p:cBhvr>
                                        <p:cTn id="22" dur="1000" fill="hold"/>
                                        <p:tgtEl>
                                          <p:spTgt spid="27"/>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2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8">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8">
                                            <p:txEl>
                                              <p:pRg st="0" end="0"/>
                                            </p:txEl>
                                          </p:spTgt>
                                        </p:tgtEl>
                                        <p:attrNameLst>
                                          <p:attrName>style.visibility</p:attrName>
                                        </p:attrNameLst>
                                      </p:cBhvr>
                                      <p:to>
                                        <p:strVal val="visible"/>
                                      </p:to>
                                    </p:set>
                                    <p:anim calcmode="lin" valueType="num">
                                      <p:cBhvr additive="base">
                                        <p:cTn id="29" dur="20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5"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2000" fill="hold"/>
                                        <p:tgtEl>
                                          <p:spTgt spid="15"/>
                                        </p:tgtEl>
                                        <p:attrNameLst>
                                          <p:attrName>ppt_w</p:attrName>
                                        </p:attrNameLst>
                                      </p:cBhvr>
                                      <p:tavLst>
                                        <p:tav tm="0">
                                          <p:val>
                                            <p:strVal val="#ppt_w*0.70"/>
                                          </p:val>
                                        </p:tav>
                                        <p:tav tm="100000">
                                          <p:val>
                                            <p:strVal val="#ppt_w"/>
                                          </p:val>
                                        </p:tav>
                                      </p:tavLst>
                                    </p:anim>
                                    <p:anim calcmode="lin" valueType="num">
                                      <p:cBhvr>
                                        <p:cTn id="35" dur="2000" fill="hold"/>
                                        <p:tgtEl>
                                          <p:spTgt spid="15"/>
                                        </p:tgtEl>
                                        <p:attrNameLst>
                                          <p:attrName>ppt_h</p:attrName>
                                        </p:attrNameLst>
                                      </p:cBhvr>
                                      <p:tavLst>
                                        <p:tav tm="0">
                                          <p:val>
                                            <p:strVal val="#ppt_h"/>
                                          </p:val>
                                        </p:tav>
                                        <p:tav tm="100000">
                                          <p:val>
                                            <p:strVal val="#ppt_h"/>
                                          </p:val>
                                        </p:tav>
                                      </p:tavLst>
                                    </p:anim>
                                    <p:animEffect transition="in" filter="fade">
                                      <p:cBhvr>
                                        <p:cTn id="36" dur="2000"/>
                                        <p:tgtEl>
                                          <p:spTgt spid="15"/>
                                        </p:tgtEl>
                                      </p:cBhvr>
                                    </p:animEffect>
                                  </p:childTnLst>
                                </p:cTn>
                              </p:par>
                              <p:par>
                                <p:cTn id="37" presetID="42"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26" presetClass="entr" presetSubtype="0" fill="hold" nodeType="afterEffect">
                                  <p:stCondLst>
                                    <p:cond delay="0"/>
                                  </p:stCondLst>
                                  <p:childTnLst>
                                    <p:set>
                                      <p:cBhvr>
                                        <p:cTn id="44" dur="1" fill="hold">
                                          <p:stCondLst>
                                            <p:cond delay="0"/>
                                          </p:stCondLst>
                                        </p:cTn>
                                        <p:tgtEl>
                                          <p:spTgt spid="16">
                                            <p:txEl>
                                              <p:pRg st="0" end="0"/>
                                            </p:txEl>
                                          </p:spTgt>
                                        </p:tgtEl>
                                        <p:attrNameLst>
                                          <p:attrName>style.visibility</p:attrName>
                                        </p:attrNameLst>
                                      </p:cBhvr>
                                      <p:to>
                                        <p:strVal val="visible"/>
                                      </p:to>
                                    </p:set>
                                    <p:animEffect transition="in" filter="wipe(down)">
                                      <p:cBhvr>
                                        <p:cTn id="45" dur="580">
                                          <p:stCondLst>
                                            <p:cond delay="0"/>
                                          </p:stCondLst>
                                        </p:cTn>
                                        <p:tgtEl>
                                          <p:spTgt spid="16">
                                            <p:txEl>
                                              <p:pRg st="0" end="0"/>
                                            </p:txEl>
                                          </p:spTgt>
                                        </p:tgtEl>
                                      </p:cBhvr>
                                    </p:animEffect>
                                    <p:anim calcmode="lin" valueType="num">
                                      <p:cBhvr>
                                        <p:cTn id="46" dur="1822" tmFilter="0,0; 0.14,0.36; 0.43,0.73; 0.71,0.91; 1.0,1.0">
                                          <p:stCondLst>
                                            <p:cond delay="0"/>
                                          </p:stCondLst>
                                        </p:cTn>
                                        <p:tgtEl>
                                          <p:spTgt spid="16">
                                            <p:txEl>
                                              <p:pRg st="0" end="0"/>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6">
                                            <p:txEl>
                                              <p:pRg st="0" end="0"/>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6">
                                            <p:txEl>
                                              <p:pRg st="0" end="0"/>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6">
                                            <p:txEl>
                                              <p:pRg st="0" end="0"/>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6">
                                            <p:txEl>
                                              <p:pRg st="0" end="0"/>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16">
                                            <p:txEl>
                                              <p:pRg st="0" end="0"/>
                                            </p:txEl>
                                          </p:spTgt>
                                        </p:tgtEl>
                                      </p:cBhvr>
                                      <p:to x="100000" y="60000"/>
                                    </p:animScale>
                                    <p:animScale>
                                      <p:cBhvr>
                                        <p:cTn id="52" dur="166" decel="50000">
                                          <p:stCondLst>
                                            <p:cond delay="676"/>
                                          </p:stCondLst>
                                        </p:cTn>
                                        <p:tgtEl>
                                          <p:spTgt spid="16">
                                            <p:txEl>
                                              <p:pRg st="0" end="0"/>
                                            </p:txEl>
                                          </p:spTgt>
                                        </p:tgtEl>
                                      </p:cBhvr>
                                      <p:to x="100000" y="100000"/>
                                    </p:animScale>
                                    <p:animScale>
                                      <p:cBhvr>
                                        <p:cTn id="53" dur="26">
                                          <p:stCondLst>
                                            <p:cond delay="1312"/>
                                          </p:stCondLst>
                                        </p:cTn>
                                        <p:tgtEl>
                                          <p:spTgt spid="16">
                                            <p:txEl>
                                              <p:pRg st="0" end="0"/>
                                            </p:txEl>
                                          </p:spTgt>
                                        </p:tgtEl>
                                      </p:cBhvr>
                                      <p:to x="100000" y="80000"/>
                                    </p:animScale>
                                    <p:animScale>
                                      <p:cBhvr>
                                        <p:cTn id="54" dur="166" decel="50000">
                                          <p:stCondLst>
                                            <p:cond delay="1338"/>
                                          </p:stCondLst>
                                        </p:cTn>
                                        <p:tgtEl>
                                          <p:spTgt spid="16">
                                            <p:txEl>
                                              <p:pRg st="0" end="0"/>
                                            </p:txEl>
                                          </p:spTgt>
                                        </p:tgtEl>
                                      </p:cBhvr>
                                      <p:to x="100000" y="100000"/>
                                    </p:animScale>
                                    <p:animScale>
                                      <p:cBhvr>
                                        <p:cTn id="55" dur="26">
                                          <p:stCondLst>
                                            <p:cond delay="1642"/>
                                          </p:stCondLst>
                                        </p:cTn>
                                        <p:tgtEl>
                                          <p:spTgt spid="16">
                                            <p:txEl>
                                              <p:pRg st="0" end="0"/>
                                            </p:txEl>
                                          </p:spTgt>
                                        </p:tgtEl>
                                      </p:cBhvr>
                                      <p:to x="100000" y="90000"/>
                                    </p:animScale>
                                    <p:animScale>
                                      <p:cBhvr>
                                        <p:cTn id="56" dur="166" decel="50000">
                                          <p:stCondLst>
                                            <p:cond delay="1668"/>
                                          </p:stCondLst>
                                        </p:cTn>
                                        <p:tgtEl>
                                          <p:spTgt spid="16">
                                            <p:txEl>
                                              <p:pRg st="0" end="0"/>
                                            </p:txEl>
                                          </p:spTgt>
                                        </p:tgtEl>
                                      </p:cBhvr>
                                      <p:to x="100000" y="100000"/>
                                    </p:animScale>
                                    <p:animScale>
                                      <p:cBhvr>
                                        <p:cTn id="57" dur="26">
                                          <p:stCondLst>
                                            <p:cond delay="1808"/>
                                          </p:stCondLst>
                                        </p:cTn>
                                        <p:tgtEl>
                                          <p:spTgt spid="16">
                                            <p:txEl>
                                              <p:pRg st="0" end="0"/>
                                            </p:txEl>
                                          </p:spTgt>
                                        </p:tgtEl>
                                      </p:cBhvr>
                                      <p:to x="100000" y="95000"/>
                                    </p:animScale>
                                    <p:animScale>
                                      <p:cBhvr>
                                        <p:cTn id="58" dur="166" decel="50000">
                                          <p:stCondLst>
                                            <p:cond delay="1834"/>
                                          </p:stCondLst>
                                        </p:cTn>
                                        <p:tgtEl>
                                          <p:spTgt spid="16">
                                            <p:txEl>
                                              <p:pRg st="0" end="0"/>
                                            </p:txEl>
                                          </p:spTgt>
                                        </p:tgtEl>
                                      </p:cBhvr>
                                      <p:to x="100000" y="100000"/>
                                    </p:animScale>
                                  </p:childTnLst>
                                </p:cTn>
                              </p:par>
                              <p:par>
                                <p:cTn id="59" presetID="55"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2000" fill="hold"/>
                                        <p:tgtEl>
                                          <p:spTgt spid="32"/>
                                        </p:tgtEl>
                                        <p:attrNameLst>
                                          <p:attrName>ppt_w</p:attrName>
                                        </p:attrNameLst>
                                      </p:cBhvr>
                                      <p:tavLst>
                                        <p:tav tm="0">
                                          <p:val>
                                            <p:strVal val="#ppt_w*0.70"/>
                                          </p:val>
                                        </p:tav>
                                        <p:tav tm="100000">
                                          <p:val>
                                            <p:strVal val="#ppt_w"/>
                                          </p:val>
                                        </p:tav>
                                      </p:tavLst>
                                    </p:anim>
                                    <p:anim calcmode="lin" valueType="num">
                                      <p:cBhvr>
                                        <p:cTn id="62" dur="2000" fill="hold"/>
                                        <p:tgtEl>
                                          <p:spTgt spid="32"/>
                                        </p:tgtEl>
                                        <p:attrNameLst>
                                          <p:attrName>ppt_h</p:attrName>
                                        </p:attrNameLst>
                                      </p:cBhvr>
                                      <p:tavLst>
                                        <p:tav tm="0">
                                          <p:val>
                                            <p:strVal val="#ppt_h"/>
                                          </p:val>
                                        </p:tav>
                                        <p:tav tm="100000">
                                          <p:val>
                                            <p:strVal val="#ppt_h"/>
                                          </p:val>
                                        </p:tav>
                                      </p:tavLst>
                                    </p:anim>
                                    <p:animEffect transition="in" filter="fade">
                                      <p:cBhvr>
                                        <p:cTn id="63" dur="2000"/>
                                        <p:tgtEl>
                                          <p:spTgt spid="32"/>
                                        </p:tgtEl>
                                      </p:cBhvr>
                                    </p:animEffect>
                                  </p:childTnLst>
                                </p:cTn>
                              </p:par>
                              <p:par>
                                <p:cTn id="64" presetID="55" presetClass="entr" presetSubtype="0" fill="hold" nodeType="with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2000" fill="hold"/>
                                        <p:tgtEl>
                                          <p:spTgt spid="41"/>
                                        </p:tgtEl>
                                        <p:attrNameLst>
                                          <p:attrName>ppt_w</p:attrName>
                                        </p:attrNameLst>
                                      </p:cBhvr>
                                      <p:tavLst>
                                        <p:tav tm="0">
                                          <p:val>
                                            <p:strVal val="#ppt_w*0.70"/>
                                          </p:val>
                                        </p:tav>
                                        <p:tav tm="100000">
                                          <p:val>
                                            <p:strVal val="#ppt_w"/>
                                          </p:val>
                                        </p:tav>
                                      </p:tavLst>
                                    </p:anim>
                                    <p:anim calcmode="lin" valueType="num">
                                      <p:cBhvr>
                                        <p:cTn id="67" dur="2000" fill="hold"/>
                                        <p:tgtEl>
                                          <p:spTgt spid="41"/>
                                        </p:tgtEl>
                                        <p:attrNameLst>
                                          <p:attrName>ppt_h</p:attrName>
                                        </p:attrNameLst>
                                      </p:cBhvr>
                                      <p:tavLst>
                                        <p:tav tm="0">
                                          <p:val>
                                            <p:strVal val="#ppt_h"/>
                                          </p:val>
                                        </p:tav>
                                        <p:tav tm="100000">
                                          <p:val>
                                            <p:strVal val="#ppt_h"/>
                                          </p:val>
                                        </p:tav>
                                      </p:tavLst>
                                    </p:anim>
                                    <p:animEffect transition="in" filter="fade">
                                      <p:cBhvr>
                                        <p:cTn id="68" dur="2000"/>
                                        <p:tgtEl>
                                          <p:spTgt spid="41"/>
                                        </p:tgtEl>
                                      </p:cBhvr>
                                    </p:animEffect>
                                  </p:childTnLst>
                                </p:cTn>
                              </p:par>
                            </p:childTnLst>
                          </p:cTn>
                        </p:par>
                        <p:par>
                          <p:cTn id="69" fill="hold">
                            <p:stCondLst>
                              <p:cond delay="6000"/>
                            </p:stCondLst>
                            <p:childTnLst>
                              <p:par>
                                <p:cTn id="70" presetID="55" presetClass="entr" presetSubtype="0"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2000" fill="hold"/>
                                        <p:tgtEl>
                                          <p:spTgt spid="21"/>
                                        </p:tgtEl>
                                        <p:attrNameLst>
                                          <p:attrName>ppt_w</p:attrName>
                                        </p:attrNameLst>
                                      </p:cBhvr>
                                      <p:tavLst>
                                        <p:tav tm="0">
                                          <p:val>
                                            <p:strVal val="#ppt_w*0.70"/>
                                          </p:val>
                                        </p:tav>
                                        <p:tav tm="100000">
                                          <p:val>
                                            <p:strVal val="#ppt_w"/>
                                          </p:val>
                                        </p:tav>
                                      </p:tavLst>
                                    </p:anim>
                                    <p:anim calcmode="lin" valueType="num">
                                      <p:cBhvr>
                                        <p:cTn id="73" dur="2000" fill="hold"/>
                                        <p:tgtEl>
                                          <p:spTgt spid="21"/>
                                        </p:tgtEl>
                                        <p:attrNameLst>
                                          <p:attrName>ppt_h</p:attrName>
                                        </p:attrNameLst>
                                      </p:cBhvr>
                                      <p:tavLst>
                                        <p:tav tm="0">
                                          <p:val>
                                            <p:strVal val="#ppt_h"/>
                                          </p:val>
                                        </p:tav>
                                        <p:tav tm="100000">
                                          <p:val>
                                            <p:strVal val="#ppt_h"/>
                                          </p:val>
                                        </p:tav>
                                      </p:tavLst>
                                    </p:anim>
                                    <p:animEffect transition="in" filter="fade">
                                      <p:cBhvr>
                                        <p:cTn id="74" dur="2000"/>
                                        <p:tgtEl>
                                          <p:spTgt spid="21"/>
                                        </p:tgtEl>
                                      </p:cBhvr>
                                    </p:animEffect>
                                  </p:childTnLst>
                                </p:cTn>
                              </p:par>
                              <p:par>
                                <p:cTn id="75" presetID="2" presetClass="entr" presetSubtype="4"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2000" fill="hold"/>
                                        <p:tgtEl>
                                          <p:spTgt spid="23"/>
                                        </p:tgtEl>
                                        <p:attrNameLst>
                                          <p:attrName>ppt_x</p:attrName>
                                        </p:attrNameLst>
                                      </p:cBhvr>
                                      <p:tavLst>
                                        <p:tav tm="0">
                                          <p:val>
                                            <p:strVal val="#ppt_x"/>
                                          </p:val>
                                        </p:tav>
                                        <p:tav tm="100000">
                                          <p:val>
                                            <p:strVal val="#ppt_x"/>
                                          </p:val>
                                        </p:tav>
                                      </p:tavLst>
                                    </p:anim>
                                    <p:anim calcmode="lin" valueType="num">
                                      <p:cBhvr additive="base">
                                        <p:cTn id="78" dur="2000" fill="hold"/>
                                        <p:tgtEl>
                                          <p:spTgt spid="23"/>
                                        </p:tgtEl>
                                        <p:attrNameLst>
                                          <p:attrName>ppt_y</p:attrName>
                                        </p:attrNameLst>
                                      </p:cBhvr>
                                      <p:tavLst>
                                        <p:tav tm="0">
                                          <p:val>
                                            <p:strVal val="1+#ppt_h/2"/>
                                          </p:val>
                                        </p:tav>
                                        <p:tav tm="100000">
                                          <p:val>
                                            <p:strVal val="#ppt_y"/>
                                          </p:val>
                                        </p:tav>
                                      </p:tavLst>
                                    </p:anim>
                                  </p:childTnLst>
                                </p:cTn>
                              </p:par>
                            </p:childTnLst>
                          </p:cTn>
                        </p:par>
                        <p:par>
                          <p:cTn id="79" fill="hold">
                            <p:stCondLst>
                              <p:cond delay="8000"/>
                            </p:stCondLst>
                            <p:childTnLst>
                              <p:par>
                                <p:cTn id="80" presetID="2" presetClass="entr" presetSubtype="4" fill="hold" nodeType="afterEffect">
                                  <p:stCondLst>
                                    <p:cond delay="0"/>
                                  </p:stCondLst>
                                  <p:childTnLst>
                                    <p:set>
                                      <p:cBhvr>
                                        <p:cTn id="81" dur="1" fill="hold">
                                          <p:stCondLst>
                                            <p:cond delay="0"/>
                                          </p:stCondLst>
                                        </p:cTn>
                                        <p:tgtEl>
                                          <p:spTgt spid="35">
                                            <p:txEl>
                                              <p:pRg st="0" end="0"/>
                                            </p:txEl>
                                          </p:spTgt>
                                        </p:tgtEl>
                                        <p:attrNameLst>
                                          <p:attrName>style.visibility</p:attrName>
                                        </p:attrNameLst>
                                      </p:cBhvr>
                                      <p:to>
                                        <p:strVal val="visible"/>
                                      </p:to>
                                    </p:set>
                                    <p:anim calcmode="lin" valueType="num">
                                      <p:cBhvr additive="base">
                                        <p:cTn id="82" dur="20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83" dur="20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10000"/>
                            </p:stCondLst>
                            <p:childTnLst>
                              <p:par>
                                <p:cTn id="85" presetID="42" presetClass="entr" presetSubtype="0" fill="hold" nodeType="afterEffect">
                                  <p:stCondLst>
                                    <p:cond delay="0"/>
                                  </p:stCondLst>
                                  <p:childTnLst>
                                    <p:set>
                                      <p:cBhvr>
                                        <p:cTn id="86" dur="1" fill="hold">
                                          <p:stCondLst>
                                            <p:cond delay="0"/>
                                          </p:stCondLst>
                                        </p:cTn>
                                        <p:tgtEl>
                                          <p:spTgt spid="26">
                                            <p:txEl>
                                              <p:pRg st="0" end="0"/>
                                            </p:txEl>
                                          </p:spTgt>
                                        </p:tgtEl>
                                        <p:attrNameLst>
                                          <p:attrName>style.visibility</p:attrName>
                                        </p:attrNameLst>
                                      </p:cBhvr>
                                      <p:to>
                                        <p:strVal val="visible"/>
                                      </p:to>
                                    </p:set>
                                    <p:animEffect transition="in" filter="fade">
                                      <p:cBhvr>
                                        <p:cTn id="87" dur="2000"/>
                                        <p:tgtEl>
                                          <p:spTgt spid="26">
                                            <p:txEl>
                                              <p:pRg st="0" end="0"/>
                                            </p:txEl>
                                          </p:spTgt>
                                        </p:tgtEl>
                                      </p:cBhvr>
                                    </p:animEffect>
                                    <p:anim calcmode="lin" valueType="num">
                                      <p:cBhvr>
                                        <p:cTn id="88" dur="2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89" dur="2000" fill="hold"/>
                                        <p:tgtEl>
                                          <p:spTgt spid="26">
                                            <p:txEl>
                                              <p:pRg st="0" end="0"/>
                                            </p:txEl>
                                          </p:spTgt>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26">
                                            <p:txEl>
                                              <p:pRg st="1" end="1"/>
                                            </p:txEl>
                                          </p:spTgt>
                                        </p:tgtEl>
                                        <p:attrNameLst>
                                          <p:attrName>style.visibility</p:attrName>
                                        </p:attrNameLst>
                                      </p:cBhvr>
                                      <p:to>
                                        <p:strVal val="visible"/>
                                      </p:to>
                                    </p:set>
                                    <p:animEffect transition="in" filter="fade">
                                      <p:cBhvr>
                                        <p:cTn id="92" dur="2000"/>
                                        <p:tgtEl>
                                          <p:spTgt spid="26">
                                            <p:txEl>
                                              <p:pRg st="1" end="1"/>
                                            </p:txEl>
                                          </p:spTgt>
                                        </p:tgtEl>
                                      </p:cBhvr>
                                    </p:animEffect>
                                    <p:anim calcmode="lin" valueType="num">
                                      <p:cBhvr>
                                        <p:cTn id="93" dur="2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94" dur="2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21" grpId="0" animBg="1"/>
      <p:bldP spid="23" grpId="0"/>
      <p:bldP spid="27"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1797576685"/>
              </p:ext>
            </p:extLst>
          </p:nvPr>
        </p:nvGraphicFramePr>
        <p:xfrm>
          <a:off x="323530" y="1268759"/>
          <a:ext cx="8496941" cy="5112569"/>
        </p:xfrm>
        <a:graphic>
          <a:graphicData uri="http://schemas.openxmlformats.org/drawingml/2006/table">
            <a:tbl>
              <a:tblPr firstRow="1" firstCol="1" bandRow="1">
                <a:tableStyleId>{2D5ABB26-0587-4C30-8999-92F81FD0307C}</a:tableStyleId>
              </a:tblPr>
              <a:tblGrid>
                <a:gridCol w="1444480"/>
                <a:gridCol w="1444480"/>
                <a:gridCol w="1444480"/>
                <a:gridCol w="1444480"/>
                <a:gridCol w="1444480"/>
                <a:gridCol w="1274541"/>
              </a:tblGrid>
              <a:tr h="464779">
                <a:tc>
                  <a:txBody>
                    <a:bodyPr/>
                    <a:lstStyle/>
                    <a:p>
                      <a:pPr algn="ctr">
                        <a:lnSpc>
                          <a:spcPct val="115000"/>
                        </a:lnSpc>
                        <a:spcAft>
                          <a:spcPts val="0"/>
                        </a:spcAft>
                      </a:pPr>
                      <a:r>
                        <a:rPr lang="es-ES" sz="1800" b="1" dirty="0">
                          <a:effectLst/>
                          <a:latin typeface="Arial" pitchFamily="34" charset="0"/>
                          <a:cs typeface="Arial" pitchFamily="34" charset="0"/>
                        </a:rPr>
                        <a:t>Factor</a:t>
                      </a:r>
                      <a:endParaRPr lang="es-ES" sz="1800" b="1" dirty="0">
                        <a:effectLst/>
                        <a:latin typeface="Arial" pitchFamily="34" charset="0"/>
                        <a:ea typeface="Calibri" panose="020F0502020204030204" pitchFamily="34" charset="0"/>
                        <a:cs typeface="Arial"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1800" b="1" dirty="0">
                          <a:effectLst/>
                          <a:latin typeface="Arial" pitchFamily="34" charset="0"/>
                          <a:cs typeface="Arial" pitchFamily="34" charset="0"/>
                        </a:rPr>
                        <a:t>Prefijo</a:t>
                      </a:r>
                      <a:endParaRPr lang="es-ES" sz="1800" b="1" dirty="0">
                        <a:effectLst/>
                        <a:latin typeface="Arial" pitchFamily="34" charset="0"/>
                        <a:ea typeface="Calibri" panose="020F0502020204030204" pitchFamily="34" charset="0"/>
                        <a:cs typeface="Arial"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1800" b="1" dirty="0">
                          <a:effectLst/>
                          <a:latin typeface="Arial" pitchFamily="34" charset="0"/>
                          <a:cs typeface="Arial" pitchFamily="34" charset="0"/>
                        </a:rPr>
                        <a:t>Símbolo</a:t>
                      </a:r>
                      <a:endParaRPr lang="es-ES" sz="1800" b="1" dirty="0">
                        <a:effectLst/>
                        <a:latin typeface="Arial" pitchFamily="34" charset="0"/>
                        <a:ea typeface="Calibri" panose="020F0502020204030204" pitchFamily="34" charset="0"/>
                        <a:cs typeface="Arial"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1800" b="1" dirty="0">
                          <a:effectLst/>
                          <a:latin typeface="Arial" pitchFamily="34" charset="0"/>
                          <a:cs typeface="Arial" pitchFamily="34" charset="0"/>
                        </a:rPr>
                        <a:t>Factor</a:t>
                      </a:r>
                      <a:endParaRPr lang="es-ES" sz="1800" b="1" dirty="0">
                        <a:effectLst/>
                        <a:latin typeface="Arial" pitchFamily="34" charset="0"/>
                        <a:ea typeface="Calibri" panose="020F0502020204030204" pitchFamily="34" charset="0"/>
                        <a:cs typeface="Arial"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1800" b="1" dirty="0">
                          <a:effectLst/>
                          <a:latin typeface="Arial" pitchFamily="34" charset="0"/>
                          <a:cs typeface="Arial" pitchFamily="34" charset="0"/>
                        </a:rPr>
                        <a:t>Prefijo</a:t>
                      </a:r>
                      <a:endParaRPr lang="es-ES" sz="1800" b="1" dirty="0">
                        <a:effectLst/>
                        <a:latin typeface="Arial" pitchFamily="34" charset="0"/>
                        <a:ea typeface="Calibri" panose="020F0502020204030204" pitchFamily="34" charset="0"/>
                        <a:cs typeface="Arial"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1800" b="1" dirty="0">
                          <a:effectLst/>
                          <a:latin typeface="Arial" pitchFamily="34" charset="0"/>
                          <a:cs typeface="Arial" pitchFamily="34" charset="0"/>
                        </a:rPr>
                        <a:t>Símbolo</a:t>
                      </a:r>
                      <a:endParaRPr lang="es-ES" sz="1800" b="1" dirty="0">
                        <a:effectLst/>
                        <a:latin typeface="Arial" pitchFamily="34" charset="0"/>
                        <a:ea typeface="Calibri" panose="020F0502020204030204" pitchFamily="34" charset="0"/>
                        <a:cs typeface="Arial"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464779">
                <a:tc>
                  <a:txBody>
                    <a:bodyPr/>
                    <a:lstStyle/>
                    <a:p>
                      <a:pPr algn="ctr">
                        <a:lnSpc>
                          <a:spcPct val="115000"/>
                        </a:lnSpc>
                        <a:spcAft>
                          <a:spcPts val="0"/>
                        </a:spcAft>
                      </a:pPr>
                      <a:r>
                        <a:rPr lang="es-ES" sz="1800" dirty="0">
                          <a:effectLst/>
                        </a:rPr>
                        <a:t>10</a:t>
                      </a:r>
                      <a:r>
                        <a:rPr lang="es-ES" sz="1800" baseline="30000" dirty="0">
                          <a:effectLst/>
                        </a:rPr>
                        <a:t>24</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dirty="0" err="1">
                          <a:effectLst/>
                        </a:rPr>
                        <a:t>Yotta</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dirty="0">
                          <a:effectLst/>
                        </a:rPr>
                        <a:t>Y</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dirty="0">
                          <a:effectLst/>
                        </a:rPr>
                        <a:t>10</a:t>
                      </a:r>
                      <a:r>
                        <a:rPr lang="es-ES" sz="1800" baseline="30000" dirty="0">
                          <a:effectLst/>
                        </a:rPr>
                        <a:t>-1</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a:effectLst/>
                        </a:rPr>
                        <a:t>Deci</a:t>
                      </a:r>
                      <a:endParaRPr lang="es-ES" sz="1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a:effectLst/>
                        </a:rPr>
                        <a:t>d</a:t>
                      </a:r>
                      <a:endParaRPr lang="es-ES" sz="1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779">
                <a:tc>
                  <a:txBody>
                    <a:bodyPr/>
                    <a:lstStyle/>
                    <a:p>
                      <a:pPr algn="ctr">
                        <a:lnSpc>
                          <a:spcPct val="115000"/>
                        </a:lnSpc>
                        <a:spcAft>
                          <a:spcPts val="0"/>
                        </a:spcAft>
                      </a:pPr>
                      <a:r>
                        <a:rPr lang="es-ES" sz="1800" dirty="0">
                          <a:effectLst/>
                        </a:rPr>
                        <a:t>10</a:t>
                      </a:r>
                      <a:r>
                        <a:rPr lang="es-ES" sz="1800" baseline="30000" dirty="0">
                          <a:effectLst/>
                        </a:rPr>
                        <a:t>21</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dirty="0" err="1">
                          <a:effectLst/>
                        </a:rPr>
                        <a:t>Zetta</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a:effectLst/>
                        </a:rPr>
                        <a:t>Z</a:t>
                      </a:r>
                      <a:endParaRPr lang="es-ES" sz="1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dirty="0">
                          <a:effectLst/>
                        </a:rPr>
                        <a:t>10</a:t>
                      </a:r>
                      <a:r>
                        <a:rPr lang="es-ES" sz="1800" baseline="30000" dirty="0">
                          <a:effectLst/>
                        </a:rPr>
                        <a:t>-2</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dirty="0" err="1">
                          <a:effectLst/>
                        </a:rPr>
                        <a:t>Centi</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a:effectLst/>
                        </a:rPr>
                        <a:t>c</a:t>
                      </a:r>
                      <a:endParaRPr lang="es-ES" sz="1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779">
                <a:tc>
                  <a:txBody>
                    <a:bodyPr/>
                    <a:lstStyle/>
                    <a:p>
                      <a:pPr algn="ctr">
                        <a:lnSpc>
                          <a:spcPct val="115000"/>
                        </a:lnSpc>
                        <a:spcAft>
                          <a:spcPts val="0"/>
                        </a:spcAft>
                      </a:pPr>
                      <a:r>
                        <a:rPr lang="es-ES" sz="1800" dirty="0">
                          <a:effectLst/>
                        </a:rPr>
                        <a:t>10</a:t>
                      </a:r>
                      <a:r>
                        <a:rPr lang="es-ES" sz="1800" baseline="30000" dirty="0">
                          <a:effectLst/>
                        </a:rPr>
                        <a:t>18</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dirty="0" err="1">
                          <a:effectLst/>
                        </a:rPr>
                        <a:t>Exa</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dirty="0">
                          <a:effectLst/>
                        </a:rPr>
                        <a:t>E</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a:effectLst/>
                        </a:rPr>
                        <a:t>10</a:t>
                      </a:r>
                      <a:r>
                        <a:rPr lang="es-ES" sz="1800" baseline="30000">
                          <a:effectLst/>
                        </a:rPr>
                        <a:t>-3</a:t>
                      </a:r>
                      <a:endParaRPr lang="es-ES" sz="1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dirty="0">
                          <a:effectLst/>
                        </a:rPr>
                        <a:t>Mili</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dirty="0">
                          <a:effectLst/>
                        </a:rPr>
                        <a:t>m</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779">
                <a:tc>
                  <a:txBody>
                    <a:bodyPr/>
                    <a:lstStyle/>
                    <a:p>
                      <a:pPr algn="ctr">
                        <a:lnSpc>
                          <a:spcPct val="115000"/>
                        </a:lnSpc>
                        <a:spcAft>
                          <a:spcPts val="0"/>
                        </a:spcAft>
                      </a:pPr>
                      <a:r>
                        <a:rPr lang="es-ES" sz="1800" dirty="0">
                          <a:effectLst/>
                        </a:rPr>
                        <a:t>10</a:t>
                      </a:r>
                      <a:r>
                        <a:rPr lang="es-ES" sz="1800" baseline="30000" dirty="0">
                          <a:effectLst/>
                        </a:rPr>
                        <a:t>15</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a:effectLst/>
                        </a:rPr>
                        <a:t>Peta</a:t>
                      </a:r>
                      <a:endParaRPr lang="es-ES" sz="1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dirty="0">
                          <a:effectLst/>
                        </a:rPr>
                        <a:t>P</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dirty="0">
                          <a:effectLst/>
                        </a:rPr>
                        <a:t>10</a:t>
                      </a:r>
                      <a:r>
                        <a:rPr lang="es-ES" sz="1800" baseline="30000" dirty="0">
                          <a:effectLst/>
                        </a:rPr>
                        <a:t>-6</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a:effectLst/>
                        </a:rPr>
                        <a:t>Micro</a:t>
                      </a:r>
                      <a:endParaRPr lang="es-ES" sz="1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dirty="0">
                          <a:effectLst/>
                        </a:rPr>
                        <a:t>μ</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779">
                <a:tc>
                  <a:txBody>
                    <a:bodyPr/>
                    <a:lstStyle/>
                    <a:p>
                      <a:pPr algn="ctr">
                        <a:lnSpc>
                          <a:spcPct val="115000"/>
                        </a:lnSpc>
                        <a:spcAft>
                          <a:spcPts val="0"/>
                        </a:spcAft>
                      </a:pPr>
                      <a:r>
                        <a:rPr lang="es-ES" sz="1800" dirty="0">
                          <a:effectLst/>
                        </a:rPr>
                        <a:t>10</a:t>
                      </a:r>
                      <a:r>
                        <a:rPr lang="es-ES" sz="1800" baseline="30000" dirty="0">
                          <a:effectLst/>
                        </a:rPr>
                        <a:t>12</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a:effectLst/>
                        </a:rPr>
                        <a:t>Tera</a:t>
                      </a:r>
                      <a:endParaRPr lang="es-ES" sz="1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a:effectLst/>
                        </a:rPr>
                        <a:t>T</a:t>
                      </a:r>
                      <a:endParaRPr lang="es-ES" sz="1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dirty="0">
                          <a:effectLst/>
                        </a:rPr>
                        <a:t>10</a:t>
                      </a:r>
                      <a:r>
                        <a:rPr lang="es-ES" sz="1800" baseline="30000" dirty="0">
                          <a:effectLst/>
                        </a:rPr>
                        <a:t>-9</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dirty="0">
                          <a:effectLst/>
                        </a:rPr>
                        <a:t>Nano</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dirty="0">
                          <a:effectLst/>
                        </a:rPr>
                        <a:t>n</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779">
                <a:tc>
                  <a:txBody>
                    <a:bodyPr/>
                    <a:lstStyle/>
                    <a:p>
                      <a:pPr algn="ctr">
                        <a:lnSpc>
                          <a:spcPct val="115000"/>
                        </a:lnSpc>
                        <a:spcAft>
                          <a:spcPts val="0"/>
                        </a:spcAft>
                      </a:pPr>
                      <a:r>
                        <a:rPr lang="es-ES" sz="1800" dirty="0">
                          <a:effectLst/>
                        </a:rPr>
                        <a:t>10</a:t>
                      </a:r>
                      <a:r>
                        <a:rPr lang="es-ES" sz="1800" baseline="30000" dirty="0">
                          <a:effectLst/>
                        </a:rPr>
                        <a:t>9</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a:effectLst/>
                        </a:rPr>
                        <a:t>Giga</a:t>
                      </a:r>
                      <a:endParaRPr lang="es-ES" sz="1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a:effectLst/>
                        </a:rPr>
                        <a:t>G</a:t>
                      </a:r>
                      <a:endParaRPr lang="es-ES" sz="1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a:effectLst/>
                        </a:rPr>
                        <a:t>10</a:t>
                      </a:r>
                      <a:r>
                        <a:rPr lang="es-ES" sz="1800" baseline="30000">
                          <a:effectLst/>
                        </a:rPr>
                        <a:t>-12</a:t>
                      </a:r>
                      <a:endParaRPr lang="es-ES" sz="1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dirty="0">
                          <a:effectLst/>
                        </a:rPr>
                        <a:t>Pico</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dirty="0">
                          <a:effectLst/>
                        </a:rPr>
                        <a:t>p</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779">
                <a:tc>
                  <a:txBody>
                    <a:bodyPr/>
                    <a:lstStyle/>
                    <a:p>
                      <a:pPr algn="ctr">
                        <a:lnSpc>
                          <a:spcPct val="115000"/>
                        </a:lnSpc>
                        <a:spcAft>
                          <a:spcPts val="0"/>
                        </a:spcAft>
                      </a:pPr>
                      <a:r>
                        <a:rPr lang="es-ES" sz="1800" dirty="0">
                          <a:effectLst/>
                        </a:rPr>
                        <a:t>10</a:t>
                      </a:r>
                      <a:r>
                        <a:rPr lang="es-ES" sz="1800" baseline="30000" dirty="0">
                          <a:effectLst/>
                        </a:rPr>
                        <a:t>6</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a:effectLst/>
                        </a:rPr>
                        <a:t>Mega</a:t>
                      </a:r>
                      <a:endParaRPr lang="es-ES" sz="1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a:effectLst/>
                        </a:rPr>
                        <a:t>M</a:t>
                      </a:r>
                      <a:endParaRPr lang="es-ES" sz="1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a:effectLst/>
                        </a:rPr>
                        <a:t>10</a:t>
                      </a:r>
                      <a:r>
                        <a:rPr lang="es-ES" sz="1800" baseline="30000">
                          <a:effectLst/>
                        </a:rPr>
                        <a:t>-15</a:t>
                      </a:r>
                      <a:endParaRPr lang="es-ES" sz="1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a:effectLst/>
                        </a:rPr>
                        <a:t>Femto</a:t>
                      </a:r>
                      <a:endParaRPr lang="es-ES" sz="1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dirty="0">
                          <a:effectLst/>
                        </a:rPr>
                        <a:t>f</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779">
                <a:tc>
                  <a:txBody>
                    <a:bodyPr/>
                    <a:lstStyle/>
                    <a:p>
                      <a:pPr algn="ctr">
                        <a:lnSpc>
                          <a:spcPct val="115000"/>
                        </a:lnSpc>
                        <a:spcAft>
                          <a:spcPts val="0"/>
                        </a:spcAft>
                      </a:pPr>
                      <a:r>
                        <a:rPr lang="es-ES" sz="1800" dirty="0">
                          <a:effectLst/>
                        </a:rPr>
                        <a:t>10</a:t>
                      </a:r>
                      <a:r>
                        <a:rPr lang="es-ES" sz="1800" baseline="30000" dirty="0">
                          <a:effectLst/>
                        </a:rPr>
                        <a:t>3</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a:effectLst/>
                        </a:rPr>
                        <a:t>Kilo</a:t>
                      </a:r>
                      <a:endParaRPr lang="es-ES" sz="1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a:effectLst/>
                        </a:rPr>
                        <a:t>k</a:t>
                      </a:r>
                      <a:endParaRPr lang="es-ES" sz="1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a:effectLst/>
                        </a:rPr>
                        <a:t>10</a:t>
                      </a:r>
                      <a:r>
                        <a:rPr lang="es-ES" sz="1800" baseline="30000">
                          <a:effectLst/>
                        </a:rPr>
                        <a:t>-18</a:t>
                      </a:r>
                      <a:endParaRPr lang="es-ES" sz="1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a:effectLst/>
                        </a:rPr>
                        <a:t>Atto</a:t>
                      </a:r>
                      <a:endParaRPr lang="es-ES" sz="1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dirty="0">
                          <a:effectLst/>
                        </a:rPr>
                        <a:t>a</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779">
                <a:tc>
                  <a:txBody>
                    <a:bodyPr/>
                    <a:lstStyle/>
                    <a:p>
                      <a:pPr algn="ctr">
                        <a:lnSpc>
                          <a:spcPct val="115000"/>
                        </a:lnSpc>
                        <a:spcAft>
                          <a:spcPts val="0"/>
                        </a:spcAft>
                      </a:pPr>
                      <a:r>
                        <a:rPr lang="es-ES" sz="1800" dirty="0">
                          <a:effectLst/>
                        </a:rPr>
                        <a:t>10</a:t>
                      </a:r>
                      <a:r>
                        <a:rPr lang="es-ES" sz="1800" baseline="30000" dirty="0">
                          <a:effectLst/>
                        </a:rPr>
                        <a:t>2</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a:effectLst/>
                        </a:rPr>
                        <a:t>Hecto</a:t>
                      </a:r>
                      <a:endParaRPr lang="es-ES" sz="1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a:effectLst/>
                        </a:rPr>
                        <a:t>h</a:t>
                      </a:r>
                      <a:endParaRPr lang="es-ES" sz="1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a:effectLst/>
                        </a:rPr>
                        <a:t>10</a:t>
                      </a:r>
                      <a:r>
                        <a:rPr lang="es-ES" sz="1800" baseline="30000">
                          <a:effectLst/>
                        </a:rPr>
                        <a:t>-21</a:t>
                      </a:r>
                      <a:endParaRPr lang="es-ES" sz="1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a:effectLst/>
                        </a:rPr>
                        <a:t>Zepto</a:t>
                      </a:r>
                      <a:endParaRPr lang="es-ES" sz="1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dirty="0">
                          <a:effectLst/>
                        </a:rPr>
                        <a:t>z</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779">
                <a:tc>
                  <a:txBody>
                    <a:bodyPr/>
                    <a:lstStyle/>
                    <a:p>
                      <a:pPr algn="ctr">
                        <a:lnSpc>
                          <a:spcPct val="115000"/>
                        </a:lnSpc>
                        <a:spcAft>
                          <a:spcPts val="0"/>
                        </a:spcAft>
                      </a:pPr>
                      <a:r>
                        <a:rPr lang="es-ES" sz="1800" dirty="0">
                          <a:effectLst/>
                        </a:rPr>
                        <a:t>10</a:t>
                      </a:r>
                      <a:r>
                        <a:rPr lang="es-ES" sz="1800" baseline="30000" dirty="0">
                          <a:effectLst/>
                        </a:rPr>
                        <a:t>1</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dirty="0" err="1">
                          <a:effectLst/>
                        </a:rPr>
                        <a:t>Deca</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a:effectLst/>
                        </a:rPr>
                        <a:t>da</a:t>
                      </a:r>
                      <a:endParaRPr lang="es-ES" sz="1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a:effectLst/>
                        </a:rPr>
                        <a:t>10</a:t>
                      </a:r>
                      <a:r>
                        <a:rPr lang="es-ES" sz="1800" baseline="30000">
                          <a:effectLst/>
                        </a:rPr>
                        <a:t>-24</a:t>
                      </a:r>
                      <a:endParaRPr lang="es-ES" sz="1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a:effectLst/>
                        </a:rPr>
                        <a:t>Yocto</a:t>
                      </a:r>
                      <a:endParaRPr lang="es-ES" sz="1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dirty="0">
                          <a:effectLst/>
                        </a:rPr>
                        <a:t>y</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ectángulo 6"/>
          <p:cNvSpPr/>
          <p:nvPr/>
        </p:nvSpPr>
        <p:spPr>
          <a:xfrm>
            <a:off x="147480" y="476672"/>
            <a:ext cx="9247239" cy="584775"/>
          </a:xfrm>
          <a:prstGeom prst="rect">
            <a:avLst/>
          </a:prstGeom>
        </p:spPr>
        <p:txBody>
          <a:bodyPr wrap="square">
            <a:spAutoFit/>
          </a:bodyPr>
          <a:lstStyle/>
          <a:p>
            <a:pPr algn="ctr"/>
            <a:r>
              <a:rPr lang="es-ES" sz="3200" dirty="0">
                <a:latin typeface="Arial Black" panose="020B0A04020102020204" pitchFamily="34" charset="0"/>
              </a:rPr>
              <a:t>Sistema </a:t>
            </a:r>
            <a:r>
              <a:rPr lang="es-ES" sz="3200" dirty="0" smtClean="0">
                <a:latin typeface="Arial Black" panose="020B0A04020102020204" pitchFamily="34" charset="0"/>
              </a:rPr>
              <a:t>Métrico Decimal (</a:t>
            </a:r>
            <a:r>
              <a:rPr lang="es-CO" sz="3200" dirty="0" smtClean="0">
                <a:latin typeface="Arial Black" panose="020B0A04020102020204" pitchFamily="34" charset="0"/>
                <a:ea typeface="Calibri" pitchFamily="34" charset="0"/>
                <a:cs typeface="Arial" panose="020B0604020202020204" pitchFamily="34" charset="0"/>
              </a:rPr>
              <a:t>SMD</a:t>
            </a:r>
            <a:r>
              <a:rPr lang="es-ES" sz="3200" dirty="0" smtClean="0">
                <a:latin typeface="Arial Black" panose="020B0A04020102020204" pitchFamily="34" charset="0"/>
              </a:rPr>
              <a:t>)</a:t>
            </a:r>
            <a:endParaRPr lang="es-ES" sz="3200" dirty="0"/>
          </a:p>
        </p:txBody>
      </p:sp>
    </p:spTree>
    <p:extLst>
      <p:ext uri="{BB962C8B-B14F-4D97-AF65-F5344CB8AC3E}">
        <p14:creationId xmlns:p14="http://schemas.microsoft.com/office/powerpoint/2010/main" val="2879874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485800"/>
            <a:ext cx="9144000" cy="1143000"/>
          </a:xfrm>
        </p:spPr>
        <p:txBody>
          <a:bodyPr>
            <a:noAutofit/>
          </a:bodyPr>
          <a:lstStyle/>
          <a:p>
            <a:pPr algn="ctr"/>
            <a:r>
              <a:rPr lang="es-ES" sz="3600" dirty="0" smtClean="0">
                <a:solidFill>
                  <a:schemeClr val="tx1"/>
                </a:solidFill>
                <a:effectLst/>
                <a:latin typeface="Arial Black" panose="020B0A04020102020204" pitchFamily="34" charset="0"/>
              </a:rPr>
              <a:t>Unidades básicas del Sistema Internacional (SI)</a:t>
            </a:r>
            <a:r>
              <a:rPr lang="es-ES" sz="3600" dirty="0">
                <a:solidFill>
                  <a:schemeClr val="tx1"/>
                </a:solidFill>
                <a:effectLst/>
                <a:latin typeface="Arial Black" panose="020B0A04020102020204" pitchFamily="34" charset="0"/>
              </a:rPr>
              <a:t/>
            </a:r>
            <a:br>
              <a:rPr lang="es-ES" sz="3600" dirty="0">
                <a:solidFill>
                  <a:schemeClr val="tx1"/>
                </a:solidFill>
                <a:effectLst/>
                <a:latin typeface="Arial Black" panose="020B0A04020102020204" pitchFamily="34" charset="0"/>
              </a:rPr>
            </a:br>
            <a:endParaRPr lang="es-ES" sz="3600" dirty="0">
              <a:solidFill>
                <a:schemeClr val="tx1"/>
              </a:solidFill>
              <a:latin typeface="Arial Black" panose="020B0A04020102020204" pitchFamily="34" charset="0"/>
            </a:endParaRPr>
          </a:p>
        </p:txBody>
      </p:sp>
      <p:sp>
        <p:nvSpPr>
          <p:cNvPr id="5" name="Marcador de contenido 4"/>
          <p:cNvSpPr>
            <a:spLocks noGrp="1"/>
          </p:cNvSpPr>
          <p:nvPr>
            <p:ph idx="1"/>
          </p:nvPr>
        </p:nvSpPr>
        <p:spPr>
          <a:xfrm>
            <a:off x="107504" y="1841558"/>
            <a:ext cx="8884096" cy="4711642"/>
          </a:xfrm>
        </p:spPr>
        <p:txBody>
          <a:bodyPr>
            <a:noAutofit/>
          </a:bodyPr>
          <a:lstStyle/>
          <a:p>
            <a:pPr marL="109728" indent="0">
              <a:lnSpc>
                <a:spcPct val="150000"/>
              </a:lnSpc>
              <a:buNone/>
            </a:pPr>
            <a:r>
              <a:rPr lang="es-ES" sz="3200" dirty="0">
                <a:latin typeface="Arial" pitchFamily="34" charset="0"/>
                <a:cs typeface="Arial" pitchFamily="34" charset="0"/>
              </a:rPr>
              <a:t>El </a:t>
            </a:r>
            <a:r>
              <a:rPr lang="es-ES" sz="3200" b="1" dirty="0">
                <a:latin typeface="Arial" pitchFamily="34" charset="0"/>
                <a:cs typeface="Arial" pitchFamily="34" charset="0"/>
              </a:rPr>
              <a:t>SI</a:t>
            </a:r>
            <a:r>
              <a:rPr lang="es-ES" sz="3200" dirty="0">
                <a:latin typeface="Arial" pitchFamily="34" charset="0"/>
                <a:cs typeface="Arial" pitchFamily="34" charset="0"/>
              </a:rPr>
              <a:t> define siete </a:t>
            </a:r>
            <a:r>
              <a:rPr lang="es-ES" sz="3200" b="1" dirty="0">
                <a:latin typeface="Arial" pitchFamily="34" charset="0"/>
                <a:cs typeface="Arial" pitchFamily="34" charset="0"/>
              </a:rPr>
              <a:t>unidades básicas</a:t>
            </a:r>
            <a:r>
              <a:rPr lang="es-ES" sz="3200" dirty="0">
                <a:latin typeface="Arial" pitchFamily="34" charset="0"/>
                <a:cs typeface="Arial" pitchFamily="34" charset="0"/>
              </a:rPr>
              <a:t> o </a:t>
            </a:r>
            <a:r>
              <a:rPr lang="es-ES" sz="3200" b="1" dirty="0">
                <a:latin typeface="Arial" pitchFamily="34" charset="0"/>
                <a:cs typeface="Arial" pitchFamily="34" charset="0"/>
              </a:rPr>
              <a:t>unidades físicas </a:t>
            </a:r>
            <a:r>
              <a:rPr lang="es-ES" sz="3200" b="1" dirty="0" smtClean="0">
                <a:latin typeface="Arial" pitchFamily="34" charset="0"/>
                <a:cs typeface="Arial" pitchFamily="34" charset="0"/>
              </a:rPr>
              <a:t>fundamentales, </a:t>
            </a:r>
            <a:r>
              <a:rPr lang="es-ES" sz="3200" dirty="0" smtClean="0">
                <a:latin typeface="Arial" pitchFamily="34" charset="0"/>
                <a:cs typeface="Arial" pitchFamily="34" charset="0"/>
              </a:rPr>
              <a:t>estas son </a:t>
            </a:r>
            <a:r>
              <a:rPr lang="es-ES" sz="3200" dirty="0">
                <a:latin typeface="Arial" pitchFamily="34" charset="0"/>
                <a:cs typeface="Arial" pitchFamily="34" charset="0"/>
              </a:rPr>
              <a:t>descritas por una definición operacional y son independientes desde el punto de vista </a:t>
            </a:r>
            <a:r>
              <a:rPr lang="es-ES" sz="3200" dirty="0" smtClean="0">
                <a:latin typeface="Arial" pitchFamily="34" charset="0"/>
                <a:cs typeface="Arial" pitchFamily="34" charset="0"/>
              </a:rPr>
              <a:t>dimensional.</a:t>
            </a:r>
          </a:p>
        </p:txBody>
      </p:sp>
    </p:spTree>
    <p:extLst>
      <p:ext uri="{BB962C8B-B14F-4D97-AF65-F5344CB8AC3E}">
        <p14:creationId xmlns:p14="http://schemas.microsoft.com/office/powerpoint/2010/main" val="26014308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2768129993"/>
              </p:ext>
            </p:extLst>
          </p:nvPr>
        </p:nvGraphicFramePr>
        <p:xfrm>
          <a:off x="443339" y="914376"/>
          <a:ext cx="8341032" cy="5616622"/>
        </p:xfrm>
        <a:graphic>
          <a:graphicData uri="http://schemas.openxmlformats.org/drawingml/2006/table">
            <a:tbl>
              <a:tblPr firstRow="1" firstCol="1" bandRow="1">
                <a:tableStyleId>{2D5ABB26-0587-4C30-8999-92F81FD0307C}</a:tableStyleId>
              </a:tblPr>
              <a:tblGrid>
                <a:gridCol w="3663394"/>
                <a:gridCol w="3025754"/>
                <a:gridCol w="1651884"/>
              </a:tblGrid>
              <a:tr h="567690">
                <a:tc>
                  <a:txBody>
                    <a:bodyPr/>
                    <a:lstStyle/>
                    <a:p>
                      <a:pPr algn="ctr">
                        <a:lnSpc>
                          <a:spcPct val="115000"/>
                        </a:lnSpc>
                        <a:spcAft>
                          <a:spcPts val="1000"/>
                        </a:spcAft>
                      </a:pPr>
                      <a:r>
                        <a:rPr lang="es-ES" sz="2800" b="1" dirty="0">
                          <a:effectLst/>
                        </a:rPr>
                        <a:t>Magnitud</a:t>
                      </a:r>
                      <a:endParaRPr lang="es-ES" sz="2800" b="1"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1000"/>
                        </a:spcAft>
                      </a:pPr>
                      <a:r>
                        <a:rPr lang="es-ES" sz="2800" b="1" dirty="0">
                          <a:effectLst/>
                        </a:rPr>
                        <a:t>Nombre</a:t>
                      </a:r>
                      <a:endParaRPr lang="es-ES" sz="2800" b="1"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1000"/>
                        </a:spcAft>
                      </a:pPr>
                      <a:r>
                        <a:rPr lang="es-ES" sz="2800" b="1" dirty="0">
                          <a:effectLst/>
                        </a:rPr>
                        <a:t>Símbolo</a:t>
                      </a:r>
                      <a:endParaRPr lang="es-ES" sz="2800" b="1"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67690">
                <a:tc>
                  <a:txBody>
                    <a:bodyPr/>
                    <a:lstStyle/>
                    <a:p>
                      <a:pPr algn="ctr">
                        <a:lnSpc>
                          <a:spcPct val="115000"/>
                        </a:lnSpc>
                        <a:spcAft>
                          <a:spcPts val="1000"/>
                        </a:spcAft>
                      </a:pPr>
                      <a:r>
                        <a:rPr lang="es-ES" sz="2800" dirty="0">
                          <a:effectLst/>
                        </a:rPr>
                        <a:t>Longitud</a:t>
                      </a:r>
                      <a:endParaRPr lang="es-ES" sz="2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ES" sz="2800">
                          <a:effectLst/>
                        </a:rPr>
                        <a:t>Metro</a:t>
                      </a:r>
                      <a:endParaRPr lang="es-ES" sz="2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ES" sz="2800">
                          <a:effectLst/>
                        </a:rPr>
                        <a:t>m</a:t>
                      </a:r>
                      <a:endParaRPr lang="es-ES" sz="2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0016">
                <a:tc>
                  <a:txBody>
                    <a:bodyPr/>
                    <a:lstStyle/>
                    <a:p>
                      <a:pPr algn="ctr">
                        <a:lnSpc>
                          <a:spcPct val="115000"/>
                        </a:lnSpc>
                        <a:spcAft>
                          <a:spcPts val="1000"/>
                        </a:spcAft>
                      </a:pPr>
                      <a:r>
                        <a:rPr lang="es-ES" sz="2800" dirty="0">
                          <a:effectLst/>
                        </a:rPr>
                        <a:t>Masa</a:t>
                      </a:r>
                      <a:endParaRPr lang="es-ES" sz="2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ES" sz="2800" dirty="0">
                          <a:effectLst/>
                        </a:rPr>
                        <a:t>Kilogramo</a:t>
                      </a:r>
                      <a:endParaRPr lang="es-ES" sz="2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ES" sz="2800">
                          <a:effectLst/>
                        </a:rPr>
                        <a:t>kg</a:t>
                      </a:r>
                      <a:endParaRPr lang="es-ES" sz="2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7690">
                <a:tc>
                  <a:txBody>
                    <a:bodyPr/>
                    <a:lstStyle/>
                    <a:p>
                      <a:pPr algn="ctr">
                        <a:lnSpc>
                          <a:spcPct val="115000"/>
                        </a:lnSpc>
                        <a:spcAft>
                          <a:spcPts val="1000"/>
                        </a:spcAft>
                      </a:pPr>
                      <a:r>
                        <a:rPr lang="es-ES" sz="2800" dirty="0">
                          <a:effectLst/>
                        </a:rPr>
                        <a:t>Tiempo</a:t>
                      </a:r>
                      <a:endParaRPr lang="es-ES" sz="2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ES" sz="2800" dirty="0">
                          <a:effectLst/>
                        </a:rPr>
                        <a:t>Segundo</a:t>
                      </a:r>
                      <a:endParaRPr lang="es-ES" sz="2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ES" sz="2800">
                          <a:effectLst/>
                        </a:rPr>
                        <a:t>s</a:t>
                      </a:r>
                      <a:endParaRPr lang="es-ES" sz="2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9078">
                <a:tc>
                  <a:txBody>
                    <a:bodyPr/>
                    <a:lstStyle/>
                    <a:p>
                      <a:pPr algn="ctr">
                        <a:lnSpc>
                          <a:spcPct val="115000"/>
                        </a:lnSpc>
                        <a:spcAft>
                          <a:spcPts val="1000"/>
                        </a:spcAft>
                      </a:pPr>
                      <a:r>
                        <a:rPr lang="es-ES" sz="2800">
                          <a:effectLst/>
                        </a:rPr>
                        <a:t>Intensidad de corriente eléctrica</a:t>
                      </a:r>
                      <a:endParaRPr lang="es-ES" sz="2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ES" sz="2800" dirty="0">
                          <a:effectLst/>
                        </a:rPr>
                        <a:t>Amperio</a:t>
                      </a:r>
                      <a:endParaRPr lang="es-ES" sz="2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ES" sz="2800" dirty="0">
                          <a:effectLst/>
                        </a:rPr>
                        <a:t>A</a:t>
                      </a:r>
                      <a:endParaRPr lang="es-ES" sz="2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9078">
                <a:tc>
                  <a:txBody>
                    <a:bodyPr/>
                    <a:lstStyle/>
                    <a:p>
                      <a:pPr algn="ctr">
                        <a:lnSpc>
                          <a:spcPct val="115000"/>
                        </a:lnSpc>
                        <a:spcAft>
                          <a:spcPts val="1000"/>
                        </a:spcAft>
                      </a:pPr>
                      <a:r>
                        <a:rPr lang="es-ES" sz="2800">
                          <a:effectLst/>
                        </a:rPr>
                        <a:t>Temperatura termodinámica</a:t>
                      </a:r>
                      <a:endParaRPr lang="es-ES" sz="2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ES" sz="2800" dirty="0">
                          <a:effectLst/>
                        </a:rPr>
                        <a:t>Kelvin</a:t>
                      </a:r>
                      <a:endParaRPr lang="es-ES" sz="2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ES" sz="2800" dirty="0">
                          <a:effectLst/>
                        </a:rPr>
                        <a:t>K</a:t>
                      </a:r>
                      <a:endParaRPr lang="es-ES" sz="2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7690">
                <a:tc>
                  <a:txBody>
                    <a:bodyPr/>
                    <a:lstStyle/>
                    <a:p>
                      <a:pPr algn="ctr">
                        <a:lnSpc>
                          <a:spcPct val="115000"/>
                        </a:lnSpc>
                        <a:spcAft>
                          <a:spcPts val="1000"/>
                        </a:spcAft>
                      </a:pPr>
                      <a:r>
                        <a:rPr lang="es-ES" sz="2800">
                          <a:effectLst/>
                        </a:rPr>
                        <a:t>Cantidad de sustancia </a:t>
                      </a:r>
                      <a:endParaRPr lang="es-ES" sz="2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ES" sz="2800" dirty="0">
                          <a:effectLst/>
                        </a:rPr>
                        <a:t>Mol</a:t>
                      </a:r>
                      <a:endParaRPr lang="es-ES" sz="2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ES" sz="2800" dirty="0">
                          <a:effectLst/>
                        </a:rPr>
                        <a:t>mol</a:t>
                      </a:r>
                      <a:endParaRPr lang="es-ES" sz="2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7690">
                <a:tc>
                  <a:txBody>
                    <a:bodyPr/>
                    <a:lstStyle/>
                    <a:p>
                      <a:pPr algn="ctr">
                        <a:lnSpc>
                          <a:spcPct val="115000"/>
                        </a:lnSpc>
                        <a:spcAft>
                          <a:spcPts val="1000"/>
                        </a:spcAft>
                      </a:pPr>
                      <a:r>
                        <a:rPr lang="es-ES" sz="2800">
                          <a:effectLst/>
                        </a:rPr>
                        <a:t>Intensidad luminosa</a:t>
                      </a:r>
                      <a:endParaRPr lang="es-ES" sz="2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ES" sz="2800">
                          <a:effectLst/>
                        </a:rPr>
                        <a:t>Candela</a:t>
                      </a:r>
                      <a:endParaRPr lang="es-ES" sz="280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ES" sz="2800" dirty="0">
                          <a:effectLst/>
                        </a:rPr>
                        <a:t>cd</a:t>
                      </a:r>
                      <a:endParaRPr lang="es-ES" sz="2800" dirty="0">
                        <a:effectLst/>
                        <a:latin typeface="Calibri" panose="020F0502020204030204" pitchFamily="34" charset="0"/>
                        <a:ea typeface="Calibri" panose="020F0502020204030204" pitchFamily="34" charset="0"/>
                        <a:cs typeface="Calibri" panose="020F050202020403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ectángulo 6"/>
          <p:cNvSpPr/>
          <p:nvPr/>
        </p:nvSpPr>
        <p:spPr>
          <a:xfrm>
            <a:off x="1174925" y="116632"/>
            <a:ext cx="7506929" cy="584775"/>
          </a:xfrm>
          <a:prstGeom prst="rect">
            <a:avLst/>
          </a:prstGeom>
        </p:spPr>
        <p:txBody>
          <a:bodyPr wrap="square">
            <a:spAutoFit/>
          </a:bodyPr>
          <a:lstStyle/>
          <a:p>
            <a:pPr algn="ctr"/>
            <a:r>
              <a:rPr lang="es-ES" sz="3200" dirty="0">
                <a:latin typeface="Arial Black" panose="020B0A04020102020204" pitchFamily="34" charset="0"/>
                <a:cs typeface="Arial" panose="020B0604020202020204" pitchFamily="34" charset="0"/>
              </a:rPr>
              <a:t>Unidades básicas del SI </a:t>
            </a:r>
          </a:p>
        </p:txBody>
      </p:sp>
    </p:spTree>
    <p:extLst>
      <p:ext uri="{BB962C8B-B14F-4D97-AF65-F5344CB8AC3E}">
        <p14:creationId xmlns:p14="http://schemas.microsoft.com/office/powerpoint/2010/main" val="2090191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95536" y="548680"/>
            <a:ext cx="8291264" cy="1224136"/>
          </a:xfrm>
        </p:spPr>
        <p:txBody>
          <a:bodyPr>
            <a:noAutofit/>
          </a:bodyPr>
          <a:lstStyle/>
          <a:p>
            <a:pPr algn="ctr"/>
            <a:r>
              <a:rPr lang="es-ES" sz="3200" dirty="0" smtClean="0">
                <a:solidFill>
                  <a:schemeClr val="tx1"/>
                </a:solidFill>
                <a:effectLst/>
                <a:latin typeface="Arial Black" panose="020B0A04020102020204" pitchFamily="34" charset="0"/>
              </a:rPr>
              <a:t>Unidades </a:t>
            </a:r>
            <a:r>
              <a:rPr lang="es-ES" sz="3200" dirty="0">
                <a:solidFill>
                  <a:schemeClr val="tx1"/>
                </a:solidFill>
                <a:effectLst/>
                <a:latin typeface="Arial Black" panose="020B0A04020102020204" pitchFamily="34" charset="0"/>
              </a:rPr>
              <a:t>del Sistema Internacional (SI)</a:t>
            </a:r>
            <a:br>
              <a:rPr lang="es-ES" sz="3200" dirty="0">
                <a:solidFill>
                  <a:schemeClr val="tx1"/>
                </a:solidFill>
                <a:effectLst/>
                <a:latin typeface="Arial Black" panose="020B0A04020102020204" pitchFamily="34" charset="0"/>
              </a:rPr>
            </a:br>
            <a:endParaRPr lang="es-ES" sz="3200" dirty="0"/>
          </a:p>
        </p:txBody>
      </p:sp>
      <p:sp>
        <p:nvSpPr>
          <p:cNvPr id="2" name="1 Marcador de contenido"/>
          <p:cNvSpPr>
            <a:spLocks noGrp="1"/>
          </p:cNvSpPr>
          <p:nvPr>
            <p:ph idx="1"/>
          </p:nvPr>
        </p:nvSpPr>
        <p:spPr>
          <a:xfrm>
            <a:off x="457200" y="1855365"/>
            <a:ext cx="8229600" cy="4525963"/>
          </a:xfrm>
        </p:spPr>
        <p:txBody>
          <a:bodyPr>
            <a:normAutofit/>
          </a:bodyPr>
          <a:lstStyle/>
          <a:p>
            <a:pPr marL="109728" indent="0">
              <a:lnSpc>
                <a:spcPct val="150000"/>
              </a:lnSpc>
              <a:buNone/>
            </a:pPr>
            <a:r>
              <a:rPr lang="es-ES" sz="3200" dirty="0">
                <a:latin typeface="Arial" pitchFamily="34" charset="0"/>
                <a:cs typeface="Arial" pitchFamily="34" charset="0"/>
              </a:rPr>
              <a:t>Todas las demás unidades utilizadas para expresar magnitudes físicas se pueden derivar de estas unidades básicas y se conocen como </a:t>
            </a:r>
            <a:r>
              <a:rPr lang="es-ES" sz="3200" b="1" dirty="0">
                <a:latin typeface="Arial" pitchFamily="34" charset="0"/>
                <a:cs typeface="Arial" pitchFamily="34" charset="0"/>
              </a:rPr>
              <a:t>unidades derivadas</a:t>
            </a:r>
            <a:r>
              <a:rPr lang="es-ES" sz="3200" dirty="0">
                <a:latin typeface="Arial" pitchFamily="34" charset="0"/>
                <a:cs typeface="Arial" pitchFamily="34" charset="0"/>
              </a:rPr>
              <a:t>. </a:t>
            </a:r>
          </a:p>
          <a:p>
            <a:pPr>
              <a:lnSpc>
                <a:spcPct val="150000"/>
              </a:lnSpc>
            </a:pPr>
            <a:endParaRPr lang="es-ES" sz="3200" dirty="0"/>
          </a:p>
        </p:txBody>
      </p:sp>
    </p:spTree>
    <p:extLst>
      <p:ext uri="{BB962C8B-B14F-4D97-AF65-F5344CB8AC3E}">
        <p14:creationId xmlns:p14="http://schemas.microsoft.com/office/powerpoint/2010/main" val="16436359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3600" dirty="0" smtClean="0">
                <a:solidFill>
                  <a:schemeClr val="tx1"/>
                </a:solidFill>
                <a:latin typeface="Arial Black" panose="020B0A04020102020204" pitchFamily="34" charset="0"/>
              </a:rPr>
              <a:t>Objetivo de la clase</a:t>
            </a:r>
            <a:endParaRPr lang="es-MX" sz="3600" dirty="0">
              <a:solidFill>
                <a:schemeClr val="tx1"/>
              </a:solidFill>
              <a:latin typeface="Arial Black" panose="020B0A04020102020204" pitchFamily="34" charset="0"/>
            </a:endParaRPr>
          </a:p>
        </p:txBody>
      </p:sp>
      <p:sp>
        <p:nvSpPr>
          <p:cNvPr id="3" name="Marcador de contenido 2"/>
          <p:cNvSpPr>
            <a:spLocks noGrp="1"/>
          </p:cNvSpPr>
          <p:nvPr>
            <p:ph idx="1"/>
          </p:nvPr>
        </p:nvSpPr>
        <p:spPr>
          <a:xfrm>
            <a:off x="642910" y="1628800"/>
            <a:ext cx="8043890" cy="4536504"/>
          </a:xfrm>
        </p:spPr>
        <p:txBody>
          <a:bodyPr>
            <a:normAutofit fontScale="92500" lnSpcReduction="10000"/>
          </a:bodyPr>
          <a:lstStyle/>
          <a:p>
            <a:pPr>
              <a:lnSpc>
                <a:spcPct val="150000"/>
              </a:lnSpc>
              <a:buNone/>
            </a:pPr>
            <a:r>
              <a:rPr lang="es-MX" sz="3600" dirty="0" smtClean="0">
                <a:latin typeface="Arial" pitchFamily="34" charset="0"/>
                <a:cs typeface="Arial" pitchFamily="34" charset="0"/>
              </a:rPr>
              <a:t> Calcular </a:t>
            </a:r>
            <a:r>
              <a:rPr lang="es-ES" sz="3600" dirty="0" smtClean="0">
                <a:latin typeface="Arial" pitchFamily="34" charset="0"/>
                <a:cs typeface="Arial" pitchFamily="34" charset="0"/>
              </a:rPr>
              <a:t>conversiones </a:t>
            </a:r>
            <a:r>
              <a:rPr lang="es-ES" sz="3600" dirty="0">
                <a:latin typeface="Arial" pitchFamily="34" charset="0"/>
                <a:cs typeface="Arial" pitchFamily="34" charset="0"/>
              </a:rPr>
              <a:t>de cantidades de magnitudes utilizando propiedades, reglas y algoritmos </a:t>
            </a:r>
            <a:r>
              <a:rPr lang="es-ES" sz="3600" dirty="0" smtClean="0">
                <a:latin typeface="Arial" pitchFamily="34" charset="0"/>
                <a:cs typeface="Arial" pitchFamily="34" charset="0"/>
              </a:rPr>
              <a:t>asociados </a:t>
            </a:r>
            <a:r>
              <a:rPr lang="es-ES" sz="3600" dirty="0">
                <a:latin typeface="Arial" pitchFamily="34" charset="0"/>
                <a:cs typeface="Arial" pitchFamily="34" charset="0"/>
              </a:rPr>
              <a:t>a las </a:t>
            </a:r>
            <a:r>
              <a:rPr lang="es-ES" sz="3600" dirty="0" smtClean="0">
                <a:latin typeface="Arial" pitchFamily="34" charset="0"/>
                <a:cs typeface="Arial" pitchFamily="34" charset="0"/>
              </a:rPr>
              <a:t>conversiones, </a:t>
            </a:r>
            <a:r>
              <a:rPr lang="es-ES" sz="3600" dirty="0">
                <a:latin typeface="Arial" pitchFamily="34" charset="0"/>
                <a:cs typeface="Arial" pitchFamily="34" charset="0"/>
              </a:rPr>
              <a:t>en ejercicios y/o problemas  vinculados con la Medicina y otras Ciencias</a:t>
            </a:r>
            <a:endParaRPr lang="es-ES" sz="36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161646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E:\CONVERS supercurso\dibujosm de magnitud\Capturadepantalla2016-05-02alas13.45.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27694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E:\CONVERS supercurso\dibujosm de magnitud\Capturadepantalla2016-05-02alas13.45.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294872" cy="6857999"/>
          </a:xfrm>
          <a:prstGeom prst="rect">
            <a:avLst/>
          </a:prstGeom>
          <a:noFill/>
          <a:ln w="5715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643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Autofit/>
          </a:bodyPr>
          <a:lstStyle/>
          <a:p>
            <a:pPr algn="ctr"/>
            <a:r>
              <a:rPr lang="es-ES" sz="3600" dirty="0">
                <a:solidFill>
                  <a:schemeClr val="tx1"/>
                </a:solidFill>
                <a:latin typeface="Arial Black" panose="020B0A04020102020204" pitchFamily="34" charset="0"/>
              </a:rPr>
              <a:t>Longitud</a:t>
            </a:r>
            <a:br>
              <a:rPr lang="es-ES" sz="3600" dirty="0">
                <a:solidFill>
                  <a:schemeClr val="tx1"/>
                </a:solidFill>
                <a:latin typeface="Arial Black" panose="020B0A04020102020204" pitchFamily="34" charset="0"/>
              </a:rPr>
            </a:br>
            <a:endParaRPr lang="es-ES" sz="3600" dirty="0">
              <a:solidFill>
                <a:schemeClr val="tx1"/>
              </a:solidFill>
              <a:latin typeface="Arial Black" panose="020B0A04020102020204" pitchFamily="34" charset="0"/>
            </a:endParaRPr>
          </a:p>
        </p:txBody>
      </p:sp>
      <p:sp>
        <p:nvSpPr>
          <p:cNvPr id="2" name="Marcador de contenido 1"/>
          <p:cNvSpPr>
            <a:spLocks noGrp="1"/>
          </p:cNvSpPr>
          <p:nvPr>
            <p:ph idx="1"/>
          </p:nvPr>
        </p:nvSpPr>
        <p:spPr>
          <a:xfrm>
            <a:off x="179512" y="1138741"/>
            <a:ext cx="8784976" cy="5242587"/>
          </a:xfrm>
        </p:spPr>
        <p:txBody>
          <a:bodyPr>
            <a:normAutofit/>
          </a:bodyPr>
          <a:lstStyle/>
          <a:p>
            <a:pPr>
              <a:lnSpc>
                <a:spcPct val="150000"/>
              </a:lnSpc>
            </a:pPr>
            <a:r>
              <a:rPr lang="es-ES" sz="3200" dirty="0" smtClean="0">
                <a:latin typeface="Arial" pitchFamily="34" charset="0"/>
                <a:cs typeface="Arial" pitchFamily="34" charset="0"/>
              </a:rPr>
              <a:t>Un </a:t>
            </a:r>
            <a:r>
              <a:rPr lang="es-ES" sz="3200" dirty="0">
                <a:latin typeface="Arial" pitchFamily="34" charset="0"/>
                <a:cs typeface="Arial" pitchFamily="34" charset="0"/>
              </a:rPr>
              <a:t>metro se define como la distancia que recorre la luz en el vacío en 1/299 792 458 </a:t>
            </a:r>
            <a:r>
              <a:rPr lang="es-ES" sz="3200" dirty="0" smtClean="0">
                <a:latin typeface="Arial" pitchFamily="34" charset="0"/>
                <a:cs typeface="Arial" pitchFamily="34" charset="0"/>
              </a:rPr>
              <a:t>segundos.             </a:t>
            </a:r>
          </a:p>
          <a:p>
            <a:pPr marL="109728" indent="0">
              <a:lnSpc>
                <a:spcPct val="150000"/>
              </a:lnSpc>
              <a:buNone/>
            </a:pPr>
            <a:r>
              <a:rPr lang="es-ES" sz="3200" dirty="0">
                <a:latin typeface="Arial" pitchFamily="34" charset="0"/>
                <a:cs typeface="Arial" pitchFamily="34" charset="0"/>
              </a:rPr>
              <a:t> </a:t>
            </a:r>
            <a:r>
              <a:rPr lang="es-ES" sz="3200" dirty="0" smtClean="0">
                <a:latin typeface="Arial" pitchFamily="34" charset="0"/>
                <a:cs typeface="Arial" pitchFamily="34" charset="0"/>
              </a:rPr>
              <a:t>                       </a:t>
            </a:r>
            <a:endParaRPr lang="es-ES" sz="8000" dirty="0" smtClean="0">
              <a:latin typeface="Arial" pitchFamily="34" charset="0"/>
              <a:cs typeface="Arial" pitchFamily="34" charset="0"/>
            </a:endParaRPr>
          </a:p>
        </p:txBody>
      </p:sp>
      <p:sp>
        <p:nvSpPr>
          <p:cNvPr id="3" name="2 Elipse"/>
          <p:cNvSpPr/>
          <p:nvPr/>
        </p:nvSpPr>
        <p:spPr>
          <a:xfrm>
            <a:off x="1907704" y="3068960"/>
            <a:ext cx="5256584" cy="2736304"/>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284984"/>
            <a:ext cx="3851556" cy="2297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lipse 3"/>
          <p:cNvSpPr/>
          <p:nvPr/>
        </p:nvSpPr>
        <p:spPr>
          <a:xfrm>
            <a:off x="6599583" y="3068960"/>
            <a:ext cx="45719" cy="191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3212526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Autofit/>
          </a:bodyPr>
          <a:lstStyle/>
          <a:p>
            <a:pPr algn="ctr"/>
            <a:r>
              <a:rPr lang="es-ES" sz="3600" dirty="0">
                <a:solidFill>
                  <a:schemeClr val="tx1"/>
                </a:solidFill>
                <a:latin typeface="Arial Black" panose="020B0A04020102020204" pitchFamily="34" charset="0"/>
              </a:rPr>
              <a:t>Masa</a:t>
            </a:r>
            <a:br>
              <a:rPr lang="es-ES" sz="3600" dirty="0">
                <a:solidFill>
                  <a:schemeClr val="tx1"/>
                </a:solidFill>
                <a:latin typeface="Arial Black" panose="020B0A04020102020204" pitchFamily="34" charset="0"/>
              </a:rPr>
            </a:br>
            <a:endParaRPr lang="es-ES" sz="3600" dirty="0">
              <a:solidFill>
                <a:schemeClr val="tx1"/>
              </a:solidFill>
              <a:latin typeface="Arial Black" panose="020B0A04020102020204" pitchFamily="34" charset="0"/>
            </a:endParaRPr>
          </a:p>
        </p:txBody>
      </p:sp>
      <p:sp>
        <p:nvSpPr>
          <p:cNvPr id="2" name="Marcador de contenido 1"/>
          <p:cNvSpPr>
            <a:spLocks noGrp="1"/>
          </p:cNvSpPr>
          <p:nvPr>
            <p:ph idx="1"/>
          </p:nvPr>
        </p:nvSpPr>
        <p:spPr>
          <a:xfrm>
            <a:off x="251520" y="980728"/>
            <a:ext cx="8784976" cy="5328592"/>
          </a:xfrm>
        </p:spPr>
        <p:txBody>
          <a:bodyPr>
            <a:normAutofit/>
          </a:bodyPr>
          <a:lstStyle/>
          <a:p>
            <a:pPr marL="109728" indent="0">
              <a:lnSpc>
                <a:spcPct val="150000"/>
              </a:lnSpc>
              <a:buNone/>
            </a:pPr>
            <a:r>
              <a:rPr lang="es-ES" sz="3200" dirty="0" smtClean="0">
                <a:latin typeface="Arial" pitchFamily="34" charset="0"/>
                <a:cs typeface="Arial" pitchFamily="34" charset="0"/>
              </a:rPr>
              <a:t>Un </a:t>
            </a:r>
            <a:r>
              <a:rPr lang="es-ES" sz="3200" dirty="0">
                <a:latin typeface="Arial" pitchFamily="34" charset="0"/>
                <a:cs typeface="Arial" pitchFamily="34" charset="0"/>
              </a:rPr>
              <a:t>kilogramo se define como la masa del Kilogramo </a:t>
            </a:r>
            <a:r>
              <a:rPr lang="es-ES" sz="3200" dirty="0" smtClean="0">
                <a:latin typeface="Arial" pitchFamily="34" charset="0"/>
                <a:cs typeface="Arial" pitchFamily="34" charset="0"/>
              </a:rPr>
              <a:t>Patrón.</a:t>
            </a:r>
            <a:endParaRPr lang="es-ES" sz="3200" dirty="0"/>
          </a:p>
        </p:txBody>
      </p:sp>
      <p:pic>
        <p:nvPicPr>
          <p:cNvPr id="6" name="Picture 2" descr="F:\ESTRATEGIA ESPAÑOL\ibañez\Triple_Beam_Dial-o-Gram-Bascula_Mecanica-Oha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9847" y="3048000"/>
            <a:ext cx="3492657" cy="3045296"/>
          </a:xfrm>
          <a:prstGeom prst="rect">
            <a:avLst/>
          </a:prstGeom>
          <a:noFill/>
          <a:ln w="28575">
            <a:solidFill>
              <a:srgbClr val="0070C0"/>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83379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Autofit/>
          </a:bodyPr>
          <a:lstStyle/>
          <a:p>
            <a:pPr algn="ctr"/>
            <a:r>
              <a:rPr lang="es-ES" sz="3600" dirty="0">
                <a:solidFill>
                  <a:schemeClr val="tx1"/>
                </a:solidFill>
                <a:latin typeface="Arial Black" panose="020B0A04020102020204" pitchFamily="34" charset="0"/>
              </a:rPr>
              <a:t>Tiempo</a:t>
            </a:r>
            <a:br>
              <a:rPr lang="es-ES" sz="3600" dirty="0">
                <a:solidFill>
                  <a:schemeClr val="tx1"/>
                </a:solidFill>
                <a:latin typeface="Arial Black" panose="020B0A04020102020204" pitchFamily="34" charset="0"/>
              </a:rPr>
            </a:br>
            <a:endParaRPr lang="es-ES" sz="3600" dirty="0">
              <a:solidFill>
                <a:schemeClr val="tx1"/>
              </a:solidFill>
              <a:latin typeface="Arial Black" panose="020B0A04020102020204" pitchFamily="34" charset="0"/>
            </a:endParaRPr>
          </a:p>
        </p:txBody>
      </p:sp>
      <p:sp>
        <p:nvSpPr>
          <p:cNvPr id="2" name="Marcador de contenido 1"/>
          <p:cNvSpPr>
            <a:spLocks noGrp="1"/>
          </p:cNvSpPr>
          <p:nvPr>
            <p:ph idx="1"/>
          </p:nvPr>
        </p:nvSpPr>
        <p:spPr>
          <a:xfrm>
            <a:off x="179512" y="1052736"/>
            <a:ext cx="8784976" cy="4954555"/>
          </a:xfrm>
        </p:spPr>
        <p:txBody>
          <a:bodyPr>
            <a:normAutofit/>
          </a:bodyPr>
          <a:lstStyle/>
          <a:p>
            <a:pPr marL="109728" indent="0">
              <a:lnSpc>
                <a:spcPct val="150000"/>
              </a:lnSpc>
              <a:buNone/>
            </a:pPr>
            <a:r>
              <a:rPr lang="es-ES" sz="3200" dirty="0" smtClean="0">
                <a:latin typeface="Arial" pitchFamily="34" charset="0"/>
                <a:cs typeface="Arial" pitchFamily="34" charset="0"/>
              </a:rPr>
              <a:t>Un </a:t>
            </a:r>
            <a:r>
              <a:rPr lang="es-ES" sz="3200" dirty="0">
                <a:latin typeface="Arial" pitchFamily="34" charset="0"/>
                <a:cs typeface="Arial" pitchFamily="34" charset="0"/>
              </a:rPr>
              <a:t>segundo (s) es el tiempo requerido por 9 192 631 770 ciclos de la radiación correspondiente a la transición entre los dos niveles hiperfinos del estado fundamental del átomo de cesio 133. </a:t>
            </a:r>
          </a:p>
          <a:p>
            <a:pPr>
              <a:lnSpc>
                <a:spcPct val="150000"/>
              </a:lnSpc>
            </a:pPr>
            <a:endParaRPr lang="es-ES" sz="3200" dirty="0">
              <a:latin typeface="Arial" pitchFamily="34" charset="0"/>
              <a:cs typeface="Arial" pitchFamily="34" charset="0"/>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5" y="4211329"/>
            <a:ext cx="2638368" cy="2458032"/>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15381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Autofit/>
          </a:bodyPr>
          <a:lstStyle/>
          <a:p>
            <a:pPr algn="ctr"/>
            <a:r>
              <a:rPr lang="es-ES" sz="3600" dirty="0">
                <a:solidFill>
                  <a:schemeClr val="tx1"/>
                </a:solidFill>
                <a:latin typeface="Arial Black" panose="020B0A04020102020204" pitchFamily="34" charset="0"/>
              </a:rPr>
              <a:t>Temperatura</a:t>
            </a:r>
            <a:br>
              <a:rPr lang="es-ES" sz="3600" dirty="0">
                <a:solidFill>
                  <a:schemeClr val="tx1"/>
                </a:solidFill>
                <a:latin typeface="Arial Black" panose="020B0A04020102020204" pitchFamily="34" charset="0"/>
              </a:rPr>
            </a:br>
            <a:endParaRPr lang="es-ES" sz="3600" dirty="0">
              <a:solidFill>
                <a:schemeClr val="tx1"/>
              </a:solidFill>
              <a:latin typeface="Arial Black" panose="020B0A04020102020204" pitchFamily="34" charset="0"/>
            </a:endParaRPr>
          </a:p>
        </p:txBody>
      </p:sp>
      <p:sp>
        <p:nvSpPr>
          <p:cNvPr id="2" name="Marcador de contenido 1"/>
          <p:cNvSpPr>
            <a:spLocks noGrp="1"/>
          </p:cNvSpPr>
          <p:nvPr>
            <p:ph idx="1"/>
          </p:nvPr>
        </p:nvSpPr>
        <p:spPr>
          <a:xfrm>
            <a:off x="179512" y="1124744"/>
            <a:ext cx="8784976" cy="5472608"/>
          </a:xfrm>
        </p:spPr>
        <p:txBody>
          <a:bodyPr>
            <a:normAutofit/>
          </a:bodyPr>
          <a:lstStyle/>
          <a:p>
            <a:pPr marL="109728" indent="0">
              <a:lnSpc>
                <a:spcPct val="170000"/>
              </a:lnSpc>
              <a:buNone/>
            </a:pPr>
            <a:r>
              <a:rPr lang="es-ES" sz="2800" dirty="0" smtClean="0">
                <a:latin typeface="Arial" pitchFamily="34" charset="0"/>
                <a:cs typeface="Arial" pitchFamily="34" charset="0"/>
              </a:rPr>
              <a:t>El </a:t>
            </a:r>
            <a:r>
              <a:rPr lang="es-ES" sz="2800" dirty="0">
                <a:latin typeface="Arial" pitchFamily="34" charset="0"/>
                <a:cs typeface="Arial" pitchFamily="34" charset="0"/>
              </a:rPr>
              <a:t>kelvin (K) se define como la fracción 1/273,16 de la temperatura termodinámica del punto triple del agua.</a:t>
            </a:r>
          </a:p>
          <a:p>
            <a:endParaRPr lang="es-ES" sz="2800" dirty="0"/>
          </a:p>
        </p:txBody>
      </p:sp>
      <p:pic>
        <p:nvPicPr>
          <p:cNvPr id="6" name="Picture 2" descr="E:\CONVERS supercurso\dibujosm de magnitud\conversiones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131127"/>
            <a:ext cx="5745430" cy="3394217"/>
          </a:xfrm>
          <a:prstGeom prst="rect">
            <a:avLst/>
          </a:prstGeom>
          <a:solidFill>
            <a:srgbClr val="00B0F0"/>
          </a:solidFill>
          <a:ln w="28575">
            <a:solidFill>
              <a:srgbClr val="00B0F0"/>
            </a:solidFill>
          </a:ln>
          <a:scene3d>
            <a:camera prst="orthographicFront"/>
            <a:lightRig rig="threePt" dir="t"/>
          </a:scene3d>
          <a:sp3d>
            <a:bevelT w="139700" prst="cross"/>
          </a:sp3d>
          <a:extLst/>
        </p:spPr>
      </p:pic>
    </p:spTree>
    <p:extLst>
      <p:ext uri="{BB962C8B-B14F-4D97-AF65-F5344CB8AC3E}">
        <p14:creationId xmlns:p14="http://schemas.microsoft.com/office/powerpoint/2010/main" val="1716385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79512" y="525354"/>
            <a:ext cx="8964488" cy="1143000"/>
          </a:xfrm>
        </p:spPr>
        <p:txBody>
          <a:bodyPr>
            <a:noAutofit/>
          </a:bodyPr>
          <a:lstStyle/>
          <a:p>
            <a:pPr algn="ctr"/>
            <a:r>
              <a:rPr lang="es-ES" sz="3600" dirty="0">
                <a:solidFill>
                  <a:schemeClr val="tx1"/>
                </a:solidFill>
                <a:effectLst/>
                <a:latin typeface="Arial Black" panose="020B0A04020102020204" pitchFamily="34" charset="0"/>
              </a:rPr>
              <a:t>Intensidad de Corriente Eléctrica</a:t>
            </a:r>
            <a:r>
              <a:rPr lang="es-ES" sz="4400" dirty="0">
                <a:latin typeface="Arial Black" panose="020B0A04020102020204" pitchFamily="34" charset="0"/>
              </a:rPr>
              <a:t/>
            </a:r>
            <a:br>
              <a:rPr lang="es-ES" sz="4400" dirty="0">
                <a:latin typeface="Arial Black" panose="020B0A04020102020204" pitchFamily="34" charset="0"/>
              </a:rPr>
            </a:br>
            <a:endParaRPr lang="es-ES" sz="4400" dirty="0"/>
          </a:p>
        </p:txBody>
      </p:sp>
      <mc:AlternateContent xmlns:mc="http://schemas.openxmlformats.org/markup-compatibility/2006" xmlns:a14="http://schemas.microsoft.com/office/drawing/2010/main">
        <mc:Choice Requires="a14">
          <p:sp>
            <p:nvSpPr>
              <p:cNvPr id="2" name="1 Marcador de contenido"/>
              <p:cNvSpPr>
                <a:spLocks noGrp="1"/>
              </p:cNvSpPr>
              <p:nvPr>
                <p:ph idx="1"/>
              </p:nvPr>
            </p:nvSpPr>
            <p:spPr>
              <a:xfrm>
                <a:off x="179512" y="1124744"/>
                <a:ext cx="8836472" cy="5605240"/>
              </a:xfrm>
            </p:spPr>
            <p:txBody>
              <a:bodyPr>
                <a:noAutofit/>
              </a:bodyPr>
              <a:lstStyle/>
              <a:p>
                <a:pPr marL="109728" indent="0">
                  <a:lnSpc>
                    <a:spcPct val="150000"/>
                  </a:lnSpc>
                  <a:buNone/>
                </a:pPr>
                <a:r>
                  <a:rPr lang="es-ES" sz="3200" dirty="0" smtClean="0">
                    <a:latin typeface="Arial" panose="020B0604020202020204" pitchFamily="34" charset="0"/>
                    <a:cs typeface="Arial" pitchFamily="34" charset="0"/>
                  </a:rPr>
                  <a:t>El </a:t>
                </a:r>
                <a:r>
                  <a:rPr lang="es-ES" sz="3200" dirty="0">
                    <a:latin typeface="Arial" pitchFamily="34" charset="0"/>
                    <a:cs typeface="Arial" pitchFamily="34" charset="0"/>
                  </a:rPr>
                  <a:t>ampere es la intensidad de una corriente constante que manteniéndose en dos conductores paralelos, rectilíneos, de longitud infinita, de sección circular despreciable y situados a una distancia de un metro uno de otro en el vacío, produciría una fuerza igual a </a:t>
                </a:r>
                <a:r>
                  <a:rPr lang="es-ES" sz="3200" dirty="0" smtClean="0">
                    <a:latin typeface="Arial" pitchFamily="34" charset="0"/>
                    <a:cs typeface="Arial" pitchFamily="34" charset="0"/>
                  </a:rPr>
                  <a:t>2×</a:t>
                </a:r>
                <a14:m>
                  <m:oMath xmlns:m="http://schemas.openxmlformats.org/officeDocument/2006/math">
                    <m:sSup>
                      <m:sSupPr>
                        <m:ctrlPr>
                          <a:rPr lang="es-ES" sz="3200" i="1" smtClean="0">
                            <a:latin typeface="Cambria Math" panose="02040503050406030204" pitchFamily="18" charset="0"/>
                            <a:cs typeface="Arial" pitchFamily="34" charset="0"/>
                          </a:rPr>
                        </m:ctrlPr>
                      </m:sSupPr>
                      <m:e>
                        <m:r>
                          <a:rPr lang="es-ES" sz="3200" b="0" i="1" smtClean="0">
                            <a:latin typeface="Cambria Math"/>
                            <a:cs typeface="Arial" pitchFamily="34" charset="0"/>
                          </a:rPr>
                          <m:t>10</m:t>
                        </m:r>
                      </m:e>
                      <m:sup>
                        <m:r>
                          <a:rPr lang="es-ES" sz="3200" b="0" i="1" smtClean="0">
                            <a:latin typeface="Cambria Math"/>
                            <a:cs typeface="Arial" pitchFamily="34" charset="0"/>
                          </a:rPr>
                          <m:t>−7</m:t>
                        </m:r>
                      </m:sup>
                    </m:sSup>
                  </m:oMath>
                </a14:m>
                <a:r>
                  <a:rPr lang="es-ES" sz="3200" dirty="0">
                    <a:latin typeface="Arial" pitchFamily="34" charset="0"/>
                    <a:cs typeface="Arial" pitchFamily="34" charset="0"/>
                  </a:rPr>
                  <a:t>newton por metro de longitud.</a:t>
                </a:r>
              </a:p>
              <a:p>
                <a:pPr marL="109728" indent="0">
                  <a:lnSpc>
                    <a:spcPct val="150000"/>
                  </a:lnSpc>
                  <a:buNone/>
                </a:pPr>
                <a:r>
                  <a:rPr lang="es-ES" sz="3200" dirty="0">
                    <a:latin typeface="Arial" pitchFamily="34" charset="0"/>
                    <a:cs typeface="Arial" pitchFamily="34" charset="0"/>
                  </a:rPr>
                  <a:t/>
                </a:r>
                <a:br>
                  <a:rPr lang="es-ES" sz="3200" dirty="0">
                    <a:latin typeface="Arial" pitchFamily="34" charset="0"/>
                    <a:cs typeface="Arial" pitchFamily="34" charset="0"/>
                  </a:rPr>
                </a:br>
                <a:endParaRPr lang="es-ES" sz="3200" dirty="0">
                  <a:latin typeface="Arial" pitchFamily="34" charset="0"/>
                  <a:cs typeface="Arial" pitchFamily="34" charset="0"/>
                </a:endParaRPr>
              </a:p>
              <a:p>
                <a:pPr>
                  <a:lnSpc>
                    <a:spcPct val="150000"/>
                  </a:lnSpc>
                </a:pPr>
                <a:endParaRPr lang="es-ES" sz="2800" dirty="0">
                  <a:latin typeface="Arial" pitchFamily="34" charset="0"/>
                  <a:cs typeface="Arial" pitchFamily="34" charset="0"/>
                </a:endParaRPr>
              </a:p>
            </p:txBody>
          </p:sp>
        </mc:Choice>
        <mc:Fallback xmlns="">
          <p:sp>
            <p:nvSpPr>
              <p:cNvPr id="2" name="1 Marcador de contenido"/>
              <p:cNvSpPr>
                <a:spLocks noGrp="1" noRot="1" noChangeAspect="1" noMove="1" noResize="1" noEditPoints="1" noAdjustHandles="1" noChangeArrowheads="1" noChangeShapeType="1" noTextEdit="1"/>
              </p:cNvSpPr>
              <p:nvPr>
                <p:ph idx="1"/>
              </p:nvPr>
            </p:nvSpPr>
            <p:spPr>
              <a:xfrm>
                <a:off x="179512" y="1124744"/>
                <a:ext cx="8836472" cy="5605240"/>
              </a:xfrm>
              <a:blipFill rotWithShape="0">
                <a:blip r:embed="rId3"/>
                <a:stretch>
                  <a:fillRect l="-483"/>
                </a:stretch>
              </a:blipFill>
            </p:spPr>
            <p:txBody>
              <a:bodyPr/>
              <a:lstStyle/>
              <a:p>
                <a:r>
                  <a:rPr lang="es-ES" dirty="0">
                    <a:noFill/>
                  </a:rPr>
                  <a:t> </a:t>
                </a:r>
              </a:p>
            </p:txBody>
          </p:sp>
        </mc:Fallback>
      </mc:AlternateContent>
    </p:spTree>
    <p:extLst>
      <p:ext uri="{BB962C8B-B14F-4D97-AF65-F5344CB8AC3E}">
        <p14:creationId xmlns:p14="http://schemas.microsoft.com/office/powerpoint/2010/main" val="74750888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Autofit/>
          </a:bodyPr>
          <a:lstStyle/>
          <a:p>
            <a:pPr algn="ctr"/>
            <a:r>
              <a:rPr lang="es-ES" sz="3600" dirty="0">
                <a:solidFill>
                  <a:schemeClr val="tx1"/>
                </a:solidFill>
                <a:latin typeface="Arial Black" panose="020B0A04020102020204" pitchFamily="34" charset="0"/>
              </a:rPr>
              <a:t>Intensidad luminosa</a:t>
            </a:r>
            <a:br>
              <a:rPr lang="es-ES" sz="3600" dirty="0">
                <a:solidFill>
                  <a:schemeClr val="tx1"/>
                </a:solidFill>
                <a:latin typeface="Arial Black" panose="020B0A04020102020204" pitchFamily="34" charset="0"/>
              </a:rPr>
            </a:br>
            <a:endParaRPr lang="es-ES" sz="3600" dirty="0">
              <a:solidFill>
                <a:schemeClr val="tx1"/>
              </a:solidFill>
              <a:latin typeface="Arial Black" panose="020B0A04020102020204" pitchFamily="34" charset="0"/>
            </a:endParaRPr>
          </a:p>
        </p:txBody>
      </p:sp>
      <p:sp>
        <p:nvSpPr>
          <p:cNvPr id="2" name="Marcador de contenido 1"/>
          <p:cNvSpPr>
            <a:spLocks noGrp="1"/>
          </p:cNvSpPr>
          <p:nvPr>
            <p:ph idx="1"/>
          </p:nvPr>
        </p:nvSpPr>
        <p:spPr>
          <a:xfrm>
            <a:off x="251520" y="980728"/>
            <a:ext cx="8892480" cy="5250780"/>
          </a:xfrm>
        </p:spPr>
        <p:txBody>
          <a:bodyPr>
            <a:noAutofit/>
          </a:bodyPr>
          <a:lstStyle/>
          <a:p>
            <a:pPr marL="109728" indent="0">
              <a:lnSpc>
                <a:spcPct val="150000"/>
              </a:lnSpc>
              <a:buNone/>
            </a:pPr>
            <a:r>
              <a:rPr lang="es-ES" sz="3200" dirty="0" smtClean="0">
                <a:latin typeface="Arial" pitchFamily="34" charset="0"/>
                <a:cs typeface="Arial" pitchFamily="34" charset="0"/>
              </a:rPr>
              <a:t>La unidad es la </a:t>
            </a:r>
            <a:r>
              <a:rPr lang="es-ES" sz="3200" dirty="0">
                <a:latin typeface="Arial" pitchFamily="34" charset="0"/>
                <a:cs typeface="Arial" pitchFamily="34" charset="0"/>
              </a:rPr>
              <a:t>candela (cd</a:t>
            </a:r>
            <a:r>
              <a:rPr lang="es-ES" sz="3200" dirty="0" smtClean="0">
                <a:latin typeface="Arial" pitchFamily="34" charset="0"/>
                <a:cs typeface="Arial" pitchFamily="34" charset="0"/>
              </a:rPr>
              <a:t>), </a:t>
            </a:r>
            <a:r>
              <a:rPr lang="es-ES" sz="3200" dirty="0">
                <a:latin typeface="Arial" pitchFamily="34" charset="0"/>
                <a:cs typeface="Arial" pitchFamily="34" charset="0"/>
              </a:rPr>
              <a:t>en una dirección dada, de una fuente que emite radiación monocromática con frecuencia de 540 × 10</a:t>
            </a:r>
            <a:r>
              <a:rPr lang="es-ES" sz="3200" baseline="30000" dirty="0">
                <a:latin typeface="Arial" pitchFamily="34" charset="0"/>
                <a:cs typeface="Arial" pitchFamily="34" charset="0"/>
              </a:rPr>
              <a:t>12</a:t>
            </a:r>
            <a:r>
              <a:rPr lang="es-ES" sz="3200" dirty="0">
                <a:latin typeface="Arial" pitchFamily="34" charset="0"/>
                <a:cs typeface="Arial" pitchFamily="34" charset="0"/>
              </a:rPr>
              <a:t> Hz de forma que la intensidad de radiación emitida, en la dirección indicada, es de 1/683 W por </a:t>
            </a:r>
            <a:r>
              <a:rPr lang="es-ES" sz="3200" dirty="0" smtClean="0">
                <a:latin typeface="Arial" pitchFamily="34" charset="0"/>
                <a:cs typeface="Arial" pitchFamily="34" charset="0"/>
              </a:rPr>
              <a:t>estereorradián</a:t>
            </a:r>
            <a:endParaRPr lang="es-ES" sz="3200" dirty="0">
              <a:latin typeface="Arial" pitchFamily="34" charset="0"/>
              <a:cs typeface="Arial" pitchFamily="34" charset="0"/>
            </a:endParaRPr>
          </a:p>
          <a:p>
            <a:pPr>
              <a:lnSpc>
                <a:spcPct val="150000"/>
              </a:lnSpc>
            </a:pPr>
            <a:endParaRPr lang="es-ES" sz="3200" dirty="0">
              <a:latin typeface="Arial" pitchFamily="34" charset="0"/>
              <a:cs typeface="Arial" pitchFamily="34" charset="0"/>
            </a:endParaRPr>
          </a:p>
        </p:txBody>
      </p:sp>
    </p:spTree>
    <p:extLst>
      <p:ext uri="{BB962C8B-B14F-4D97-AF65-F5344CB8AC3E}">
        <p14:creationId xmlns:p14="http://schemas.microsoft.com/office/powerpoint/2010/main" val="11207172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557808"/>
            <a:ext cx="8229600" cy="1143000"/>
          </a:xfrm>
        </p:spPr>
        <p:txBody>
          <a:bodyPr>
            <a:noAutofit/>
          </a:bodyPr>
          <a:lstStyle/>
          <a:p>
            <a:pPr algn="ctr"/>
            <a:r>
              <a:rPr lang="es-ES" sz="3600" dirty="0">
                <a:solidFill>
                  <a:schemeClr val="tx1"/>
                </a:solidFill>
                <a:latin typeface="Arial Black" panose="020B0A04020102020204" pitchFamily="34" charset="0"/>
              </a:rPr>
              <a:t>Cantidad de </a:t>
            </a:r>
            <a:r>
              <a:rPr lang="es-ES" sz="3600" dirty="0" smtClean="0">
                <a:solidFill>
                  <a:schemeClr val="tx1"/>
                </a:solidFill>
                <a:latin typeface="Arial Black" panose="020B0A04020102020204" pitchFamily="34" charset="0"/>
              </a:rPr>
              <a:t>sustancia</a:t>
            </a:r>
            <a:r>
              <a:rPr lang="es-ES" sz="4400" dirty="0" smtClean="0">
                <a:solidFill>
                  <a:schemeClr val="tx1"/>
                </a:solidFill>
                <a:latin typeface="Arial Black" panose="020B0A04020102020204" pitchFamily="34" charset="0"/>
              </a:rPr>
              <a:t/>
            </a:r>
            <a:br>
              <a:rPr lang="es-ES" sz="4400" dirty="0" smtClean="0">
                <a:solidFill>
                  <a:schemeClr val="tx1"/>
                </a:solidFill>
                <a:latin typeface="Arial Black" panose="020B0A04020102020204" pitchFamily="34" charset="0"/>
              </a:rPr>
            </a:br>
            <a:endParaRPr lang="es-ES" sz="4400" dirty="0">
              <a:solidFill>
                <a:schemeClr val="tx1"/>
              </a:solidFill>
              <a:latin typeface="Arial Black" panose="020B0A04020102020204" pitchFamily="34" charset="0"/>
            </a:endParaRPr>
          </a:p>
        </p:txBody>
      </p:sp>
      <p:sp>
        <p:nvSpPr>
          <p:cNvPr id="2" name="Marcador de contenido 1"/>
          <p:cNvSpPr>
            <a:spLocks noGrp="1"/>
          </p:cNvSpPr>
          <p:nvPr>
            <p:ph idx="1"/>
          </p:nvPr>
        </p:nvSpPr>
        <p:spPr>
          <a:xfrm>
            <a:off x="251520" y="1610916"/>
            <a:ext cx="8496944" cy="4524414"/>
          </a:xfrm>
        </p:spPr>
        <p:txBody>
          <a:bodyPr>
            <a:noAutofit/>
          </a:bodyPr>
          <a:lstStyle/>
          <a:p>
            <a:pPr marL="109728" indent="0">
              <a:lnSpc>
                <a:spcPct val="150000"/>
              </a:lnSpc>
              <a:buNone/>
            </a:pPr>
            <a:r>
              <a:rPr lang="es-ES" sz="3200" dirty="0" smtClean="0">
                <a:latin typeface="Arial" pitchFamily="34" charset="0"/>
                <a:cs typeface="Arial" pitchFamily="34" charset="0"/>
              </a:rPr>
              <a:t>Un mole </a:t>
            </a:r>
            <a:r>
              <a:rPr lang="es-ES" sz="3200" dirty="0">
                <a:latin typeface="Arial" pitchFamily="34" charset="0"/>
                <a:cs typeface="Arial" pitchFamily="34" charset="0"/>
              </a:rPr>
              <a:t>(mol) es la cantidad de sustancia de un sistema que contiene tantas entidades elementales como átomos hay en 0,012 kg de carbono 12, aproximadamente 6,022 141 29  × </a:t>
            </a:r>
            <a:r>
              <a:rPr lang="es-ES" sz="3200" dirty="0" smtClean="0">
                <a:latin typeface="Arial" pitchFamily="34" charset="0"/>
                <a:cs typeface="Arial" pitchFamily="34" charset="0"/>
              </a:rPr>
              <a:t>10</a:t>
            </a:r>
            <a:r>
              <a:rPr lang="es-ES" sz="3200" baseline="30000" dirty="0" smtClean="0">
                <a:latin typeface="Arial" pitchFamily="34" charset="0"/>
                <a:cs typeface="Arial" pitchFamily="34" charset="0"/>
              </a:rPr>
              <a:t>23</a:t>
            </a:r>
            <a:endParaRPr lang="es-ES" sz="3200" dirty="0">
              <a:latin typeface="Arial" pitchFamily="34" charset="0"/>
              <a:cs typeface="Arial" pitchFamily="34" charset="0"/>
            </a:endParaRPr>
          </a:p>
        </p:txBody>
      </p:sp>
    </p:spTree>
    <p:extLst>
      <p:ext uri="{BB962C8B-B14F-4D97-AF65-F5344CB8AC3E}">
        <p14:creationId xmlns:p14="http://schemas.microsoft.com/office/powerpoint/2010/main" val="114260704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51520" y="151853"/>
            <a:ext cx="8784976" cy="1631216"/>
          </a:xfrm>
          <a:prstGeom prst="rect">
            <a:avLst/>
          </a:prstGeom>
        </p:spPr>
        <p:txBody>
          <a:bodyPr wrap="square">
            <a:spAutoFit/>
          </a:bodyPr>
          <a:lstStyle/>
          <a:p>
            <a:pPr algn="ctr"/>
            <a:r>
              <a:rPr lang="es-ES" sz="3200" dirty="0">
                <a:latin typeface="Arial Black" panose="020B0A04020102020204" pitchFamily="34" charset="0"/>
              </a:rPr>
              <a:t>Unidades no pertenecientes al SI cuyo uso es aceptado por el Sistema y están </a:t>
            </a:r>
            <a:r>
              <a:rPr lang="es-ES" sz="3200" dirty="0" smtClean="0">
                <a:latin typeface="Arial Black" panose="020B0A04020102020204" pitchFamily="34" charset="0"/>
              </a:rPr>
              <a:t>autorizadas</a:t>
            </a:r>
            <a:endParaRPr lang="es-ES" sz="3600" dirty="0">
              <a:latin typeface="Arial Black" panose="020B0A0402010202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362464059"/>
              </p:ext>
            </p:extLst>
          </p:nvPr>
        </p:nvGraphicFramePr>
        <p:xfrm>
          <a:off x="207819" y="2052970"/>
          <a:ext cx="8588711" cy="4645155"/>
        </p:xfrm>
        <a:graphic>
          <a:graphicData uri="http://schemas.openxmlformats.org/drawingml/2006/table">
            <a:tbl>
              <a:tblPr firstRow="1" firstCol="1" bandRow="1"/>
              <a:tblGrid>
                <a:gridCol w="1998686"/>
                <a:gridCol w="2196675"/>
                <a:gridCol w="2196675"/>
                <a:gridCol w="2196675"/>
              </a:tblGrid>
              <a:tr h="654616">
                <a:tc>
                  <a:txBody>
                    <a:bodyPr/>
                    <a:lstStyle/>
                    <a:p>
                      <a:pPr algn="ctr">
                        <a:lnSpc>
                          <a:spcPct val="115000"/>
                        </a:lnSpc>
                        <a:spcAft>
                          <a:spcPts val="1000"/>
                        </a:spcAft>
                      </a:pPr>
                      <a:r>
                        <a:rPr lang="es-ES" sz="2800" b="1" dirty="0">
                          <a:effectLst/>
                          <a:latin typeface="Arial" panose="020B0604020202020204" pitchFamily="34" charset="0"/>
                          <a:ea typeface="Calibri" panose="020F0502020204030204" pitchFamily="34" charset="0"/>
                          <a:cs typeface="Arial" panose="020B0604020202020204" pitchFamily="34" charset="0"/>
                        </a:rPr>
                        <a:t>Magnitud</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C000"/>
                    </a:solidFill>
                  </a:tcPr>
                </a:tc>
                <a:tc>
                  <a:txBody>
                    <a:bodyPr/>
                    <a:lstStyle/>
                    <a:p>
                      <a:pPr algn="ctr">
                        <a:lnSpc>
                          <a:spcPct val="115000"/>
                        </a:lnSpc>
                        <a:spcAft>
                          <a:spcPts val="1000"/>
                        </a:spcAft>
                      </a:pPr>
                      <a:r>
                        <a:rPr lang="es-ES" sz="2800" b="1" dirty="0">
                          <a:effectLst/>
                          <a:latin typeface="Arial" panose="020B0604020202020204" pitchFamily="34" charset="0"/>
                          <a:ea typeface="Calibri" panose="020F0502020204030204" pitchFamily="34" charset="0"/>
                          <a:cs typeface="Arial" panose="020B0604020202020204" pitchFamily="34" charset="0"/>
                        </a:rPr>
                        <a:t>Nombre</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C000"/>
                    </a:solidFill>
                  </a:tcPr>
                </a:tc>
                <a:tc>
                  <a:txBody>
                    <a:bodyPr/>
                    <a:lstStyle/>
                    <a:p>
                      <a:pPr algn="ctr">
                        <a:lnSpc>
                          <a:spcPct val="115000"/>
                        </a:lnSpc>
                        <a:spcAft>
                          <a:spcPts val="1000"/>
                        </a:spcAft>
                      </a:pPr>
                      <a:r>
                        <a:rPr lang="es-ES" sz="2800" b="1" dirty="0">
                          <a:effectLst/>
                          <a:latin typeface="Arial" panose="020B0604020202020204" pitchFamily="34" charset="0"/>
                          <a:ea typeface="Calibri" panose="020F0502020204030204" pitchFamily="34" charset="0"/>
                          <a:cs typeface="Arial" panose="020B0604020202020204" pitchFamily="34" charset="0"/>
                        </a:rPr>
                        <a:t>Símbolo</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C000"/>
                    </a:solidFill>
                  </a:tcPr>
                </a:tc>
                <a:tc>
                  <a:txBody>
                    <a:bodyPr/>
                    <a:lstStyle/>
                    <a:p>
                      <a:pPr algn="ctr">
                        <a:lnSpc>
                          <a:spcPct val="115000"/>
                        </a:lnSpc>
                        <a:spcAft>
                          <a:spcPts val="1000"/>
                        </a:spcAft>
                      </a:pPr>
                      <a:r>
                        <a:rPr lang="es-ES" sz="2800" b="1" dirty="0">
                          <a:effectLst/>
                          <a:latin typeface="Arial" panose="020B0604020202020204" pitchFamily="34" charset="0"/>
                          <a:ea typeface="Calibri" panose="020F0502020204030204" pitchFamily="34" charset="0"/>
                          <a:cs typeface="Arial" panose="020B0604020202020204" pitchFamily="34" charset="0"/>
                        </a:rPr>
                        <a:t>Relación</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C000"/>
                    </a:solidFill>
                  </a:tcPr>
                </a:tc>
              </a:tr>
              <a:tr h="654616">
                <a:tc>
                  <a:txBody>
                    <a:bodyPr/>
                    <a:lstStyle/>
                    <a:p>
                      <a:pPr algn="ctr">
                        <a:lnSpc>
                          <a:spcPct val="115000"/>
                        </a:lnSpc>
                        <a:spcAft>
                          <a:spcPts val="1000"/>
                        </a:spcAft>
                      </a:pPr>
                      <a:r>
                        <a:rPr lang="es-ES" sz="2400" b="1" dirty="0">
                          <a:effectLst/>
                          <a:latin typeface="Arial" pitchFamily="34" charset="0"/>
                          <a:ea typeface="Calibri" panose="020F0502020204030204" pitchFamily="34" charset="0"/>
                          <a:cs typeface="Arial" pitchFamily="34" charset="0"/>
                        </a:rPr>
                        <a:t>Tiempo</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1000"/>
                        </a:spcAft>
                      </a:pPr>
                      <a:r>
                        <a:rPr lang="es-ES" sz="2400" b="1" dirty="0">
                          <a:effectLst/>
                          <a:latin typeface="Arial" pitchFamily="34" charset="0"/>
                          <a:ea typeface="Calibri" panose="020F0502020204030204" pitchFamily="34" charset="0"/>
                          <a:cs typeface="Arial" pitchFamily="34" charset="0"/>
                        </a:rPr>
                        <a:t>minuto</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1000"/>
                        </a:spcAft>
                      </a:pPr>
                      <a:r>
                        <a:rPr lang="es-ES" sz="2400" b="1" dirty="0">
                          <a:effectLst/>
                          <a:latin typeface="Arial" pitchFamily="34" charset="0"/>
                          <a:ea typeface="Calibri" panose="020F0502020204030204" pitchFamily="34" charset="0"/>
                          <a:cs typeface="Arial" pitchFamily="34" charset="0"/>
                        </a:rPr>
                        <a:t>min</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1000"/>
                        </a:spcAft>
                      </a:pPr>
                      <a:r>
                        <a:rPr lang="es-ES" sz="2400" b="1">
                          <a:effectLst/>
                          <a:latin typeface="Arial" pitchFamily="34" charset="0"/>
                          <a:ea typeface="Calibri" panose="020F0502020204030204" pitchFamily="34" charset="0"/>
                          <a:cs typeface="Arial" pitchFamily="34" charset="0"/>
                        </a:rPr>
                        <a:t>60 s</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654616">
                <a:tc>
                  <a:txBody>
                    <a:bodyPr/>
                    <a:lstStyle/>
                    <a:p>
                      <a:pPr algn="ctr">
                        <a:lnSpc>
                          <a:spcPct val="115000"/>
                        </a:lnSpc>
                        <a:spcAft>
                          <a:spcPts val="1000"/>
                        </a:spcAft>
                      </a:pPr>
                      <a:r>
                        <a:rPr lang="es-ES" sz="2400" b="1" dirty="0">
                          <a:effectLst/>
                          <a:latin typeface="Arial" pitchFamily="34" charset="0"/>
                          <a:ea typeface="Calibri" panose="020F0502020204030204" pitchFamily="34" charset="0"/>
                          <a:cs typeface="Arial" pitchFamily="34" charset="0"/>
                        </a:rPr>
                        <a:t> </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1000"/>
                        </a:spcAft>
                      </a:pPr>
                      <a:r>
                        <a:rPr lang="es-ES" sz="2400" b="1" dirty="0">
                          <a:effectLst/>
                          <a:latin typeface="Arial" pitchFamily="34" charset="0"/>
                          <a:ea typeface="Calibri" panose="020F0502020204030204" pitchFamily="34" charset="0"/>
                          <a:cs typeface="Arial" pitchFamily="34" charset="0"/>
                        </a:rPr>
                        <a:t>hora</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1000"/>
                        </a:spcAft>
                      </a:pPr>
                      <a:r>
                        <a:rPr lang="es-ES" sz="2400" b="1" dirty="0">
                          <a:effectLst/>
                          <a:latin typeface="Arial" pitchFamily="34" charset="0"/>
                          <a:ea typeface="Calibri" panose="020F0502020204030204" pitchFamily="34" charset="0"/>
                          <a:cs typeface="Arial" pitchFamily="34" charset="0"/>
                        </a:rPr>
                        <a:t>h</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1000"/>
                        </a:spcAft>
                      </a:pPr>
                      <a:r>
                        <a:rPr lang="es-ES" sz="2400" b="1">
                          <a:effectLst/>
                          <a:latin typeface="Arial" pitchFamily="34" charset="0"/>
                          <a:ea typeface="Calibri" panose="020F0502020204030204" pitchFamily="34" charset="0"/>
                          <a:cs typeface="Arial" pitchFamily="34" charset="0"/>
                        </a:rPr>
                        <a:t>3600 s</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654616">
                <a:tc>
                  <a:txBody>
                    <a:bodyPr/>
                    <a:lstStyle/>
                    <a:p>
                      <a:pPr algn="ctr">
                        <a:lnSpc>
                          <a:spcPct val="115000"/>
                        </a:lnSpc>
                        <a:spcAft>
                          <a:spcPts val="1000"/>
                        </a:spcAft>
                      </a:pPr>
                      <a:r>
                        <a:rPr lang="es-ES" sz="2400" b="1">
                          <a:effectLst/>
                          <a:latin typeface="Arial" pitchFamily="34" charset="0"/>
                          <a:ea typeface="Calibri" panose="020F0502020204030204" pitchFamily="34" charset="0"/>
                          <a:cs typeface="Arial" pitchFamily="34" charset="0"/>
                        </a:rPr>
                        <a:t> </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1000"/>
                        </a:spcAft>
                      </a:pPr>
                      <a:r>
                        <a:rPr lang="es-ES" sz="2400" b="1" dirty="0">
                          <a:effectLst/>
                          <a:latin typeface="Arial" pitchFamily="34" charset="0"/>
                          <a:ea typeface="Calibri" panose="020F0502020204030204" pitchFamily="34" charset="0"/>
                          <a:cs typeface="Arial" pitchFamily="34" charset="0"/>
                        </a:rPr>
                        <a:t>día</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1000"/>
                        </a:spcAft>
                      </a:pPr>
                      <a:r>
                        <a:rPr lang="es-ES" sz="2400" b="1" dirty="0">
                          <a:effectLst/>
                          <a:latin typeface="Arial" pitchFamily="34" charset="0"/>
                          <a:ea typeface="Calibri" panose="020F0502020204030204" pitchFamily="34" charset="0"/>
                          <a:cs typeface="Arial" pitchFamily="34" charset="0"/>
                        </a:rPr>
                        <a:t>d</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1000"/>
                        </a:spcAft>
                      </a:pPr>
                      <a:r>
                        <a:rPr lang="es-ES" sz="2400" b="1" dirty="0">
                          <a:effectLst/>
                          <a:latin typeface="Arial" pitchFamily="34" charset="0"/>
                          <a:ea typeface="Calibri" panose="020F0502020204030204" pitchFamily="34" charset="0"/>
                          <a:cs typeface="Arial" pitchFamily="34" charset="0"/>
                        </a:rPr>
                        <a:t>86400 s</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654616">
                <a:tc>
                  <a:txBody>
                    <a:bodyPr/>
                    <a:lstStyle/>
                    <a:p>
                      <a:pPr algn="ctr">
                        <a:lnSpc>
                          <a:spcPct val="115000"/>
                        </a:lnSpc>
                        <a:spcAft>
                          <a:spcPts val="1000"/>
                        </a:spcAft>
                      </a:pPr>
                      <a:r>
                        <a:rPr lang="es-ES" sz="2400" b="1">
                          <a:effectLst/>
                          <a:latin typeface="Arial" pitchFamily="34" charset="0"/>
                          <a:ea typeface="Calibri" panose="020F0502020204030204" pitchFamily="34" charset="0"/>
                          <a:cs typeface="Arial" pitchFamily="34" charset="0"/>
                        </a:rPr>
                        <a:t>Volumen</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1000"/>
                        </a:spcAft>
                      </a:pPr>
                      <a:r>
                        <a:rPr lang="es-ES" sz="2400" b="1" dirty="0">
                          <a:effectLst/>
                          <a:latin typeface="Arial" pitchFamily="34" charset="0"/>
                          <a:ea typeface="Calibri" panose="020F0502020204030204" pitchFamily="34" charset="0"/>
                          <a:cs typeface="Arial" pitchFamily="34" charset="0"/>
                        </a:rPr>
                        <a:t>litro</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1000"/>
                        </a:spcAft>
                      </a:pPr>
                      <a:r>
                        <a:rPr lang="es-ES" sz="2400" b="1" dirty="0">
                          <a:effectLst/>
                          <a:latin typeface="Arial" pitchFamily="34" charset="0"/>
                          <a:ea typeface="Calibri" panose="020F0502020204030204" pitchFamily="34" charset="0"/>
                          <a:cs typeface="Arial" pitchFamily="34" charset="0"/>
                        </a:rPr>
                        <a:t>l o L</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1000"/>
                        </a:spcAft>
                      </a:pPr>
                      <a:r>
                        <a:rPr lang="es-ES" sz="2400" b="1" dirty="0">
                          <a:effectLst/>
                          <a:latin typeface="Arial" pitchFamily="34" charset="0"/>
                          <a:ea typeface="Calibri" panose="020F0502020204030204" pitchFamily="34" charset="0"/>
                          <a:cs typeface="Arial" pitchFamily="34" charset="0"/>
                        </a:rPr>
                        <a:t>1 dm</a:t>
                      </a:r>
                      <a:r>
                        <a:rPr lang="es-ES" sz="2400" b="1" baseline="30000" dirty="0">
                          <a:effectLst/>
                          <a:latin typeface="Arial" pitchFamily="34" charset="0"/>
                          <a:ea typeface="Calibri" panose="020F0502020204030204" pitchFamily="34" charset="0"/>
                          <a:cs typeface="Arial" pitchFamily="34" charset="0"/>
                        </a:rPr>
                        <a:t>3</a:t>
                      </a:r>
                      <a:r>
                        <a:rPr lang="es-ES" sz="2400" b="1" dirty="0">
                          <a:effectLst/>
                          <a:latin typeface="Arial" pitchFamily="34" charset="0"/>
                          <a:ea typeface="Calibri" panose="020F0502020204030204" pitchFamily="34" charset="0"/>
                          <a:cs typeface="Arial" pitchFamily="34" charset="0"/>
                        </a:rPr>
                        <a:t>=10</a:t>
                      </a:r>
                      <a:r>
                        <a:rPr lang="es-ES" sz="2400" b="1" baseline="30000" dirty="0">
                          <a:effectLst/>
                          <a:latin typeface="Arial" pitchFamily="34" charset="0"/>
                          <a:ea typeface="Calibri" panose="020F0502020204030204" pitchFamily="34" charset="0"/>
                          <a:cs typeface="Arial" pitchFamily="34" charset="0"/>
                        </a:rPr>
                        <a:t>-3</a:t>
                      </a:r>
                      <a:r>
                        <a:rPr lang="es-ES" sz="2400" b="1" dirty="0">
                          <a:effectLst/>
                          <a:latin typeface="Arial" pitchFamily="34" charset="0"/>
                          <a:ea typeface="Calibri" panose="020F0502020204030204" pitchFamily="34" charset="0"/>
                          <a:cs typeface="Arial" pitchFamily="34" charset="0"/>
                        </a:rPr>
                        <a:t> m</a:t>
                      </a:r>
                      <a:r>
                        <a:rPr lang="es-ES" sz="2400" b="1" baseline="30000" dirty="0">
                          <a:effectLst/>
                          <a:latin typeface="Arial" pitchFamily="34" charset="0"/>
                          <a:ea typeface="Calibri" panose="020F0502020204030204" pitchFamily="34" charset="0"/>
                          <a:cs typeface="Arial" pitchFamily="34" charset="0"/>
                        </a:rPr>
                        <a:t>3</a:t>
                      </a:r>
                      <a:endParaRPr lang="es-ES" sz="2400" b="1" dirty="0">
                        <a:effectLst/>
                        <a:latin typeface="Arial" pitchFamily="34" charset="0"/>
                        <a:ea typeface="Calibri" panose="020F0502020204030204" pitchFamily="34" charset="0"/>
                        <a:cs typeface="Arial" pitchFamily="34" charset="0"/>
                      </a:endParaRP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654616">
                <a:tc>
                  <a:txBody>
                    <a:bodyPr/>
                    <a:lstStyle/>
                    <a:p>
                      <a:pPr algn="ctr">
                        <a:lnSpc>
                          <a:spcPct val="115000"/>
                        </a:lnSpc>
                        <a:spcAft>
                          <a:spcPts val="1000"/>
                        </a:spcAft>
                      </a:pPr>
                      <a:r>
                        <a:rPr lang="es-ES" sz="2400" b="1">
                          <a:effectLst/>
                          <a:latin typeface="Arial" pitchFamily="34" charset="0"/>
                          <a:ea typeface="Calibri" panose="020F0502020204030204" pitchFamily="34" charset="0"/>
                          <a:cs typeface="Arial" pitchFamily="34" charset="0"/>
                        </a:rPr>
                        <a:t>Masa</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1000"/>
                        </a:spcAft>
                      </a:pPr>
                      <a:r>
                        <a:rPr lang="es-ES" sz="2400" b="1">
                          <a:effectLst/>
                          <a:latin typeface="Arial" pitchFamily="34" charset="0"/>
                          <a:ea typeface="Calibri" panose="020F0502020204030204" pitchFamily="34" charset="0"/>
                          <a:cs typeface="Arial" pitchFamily="34" charset="0"/>
                        </a:rPr>
                        <a:t>Tonelada</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1000"/>
                        </a:spcAft>
                      </a:pPr>
                      <a:r>
                        <a:rPr lang="es-ES" sz="2400" b="1" dirty="0">
                          <a:effectLst/>
                          <a:latin typeface="Arial" pitchFamily="34" charset="0"/>
                          <a:ea typeface="Calibri" panose="020F0502020204030204" pitchFamily="34" charset="0"/>
                          <a:cs typeface="Arial" pitchFamily="34" charset="0"/>
                        </a:rPr>
                        <a:t>t</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1000"/>
                        </a:spcAft>
                      </a:pPr>
                      <a:r>
                        <a:rPr lang="es-ES" sz="2400" b="1" dirty="0">
                          <a:effectLst/>
                          <a:latin typeface="Arial" pitchFamily="34" charset="0"/>
                          <a:ea typeface="Calibri" panose="020F0502020204030204" pitchFamily="34" charset="0"/>
                          <a:cs typeface="Arial" pitchFamily="34" charset="0"/>
                        </a:rPr>
                        <a:t>10</a:t>
                      </a:r>
                      <a:r>
                        <a:rPr lang="es-ES" sz="2400" b="1" baseline="30000" dirty="0">
                          <a:effectLst/>
                          <a:latin typeface="Arial" pitchFamily="34" charset="0"/>
                          <a:ea typeface="Calibri" panose="020F0502020204030204" pitchFamily="34" charset="0"/>
                          <a:cs typeface="Arial" pitchFamily="34" charset="0"/>
                        </a:rPr>
                        <a:t>3</a:t>
                      </a:r>
                      <a:r>
                        <a:rPr lang="es-ES" sz="2400" b="1" dirty="0">
                          <a:effectLst/>
                          <a:latin typeface="Arial" pitchFamily="34" charset="0"/>
                          <a:ea typeface="Calibri" panose="020F0502020204030204" pitchFamily="34" charset="0"/>
                          <a:cs typeface="Arial" pitchFamily="34" charset="0"/>
                        </a:rPr>
                        <a:t> kg</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717459">
                <a:tc>
                  <a:txBody>
                    <a:bodyPr/>
                    <a:lstStyle/>
                    <a:p>
                      <a:pPr algn="ctr">
                        <a:lnSpc>
                          <a:spcPct val="115000"/>
                        </a:lnSpc>
                        <a:spcAft>
                          <a:spcPts val="1000"/>
                        </a:spcAft>
                      </a:pPr>
                      <a:r>
                        <a:rPr lang="es-ES" sz="2400" b="1" dirty="0" smtClean="0">
                          <a:effectLst/>
                          <a:latin typeface="Arial" pitchFamily="34" charset="0"/>
                          <a:ea typeface="Calibri" panose="020F0502020204030204" pitchFamily="34" charset="0"/>
                          <a:cs typeface="Arial" pitchFamily="34" charset="0"/>
                        </a:rPr>
                        <a:t>Área</a:t>
                      </a:r>
                      <a:endParaRPr lang="es-ES" sz="2400" b="1" dirty="0">
                        <a:effectLst/>
                        <a:latin typeface="Arial" pitchFamily="34" charset="0"/>
                        <a:ea typeface="Calibri" panose="020F0502020204030204" pitchFamily="34" charset="0"/>
                        <a:cs typeface="Arial" pitchFamily="34" charset="0"/>
                      </a:endParaRP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1000"/>
                        </a:spcAft>
                      </a:pPr>
                      <a:r>
                        <a:rPr lang="es-ES" sz="2400" b="1" dirty="0">
                          <a:effectLst/>
                          <a:latin typeface="Arial" pitchFamily="34" charset="0"/>
                          <a:ea typeface="Calibri" panose="020F0502020204030204" pitchFamily="34" charset="0"/>
                          <a:cs typeface="Arial" pitchFamily="34" charset="0"/>
                        </a:rPr>
                        <a:t>Hectárea</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1000"/>
                        </a:spcAft>
                      </a:pPr>
                      <a:r>
                        <a:rPr lang="es-ES" sz="2400" b="1" dirty="0">
                          <a:effectLst/>
                          <a:latin typeface="Arial" pitchFamily="34" charset="0"/>
                          <a:ea typeface="Calibri" panose="020F0502020204030204" pitchFamily="34" charset="0"/>
                          <a:cs typeface="Arial" pitchFamily="34" charset="0"/>
                        </a:rPr>
                        <a:t>ha</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1000"/>
                        </a:spcAft>
                      </a:pPr>
                      <a:r>
                        <a:rPr lang="es-ES" sz="2400" b="1" dirty="0">
                          <a:effectLst/>
                          <a:latin typeface="Arial" pitchFamily="34" charset="0"/>
                          <a:ea typeface="Calibri" panose="020F0502020204030204" pitchFamily="34" charset="0"/>
                          <a:cs typeface="Arial" pitchFamily="34" charset="0"/>
                        </a:rPr>
                        <a:t>10</a:t>
                      </a:r>
                      <a:r>
                        <a:rPr lang="es-ES" sz="2400" b="1" baseline="30000" dirty="0">
                          <a:effectLst/>
                          <a:latin typeface="Arial" pitchFamily="34" charset="0"/>
                          <a:ea typeface="Calibri" panose="020F0502020204030204" pitchFamily="34" charset="0"/>
                          <a:cs typeface="Arial" pitchFamily="34" charset="0"/>
                        </a:rPr>
                        <a:t>4</a:t>
                      </a:r>
                      <a:r>
                        <a:rPr lang="es-ES" sz="2400" b="1" dirty="0">
                          <a:effectLst/>
                          <a:latin typeface="Arial" pitchFamily="34" charset="0"/>
                          <a:ea typeface="Calibri" panose="020F0502020204030204" pitchFamily="34" charset="0"/>
                          <a:cs typeface="Arial" pitchFamily="34" charset="0"/>
                        </a:rPr>
                        <a:t> m</a:t>
                      </a:r>
                      <a:r>
                        <a:rPr lang="es-ES" sz="2400" b="1" baseline="30000" dirty="0">
                          <a:effectLst/>
                          <a:latin typeface="Arial" pitchFamily="34" charset="0"/>
                          <a:ea typeface="Calibri" panose="020F0502020204030204" pitchFamily="34" charset="0"/>
                          <a:cs typeface="Arial" pitchFamily="34" charset="0"/>
                        </a:rPr>
                        <a:t>2</a:t>
                      </a:r>
                      <a:endParaRPr lang="es-ES" sz="2400" b="1" dirty="0">
                        <a:effectLst/>
                        <a:latin typeface="Arial" pitchFamily="34" charset="0"/>
                        <a:ea typeface="Calibri" panose="020F0502020204030204" pitchFamily="34" charset="0"/>
                        <a:cs typeface="Arial" pitchFamily="34" charset="0"/>
                      </a:endParaRP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493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2613926308"/>
              </p:ext>
            </p:extLst>
          </p:nvPr>
        </p:nvGraphicFramePr>
        <p:xfrm>
          <a:off x="347472" y="1458756"/>
          <a:ext cx="8617015" cy="5226350"/>
        </p:xfrm>
        <a:graphic>
          <a:graphicData uri="http://schemas.openxmlformats.org/drawingml/2006/table">
            <a:tbl>
              <a:tblPr firstRow="1" firstCol="1" bandRow="1">
                <a:tableStyleId>{2D5ABB26-0587-4C30-8999-92F81FD0307C}</a:tableStyleId>
              </a:tblPr>
              <a:tblGrid>
                <a:gridCol w="2760365"/>
                <a:gridCol w="2928325"/>
                <a:gridCol w="2928325"/>
              </a:tblGrid>
              <a:tr h="536741">
                <a:tc>
                  <a:txBody>
                    <a:bodyPr/>
                    <a:lstStyle/>
                    <a:p>
                      <a:pPr algn="ctr">
                        <a:lnSpc>
                          <a:spcPct val="115000"/>
                        </a:lnSpc>
                        <a:spcAft>
                          <a:spcPts val="1000"/>
                        </a:spcAft>
                      </a:pPr>
                      <a:r>
                        <a:rPr lang="es-ES" sz="2400" b="1" dirty="0">
                          <a:effectLst/>
                          <a:latin typeface="Arial" panose="020B0604020202020204" pitchFamily="34" charset="0"/>
                          <a:cs typeface="Arial" panose="020B0604020202020204" pitchFamily="34" charset="0"/>
                        </a:rPr>
                        <a:t>Magnitud</a:t>
                      </a:r>
                      <a:endParaRPr lang="es-ES" sz="2400" b="1"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1000"/>
                        </a:spcAft>
                      </a:pPr>
                      <a:r>
                        <a:rPr lang="es-ES" sz="2400" b="1" dirty="0">
                          <a:effectLst/>
                          <a:latin typeface="Arial" panose="020B0604020202020204" pitchFamily="34" charset="0"/>
                          <a:cs typeface="Arial" panose="020B0604020202020204" pitchFamily="34" charset="0"/>
                        </a:rPr>
                        <a:t>Nombre</a:t>
                      </a:r>
                      <a:endParaRPr lang="es-ES" sz="2400" b="1"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1000"/>
                        </a:spcAft>
                      </a:pPr>
                      <a:r>
                        <a:rPr lang="es-ES" sz="2400" b="1" dirty="0">
                          <a:effectLst/>
                          <a:latin typeface="Arial" panose="020B0604020202020204" pitchFamily="34" charset="0"/>
                          <a:cs typeface="Arial" panose="020B0604020202020204" pitchFamily="34" charset="0"/>
                        </a:rPr>
                        <a:t>Símbolo</a:t>
                      </a:r>
                      <a:endParaRPr lang="es-ES" sz="2400" b="1"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36741">
                <a:tc>
                  <a:txBody>
                    <a:bodyPr/>
                    <a:lstStyle/>
                    <a:p>
                      <a:pPr algn="ctr">
                        <a:lnSpc>
                          <a:spcPct val="115000"/>
                        </a:lnSpc>
                        <a:spcAft>
                          <a:spcPts val="1000"/>
                        </a:spcAft>
                      </a:pPr>
                      <a:r>
                        <a:rPr lang="es-ES" sz="2400" dirty="0" smtClean="0">
                          <a:effectLst/>
                          <a:latin typeface="Arial" panose="020B0604020202020204" pitchFamily="34" charset="0"/>
                          <a:cs typeface="Arial" panose="020B0604020202020204" pitchFamily="34" charset="0"/>
                        </a:rPr>
                        <a:t>Área, </a:t>
                      </a:r>
                      <a:r>
                        <a:rPr lang="es-ES" sz="2400" dirty="0">
                          <a:effectLst/>
                          <a:latin typeface="Arial" panose="020B0604020202020204" pitchFamily="34" charset="0"/>
                          <a:cs typeface="Arial" panose="020B0604020202020204" pitchFamily="34" charset="0"/>
                        </a:rPr>
                        <a:t>superficie</a:t>
                      </a:r>
                      <a:endParaRPr lang="es-ES" sz="24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ES" sz="2400" dirty="0">
                          <a:effectLst/>
                          <a:latin typeface="Arial" panose="020B0604020202020204" pitchFamily="34" charset="0"/>
                          <a:cs typeface="Arial" panose="020B0604020202020204" pitchFamily="34" charset="0"/>
                        </a:rPr>
                        <a:t>Metro cuadrado</a:t>
                      </a:r>
                      <a:endParaRPr lang="es-ES" sz="24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ES" sz="2400" dirty="0">
                          <a:effectLst/>
                          <a:latin typeface="Arial" panose="020B0604020202020204" pitchFamily="34" charset="0"/>
                          <a:cs typeface="Arial" panose="020B0604020202020204" pitchFamily="34" charset="0"/>
                        </a:rPr>
                        <a:t>m</a:t>
                      </a:r>
                      <a:r>
                        <a:rPr lang="es-ES" sz="2400" baseline="30000" dirty="0">
                          <a:effectLst/>
                          <a:latin typeface="Arial" panose="020B0604020202020204" pitchFamily="34" charset="0"/>
                          <a:cs typeface="Arial" panose="020B0604020202020204" pitchFamily="34" charset="0"/>
                        </a:rPr>
                        <a:t>2</a:t>
                      </a:r>
                      <a:endParaRPr lang="es-ES" sz="24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6741">
                <a:tc>
                  <a:txBody>
                    <a:bodyPr/>
                    <a:lstStyle/>
                    <a:p>
                      <a:pPr algn="ctr">
                        <a:lnSpc>
                          <a:spcPct val="115000"/>
                        </a:lnSpc>
                        <a:spcAft>
                          <a:spcPts val="1000"/>
                        </a:spcAft>
                      </a:pPr>
                      <a:r>
                        <a:rPr lang="es-ES" sz="2400" dirty="0">
                          <a:effectLst/>
                          <a:latin typeface="Arial" panose="020B0604020202020204" pitchFamily="34" charset="0"/>
                          <a:cs typeface="Arial" panose="020B0604020202020204" pitchFamily="34" charset="0"/>
                        </a:rPr>
                        <a:t>Volumen</a:t>
                      </a:r>
                      <a:endParaRPr lang="es-ES" sz="24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ES" sz="2400" dirty="0">
                          <a:effectLst/>
                          <a:latin typeface="Arial" panose="020B0604020202020204" pitchFamily="34" charset="0"/>
                          <a:cs typeface="Arial" panose="020B0604020202020204" pitchFamily="34" charset="0"/>
                        </a:rPr>
                        <a:t>Metro cúbico</a:t>
                      </a:r>
                      <a:endParaRPr lang="es-ES" sz="24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ES" sz="2400" dirty="0">
                          <a:effectLst/>
                          <a:latin typeface="Arial" panose="020B0604020202020204" pitchFamily="34" charset="0"/>
                          <a:cs typeface="Arial" panose="020B0604020202020204" pitchFamily="34" charset="0"/>
                        </a:rPr>
                        <a:t>m</a:t>
                      </a:r>
                      <a:r>
                        <a:rPr lang="es-ES" sz="2400" baseline="30000" dirty="0">
                          <a:effectLst/>
                          <a:latin typeface="Arial" panose="020B0604020202020204" pitchFamily="34" charset="0"/>
                          <a:cs typeface="Arial" panose="020B0604020202020204" pitchFamily="34" charset="0"/>
                        </a:rPr>
                        <a:t>3</a:t>
                      </a:r>
                      <a:endParaRPr lang="es-ES" sz="24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6741">
                <a:tc>
                  <a:txBody>
                    <a:bodyPr/>
                    <a:lstStyle/>
                    <a:p>
                      <a:pPr algn="ctr">
                        <a:lnSpc>
                          <a:spcPct val="115000"/>
                        </a:lnSpc>
                        <a:spcAft>
                          <a:spcPts val="1000"/>
                        </a:spcAft>
                      </a:pPr>
                      <a:r>
                        <a:rPr lang="es-ES" sz="2400" dirty="0">
                          <a:effectLst/>
                          <a:latin typeface="Arial" panose="020B0604020202020204" pitchFamily="34" charset="0"/>
                          <a:cs typeface="Arial" panose="020B0604020202020204" pitchFamily="34" charset="0"/>
                        </a:rPr>
                        <a:t>Velocidad</a:t>
                      </a:r>
                      <a:endParaRPr lang="es-ES" sz="24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ES" sz="2400" dirty="0">
                          <a:effectLst/>
                          <a:latin typeface="Arial" panose="020B0604020202020204" pitchFamily="34" charset="0"/>
                          <a:cs typeface="Arial" panose="020B0604020202020204" pitchFamily="34" charset="0"/>
                        </a:rPr>
                        <a:t>Metro por segundo</a:t>
                      </a:r>
                      <a:endParaRPr lang="es-ES" sz="24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ES" sz="2400" dirty="0">
                          <a:effectLst/>
                          <a:latin typeface="Arial" panose="020B0604020202020204" pitchFamily="34" charset="0"/>
                          <a:cs typeface="Arial" panose="020B0604020202020204" pitchFamily="34" charset="0"/>
                        </a:rPr>
                        <a:t>m/s</a:t>
                      </a:r>
                      <a:endParaRPr lang="es-ES" sz="24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6462">
                <a:tc>
                  <a:txBody>
                    <a:bodyPr/>
                    <a:lstStyle/>
                    <a:p>
                      <a:pPr algn="ctr">
                        <a:lnSpc>
                          <a:spcPct val="115000"/>
                        </a:lnSpc>
                        <a:spcAft>
                          <a:spcPts val="1000"/>
                        </a:spcAft>
                      </a:pPr>
                      <a:r>
                        <a:rPr lang="es-ES" sz="2400" dirty="0">
                          <a:effectLst/>
                          <a:latin typeface="Arial" panose="020B0604020202020204" pitchFamily="34" charset="0"/>
                          <a:cs typeface="Arial" panose="020B0604020202020204" pitchFamily="34" charset="0"/>
                        </a:rPr>
                        <a:t>Aceleración</a:t>
                      </a:r>
                      <a:endParaRPr lang="es-ES" sz="24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ES" sz="2400" dirty="0">
                          <a:effectLst/>
                          <a:latin typeface="Arial" panose="020B0604020202020204" pitchFamily="34" charset="0"/>
                          <a:cs typeface="Arial" panose="020B0604020202020204" pitchFamily="34" charset="0"/>
                        </a:rPr>
                        <a:t>Metro por segundo cuadrado</a:t>
                      </a:r>
                      <a:endParaRPr lang="es-ES" sz="24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ES" sz="2400" dirty="0">
                          <a:effectLst/>
                          <a:latin typeface="Arial" panose="020B0604020202020204" pitchFamily="34" charset="0"/>
                          <a:cs typeface="Arial" panose="020B0604020202020204" pitchFamily="34" charset="0"/>
                        </a:rPr>
                        <a:t>m/s</a:t>
                      </a:r>
                      <a:r>
                        <a:rPr lang="es-ES" sz="2400" baseline="30000" dirty="0">
                          <a:effectLst/>
                          <a:latin typeface="Arial" panose="020B0604020202020204" pitchFamily="34" charset="0"/>
                          <a:cs typeface="Arial" panose="020B0604020202020204" pitchFamily="34" charset="0"/>
                        </a:rPr>
                        <a:t>2</a:t>
                      </a:r>
                      <a:endParaRPr lang="es-ES" sz="24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6462">
                <a:tc>
                  <a:txBody>
                    <a:bodyPr/>
                    <a:lstStyle/>
                    <a:p>
                      <a:pPr algn="ctr">
                        <a:lnSpc>
                          <a:spcPct val="115000"/>
                        </a:lnSpc>
                        <a:spcAft>
                          <a:spcPts val="1000"/>
                        </a:spcAft>
                      </a:pPr>
                      <a:r>
                        <a:rPr lang="es-ES" sz="2400" dirty="0">
                          <a:effectLst/>
                          <a:latin typeface="Arial" panose="020B0604020202020204" pitchFamily="34" charset="0"/>
                          <a:cs typeface="Arial" panose="020B0604020202020204" pitchFamily="34" charset="0"/>
                        </a:rPr>
                        <a:t>Densidad, masa en volumen</a:t>
                      </a:r>
                      <a:endParaRPr lang="es-ES" sz="24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ES" sz="2400" dirty="0">
                          <a:effectLst/>
                          <a:latin typeface="Arial" panose="020B0604020202020204" pitchFamily="34" charset="0"/>
                          <a:cs typeface="Arial" panose="020B0604020202020204" pitchFamily="34" charset="0"/>
                        </a:rPr>
                        <a:t>Kilogramo por metro cúbico</a:t>
                      </a:r>
                      <a:endParaRPr lang="es-ES" sz="24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ES" sz="2400" dirty="0">
                          <a:effectLst/>
                          <a:latin typeface="Arial" panose="020B0604020202020204" pitchFamily="34" charset="0"/>
                          <a:cs typeface="Arial" panose="020B0604020202020204" pitchFamily="34" charset="0"/>
                        </a:rPr>
                        <a:t>kg/m</a:t>
                      </a:r>
                      <a:r>
                        <a:rPr lang="es-ES" sz="2400" baseline="30000" dirty="0">
                          <a:effectLst/>
                          <a:latin typeface="Arial" panose="020B0604020202020204" pitchFamily="34" charset="0"/>
                          <a:cs typeface="Arial" panose="020B0604020202020204" pitchFamily="34" charset="0"/>
                        </a:rPr>
                        <a:t>3</a:t>
                      </a:r>
                      <a:endParaRPr lang="es-ES" sz="24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6462">
                <a:tc>
                  <a:txBody>
                    <a:bodyPr/>
                    <a:lstStyle/>
                    <a:p>
                      <a:pPr algn="ctr">
                        <a:lnSpc>
                          <a:spcPct val="115000"/>
                        </a:lnSpc>
                        <a:spcAft>
                          <a:spcPts val="1000"/>
                        </a:spcAft>
                      </a:pPr>
                      <a:r>
                        <a:rPr lang="es-ES" sz="2400">
                          <a:effectLst/>
                          <a:latin typeface="Arial" panose="020B0604020202020204" pitchFamily="34" charset="0"/>
                          <a:cs typeface="Arial" panose="020B0604020202020204" pitchFamily="34" charset="0"/>
                        </a:rPr>
                        <a:t>Densidad superficial</a:t>
                      </a:r>
                      <a:endParaRPr lang="es-ES" sz="240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ES" sz="2400" dirty="0">
                          <a:effectLst/>
                          <a:latin typeface="Arial" panose="020B0604020202020204" pitchFamily="34" charset="0"/>
                          <a:cs typeface="Arial" panose="020B0604020202020204" pitchFamily="34" charset="0"/>
                        </a:rPr>
                        <a:t>Kilogramo por metro cuadrado</a:t>
                      </a:r>
                      <a:endParaRPr lang="es-ES" sz="24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s-ES" sz="2400" dirty="0">
                          <a:effectLst/>
                          <a:latin typeface="Arial" panose="020B0604020202020204" pitchFamily="34" charset="0"/>
                          <a:cs typeface="Arial" panose="020B0604020202020204" pitchFamily="34" charset="0"/>
                        </a:rPr>
                        <a:t>kg/m</a:t>
                      </a:r>
                      <a:r>
                        <a:rPr lang="es-ES" sz="2400" baseline="30000" dirty="0">
                          <a:effectLst/>
                          <a:latin typeface="Arial" panose="020B0604020202020204" pitchFamily="34" charset="0"/>
                          <a:cs typeface="Arial" panose="020B0604020202020204" pitchFamily="34" charset="0"/>
                        </a:rPr>
                        <a:t>2</a:t>
                      </a:r>
                      <a:endParaRPr lang="es-ES" sz="24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Rectángulo 7"/>
          <p:cNvSpPr/>
          <p:nvPr/>
        </p:nvSpPr>
        <p:spPr>
          <a:xfrm>
            <a:off x="395536" y="116632"/>
            <a:ext cx="8568952" cy="1200329"/>
          </a:xfrm>
          <a:prstGeom prst="rect">
            <a:avLst/>
          </a:prstGeom>
        </p:spPr>
        <p:txBody>
          <a:bodyPr wrap="square">
            <a:spAutoFit/>
          </a:bodyPr>
          <a:lstStyle/>
          <a:p>
            <a:pPr algn="ctr"/>
            <a:r>
              <a:rPr lang="es-ES" sz="3600" dirty="0">
                <a:latin typeface="Arial Black" panose="020B0A04020102020204" pitchFamily="34" charset="0"/>
                <a:ea typeface="Calibri" panose="020F0502020204030204" pitchFamily="34" charset="0"/>
                <a:cs typeface="Times New Roman" panose="02020603050405020304" pitchFamily="18" charset="0"/>
              </a:rPr>
              <a:t>Ejemplos de unidades SI derivadas coherentes </a:t>
            </a:r>
            <a:endParaRPr lang="es-ES" sz="3600" dirty="0">
              <a:latin typeface="Arial Black" panose="020B0A04020102020204" pitchFamily="34" charset="0"/>
            </a:endParaRPr>
          </a:p>
        </p:txBody>
      </p:sp>
    </p:spTree>
    <p:extLst>
      <p:ext uri="{BB962C8B-B14F-4D97-AF65-F5344CB8AC3E}">
        <p14:creationId xmlns:p14="http://schemas.microsoft.com/office/powerpoint/2010/main" val="76056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84944" y="57684"/>
            <a:ext cx="1749197" cy="646331"/>
          </a:xfrm>
          <a:prstGeom prst="rect">
            <a:avLst/>
          </a:prstGeom>
        </p:spPr>
        <p:txBody>
          <a:bodyPr wrap="none">
            <a:spAutoFit/>
          </a:bodyPr>
          <a:lstStyle/>
          <a:p>
            <a:pPr algn="ctr"/>
            <a:r>
              <a:rPr lang="es-ES" sz="3600" dirty="0">
                <a:latin typeface="Arial Black" pitchFamily="34" charset="0"/>
              </a:rPr>
              <a:t>Índice</a:t>
            </a:r>
            <a:endParaRPr lang="es-ES" sz="3600" dirty="0"/>
          </a:p>
        </p:txBody>
      </p:sp>
      <p:graphicFrame>
        <p:nvGraphicFramePr>
          <p:cNvPr id="9" name="8 Tabla"/>
          <p:cNvGraphicFramePr>
            <a:graphicFrameLocks noGrp="1"/>
          </p:cNvGraphicFramePr>
          <p:nvPr>
            <p:extLst>
              <p:ext uri="{D42A27DB-BD31-4B8C-83A1-F6EECF244321}">
                <p14:modId xmlns:p14="http://schemas.microsoft.com/office/powerpoint/2010/main" val="1665732416"/>
              </p:ext>
            </p:extLst>
          </p:nvPr>
        </p:nvGraphicFramePr>
        <p:xfrm>
          <a:off x="374072" y="736272"/>
          <a:ext cx="8520546" cy="5943600"/>
        </p:xfrm>
        <a:graphic>
          <a:graphicData uri="http://schemas.openxmlformats.org/drawingml/2006/table">
            <a:tbl>
              <a:tblPr firstRow="1" bandRow="1">
                <a:tableStyleId>{BDBED569-4797-4DF1-A0F4-6AAB3CD982D8}</a:tableStyleId>
              </a:tblPr>
              <a:tblGrid>
                <a:gridCol w="7121237"/>
                <a:gridCol w="1399309"/>
              </a:tblGrid>
              <a:tr h="339312">
                <a:tc>
                  <a:txBody>
                    <a:bodyPr/>
                    <a:lstStyle/>
                    <a:p>
                      <a:r>
                        <a:rPr lang="es-ES" sz="2000" b="0" dirty="0" smtClean="0">
                          <a:ln w="12700">
                            <a:solidFill>
                              <a:schemeClr val="tx1"/>
                            </a:solidFill>
                          </a:ln>
                        </a:rPr>
                        <a:t>1.Situación problemática-</a:t>
                      </a:r>
                      <a:endParaRPr lang="es-ES" sz="2000" b="0" dirty="0">
                        <a:ln w="12700">
                          <a:solidFill>
                            <a:schemeClr val="tx1"/>
                          </a:solidFill>
                        </a:ln>
                        <a:latin typeface="+mn-lt"/>
                      </a:endParaRPr>
                    </a:p>
                  </a:txBody>
                  <a:tcPr/>
                </a:tc>
                <a:tc>
                  <a:txBody>
                    <a:bodyPr/>
                    <a:lstStyle/>
                    <a:p>
                      <a:r>
                        <a:rPr lang="es-ES" sz="2000" b="0" dirty="0" smtClean="0">
                          <a:ln w="12700">
                            <a:solidFill>
                              <a:schemeClr val="tx1"/>
                            </a:solidFill>
                          </a:ln>
                        </a:rPr>
                        <a:t>4</a:t>
                      </a:r>
                      <a:endParaRPr lang="es-ES" sz="2000" b="0" dirty="0">
                        <a:ln w="12700">
                          <a:solidFill>
                            <a:schemeClr val="tx1"/>
                          </a:solidFill>
                        </a:ln>
                        <a:latin typeface="+mn-lt"/>
                      </a:endParaRPr>
                    </a:p>
                  </a:txBody>
                  <a:tcPr/>
                </a:tc>
              </a:tr>
              <a:tr h="339312">
                <a:tc>
                  <a:txBody>
                    <a:bodyPr/>
                    <a:lstStyle/>
                    <a:p>
                      <a:r>
                        <a:rPr lang="es-ES" sz="2000" b="0" dirty="0" smtClean="0">
                          <a:ln w="12700">
                            <a:solidFill>
                              <a:schemeClr val="tx1"/>
                            </a:solidFill>
                          </a:ln>
                        </a:rPr>
                        <a:t>2.Sumario de la clase</a:t>
                      </a:r>
                      <a:endParaRPr lang="es-ES" sz="2000" b="0" dirty="0">
                        <a:ln w="12700">
                          <a:solidFill>
                            <a:schemeClr val="tx1"/>
                          </a:solidFill>
                        </a:ln>
                        <a:latin typeface="+mn-lt"/>
                      </a:endParaRPr>
                    </a:p>
                  </a:txBody>
                  <a:tcPr/>
                </a:tc>
                <a:tc>
                  <a:txBody>
                    <a:bodyPr/>
                    <a:lstStyle/>
                    <a:p>
                      <a:r>
                        <a:rPr lang="es-ES" sz="2000" b="0" dirty="0" smtClean="0">
                          <a:ln w="12700">
                            <a:solidFill>
                              <a:schemeClr val="tx1"/>
                            </a:solidFill>
                          </a:ln>
                        </a:rPr>
                        <a:t>5</a:t>
                      </a:r>
                      <a:endParaRPr lang="es-ES" sz="2000" b="0" dirty="0">
                        <a:ln w="12700">
                          <a:solidFill>
                            <a:schemeClr val="tx1"/>
                          </a:solidFill>
                        </a:ln>
                        <a:latin typeface="+mn-lt"/>
                      </a:endParaRPr>
                    </a:p>
                  </a:txBody>
                  <a:tcPr/>
                </a:tc>
              </a:tr>
              <a:tr h="339312">
                <a:tc>
                  <a:txBody>
                    <a:bodyPr/>
                    <a:lstStyle/>
                    <a:p>
                      <a:r>
                        <a:rPr lang="es-ES" sz="2000" b="0" dirty="0" smtClean="0">
                          <a:ln w="12700">
                            <a:solidFill>
                              <a:schemeClr val="tx1"/>
                            </a:solidFill>
                          </a:ln>
                        </a:rPr>
                        <a:t>3. Esquema lógico</a:t>
                      </a:r>
                      <a:endParaRPr lang="es-ES" sz="2000" b="0" dirty="0">
                        <a:ln w="12700">
                          <a:solidFill>
                            <a:schemeClr val="tx1"/>
                          </a:solidFill>
                        </a:ln>
                        <a:latin typeface="+mn-lt"/>
                      </a:endParaRPr>
                    </a:p>
                  </a:txBody>
                  <a:tcPr/>
                </a:tc>
                <a:tc>
                  <a:txBody>
                    <a:bodyPr/>
                    <a:lstStyle/>
                    <a:p>
                      <a:r>
                        <a:rPr lang="es-ES" sz="2000" b="0" dirty="0" smtClean="0">
                          <a:ln w="12700">
                            <a:solidFill>
                              <a:schemeClr val="tx1"/>
                            </a:solidFill>
                          </a:ln>
                        </a:rPr>
                        <a:t>6</a:t>
                      </a:r>
                      <a:endParaRPr lang="es-ES" sz="2000" b="0" dirty="0">
                        <a:ln w="12700">
                          <a:solidFill>
                            <a:schemeClr val="tx1"/>
                          </a:solidFill>
                        </a:ln>
                        <a:latin typeface="+mn-lt"/>
                      </a:endParaRPr>
                    </a:p>
                  </a:txBody>
                  <a:tcPr/>
                </a:tc>
              </a:tr>
              <a:tr h="339312">
                <a:tc>
                  <a:txBody>
                    <a:bodyPr/>
                    <a:lstStyle/>
                    <a:p>
                      <a:r>
                        <a:rPr lang="es-ES" sz="2000" b="0" dirty="0" smtClean="0">
                          <a:ln w="12700">
                            <a:solidFill>
                              <a:schemeClr val="tx1"/>
                            </a:solidFill>
                          </a:ln>
                        </a:rPr>
                        <a:t>4. ¿Qué debe hacer el</a:t>
                      </a:r>
                      <a:r>
                        <a:rPr lang="es-ES" sz="2000" b="0" baseline="0" dirty="0" smtClean="0">
                          <a:ln w="12700">
                            <a:solidFill>
                              <a:schemeClr val="tx1"/>
                            </a:solidFill>
                          </a:ln>
                        </a:rPr>
                        <a:t> estudiante</a:t>
                      </a:r>
                      <a:r>
                        <a:rPr lang="es-ES" sz="2000" b="0" dirty="0" smtClean="0">
                          <a:ln w="12700">
                            <a:solidFill>
                              <a:schemeClr val="tx1"/>
                            </a:solidFill>
                          </a:ln>
                        </a:rPr>
                        <a:t> en esta clase?</a:t>
                      </a:r>
                      <a:endParaRPr lang="es-ES" sz="2000" b="0" dirty="0">
                        <a:ln w="12700">
                          <a:solidFill>
                            <a:schemeClr val="tx1"/>
                          </a:solidFill>
                        </a:ln>
                        <a:latin typeface="+mn-lt"/>
                      </a:endParaRPr>
                    </a:p>
                  </a:txBody>
                  <a:tcPr/>
                </a:tc>
                <a:tc>
                  <a:txBody>
                    <a:bodyPr/>
                    <a:lstStyle/>
                    <a:p>
                      <a:r>
                        <a:rPr lang="es-ES" sz="2000" b="0" dirty="0" smtClean="0">
                          <a:ln w="12700">
                            <a:solidFill>
                              <a:schemeClr val="tx1"/>
                            </a:solidFill>
                          </a:ln>
                        </a:rPr>
                        <a:t>7</a:t>
                      </a:r>
                      <a:endParaRPr lang="es-ES" sz="2000" b="0" dirty="0">
                        <a:ln w="12700">
                          <a:solidFill>
                            <a:schemeClr val="tx1"/>
                          </a:solidFill>
                        </a:ln>
                        <a:latin typeface="+mn-lt"/>
                      </a:endParaRPr>
                    </a:p>
                  </a:txBody>
                  <a:tcPr/>
                </a:tc>
              </a:tr>
              <a:tr h="339312">
                <a:tc>
                  <a:txBody>
                    <a:bodyPr/>
                    <a:lstStyle/>
                    <a:p>
                      <a:r>
                        <a:rPr lang="es-ES" sz="2000" b="0" dirty="0" smtClean="0">
                          <a:ln w="12700">
                            <a:solidFill>
                              <a:schemeClr val="tx1"/>
                            </a:solidFill>
                          </a:ln>
                        </a:rPr>
                        <a:t>5. ¿Qué es magnitud?</a:t>
                      </a:r>
                      <a:endParaRPr lang="es-ES" sz="2000" b="0" dirty="0">
                        <a:ln w="12700">
                          <a:solidFill>
                            <a:schemeClr val="tx1"/>
                          </a:solidFill>
                        </a:ln>
                        <a:latin typeface="+mn-lt"/>
                      </a:endParaRPr>
                    </a:p>
                  </a:txBody>
                  <a:tcPr/>
                </a:tc>
                <a:tc>
                  <a:txBody>
                    <a:bodyPr/>
                    <a:lstStyle/>
                    <a:p>
                      <a:r>
                        <a:rPr lang="es-ES" sz="2000" b="0" dirty="0" smtClean="0">
                          <a:ln w="12700">
                            <a:solidFill>
                              <a:schemeClr val="tx1"/>
                            </a:solidFill>
                          </a:ln>
                        </a:rPr>
                        <a:t>8-9</a:t>
                      </a:r>
                      <a:endParaRPr lang="es-ES" sz="2000" b="0" dirty="0">
                        <a:ln w="12700">
                          <a:solidFill>
                            <a:schemeClr val="tx1"/>
                          </a:solidFill>
                        </a:ln>
                        <a:latin typeface="+mn-lt"/>
                      </a:endParaRPr>
                    </a:p>
                  </a:txBody>
                  <a:tcPr/>
                </a:tc>
              </a:tr>
              <a:tr h="339312">
                <a:tc>
                  <a:txBody>
                    <a:bodyPr/>
                    <a:lstStyle/>
                    <a:p>
                      <a:r>
                        <a:rPr lang="es-ES" sz="2000" b="0" dirty="0" smtClean="0">
                          <a:ln w="12700">
                            <a:solidFill>
                              <a:schemeClr val="tx1"/>
                            </a:solidFill>
                          </a:ln>
                        </a:rPr>
                        <a:t>6. El Sistema Métrico Decimal(SMD)</a:t>
                      </a:r>
                      <a:endParaRPr lang="es-ES" sz="2000" b="0" dirty="0">
                        <a:ln w="12700">
                          <a:solidFill>
                            <a:schemeClr val="tx1"/>
                          </a:solidFill>
                        </a:ln>
                        <a:latin typeface="+mn-lt"/>
                      </a:endParaRPr>
                    </a:p>
                  </a:txBody>
                  <a:tcPr/>
                </a:tc>
                <a:tc>
                  <a:txBody>
                    <a:bodyPr/>
                    <a:lstStyle/>
                    <a:p>
                      <a:r>
                        <a:rPr lang="es-ES" sz="2000" b="0" dirty="0" smtClean="0">
                          <a:ln w="12700">
                            <a:solidFill>
                              <a:schemeClr val="tx1"/>
                            </a:solidFill>
                          </a:ln>
                        </a:rPr>
                        <a:t>10-16</a:t>
                      </a:r>
                      <a:endParaRPr lang="es-ES" sz="2000" b="0" dirty="0">
                        <a:ln w="12700">
                          <a:solidFill>
                            <a:schemeClr val="tx1"/>
                          </a:solidFill>
                        </a:ln>
                        <a:latin typeface="+mn-lt"/>
                      </a:endParaRPr>
                    </a:p>
                  </a:txBody>
                  <a:tcPr/>
                </a:tc>
              </a:tr>
              <a:tr h="339312">
                <a:tc>
                  <a:txBody>
                    <a:bodyPr/>
                    <a:lstStyle/>
                    <a:p>
                      <a:r>
                        <a:rPr lang="es-ES" sz="2000" b="0" dirty="0" smtClean="0">
                          <a:ln w="12700">
                            <a:solidFill>
                              <a:schemeClr val="tx1"/>
                            </a:solidFill>
                          </a:ln>
                        </a:rPr>
                        <a:t>7. El Sistema Internacional(SI)</a:t>
                      </a:r>
                      <a:endParaRPr lang="es-ES" sz="2000" b="0" dirty="0">
                        <a:ln w="12700">
                          <a:solidFill>
                            <a:schemeClr val="tx1"/>
                          </a:solidFill>
                        </a:ln>
                        <a:latin typeface="+mn-lt"/>
                      </a:endParaRPr>
                    </a:p>
                  </a:txBody>
                  <a:tcPr/>
                </a:tc>
                <a:tc>
                  <a:txBody>
                    <a:bodyPr/>
                    <a:lstStyle/>
                    <a:p>
                      <a:r>
                        <a:rPr lang="es-ES" sz="2000" b="0" dirty="0" smtClean="0">
                          <a:ln w="12700">
                            <a:solidFill>
                              <a:schemeClr val="tx1"/>
                            </a:solidFill>
                          </a:ln>
                        </a:rPr>
                        <a:t>17-30</a:t>
                      </a:r>
                      <a:endParaRPr lang="es-ES" sz="2000" b="0" dirty="0">
                        <a:ln w="12700">
                          <a:solidFill>
                            <a:schemeClr val="tx1"/>
                          </a:solidFill>
                        </a:ln>
                        <a:latin typeface="+mn-lt"/>
                      </a:endParaRPr>
                    </a:p>
                  </a:txBody>
                  <a:tcPr/>
                </a:tc>
              </a:tr>
              <a:tr h="339312">
                <a:tc>
                  <a:txBody>
                    <a:bodyPr/>
                    <a:lstStyle/>
                    <a:p>
                      <a:r>
                        <a:rPr lang="es-ES" sz="2000" b="0" dirty="0" smtClean="0">
                          <a:ln w="12700">
                            <a:solidFill>
                              <a:schemeClr val="tx1"/>
                            </a:solidFill>
                          </a:ln>
                        </a:rPr>
                        <a:t>8. Otras equivalencias-</a:t>
                      </a:r>
                      <a:endParaRPr lang="es-ES" sz="2000" b="0" dirty="0">
                        <a:ln w="12700">
                          <a:solidFill>
                            <a:schemeClr val="tx1"/>
                          </a:solidFill>
                        </a:ln>
                        <a:latin typeface="+mn-lt"/>
                      </a:endParaRPr>
                    </a:p>
                  </a:txBody>
                  <a:tcPr/>
                </a:tc>
                <a:tc>
                  <a:txBody>
                    <a:bodyPr/>
                    <a:lstStyle/>
                    <a:p>
                      <a:r>
                        <a:rPr lang="es-ES" sz="2000" b="0" dirty="0" smtClean="0">
                          <a:ln w="12700">
                            <a:solidFill>
                              <a:schemeClr val="tx1"/>
                            </a:solidFill>
                          </a:ln>
                          <a:latin typeface="+mn-lt"/>
                        </a:rPr>
                        <a:t>31</a:t>
                      </a:r>
                      <a:endParaRPr lang="es-ES" sz="2000" b="0" dirty="0">
                        <a:ln w="12700">
                          <a:solidFill>
                            <a:schemeClr val="tx1"/>
                          </a:solidFill>
                        </a:ln>
                        <a:latin typeface="+mn-lt"/>
                      </a:endParaRPr>
                    </a:p>
                  </a:txBody>
                  <a:tcPr/>
                </a:tc>
              </a:tr>
              <a:tr h="339312">
                <a:tc>
                  <a:txBody>
                    <a:bodyPr/>
                    <a:lstStyle/>
                    <a:p>
                      <a:r>
                        <a:rPr lang="es-ES" sz="2000" b="0" dirty="0" smtClean="0">
                          <a:ln w="12700">
                            <a:solidFill>
                              <a:schemeClr val="tx1"/>
                            </a:solidFill>
                          </a:ln>
                        </a:rPr>
                        <a:t>9.¿Conoces otros sistemas de unidades? </a:t>
                      </a:r>
                      <a:endParaRPr lang="es-ES" sz="2000" b="0" dirty="0">
                        <a:ln w="12700">
                          <a:solidFill>
                            <a:schemeClr val="tx1"/>
                          </a:solidFill>
                        </a:ln>
                        <a:latin typeface="+mn-lt"/>
                      </a:endParaRPr>
                    </a:p>
                  </a:txBody>
                  <a:tcPr/>
                </a:tc>
                <a:tc>
                  <a:txBody>
                    <a:bodyPr/>
                    <a:lstStyle/>
                    <a:p>
                      <a:r>
                        <a:rPr lang="es-ES" sz="2000" b="0" dirty="0" smtClean="0">
                          <a:ln w="12700">
                            <a:solidFill>
                              <a:schemeClr val="tx1"/>
                            </a:solidFill>
                          </a:ln>
                        </a:rPr>
                        <a:t>32-35</a:t>
                      </a:r>
                      <a:endParaRPr lang="es-ES" sz="2000" b="0" dirty="0">
                        <a:ln w="12700">
                          <a:solidFill>
                            <a:schemeClr val="tx1"/>
                          </a:solidFill>
                        </a:ln>
                        <a:latin typeface="+mn-lt"/>
                      </a:endParaRPr>
                    </a:p>
                  </a:txBody>
                  <a:tcPr/>
                </a:tc>
              </a:tr>
              <a:tr h="339312">
                <a:tc>
                  <a:txBody>
                    <a:bodyPr/>
                    <a:lstStyle/>
                    <a:p>
                      <a:r>
                        <a:rPr lang="es-ES" sz="2000" b="0" dirty="0" smtClean="0">
                          <a:ln w="12700">
                            <a:solidFill>
                              <a:schemeClr val="tx1"/>
                            </a:solidFill>
                          </a:ln>
                        </a:rPr>
                        <a:t>10.Ejemplos resueltos-</a:t>
                      </a:r>
                      <a:endParaRPr lang="es-ES" sz="2000" b="0" dirty="0">
                        <a:ln w="12700">
                          <a:solidFill>
                            <a:schemeClr val="tx1"/>
                          </a:solidFill>
                        </a:ln>
                        <a:latin typeface="+mn-lt"/>
                      </a:endParaRPr>
                    </a:p>
                  </a:txBody>
                  <a:tcPr/>
                </a:tc>
                <a:tc>
                  <a:txBody>
                    <a:bodyPr/>
                    <a:lstStyle/>
                    <a:p>
                      <a:r>
                        <a:rPr lang="es-ES" sz="2000" b="0" dirty="0" smtClean="0">
                          <a:ln w="12700">
                            <a:solidFill>
                              <a:schemeClr val="tx1"/>
                            </a:solidFill>
                          </a:ln>
                        </a:rPr>
                        <a:t>36</a:t>
                      </a:r>
                      <a:endParaRPr lang="es-ES" sz="2000" b="0" dirty="0">
                        <a:ln w="12700">
                          <a:solidFill>
                            <a:schemeClr val="tx1"/>
                          </a:solidFill>
                        </a:ln>
                        <a:latin typeface="+mn-lt"/>
                      </a:endParaRPr>
                    </a:p>
                  </a:txBody>
                  <a:tcPr/>
                </a:tc>
              </a:tr>
              <a:tr h="339312">
                <a:tc>
                  <a:txBody>
                    <a:bodyPr/>
                    <a:lstStyle/>
                    <a:p>
                      <a:r>
                        <a:rPr lang="es-ES" sz="2000" b="0" dirty="0" smtClean="0">
                          <a:ln w="12700">
                            <a:solidFill>
                              <a:schemeClr val="tx1"/>
                            </a:solidFill>
                          </a:ln>
                        </a:rPr>
                        <a:t>11.Ejercicios de autoevaluación-</a:t>
                      </a:r>
                      <a:endParaRPr lang="es-ES" sz="2000" b="0" dirty="0">
                        <a:ln w="12700">
                          <a:solidFill>
                            <a:schemeClr val="tx1"/>
                          </a:solidFill>
                        </a:ln>
                        <a:latin typeface="+mn-lt"/>
                      </a:endParaRPr>
                    </a:p>
                  </a:txBody>
                  <a:tcPr/>
                </a:tc>
                <a:tc>
                  <a:txBody>
                    <a:bodyPr/>
                    <a:lstStyle/>
                    <a:p>
                      <a:r>
                        <a:rPr lang="es-ES" sz="2000" b="0" dirty="0" smtClean="0">
                          <a:ln w="12700">
                            <a:solidFill>
                              <a:schemeClr val="tx1"/>
                            </a:solidFill>
                          </a:ln>
                        </a:rPr>
                        <a:t>37-38</a:t>
                      </a:r>
                      <a:endParaRPr lang="es-ES" sz="2000" b="0" dirty="0">
                        <a:ln w="12700">
                          <a:solidFill>
                            <a:schemeClr val="tx1"/>
                          </a:solidFill>
                        </a:ln>
                        <a:latin typeface="+mn-lt"/>
                      </a:endParaRPr>
                    </a:p>
                  </a:txBody>
                  <a:tcPr/>
                </a:tc>
              </a:tr>
              <a:tr h="339312">
                <a:tc>
                  <a:txBody>
                    <a:bodyPr/>
                    <a:lstStyle/>
                    <a:p>
                      <a:r>
                        <a:rPr lang="es-ES" sz="2000" b="0" dirty="0" smtClean="0">
                          <a:ln w="12700">
                            <a:solidFill>
                              <a:schemeClr val="tx1"/>
                            </a:solidFill>
                          </a:ln>
                        </a:rPr>
                        <a:t>12.¿Qué debo hacer para la próxima clase?</a:t>
                      </a:r>
                      <a:endParaRPr lang="es-ES" sz="2000" b="0" dirty="0">
                        <a:ln w="12700">
                          <a:solidFill>
                            <a:schemeClr val="tx1"/>
                          </a:solidFill>
                        </a:ln>
                        <a:latin typeface="+mn-lt"/>
                      </a:endParaRPr>
                    </a:p>
                  </a:txBody>
                  <a:tcPr/>
                </a:tc>
                <a:tc>
                  <a:txBody>
                    <a:bodyPr/>
                    <a:lstStyle/>
                    <a:p>
                      <a:r>
                        <a:rPr lang="es-ES" sz="2000" b="0" dirty="0" smtClean="0">
                          <a:ln w="12700">
                            <a:solidFill>
                              <a:schemeClr val="tx1"/>
                            </a:solidFill>
                          </a:ln>
                        </a:rPr>
                        <a:t>39</a:t>
                      </a:r>
                      <a:endParaRPr lang="es-ES" sz="2000" b="0" dirty="0">
                        <a:ln w="12700">
                          <a:solidFill>
                            <a:schemeClr val="tx1"/>
                          </a:solidFill>
                        </a:ln>
                        <a:latin typeface="+mn-lt"/>
                      </a:endParaRPr>
                    </a:p>
                  </a:txBody>
                  <a:tcPr/>
                </a:tc>
              </a:tr>
              <a:tr h="339312">
                <a:tc>
                  <a:txBody>
                    <a:bodyPr/>
                    <a:lstStyle/>
                    <a:p>
                      <a:r>
                        <a:rPr lang="es-ES" sz="2000" b="0" dirty="0" smtClean="0">
                          <a:ln w="12700">
                            <a:solidFill>
                              <a:schemeClr val="tx1"/>
                            </a:solidFill>
                          </a:ln>
                        </a:rPr>
                        <a:t>13.Próxima clase----</a:t>
                      </a:r>
                      <a:endParaRPr lang="es-ES" sz="2000" b="0" dirty="0">
                        <a:ln w="12700">
                          <a:solidFill>
                            <a:schemeClr val="tx1"/>
                          </a:solidFill>
                        </a:ln>
                        <a:latin typeface="+mn-lt"/>
                      </a:endParaRPr>
                    </a:p>
                  </a:txBody>
                  <a:tcPr/>
                </a:tc>
                <a:tc>
                  <a:txBody>
                    <a:bodyPr/>
                    <a:lstStyle/>
                    <a:p>
                      <a:r>
                        <a:rPr lang="es-ES" sz="2000" b="0" dirty="0" smtClean="0">
                          <a:ln w="12700">
                            <a:solidFill>
                              <a:schemeClr val="tx1"/>
                            </a:solidFill>
                          </a:ln>
                        </a:rPr>
                        <a:t>40-44</a:t>
                      </a:r>
                      <a:endParaRPr lang="es-ES" sz="2000" b="0" dirty="0">
                        <a:ln w="12700">
                          <a:solidFill>
                            <a:schemeClr val="tx1"/>
                          </a:solidFill>
                        </a:ln>
                        <a:latin typeface="+mn-lt"/>
                      </a:endParaRPr>
                    </a:p>
                  </a:txBody>
                  <a:tcPr/>
                </a:tc>
              </a:tr>
              <a:tr h="339312">
                <a:tc>
                  <a:txBody>
                    <a:bodyPr/>
                    <a:lstStyle/>
                    <a:p>
                      <a:r>
                        <a:rPr lang="es-ES" sz="2000" b="0" dirty="0" smtClean="0">
                          <a:ln w="12700">
                            <a:solidFill>
                              <a:schemeClr val="tx1"/>
                            </a:solidFill>
                          </a:ln>
                        </a:rPr>
                        <a:t>14.Conclusiones--</a:t>
                      </a:r>
                      <a:endParaRPr lang="es-ES" sz="2000" b="0" dirty="0">
                        <a:ln w="12700">
                          <a:solidFill>
                            <a:schemeClr val="tx1"/>
                          </a:solidFill>
                        </a:ln>
                        <a:latin typeface="+mn-lt"/>
                      </a:endParaRPr>
                    </a:p>
                  </a:txBody>
                  <a:tcPr/>
                </a:tc>
                <a:tc>
                  <a:txBody>
                    <a:bodyPr/>
                    <a:lstStyle/>
                    <a:p>
                      <a:r>
                        <a:rPr lang="es-ES" sz="2000" b="0" dirty="0" smtClean="0">
                          <a:ln w="12700">
                            <a:solidFill>
                              <a:schemeClr val="tx1"/>
                            </a:solidFill>
                          </a:ln>
                        </a:rPr>
                        <a:t>45</a:t>
                      </a:r>
                      <a:endParaRPr lang="es-ES" sz="2000" b="0" dirty="0">
                        <a:ln w="12700">
                          <a:solidFill>
                            <a:schemeClr val="tx1"/>
                          </a:solidFill>
                        </a:ln>
                        <a:latin typeface="+mn-lt"/>
                      </a:endParaRPr>
                    </a:p>
                  </a:txBody>
                  <a:tcPr/>
                </a:tc>
              </a:tr>
              <a:tr h="339312">
                <a:tc>
                  <a:txBody>
                    <a:bodyPr/>
                    <a:lstStyle/>
                    <a:p>
                      <a:r>
                        <a:rPr lang="es-ES" sz="2000" b="0" dirty="0" smtClean="0">
                          <a:ln w="12700">
                            <a:solidFill>
                              <a:schemeClr val="tx1"/>
                            </a:solidFill>
                          </a:ln>
                        </a:rPr>
                        <a:t>15.Bibliografía----</a:t>
                      </a:r>
                      <a:endParaRPr lang="es-ES" sz="2000" b="0" dirty="0">
                        <a:ln w="12700">
                          <a:solidFill>
                            <a:schemeClr val="tx1"/>
                          </a:solidFill>
                        </a:ln>
                        <a:latin typeface="+mn-lt"/>
                      </a:endParaRPr>
                    </a:p>
                  </a:txBody>
                  <a:tcPr/>
                </a:tc>
                <a:tc>
                  <a:txBody>
                    <a:bodyPr/>
                    <a:lstStyle/>
                    <a:p>
                      <a:r>
                        <a:rPr lang="es-ES" sz="2000" b="0" dirty="0" smtClean="0">
                          <a:ln w="12700">
                            <a:solidFill>
                              <a:schemeClr val="tx1"/>
                            </a:solidFill>
                          </a:ln>
                        </a:rPr>
                        <a:t>46</a:t>
                      </a:r>
                      <a:endParaRPr lang="es-ES" sz="2000" b="0" dirty="0">
                        <a:ln w="12700">
                          <a:solidFill>
                            <a:schemeClr val="tx1"/>
                          </a:solidFill>
                        </a:ln>
                        <a:latin typeface="+mn-lt"/>
                      </a:endParaRPr>
                    </a:p>
                  </a:txBody>
                  <a:tcPr/>
                </a:tc>
              </a:tr>
            </a:tbl>
          </a:graphicData>
        </a:graphic>
      </p:graphicFrame>
    </p:spTree>
    <p:extLst>
      <p:ext uri="{BB962C8B-B14F-4D97-AF65-F5344CB8AC3E}">
        <p14:creationId xmlns:p14="http://schemas.microsoft.com/office/powerpoint/2010/main" val="24480708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101908974"/>
              </p:ext>
            </p:extLst>
          </p:nvPr>
        </p:nvGraphicFramePr>
        <p:xfrm>
          <a:off x="323528" y="2092601"/>
          <a:ext cx="8280921" cy="4116824"/>
        </p:xfrm>
        <a:graphic>
          <a:graphicData uri="http://schemas.openxmlformats.org/drawingml/2006/table">
            <a:tbl>
              <a:tblPr firstRow="1" firstCol="1" bandRow="1">
                <a:tableStyleId>{5940675A-B579-460E-94D1-54222C63F5DA}</a:tableStyleId>
              </a:tblPr>
              <a:tblGrid>
                <a:gridCol w="2212271"/>
                <a:gridCol w="3034325"/>
                <a:gridCol w="3034325"/>
              </a:tblGrid>
              <a:tr h="1137688">
                <a:tc>
                  <a:txBody>
                    <a:bodyPr/>
                    <a:lstStyle/>
                    <a:p>
                      <a:pPr algn="ctr">
                        <a:lnSpc>
                          <a:spcPct val="115000"/>
                        </a:lnSpc>
                        <a:spcAft>
                          <a:spcPts val="1000"/>
                        </a:spcAft>
                      </a:pPr>
                      <a:r>
                        <a:rPr lang="es-ES" sz="2400" dirty="0">
                          <a:ln>
                            <a:solidFill>
                              <a:schemeClr val="tx1"/>
                            </a:solidFill>
                          </a:ln>
                          <a:effectLst/>
                        </a:rPr>
                        <a:t>Volumen específico</a:t>
                      </a:r>
                      <a:endParaRPr lang="es-ES" sz="2400" b="0" dirty="0">
                        <a:ln>
                          <a:solidFill>
                            <a:schemeClr val="tx1"/>
                          </a:solidFill>
                        </a:ln>
                        <a:effectLst/>
                        <a:latin typeface="Arial" pitchFamily="34" charset="0"/>
                        <a:ea typeface="Calibri" panose="020F0502020204030204" pitchFamily="34" charset="0"/>
                        <a:cs typeface="Arial" pitchFamily="34" charset="0"/>
                      </a:endParaRPr>
                    </a:p>
                  </a:txBody>
                  <a:tcPr marL="38100" marR="38100" marT="38100" marB="38100" anchor="ctr"/>
                </a:tc>
                <a:tc>
                  <a:txBody>
                    <a:bodyPr/>
                    <a:lstStyle/>
                    <a:p>
                      <a:pPr algn="ctr">
                        <a:lnSpc>
                          <a:spcPct val="115000"/>
                        </a:lnSpc>
                        <a:spcAft>
                          <a:spcPts val="1000"/>
                        </a:spcAft>
                      </a:pPr>
                      <a:r>
                        <a:rPr lang="es-ES" sz="2400" dirty="0">
                          <a:ln>
                            <a:solidFill>
                              <a:schemeClr val="tx1"/>
                            </a:solidFill>
                          </a:ln>
                          <a:effectLst/>
                        </a:rPr>
                        <a:t>Metro cúbico por kilogramo</a:t>
                      </a:r>
                      <a:endParaRPr lang="es-ES" sz="2400" b="0" dirty="0">
                        <a:ln>
                          <a:solidFill>
                            <a:schemeClr val="tx1"/>
                          </a:solidFill>
                        </a:ln>
                        <a:effectLst/>
                        <a:latin typeface="Arial" pitchFamily="34" charset="0"/>
                        <a:ea typeface="Calibri" panose="020F0502020204030204" pitchFamily="34" charset="0"/>
                        <a:cs typeface="Arial" pitchFamily="34" charset="0"/>
                      </a:endParaRPr>
                    </a:p>
                  </a:txBody>
                  <a:tcPr marL="38100" marR="38100" marT="38100" marB="38100" anchor="ctr"/>
                </a:tc>
                <a:tc>
                  <a:txBody>
                    <a:bodyPr/>
                    <a:lstStyle/>
                    <a:p>
                      <a:pPr algn="ctr">
                        <a:lnSpc>
                          <a:spcPct val="115000"/>
                        </a:lnSpc>
                        <a:spcAft>
                          <a:spcPts val="1000"/>
                        </a:spcAft>
                      </a:pPr>
                      <a:r>
                        <a:rPr lang="es-ES" sz="2400" dirty="0">
                          <a:ln>
                            <a:solidFill>
                              <a:schemeClr val="tx1"/>
                            </a:solidFill>
                          </a:ln>
                          <a:effectLst/>
                        </a:rPr>
                        <a:t>m</a:t>
                      </a:r>
                      <a:r>
                        <a:rPr lang="es-ES" sz="2400" baseline="30000" dirty="0">
                          <a:ln>
                            <a:solidFill>
                              <a:schemeClr val="tx1"/>
                            </a:solidFill>
                          </a:ln>
                          <a:effectLst/>
                        </a:rPr>
                        <a:t>3</a:t>
                      </a:r>
                      <a:r>
                        <a:rPr lang="es-ES" sz="2400" dirty="0">
                          <a:ln>
                            <a:solidFill>
                              <a:schemeClr val="tx1"/>
                            </a:solidFill>
                          </a:ln>
                          <a:effectLst/>
                        </a:rPr>
                        <a:t>/kg</a:t>
                      </a:r>
                      <a:endParaRPr lang="es-ES" sz="2400" b="0" dirty="0">
                        <a:ln>
                          <a:solidFill>
                            <a:schemeClr val="tx1"/>
                          </a:solidFill>
                        </a:ln>
                        <a:effectLst/>
                        <a:latin typeface="Arial" pitchFamily="34" charset="0"/>
                        <a:ea typeface="Calibri" panose="020F0502020204030204" pitchFamily="34" charset="0"/>
                        <a:cs typeface="Arial" pitchFamily="34" charset="0"/>
                      </a:endParaRPr>
                    </a:p>
                  </a:txBody>
                  <a:tcPr marL="38100" marR="38100" marT="38100" marB="38100" anchor="ctr"/>
                </a:tc>
              </a:tr>
              <a:tr h="1060401">
                <a:tc>
                  <a:txBody>
                    <a:bodyPr/>
                    <a:lstStyle/>
                    <a:p>
                      <a:pPr algn="ctr">
                        <a:lnSpc>
                          <a:spcPct val="115000"/>
                        </a:lnSpc>
                        <a:spcAft>
                          <a:spcPts val="1000"/>
                        </a:spcAft>
                      </a:pPr>
                      <a:r>
                        <a:rPr lang="es-ES" sz="2400" dirty="0">
                          <a:ln>
                            <a:solidFill>
                              <a:schemeClr val="tx1"/>
                            </a:solidFill>
                          </a:ln>
                          <a:effectLst/>
                        </a:rPr>
                        <a:t>Densidad de corriente</a:t>
                      </a:r>
                      <a:endParaRPr lang="es-ES" sz="2400" b="0" dirty="0">
                        <a:ln>
                          <a:solidFill>
                            <a:schemeClr val="tx1"/>
                          </a:solidFill>
                        </a:ln>
                        <a:effectLst/>
                        <a:latin typeface="Arial" pitchFamily="34" charset="0"/>
                        <a:ea typeface="Calibri" panose="020F0502020204030204" pitchFamily="34" charset="0"/>
                        <a:cs typeface="Arial" pitchFamily="34" charset="0"/>
                      </a:endParaRPr>
                    </a:p>
                  </a:txBody>
                  <a:tcPr marL="38100" marR="38100" marT="38100" marB="38100" anchor="ctr"/>
                </a:tc>
                <a:tc>
                  <a:txBody>
                    <a:bodyPr/>
                    <a:lstStyle/>
                    <a:p>
                      <a:pPr algn="ctr">
                        <a:lnSpc>
                          <a:spcPct val="115000"/>
                        </a:lnSpc>
                        <a:spcAft>
                          <a:spcPts val="1000"/>
                        </a:spcAft>
                      </a:pPr>
                      <a:r>
                        <a:rPr lang="es-ES" sz="2400" dirty="0">
                          <a:ln>
                            <a:solidFill>
                              <a:schemeClr val="tx1"/>
                            </a:solidFill>
                          </a:ln>
                          <a:effectLst/>
                        </a:rPr>
                        <a:t>Amperio por metro cuadrado</a:t>
                      </a:r>
                      <a:endParaRPr lang="es-ES" sz="2400" b="0" dirty="0">
                        <a:ln>
                          <a:solidFill>
                            <a:schemeClr val="tx1"/>
                          </a:solidFill>
                        </a:ln>
                        <a:effectLst/>
                        <a:latin typeface="Arial" pitchFamily="34" charset="0"/>
                        <a:ea typeface="Calibri" panose="020F0502020204030204" pitchFamily="34" charset="0"/>
                        <a:cs typeface="Arial" pitchFamily="34" charset="0"/>
                      </a:endParaRPr>
                    </a:p>
                  </a:txBody>
                  <a:tcPr marL="38100" marR="38100" marT="38100" marB="38100" anchor="ctr"/>
                </a:tc>
                <a:tc>
                  <a:txBody>
                    <a:bodyPr/>
                    <a:lstStyle/>
                    <a:p>
                      <a:pPr algn="ctr">
                        <a:lnSpc>
                          <a:spcPct val="115000"/>
                        </a:lnSpc>
                        <a:spcAft>
                          <a:spcPts val="1000"/>
                        </a:spcAft>
                      </a:pPr>
                      <a:r>
                        <a:rPr lang="es-ES" sz="2400" dirty="0">
                          <a:ln>
                            <a:solidFill>
                              <a:schemeClr val="tx1"/>
                            </a:solidFill>
                          </a:ln>
                          <a:effectLst/>
                        </a:rPr>
                        <a:t>A/m</a:t>
                      </a:r>
                      <a:r>
                        <a:rPr lang="es-ES" sz="2400" baseline="30000" dirty="0">
                          <a:ln>
                            <a:solidFill>
                              <a:schemeClr val="tx1"/>
                            </a:solidFill>
                          </a:ln>
                          <a:effectLst/>
                        </a:rPr>
                        <a:t>2</a:t>
                      </a:r>
                      <a:endParaRPr lang="es-ES" sz="2400" b="0" dirty="0">
                        <a:ln>
                          <a:solidFill>
                            <a:schemeClr val="tx1"/>
                          </a:solidFill>
                        </a:ln>
                        <a:effectLst/>
                        <a:latin typeface="Arial" pitchFamily="34" charset="0"/>
                        <a:ea typeface="Calibri" panose="020F0502020204030204" pitchFamily="34" charset="0"/>
                        <a:cs typeface="Arial" pitchFamily="34" charset="0"/>
                      </a:endParaRPr>
                    </a:p>
                  </a:txBody>
                  <a:tcPr marL="38100" marR="38100" marT="38100" marB="38100" anchor="ctr"/>
                </a:tc>
              </a:tr>
              <a:tr h="1918735">
                <a:tc>
                  <a:txBody>
                    <a:bodyPr/>
                    <a:lstStyle/>
                    <a:p>
                      <a:pPr algn="ctr">
                        <a:lnSpc>
                          <a:spcPct val="115000"/>
                        </a:lnSpc>
                        <a:spcAft>
                          <a:spcPts val="1000"/>
                        </a:spcAft>
                      </a:pPr>
                      <a:r>
                        <a:rPr lang="es-ES" sz="2400" dirty="0">
                          <a:ln>
                            <a:solidFill>
                              <a:schemeClr val="tx1"/>
                            </a:solidFill>
                          </a:ln>
                          <a:effectLst/>
                        </a:rPr>
                        <a:t>Concentración de cantidad</a:t>
                      </a:r>
                    </a:p>
                    <a:p>
                      <a:pPr algn="ctr">
                        <a:lnSpc>
                          <a:spcPct val="115000"/>
                        </a:lnSpc>
                        <a:spcAft>
                          <a:spcPts val="1000"/>
                        </a:spcAft>
                      </a:pPr>
                      <a:r>
                        <a:rPr lang="es-ES" sz="2400" dirty="0">
                          <a:ln>
                            <a:solidFill>
                              <a:schemeClr val="tx1"/>
                            </a:solidFill>
                          </a:ln>
                          <a:effectLst/>
                        </a:rPr>
                        <a:t> de </a:t>
                      </a:r>
                      <a:r>
                        <a:rPr lang="es-ES" sz="2400" dirty="0" smtClean="0">
                          <a:ln>
                            <a:solidFill>
                              <a:schemeClr val="tx1"/>
                            </a:solidFill>
                          </a:ln>
                          <a:effectLst/>
                        </a:rPr>
                        <a:t>sustancia</a:t>
                      </a:r>
                      <a:endParaRPr lang="es-ES" sz="2400" b="0" dirty="0">
                        <a:ln>
                          <a:solidFill>
                            <a:schemeClr val="tx1"/>
                          </a:solidFill>
                        </a:ln>
                        <a:effectLst/>
                        <a:latin typeface="Arial" pitchFamily="34" charset="0"/>
                        <a:ea typeface="Calibri" panose="020F0502020204030204" pitchFamily="34" charset="0"/>
                        <a:cs typeface="Arial" pitchFamily="34" charset="0"/>
                      </a:endParaRPr>
                    </a:p>
                  </a:txBody>
                  <a:tcPr marL="38100" marR="38100" marT="38100" marB="38100" anchor="ctr"/>
                </a:tc>
                <a:tc>
                  <a:txBody>
                    <a:bodyPr/>
                    <a:lstStyle/>
                    <a:p>
                      <a:pPr algn="ctr">
                        <a:lnSpc>
                          <a:spcPct val="115000"/>
                        </a:lnSpc>
                        <a:spcAft>
                          <a:spcPts val="1000"/>
                        </a:spcAft>
                      </a:pPr>
                      <a:r>
                        <a:rPr lang="es-ES" sz="2400" dirty="0">
                          <a:ln>
                            <a:solidFill>
                              <a:schemeClr val="tx1"/>
                            </a:solidFill>
                          </a:ln>
                          <a:effectLst/>
                        </a:rPr>
                        <a:t>Mol por </a:t>
                      </a:r>
                      <a:r>
                        <a:rPr lang="es-ES" sz="2400" dirty="0" smtClean="0">
                          <a:ln>
                            <a:solidFill>
                              <a:schemeClr val="tx1"/>
                            </a:solidFill>
                          </a:ln>
                          <a:effectLst/>
                        </a:rPr>
                        <a:t>metro cúbico.</a:t>
                      </a:r>
                      <a:endParaRPr lang="es-ES" sz="2400" b="0" dirty="0">
                        <a:ln>
                          <a:solidFill>
                            <a:schemeClr val="tx1"/>
                          </a:solidFill>
                        </a:ln>
                        <a:effectLst/>
                        <a:latin typeface="Arial" pitchFamily="34" charset="0"/>
                        <a:ea typeface="Calibri" panose="020F0502020204030204" pitchFamily="34" charset="0"/>
                        <a:cs typeface="Arial" pitchFamily="34" charset="0"/>
                      </a:endParaRPr>
                    </a:p>
                  </a:txBody>
                  <a:tcPr marL="38100" marR="38100" marT="38100" marB="38100" anchor="ctr"/>
                </a:tc>
                <a:tc>
                  <a:txBody>
                    <a:bodyPr/>
                    <a:lstStyle/>
                    <a:p>
                      <a:pPr algn="ctr">
                        <a:lnSpc>
                          <a:spcPct val="115000"/>
                        </a:lnSpc>
                        <a:spcAft>
                          <a:spcPts val="1000"/>
                        </a:spcAft>
                      </a:pPr>
                      <a:r>
                        <a:rPr lang="es-ES" sz="2400" dirty="0">
                          <a:ln>
                            <a:solidFill>
                              <a:schemeClr val="tx1"/>
                            </a:solidFill>
                          </a:ln>
                          <a:effectLst/>
                        </a:rPr>
                        <a:t>mol/m</a:t>
                      </a:r>
                      <a:r>
                        <a:rPr lang="es-ES" sz="2400" baseline="30000" dirty="0">
                          <a:ln>
                            <a:solidFill>
                              <a:schemeClr val="tx1"/>
                            </a:solidFill>
                          </a:ln>
                          <a:effectLst/>
                        </a:rPr>
                        <a:t>3</a:t>
                      </a:r>
                      <a:endParaRPr lang="es-ES" sz="2400" b="0" dirty="0">
                        <a:ln>
                          <a:solidFill>
                            <a:schemeClr val="tx1"/>
                          </a:solidFill>
                        </a:ln>
                        <a:effectLst/>
                        <a:latin typeface="Arial" pitchFamily="34" charset="0"/>
                        <a:ea typeface="Calibri" panose="020F0502020204030204" pitchFamily="34" charset="0"/>
                        <a:cs typeface="Arial" pitchFamily="34" charset="0"/>
                      </a:endParaRPr>
                    </a:p>
                  </a:txBody>
                  <a:tcPr marL="38100" marR="38100" marT="38100" marB="38100" anchor="ctr"/>
                </a:tc>
              </a:tr>
            </a:tbl>
          </a:graphicData>
        </a:graphic>
      </p:graphicFrame>
      <p:sp>
        <p:nvSpPr>
          <p:cNvPr id="5" name="Rectángulo 4"/>
          <p:cNvSpPr/>
          <p:nvPr/>
        </p:nvSpPr>
        <p:spPr>
          <a:xfrm>
            <a:off x="323528" y="332656"/>
            <a:ext cx="8496944" cy="1200329"/>
          </a:xfrm>
          <a:prstGeom prst="rect">
            <a:avLst/>
          </a:prstGeom>
        </p:spPr>
        <p:txBody>
          <a:bodyPr wrap="square">
            <a:spAutoFit/>
          </a:bodyPr>
          <a:lstStyle/>
          <a:p>
            <a:pPr algn="ctr"/>
            <a:r>
              <a:rPr lang="es-ES" sz="3600" dirty="0">
                <a:latin typeface="Arial Black" panose="020B0A04020102020204" pitchFamily="34" charset="0"/>
                <a:ea typeface="Calibri" panose="020F0502020204030204" pitchFamily="34" charset="0"/>
                <a:cs typeface="Times New Roman" panose="02020603050405020304" pitchFamily="18" charset="0"/>
              </a:rPr>
              <a:t>Ejemplos de unidades SI derivadas coherentes </a:t>
            </a:r>
            <a:endParaRPr lang="es-ES" sz="3600" dirty="0">
              <a:latin typeface="Arial Black" panose="020B0A04020102020204" pitchFamily="34" charset="0"/>
            </a:endParaRPr>
          </a:p>
        </p:txBody>
      </p:sp>
    </p:spTree>
    <p:extLst>
      <p:ext uri="{BB962C8B-B14F-4D97-AF65-F5344CB8AC3E}">
        <p14:creationId xmlns:p14="http://schemas.microsoft.com/office/powerpoint/2010/main" val="2969187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490662"/>
            <a:ext cx="7427168" cy="706090"/>
          </a:xfrm>
        </p:spPr>
        <p:txBody>
          <a:bodyPr>
            <a:noAutofit/>
          </a:bodyPr>
          <a:lstStyle/>
          <a:p>
            <a:r>
              <a:rPr lang="es-ES" sz="4400" b="0" dirty="0" smtClean="0">
                <a:solidFill>
                  <a:schemeClr val="tx1"/>
                </a:solidFill>
                <a:effectLst/>
                <a:latin typeface="Arial Black" pitchFamily="34" charset="0"/>
              </a:rPr>
              <a:t>Otras equivalencias</a:t>
            </a:r>
            <a:br>
              <a:rPr lang="es-ES" sz="4400" b="0" dirty="0" smtClean="0">
                <a:solidFill>
                  <a:schemeClr val="tx1"/>
                </a:solidFill>
                <a:effectLst/>
                <a:latin typeface="Arial Black" pitchFamily="34" charset="0"/>
              </a:rPr>
            </a:br>
            <a:endParaRPr lang="es-ES" sz="4400" b="0" dirty="0">
              <a:solidFill>
                <a:schemeClr val="tx1"/>
              </a:solidFill>
              <a:effectLst/>
              <a:latin typeface="Arial Black" pitchFamily="34" charset="0"/>
            </a:endParaRP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770980089"/>
              </p:ext>
            </p:extLst>
          </p:nvPr>
        </p:nvGraphicFramePr>
        <p:xfrm>
          <a:off x="179512" y="980728"/>
          <a:ext cx="8856983" cy="5468112"/>
        </p:xfrm>
        <a:graphic>
          <a:graphicData uri="http://schemas.openxmlformats.org/drawingml/2006/table">
            <a:tbl>
              <a:tblPr firstRow="1" firstCol="1" bandRow="1">
                <a:tableStyleId>{9D7B26C5-4107-4FEC-AEDC-1716B250A1EF}</a:tableStyleId>
              </a:tblPr>
              <a:tblGrid>
                <a:gridCol w="3147523"/>
                <a:gridCol w="3001127"/>
                <a:gridCol w="2708333"/>
              </a:tblGrid>
              <a:tr h="1246188">
                <a:tc>
                  <a:txBody>
                    <a:bodyPr/>
                    <a:lstStyle/>
                    <a:p>
                      <a:pPr>
                        <a:lnSpc>
                          <a:spcPct val="115000"/>
                        </a:lnSpc>
                        <a:spcAft>
                          <a:spcPts val="0"/>
                        </a:spcAft>
                      </a:pPr>
                      <a:endParaRPr lang="es-ES" sz="2400" dirty="0" smtClean="0">
                        <a:effectLst/>
                        <a:latin typeface="Arial" panose="020B0604020202020204" pitchFamily="34" charset="0"/>
                        <a:cs typeface="Arial" panose="020B0604020202020204" pitchFamily="34" charset="0"/>
                      </a:endParaRPr>
                    </a:p>
                    <a:p>
                      <a:pPr>
                        <a:lnSpc>
                          <a:spcPct val="115000"/>
                        </a:lnSpc>
                        <a:spcAft>
                          <a:spcPts val="0"/>
                        </a:spcAft>
                      </a:pPr>
                      <a:r>
                        <a:rPr lang="es-ES" sz="2400" dirty="0" smtClean="0">
                          <a:effectLst/>
                          <a:latin typeface="Arial" panose="020B0604020202020204" pitchFamily="34" charset="0"/>
                          <a:cs typeface="Arial" panose="020B0604020202020204" pitchFamily="34" charset="0"/>
                        </a:rPr>
                        <a:t>1 </a:t>
                      </a:r>
                      <a:r>
                        <a:rPr lang="es-ES" sz="2400" dirty="0">
                          <a:effectLst/>
                          <a:latin typeface="Arial" panose="020B0604020202020204" pitchFamily="34" charset="0"/>
                          <a:cs typeface="Arial" panose="020B0604020202020204" pitchFamily="34" charset="0"/>
                        </a:rPr>
                        <a:t>libra (lb)=16oz</a:t>
                      </a:r>
                      <a:endParaRPr lang="es-ES" sz="2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es-ES" sz="2400" dirty="0" smtClean="0">
                        <a:effectLst/>
                        <a:latin typeface="Arial" panose="020B0604020202020204" pitchFamily="34" charset="0"/>
                        <a:cs typeface="Arial" panose="020B0604020202020204" pitchFamily="34" charset="0"/>
                      </a:endParaRPr>
                    </a:p>
                    <a:p>
                      <a:pPr>
                        <a:lnSpc>
                          <a:spcPct val="115000"/>
                        </a:lnSpc>
                        <a:spcAft>
                          <a:spcPts val="0"/>
                        </a:spcAft>
                      </a:pPr>
                      <a:r>
                        <a:rPr lang="es-ES" sz="2400" dirty="0" smtClean="0">
                          <a:effectLst/>
                          <a:latin typeface="Arial" panose="020B0604020202020204" pitchFamily="34" charset="0"/>
                          <a:cs typeface="Arial" panose="020B0604020202020204" pitchFamily="34" charset="0"/>
                        </a:rPr>
                        <a:t>1 </a:t>
                      </a:r>
                      <a:r>
                        <a:rPr lang="es-ES" sz="2400" dirty="0">
                          <a:effectLst/>
                          <a:latin typeface="Arial" panose="020B0604020202020204" pitchFamily="34" charset="0"/>
                          <a:cs typeface="Arial" panose="020B0604020202020204" pitchFamily="34" charset="0"/>
                        </a:rPr>
                        <a:t>onza(oz)=28.75g</a:t>
                      </a:r>
                      <a:endParaRPr lang="es-ES" sz="2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es-ES" sz="2400" dirty="0" smtClean="0">
                        <a:effectLst/>
                        <a:latin typeface="Arial" panose="020B0604020202020204" pitchFamily="34" charset="0"/>
                        <a:cs typeface="Arial" panose="020B0604020202020204" pitchFamily="34" charset="0"/>
                      </a:endParaRPr>
                    </a:p>
                    <a:p>
                      <a:pPr>
                        <a:lnSpc>
                          <a:spcPct val="115000"/>
                        </a:lnSpc>
                        <a:spcAft>
                          <a:spcPts val="0"/>
                        </a:spcAft>
                      </a:pPr>
                      <a:r>
                        <a:rPr lang="es-ES" sz="2400" dirty="0" smtClean="0">
                          <a:effectLst/>
                          <a:latin typeface="Arial" panose="020B0604020202020204" pitchFamily="34" charset="0"/>
                          <a:cs typeface="Arial" panose="020B0604020202020204" pitchFamily="34" charset="0"/>
                        </a:rPr>
                        <a:t>1 oz =28.75g</a:t>
                      </a:r>
                    </a:p>
                    <a:p>
                      <a:pPr>
                        <a:lnSpc>
                          <a:spcPct val="115000"/>
                        </a:lnSpc>
                        <a:spcAft>
                          <a:spcPts val="0"/>
                        </a:spcAft>
                      </a:pPr>
                      <a:r>
                        <a:rPr lang="es-ES" sz="2400" dirty="0" smtClean="0">
                          <a:effectLst/>
                          <a:latin typeface="Arial" panose="020B0604020202020204" pitchFamily="34" charset="0"/>
                          <a:cs typeface="Arial" panose="020B0604020202020204" pitchFamily="34" charset="0"/>
                        </a:rPr>
                        <a:t>     =</a:t>
                      </a:r>
                      <a:r>
                        <a:rPr lang="es-ES" sz="2400" dirty="0">
                          <a:effectLst/>
                          <a:latin typeface="Arial" panose="020B0604020202020204" pitchFamily="34" charset="0"/>
                          <a:cs typeface="Arial" panose="020B0604020202020204" pitchFamily="34" charset="0"/>
                        </a:rPr>
                        <a:t>30mL</a:t>
                      </a:r>
                      <a:endParaRPr lang="es-ES" sz="2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6414">
                <a:tc>
                  <a:txBody>
                    <a:bodyPr/>
                    <a:lstStyle/>
                    <a:p>
                      <a:pPr>
                        <a:lnSpc>
                          <a:spcPct val="115000"/>
                        </a:lnSpc>
                        <a:spcAft>
                          <a:spcPts val="0"/>
                        </a:spcAft>
                      </a:pPr>
                      <a:endParaRPr lang="es-ES" sz="2400" dirty="0" smtClean="0">
                        <a:effectLst/>
                        <a:latin typeface="Arial" panose="020B0604020202020204" pitchFamily="34" charset="0"/>
                        <a:cs typeface="Arial" panose="020B0604020202020204" pitchFamily="34" charset="0"/>
                      </a:endParaRPr>
                    </a:p>
                    <a:p>
                      <a:pPr>
                        <a:lnSpc>
                          <a:spcPct val="115000"/>
                        </a:lnSpc>
                        <a:spcAft>
                          <a:spcPts val="0"/>
                        </a:spcAft>
                      </a:pPr>
                      <a:r>
                        <a:rPr lang="es-ES" sz="2400" dirty="0" smtClean="0">
                          <a:effectLst/>
                          <a:latin typeface="Arial" panose="020B0604020202020204" pitchFamily="34" charset="0"/>
                          <a:cs typeface="Arial" panose="020B0604020202020204" pitchFamily="34" charset="0"/>
                        </a:rPr>
                        <a:t>1 </a:t>
                      </a:r>
                      <a:r>
                        <a:rPr lang="es-ES" sz="2400" dirty="0">
                          <a:effectLst/>
                          <a:latin typeface="Arial" panose="020B0604020202020204" pitchFamily="34" charset="0"/>
                          <a:cs typeface="Arial" panose="020B0604020202020204" pitchFamily="34" charset="0"/>
                        </a:rPr>
                        <a:t>micrómetro(</a:t>
                      </a:r>
                      <a:r>
                        <a:rPr lang="es-ES" sz="2400" dirty="0">
                          <a:effectLst/>
                          <a:latin typeface="Arial" panose="020B0604020202020204" pitchFamily="34" charset="0"/>
                          <a:cs typeface="Arial" panose="020B0604020202020204" pitchFamily="34" charset="0"/>
                          <a:sym typeface="Symbol"/>
                        </a:rPr>
                        <a:t></a:t>
                      </a:r>
                      <a:r>
                        <a:rPr lang="es-ES" sz="2400" dirty="0">
                          <a:effectLst/>
                          <a:latin typeface="Arial" panose="020B0604020202020204" pitchFamily="34" charset="0"/>
                          <a:cs typeface="Arial" panose="020B0604020202020204" pitchFamily="34" charset="0"/>
                        </a:rPr>
                        <a:t>m</a:t>
                      </a:r>
                      <a:r>
                        <a:rPr lang="es-ES" sz="2400" dirty="0" smtClean="0">
                          <a:effectLst/>
                          <a:latin typeface="Arial" panose="020B0604020202020204" pitchFamily="34" charset="0"/>
                          <a:cs typeface="Arial" panose="020B0604020202020204" pitchFamily="34" charset="0"/>
                        </a:rPr>
                        <a:t>)</a:t>
                      </a:r>
                    </a:p>
                    <a:p>
                      <a:pPr>
                        <a:lnSpc>
                          <a:spcPct val="115000"/>
                        </a:lnSpc>
                        <a:spcAft>
                          <a:spcPts val="0"/>
                        </a:spcAft>
                      </a:pPr>
                      <a:r>
                        <a:rPr lang="es-ES" sz="2400" dirty="0" smtClean="0">
                          <a:effectLst/>
                          <a:latin typeface="Arial" panose="020B0604020202020204" pitchFamily="34" charset="0"/>
                          <a:cs typeface="Arial" panose="020B0604020202020204" pitchFamily="34" charset="0"/>
                        </a:rPr>
                        <a:t>= 10</a:t>
                      </a:r>
                      <a:r>
                        <a:rPr lang="es-ES" sz="2400" baseline="30000" dirty="0" smtClean="0">
                          <a:effectLst/>
                          <a:latin typeface="Arial" panose="020B0604020202020204" pitchFamily="34" charset="0"/>
                          <a:cs typeface="Arial" panose="020B0604020202020204" pitchFamily="34" charset="0"/>
                        </a:rPr>
                        <a:t>-6</a:t>
                      </a:r>
                      <a:r>
                        <a:rPr lang="es-ES" sz="2400" dirty="0" smtClean="0">
                          <a:effectLst/>
                          <a:latin typeface="Arial" panose="020B0604020202020204" pitchFamily="34" charset="0"/>
                          <a:cs typeface="Arial" panose="020B0604020202020204" pitchFamily="34" charset="0"/>
                        </a:rPr>
                        <a:t>m</a:t>
                      </a:r>
                      <a:endParaRPr lang="es-ES" sz="2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es-ES" sz="2400" dirty="0" smtClean="0">
                        <a:effectLst/>
                        <a:latin typeface="Arial" panose="020B0604020202020204" pitchFamily="34" charset="0"/>
                        <a:cs typeface="Arial" panose="020B0604020202020204" pitchFamily="34" charset="0"/>
                      </a:endParaRPr>
                    </a:p>
                    <a:p>
                      <a:pPr>
                        <a:lnSpc>
                          <a:spcPct val="115000"/>
                        </a:lnSpc>
                        <a:spcAft>
                          <a:spcPts val="0"/>
                        </a:spcAft>
                      </a:pPr>
                      <a:r>
                        <a:rPr lang="es-ES" sz="2400" dirty="0" smtClean="0">
                          <a:effectLst/>
                          <a:latin typeface="Arial" panose="020B0604020202020204" pitchFamily="34" charset="0"/>
                          <a:cs typeface="Arial" panose="020B0604020202020204" pitchFamily="34" charset="0"/>
                        </a:rPr>
                        <a:t>1 </a:t>
                      </a:r>
                      <a:r>
                        <a:rPr lang="es-ES" sz="2400" dirty="0">
                          <a:effectLst/>
                          <a:latin typeface="Arial" panose="020B0604020202020204" pitchFamily="34" charset="0"/>
                          <a:cs typeface="Arial" panose="020B0604020202020204" pitchFamily="34" charset="0"/>
                        </a:rPr>
                        <a:t>nanómetro (</a:t>
                      </a:r>
                      <a:r>
                        <a:rPr lang="es-ES" sz="2400" dirty="0">
                          <a:effectLst/>
                          <a:latin typeface="Arial" panose="020B0604020202020204" pitchFamily="34" charset="0"/>
                          <a:cs typeface="Arial" panose="020B0604020202020204" pitchFamily="34" charset="0"/>
                          <a:sym typeface="Symbol"/>
                        </a:rPr>
                        <a:t></a:t>
                      </a:r>
                      <a:r>
                        <a:rPr lang="es-ES" sz="2400" dirty="0">
                          <a:effectLst/>
                          <a:latin typeface="Arial" panose="020B0604020202020204" pitchFamily="34" charset="0"/>
                          <a:cs typeface="Arial" panose="020B0604020202020204" pitchFamily="34" charset="0"/>
                        </a:rPr>
                        <a:t>m) =10</a:t>
                      </a:r>
                      <a:r>
                        <a:rPr lang="es-ES" sz="2400" baseline="30000" dirty="0">
                          <a:effectLst/>
                          <a:latin typeface="Arial" panose="020B0604020202020204" pitchFamily="34" charset="0"/>
                          <a:cs typeface="Arial" panose="020B0604020202020204" pitchFamily="34" charset="0"/>
                        </a:rPr>
                        <a:t>-9</a:t>
                      </a:r>
                      <a:r>
                        <a:rPr lang="es-ES" sz="2400" dirty="0">
                          <a:effectLst/>
                          <a:latin typeface="Arial" panose="020B0604020202020204" pitchFamily="34" charset="0"/>
                          <a:cs typeface="Arial" panose="020B0604020202020204" pitchFamily="34" charset="0"/>
                        </a:rPr>
                        <a:t>m</a:t>
                      </a:r>
                      <a:endParaRPr lang="es-ES" sz="2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es-ES" sz="2400" dirty="0" smtClean="0">
                        <a:effectLst/>
                        <a:latin typeface="Arial" panose="020B0604020202020204" pitchFamily="34" charset="0"/>
                        <a:cs typeface="Arial" panose="020B0604020202020204" pitchFamily="34" charset="0"/>
                      </a:endParaRPr>
                    </a:p>
                    <a:p>
                      <a:pPr>
                        <a:lnSpc>
                          <a:spcPct val="115000"/>
                        </a:lnSpc>
                        <a:spcAft>
                          <a:spcPts val="0"/>
                        </a:spcAft>
                      </a:pPr>
                      <a:r>
                        <a:rPr lang="es-ES" sz="2400" dirty="0" smtClean="0">
                          <a:effectLst/>
                          <a:latin typeface="Arial" panose="020B0604020202020204" pitchFamily="34" charset="0"/>
                          <a:cs typeface="Arial" panose="020B0604020202020204" pitchFamily="34" charset="0"/>
                        </a:rPr>
                        <a:t>1L=1dm</a:t>
                      </a:r>
                      <a:r>
                        <a:rPr lang="es-ES" sz="2400" baseline="30000" dirty="0" smtClean="0">
                          <a:effectLst/>
                          <a:latin typeface="Arial" panose="020B0604020202020204" pitchFamily="34" charset="0"/>
                          <a:cs typeface="Arial" panose="020B0604020202020204" pitchFamily="34" charset="0"/>
                        </a:rPr>
                        <a:t>3</a:t>
                      </a:r>
                      <a:endParaRPr lang="es-ES" sz="2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6414">
                <a:tc>
                  <a:txBody>
                    <a:bodyPr/>
                    <a:lstStyle/>
                    <a:p>
                      <a:pPr>
                        <a:lnSpc>
                          <a:spcPct val="115000"/>
                        </a:lnSpc>
                        <a:spcAft>
                          <a:spcPts val="0"/>
                        </a:spcAft>
                      </a:pPr>
                      <a:endParaRPr lang="es-ES" sz="2400" dirty="0" smtClean="0">
                        <a:effectLst/>
                        <a:latin typeface="Arial" panose="020B0604020202020204" pitchFamily="34" charset="0"/>
                        <a:cs typeface="Arial" panose="020B0604020202020204" pitchFamily="34" charset="0"/>
                      </a:endParaRPr>
                    </a:p>
                    <a:p>
                      <a:pPr>
                        <a:lnSpc>
                          <a:spcPct val="115000"/>
                        </a:lnSpc>
                        <a:spcAft>
                          <a:spcPts val="0"/>
                        </a:spcAft>
                      </a:pPr>
                      <a:r>
                        <a:rPr lang="es-ES" sz="2400" dirty="0" smtClean="0">
                          <a:effectLst/>
                          <a:latin typeface="Arial" panose="020B0604020202020204" pitchFamily="34" charset="0"/>
                          <a:cs typeface="Arial" panose="020B0604020202020204" pitchFamily="34" charset="0"/>
                        </a:rPr>
                        <a:t>1cc=1cm</a:t>
                      </a:r>
                      <a:r>
                        <a:rPr lang="es-ES" sz="2400" baseline="30000" dirty="0" smtClean="0">
                          <a:effectLst/>
                          <a:latin typeface="Arial" panose="020B0604020202020204" pitchFamily="34" charset="0"/>
                          <a:cs typeface="Arial" panose="020B0604020202020204" pitchFamily="34" charset="0"/>
                        </a:rPr>
                        <a:t>3</a:t>
                      </a:r>
                      <a:r>
                        <a:rPr lang="es-ES" sz="2400" dirty="0" smtClean="0">
                          <a:effectLst/>
                          <a:latin typeface="Arial" panose="020B0604020202020204" pitchFamily="34" charset="0"/>
                          <a:cs typeface="Arial" panose="020B0604020202020204" pitchFamily="34" charset="0"/>
                        </a:rPr>
                        <a:t>=1mL</a:t>
                      </a:r>
                    </a:p>
                    <a:p>
                      <a:pPr>
                        <a:lnSpc>
                          <a:spcPct val="115000"/>
                        </a:lnSpc>
                        <a:spcAft>
                          <a:spcPts val="0"/>
                        </a:spcAft>
                      </a:pPr>
                      <a:r>
                        <a:rPr lang="es-ES" sz="2400" dirty="0" smtClean="0">
                          <a:effectLst/>
                          <a:latin typeface="Arial" panose="020B0604020202020204" pitchFamily="34" charset="0"/>
                          <a:cs typeface="Arial" panose="020B0604020202020204" pitchFamily="34" charset="0"/>
                        </a:rPr>
                        <a:t>               =20gotas</a:t>
                      </a:r>
                      <a:endParaRPr lang="es-ES" sz="2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es-ES" sz="2400" dirty="0" smtClean="0">
                        <a:effectLst/>
                        <a:latin typeface="Arial" panose="020B0604020202020204" pitchFamily="34" charset="0"/>
                        <a:cs typeface="Arial" panose="020B0604020202020204" pitchFamily="34" charset="0"/>
                      </a:endParaRPr>
                    </a:p>
                    <a:p>
                      <a:pPr>
                        <a:lnSpc>
                          <a:spcPct val="115000"/>
                        </a:lnSpc>
                        <a:spcAft>
                          <a:spcPts val="0"/>
                        </a:spcAft>
                      </a:pPr>
                      <a:r>
                        <a:rPr lang="es-ES" sz="2400" dirty="0" smtClean="0">
                          <a:effectLst/>
                          <a:latin typeface="Arial" panose="020B0604020202020204" pitchFamily="34" charset="0"/>
                          <a:cs typeface="Arial" panose="020B0604020202020204" pitchFamily="34" charset="0"/>
                        </a:rPr>
                        <a:t>1 </a:t>
                      </a:r>
                      <a:r>
                        <a:rPr lang="es-ES" sz="2400" dirty="0">
                          <a:effectLst/>
                          <a:latin typeface="Arial" panose="020B0604020202020204" pitchFamily="34" charset="0"/>
                          <a:cs typeface="Arial" panose="020B0604020202020204" pitchFamily="34" charset="0"/>
                        </a:rPr>
                        <a:t>kg=2.2lb</a:t>
                      </a:r>
                      <a:endParaRPr lang="es-ES" sz="2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es-ES" sz="2400" dirty="0" smtClean="0">
                        <a:effectLst/>
                        <a:latin typeface="Arial" panose="020B0604020202020204" pitchFamily="34" charset="0"/>
                        <a:cs typeface="Arial" panose="020B0604020202020204" pitchFamily="34" charset="0"/>
                      </a:endParaRPr>
                    </a:p>
                    <a:p>
                      <a:pPr>
                        <a:lnSpc>
                          <a:spcPct val="115000"/>
                        </a:lnSpc>
                        <a:spcAft>
                          <a:spcPts val="0"/>
                        </a:spcAft>
                      </a:pPr>
                      <a:r>
                        <a:rPr lang="es-ES" sz="2400" dirty="0" smtClean="0">
                          <a:effectLst/>
                          <a:latin typeface="Arial" panose="020B0604020202020204" pitchFamily="34" charset="0"/>
                          <a:cs typeface="Arial" panose="020B0604020202020204" pitchFamily="34" charset="0"/>
                        </a:rPr>
                        <a:t>1vaso=8oz</a:t>
                      </a:r>
                    </a:p>
                    <a:p>
                      <a:pPr>
                        <a:lnSpc>
                          <a:spcPct val="115000"/>
                        </a:lnSpc>
                        <a:spcAft>
                          <a:spcPts val="0"/>
                        </a:spcAft>
                      </a:pPr>
                      <a:r>
                        <a:rPr lang="es-ES" sz="2400" dirty="0" smtClean="0">
                          <a:effectLst/>
                          <a:latin typeface="Arial" panose="020B0604020202020204" pitchFamily="34" charset="0"/>
                          <a:cs typeface="Arial" panose="020B0604020202020204" pitchFamily="34" charset="0"/>
                        </a:rPr>
                        <a:t>          =240mL</a:t>
                      </a:r>
                      <a:endParaRPr lang="es-ES" sz="2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61585">
                <a:tc>
                  <a:txBody>
                    <a:bodyPr/>
                    <a:lstStyle/>
                    <a:p>
                      <a:pPr>
                        <a:lnSpc>
                          <a:spcPct val="115000"/>
                        </a:lnSpc>
                        <a:spcAft>
                          <a:spcPts val="0"/>
                        </a:spcAft>
                      </a:pPr>
                      <a:endParaRPr lang="es-ES" sz="2400" dirty="0" smtClean="0">
                        <a:effectLst/>
                        <a:latin typeface="Arial" panose="020B0604020202020204" pitchFamily="34" charset="0"/>
                        <a:cs typeface="Arial" panose="020B0604020202020204" pitchFamily="34" charset="0"/>
                      </a:endParaRPr>
                    </a:p>
                    <a:p>
                      <a:pPr>
                        <a:lnSpc>
                          <a:spcPct val="115000"/>
                        </a:lnSpc>
                        <a:spcAft>
                          <a:spcPts val="0"/>
                        </a:spcAft>
                      </a:pPr>
                      <a:r>
                        <a:rPr lang="es-ES" sz="2400" dirty="0" smtClean="0">
                          <a:effectLst/>
                          <a:latin typeface="Arial" panose="020B0604020202020204" pitchFamily="34" charset="0"/>
                          <a:cs typeface="Arial" panose="020B0604020202020204" pitchFamily="34" charset="0"/>
                        </a:rPr>
                        <a:t>1galón=3.785L</a:t>
                      </a:r>
                      <a:endParaRPr lang="es-ES" sz="2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es-ES" sz="2400" dirty="0" smtClean="0">
                        <a:effectLst/>
                        <a:latin typeface="Arial" panose="020B0604020202020204" pitchFamily="34" charset="0"/>
                        <a:cs typeface="Arial" panose="020B0604020202020204" pitchFamily="34" charset="0"/>
                      </a:endParaRPr>
                    </a:p>
                    <a:p>
                      <a:pPr>
                        <a:lnSpc>
                          <a:spcPct val="115000"/>
                        </a:lnSpc>
                        <a:spcAft>
                          <a:spcPts val="0"/>
                        </a:spcAft>
                      </a:pPr>
                      <a:r>
                        <a:rPr lang="es-ES" sz="2400" dirty="0" smtClean="0">
                          <a:effectLst/>
                          <a:latin typeface="Arial" panose="020B0604020202020204" pitchFamily="34" charset="0"/>
                          <a:cs typeface="Arial" panose="020B0604020202020204" pitchFamily="34" charset="0"/>
                        </a:rPr>
                        <a:t>1lb </a:t>
                      </a:r>
                      <a:r>
                        <a:rPr lang="es-ES" sz="2400" dirty="0">
                          <a:effectLst/>
                          <a:latin typeface="Arial" panose="020B0604020202020204" pitchFamily="34" charset="0"/>
                          <a:cs typeface="Arial" panose="020B0604020202020204" pitchFamily="34" charset="0"/>
                        </a:rPr>
                        <a:t>= 460g</a:t>
                      </a:r>
                      <a:endParaRPr lang="es-ES" sz="2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es-ES" sz="2400" dirty="0" smtClean="0">
                        <a:effectLst/>
                        <a:latin typeface="Arial" panose="020B0604020202020204" pitchFamily="34" charset="0"/>
                        <a:cs typeface="Arial" panose="020B0604020202020204" pitchFamily="34" charset="0"/>
                      </a:endParaRPr>
                    </a:p>
                    <a:p>
                      <a:pPr>
                        <a:lnSpc>
                          <a:spcPct val="115000"/>
                        </a:lnSpc>
                        <a:spcAft>
                          <a:spcPts val="0"/>
                        </a:spcAft>
                      </a:pPr>
                      <a:r>
                        <a:rPr lang="es-ES" sz="2400" dirty="0" smtClean="0">
                          <a:effectLst/>
                          <a:latin typeface="Arial" panose="020B0604020202020204" pitchFamily="34" charset="0"/>
                          <a:cs typeface="Arial" panose="020B0604020202020204" pitchFamily="34" charset="0"/>
                        </a:rPr>
                        <a:t>10kg=0.5m</a:t>
                      </a:r>
                      <a:r>
                        <a:rPr lang="es-ES" sz="2400" baseline="30000" dirty="0" smtClean="0">
                          <a:effectLst/>
                          <a:latin typeface="Arial" panose="020B0604020202020204" pitchFamily="34" charset="0"/>
                          <a:cs typeface="Arial" panose="020B0604020202020204" pitchFamily="34" charset="0"/>
                        </a:rPr>
                        <a:t>2</a:t>
                      </a:r>
                      <a:endParaRPr lang="es-ES" sz="2400" dirty="0">
                        <a:effectLst/>
                        <a:latin typeface="Arial" panose="020B0604020202020204" pitchFamily="34" charset="0"/>
                        <a:cs typeface="Arial" panose="020B0604020202020204" pitchFamily="34" charset="0"/>
                      </a:endParaRPr>
                    </a:p>
                    <a:p>
                      <a:pPr>
                        <a:lnSpc>
                          <a:spcPct val="115000"/>
                        </a:lnSpc>
                        <a:spcAft>
                          <a:spcPts val="0"/>
                        </a:spcAft>
                      </a:pPr>
                      <a:r>
                        <a:rPr lang="es-ES" sz="2400" dirty="0">
                          <a:effectLst/>
                          <a:latin typeface="Arial" panose="020B0604020202020204" pitchFamily="34" charset="0"/>
                          <a:cs typeface="Arial" panose="020B0604020202020204" pitchFamily="34" charset="0"/>
                        </a:rPr>
                        <a:t>(superficie corporal)</a:t>
                      </a:r>
                      <a:endParaRPr lang="es-ES" sz="2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81988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57200" y="1196752"/>
            <a:ext cx="8229600" cy="2465440"/>
          </a:xfrm>
        </p:spPr>
        <p:txBody>
          <a:bodyPr>
            <a:noAutofit/>
          </a:bodyPr>
          <a:lstStyle/>
          <a:p>
            <a:pPr algn="ctr">
              <a:lnSpc>
                <a:spcPct val="150000"/>
              </a:lnSpc>
            </a:pPr>
            <a:r>
              <a:rPr lang="es-ES" sz="4400" dirty="0" smtClean="0">
                <a:solidFill>
                  <a:schemeClr val="tx1"/>
                </a:solidFill>
                <a:effectLst/>
                <a:latin typeface="Arial Black" pitchFamily="34" charset="0"/>
              </a:rPr>
              <a:t>¿Conoces otros sistemas de unidades?</a:t>
            </a:r>
            <a:endParaRPr lang="es-ES" sz="4400" dirty="0">
              <a:solidFill>
                <a:schemeClr val="tx1"/>
              </a:solidFill>
              <a:effectLst/>
              <a:latin typeface="Arial Black" pitchFamily="34" charset="0"/>
            </a:endParaRPr>
          </a:p>
        </p:txBody>
      </p:sp>
    </p:spTree>
    <p:extLst>
      <p:ext uri="{BB962C8B-B14F-4D97-AF65-F5344CB8AC3E}">
        <p14:creationId xmlns:p14="http://schemas.microsoft.com/office/powerpoint/2010/main" val="30619163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a:bodyPr>
          <a:lstStyle/>
          <a:p>
            <a:r>
              <a:rPr lang="es-ES" sz="4400" dirty="0" smtClean="0">
                <a:solidFill>
                  <a:schemeClr val="tx1"/>
                </a:solidFill>
                <a:latin typeface="Arial Black" panose="020B0A04020102020204" pitchFamily="34" charset="0"/>
              </a:rPr>
              <a:t>Sistema imperial</a:t>
            </a:r>
            <a:endParaRPr lang="es-ES" sz="4400" dirty="0">
              <a:solidFill>
                <a:schemeClr val="tx1"/>
              </a:solidFill>
              <a:latin typeface="Arial Black" panose="020B0A04020102020204" pitchFamily="34" charset="0"/>
            </a:endParaRPr>
          </a:p>
        </p:txBody>
      </p:sp>
      <p:sp>
        <p:nvSpPr>
          <p:cNvPr id="2" name="Marcador de contenido 1"/>
          <p:cNvSpPr>
            <a:spLocks noGrp="1"/>
          </p:cNvSpPr>
          <p:nvPr>
            <p:ph idx="1"/>
          </p:nvPr>
        </p:nvSpPr>
        <p:spPr>
          <a:xfrm>
            <a:off x="251520" y="1268760"/>
            <a:ext cx="8892480" cy="5504309"/>
          </a:xfrm>
        </p:spPr>
        <p:txBody>
          <a:bodyPr>
            <a:normAutofit/>
          </a:bodyPr>
          <a:lstStyle/>
          <a:p>
            <a:pPr marL="109728" indent="0">
              <a:lnSpc>
                <a:spcPct val="150000"/>
              </a:lnSpc>
              <a:buNone/>
            </a:pPr>
            <a:r>
              <a:rPr lang="es-ES" sz="3200" dirty="0">
                <a:latin typeface="Arial" pitchFamily="34" charset="0"/>
                <a:cs typeface="Arial" pitchFamily="34" charset="0"/>
              </a:rPr>
              <a:t>El </a:t>
            </a:r>
            <a:r>
              <a:rPr lang="es-ES" sz="3200" b="1" dirty="0">
                <a:latin typeface="Arial" pitchFamily="34" charset="0"/>
                <a:cs typeface="Arial" pitchFamily="34" charset="0"/>
              </a:rPr>
              <a:t>sistema anglosajón</a:t>
            </a:r>
            <a:r>
              <a:rPr lang="es-ES" sz="3200" dirty="0">
                <a:latin typeface="Arial" pitchFamily="34" charset="0"/>
                <a:cs typeface="Arial" pitchFamily="34" charset="0"/>
              </a:rPr>
              <a:t> </a:t>
            </a:r>
            <a:r>
              <a:rPr lang="es-ES" sz="3200" b="1" dirty="0">
                <a:latin typeface="Arial" pitchFamily="34" charset="0"/>
                <a:cs typeface="Arial" pitchFamily="34" charset="0"/>
              </a:rPr>
              <a:t>de unidades</a:t>
            </a:r>
            <a:r>
              <a:rPr lang="es-ES" sz="3200" dirty="0">
                <a:latin typeface="Arial" pitchFamily="34" charset="0"/>
                <a:cs typeface="Arial" pitchFamily="34" charset="0"/>
              </a:rPr>
              <a:t> es el conjunto de las unidades no métricas (que se utilizan actualmente) es oficial en solo 3 países en el </a:t>
            </a:r>
            <a:r>
              <a:rPr lang="es-ES" sz="3200" dirty="0" smtClean="0">
                <a:latin typeface="Arial" pitchFamily="34" charset="0"/>
                <a:cs typeface="Arial" pitchFamily="34" charset="0"/>
              </a:rPr>
              <a:t>mundo, </a:t>
            </a:r>
            <a:r>
              <a:rPr lang="es-ES" sz="3200" dirty="0">
                <a:latin typeface="Arial" pitchFamily="34" charset="0"/>
                <a:cs typeface="Arial" pitchFamily="34" charset="0"/>
              </a:rPr>
              <a:t>como Estados Unidos de América, Liberia y Birmania, además de otros territorios y países con influencia </a:t>
            </a:r>
            <a:r>
              <a:rPr lang="es-ES" sz="3200" dirty="0" smtClean="0">
                <a:latin typeface="Arial" pitchFamily="34" charset="0"/>
                <a:cs typeface="Arial" pitchFamily="34" charset="0"/>
              </a:rPr>
              <a:t>anglosajona y </a:t>
            </a:r>
            <a:r>
              <a:rPr lang="es-ES" sz="3200" dirty="0">
                <a:latin typeface="Arial" pitchFamily="34" charset="0"/>
                <a:cs typeface="Arial" pitchFamily="34" charset="0"/>
              </a:rPr>
              <a:t>en menor grado </a:t>
            </a:r>
            <a:r>
              <a:rPr lang="es-ES" sz="3200" dirty="0" smtClean="0">
                <a:latin typeface="Arial" pitchFamily="34" charset="0"/>
                <a:cs typeface="Arial" pitchFamily="34" charset="0"/>
              </a:rPr>
              <a:t>en </a:t>
            </a:r>
            <a:r>
              <a:rPr lang="es-ES" sz="3200" dirty="0">
                <a:latin typeface="Arial" pitchFamily="34" charset="0"/>
                <a:cs typeface="Arial" pitchFamily="34" charset="0"/>
              </a:rPr>
              <a:t>Latinoamérica</a:t>
            </a:r>
            <a:r>
              <a:rPr lang="es-ES" dirty="0">
                <a:latin typeface="Arial" pitchFamily="34" charset="0"/>
                <a:cs typeface="Arial" pitchFamily="34" charset="0"/>
              </a:rPr>
              <a:t>. </a:t>
            </a:r>
            <a:endParaRPr lang="es-ES" dirty="0" smtClean="0">
              <a:latin typeface="Arial" pitchFamily="34" charset="0"/>
              <a:cs typeface="Arial" pitchFamily="34" charset="0"/>
            </a:endParaRPr>
          </a:p>
        </p:txBody>
      </p:sp>
    </p:spTree>
    <p:extLst>
      <p:ext uri="{BB962C8B-B14F-4D97-AF65-F5344CB8AC3E}">
        <p14:creationId xmlns:p14="http://schemas.microsoft.com/office/powerpoint/2010/main" val="888441446"/>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a:bodyPr>
          <a:lstStyle/>
          <a:p>
            <a:r>
              <a:rPr lang="es-ES" sz="4400" dirty="0">
                <a:solidFill>
                  <a:schemeClr val="tx1"/>
                </a:solidFill>
                <a:latin typeface="Arial Black" panose="020B0A04020102020204" pitchFamily="34" charset="0"/>
              </a:rPr>
              <a:t>Sistema imperial</a:t>
            </a:r>
          </a:p>
        </p:txBody>
      </p:sp>
      <p:sp>
        <p:nvSpPr>
          <p:cNvPr id="2" name="Marcador de contenido 1"/>
          <p:cNvSpPr>
            <a:spLocks noGrp="1"/>
          </p:cNvSpPr>
          <p:nvPr>
            <p:ph idx="1"/>
          </p:nvPr>
        </p:nvSpPr>
        <p:spPr>
          <a:xfrm>
            <a:off x="457200" y="1268760"/>
            <a:ext cx="8229600" cy="5376672"/>
          </a:xfrm>
        </p:spPr>
        <p:txBody>
          <a:bodyPr>
            <a:normAutofit/>
          </a:bodyPr>
          <a:lstStyle/>
          <a:p>
            <a:pPr marL="109728" indent="0">
              <a:lnSpc>
                <a:spcPct val="150000"/>
              </a:lnSpc>
              <a:buNone/>
            </a:pPr>
            <a:endParaRPr lang="es-ES" sz="3600" dirty="0" smtClean="0">
              <a:latin typeface="Arial" pitchFamily="34" charset="0"/>
              <a:cs typeface="Arial" pitchFamily="34" charset="0"/>
            </a:endParaRPr>
          </a:p>
          <a:p>
            <a:pPr marL="109728" indent="0">
              <a:lnSpc>
                <a:spcPct val="150000"/>
              </a:lnSpc>
              <a:buNone/>
            </a:pPr>
            <a:r>
              <a:rPr lang="es-ES" sz="3600" dirty="0" smtClean="0">
                <a:latin typeface="Arial" pitchFamily="34" charset="0"/>
                <a:cs typeface="Arial" pitchFamily="34" charset="0"/>
              </a:rPr>
              <a:t>Es el </a:t>
            </a:r>
            <a:r>
              <a:rPr lang="es-ES" sz="3600" dirty="0">
                <a:latin typeface="Arial" pitchFamily="34" charset="0"/>
                <a:cs typeface="Arial" pitchFamily="34" charset="0"/>
              </a:rPr>
              <a:t>sistema para medir longitudes en los Estados </a:t>
            </a:r>
            <a:r>
              <a:rPr lang="es-ES" sz="3600" dirty="0" smtClean="0">
                <a:latin typeface="Arial" pitchFamily="34" charset="0"/>
                <a:cs typeface="Arial" pitchFamily="34" charset="0"/>
              </a:rPr>
              <a:t>Unidos y </a:t>
            </a:r>
            <a:r>
              <a:rPr lang="es-ES" sz="3600" dirty="0">
                <a:latin typeface="Arial" pitchFamily="34" charset="0"/>
                <a:cs typeface="Arial" pitchFamily="34" charset="0"/>
              </a:rPr>
              <a:t>se basa en la </a:t>
            </a:r>
            <a:r>
              <a:rPr lang="es-ES" sz="3600" dirty="0">
                <a:solidFill>
                  <a:srgbClr val="FF0000"/>
                </a:solidFill>
                <a:latin typeface="Arial" pitchFamily="34" charset="0"/>
                <a:cs typeface="Arial" pitchFamily="34" charset="0"/>
              </a:rPr>
              <a:t>pulgada, el pie, la yarda y la milla</a:t>
            </a:r>
            <a:r>
              <a:rPr lang="es-ES" sz="3600" dirty="0" smtClean="0">
                <a:solidFill>
                  <a:srgbClr val="FF0000"/>
                </a:solidFill>
                <a:latin typeface="Arial" pitchFamily="34" charset="0"/>
                <a:cs typeface="Arial" pitchFamily="34" charset="0"/>
              </a:rPr>
              <a:t>. </a:t>
            </a:r>
          </a:p>
        </p:txBody>
      </p:sp>
    </p:spTree>
    <p:extLst>
      <p:ext uri="{BB962C8B-B14F-4D97-AF65-F5344CB8AC3E}">
        <p14:creationId xmlns:p14="http://schemas.microsoft.com/office/powerpoint/2010/main" val="2978169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0080" y="0"/>
            <a:ext cx="7754112" cy="980729"/>
          </a:xfrm>
        </p:spPr>
        <p:txBody>
          <a:bodyPr>
            <a:normAutofit/>
          </a:bodyPr>
          <a:lstStyle/>
          <a:p>
            <a:r>
              <a:rPr lang="es-ES" sz="4400" dirty="0">
                <a:solidFill>
                  <a:schemeClr val="tx1"/>
                </a:solidFill>
                <a:latin typeface="Arial Black" panose="020B0A04020102020204" pitchFamily="34" charset="0"/>
              </a:rPr>
              <a:t>Sistema imperial</a:t>
            </a:r>
          </a:p>
        </p:txBody>
      </p:sp>
      <p:sp>
        <p:nvSpPr>
          <p:cNvPr id="2" name="Marcador de contenido 1"/>
          <p:cNvSpPr>
            <a:spLocks noGrp="1"/>
          </p:cNvSpPr>
          <p:nvPr>
            <p:ph idx="1"/>
          </p:nvPr>
        </p:nvSpPr>
        <p:spPr>
          <a:xfrm>
            <a:off x="0" y="980728"/>
            <a:ext cx="9036496" cy="5504309"/>
          </a:xfrm>
        </p:spPr>
        <p:txBody>
          <a:bodyPr>
            <a:normAutofit/>
          </a:bodyPr>
          <a:lstStyle/>
          <a:p>
            <a:pPr lvl="0">
              <a:lnSpc>
                <a:spcPct val="150000"/>
              </a:lnSpc>
              <a:spcBef>
                <a:spcPts val="0"/>
              </a:spcBef>
              <a:buClr>
                <a:srgbClr val="2DA2BF"/>
              </a:buClr>
            </a:pPr>
            <a:r>
              <a:rPr lang="es-ES" sz="3200" dirty="0">
                <a:solidFill>
                  <a:prstClr val="black"/>
                </a:solidFill>
                <a:latin typeface="Arial" panose="020B0604020202020204" pitchFamily="34" charset="0"/>
                <a:cs typeface="Arial" pitchFamily="34" charset="0"/>
              </a:rPr>
              <a:t>Las unidades de superficie en EE.UU. se basan en la </a:t>
            </a:r>
            <a:r>
              <a:rPr lang="es-ES" sz="3200" b="1" dirty="0">
                <a:solidFill>
                  <a:prstClr val="black"/>
                </a:solidFill>
                <a:latin typeface="Arial" pitchFamily="34" charset="0"/>
                <a:cs typeface="Arial" pitchFamily="34" charset="0"/>
              </a:rPr>
              <a:t>yarda cuadrada</a:t>
            </a:r>
            <a:r>
              <a:rPr lang="es-ES" sz="3200" dirty="0">
                <a:solidFill>
                  <a:prstClr val="black"/>
                </a:solidFill>
                <a:latin typeface="Arial" pitchFamily="34" charset="0"/>
                <a:cs typeface="Arial" pitchFamily="34" charset="0"/>
              </a:rPr>
              <a:t> (</a:t>
            </a:r>
            <a:r>
              <a:rPr lang="es-ES" sz="3200" i="1" dirty="0" err="1">
                <a:solidFill>
                  <a:prstClr val="black"/>
                </a:solidFill>
                <a:latin typeface="Arial" pitchFamily="34" charset="0"/>
                <a:cs typeface="Arial" pitchFamily="34" charset="0"/>
              </a:rPr>
              <a:t>sq</a:t>
            </a:r>
            <a:r>
              <a:rPr lang="es-ES" sz="3200" i="1" dirty="0">
                <a:solidFill>
                  <a:prstClr val="black"/>
                </a:solidFill>
                <a:latin typeface="Arial" pitchFamily="34" charset="0"/>
                <a:cs typeface="Arial" pitchFamily="34" charset="0"/>
              </a:rPr>
              <a:t> yd</a:t>
            </a:r>
            <a:r>
              <a:rPr lang="es-ES" sz="3200" dirty="0">
                <a:solidFill>
                  <a:prstClr val="black"/>
                </a:solidFill>
                <a:latin typeface="Arial" pitchFamily="34" charset="0"/>
                <a:cs typeface="Arial" pitchFamily="34" charset="0"/>
              </a:rPr>
              <a:t> o </a:t>
            </a:r>
            <a:r>
              <a:rPr lang="es-ES" sz="3200" i="1" dirty="0">
                <a:solidFill>
                  <a:prstClr val="black"/>
                </a:solidFill>
                <a:latin typeface="Arial" pitchFamily="34" charset="0"/>
                <a:cs typeface="Arial" pitchFamily="34" charset="0"/>
              </a:rPr>
              <a:t>yd²</a:t>
            </a:r>
            <a:r>
              <a:rPr lang="es-ES" sz="3200" i="1" dirty="0" smtClean="0">
                <a:solidFill>
                  <a:prstClr val="black"/>
                </a:solidFill>
                <a:latin typeface="Arial" pitchFamily="34" charset="0"/>
                <a:cs typeface="Arial" pitchFamily="34" charset="0"/>
              </a:rPr>
              <a:t>).</a:t>
            </a:r>
          </a:p>
          <a:p>
            <a:pPr lvl="0">
              <a:lnSpc>
                <a:spcPct val="150000"/>
              </a:lnSpc>
              <a:spcBef>
                <a:spcPts val="0"/>
              </a:spcBef>
              <a:buClr>
                <a:srgbClr val="2DA2BF"/>
              </a:buClr>
            </a:pPr>
            <a:r>
              <a:rPr lang="es-ES" sz="3200" dirty="0" smtClean="0">
                <a:solidFill>
                  <a:prstClr val="black"/>
                </a:solidFill>
                <a:latin typeface="Arial" pitchFamily="34" charset="0"/>
                <a:cs typeface="Arial" pitchFamily="34" charset="0"/>
              </a:rPr>
              <a:t>La </a:t>
            </a:r>
            <a:r>
              <a:rPr lang="es-ES" sz="3200" dirty="0">
                <a:solidFill>
                  <a:prstClr val="black"/>
                </a:solidFill>
                <a:latin typeface="Arial" pitchFamily="34" charset="0"/>
                <a:cs typeface="Arial" pitchFamily="34" charset="0"/>
              </a:rPr>
              <a:t>unidad de masa principal es la </a:t>
            </a:r>
            <a:r>
              <a:rPr lang="es-ES" sz="3200" b="1" dirty="0">
                <a:solidFill>
                  <a:prstClr val="black"/>
                </a:solidFill>
                <a:latin typeface="Arial" pitchFamily="34" charset="0"/>
                <a:cs typeface="Arial" pitchFamily="34" charset="0"/>
              </a:rPr>
              <a:t>onza</a:t>
            </a:r>
            <a:r>
              <a:rPr lang="es-ES" sz="3200" b="1" dirty="0" smtClean="0">
                <a:solidFill>
                  <a:prstClr val="black"/>
                </a:solidFill>
                <a:latin typeface="Arial" pitchFamily="34" charset="0"/>
                <a:cs typeface="Arial" pitchFamily="34" charset="0"/>
              </a:rPr>
              <a:t>.</a:t>
            </a:r>
            <a:endParaRPr lang="es-ES" sz="3200" dirty="0" smtClean="0">
              <a:latin typeface="Arial" panose="020B0604020202020204" pitchFamily="34" charset="0"/>
              <a:cs typeface="Arial" panose="020B0604020202020204" pitchFamily="34" charset="0"/>
            </a:endParaRPr>
          </a:p>
          <a:p>
            <a:pPr>
              <a:lnSpc>
                <a:spcPct val="150000"/>
              </a:lnSpc>
              <a:spcBef>
                <a:spcPts val="0"/>
              </a:spcBef>
            </a:pPr>
            <a:r>
              <a:rPr lang="es-ES" sz="3200" dirty="0" smtClean="0">
                <a:latin typeface="Arial" panose="020B0604020202020204" pitchFamily="34" charset="0"/>
                <a:cs typeface="Arial" panose="020B0604020202020204" pitchFamily="34" charset="0"/>
              </a:rPr>
              <a:t>1 </a:t>
            </a:r>
            <a:r>
              <a:rPr lang="es-ES" sz="3200" dirty="0">
                <a:latin typeface="Arial" panose="020B0604020202020204" pitchFamily="34" charset="0"/>
                <a:cs typeface="Arial" panose="020B0604020202020204" pitchFamily="34" charset="0"/>
              </a:rPr>
              <a:t>mil = 25,4 µm (micrómetros)</a:t>
            </a:r>
          </a:p>
          <a:p>
            <a:r>
              <a:rPr lang="es-ES" sz="3200" dirty="0">
                <a:latin typeface="Arial" panose="020B0604020202020204" pitchFamily="34" charset="0"/>
                <a:cs typeface="Arial" panose="020B0604020202020204" pitchFamily="34" charset="0"/>
              </a:rPr>
              <a:t>1 pulgada (in) = 1.000 miles = 2,54 cm</a:t>
            </a:r>
          </a:p>
          <a:p>
            <a:r>
              <a:rPr lang="es-ES" sz="3200" dirty="0">
                <a:latin typeface="Arial" panose="020B0604020202020204" pitchFamily="34" charset="0"/>
                <a:cs typeface="Arial" panose="020B0604020202020204" pitchFamily="34" charset="0"/>
              </a:rPr>
              <a:t>1 pie (ft) = 12 in = 30,48 cm</a:t>
            </a:r>
          </a:p>
          <a:p>
            <a:r>
              <a:rPr lang="es-ES" sz="3200" dirty="0">
                <a:latin typeface="Arial" panose="020B0604020202020204" pitchFamily="34" charset="0"/>
                <a:cs typeface="Arial" panose="020B0604020202020204" pitchFamily="34" charset="0"/>
              </a:rPr>
              <a:t>1 yarda (yd) = 3 ft = 36 in = 91,44 </a:t>
            </a:r>
            <a:r>
              <a:rPr lang="es-ES" sz="3200" dirty="0" smtClean="0">
                <a:latin typeface="Arial" panose="020B0604020202020204" pitchFamily="34" charset="0"/>
                <a:cs typeface="Arial" panose="020B0604020202020204" pitchFamily="34" charset="0"/>
              </a:rPr>
              <a:t>cm</a:t>
            </a:r>
            <a:endParaRPr lang="es-E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8010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28650" y="0"/>
            <a:ext cx="7655814" cy="1124745"/>
          </a:xfrm>
        </p:spPr>
        <p:txBody>
          <a:bodyPr>
            <a:normAutofit/>
          </a:bodyPr>
          <a:lstStyle/>
          <a:p>
            <a:r>
              <a:rPr lang="es-MX" sz="3600" dirty="0" smtClean="0">
                <a:solidFill>
                  <a:schemeClr val="tx1"/>
                </a:solidFill>
                <a:latin typeface="Arial Black" panose="020B0A04020102020204" pitchFamily="34" charset="0"/>
              </a:rPr>
              <a:t>Ejemplos resueltos</a:t>
            </a:r>
            <a:endParaRPr lang="es-ES" sz="3600" dirty="0"/>
          </a:p>
        </p:txBody>
      </p:sp>
      <p:sp>
        <p:nvSpPr>
          <p:cNvPr id="8" name="7 Marcador de contenido"/>
          <p:cNvSpPr>
            <a:spLocks noGrp="1"/>
          </p:cNvSpPr>
          <p:nvPr>
            <p:ph idx="1"/>
          </p:nvPr>
        </p:nvSpPr>
        <p:spPr>
          <a:xfrm>
            <a:off x="179512" y="1124744"/>
            <a:ext cx="8964488" cy="5733256"/>
          </a:xfrm>
        </p:spPr>
        <p:txBody>
          <a:bodyPr/>
          <a:lstStyle/>
          <a:p>
            <a:pPr marL="109728" indent="0">
              <a:buNone/>
            </a:pPr>
            <a:r>
              <a:rPr lang="es-ES" sz="2800" b="1" dirty="0" smtClean="0">
                <a:latin typeface="Arial" panose="020B0604020202020204" pitchFamily="34" charset="0"/>
                <a:cs typeface="Arial" panose="020B0604020202020204" pitchFamily="34" charset="0"/>
              </a:rPr>
              <a:t>1. </a:t>
            </a:r>
            <a:r>
              <a:rPr lang="es-ES" sz="2800" dirty="0" smtClean="0">
                <a:latin typeface="Arial" panose="020B0604020202020204" pitchFamily="34" charset="0"/>
                <a:cs typeface="Arial" panose="020B0604020202020204" pitchFamily="34" charset="0"/>
              </a:rPr>
              <a:t>Pasar </a:t>
            </a:r>
            <a:r>
              <a:rPr lang="es-ES" sz="2800" dirty="0">
                <a:latin typeface="Arial" panose="020B0604020202020204" pitchFamily="34" charset="0"/>
                <a:cs typeface="Arial" panose="020B0604020202020204" pitchFamily="34" charset="0"/>
              </a:rPr>
              <a:t>15 pulgadas a centímetros (factor de conversión: 1 pulgada = 2,54 cm)</a:t>
            </a:r>
          </a:p>
          <a:p>
            <a:pPr marL="109728" indent="0">
              <a:buNone/>
            </a:pPr>
            <a:r>
              <a:rPr lang="es-ES" sz="2800" dirty="0">
                <a:latin typeface="Arial" panose="020B0604020202020204" pitchFamily="34" charset="0"/>
                <a:cs typeface="Arial" panose="020B0604020202020204" pitchFamily="34" charset="0"/>
              </a:rPr>
              <a:t>15 pulgadas × (2,54 cm / 1 pulgada) = 15 × 2,54 cm = 38,1 </a:t>
            </a:r>
            <a:r>
              <a:rPr lang="es-ES" sz="2800" dirty="0" smtClean="0">
                <a:latin typeface="Arial" panose="020B0604020202020204" pitchFamily="34" charset="0"/>
                <a:cs typeface="Arial" panose="020B0604020202020204" pitchFamily="34" charset="0"/>
              </a:rPr>
              <a:t>cm</a:t>
            </a:r>
          </a:p>
          <a:p>
            <a:pPr marL="109728" indent="0">
              <a:buNone/>
            </a:pPr>
            <a:endParaRPr lang="es-ES" sz="2800" dirty="0" smtClean="0">
              <a:latin typeface="Arial" panose="020B0604020202020204" pitchFamily="34" charset="0"/>
              <a:cs typeface="Arial" panose="020B0604020202020204" pitchFamily="34" charset="0"/>
            </a:endParaRPr>
          </a:p>
          <a:p>
            <a:pPr marL="109728" indent="0">
              <a:buNone/>
            </a:pPr>
            <a:r>
              <a:rPr lang="es-ES" sz="2800" b="1" dirty="0" smtClean="0">
                <a:latin typeface="Arial" panose="020B0604020202020204" pitchFamily="34" charset="0"/>
                <a:cs typeface="Arial" panose="020B0604020202020204" pitchFamily="34" charset="0"/>
              </a:rPr>
              <a:t>2.</a:t>
            </a:r>
            <a:r>
              <a:rPr lang="es-ES" sz="2800" dirty="0">
                <a:latin typeface="Arial" panose="020B0604020202020204" pitchFamily="34" charset="0"/>
                <a:cs typeface="Arial" panose="020B0604020202020204" pitchFamily="34" charset="0"/>
              </a:rPr>
              <a:t> </a:t>
            </a:r>
            <a:r>
              <a:rPr lang="es-ES" sz="2800" dirty="0" smtClean="0">
                <a:latin typeface="Arial" panose="020B0604020202020204" pitchFamily="34" charset="0"/>
                <a:cs typeface="Arial" panose="020B0604020202020204" pitchFamily="34" charset="0"/>
              </a:rPr>
              <a:t>Pasar </a:t>
            </a:r>
            <a:r>
              <a:rPr lang="es-ES" sz="2800" dirty="0">
                <a:latin typeface="Arial" panose="020B0604020202020204" pitchFamily="34" charset="0"/>
                <a:cs typeface="Arial" panose="020B0604020202020204" pitchFamily="34" charset="0"/>
              </a:rPr>
              <a:t>25 metros por segundo </a:t>
            </a:r>
            <a:r>
              <a:rPr lang="es-ES" sz="2800" dirty="0" smtClean="0">
                <a:latin typeface="Arial" panose="020B0604020202020204" pitchFamily="34" charset="0"/>
                <a:cs typeface="Arial" panose="020B0604020202020204" pitchFamily="34" charset="0"/>
              </a:rPr>
              <a:t>a kilómetros </a:t>
            </a:r>
            <a:r>
              <a:rPr lang="es-ES" sz="2800" dirty="0">
                <a:latin typeface="Arial" panose="020B0604020202020204" pitchFamily="34" charset="0"/>
                <a:cs typeface="Arial" panose="020B0604020202020204" pitchFamily="34" charset="0"/>
              </a:rPr>
              <a:t>por hora (factores de conversión: </a:t>
            </a:r>
            <a:r>
              <a:rPr lang="es-ES" sz="2800" dirty="0" smtClean="0">
                <a:latin typeface="Arial" panose="020B0604020202020204" pitchFamily="34" charset="0"/>
                <a:cs typeface="Arial" panose="020B0604020202020204" pitchFamily="34" charset="0"/>
              </a:rPr>
              <a:t> </a:t>
            </a:r>
            <a:endParaRPr lang="es-ES" sz="2800" dirty="0">
              <a:latin typeface="Arial" panose="020B0604020202020204" pitchFamily="34" charset="0"/>
              <a:cs typeface="Arial" panose="020B0604020202020204" pitchFamily="34" charset="0"/>
            </a:endParaRPr>
          </a:p>
          <a:p>
            <a:pPr marL="109728" indent="0">
              <a:buNone/>
            </a:pPr>
            <a:r>
              <a:rPr lang="es-ES" sz="2800" dirty="0" smtClean="0">
                <a:latin typeface="Arial" panose="020B0604020202020204" pitchFamily="34" charset="0"/>
                <a:cs typeface="Arial" panose="020B0604020202020204" pitchFamily="34" charset="0"/>
              </a:rPr>
              <a:t> 1kilómetro </a:t>
            </a:r>
            <a:r>
              <a:rPr lang="es-ES" sz="2800" dirty="0">
                <a:latin typeface="Arial" panose="020B0604020202020204" pitchFamily="34" charset="0"/>
                <a:cs typeface="Arial" panose="020B0604020202020204" pitchFamily="34" charset="0"/>
              </a:rPr>
              <a:t>= 1000 metros, 1 hora = 3600 segundos)</a:t>
            </a:r>
          </a:p>
          <a:p>
            <a:pPr marL="109728" indent="0">
              <a:buNone/>
            </a:pPr>
            <a:r>
              <a:rPr lang="es-ES" sz="2800" dirty="0">
                <a:latin typeface="Arial" panose="020B0604020202020204" pitchFamily="34" charset="0"/>
                <a:cs typeface="Arial" panose="020B0604020202020204" pitchFamily="34" charset="0"/>
              </a:rPr>
              <a:t>25 m/s × (1 km / 1000 m ) × (3600 s / 1 h) </a:t>
            </a:r>
            <a:endParaRPr lang="es-ES" sz="2800" dirty="0" smtClean="0">
              <a:latin typeface="Arial" panose="020B0604020202020204" pitchFamily="34" charset="0"/>
              <a:cs typeface="Arial" panose="020B0604020202020204" pitchFamily="34" charset="0"/>
            </a:endParaRPr>
          </a:p>
          <a:p>
            <a:pPr marL="109728" indent="0">
              <a:buNone/>
            </a:pPr>
            <a:r>
              <a:rPr lang="es-ES" sz="2800" dirty="0" smtClean="0">
                <a:latin typeface="Arial" panose="020B0604020202020204" pitchFamily="34" charset="0"/>
                <a:cs typeface="Arial" panose="020B0604020202020204" pitchFamily="34" charset="0"/>
              </a:rPr>
              <a:t>= </a:t>
            </a:r>
            <a:r>
              <a:rPr lang="es-ES" sz="2800" dirty="0">
                <a:latin typeface="Arial" panose="020B0604020202020204" pitchFamily="34" charset="0"/>
                <a:cs typeface="Arial" panose="020B0604020202020204" pitchFamily="34" charset="0"/>
              </a:rPr>
              <a:t>90 </a:t>
            </a:r>
            <a:r>
              <a:rPr lang="es-ES" sz="2800" dirty="0" smtClean="0">
                <a:latin typeface="Arial" panose="020B0604020202020204" pitchFamily="34" charset="0"/>
                <a:cs typeface="Arial" panose="020B0604020202020204" pitchFamily="34" charset="0"/>
              </a:rPr>
              <a:t>km/h</a:t>
            </a:r>
            <a:endParaRPr lang="es-ES" sz="2800"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pPr marL="109728" indent="0">
              <a:buNone/>
            </a:pPr>
            <a:endParaRPr lang="es-ES" dirty="0"/>
          </a:p>
        </p:txBody>
      </p:sp>
    </p:spTree>
    <p:extLst>
      <p:ext uri="{BB962C8B-B14F-4D97-AF65-F5344CB8AC3E}">
        <p14:creationId xmlns:p14="http://schemas.microsoft.com/office/powerpoint/2010/main" val="3308311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520" y="428605"/>
            <a:ext cx="9252519" cy="696139"/>
          </a:xfrm>
        </p:spPr>
        <p:txBody>
          <a:bodyPr>
            <a:normAutofit/>
          </a:bodyPr>
          <a:lstStyle/>
          <a:p>
            <a:pPr algn="ctr"/>
            <a:r>
              <a:rPr lang="es-MX" sz="3600" dirty="0" smtClean="0">
                <a:solidFill>
                  <a:schemeClr val="tx1"/>
                </a:solidFill>
                <a:latin typeface="Arial Black" panose="020B0A04020102020204" pitchFamily="34" charset="0"/>
              </a:rPr>
              <a:t>Ejercicios de autoevaluación</a:t>
            </a:r>
            <a:endParaRPr lang="es-MX" sz="3600" dirty="0">
              <a:solidFill>
                <a:schemeClr val="tx1"/>
              </a:solidFill>
              <a:latin typeface="Arial Black" panose="020B0A04020102020204" pitchFamily="34" charset="0"/>
            </a:endParaRPr>
          </a:p>
        </p:txBody>
      </p:sp>
      <p:sp>
        <p:nvSpPr>
          <p:cNvPr id="3" name="Marcador de texto 2"/>
          <p:cNvSpPr>
            <a:spLocks noGrp="1"/>
          </p:cNvSpPr>
          <p:nvPr>
            <p:ph type="body" sz="half" idx="1"/>
          </p:nvPr>
        </p:nvSpPr>
        <p:spPr>
          <a:xfrm>
            <a:off x="2507672" y="1124744"/>
            <a:ext cx="6179127" cy="5733256"/>
          </a:xfrm>
        </p:spPr>
        <p:txBody>
          <a:bodyPr>
            <a:normAutofit/>
          </a:bodyPr>
          <a:lstStyle/>
          <a:p>
            <a:pPr marL="109728" indent="0">
              <a:lnSpc>
                <a:spcPct val="150000"/>
              </a:lnSpc>
              <a:buNone/>
            </a:pPr>
            <a:r>
              <a:rPr lang="es-ES" sz="3600" dirty="0" smtClean="0">
                <a:latin typeface="Arial" pitchFamily="34" charset="0"/>
                <a:cs typeface="Arial" pitchFamily="34" charset="0"/>
              </a:rPr>
              <a:t>Convertir:</a:t>
            </a:r>
          </a:p>
          <a:p>
            <a:pPr lvl="0">
              <a:lnSpc>
                <a:spcPct val="150000"/>
              </a:lnSpc>
            </a:pPr>
            <a:r>
              <a:rPr lang="es-ES" sz="3600" dirty="0" smtClean="0">
                <a:latin typeface="Arial" pitchFamily="34" charset="0"/>
                <a:cs typeface="Arial" pitchFamily="34" charset="0"/>
              </a:rPr>
              <a:t>1,35 kg en g.                                </a:t>
            </a:r>
          </a:p>
          <a:p>
            <a:pPr lvl="0">
              <a:lnSpc>
                <a:spcPct val="150000"/>
              </a:lnSpc>
            </a:pPr>
            <a:r>
              <a:rPr lang="es-ES" sz="3600" dirty="0" smtClean="0">
                <a:latin typeface="Arial" pitchFamily="34" charset="0"/>
                <a:cs typeface="Arial" pitchFamily="34" charset="0"/>
              </a:rPr>
              <a:t>18 cm en </a:t>
            </a:r>
            <a:r>
              <a:rPr lang="es-ES" sz="3600" dirty="0" err="1" smtClean="0">
                <a:latin typeface="Arial" pitchFamily="34" charset="0"/>
                <a:cs typeface="Arial" pitchFamily="34" charset="0"/>
              </a:rPr>
              <a:t>nm</a:t>
            </a:r>
            <a:r>
              <a:rPr lang="es-ES" sz="3600" dirty="0" smtClean="0">
                <a:latin typeface="Arial" pitchFamily="34" charset="0"/>
                <a:cs typeface="Arial" pitchFamily="34" charset="0"/>
              </a:rPr>
              <a:t>.                             </a:t>
            </a:r>
          </a:p>
          <a:p>
            <a:pPr lvl="0">
              <a:lnSpc>
                <a:spcPct val="150000"/>
              </a:lnSpc>
            </a:pPr>
            <a:r>
              <a:rPr lang="es-ES" sz="3600" dirty="0" smtClean="0">
                <a:latin typeface="Arial" pitchFamily="34" charset="0"/>
                <a:cs typeface="Arial" pitchFamily="34" charset="0"/>
              </a:rPr>
              <a:t>0,4 ml en gotas</a:t>
            </a:r>
          </a:p>
          <a:p>
            <a:pPr>
              <a:lnSpc>
                <a:spcPct val="150000"/>
              </a:lnSpc>
            </a:pPr>
            <a:r>
              <a:rPr lang="es-ES" sz="3600" dirty="0" smtClean="0">
                <a:latin typeface="Arial" pitchFamily="34" charset="0"/>
                <a:cs typeface="Arial" pitchFamily="34" charset="0"/>
              </a:rPr>
              <a:t>210 m</a:t>
            </a:r>
            <a:r>
              <a:rPr lang="es-ES" sz="3600" baseline="30000" dirty="0" smtClean="0">
                <a:latin typeface="Arial" pitchFamily="34" charset="0"/>
                <a:cs typeface="Arial" pitchFamily="34" charset="0"/>
              </a:rPr>
              <a:t>2</a:t>
            </a:r>
            <a:r>
              <a:rPr lang="es-ES" sz="3600" dirty="0" smtClean="0">
                <a:latin typeface="Arial" pitchFamily="34" charset="0"/>
                <a:cs typeface="Arial" pitchFamily="34" charset="0"/>
              </a:rPr>
              <a:t> en km</a:t>
            </a:r>
            <a:r>
              <a:rPr lang="es-ES" sz="3600" baseline="30000" dirty="0" smtClean="0">
                <a:latin typeface="Arial" pitchFamily="34" charset="0"/>
                <a:cs typeface="Arial" pitchFamily="34" charset="0"/>
              </a:rPr>
              <a:t>2</a:t>
            </a:r>
            <a:endParaRPr lang="es-ES" sz="3600" dirty="0" smtClean="0">
              <a:latin typeface="Arial" pitchFamily="34" charset="0"/>
              <a:cs typeface="Arial" pitchFamily="34" charset="0"/>
            </a:endParaRPr>
          </a:p>
          <a:p>
            <a:pPr>
              <a:lnSpc>
                <a:spcPct val="150000"/>
              </a:lnSpc>
            </a:pPr>
            <a:r>
              <a:rPr lang="es-ES" sz="3600" dirty="0" smtClean="0">
                <a:latin typeface="Arial" pitchFamily="34" charset="0"/>
                <a:cs typeface="Arial" pitchFamily="34" charset="0"/>
              </a:rPr>
              <a:t>1000 cm</a:t>
            </a:r>
            <a:r>
              <a:rPr lang="es-ES" sz="3600" baseline="30000" dirty="0" smtClean="0">
                <a:latin typeface="Arial" pitchFamily="34" charset="0"/>
                <a:cs typeface="Arial" pitchFamily="34" charset="0"/>
              </a:rPr>
              <a:t>3</a:t>
            </a:r>
            <a:r>
              <a:rPr lang="es-ES" sz="3600" dirty="0" smtClean="0">
                <a:latin typeface="Arial" pitchFamily="34" charset="0"/>
                <a:cs typeface="Arial" pitchFamily="34" charset="0"/>
              </a:rPr>
              <a:t> en dm</a:t>
            </a:r>
            <a:r>
              <a:rPr lang="es-ES" sz="3600" baseline="30000" dirty="0" smtClean="0">
                <a:latin typeface="Arial" pitchFamily="34" charset="0"/>
                <a:cs typeface="Arial" pitchFamily="34" charset="0"/>
              </a:rPr>
              <a:t>3</a:t>
            </a:r>
          </a:p>
          <a:p>
            <a:pPr>
              <a:lnSpc>
                <a:spcPct val="150000"/>
              </a:lnSpc>
              <a:buNone/>
            </a:pPr>
            <a:endParaRPr lang="es-ES" sz="3600" baseline="30000" dirty="0" smtClean="0">
              <a:latin typeface="Arial" pitchFamily="34" charset="0"/>
              <a:cs typeface="Arial" pitchFamily="34" charset="0"/>
            </a:endParaRPr>
          </a:p>
          <a:p>
            <a:pPr lvl="0"/>
            <a:endParaRPr lang="es-ES" sz="5200" dirty="0" smtClean="0">
              <a:latin typeface="Arial Black" pitchFamily="34" charset="0"/>
            </a:endParaRPr>
          </a:p>
          <a:p>
            <a:pPr marL="0" indent="0">
              <a:buNone/>
            </a:pPr>
            <a:endParaRPr lang="es-ES_tradnl" dirty="0" smtClean="0"/>
          </a:p>
          <a:p>
            <a:endParaRPr lang="es-MX" dirty="0"/>
          </a:p>
        </p:txBody>
      </p:sp>
    </p:spTree>
    <p:extLst>
      <p:ext uri="{BB962C8B-B14F-4D97-AF65-F5344CB8AC3E}">
        <p14:creationId xmlns:p14="http://schemas.microsoft.com/office/powerpoint/2010/main" val="1505901114"/>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710174" y="0"/>
            <a:ext cx="7519447" cy="620688"/>
          </a:xfrm>
        </p:spPr>
        <p:txBody>
          <a:bodyPr>
            <a:normAutofit fontScale="90000"/>
          </a:bodyPr>
          <a:lstStyle/>
          <a:p>
            <a:pPr algn="ctr"/>
            <a:r>
              <a:rPr lang="es-ES" dirty="0" smtClean="0">
                <a:effectLst/>
              </a:rPr>
              <a:t/>
            </a:r>
            <a:br>
              <a:rPr lang="es-ES" dirty="0" smtClean="0">
                <a:effectLst/>
              </a:rPr>
            </a:br>
            <a:r>
              <a:rPr lang="es-ES" sz="4000" dirty="0" smtClean="0">
                <a:solidFill>
                  <a:schemeClr val="tx1"/>
                </a:solidFill>
                <a:effectLst/>
                <a:latin typeface="Arial Black" pitchFamily="34" charset="0"/>
              </a:rPr>
              <a:t>Ejercicios </a:t>
            </a:r>
            <a:r>
              <a:rPr lang="es-MX" sz="4000" dirty="0">
                <a:solidFill>
                  <a:schemeClr val="tx1"/>
                </a:solidFill>
                <a:latin typeface="Arial Black" panose="020B0A04020102020204" pitchFamily="34" charset="0"/>
              </a:rPr>
              <a:t>de </a:t>
            </a:r>
            <a:r>
              <a:rPr lang="es-MX" sz="4000" dirty="0" smtClean="0">
                <a:solidFill>
                  <a:schemeClr val="tx1"/>
                </a:solidFill>
                <a:latin typeface="Arial Black" panose="020B0A04020102020204" pitchFamily="34" charset="0"/>
              </a:rPr>
              <a:t>autoevaluación</a:t>
            </a:r>
            <a:endParaRPr lang="es-ES" sz="4000" dirty="0">
              <a:solidFill>
                <a:schemeClr val="tx1"/>
              </a:solidFill>
              <a:latin typeface="Arial Black" pitchFamily="34" charset="0"/>
            </a:endParaRPr>
          </a:p>
        </p:txBody>
      </p:sp>
      <p:sp>
        <p:nvSpPr>
          <p:cNvPr id="9" name="8 Marcador de contenido"/>
          <p:cNvSpPr>
            <a:spLocks noGrp="1"/>
          </p:cNvSpPr>
          <p:nvPr>
            <p:ph idx="1"/>
          </p:nvPr>
        </p:nvSpPr>
        <p:spPr>
          <a:xfrm>
            <a:off x="0" y="786384"/>
            <a:ext cx="9144000" cy="6071616"/>
          </a:xfrm>
        </p:spPr>
        <p:txBody>
          <a:bodyPr>
            <a:normAutofit/>
          </a:bodyPr>
          <a:lstStyle/>
          <a:p>
            <a:pPr marL="109728" indent="0">
              <a:lnSpc>
                <a:spcPct val="150000"/>
              </a:lnSpc>
              <a:buNone/>
            </a:pPr>
            <a:r>
              <a:rPr lang="es-ES" sz="2800" dirty="0">
                <a:latin typeface="Arial" pitchFamily="34" charset="0"/>
                <a:cs typeface="Arial" pitchFamily="34" charset="0"/>
              </a:rPr>
              <a:t>En </a:t>
            </a:r>
            <a:r>
              <a:rPr lang="es-ES" sz="2800" dirty="0" smtClean="0">
                <a:latin typeface="Arial" pitchFamily="34" charset="0"/>
                <a:cs typeface="Arial" pitchFamily="34" charset="0"/>
              </a:rPr>
              <a:t>equipo, resuelve </a:t>
            </a:r>
            <a:r>
              <a:rPr lang="es-ES" sz="2800" dirty="0">
                <a:latin typeface="Arial" pitchFamily="34" charset="0"/>
                <a:cs typeface="Arial" pitchFamily="34" charset="0"/>
              </a:rPr>
              <a:t>los siguientes planteamientos</a:t>
            </a:r>
          </a:p>
          <a:p>
            <a:pPr marL="109728" indent="0">
              <a:lnSpc>
                <a:spcPct val="150000"/>
              </a:lnSpc>
              <a:buNone/>
            </a:pPr>
            <a:r>
              <a:rPr lang="es-ES" sz="2800" dirty="0">
                <a:latin typeface="Arial" pitchFamily="34" charset="0"/>
                <a:cs typeface="Arial" pitchFamily="34" charset="0"/>
              </a:rPr>
              <a:t>y </a:t>
            </a:r>
            <a:r>
              <a:rPr lang="es-ES" sz="2800" dirty="0" smtClean="0">
                <a:latin typeface="Arial" pitchFamily="34" charset="0"/>
                <a:cs typeface="Arial" pitchFamily="34" charset="0"/>
              </a:rPr>
              <a:t>anota </a:t>
            </a:r>
            <a:r>
              <a:rPr lang="es-ES" sz="2800" dirty="0">
                <a:latin typeface="Arial" pitchFamily="34" charset="0"/>
                <a:cs typeface="Arial" pitchFamily="34" charset="0"/>
              </a:rPr>
              <a:t>en </a:t>
            </a:r>
            <a:r>
              <a:rPr lang="es-ES" sz="2800" dirty="0" smtClean="0">
                <a:latin typeface="Arial" pitchFamily="34" charset="0"/>
                <a:cs typeface="Arial" pitchFamily="34" charset="0"/>
              </a:rPr>
              <a:t>tu cuaderno las conclusiones acordadas:</a:t>
            </a:r>
          </a:p>
          <a:p>
            <a:pPr marL="109728" indent="0">
              <a:lnSpc>
                <a:spcPct val="150000"/>
              </a:lnSpc>
              <a:buNone/>
            </a:pPr>
            <a:r>
              <a:rPr lang="es-ES" sz="2800" dirty="0" smtClean="0">
                <a:latin typeface="Arial" pitchFamily="34" charset="0"/>
                <a:cs typeface="Arial" pitchFamily="34" charset="0"/>
              </a:rPr>
              <a:t>1.Diferencia </a:t>
            </a:r>
            <a:r>
              <a:rPr lang="es-ES" sz="2800" dirty="0">
                <a:latin typeface="Arial" pitchFamily="34" charset="0"/>
                <a:cs typeface="Arial" pitchFamily="34" charset="0"/>
              </a:rPr>
              <a:t>entre magnitud, medir y unidad de medida.</a:t>
            </a:r>
          </a:p>
          <a:p>
            <a:pPr marL="109728" indent="0">
              <a:lnSpc>
                <a:spcPct val="150000"/>
              </a:lnSpc>
              <a:buNone/>
            </a:pPr>
            <a:r>
              <a:rPr lang="es-ES" sz="2800" dirty="0">
                <a:latin typeface="Arial" pitchFamily="34" charset="0"/>
                <a:cs typeface="Arial" pitchFamily="34" charset="0"/>
              </a:rPr>
              <a:t>2</a:t>
            </a:r>
            <a:r>
              <a:rPr lang="es-ES" sz="2800" dirty="0" smtClean="0">
                <a:latin typeface="Arial" pitchFamily="34" charset="0"/>
                <a:cs typeface="Arial" pitchFamily="34" charset="0"/>
              </a:rPr>
              <a:t>.¿Consideran </a:t>
            </a:r>
            <a:r>
              <a:rPr lang="es-ES" sz="2800" dirty="0">
                <a:latin typeface="Arial" pitchFamily="34" charset="0"/>
                <a:cs typeface="Arial" pitchFamily="34" charset="0"/>
              </a:rPr>
              <a:t>una ventaja o desventaja el uso de</a:t>
            </a:r>
          </a:p>
          <a:p>
            <a:pPr marL="109728" indent="0">
              <a:lnSpc>
                <a:spcPct val="150000"/>
              </a:lnSpc>
              <a:buNone/>
            </a:pPr>
            <a:r>
              <a:rPr lang="es-ES" sz="2800" dirty="0">
                <a:latin typeface="Arial" pitchFamily="34" charset="0"/>
                <a:cs typeface="Arial" pitchFamily="34" charset="0"/>
              </a:rPr>
              <a:t>varios sistemas de </a:t>
            </a:r>
            <a:r>
              <a:rPr lang="es-ES" sz="2800" dirty="0" smtClean="0">
                <a:latin typeface="Arial" pitchFamily="34" charset="0"/>
                <a:cs typeface="Arial" pitchFamily="34" charset="0"/>
              </a:rPr>
              <a:t>unidades?</a:t>
            </a:r>
          </a:p>
          <a:p>
            <a:pPr marL="109728" indent="0">
              <a:lnSpc>
                <a:spcPct val="150000"/>
              </a:lnSpc>
              <a:buNone/>
            </a:pPr>
            <a:r>
              <a:rPr lang="es-ES" sz="2800" dirty="0">
                <a:latin typeface="Arial" pitchFamily="34" charset="0"/>
                <a:cs typeface="Arial" pitchFamily="34" charset="0"/>
              </a:rPr>
              <a:t>3</a:t>
            </a:r>
            <a:r>
              <a:rPr lang="es-ES" sz="2800" dirty="0" smtClean="0">
                <a:latin typeface="Arial" pitchFamily="34" charset="0"/>
                <a:cs typeface="Arial" pitchFamily="34" charset="0"/>
              </a:rPr>
              <a:t>.¿Qué </a:t>
            </a:r>
            <a:r>
              <a:rPr lang="es-ES" sz="2800" dirty="0">
                <a:latin typeface="Arial" pitchFamily="34" charset="0"/>
                <a:cs typeface="Arial" pitchFamily="34" charset="0"/>
              </a:rPr>
              <a:t>beneficios </a:t>
            </a:r>
            <a:r>
              <a:rPr lang="es-ES" sz="2800" dirty="0" smtClean="0">
                <a:latin typeface="Arial" pitchFamily="34" charset="0"/>
                <a:cs typeface="Arial" pitchFamily="34" charset="0"/>
              </a:rPr>
              <a:t>representa el </a:t>
            </a:r>
            <a:r>
              <a:rPr lang="es-ES" sz="2800" dirty="0">
                <a:latin typeface="Arial" pitchFamily="34" charset="0"/>
                <a:cs typeface="Arial" pitchFamily="34" charset="0"/>
              </a:rPr>
              <a:t>uso del Sistema Internacional de Unidades (SI) a nivel mundial?</a:t>
            </a:r>
          </a:p>
          <a:p>
            <a:pPr marL="109728" indent="0">
              <a:lnSpc>
                <a:spcPct val="150000"/>
              </a:lnSpc>
              <a:buNone/>
            </a:pPr>
            <a:endParaRPr lang="es-ES" sz="2800" dirty="0">
              <a:latin typeface="Arial" pitchFamily="34" charset="0"/>
              <a:cs typeface="Arial" pitchFamily="34" charset="0"/>
            </a:endParaRPr>
          </a:p>
          <a:p>
            <a:pPr marL="109728" indent="0">
              <a:lnSpc>
                <a:spcPct val="150000"/>
              </a:lnSpc>
              <a:buNone/>
            </a:pPr>
            <a:endParaRPr lang="es-ES" sz="2800" dirty="0">
              <a:latin typeface="Arial" pitchFamily="34" charset="0"/>
              <a:cs typeface="Arial" pitchFamily="34" charset="0"/>
            </a:endParaRPr>
          </a:p>
          <a:p>
            <a:pPr marL="109728" indent="0">
              <a:buNone/>
            </a:pPr>
            <a:endParaRPr lang="es-ES" dirty="0"/>
          </a:p>
        </p:txBody>
      </p:sp>
    </p:spTree>
    <p:extLst>
      <p:ext uri="{BB962C8B-B14F-4D97-AF65-F5344CB8AC3E}">
        <p14:creationId xmlns:p14="http://schemas.microsoft.com/office/powerpoint/2010/main" val="3615420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237" y="311514"/>
            <a:ext cx="9407237" cy="1385312"/>
          </a:xfrm>
        </p:spPr>
        <p:txBody>
          <a:bodyPr>
            <a:noAutofit/>
          </a:bodyPr>
          <a:lstStyle/>
          <a:p>
            <a:pPr algn="ctr"/>
            <a:r>
              <a:rPr lang="es-ES" sz="3600" dirty="0" smtClean="0">
                <a:solidFill>
                  <a:schemeClr val="tx1"/>
                </a:solidFill>
                <a:latin typeface="Arial Black" panose="020B0A04020102020204" pitchFamily="34" charset="0"/>
                <a:cs typeface="Arial" panose="020B0604020202020204" pitchFamily="34" charset="0"/>
              </a:rPr>
              <a:t>¿</a:t>
            </a:r>
            <a:r>
              <a:rPr lang="es-ES" sz="3600" b="1" dirty="0" smtClean="0">
                <a:solidFill>
                  <a:schemeClr val="tx1"/>
                </a:solidFill>
                <a:latin typeface="Arial Black" panose="020B0A04020102020204" pitchFamily="34" charset="0"/>
                <a:cs typeface="Arial" panose="020B0604020202020204" pitchFamily="34" charset="0"/>
              </a:rPr>
              <a:t>Qué hacer para la próxima clase? </a:t>
            </a:r>
            <a:br>
              <a:rPr lang="es-ES" sz="3600" b="1" dirty="0" smtClean="0">
                <a:solidFill>
                  <a:schemeClr val="tx1"/>
                </a:solidFill>
                <a:latin typeface="Arial Black" panose="020B0A04020102020204" pitchFamily="34" charset="0"/>
                <a:cs typeface="Arial" panose="020B0604020202020204" pitchFamily="34" charset="0"/>
              </a:rPr>
            </a:br>
            <a:endParaRPr lang="es-MX" sz="3600" b="1" dirty="0">
              <a:solidFill>
                <a:schemeClr val="tx1"/>
              </a:solidFill>
              <a:latin typeface="Arial Black" panose="020B0A04020102020204" pitchFamily="34" charset="0"/>
              <a:cs typeface="Arial" panose="020B0604020202020204" pitchFamily="34" charset="0"/>
            </a:endParaRPr>
          </a:p>
        </p:txBody>
      </p:sp>
      <p:sp>
        <p:nvSpPr>
          <p:cNvPr id="3" name="Marcador de texto 2"/>
          <p:cNvSpPr>
            <a:spLocks noGrp="1"/>
          </p:cNvSpPr>
          <p:nvPr>
            <p:ph type="body" sz="half" idx="1"/>
          </p:nvPr>
        </p:nvSpPr>
        <p:spPr>
          <a:xfrm>
            <a:off x="274320" y="1772816"/>
            <a:ext cx="8155332" cy="4792576"/>
          </a:xfrm>
        </p:spPr>
        <p:txBody>
          <a:bodyPr>
            <a:normAutofit/>
          </a:bodyPr>
          <a:lstStyle/>
          <a:p>
            <a:pPr>
              <a:buFont typeface="Wingdings" panose="05000000000000000000" pitchFamily="2" charset="2"/>
              <a:buChar char="Ø"/>
            </a:pPr>
            <a:r>
              <a:rPr lang="es-ES" sz="3200" dirty="0" smtClean="0">
                <a:latin typeface="Arial" pitchFamily="34" charset="0"/>
                <a:cs typeface="Arial" pitchFamily="34" charset="0"/>
              </a:rPr>
              <a:t>  Precisar </a:t>
            </a:r>
            <a:r>
              <a:rPr lang="es-ES" sz="3200" dirty="0">
                <a:latin typeface="Arial" pitchFamily="34" charset="0"/>
                <a:cs typeface="Arial" pitchFamily="34" charset="0"/>
              </a:rPr>
              <a:t>contenidos </a:t>
            </a:r>
          </a:p>
          <a:p>
            <a:pPr>
              <a:buFont typeface="Wingdings" panose="05000000000000000000" pitchFamily="2" charset="2"/>
              <a:buChar char="Ø"/>
            </a:pPr>
            <a:endParaRPr lang="es-ES" sz="3200" dirty="0">
              <a:latin typeface="Arial" pitchFamily="34" charset="0"/>
              <a:cs typeface="Arial" pitchFamily="34" charset="0"/>
            </a:endParaRPr>
          </a:p>
          <a:p>
            <a:pPr marL="457200" indent="-457200">
              <a:buFont typeface="Wingdings" pitchFamily="2" charset="2"/>
              <a:buChar char="Ø"/>
            </a:pPr>
            <a:r>
              <a:rPr lang="es-ES" sz="3200" dirty="0" smtClean="0">
                <a:latin typeface="Arial" pitchFamily="34" charset="0"/>
                <a:cs typeface="Arial" pitchFamily="34" charset="0"/>
              </a:rPr>
              <a:t> Elaborar resúmenes.</a:t>
            </a:r>
          </a:p>
          <a:p>
            <a:pPr marL="457200" indent="-457200">
              <a:buFont typeface="Wingdings" pitchFamily="2" charset="2"/>
              <a:buChar char="Ø"/>
            </a:pPr>
            <a:endParaRPr lang="es-ES" sz="3200" dirty="0" smtClean="0">
              <a:latin typeface="Arial" pitchFamily="34" charset="0"/>
              <a:cs typeface="Arial" pitchFamily="34" charset="0"/>
            </a:endParaRPr>
          </a:p>
          <a:p>
            <a:pPr marL="457200" indent="-457200">
              <a:buFont typeface="Wingdings" pitchFamily="2" charset="2"/>
              <a:buChar char="Ø"/>
            </a:pPr>
            <a:r>
              <a:rPr lang="es-ES" sz="3200" dirty="0" smtClean="0">
                <a:latin typeface="Arial" pitchFamily="34" charset="0"/>
                <a:cs typeface="Arial" pitchFamily="34" charset="0"/>
              </a:rPr>
              <a:t> Analizar ejemplos del texto.</a:t>
            </a:r>
          </a:p>
          <a:p>
            <a:pPr marL="457200" indent="-457200">
              <a:buFont typeface="Wingdings" pitchFamily="2" charset="2"/>
              <a:buChar char="Ø"/>
            </a:pPr>
            <a:endParaRPr lang="es-ES" sz="3200" dirty="0" smtClean="0">
              <a:latin typeface="Arial" pitchFamily="34" charset="0"/>
              <a:cs typeface="Arial" pitchFamily="34" charset="0"/>
            </a:endParaRPr>
          </a:p>
          <a:p>
            <a:pPr marL="457200" indent="-457200">
              <a:buFont typeface="Wingdings" pitchFamily="2" charset="2"/>
              <a:buChar char="Ø"/>
            </a:pPr>
            <a:r>
              <a:rPr lang="es-ES" sz="3200" dirty="0" smtClean="0">
                <a:latin typeface="Arial" pitchFamily="34" charset="0"/>
                <a:cs typeface="Arial" pitchFamily="34" charset="0"/>
              </a:rPr>
              <a:t> Buscar respuestas a las dificultades.</a:t>
            </a:r>
          </a:p>
          <a:p>
            <a:pPr marL="0" indent="0">
              <a:buNone/>
            </a:pPr>
            <a:r>
              <a:rPr lang="es-ES" sz="3200" dirty="0" smtClean="0">
                <a:latin typeface="Arial" pitchFamily="34" charset="0"/>
                <a:cs typeface="Arial" pitchFamily="34" charset="0"/>
              </a:rPr>
              <a:t>   </a:t>
            </a:r>
          </a:p>
        </p:txBody>
      </p:sp>
    </p:spTree>
    <p:extLst>
      <p:ext uri="{BB962C8B-B14F-4D97-AF65-F5344CB8AC3E}">
        <p14:creationId xmlns:p14="http://schemas.microsoft.com/office/powerpoint/2010/main" val="99790746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549274"/>
          </a:xfrm>
        </p:spPr>
        <p:txBody>
          <a:bodyPr>
            <a:noAutofit/>
          </a:bodyPr>
          <a:lstStyle/>
          <a:p>
            <a:pPr algn="ctr"/>
            <a:r>
              <a:rPr lang="es-ES" sz="3600" dirty="0">
                <a:latin typeface="Arial Black" panose="020B0A04020102020204" pitchFamily="34" charset="0"/>
              </a:rPr>
              <a:t>Situación problemática</a:t>
            </a:r>
            <a:endParaRPr lang="es-ES" sz="3600" dirty="0"/>
          </a:p>
        </p:txBody>
      </p:sp>
      <p:sp>
        <p:nvSpPr>
          <p:cNvPr id="3" name="Marcador de contenido 2"/>
          <p:cNvSpPr>
            <a:spLocks noGrp="1"/>
          </p:cNvSpPr>
          <p:nvPr>
            <p:ph idx="1"/>
          </p:nvPr>
        </p:nvSpPr>
        <p:spPr>
          <a:xfrm>
            <a:off x="484909" y="1508497"/>
            <a:ext cx="8257310" cy="5238681"/>
          </a:xfrm>
        </p:spPr>
        <p:txBody>
          <a:bodyPr>
            <a:normAutofit/>
          </a:bodyPr>
          <a:lstStyle/>
          <a:p>
            <a:pPr marL="0" lvl="0" indent="0">
              <a:lnSpc>
                <a:spcPct val="150000"/>
              </a:lnSpc>
              <a:spcBef>
                <a:spcPts val="0"/>
              </a:spcBef>
              <a:buNone/>
            </a:pPr>
            <a:r>
              <a:rPr lang="es-ES" sz="3200" dirty="0">
                <a:latin typeface="Arial" pitchFamily="34" charset="0"/>
                <a:cs typeface="Arial" pitchFamily="34" charset="0"/>
              </a:rPr>
              <a:t>El Metocarbamol es un relajante muscular que se presenta en tabletas que contienen  750 mg del medicamento. ¿Cuántos gramos del medicamento contienen 5 tabletas? ¿Cuántas tabletas se </a:t>
            </a:r>
            <a:r>
              <a:rPr lang="es-ES" sz="3200" dirty="0" smtClean="0">
                <a:latin typeface="Arial" pitchFamily="34" charset="0"/>
                <a:cs typeface="Arial" pitchFamily="34" charset="0"/>
              </a:rPr>
              <a:t>han consumido </a:t>
            </a:r>
            <a:r>
              <a:rPr lang="es-ES" sz="3200" dirty="0">
                <a:latin typeface="Arial" pitchFamily="34" charset="0"/>
                <a:cs typeface="Arial" pitchFamily="34" charset="0"/>
              </a:rPr>
              <a:t>en un tratamiento de </a:t>
            </a:r>
            <a:r>
              <a:rPr lang="es-ES" sz="3200" dirty="0" smtClean="0">
                <a:latin typeface="Arial" pitchFamily="34" charset="0"/>
                <a:cs typeface="Arial" pitchFamily="34" charset="0"/>
              </a:rPr>
              <a:t>10,5 g </a:t>
            </a:r>
            <a:r>
              <a:rPr lang="es-ES" sz="3200" dirty="0">
                <a:latin typeface="Arial" pitchFamily="34" charset="0"/>
                <a:cs typeface="Arial" pitchFamily="34" charset="0"/>
              </a:rPr>
              <a:t>del medicamento?</a:t>
            </a:r>
          </a:p>
          <a:p>
            <a:pPr marL="0" indent="0">
              <a:buNone/>
            </a:pPr>
            <a:endParaRPr lang="es-ES" dirty="0"/>
          </a:p>
        </p:txBody>
      </p:sp>
    </p:spTree>
    <p:extLst>
      <p:ext uri="{BB962C8B-B14F-4D97-AF65-F5344CB8AC3E}">
        <p14:creationId xmlns:p14="http://schemas.microsoft.com/office/powerpoint/2010/main" val="2753717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365126"/>
            <a:ext cx="7886700" cy="1811146"/>
          </a:xfrm>
        </p:spPr>
        <p:txBody>
          <a:bodyPr>
            <a:normAutofit/>
          </a:bodyPr>
          <a:lstStyle/>
          <a:p>
            <a:pPr algn="ctr"/>
            <a:r>
              <a:rPr lang="es-ES" sz="5400" dirty="0" smtClean="0">
                <a:solidFill>
                  <a:schemeClr val="tx1"/>
                </a:solidFill>
                <a:effectLst/>
                <a:latin typeface="Arial Black" panose="020B0A04020102020204" pitchFamily="34" charset="0"/>
              </a:rPr>
              <a:t>Próxima clase</a:t>
            </a:r>
            <a:endParaRPr lang="es-ES" sz="5400" dirty="0">
              <a:solidFill>
                <a:schemeClr val="tx1"/>
              </a:solidFill>
              <a:effectLst/>
              <a:latin typeface="Arial Black" panose="020B0A04020102020204" pitchFamily="34" charset="0"/>
            </a:endParaRPr>
          </a:p>
        </p:txBody>
      </p:sp>
      <p:sp>
        <p:nvSpPr>
          <p:cNvPr id="12" name="Marcador de contenido 11"/>
          <p:cNvSpPr>
            <a:spLocks noGrp="1"/>
          </p:cNvSpPr>
          <p:nvPr>
            <p:ph idx="1"/>
          </p:nvPr>
        </p:nvSpPr>
        <p:spPr>
          <a:xfrm>
            <a:off x="628650" y="2223975"/>
            <a:ext cx="7886700" cy="3634931"/>
          </a:xfrm>
        </p:spPr>
        <p:txBody>
          <a:bodyPr>
            <a:normAutofit/>
          </a:bodyPr>
          <a:lstStyle/>
          <a:p>
            <a:pPr marL="109728" indent="0" algn="ctr">
              <a:buNone/>
            </a:pPr>
            <a:r>
              <a:rPr lang="es-ES" sz="4800" dirty="0" smtClean="0"/>
              <a:t>   </a:t>
            </a:r>
            <a:r>
              <a:rPr lang="es-ES" sz="4800" dirty="0" smtClean="0">
                <a:latin typeface="Arial" pitchFamily="34" charset="0"/>
                <a:cs typeface="Arial" pitchFamily="34" charset="0"/>
              </a:rPr>
              <a:t>Trabajo </a:t>
            </a:r>
            <a:r>
              <a:rPr lang="es-ES" sz="4800" dirty="0">
                <a:latin typeface="Arial" pitchFamily="34" charset="0"/>
                <a:cs typeface="Arial" pitchFamily="34" charset="0"/>
              </a:rPr>
              <a:t>por </a:t>
            </a:r>
            <a:r>
              <a:rPr lang="es-ES" sz="4800" dirty="0" smtClean="0">
                <a:latin typeface="Arial" pitchFamily="34" charset="0"/>
                <a:cs typeface="Arial" pitchFamily="34" charset="0"/>
              </a:rPr>
              <a:t>equipo !!!</a:t>
            </a:r>
            <a:endParaRPr lang="es-ES" sz="4800" dirty="0">
              <a:latin typeface="Arial" pitchFamily="34" charset="0"/>
              <a:cs typeface="Arial" pitchFamily="34"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0167" y="3254898"/>
            <a:ext cx="4640939" cy="304928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597031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3964" y="188640"/>
            <a:ext cx="8842532" cy="7109639"/>
          </a:xfrm>
          <a:prstGeom prst="rect">
            <a:avLst/>
          </a:prstGeom>
        </p:spPr>
        <p:txBody>
          <a:bodyPr wrap="square">
            <a:spAutoFit/>
          </a:bodyPr>
          <a:lstStyle/>
          <a:p>
            <a:pPr>
              <a:lnSpc>
                <a:spcPct val="150000"/>
              </a:lnSpc>
            </a:pPr>
            <a:r>
              <a:rPr lang="es-ES" sz="4000" dirty="0">
                <a:ln w="0"/>
                <a:solidFill>
                  <a:srgbClr val="FF0000"/>
                </a:solidFill>
                <a:latin typeface="Arial Black" pitchFamily="34" charset="0"/>
                <a:cs typeface="Arial" panose="020B0604020202020204" pitchFamily="34" charset="0"/>
              </a:rPr>
              <a:t>Equipo1</a:t>
            </a:r>
            <a:r>
              <a:rPr lang="es-ES" sz="2800" dirty="0">
                <a:ln w="0"/>
                <a:latin typeface="Arial" panose="020B0604020202020204" pitchFamily="34" charset="0"/>
                <a:cs typeface="Arial" panose="020B0604020202020204" pitchFamily="34" charset="0"/>
              </a:rPr>
              <a:t>: </a:t>
            </a:r>
            <a:r>
              <a:rPr lang="es-ES" sz="2800" dirty="0" smtClean="0">
                <a:ln w="0"/>
                <a:latin typeface="Arial" panose="020B0604020202020204" pitchFamily="34" charset="0"/>
                <a:cs typeface="Arial" panose="020B0604020202020204" pitchFamily="34" charset="0"/>
              </a:rPr>
              <a:t>Surgimiento </a:t>
            </a:r>
            <a:r>
              <a:rPr lang="es-ES" sz="2800" dirty="0">
                <a:ln w="0"/>
                <a:latin typeface="Arial" panose="020B0604020202020204" pitchFamily="34" charset="0"/>
                <a:cs typeface="Arial" panose="020B0604020202020204" pitchFamily="34" charset="0"/>
              </a:rPr>
              <a:t>del trabajo con magnitudes. El Sistema Métrico </a:t>
            </a:r>
            <a:r>
              <a:rPr lang="es-ES" sz="2800" dirty="0" smtClean="0">
                <a:ln w="0"/>
                <a:latin typeface="Arial" panose="020B0604020202020204" pitchFamily="34" charset="0"/>
                <a:cs typeface="Arial" panose="020B0604020202020204" pitchFamily="34" charset="0"/>
              </a:rPr>
              <a:t>Decimal.¿ </a:t>
            </a:r>
            <a:r>
              <a:rPr lang="es-ES" sz="2800" dirty="0">
                <a:ln w="0"/>
                <a:latin typeface="Arial" panose="020B0604020202020204" pitchFamily="34" charset="0"/>
                <a:cs typeface="Arial" panose="020B0604020202020204" pitchFamily="34" charset="0"/>
              </a:rPr>
              <a:t>Cómo trabajar con el SMD? Ejercicios: Convertir	</a:t>
            </a:r>
            <a:endParaRPr lang="es-ES" sz="2800" dirty="0" smtClean="0">
              <a:ln w="0"/>
              <a:latin typeface="Arial" panose="020B0604020202020204" pitchFamily="34" charset="0"/>
              <a:cs typeface="Arial" panose="020B0604020202020204" pitchFamily="34" charset="0"/>
            </a:endParaRPr>
          </a:p>
          <a:p>
            <a:pPr>
              <a:lnSpc>
                <a:spcPct val="150000"/>
              </a:lnSpc>
            </a:pPr>
            <a:r>
              <a:rPr lang="es-ES" sz="2800" dirty="0" smtClean="0">
                <a:ln w="0"/>
                <a:latin typeface="Arial" panose="020B0604020202020204" pitchFamily="34" charset="0"/>
                <a:cs typeface="Arial" panose="020B0604020202020204" pitchFamily="34" charset="0"/>
              </a:rPr>
              <a:t>1 </a:t>
            </a:r>
            <a:r>
              <a:rPr lang="es-ES" sz="2800" dirty="0">
                <a:ln w="0"/>
                <a:latin typeface="Arial" panose="020B0604020202020204" pitchFamily="34" charset="0"/>
                <a:cs typeface="Arial" panose="020B0604020202020204" pitchFamily="34" charset="0"/>
              </a:rPr>
              <a:t>870 dm en hm;	13,35 </a:t>
            </a:r>
            <a:r>
              <a:rPr lang="es-ES" sz="2800" dirty="0" err="1">
                <a:ln w="0"/>
                <a:latin typeface="Arial" panose="020B0604020202020204" pitchFamily="34" charset="0"/>
                <a:cs typeface="Arial" panose="020B0604020202020204" pitchFamily="34" charset="0"/>
              </a:rPr>
              <a:t>dag</a:t>
            </a:r>
            <a:r>
              <a:rPr lang="es-ES" sz="2800" dirty="0">
                <a:ln w="0"/>
                <a:latin typeface="Arial" panose="020B0604020202020204" pitchFamily="34" charset="0"/>
                <a:cs typeface="Arial" panose="020B0604020202020204" pitchFamily="34" charset="0"/>
              </a:rPr>
              <a:t> en cg;	1,73 </a:t>
            </a:r>
            <a:r>
              <a:rPr lang="es-ES" sz="2800" dirty="0" smtClean="0">
                <a:ln w="0"/>
                <a:latin typeface="Arial" panose="020B0604020202020204" pitchFamily="34" charset="0"/>
                <a:cs typeface="Arial" panose="020B0604020202020204" pitchFamily="34" charset="0"/>
              </a:rPr>
              <a:t>km² </a:t>
            </a:r>
            <a:r>
              <a:rPr lang="es-ES" sz="2800" dirty="0">
                <a:ln w="0"/>
                <a:latin typeface="Arial" panose="020B0604020202020204" pitchFamily="34" charset="0"/>
                <a:cs typeface="Arial" panose="020B0604020202020204" pitchFamily="34" charset="0"/>
              </a:rPr>
              <a:t>en </a:t>
            </a:r>
            <a:r>
              <a:rPr lang="es-ES" sz="2800" dirty="0" smtClean="0">
                <a:ln w="0"/>
                <a:latin typeface="Arial" panose="020B0604020202020204" pitchFamily="34" charset="0"/>
                <a:cs typeface="Arial" panose="020B0604020202020204" pitchFamily="34" charset="0"/>
              </a:rPr>
              <a:t>m²;</a:t>
            </a:r>
            <a:r>
              <a:rPr lang="es-ES" sz="2800" dirty="0">
                <a:ln w="0"/>
                <a:latin typeface="Arial" panose="020B0604020202020204" pitchFamily="34" charset="0"/>
                <a:cs typeface="Arial" panose="020B0604020202020204" pitchFamily="34" charset="0"/>
              </a:rPr>
              <a:t/>
            </a:r>
            <a:br>
              <a:rPr lang="es-ES" sz="2800" dirty="0">
                <a:ln w="0"/>
                <a:latin typeface="Arial" panose="020B0604020202020204" pitchFamily="34" charset="0"/>
                <a:cs typeface="Arial" panose="020B0604020202020204" pitchFamily="34" charset="0"/>
              </a:rPr>
            </a:br>
            <a:r>
              <a:rPr lang="es-ES" sz="2800" dirty="0">
                <a:ln w="0"/>
                <a:latin typeface="Arial" panose="020B0604020202020204" pitchFamily="34" charset="0"/>
                <a:cs typeface="Arial" panose="020B0604020202020204" pitchFamily="34" charset="0"/>
              </a:rPr>
              <a:t>13 000 000 </a:t>
            </a:r>
            <a:r>
              <a:rPr lang="es-ES" sz="2800" dirty="0" err="1">
                <a:ln w="0"/>
                <a:latin typeface="Arial" panose="020B0604020202020204" pitchFamily="34" charset="0"/>
                <a:cs typeface="Arial" panose="020B0604020202020204" pitchFamily="34" charset="0"/>
              </a:rPr>
              <a:t>mL</a:t>
            </a:r>
            <a:r>
              <a:rPr lang="es-ES" sz="2800" dirty="0">
                <a:ln w="0"/>
                <a:latin typeface="Arial" panose="020B0604020202020204" pitchFamily="34" charset="0"/>
                <a:cs typeface="Arial" panose="020B0604020202020204" pitchFamily="34" charset="0"/>
              </a:rPr>
              <a:t> en </a:t>
            </a:r>
            <a:r>
              <a:rPr lang="es-ES" sz="2800" dirty="0" err="1">
                <a:ln w="0"/>
                <a:latin typeface="Arial" panose="020B0604020202020204" pitchFamily="34" charset="0"/>
                <a:cs typeface="Arial" panose="020B0604020202020204" pitchFamily="34" charset="0"/>
              </a:rPr>
              <a:t>kL</a:t>
            </a:r>
            <a:r>
              <a:rPr lang="es-ES" sz="2800" dirty="0">
                <a:ln w="0"/>
                <a:latin typeface="Arial" panose="020B0604020202020204" pitchFamily="34" charset="0"/>
                <a:cs typeface="Arial" panose="020B0604020202020204" pitchFamily="34" charset="0"/>
              </a:rPr>
              <a:t>;	</a:t>
            </a:r>
            <a:br>
              <a:rPr lang="es-ES" sz="2800" dirty="0">
                <a:ln w="0"/>
                <a:latin typeface="Arial" panose="020B0604020202020204" pitchFamily="34" charset="0"/>
                <a:cs typeface="Arial" panose="020B0604020202020204" pitchFamily="34" charset="0"/>
              </a:rPr>
            </a:br>
            <a:r>
              <a:rPr lang="es-ES" sz="4000" dirty="0">
                <a:ln w="0"/>
                <a:solidFill>
                  <a:srgbClr val="FF0000"/>
                </a:solidFill>
                <a:latin typeface="Arial Black" pitchFamily="34" charset="0"/>
                <a:cs typeface="Arial" panose="020B0604020202020204" pitchFamily="34" charset="0"/>
              </a:rPr>
              <a:t>Equipo 2:</a:t>
            </a:r>
            <a:r>
              <a:rPr lang="es-ES" sz="2800" dirty="0">
                <a:ln w="0"/>
                <a:latin typeface="Arial" panose="020B0604020202020204" pitchFamily="34" charset="0"/>
                <a:cs typeface="Arial" panose="020B0604020202020204" pitchFamily="34" charset="0"/>
              </a:rPr>
              <a:t> </a:t>
            </a:r>
            <a:r>
              <a:rPr lang="es-ES" sz="2800" dirty="0" smtClean="0">
                <a:ln w="0"/>
                <a:latin typeface="Arial" panose="020B0604020202020204" pitchFamily="34" charset="0"/>
                <a:cs typeface="Arial" panose="020B0604020202020204" pitchFamily="34" charset="0"/>
              </a:rPr>
              <a:t>Norma </a:t>
            </a:r>
            <a:r>
              <a:rPr lang="es-ES" sz="2800" dirty="0">
                <a:ln w="0"/>
                <a:latin typeface="Arial" panose="020B0604020202020204" pitchFamily="34" charset="0"/>
                <a:cs typeface="Arial" panose="020B0604020202020204" pitchFamily="34" charset="0"/>
              </a:rPr>
              <a:t>cubana. </a:t>
            </a:r>
            <a:r>
              <a:rPr lang="es-ES" sz="2800" dirty="0" smtClean="0">
                <a:ln w="0"/>
                <a:latin typeface="Arial" panose="020B0604020202020204" pitchFamily="34" charset="0"/>
                <a:cs typeface="Arial" panose="020B0604020202020204" pitchFamily="34" charset="0"/>
              </a:rPr>
              <a:t>Convierte</a:t>
            </a:r>
            <a:r>
              <a:rPr lang="es-ES" sz="2800" dirty="0">
                <a:ln w="0"/>
                <a:latin typeface="Arial" panose="020B0604020202020204" pitchFamily="34" charset="0"/>
                <a:cs typeface="Arial" panose="020B0604020202020204" pitchFamily="34" charset="0"/>
              </a:rPr>
              <a:t>:</a:t>
            </a:r>
            <a:br>
              <a:rPr lang="es-ES" sz="2800" dirty="0">
                <a:ln w="0"/>
                <a:latin typeface="Arial" panose="020B0604020202020204" pitchFamily="34" charset="0"/>
                <a:cs typeface="Arial" panose="020B0604020202020204" pitchFamily="34" charset="0"/>
              </a:rPr>
            </a:br>
            <a:r>
              <a:rPr lang="es-ES" sz="2800" dirty="0">
                <a:ln w="0"/>
                <a:latin typeface="Arial" panose="020B0604020202020204" pitchFamily="34" charset="0"/>
                <a:cs typeface="Arial" panose="020B0604020202020204" pitchFamily="34" charset="0"/>
              </a:rPr>
              <a:t> 7,35 </a:t>
            </a:r>
            <a:r>
              <a:rPr lang="es-ES" sz="2800" dirty="0" smtClean="0">
                <a:ln w="0"/>
                <a:latin typeface="Arial" panose="020B0604020202020204" pitchFamily="34" charset="0"/>
                <a:cs typeface="Arial" panose="020B0604020202020204" pitchFamily="34" charset="0"/>
              </a:rPr>
              <a:t>dm³ en cm³;  </a:t>
            </a:r>
            <a:r>
              <a:rPr lang="es-ES" sz="2800" dirty="0">
                <a:ln w="0"/>
                <a:latin typeface="Arial" panose="020B0604020202020204" pitchFamily="34" charset="0"/>
                <a:cs typeface="Arial" panose="020B0604020202020204" pitchFamily="34" charset="0"/>
              </a:rPr>
              <a:t>18 cm en </a:t>
            </a:r>
            <a:r>
              <a:rPr lang="es-ES" sz="2800" dirty="0" err="1">
                <a:ln w="0"/>
                <a:latin typeface="Arial" panose="020B0604020202020204" pitchFamily="34" charset="0"/>
                <a:cs typeface="Arial" panose="020B0604020202020204" pitchFamily="34" charset="0"/>
              </a:rPr>
              <a:t>nm</a:t>
            </a:r>
            <a:r>
              <a:rPr lang="es-ES" sz="2800" dirty="0">
                <a:ln w="0"/>
                <a:latin typeface="Arial" panose="020B0604020202020204" pitchFamily="34" charset="0"/>
                <a:cs typeface="Arial" panose="020B0604020202020204" pitchFamily="34" charset="0"/>
              </a:rPr>
              <a:t>. 1 385 mm</a:t>
            </a:r>
            <a:r>
              <a:rPr lang="es-ES" sz="2800" baseline="30000" dirty="0">
                <a:ln w="0"/>
                <a:latin typeface="Arial" panose="020B0604020202020204" pitchFamily="34" charset="0"/>
                <a:cs typeface="Arial" panose="020B0604020202020204" pitchFamily="34" charset="0"/>
              </a:rPr>
              <a:t>2</a:t>
            </a:r>
            <a:r>
              <a:rPr lang="es-ES" sz="2800" dirty="0">
                <a:ln w="0"/>
                <a:latin typeface="Arial" panose="020B0604020202020204" pitchFamily="34" charset="0"/>
                <a:cs typeface="Arial" panose="020B0604020202020204" pitchFamily="34" charset="0"/>
              </a:rPr>
              <a:t> en m</a:t>
            </a:r>
            <a:r>
              <a:rPr lang="es-ES" sz="2800" baseline="30000" dirty="0">
                <a:ln w="0"/>
                <a:latin typeface="Arial" panose="020B0604020202020204" pitchFamily="34" charset="0"/>
                <a:cs typeface="Arial" panose="020B0604020202020204" pitchFamily="34" charset="0"/>
              </a:rPr>
              <a:t>2</a:t>
            </a:r>
            <a:r>
              <a:rPr lang="es-ES" sz="2800" dirty="0">
                <a:ln w="0"/>
                <a:latin typeface="Arial" panose="020B0604020202020204" pitchFamily="34" charset="0"/>
                <a:cs typeface="Arial" panose="020B0604020202020204" pitchFamily="34" charset="0"/>
              </a:rPr>
              <a:t> ;</a:t>
            </a:r>
            <a:br>
              <a:rPr lang="es-ES" sz="2800" dirty="0">
                <a:ln w="0"/>
                <a:latin typeface="Arial" panose="020B0604020202020204" pitchFamily="34" charset="0"/>
                <a:cs typeface="Arial" panose="020B0604020202020204" pitchFamily="34" charset="0"/>
              </a:rPr>
            </a:br>
            <a:r>
              <a:rPr lang="es-ES" sz="2800" dirty="0">
                <a:ln w="0"/>
                <a:latin typeface="Arial" panose="020B0604020202020204" pitchFamily="34" charset="0"/>
                <a:cs typeface="Arial" panose="020B0604020202020204" pitchFamily="34" charset="0"/>
              </a:rPr>
              <a:t>0,00 15 km</a:t>
            </a:r>
            <a:r>
              <a:rPr lang="es-ES" sz="2800" baseline="30000" dirty="0">
                <a:ln w="0"/>
                <a:latin typeface="Arial" panose="020B0604020202020204" pitchFamily="34" charset="0"/>
                <a:cs typeface="Arial" panose="020B0604020202020204" pitchFamily="34" charset="0"/>
              </a:rPr>
              <a:t>3</a:t>
            </a:r>
            <a:r>
              <a:rPr lang="es-ES" sz="2800" dirty="0">
                <a:ln w="0"/>
                <a:latin typeface="Arial" panose="020B0604020202020204" pitchFamily="34" charset="0"/>
                <a:cs typeface="Arial" panose="020B0604020202020204" pitchFamily="34" charset="0"/>
              </a:rPr>
              <a:t> en dam</a:t>
            </a:r>
            <a:r>
              <a:rPr lang="es-ES" sz="2800" baseline="30000" dirty="0">
                <a:ln w="0"/>
                <a:latin typeface="Arial" panose="020B0604020202020204" pitchFamily="34" charset="0"/>
                <a:cs typeface="Arial" panose="020B0604020202020204" pitchFamily="34" charset="0"/>
              </a:rPr>
              <a:t>3</a:t>
            </a:r>
            <a:r>
              <a:rPr lang="es-ES" sz="2800" dirty="0">
                <a:ln w="0"/>
                <a:latin typeface="Arial" panose="020B0604020202020204" pitchFamily="34" charset="0"/>
                <a:cs typeface="Arial" panose="020B0604020202020204" pitchFamily="34" charset="0"/>
              </a:rPr>
              <a:t> ; 37,4 oz en </a:t>
            </a:r>
            <a:r>
              <a:rPr lang="es-ES" sz="2800" dirty="0" smtClean="0">
                <a:ln w="0"/>
                <a:latin typeface="Arial" panose="020B0604020202020204" pitchFamily="34" charset="0"/>
                <a:cs typeface="Arial" panose="020B0604020202020204" pitchFamily="34" charset="0"/>
              </a:rPr>
              <a:t>g</a:t>
            </a:r>
            <a:r>
              <a:rPr lang="es-ES" sz="2800" dirty="0">
                <a:ln w="0"/>
                <a:latin typeface="Arial" panose="020B0604020202020204" pitchFamily="34" charset="0"/>
                <a:cs typeface="Arial" panose="020B0604020202020204" pitchFamily="34" charset="0"/>
              </a:rPr>
              <a:t>;</a:t>
            </a:r>
            <a:r>
              <a:rPr lang="es-ES" sz="2800" dirty="0" smtClean="0">
                <a:ln w="0"/>
                <a:latin typeface="Arial" panose="020B0604020202020204" pitchFamily="34" charset="0"/>
                <a:cs typeface="Arial" panose="020B0604020202020204" pitchFamily="34" charset="0"/>
              </a:rPr>
              <a:t>16 </a:t>
            </a:r>
            <a:r>
              <a:rPr lang="es-ES" sz="2800" dirty="0">
                <a:ln w="0"/>
                <a:latin typeface="Arial" panose="020B0604020202020204" pitchFamily="34" charset="0"/>
                <a:cs typeface="Arial" panose="020B0604020202020204" pitchFamily="34" charset="0"/>
              </a:rPr>
              <a:t>cm en µm; </a:t>
            </a:r>
            <a:endParaRPr lang="es-ES" sz="2800" dirty="0" smtClean="0">
              <a:ln w="0"/>
              <a:latin typeface="Arial" panose="020B0604020202020204" pitchFamily="34" charset="0"/>
              <a:cs typeface="Arial" panose="020B0604020202020204" pitchFamily="34" charset="0"/>
            </a:endParaRPr>
          </a:p>
          <a:p>
            <a:pPr>
              <a:lnSpc>
                <a:spcPct val="150000"/>
              </a:lnSpc>
            </a:pPr>
            <a:r>
              <a:rPr lang="es-ES" sz="2800" dirty="0">
                <a:ln w="0"/>
                <a:latin typeface="Arial" panose="020B0604020202020204" pitchFamily="34" charset="0"/>
                <a:cs typeface="Arial" panose="020B0604020202020204" pitchFamily="34" charset="0"/>
              </a:rPr>
              <a:t> </a:t>
            </a:r>
            <a:r>
              <a:rPr lang="es-ES" sz="2800" dirty="0" smtClean="0">
                <a:ln w="0"/>
                <a:latin typeface="Arial" panose="020B0604020202020204" pitchFamily="34" charset="0"/>
                <a:cs typeface="Arial" panose="020B0604020202020204" pitchFamily="34" charset="0"/>
              </a:rPr>
              <a:t>                              400 </a:t>
            </a:r>
            <a:r>
              <a:rPr lang="es-ES" sz="2800" dirty="0">
                <a:ln w="0"/>
                <a:latin typeface="Arial" panose="020B0604020202020204" pitchFamily="34" charset="0"/>
                <a:cs typeface="Arial" panose="020B0604020202020204" pitchFamily="34" charset="0"/>
              </a:rPr>
              <a:t>gotas en cm</a:t>
            </a:r>
            <a:r>
              <a:rPr lang="es-ES" sz="2800" baseline="30000" dirty="0">
                <a:ln w="0"/>
                <a:latin typeface="Arial" panose="020B0604020202020204" pitchFamily="34" charset="0"/>
                <a:cs typeface="Arial" panose="020B0604020202020204" pitchFamily="34" charset="0"/>
              </a:rPr>
              <a:t>3</a:t>
            </a:r>
            <a:r>
              <a:rPr lang="es-ES" sz="2800" dirty="0">
                <a:ln w="0"/>
                <a:latin typeface="Arial" panose="020B0604020202020204" pitchFamily="34" charset="0"/>
                <a:cs typeface="Arial" panose="020B0604020202020204" pitchFamily="34" charset="0"/>
              </a:rPr>
              <a:t> ;15 kg en lb</a:t>
            </a:r>
            <a:br>
              <a:rPr lang="es-ES" sz="2800" dirty="0">
                <a:ln w="0"/>
                <a:latin typeface="Arial" panose="020B0604020202020204" pitchFamily="34" charset="0"/>
                <a:cs typeface="Arial" panose="020B0604020202020204" pitchFamily="34" charset="0"/>
              </a:rPr>
            </a:br>
            <a:endParaRPr lang="es-E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135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noChangeArrowheads="1"/>
          </p:cNvSpPr>
          <p:nvPr>
            <p:ph type="title"/>
          </p:nvPr>
        </p:nvSpPr>
        <p:spPr bwMode="auto">
          <a:xfrm>
            <a:off x="235527" y="-117177"/>
            <a:ext cx="8800968" cy="7560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09575" algn="l"/>
              </a:tabLst>
              <a:defRPr>
                <a:solidFill>
                  <a:schemeClr val="tx1"/>
                </a:solidFill>
                <a:latin typeface="Arial" panose="020B0604020202020204" pitchFamily="34" charset="0"/>
              </a:defRPr>
            </a:lvl1pPr>
            <a:lvl2pPr eaLnBrk="0" hangingPunct="0">
              <a:tabLst>
                <a:tab pos="409575" algn="l"/>
              </a:tabLst>
              <a:defRPr>
                <a:solidFill>
                  <a:schemeClr val="tx1"/>
                </a:solidFill>
                <a:latin typeface="Arial" panose="020B0604020202020204" pitchFamily="34" charset="0"/>
              </a:defRPr>
            </a:lvl2pPr>
            <a:lvl3pPr eaLnBrk="0" hangingPunct="0">
              <a:tabLst>
                <a:tab pos="409575" algn="l"/>
              </a:tabLst>
              <a:defRPr>
                <a:solidFill>
                  <a:schemeClr val="tx1"/>
                </a:solidFill>
                <a:latin typeface="Arial" panose="020B0604020202020204" pitchFamily="34" charset="0"/>
              </a:defRPr>
            </a:lvl3pPr>
            <a:lvl4pPr eaLnBrk="0" hangingPunct="0">
              <a:tabLst>
                <a:tab pos="409575" algn="l"/>
              </a:tabLst>
              <a:defRPr>
                <a:solidFill>
                  <a:schemeClr val="tx1"/>
                </a:solidFill>
                <a:latin typeface="Arial" panose="020B0604020202020204" pitchFamily="34" charset="0"/>
              </a:defRPr>
            </a:lvl4pPr>
            <a:lvl5pPr eaLnBrk="0" hangingPunct="0">
              <a:tabLst>
                <a:tab pos="409575" algn="l"/>
              </a:tabLst>
              <a:defRPr>
                <a:solidFill>
                  <a:schemeClr val="tx1"/>
                </a:solidFill>
                <a:latin typeface="Arial" panose="020B0604020202020204" pitchFamily="34" charset="0"/>
              </a:defRPr>
            </a:lvl5pPr>
            <a:lvl6pPr eaLnBrk="0" fontAlgn="base" hangingPunct="0">
              <a:spcBef>
                <a:spcPct val="0"/>
              </a:spcBef>
              <a:spcAft>
                <a:spcPct val="0"/>
              </a:spcAft>
              <a:tabLst>
                <a:tab pos="409575" algn="l"/>
              </a:tabLst>
              <a:defRPr>
                <a:solidFill>
                  <a:schemeClr val="tx1"/>
                </a:solidFill>
                <a:latin typeface="Arial" panose="020B0604020202020204" pitchFamily="34" charset="0"/>
              </a:defRPr>
            </a:lvl6pPr>
            <a:lvl7pPr eaLnBrk="0" fontAlgn="base" hangingPunct="0">
              <a:spcBef>
                <a:spcPct val="0"/>
              </a:spcBef>
              <a:spcAft>
                <a:spcPct val="0"/>
              </a:spcAft>
              <a:tabLst>
                <a:tab pos="409575" algn="l"/>
              </a:tabLst>
              <a:defRPr>
                <a:solidFill>
                  <a:schemeClr val="tx1"/>
                </a:solidFill>
                <a:latin typeface="Arial" panose="020B0604020202020204" pitchFamily="34" charset="0"/>
              </a:defRPr>
            </a:lvl7pPr>
            <a:lvl8pPr eaLnBrk="0" fontAlgn="base" hangingPunct="0">
              <a:spcBef>
                <a:spcPct val="0"/>
              </a:spcBef>
              <a:spcAft>
                <a:spcPct val="0"/>
              </a:spcAft>
              <a:tabLst>
                <a:tab pos="409575" algn="l"/>
              </a:tabLst>
              <a:defRPr>
                <a:solidFill>
                  <a:schemeClr val="tx1"/>
                </a:solidFill>
                <a:latin typeface="Arial" panose="020B0604020202020204" pitchFamily="34" charset="0"/>
              </a:defRPr>
            </a:lvl8pPr>
            <a:lvl9pPr eaLnBrk="0" fontAlgn="base" hangingPunct="0">
              <a:spcBef>
                <a:spcPct val="0"/>
              </a:spcBef>
              <a:spcAft>
                <a:spcPct val="0"/>
              </a:spcAft>
              <a:tabLst>
                <a:tab pos="409575" algn="l"/>
              </a:tabLst>
              <a:defRPr>
                <a:solidFill>
                  <a:schemeClr val="tx1"/>
                </a:solidFill>
                <a:latin typeface="Arial" panose="020B0604020202020204" pitchFamily="34" charset="0"/>
              </a:defRPr>
            </a:lvl9pPr>
          </a:lstStyle>
          <a:p>
            <a:pPr lvl="0" fontAlgn="base">
              <a:lnSpc>
                <a:spcPct val="150000"/>
              </a:lnSpc>
              <a:spcAft>
                <a:spcPct val="0"/>
              </a:spcAft>
              <a:buFontTx/>
              <a:buChar char="•"/>
            </a:pPr>
            <a:r>
              <a:rPr lang="es-ES" sz="4000" dirty="0">
                <a:solidFill>
                  <a:srgbClr val="FF0000"/>
                </a:solidFill>
                <a:effectLst/>
                <a:latin typeface="Arial Black" pitchFamily="34" charset="0"/>
                <a:cs typeface="Arial" panose="020B0604020202020204" pitchFamily="34" charset="0"/>
              </a:rPr>
              <a:t>Equipo3</a:t>
            </a:r>
            <a:r>
              <a:rPr lang="es-ES" sz="4000" dirty="0" smtClean="0">
                <a:solidFill>
                  <a:srgbClr val="FF0000"/>
                </a:solidFill>
                <a:effectLst/>
                <a:latin typeface="Arial Black" pitchFamily="34" charset="0"/>
                <a:cs typeface="Arial" panose="020B0604020202020204" pitchFamily="34" charset="0"/>
              </a:rPr>
              <a:t>:</a:t>
            </a:r>
            <a:r>
              <a:rPr lang="es-ES" sz="4000" dirty="0">
                <a:effectLst/>
                <a:latin typeface="Arial Black" pitchFamily="34" charset="0"/>
                <a:cs typeface="Arial" panose="020B0604020202020204" pitchFamily="34" charset="0"/>
              </a:rPr>
              <a:t> </a:t>
            </a:r>
            <a:r>
              <a:rPr lang="es-ES" sz="3600" dirty="0" smtClean="0">
                <a:effectLst/>
                <a:cs typeface="Arial" panose="020B0604020202020204" pitchFamily="34" charset="0"/>
              </a:rPr>
              <a:t/>
            </a:r>
            <a:br>
              <a:rPr lang="es-ES" sz="3600" dirty="0" smtClean="0">
                <a:effectLst/>
                <a:cs typeface="Arial" panose="020B0604020202020204" pitchFamily="34" charset="0"/>
              </a:rPr>
            </a:br>
            <a:r>
              <a:rPr lang="es-ES" sz="3600" dirty="0" smtClean="0">
                <a:effectLst/>
                <a:cs typeface="Arial" panose="020B0604020202020204" pitchFamily="34" charset="0"/>
              </a:rPr>
              <a:t>¿</a:t>
            </a:r>
            <a:r>
              <a:rPr lang="es-ES" sz="3600" dirty="0">
                <a:effectLst/>
                <a:cs typeface="Arial" panose="020B0604020202020204" pitchFamily="34" charset="0"/>
              </a:rPr>
              <a:t>Conocen otros sistemas de unidades</a:t>
            </a:r>
            <a:r>
              <a:rPr lang="es-ES" sz="3600" dirty="0" smtClean="0">
                <a:effectLst/>
                <a:cs typeface="Arial" panose="020B0604020202020204" pitchFamily="34" charset="0"/>
              </a:rPr>
              <a:t>? Investigar y traer resumen escrito  para socializar con tus compañeros  </a:t>
            </a:r>
            <a:r>
              <a:rPr lang="es-ES" sz="3600" dirty="0">
                <a:effectLst/>
                <a:cs typeface="Arial" panose="020B0604020202020204" pitchFamily="34" charset="0"/>
              </a:rPr>
              <a:t/>
            </a:r>
            <a:br>
              <a:rPr lang="es-ES" sz="3600" dirty="0">
                <a:effectLst/>
                <a:cs typeface="Arial" panose="020B0604020202020204" pitchFamily="34" charset="0"/>
              </a:rPr>
            </a:br>
            <a:r>
              <a:rPr lang="es-ES" sz="3600" dirty="0" smtClean="0">
                <a:effectLst/>
                <a:cs typeface="Arial" panose="020B0604020202020204" pitchFamily="34" charset="0"/>
              </a:rPr>
              <a:t>     Convertir:</a:t>
            </a:r>
            <a:r>
              <a:rPr lang="es-ES" sz="3600" dirty="0">
                <a:effectLst/>
                <a:cs typeface="Arial" panose="020B0604020202020204" pitchFamily="34" charset="0"/>
              </a:rPr>
              <a:t/>
            </a:r>
            <a:br>
              <a:rPr lang="es-ES" sz="3600" dirty="0">
                <a:effectLst/>
                <a:cs typeface="Arial" panose="020B0604020202020204" pitchFamily="34" charset="0"/>
              </a:rPr>
            </a:br>
            <a:r>
              <a:rPr lang="es-ES" sz="3600" dirty="0" smtClean="0">
                <a:effectLst/>
                <a:cs typeface="Arial" panose="020B0604020202020204" pitchFamily="34" charset="0"/>
              </a:rPr>
              <a:t>     </a:t>
            </a:r>
            <a:r>
              <a:rPr lang="es-ES" sz="3600" baseline="30000" dirty="0">
                <a:cs typeface="Arial" panose="020B0604020202020204" pitchFamily="34" charset="0"/>
              </a:rPr>
              <a:t>a</a:t>
            </a:r>
            <a:r>
              <a:rPr lang="es-ES" sz="3600" baseline="30000" dirty="0" smtClean="0">
                <a:effectLst/>
                <a:cs typeface="Arial" panose="020B0604020202020204" pitchFamily="34" charset="0"/>
              </a:rPr>
              <a:t>) </a:t>
            </a:r>
            <a:r>
              <a:rPr lang="es-ES" sz="3600" dirty="0">
                <a:effectLst/>
                <a:cs typeface="Arial" panose="020B0604020202020204" pitchFamily="34" charset="0"/>
              </a:rPr>
              <a:t>30 m/</a:t>
            </a:r>
            <a:r>
              <a:rPr lang="es-ES" sz="3600" dirty="0" err="1">
                <a:effectLst/>
                <a:cs typeface="Arial" panose="020B0604020202020204" pitchFamily="34" charset="0"/>
              </a:rPr>
              <a:t>seg</a:t>
            </a:r>
            <a:r>
              <a:rPr lang="es-ES" sz="3600" dirty="0">
                <a:effectLst/>
                <a:cs typeface="Arial" panose="020B0604020202020204" pitchFamily="34" charset="0"/>
              </a:rPr>
              <a:t> </a:t>
            </a:r>
            <a:r>
              <a:rPr lang="es-ES" sz="3600" dirty="0" smtClean="0">
                <a:effectLst/>
                <a:cs typeface="Arial" panose="020B0604020202020204" pitchFamily="34" charset="0"/>
              </a:rPr>
              <a:t>   en    km/h </a:t>
            </a:r>
            <a:r>
              <a:rPr lang="es-ES" sz="3600" dirty="0">
                <a:effectLst/>
                <a:cs typeface="Arial" panose="020B0604020202020204" pitchFamily="34" charset="0"/>
              </a:rPr>
              <a:t/>
            </a:r>
            <a:br>
              <a:rPr lang="es-ES" sz="3600" dirty="0">
                <a:effectLst/>
                <a:cs typeface="Arial" panose="020B0604020202020204" pitchFamily="34" charset="0"/>
              </a:rPr>
            </a:br>
            <a:r>
              <a:rPr lang="es-ES" sz="3600" dirty="0" smtClean="0">
                <a:effectLst/>
                <a:cs typeface="Arial" panose="020B0604020202020204" pitchFamily="34" charset="0"/>
              </a:rPr>
              <a:t>     b) </a:t>
            </a:r>
            <a:r>
              <a:rPr lang="es-ES" sz="3600" dirty="0">
                <a:effectLst/>
                <a:cs typeface="Arial" panose="020B0604020202020204" pitchFamily="34" charset="0"/>
              </a:rPr>
              <a:t>25 km/min</a:t>
            </a:r>
            <a:r>
              <a:rPr lang="es-ES" sz="3600" baseline="30000" dirty="0">
                <a:effectLst/>
                <a:cs typeface="Arial" panose="020B0604020202020204" pitchFamily="34" charset="0"/>
              </a:rPr>
              <a:t>2 </a:t>
            </a:r>
            <a:r>
              <a:rPr lang="es-ES" sz="3600" baseline="30000" dirty="0" smtClean="0">
                <a:effectLst/>
                <a:cs typeface="Arial" panose="020B0604020202020204" pitchFamily="34" charset="0"/>
              </a:rPr>
              <a:t>   </a:t>
            </a:r>
            <a:r>
              <a:rPr lang="es-ES" sz="3600" dirty="0" smtClean="0">
                <a:effectLst/>
                <a:cs typeface="Arial" panose="020B0604020202020204" pitchFamily="34" charset="0"/>
              </a:rPr>
              <a:t>a    m/seg</a:t>
            </a:r>
            <a:r>
              <a:rPr lang="es-ES" sz="3600" baseline="30000" dirty="0" smtClean="0">
                <a:effectLst/>
                <a:cs typeface="Arial" panose="020B0604020202020204" pitchFamily="34" charset="0"/>
              </a:rPr>
              <a:t>2 </a:t>
            </a:r>
            <a:r>
              <a:rPr lang="es-ES" sz="3600" dirty="0">
                <a:effectLst/>
                <a:cs typeface="Arial" panose="020B0604020202020204" pitchFamily="34" charset="0"/>
              </a:rPr>
              <a:t/>
            </a:r>
            <a:br>
              <a:rPr lang="es-ES" sz="3600" dirty="0">
                <a:effectLst/>
                <a:cs typeface="Arial" panose="020B0604020202020204" pitchFamily="34" charset="0"/>
              </a:rPr>
            </a:br>
            <a:r>
              <a:rPr kumimoji="0" lang="es-ES" sz="3600" b="0" i="0" u="none" strike="noStrike" cap="none" normalizeH="0" baseline="0" dirty="0" smtClean="0">
                <a:ln>
                  <a:noFill/>
                </a:ln>
                <a:solidFill>
                  <a:srgbClr val="FF0000"/>
                </a:solidFill>
                <a:effectLst/>
                <a:ea typeface="Verdana" panose="020B0604030504040204" pitchFamily="34" charset="0"/>
                <a:cs typeface="Arial" panose="020B0604020202020204" pitchFamily="34" charset="0"/>
              </a:rPr>
              <a:t/>
            </a:r>
            <a:br>
              <a:rPr kumimoji="0" lang="es-ES" sz="3600" b="0" i="0" u="none" strike="noStrike" cap="none" normalizeH="0" baseline="0" dirty="0" smtClean="0">
                <a:ln>
                  <a:noFill/>
                </a:ln>
                <a:solidFill>
                  <a:srgbClr val="FF0000"/>
                </a:solidFill>
                <a:effectLst/>
                <a:ea typeface="Verdana" panose="020B0604030504040204" pitchFamily="34" charset="0"/>
                <a:cs typeface="Arial" panose="020B0604020202020204" pitchFamily="34" charset="0"/>
              </a:rPr>
            </a:br>
            <a:endParaRPr kumimoji="0" lang="es-ES" sz="3600" i="0" u="none" strike="noStrike" cap="none" normalizeH="0" baseline="0" dirty="0" smtClean="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2166146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07504" y="188640"/>
            <a:ext cx="8856984" cy="6584429"/>
          </a:xfrm>
        </p:spPr>
        <p:txBody>
          <a:bodyPr>
            <a:normAutofit lnSpcReduction="10000"/>
          </a:bodyPr>
          <a:lstStyle/>
          <a:p>
            <a:pPr marL="0" lvl="0" indent="0" fontAlgn="base">
              <a:lnSpc>
                <a:spcPct val="150000"/>
              </a:lnSpc>
              <a:spcBef>
                <a:spcPts val="0"/>
              </a:spcBef>
              <a:spcAft>
                <a:spcPct val="0"/>
              </a:spcAft>
              <a:buNone/>
            </a:pPr>
            <a:r>
              <a:rPr lang="es-ES" sz="4000" dirty="0" smtClean="0">
                <a:solidFill>
                  <a:srgbClr val="FF0000"/>
                </a:solidFill>
                <a:latin typeface="Arial Black" pitchFamily="34" charset="0"/>
                <a:ea typeface="Verdana" panose="020B0604030504040204" pitchFamily="34" charset="0"/>
                <a:cs typeface="Verdana" panose="020B0604030504040204" pitchFamily="34" charset="0"/>
              </a:rPr>
              <a:t>Equipo 4:</a:t>
            </a:r>
          </a:p>
          <a:p>
            <a:pPr marL="0" lvl="0" indent="0" fontAlgn="base">
              <a:lnSpc>
                <a:spcPct val="150000"/>
              </a:lnSpc>
              <a:spcBef>
                <a:spcPts val="0"/>
              </a:spcBef>
              <a:spcAft>
                <a:spcPct val="0"/>
              </a:spcAft>
              <a:buNone/>
            </a:pPr>
            <a:r>
              <a:rPr lang="es-ES" sz="3200" dirty="0" smtClean="0">
                <a:latin typeface="Arial" panose="020B0604020202020204" pitchFamily="34" charset="0"/>
                <a:ea typeface="Verdana" panose="020B0604030504040204" pitchFamily="34" charset="0"/>
                <a:cs typeface="Arial" panose="020B0604020202020204" pitchFamily="34" charset="0"/>
              </a:rPr>
              <a:t>Efectúa  </a:t>
            </a:r>
            <a:r>
              <a:rPr lang="es-ES" sz="3200" dirty="0">
                <a:latin typeface="Arial" panose="020B0604020202020204" pitchFamily="34" charset="0"/>
                <a:ea typeface="Verdana" panose="020B0604030504040204" pitchFamily="34" charset="0"/>
                <a:cs typeface="Arial" panose="020B0604020202020204" pitchFamily="34" charset="0"/>
              </a:rPr>
              <a:t>las adiciones siguientes:</a:t>
            </a:r>
          </a:p>
          <a:p>
            <a:pPr marL="0" lvl="0" indent="0" eaLnBrk="0" fontAlgn="base" hangingPunct="0">
              <a:lnSpc>
                <a:spcPct val="150000"/>
              </a:lnSpc>
              <a:spcBef>
                <a:spcPct val="0"/>
              </a:spcBef>
              <a:spcAft>
                <a:spcPct val="0"/>
              </a:spcAft>
              <a:buClrTx/>
              <a:buSzTx/>
              <a:buNone/>
              <a:tabLst>
                <a:tab pos="409575" algn="l"/>
              </a:tabLst>
            </a:pPr>
            <a:r>
              <a:rPr lang="pt-BR" sz="3200" dirty="0" smtClean="0">
                <a:latin typeface="Arial" panose="020B0604020202020204" pitchFamily="34" charset="0"/>
                <a:ea typeface="Verdana" panose="020B0604030504040204" pitchFamily="34" charset="0"/>
                <a:cs typeface="Arial" panose="020B0604020202020204" pitchFamily="34" charset="0"/>
              </a:rPr>
              <a:t>a) 4 h 17 min  10 s  y  1 h  32 s   </a:t>
            </a:r>
          </a:p>
          <a:p>
            <a:pPr marL="0" lvl="0" indent="0" eaLnBrk="0" fontAlgn="base" hangingPunct="0">
              <a:lnSpc>
                <a:spcPct val="150000"/>
              </a:lnSpc>
              <a:spcBef>
                <a:spcPct val="0"/>
              </a:spcBef>
              <a:spcAft>
                <a:spcPct val="0"/>
              </a:spcAft>
              <a:buClrTx/>
              <a:buSzTx/>
              <a:buNone/>
              <a:tabLst>
                <a:tab pos="409575" algn="l"/>
              </a:tabLst>
            </a:pPr>
            <a:r>
              <a:rPr lang="pt-BR" sz="3200" dirty="0" smtClean="0">
                <a:latin typeface="Arial" panose="020B0604020202020204" pitchFamily="34" charset="0"/>
                <a:ea typeface="Verdana" panose="020B0604030504040204" pitchFamily="34" charset="0"/>
                <a:cs typeface="Arial" panose="020B0604020202020204" pitchFamily="34" charset="0"/>
              </a:rPr>
              <a:t> b) 13 h  5 min  59 s  y  15 min 30 s</a:t>
            </a:r>
            <a:r>
              <a:rPr lang="es-ES" sz="3200" dirty="0" smtClean="0">
                <a:latin typeface="Arial" panose="020B0604020202020204" pitchFamily="34" charset="0"/>
                <a:ea typeface="Verdana" panose="020B0604030504040204" pitchFamily="34" charset="0"/>
                <a:cs typeface="Arial" panose="020B0604020202020204" pitchFamily="34" charset="0"/>
              </a:rPr>
              <a:t/>
            </a:r>
            <a:br>
              <a:rPr lang="es-ES" sz="3200" dirty="0" smtClean="0">
                <a:latin typeface="Arial" panose="020B0604020202020204" pitchFamily="34" charset="0"/>
                <a:ea typeface="Verdana" panose="020B0604030504040204" pitchFamily="34" charset="0"/>
                <a:cs typeface="Arial" panose="020B0604020202020204" pitchFamily="34" charset="0"/>
              </a:rPr>
            </a:br>
            <a:r>
              <a:rPr lang="es-ES" sz="3200" dirty="0" smtClean="0">
                <a:latin typeface="Arial" panose="020B0604020202020204" pitchFamily="34" charset="0"/>
                <a:ea typeface="Verdana" panose="020B0604030504040204" pitchFamily="34" charset="0"/>
                <a:cs typeface="Arial" panose="020B0604020202020204" pitchFamily="34" charset="0"/>
              </a:rPr>
              <a:t>Convierte:</a:t>
            </a:r>
            <a:endParaRPr lang="es-ES" sz="3200" dirty="0">
              <a:latin typeface="Arial" panose="020B0604020202020204" pitchFamily="34" charset="0"/>
              <a:ea typeface="Verdana" panose="020B0604030504040204" pitchFamily="34" charset="0"/>
              <a:cs typeface="Arial" panose="020B0604020202020204" pitchFamily="34" charset="0"/>
            </a:endParaRPr>
          </a:p>
          <a:p>
            <a:pPr fontAlgn="t"/>
            <a:r>
              <a:rPr lang="es-ES" sz="3200" dirty="0" smtClean="0">
                <a:latin typeface="Arial" panose="020B0604020202020204" pitchFamily="34" charset="0"/>
                <a:cs typeface="Arial" panose="020B0604020202020204" pitchFamily="34" charset="0"/>
              </a:rPr>
              <a:t>10 </a:t>
            </a:r>
            <a:r>
              <a:rPr lang="es-ES" sz="3200" dirty="0">
                <a:latin typeface="Arial" panose="020B0604020202020204" pitchFamily="34" charset="0"/>
                <a:cs typeface="Arial" panose="020B0604020202020204" pitchFamily="34" charset="0"/>
              </a:rPr>
              <a:t>000 cm</a:t>
            </a:r>
            <a:r>
              <a:rPr lang="es-ES" sz="3200" baseline="30000" dirty="0">
                <a:latin typeface="Arial" panose="020B0604020202020204" pitchFamily="34" charset="0"/>
                <a:cs typeface="Arial" panose="020B0604020202020204" pitchFamily="34" charset="0"/>
              </a:rPr>
              <a:t>3</a:t>
            </a:r>
            <a:r>
              <a:rPr lang="es-ES" sz="3200" dirty="0">
                <a:latin typeface="Arial" panose="020B0604020202020204" pitchFamily="34" charset="0"/>
                <a:cs typeface="Arial" panose="020B0604020202020204" pitchFamily="34" charset="0"/>
              </a:rPr>
              <a:t> </a:t>
            </a:r>
            <a:r>
              <a:rPr lang="es-ES" sz="3200" dirty="0" smtClean="0">
                <a:latin typeface="Arial" panose="020B0604020202020204" pitchFamily="34" charset="0"/>
                <a:cs typeface="Arial" panose="020B0604020202020204" pitchFamily="34" charset="0"/>
              </a:rPr>
              <a:t>en L</a:t>
            </a:r>
            <a:r>
              <a:rPr lang="es-ES" sz="3200" dirty="0">
                <a:latin typeface="Arial" panose="020B0604020202020204" pitchFamily="34" charset="0"/>
                <a:cs typeface="Arial" panose="020B0604020202020204" pitchFamily="34" charset="0"/>
              </a:rPr>
              <a:t> </a:t>
            </a:r>
            <a:r>
              <a:rPr lang="es-ES" sz="3200" dirty="0" smtClean="0">
                <a:latin typeface="Arial" panose="020B0604020202020204" pitchFamily="34" charset="0"/>
                <a:cs typeface="Arial" panose="020B0604020202020204" pitchFamily="34" charset="0"/>
              </a:rPr>
              <a:t>        0,17 </a:t>
            </a:r>
            <a:r>
              <a:rPr lang="es-ES" sz="3200" dirty="0">
                <a:latin typeface="Arial" panose="020B0604020202020204" pitchFamily="34" charset="0"/>
                <a:cs typeface="Arial" panose="020B0604020202020204" pitchFamily="34" charset="0"/>
              </a:rPr>
              <a:t>lb en g</a:t>
            </a:r>
          </a:p>
          <a:p>
            <a:pPr fontAlgn="t"/>
            <a:r>
              <a:rPr lang="es-ES" sz="3200" dirty="0" smtClean="0">
                <a:latin typeface="Arial" panose="020B0604020202020204" pitchFamily="34" charset="0"/>
                <a:cs typeface="Arial" panose="020B0604020202020204" pitchFamily="34" charset="0"/>
              </a:rPr>
              <a:t>2,25 </a:t>
            </a:r>
            <a:r>
              <a:rPr lang="es-ES" sz="3200" dirty="0">
                <a:latin typeface="Arial" panose="020B0604020202020204" pitchFamily="34" charset="0"/>
                <a:cs typeface="Arial" panose="020B0604020202020204" pitchFamily="34" charset="0"/>
              </a:rPr>
              <a:t>kg en </a:t>
            </a:r>
            <a:r>
              <a:rPr lang="es-ES" sz="3200" dirty="0" smtClean="0">
                <a:latin typeface="Arial" panose="020B0604020202020204" pitchFamily="34" charset="0"/>
                <a:cs typeface="Arial" panose="020B0604020202020204" pitchFamily="34" charset="0"/>
              </a:rPr>
              <a:t>oz</a:t>
            </a:r>
            <a:r>
              <a:rPr lang="es-ES" sz="3200" dirty="0">
                <a:latin typeface="Arial" panose="020B0604020202020204" pitchFamily="34" charset="0"/>
                <a:cs typeface="Arial" panose="020B0604020202020204" pitchFamily="34" charset="0"/>
              </a:rPr>
              <a:t> </a:t>
            </a:r>
            <a:r>
              <a:rPr lang="es-ES" sz="3200" dirty="0" smtClean="0">
                <a:latin typeface="Arial" panose="020B0604020202020204" pitchFamily="34" charset="0"/>
                <a:cs typeface="Arial" panose="020B0604020202020204" pitchFamily="34" charset="0"/>
              </a:rPr>
              <a:t>            1,5 </a:t>
            </a:r>
            <a:r>
              <a:rPr lang="es-ES" sz="3200" dirty="0">
                <a:latin typeface="Arial" panose="020B0604020202020204" pitchFamily="34" charset="0"/>
                <a:cs typeface="Arial" panose="020B0604020202020204" pitchFamily="34" charset="0"/>
              </a:rPr>
              <a:t>· 10</a:t>
            </a:r>
            <a:r>
              <a:rPr lang="es-ES" sz="3200" baseline="30000" dirty="0">
                <a:latin typeface="Arial" panose="020B0604020202020204" pitchFamily="34" charset="0"/>
                <a:cs typeface="Arial" panose="020B0604020202020204" pitchFamily="34" charset="0"/>
              </a:rPr>
              <a:t>-5</a:t>
            </a:r>
            <a:r>
              <a:rPr lang="es-ES" sz="3200" dirty="0">
                <a:latin typeface="Arial" panose="020B0604020202020204" pitchFamily="34" charset="0"/>
                <a:cs typeface="Arial" panose="020B0604020202020204" pitchFamily="34" charset="0"/>
              </a:rPr>
              <a:t> µm en m</a:t>
            </a:r>
          </a:p>
          <a:p>
            <a:endParaRPr lang="es-ES" sz="3200" baseline="30000" dirty="0" smtClean="0">
              <a:latin typeface="Arial" panose="020B0604020202020204" pitchFamily="34" charset="0"/>
              <a:cs typeface="Arial" panose="020B0604020202020204" pitchFamily="34" charset="0"/>
            </a:endParaRPr>
          </a:p>
          <a:p>
            <a:pPr marL="109728" indent="0">
              <a:buNone/>
            </a:pPr>
            <a:r>
              <a:rPr lang="es-ES" sz="4800" baseline="30000" dirty="0" smtClean="0">
                <a:latin typeface="Arial" panose="020B0604020202020204" pitchFamily="34" charset="0"/>
                <a:cs typeface="Arial" panose="020B0604020202020204" pitchFamily="34" charset="0"/>
              </a:rPr>
              <a:t>Resolver </a:t>
            </a:r>
            <a:r>
              <a:rPr lang="es-ES" sz="4800" baseline="30000" dirty="0">
                <a:latin typeface="Arial" panose="020B0604020202020204" pitchFamily="34" charset="0"/>
                <a:cs typeface="Arial" panose="020B0604020202020204" pitchFamily="34" charset="0"/>
              </a:rPr>
              <a:t>el ejercicio 1 propuesto al inicio de la clase.</a:t>
            </a:r>
            <a:endParaRPr lang="es-E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893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982" y="698352"/>
            <a:ext cx="9047018" cy="928694"/>
          </a:xfrm>
        </p:spPr>
        <p:txBody>
          <a:bodyPr>
            <a:noAutofit/>
          </a:bodyPr>
          <a:lstStyle/>
          <a:p>
            <a:pPr algn="ctr"/>
            <a:r>
              <a:rPr lang="es-ES" sz="3600" dirty="0" smtClean="0">
                <a:solidFill>
                  <a:schemeClr val="tx1"/>
                </a:solidFill>
                <a:latin typeface="Arial Black" panose="020B0A04020102020204" pitchFamily="34" charset="0"/>
                <a:cs typeface="Arial" panose="020B0604020202020204" pitchFamily="34" charset="0"/>
              </a:rPr>
              <a:t>Actividades</a:t>
            </a:r>
            <a:r>
              <a:rPr lang="es-ES" sz="3600" b="1" dirty="0" smtClean="0">
                <a:solidFill>
                  <a:schemeClr val="tx1"/>
                </a:solidFill>
                <a:latin typeface="Arial Black" panose="020B0A04020102020204" pitchFamily="34" charset="0"/>
                <a:cs typeface="Arial" panose="020B0604020202020204" pitchFamily="34" charset="0"/>
              </a:rPr>
              <a:t> </a:t>
            </a:r>
            <a:r>
              <a:rPr lang="es-ES" sz="3600" b="1" dirty="0">
                <a:solidFill>
                  <a:schemeClr val="tx1"/>
                </a:solidFill>
                <a:latin typeface="Arial Black" panose="020B0A04020102020204" pitchFamily="34" charset="0"/>
                <a:cs typeface="Arial" panose="020B0604020202020204" pitchFamily="34" charset="0"/>
              </a:rPr>
              <a:t>para la </a:t>
            </a:r>
            <a:r>
              <a:rPr lang="es-ES" sz="3600" b="1" dirty="0" smtClean="0">
                <a:solidFill>
                  <a:schemeClr val="tx1"/>
                </a:solidFill>
                <a:latin typeface="Arial Black" panose="020B0A04020102020204" pitchFamily="34" charset="0"/>
                <a:cs typeface="Arial" panose="020B0604020202020204" pitchFamily="34" charset="0"/>
              </a:rPr>
              <a:t>próxima clase</a:t>
            </a:r>
            <a:r>
              <a:rPr lang="es-ES" sz="3600" b="1" dirty="0" smtClean="0">
                <a:latin typeface="Arial Black" panose="020B0A04020102020204" pitchFamily="34" charset="0"/>
                <a:cs typeface="Arial" panose="020B0604020202020204" pitchFamily="34" charset="0"/>
              </a:rPr>
              <a:t/>
            </a:r>
            <a:br>
              <a:rPr lang="es-ES" sz="3600" b="1" dirty="0" smtClean="0">
                <a:latin typeface="Arial Black" panose="020B0A04020102020204" pitchFamily="34" charset="0"/>
                <a:cs typeface="Arial" panose="020B0604020202020204" pitchFamily="34" charset="0"/>
              </a:rPr>
            </a:br>
            <a:endParaRPr lang="es-MX" sz="3600" b="1" dirty="0">
              <a:latin typeface="Arial Black" panose="020B0A04020102020204" pitchFamily="34" charset="0"/>
              <a:cs typeface="Arial" panose="020B0604020202020204" pitchFamily="34" charset="0"/>
            </a:endParaRPr>
          </a:p>
        </p:txBody>
      </p:sp>
      <p:sp>
        <p:nvSpPr>
          <p:cNvPr id="3" name="Marcador de texto 2"/>
          <p:cNvSpPr>
            <a:spLocks noGrp="1"/>
          </p:cNvSpPr>
          <p:nvPr>
            <p:ph type="body" sz="half" idx="1"/>
          </p:nvPr>
        </p:nvSpPr>
        <p:spPr>
          <a:xfrm>
            <a:off x="0" y="1133856"/>
            <a:ext cx="8686800" cy="5322362"/>
          </a:xfrm>
        </p:spPr>
        <p:txBody>
          <a:bodyPr>
            <a:normAutofit fontScale="70000" lnSpcReduction="20000"/>
          </a:bodyPr>
          <a:lstStyle/>
          <a:p>
            <a:pPr lvl="0">
              <a:lnSpc>
                <a:spcPct val="150000"/>
              </a:lnSpc>
            </a:pPr>
            <a:endParaRPr lang="es-ES" sz="3600" dirty="0" smtClean="0">
              <a:latin typeface="Arial" panose="020B0604020202020204" pitchFamily="34" charset="0"/>
              <a:cs typeface="Arial" panose="020B0604020202020204" pitchFamily="34" charset="0"/>
            </a:endParaRPr>
          </a:p>
          <a:p>
            <a:pPr lvl="0">
              <a:lnSpc>
                <a:spcPct val="150000"/>
              </a:lnSpc>
            </a:pPr>
            <a:r>
              <a:rPr lang="es-ES" sz="4100" dirty="0" smtClean="0">
                <a:latin typeface="Arial" panose="020B0604020202020204" pitchFamily="34" charset="0"/>
                <a:cs typeface="Arial" panose="020B0604020202020204" pitchFamily="34" charset="0"/>
              </a:rPr>
              <a:t>Investiga las magnitudes  que se utilizan con frecuencia en la medicina.</a:t>
            </a:r>
          </a:p>
          <a:p>
            <a:pPr lvl="0">
              <a:lnSpc>
                <a:spcPct val="150000"/>
              </a:lnSpc>
            </a:pPr>
            <a:endParaRPr lang="es-ES" sz="4100" dirty="0" smtClean="0">
              <a:latin typeface="Arial" panose="020B0604020202020204" pitchFamily="34" charset="0"/>
              <a:cs typeface="Arial" panose="020B0604020202020204" pitchFamily="34" charset="0"/>
            </a:endParaRPr>
          </a:p>
          <a:p>
            <a:pPr lvl="0">
              <a:lnSpc>
                <a:spcPct val="150000"/>
              </a:lnSpc>
            </a:pPr>
            <a:r>
              <a:rPr lang="es-ES" sz="4100" dirty="0" smtClean="0">
                <a:latin typeface="Arial" panose="020B0604020202020204" pitchFamily="34" charset="0"/>
                <a:cs typeface="Arial" panose="020B0604020202020204" pitchFamily="34" charset="0"/>
              </a:rPr>
              <a:t>Realiza un resumen de las principales unidades de medidas utilizadas en la elaboración de medicamentos.</a:t>
            </a:r>
          </a:p>
          <a:p>
            <a:pPr marL="109728" indent="0">
              <a:lnSpc>
                <a:spcPct val="150000"/>
              </a:lnSpc>
              <a:buNone/>
            </a:pPr>
            <a:r>
              <a:rPr lang="es-MX" sz="4100" dirty="0" smtClean="0">
                <a:latin typeface="Arial" pitchFamily="34" charset="0"/>
                <a:cs typeface="Arial" pitchFamily="34" charset="0"/>
              </a:rPr>
              <a:t> </a:t>
            </a:r>
            <a:endParaRPr lang="es-MX" sz="4100" dirty="0">
              <a:latin typeface="Arial" pitchFamily="34" charset="0"/>
              <a:cs typeface="Arial" pitchFamily="34" charset="0"/>
            </a:endParaRPr>
          </a:p>
        </p:txBody>
      </p:sp>
    </p:spTree>
    <p:extLst>
      <p:ext uri="{BB962C8B-B14F-4D97-AF65-F5344CB8AC3E}">
        <p14:creationId xmlns:p14="http://schemas.microsoft.com/office/powerpoint/2010/main" val="1542505213"/>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281" y="124691"/>
            <a:ext cx="8836458" cy="875417"/>
          </a:xfrm>
        </p:spPr>
        <p:txBody>
          <a:bodyPr>
            <a:noAutofit/>
          </a:bodyPr>
          <a:lstStyle/>
          <a:p>
            <a:pPr algn="ctr"/>
            <a:r>
              <a:rPr lang="es-VE" sz="3600" b="1" dirty="0" smtClean="0">
                <a:solidFill>
                  <a:schemeClr val="tx1"/>
                </a:solidFill>
                <a:effectLst/>
                <a:latin typeface="Arial Black" panose="020B0A04020102020204" pitchFamily="34" charset="0"/>
              </a:rPr>
              <a:t>CONCLUSIONES DE LA CLASE</a:t>
            </a:r>
            <a:endParaRPr lang="es-MX" sz="3600" b="1" dirty="0">
              <a:solidFill>
                <a:schemeClr val="tx1"/>
              </a:solidFill>
              <a:effectLst/>
              <a:latin typeface="Arial Black" panose="020B0A04020102020204" pitchFamily="34" charset="0"/>
            </a:endParaRPr>
          </a:p>
        </p:txBody>
      </p:sp>
      <p:sp>
        <p:nvSpPr>
          <p:cNvPr id="3" name="Marcador de texto 2"/>
          <p:cNvSpPr>
            <a:spLocks noGrp="1"/>
          </p:cNvSpPr>
          <p:nvPr>
            <p:ph type="body" sz="half" idx="1"/>
          </p:nvPr>
        </p:nvSpPr>
        <p:spPr>
          <a:xfrm>
            <a:off x="164592" y="1371600"/>
            <a:ext cx="8702317" cy="5084618"/>
          </a:xfrm>
        </p:spPr>
        <p:txBody>
          <a:bodyPr>
            <a:normAutofit lnSpcReduction="10000"/>
          </a:bodyPr>
          <a:lstStyle/>
          <a:p>
            <a:pPr lvl="0"/>
            <a:r>
              <a:rPr lang="es-ES" sz="3200" dirty="0" smtClean="0">
                <a:latin typeface="Arial" pitchFamily="34" charset="0"/>
                <a:cs typeface="Arial" pitchFamily="34" charset="0"/>
              </a:rPr>
              <a:t>El </a:t>
            </a:r>
            <a:r>
              <a:rPr lang="es-ES" sz="3200" dirty="0">
                <a:latin typeface="Arial" panose="020B0604020202020204" pitchFamily="34" charset="0"/>
              </a:rPr>
              <a:t>aprendizaje del cálculo de conversiones de cantidades de magnitudes </a:t>
            </a:r>
            <a:r>
              <a:rPr lang="es-ES" sz="3200" dirty="0" smtClean="0">
                <a:latin typeface="Arial" panose="020B0604020202020204" pitchFamily="34" charset="0"/>
              </a:rPr>
              <a:t> resulta necesario </a:t>
            </a:r>
            <a:r>
              <a:rPr lang="es-ES" sz="3200" dirty="0" smtClean="0">
                <a:latin typeface="Arial" pitchFamily="34" charset="0"/>
                <a:cs typeface="Arial" pitchFamily="34" charset="0"/>
              </a:rPr>
              <a:t>para resolver problemas que cotidianamente se les presentan a los trabajadores de la salud </a:t>
            </a:r>
          </a:p>
          <a:p>
            <a:pPr lvl="0"/>
            <a:endParaRPr lang="es-ES" sz="3200" dirty="0" smtClean="0">
              <a:latin typeface="Arial" panose="020B0604020202020204" pitchFamily="34" charset="0"/>
            </a:endParaRPr>
          </a:p>
          <a:p>
            <a:pPr lvl="0"/>
            <a:r>
              <a:rPr lang="es-ES" sz="3200" dirty="0" smtClean="0">
                <a:latin typeface="Arial" panose="020B0604020202020204" pitchFamily="34" charset="0"/>
              </a:rPr>
              <a:t>El </a:t>
            </a:r>
            <a:r>
              <a:rPr lang="es-ES" sz="3200" dirty="0">
                <a:latin typeface="Arial" panose="020B0604020202020204" pitchFamily="34" charset="0"/>
              </a:rPr>
              <a:t>aprendizaje del cálculo de conversiones de cantidades de magnitudes,  permite establecer relaciones interdisciplinarias que propician el aprendizaje significativo</a:t>
            </a:r>
            <a:endParaRPr lang="es-ES" sz="3200" dirty="0">
              <a:solidFill>
                <a:srgbClr val="FF0000"/>
              </a:solidFill>
              <a:latin typeface="Arial" pitchFamily="34" charset="0"/>
              <a:cs typeface="Arial" pitchFamily="34" charset="0"/>
            </a:endParaRPr>
          </a:p>
          <a:p>
            <a:pPr marL="0" lvl="0" indent="0">
              <a:buNone/>
            </a:pPr>
            <a:r>
              <a:rPr lang="es-ES" sz="3200" dirty="0" smtClean="0">
                <a:latin typeface="Arial" pitchFamily="34" charset="0"/>
                <a:cs typeface="Arial" pitchFamily="34" charset="0"/>
              </a:rPr>
              <a:t> </a:t>
            </a:r>
            <a:endParaRPr lang="es-MX" dirty="0"/>
          </a:p>
        </p:txBody>
      </p:sp>
    </p:spTree>
    <p:extLst>
      <p:ext uri="{BB962C8B-B14F-4D97-AF65-F5344CB8AC3E}">
        <p14:creationId xmlns:p14="http://schemas.microsoft.com/office/powerpoint/2010/main" val="2234835814"/>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571184" cy="562074"/>
          </a:xfrm>
        </p:spPr>
        <p:txBody>
          <a:bodyPr>
            <a:noAutofit/>
          </a:bodyPr>
          <a:lstStyle/>
          <a:p>
            <a:r>
              <a:rPr lang="es-MX" sz="3600" dirty="0" smtClean="0">
                <a:solidFill>
                  <a:schemeClr val="tx1"/>
                </a:solidFill>
                <a:latin typeface="Arial Black" panose="020B0A04020102020204" pitchFamily="34" charset="0"/>
              </a:rPr>
              <a:t>Bibliografía</a:t>
            </a:r>
            <a:endParaRPr lang="es-MX" sz="3600" dirty="0">
              <a:solidFill>
                <a:schemeClr val="tx1"/>
              </a:solidFill>
              <a:latin typeface="Arial Black" panose="020B0A04020102020204" pitchFamily="34" charset="0"/>
            </a:endParaRPr>
          </a:p>
        </p:txBody>
      </p:sp>
      <p:sp>
        <p:nvSpPr>
          <p:cNvPr id="3" name="Marcador de contenido 2"/>
          <p:cNvSpPr>
            <a:spLocks noGrp="1"/>
          </p:cNvSpPr>
          <p:nvPr>
            <p:ph idx="1"/>
          </p:nvPr>
        </p:nvSpPr>
        <p:spPr>
          <a:xfrm>
            <a:off x="263237" y="987552"/>
            <a:ext cx="8825345" cy="5870448"/>
          </a:xfrm>
        </p:spPr>
        <p:txBody>
          <a:bodyPr>
            <a:normAutofit/>
          </a:bodyPr>
          <a:lstStyle/>
          <a:p>
            <a:r>
              <a:rPr lang="es-ES_tradnl" sz="3200" dirty="0" smtClean="0">
                <a:latin typeface="Arial" pitchFamily="34" charset="0"/>
                <a:cs typeface="Arial" pitchFamily="34" charset="0"/>
              </a:rPr>
              <a:t>Bibliografía Básica:</a:t>
            </a:r>
          </a:p>
          <a:p>
            <a:pPr marL="0" indent="0">
              <a:buNone/>
            </a:pPr>
            <a:r>
              <a:rPr lang="es-ES_tradnl" sz="3200" dirty="0" smtClean="0">
                <a:latin typeface="Arial" pitchFamily="34" charset="0"/>
                <a:cs typeface="Arial" pitchFamily="34" charset="0"/>
              </a:rPr>
              <a:t>-Navarro JC, Navarrete MC, Hernández B, Castillo M, Vivar E, Tolón RC, et al. Matemática. La Habana, Cuba: editorial Ciencias Médicas; 2012. p. 32-48</a:t>
            </a:r>
            <a:endParaRPr lang="es-ES" sz="3200" dirty="0">
              <a:latin typeface="Arial" pitchFamily="34" charset="0"/>
              <a:cs typeface="Arial" pitchFamily="34" charset="0"/>
            </a:endParaRPr>
          </a:p>
          <a:p>
            <a:pPr marL="0" indent="0">
              <a:buNone/>
            </a:pPr>
            <a:r>
              <a:rPr lang="es-ES_tradnl" sz="3200" dirty="0" smtClean="0">
                <a:latin typeface="Arial" pitchFamily="34" charset="0"/>
                <a:cs typeface="Arial" pitchFamily="34" charset="0"/>
              </a:rPr>
              <a:t>-Magnitudes y sus unidades. Consultado el 25-10-2018 en: http</a:t>
            </a:r>
            <a:r>
              <a:rPr lang="es-ES_tradnl" sz="3200" dirty="0">
                <a:latin typeface="Arial" panose="020B0604020202020204" pitchFamily="34" charset="0"/>
                <a:cs typeface="Arial" panose="020B0604020202020204" pitchFamily="34" charset="0"/>
              </a:rPr>
              <a:t>://bvscuba.sld.cu</a:t>
            </a:r>
            <a:r>
              <a:rPr lang="es-ES_tradnl" sz="3200" dirty="0" smtClean="0">
                <a:latin typeface="Arial" panose="020B0604020202020204" pitchFamily="34" charset="0"/>
                <a:cs typeface="Arial" panose="020B0604020202020204" pitchFamily="34" charset="0"/>
              </a:rPr>
              <a:t>/</a:t>
            </a:r>
          </a:p>
          <a:p>
            <a:pPr marL="109728" indent="0">
              <a:buNone/>
            </a:pPr>
            <a:r>
              <a:rPr lang="es-ES" sz="3200" dirty="0" smtClean="0"/>
              <a:t>                         http</a:t>
            </a:r>
            <a:r>
              <a:rPr lang="es-ES" sz="3200" dirty="0"/>
              <a:t>://www.convertworld.com/es/</a:t>
            </a:r>
            <a:endParaRPr lang="es-ES_tradnl"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6064396"/>
      </p:ext>
    </p:extLst>
  </p:cSld>
  <p:clrMapOvr>
    <a:masterClrMapping/>
  </p:clrMapOvr>
  <p:transition spd="slow">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251520" y="980728"/>
            <a:ext cx="8712968" cy="2160240"/>
          </a:xfrm>
        </p:spPr>
        <p:txBody>
          <a:bodyPr>
            <a:normAutofit/>
          </a:bodyPr>
          <a:lstStyle/>
          <a:p>
            <a:pPr algn="ctr"/>
            <a:r>
              <a:rPr lang="es-MX" sz="9600" dirty="0">
                <a:solidFill>
                  <a:schemeClr val="tx1"/>
                </a:solidFill>
                <a:latin typeface="Algerian" panose="04020705040A02060702" pitchFamily="82" charset="0"/>
              </a:rPr>
              <a:t>G</a:t>
            </a:r>
            <a:r>
              <a:rPr lang="es-MX" sz="9600" dirty="0" smtClean="0">
                <a:solidFill>
                  <a:schemeClr val="tx1"/>
                </a:solidFill>
                <a:latin typeface="Algerian" panose="04020705040A02060702" pitchFamily="82" charset="0"/>
              </a:rPr>
              <a:t>racias</a:t>
            </a:r>
            <a:endParaRPr lang="es-MX" sz="9600" dirty="0">
              <a:solidFill>
                <a:schemeClr val="tx1"/>
              </a:solidFill>
              <a:latin typeface="Algerian" panose="04020705040A02060702" pitchFamily="82" charset="0"/>
            </a:endParaRPr>
          </a:p>
        </p:txBody>
      </p:sp>
      <p:pic>
        <p:nvPicPr>
          <p:cNvPr id="4" name="2 Imagen" descr="!cid_5859BC8A-9E5B-4F34-9C1E-EE1F9A5AD35F.gif"/>
          <p:cNvPicPr>
            <a:picLocks noGrp="1" noChangeAspect="1"/>
          </p:cNvPicPr>
          <p:nvPr isPhoto="1"/>
        </p:nvPicPr>
        <p:blipFill>
          <a:blip r:embed="rId2">
            <a:lum/>
          </a:blip>
          <a:stretch>
            <a:fillRect/>
          </a:stretch>
        </p:blipFill>
        <p:spPr>
          <a:xfrm>
            <a:off x="2582930" y="3140968"/>
            <a:ext cx="4580465" cy="2770898"/>
          </a:xfrm>
          <a:prstGeom prst="roundRect">
            <a:avLst>
              <a:gd name="adj" fmla="val 8594"/>
            </a:avLst>
          </a:prstGeom>
          <a:no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88742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iterate type="lt">
                                    <p:tmPct val="0"/>
                                  </p:iterate>
                                  <p:childTnLst>
                                    <p:animRot by="43200000">
                                      <p:cBhvr>
                                        <p:cTn id="6" dur="2000" fill="hold"/>
                                        <p:tgtEl>
                                          <p:spTgt spid="2">
                                            <p:txEl>
                                              <p:pRg st="0" end="0"/>
                                            </p:txEl>
                                          </p:spTgt>
                                        </p:tgtEl>
                                        <p:attrNameLst>
                                          <p:attrName>r</p:attrName>
                                        </p:attrNameLst>
                                      </p:cBhvr>
                                    </p:animRot>
                                  </p:childTnLst>
                                </p:cTn>
                              </p:par>
                              <p:par>
                                <p:cTn id="7" presetID="19" presetClass="entr" presetSubtype="10" fill="hold" nodeType="withEffect">
                                  <p:stCondLst>
                                    <p:cond delay="0"/>
                                  </p:stCondLst>
                                  <p:iterate type="lt">
                                    <p:tmPct val="0"/>
                                  </p:iterate>
                                  <p:childTnLst>
                                    <p:set>
                                      <p:cBhvr>
                                        <p:cTn id="8" dur="1" fill="hold">
                                          <p:stCondLst>
                                            <p:cond delay="0"/>
                                          </p:stCondLst>
                                        </p:cTn>
                                        <p:tgtEl>
                                          <p:spTgt spid="2">
                                            <p:txEl>
                                              <p:pRg st="0" end="0"/>
                                            </p:txEl>
                                          </p:spTgt>
                                        </p:tgtEl>
                                        <p:attrNameLst>
                                          <p:attrName>style.visibility</p:attrName>
                                        </p:attrNameLst>
                                      </p:cBhvr>
                                      <p:to>
                                        <p:strVal val="visible"/>
                                      </p:to>
                                    </p:set>
                                    <p:anim calcmode="lin" valueType="num">
                                      <p:cBhvr>
                                        <p:cTn id="9" dur="3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10" dur="3000" fill="hold"/>
                                        <p:tgtEl>
                                          <p:spTgt spid="2">
                                            <p:txEl>
                                              <p:pRg st="0" end="0"/>
                                            </p:txEl>
                                          </p:spTgt>
                                        </p:tgtEl>
                                        <p:attrNameLst>
                                          <p:attrName>ppt_h</p:attrName>
                                        </p:attrNameLst>
                                      </p:cBhvr>
                                      <p:tavLst>
                                        <p:tav tm="0">
                                          <p:val>
                                            <p:strVal val="#ppt_h"/>
                                          </p:val>
                                        </p:tav>
                                        <p:tav tm="100000">
                                          <p:val>
                                            <p:strVal val="#ppt_h"/>
                                          </p:val>
                                        </p:tav>
                                      </p:tavLst>
                                    </p:anim>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4"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3000"/>
                                        <p:tgtEl>
                                          <p:spTgt spid="4"/>
                                        </p:tgtEl>
                                      </p:cBhvr>
                                    </p:animEffect>
                                  </p:childTnLst>
                                </p:cTn>
                              </p:par>
                              <p:par>
                                <p:cTn id="17" presetID="5"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heckerboard(across)">
                                      <p:cBhvr>
                                        <p:cTn id="19" dur="500"/>
                                        <p:tgtEl>
                                          <p:spTgt spid="4"/>
                                        </p:tgtEl>
                                      </p:cBhvr>
                                    </p:animEffect>
                                  </p:childTnLst>
                                </p:cTn>
                              </p:par>
                              <p:par>
                                <p:cTn id="20" presetID="3" presetClass="exit" presetSubtype="10" fill="hold" nodeType="withEffect">
                                  <p:stCondLst>
                                    <p:cond delay="0"/>
                                  </p:stCondLst>
                                  <p:childTnLst>
                                    <p:animEffect transition="out" filter="blinds(horizontal)">
                                      <p:cBhvr>
                                        <p:cTn id="21" dur="3000"/>
                                        <p:tgtEl>
                                          <p:spTgt spid="4"/>
                                        </p:tgtEl>
                                      </p:cBhvr>
                                    </p:animEffect>
                                    <p:set>
                                      <p:cBhvr>
                                        <p:cTn id="22" dur="1" fill="hold">
                                          <p:stCondLst>
                                            <p:cond delay="2999"/>
                                          </p:stCondLst>
                                        </p:cTn>
                                        <p:tgtEl>
                                          <p:spTgt spid="4"/>
                                        </p:tgtEl>
                                        <p:attrNameLst>
                                          <p:attrName>style.visibility</p:attrName>
                                        </p:attrNameLst>
                                      </p:cBhvr>
                                      <p:to>
                                        <p:strVal val="hidden"/>
                                      </p:to>
                                    </p:set>
                                  </p:childTnLst>
                                </p:cTn>
                              </p:par>
                              <p:par>
                                <p:cTn id="23" presetID="8" presetClass="exit" presetSubtype="16" fill="hold" nodeType="withEffect">
                                  <p:stCondLst>
                                    <p:cond delay="0"/>
                                  </p:stCondLst>
                                  <p:childTnLst>
                                    <p:animEffect transition="out" filter="diamond(in)">
                                      <p:cBhvr>
                                        <p:cTn id="24" dur="3000"/>
                                        <p:tgtEl>
                                          <p:spTgt spid="4"/>
                                        </p:tgtEl>
                                      </p:cBhvr>
                                    </p:animEffect>
                                    <p:set>
                                      <p:cBhvr>
                                        <p:cTn id="25" dur="1" fill="hold">
                                          <p:stCondLst>
                                            <p:cond delay="2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00034" y="285728"/>
            <a:ext cx="8229600" cy="1143000"/>
          </a:xfrm>
        </p:spPr>
        <p:txBody>
          <a:bodyPr>
            <a:normAutofit/>
          </a:bodyPr>
          <a:lstStyle/>
          <a:p>
            <a:pPr algn="ctr"/>
            <a:r>
              <a:rPr lang="es-MX" sz="3600" dirty="0" smtClean="0">
                <a:solidFill>
                  <a:schemeClr val="tx1"/>
                </a:solidFill>
                <a:latin typeface="Arial Black" panose="020B0A04020102020204" pitchFamily="34" charset="0"/>
              </a:rPr>
              <a:t>Sumario</a:t>
            </a:r>
            <a:endParaRPr lang="es-MX" sz="3600" dirty="0">
              <a:solidFill>
                <a:schemeClr val="tx1"/>
              </a:solidFill>
              <a:latin typeface="Arial Black" panose="020B0A04020102020204" pitchFamily="34" charset="0"/>
            </a:endParaRPr>
          </a:p>
        </p:txBody>
      </p:sp>
      <p:sp>
        <p:nvSpPr>
          <p:cNvPr id="99351" name="AutoShape 23"/>
          <p:cNvSpPr>
            <a:spLocks noChangeArrowheads="1"/>
          </p:cNvSpPr>
          <p:nvPr/>
        </p:nvSpPr>
        <p:spPr bwMode="gray">
          <a:xfrm>
            <a:off x="1924562" y="2210594"/>
            <a:ext cx="6840760" cy="71913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rgbClr val="FEFEFE"/>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fontAlgn="base">
              <a:spcBef>
                <a:spcPct val="0"/>
              </a:spcBef>
              <a:spcAft>
                <a:spcPct val="0"/>
              </a:spcAft>
            </a:pPr>
            <a:r>
              <a:rPr lang="es-ES_tradnl" sz="3600" dirty="0" smtClean="0">
                <a:solidFill>
                  <a:prstClr val="black"/>
                </a:solidFill>
                <a:latin typeface="Arial" panose="020B0604020202020204" pitchFamily="34" charset="0"/>
              </a:rPr>
              <a:t>Sistema Métrico Decimal (SMD)</a:t>
            </a:r>
            <a:endParaRPr lang="es-ES" sz="3600" dirty="0" smtClean="0">
              <a:solidFill>
                <a:prstClr val="black"/>
              </a:solidFill>
              <a:latin typeface="Arial" panose="020B0604020202020204" pitchFamily="34" charset="0"/>
            </a:endParaRPr>
          </a:p>
        </p:txBody>
      </p:sp>
      <p:sp>
        <p:nvSpPr>
          <p:cNvPr id="99352" name="AutoShape 24"/>
          <p:cNvSpPr>
            <a:spLocks noChangeArrowheads="1"/>
          </p:cNvSpPr>
          <p:nvPr/>
        </p:nvSpPr>
        <p:spPr bwMode="gray">
          <a:xfrm>
            <a:off x="1187624" y="2239144"/>
            <a:ext cx="685800" cy="685800"/>
          </a:xfrm>
          <a:prstGeom prst="diamond">
            <a:avLst/>
          </a:prstGeom>
          <a:solidFill>
            <a:schemeClr val="accent2"/>
          </a:solidFill>
          <a:ln w="25400" algn="ctr">
            <a:solidFill>
              <a:srgbClr val="FEFEFE"/>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fontAlgn="base">
              <a:spcBef>
                <a:spcPct val="0"/>
              </a:spcBef>
              <a:spcAft>
                <a:spcPct val="0"/>
              </a:spcAft>
            </a:pPr>
            <a:endParaRPr lang="es-MX">
              <a:solidFill>
                <a:prstClr val="black"/>
              </a:solidFill>
              <a:latin typeface="Arial" panose="020B0604020202020204" pitchFamily="34" charset="0"/>
            </a:endParaRPr>
          </a:p>
        </p:txBody>
      </p:sp>
      <p:sp>
        <p:nvSpPr>
          <p:cNvPr id="99354" name="Text Box 26"/>
          <p:cNvSpPr txBox="1">
            <a:spLocks noChangeArrowheads="1"/>
          </p:cNvSpPr>
          <p:nvPr/>
        </p:nvSpPr>
        <p:spPr bwMode="gray">
          <a:xfrm>
            <a:off x="1331640" y="2323728"/>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400" dirty="0">
                <a:solidFill>
                  <a:srgbClr val="FEFEFE"/>
                </a:solidFill>
                <a:latin typeface="Arial" panose="020B0604020202020204" pitchFamily="34" charset="0"/>
              </a:rPr>
              <a:t>1</a:t>
            </a:r>
          </a:p>
        </p:txBody>
      </p:sp>
      <p:sp>
        <p:nvSpPr>
          <p:cNvPr id="99355" name="AutoShape 27"/>
          <p:cNvSpPr>
            <a:spLocks noChangeArrowheads="1"/>
          </p:cNvSpPr>
          <p:nvPr/>
        </p:nvSpPr>
        <p:spPr bwMode="gray">
          <a:xfrm>
            <a:off x="1924562" y="3212976"/>
            <a:ext cx="6840760" cy="745232"/>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algn="ctr">
            <a:solidFill>
              <a:srgbClr val="FEFEFE"/>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fontAlgn="base">
              <a:spcBef>
                <a:spcPct val="0"/>
              </a:spcBef>
              <a:spcAft>
                <a:spcPct val="0"/>
              </a:spcAft>
            </a:pPr>
            <a:r>
              <a:rPr lang="es-ES_tradnl" sz="3600" dirty="0" smtClean="0">
                <a:solidFill>
                  <a:prstClr val="black"/>
                </a:solidFill>
                <a:latin typeface="Arial" panose="020B0604020202020204" pitchFamily="34" charset="0"/>
              </a:rPr>
              <a:t>Sistema Internacional (SI)</a:t>
            </a:r>
            <a:endParaRPr lang="es-ES" sz="3600" dirty="0" smtClean="0">
              <a:solidFill>
                <a:prstClr val="black"/>
              </a:solidFill>
              <a:latin typeface="Arial" panose="020B0604020202020204" pitchFamily="34" charset="0"/>
            </a:endParaRPr>
          </a:p>
        </p:txBody>
      </p:sp>
      <p:sp>
        <p:nvSpPr>
          <p:cNvPr id="99356" name="AutoShape 28"/>
          <p:cNvSpPr>
            <a:spLocks noChangeArrowheads="1"/>
          </p:cNvSpPr>
          <p:nvPr/>
        </p:nvSpPr>
        <p:spPr bwMode="gray">
          <a:xfrm>
            <a:off x="1187624" y="3175248"/>
            <a:ext cx="685800" cy="685800"/>
          </a:xfrm>
          <a:prstGeom prst="diamond">
            <a:avLst/>
          </a:prstGeom>
          <a:solidFill>
            <a:schemeClr val="accent1"/>
          </a:solidFill>
          <a:ln w="25400" algn="ctr">
            <a:solidFill>
              <a:srgbClr val="FEFEFE"/>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fontAlgn="base">
              <a:spcBef>
                <a:spcPct val="0"/>
              </a:spcBef>
              <a:spcAft>
                <a:spcPct val="0"/>
              </a:spcAft>
            </a:pPr>
            <a:endParaRPr lang="es-MX">
              <a:solidFill>
                <a:prstClr val="black"/>
              </a:solidFill>
              <a:latin typeface="Arial" panose="020B0604020202020204" pitchFamily="34" charset="0"/>
            </a:endParaRPr>
          </a:p>
        </p:txBody>
      </p:sp>
      <p:sp>
        <p:nvSpPr>
          <p:cNvPr id="99358" name="Text Box 30"/>
          <p:cNvSpPr txBox="1">
            <a:spLocks noChangeArrowheads="1"/>
          </p:cNvSpPr>
          <p:nvPr/>
        </p:nvSpPr>
        <p:spPr bwMode="gray">
          <a:xfrm>
            <a:off x="1331640" y="3259832"/>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400" dirty="0">
                <a:solidFill>
                  <a:srgbClr val="FEFEFE"/>
                </a:solidFill>
                <a:latin typeface="Arial" panose="020B0604020202020204" pitchFamily="34" charset="0"/>
              </a:rPr>
              <a:t>2</a:t>
            </a:r>
          </a:p>
        </p:txBody>
      </p:sp>
      <p:sp>
        <p:nvSpPr>
          <p:cNvPr id="99359" name="AutoShape 31"/>
          <p:cNvSpPr>
            <a:spLocks noChangeArrowheads="1"/>
          </p:cNvSpPr>
          <p:nvPr/>
        </p:nvSpPr>
        <p:spPr bwMode="gray">
          <a:xfrm>
            <a:off x="1924562" y="4221089"/>
            <a:ext cx="6840760" cy="936104"/>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algn="ctr">
            <a:solidFill>
              <a:srgbClr val="FEFEFE"/>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fontAlgn="base">
              <a:spcBef>
                <a:spcPct val="0"/>
              </a:spcBef>
              <a:spcAft>
                <a:spcPct val="0"/>
              </a:spcAft>
            </a:pPr>
            <a:r>
              <a:rPr lang="es-ES" sz="3600" dirty="0" smtClean="0">
                <a:solidFill>
                  <a:prstClr val="black"/>
                </a:solidFill>
                <a:latin typeface="Arial" panose="020B0604020202020204" pitchFamily="34" charset="0"/>
              </a:rPr>
              <a:t>Norma cubana y otras</a:t>
            </a:r>
          </a:p>
        </p:txBody>
      </p:sp>
      <p:sp>
        <p:nvSpPr>
          <p:cNvPr id="99360" name="AutoShape 32"/>
          <p:cNvSpPr>
            <a:spLocks noChangeArrowheads="1"/>
          </p:cNvSpPr>
          <p:nvPr/>
        </p:nvSpPr>
        <p:spPr bwMode="gray">
          <a:xfrm>
            <a:off x="1187624" y="4293096"/>
            <a:ext cx="685800" cy="685800"/>
          </a:xfrm>
          <a:prstGeom prst="diamond">
            <a:avLst/>
          </a:prstGeom>
          <a:solidFill>
            <a:schemeClr val="hlink"/>
          </a:solidFill>
          <a:ln w="25400" algn="ctr">
            <a:solidFill>
              <a:srgbClr val="FEFEFE"/>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fontAlgn="base">
              <a:spcBef>
                <a:spcPct val="0"/>
              </a:spcBef>
              <a:spcAft>
                <a:spcPct val="0"/>
              </a:spcAft>
            </a:pPr>
            <a:endParaRPr lang="es-MX">
              <a:solidFill>
                <a:prstClr val="black"/>
              </a:solidFill>
              <a:latin typeface="Arial" panose="020B0604020202020204" pitchFamily="34" charset="0"/>
            </a:endParaRPr>
          </a:p>
        </p:txBody>
      </p:sp>
      <p:sp>
        <p:nvSpPr>
          <p:cNvPr id="99362" name="Text Box 34"/>
          <p:cNvSpPr txBox="1">
            <a:spLocks noChangeArrowheads="1"/>
          </p:cNvSpPr>
          <p:nvPr/>
        </p:nvSpPr>
        <p:spPr bwMode="gray">
          <a:xfrm>
            <a:off x="1331640" y="4365104"/>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400" dirty="0">
                <a:solidFill>
                  <a:srgbClr val="FEFEFE"/>
                </a:solidFill>
                <a:latin typeface="Arial" panose="020B0604020202020204" pitchFamily="34" charset="0"/>
              </a:rPr>
              <a:t>3</a:t>
            </a:r>
          </a:p>
        </p:txBody>
      </p:sp>
    </p:spTree>
    <p:extLst>
      <p:ext uri="{BB962C8B-B14F-4D97-AF65-F5344CB8AC3E}">
        <p14:creationId xmlns:p14="http://schemas.microsoft.com/office/powerpoint/2010/main" val="135007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99351"/>
                                        </p:tgtEl>
                                        <p:attrNameLst>
                                          <p:attrName>style.visibility</p:attrName>
                                        </p:attrNameLst>
                                      </p:cBhvr>
                                      <p:to>
                                        <p:strVal val="visible"/>
                                      </p:to>
                                    </p:set>
                                    <p:animEffect transition="in" filter="wipe(down)">
                                      <p:cBhvr>
                                        <p:cTn id="10" dur="580">
                                          <p:stCondLst>
                                            <p:cond delay="0"/>
                                          </p:stCondLst>
                                        </p:cTn>
                                        <p:tgtEl>
                                          <p:spTgt spid="99351"/>
                                        </p:tgtEl>
                                      </p:cBhvr>
                                    </p:animEffect>
                                    <p:anim calcmode="lin" valueType="num">
                                      <p:cBhvr>
                                        <p:cTn id="11" dur="1822" tmFilter="0,0; 0.14,0.36; 0.43,0.73; 0.71,0.91; 1.0,1.0">
                                          <p:stCondLst>
                                            <p:cond delay="0"/>
                                          </p:stCondLst>
                                        </p:cTn>
                                        <p:tgtEl>
                                          <p:spTgt spid="99351"/>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99351"/>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99351"/>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99351"/>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99351"/>
                                        </p:tgtEl>
                                        <p:attrNameLst>
                                          <p:attrName>ppt_y</p:attrName>
                                        </p:attrNameLst>
                                      </p:cBhvr>
                                      <p:tavLst>
                                        <p:tav tm="0" fmla="#ppt_y-sin(pi*$)/81">
                                          <p:val>
                                            <p:fltVal val="0"/>
                                          </p:val>
                                        </p:tav>
                                        <p:tav tm="100000">
                                          <p:val>
                                            <p:fltVal val="1"/>
                                          </p:val>
                                        </p:tav>
                                      </p:tavLst>
                                    </p:anim>
                                    <p:animScale>
                                      <p:cBhvr>
                                        <p:cTn id="16" dur="26">
                                          <p:stCondLst>
                                            <p:cond delay="650"/>
                                          </p:stCondLst>
                                        </p:cTn>
                                        <p:tgtEl>
                                          <p:spTgt spid="99351"/>
                                        </p:tgtEl>
                                      </p:cBhvr>
                                      <p:to x="100000" y="60000"/>
                                    </p:animScale>
                                    <p:animScale>
                                      <p:cBhvr>
                                        <p:cTn id="17" dur="166" decel="50000">
                                          <p:stCondLst>
                                            <p:cond delay="676"/>
                                          </p:stCondLst>
                                        </p:cTn>
                                        <p:tgtEl>
                                          <p:spTgt spid="99351"/>
                                        </p:tgtEl>
                                      </p:cBhvr>
                                      <p:to x="100000" y="100000"/>
                                    </p:animScale>
                                    <p:animScale>
                                      <p:cBhvr>
                                        <p:cTn id="18" dur="26">
                                          <p:stCondLst>
                                            <p:cond delay="1312"/>
                                          </p:stCondLst>
                                        </p:cTn>
                                        <p:tgtEl>
                                          <p:spTgt spid="99351"/>
                                        </p:tgtEl>
                                      </p:cBhvr>
                                      <p:to x="100000" y="80000"/>
                                    </p:animScale>
                                    <p:animScale>
                                      <p:cBhvr>
                                        <p:cTn id="19" dur="166" decel="50000">
                                          <p:stCondLst>
                                            <p:cond delay="1338"/>
                                          </p:stCondLst>
                                        </p:cTn>
                                        <p:tgtEl>
                                          <p:spTgt spid="99351"/>
                                        </p:tgtEl>
                                      </p:cBhvr>
                                      <p:to x="100000" y="100000"/>
                                    </p:animScale>
                                    <p:animScale>
                                      <p:cBhvr>
                                        <p:cTn id="20" dur="26">
                                          <p:stCondLst>
                                            <p:cond delay="1642"/>
                                          </p:stCondLst>
                                        </p:cTn>
                                        <p:tgtEl>
                                          <p:spTgt spid="99351"/>
                                        </p:tgtEl>
                                      </p:cBhvr>
                                      <p:to x="100000" y="90000"/>
                                    </p:animScale>
                                    <p:animScale>
                                      <p:cBhvr>
                                        <p:cTn id="21" dur="166" decel="50000">
                                          <p:stCondLst>
                                            <p:cond delay="1668"/>
                                          </p:stCondLst>
                                        </p:cTn>
                                        <p:tgtEl>
                                          <p:spTgt spid="99351"/>
                                        </p:tgtEl>
                                      </p:cBhvr>
                                      <p:to x="100000" y="100000"/>
                                    </p:animScale>
                                    <p:animScale>
                                      <p:cBhvr>
                                        <p:cTn id="22" dur="26">
                                          <p:stCondLst>
                                            <p:cond delay="1808"/>
                                          </p:stCondLst>
                                        </p:cTn>
                                        <p:tgtEl>
                                          <p:spTgt spid="99351"/>
                                        </p:tgtEl>
                                      </p:cBhvr>
                                      <p:to x="100000" y="95000"/>
                                    </p:animScale>
                                    <p:animScale>
                                      <p:cBhvr>
                                        <p:cTn id="23" dur="166" decel="50000">
                                          <p:stCondLst>
                                            <p:cond delay="1834"/>
                                          </p:stCondLst>
                                        </p:cTn>
                                        <p:tgtEl>
                                          <p:spTgt spid="99351"/>
                                        </p:tgtEl>
                                      </p:cBhvr>
                                      <p:to x="100000" y="100000"/>
                                    </p:animScale>
                                  </p:childTnLst>
                                </p:cTn>
                              </p:par>
                            </p:childTnLst>
                          </p:cTn>
                        </p:par>
                        <p:par>
                          <p:cTn id="24" fill="hold">
                            <p:stCondLst>
                              <p:cond delay="2000"/>
                            </p:stCondLst>
                            <p:childTnLst>
                              <p:par>
                                <p:cTn id="25" presetID="26" presetClass="entr" presetSubtype="0" fill="hold" grpId="0" nodeType="afterEffect">
                                  <p:stCondLst>
                                    <p:cond delay="0"/>
                                  </p:stCondLst>
                                  <p:childTnLst>
                                    <p:set>
                                      <p:cBhvr>
                                        <p:cTn id="26" dur="1" fill="hold">
                                          <p:stCondLst>
                                            <p:cond delay="0"/>
                                          </p:stCondLst>
                                        </p:cTn>
                                        <p:tgtEl>
                                          <p:spTgt spid="99355"/>
                                        </p:tgtEl>
                                        <p:attrNameLst>
                                          <p:attrName>style.visibility</p:attrName>
                                        </p:attrNameLst>
                                      </p:cBhvr>
                                      <p:to>
                                        <p:strVal val="visible"/>
                                      </p:to>
                                    </p:set>
                                    <p:animEffect transition="in" filter="wipe(down)">
                                      <p:cBhvr>
                                        <p:cTn id="27" dur="580">
                                          <p:stCondLst>
                                            <p:cond delay="0"/>
                                          </p:stCondLst>
                                        </p:cTn>
                                        <p:tgtEl>
                                          <p:spTgt spid="99355"/>
                                        </p:tgtEl>
                                      </p:cBhvr>
                                    </p:animEffect>
                                    <p:anim calcmode="lin" valueType="num">
                                      <p:cBhvr>
                                        <p:cTn id="28" dur="1822" tmFilter="0,0; 0.14,0.36; 0.43,0.73; 0.71,0.91; 1.0,1.0">
                                          <p:stCondLst>
                                            <p:cond delay="0"/>
                                          </p:stCondLst>
                                        </p:cTn>
                                        <p:tgtEl>
                                          <p:spTgt spid="9935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9935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9935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9935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99355"/>
                                        </p:tgtEl>
                                        <p:attrNameLst>
                                          <p:attrName>ppt_y</p:attrName>
                                        </p:attrNameLst>
                                      </p:cBhvr>
                                      <p:tavLst>
                                        <p:tav tm="0" fmla="#ppt_y-sin(pi*$)/81">
                                          <p:val>
                                            <p:fltVal val="0"/>
                                          </p:val>
                                        </p:tav>
                                        <p:tav tm="100000">
                                          <p:val>
                                            <p:fltVal val="1"/>
                                          </p:val>
                                        </p:tav>
                                      </p:tavLst>
                                    </p:anim>
                                    <p:animScale>
                                      <p:cBhvr>
                                        <p:cTn id="33" dur="26">
                                          <p:stCondLst>
                                            <p:cond delay="650"/>
                                          </p:stCondLst>
                                        </p:cTn>
                                        <p:tgtEl>
                                          <p:spTgt spid="99355"/>
                                        </p:tgtEl>
                                      </p:cBhvr>
                                      <p:to x="100000" y="60000"/>
                                    </p:animScale>
                                    <p:animScale>
                                      <p:cBhvr>
                                        <p:cTn id="34" dur="166" decel="50000">
                                          <p:stCondLst>
                                            <p:cond delay="676"/>
                                          </p:stCondLst>
                                        </p:cTn>
                                        <p:tgtEl>
                                          <p:spTgt spid="99355"/>
                                        </p:tgtEl>
                                      </p:cBhvr>
                                      <p:to x="100000" y="100000"/>
                                    </p:animScale>
                                    <p:animScale>
                                      <p:cBhvr>
                                        <p:cTn id="35" dur="26">
                                          <p:stCondLst>
                                            <p:cond delay="1312"/>
                                          </p:stCondLst>
                                        </p:cTn>
                                        <p:tgtEl>
                                          <p:spTgt spid="99355"/>
                                        </p:tgtEl>
                                      </p:cBhvr>
                                      <p:to x="100000" y="80000"/>
                                    </p:animScale>
                                    <p:animScale>
                                      <p:cBhvr>
                                        <p:cTn id="36" dur="166" decel="50000">
                                          <p:stCondLst>
                                            <p:cond delay="1338"/>
                                          </p:stCondLst>
                                        </p:cTn>
                                        <p:tgtEl>
                                          <p:spTgt spid="99355"/>
                                        </p:tgtEl>
                                      </p:cBhvr>
                                      <p:to x="100000" y="100000"/>
                                    </p:animScale>
                                    <p:animScale>
                                      <p:cBhvr>
                                        <p:cTn id="37" dur="26">
                                          <p:stCondLst>
                                            <p:cond delay="1642"/>
                                          </p:stCondLst>
                                        </p:cTn>
                                        <p:tgtEl>
                                          <p:spTgt spid="99355"/>
                                        </p:tgtEl>
                                      </p:cBhvr>
                                      <p:to x="100000" y="90000"/>
                                    </p:animScale>
                                    <p:animScale>
                                      <p:cBhvr>
                                        <p:cTn id="38" dur="166" decel="50000">
                                          <p:stCondLst>
                                            <p:cond delay="1668"/>
                                          </p:stCondLst>
                                        </p:cTn>
                                        <p:tgtEl>
                                          <p:spTgt spid="99355"/>
                                        </p:tgtEl>
                                      </p:cBhvr>
                                      <p:to x="100000" y="100000"/>
                                    </p:animScale>
                                    <p:animScale>
                                      <p:cBhvr>
                                        <p:cTn id="39" dur="26">
                                          <p:stCondLst>
                                            <p:cond delay="1808"/>
                                          </p:stCondLst>
                                        </p:cTn>
                                        <p:tgtEl>
                                          <p:spTgt spid="99355"/>
                                        </p:tgtEl>
                                      </p:cBhvr>
                                      <p:to x="100000" y="95000"/>
                                    </p:animScale>
                                    <p:animScale>
                                      <p:cBhvr>
                                        <p:cTn id="40" dur="166" decel="50000">
                                          <p:stCondLst>
                                            <p:cond delay="1834"/>
                                          </p:stCondLst>
                                        </p:cTn>
                                        <p:tgtEl>
                                          <p:spTgt spid="99355"/>
                                        </p:tgtEl>
                                      </p:cBhvr>
                                      <p:to x="100000" y="100000"/>
                                    </p:animScale>
                                  </p:childTnLst>
                                </p:cTn>
                              </p:par>
                            </p:childTnLst>
                          </p:cTn>
                        </p:par>
                        <p:par>
                          <p:cTn id="41" fill="hold">
                            <p:stCondLst>
                              <p:cond delay="4000"/>
                            </p:stCondLst>
                            <p:childTnLst>
                              <p:par>
                                <p:cTn id="42" presetID="26" presetClass="entr" presetSubtype="0" fill="hold" grpId="0" nodeType="afterEffect">
                                  <p:stCondLst>
                                    <p:cond delay="0"/>
                                  </p:stCondLst>
                                  <p:childTnLst>
                                    <p:set>
                                      <p:cBhvr>
                                        <p:cTn id="43" dur="1" fill="hold">
                                          <p:stCondLst>
                                            <p:cond delay="0"/>
                                          </p:stCondLst>
                                        </p:cTn>
                                        <p:tgtEl>
                                          <p:spTgt spid="99359"/>
                                        </p:tgtEl>
                                        <p:attrNameLst>
                                          <p:attrName>style.visibility</p:attrName>
                                        </p:attrNameLst>
                                      </p:cBhvr>
                                      <p:to>
                                        <p:strVal val="visible"/>
                                      </p:to>
                                    </p:set>
                                    <p:animEffect transition="in" filter="wipe(down)">
                                      <p:cBhvr>
                                        <p:cTn id="44" dur="580">
                                          <p:stCondLst>
                                            <p:cond delay="0"/>
                                          </p:stCondLst>
                                        </p:cTn>
                                        <p:tgtEl>
                                          <p:spTgt spid="99359"/>
                                        </p:tgtEl>
                                      </p:cBhvr>
                                    </p:animEffect>
                                    <p:anim calcmode="lin" valueType="num">
                                      <p:cBhvr>
                                        <p:cTn id="45" dur="1822" tmFilter="0,0; 0.14,0.36; 0.43,0.73; 0.71,0.91; 1.0,1.0">
                                          <p:stCondLst>
                                            <p:cond delay="0"/>
                                          </p:stCondLst>
                                        </p:cTn>
                                        <p:tgtEl>
                                          <p:spTgt spid="99359"/>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99359"/>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99359"/>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99359"/>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99359"/>
                                        </p:tgtEl>
                                        <p:attrNameLst>
                                          <p:attrName>ppt_y</p:attrName>
                                        </p:attrNameLst>
                                      </p:cBhvr>
                                      <p:tavLst>
                                        <p:tav tm="0" fmla="#ppt_y-sin(pi*$)/81">
                                          <p:val>
                                            <p:fltVal val="0"/>
                                          </p:val>
                                        </p:tav>
                                        <p:tav tm="100000">
                                          <p:val>
                                            <p:fltVal val="1"/>
                                          </p:val>
                                        </p:tav>
                                      </p:tavLst>
                                    </p:anim>
                                    <p:animScale>
                                      <p:cBhvr>
                                        <p:cTn id="50" dur="26">
                                          <p:stCondLst>
                                            <p:cond delay="650"/>
                                          </p:stCondLst>
                                        </p:cTn>
                                        <p:tgtEl>
                                          <p:spTgt spid="99359"/>
                                        </p:tgtEl>
                                      </p:cBhvr>
                                      <p:to x="100000" y="60000"/>
                                    </p:animScale>
                                    <p:animScale>
                                      <p:cBhvr>
                                        <p:cTn id="51" dur="166" decel="50000">
                                          <p:stCondLst>
                                            <p:cond delay="676"/>
                                          </p:stCondLst>
                                        </p:cTn>
                                        <p:tgtEl>
                                          <p:spTgt spid="99359"/>
                                        </p:tgtEl>
                                      </p:cBhvr>
                                      <p:to x="100000" y="100000"/>
                                    </p:animScale>
                                    <p:animScale>
                                      <p:cBhvr>
                                        <p:cTn id="52" dur="26">
                                          <p:stCondLst>
                                            <p:cond delay="1312"/>
                                          </p:stCondLst>
                                        </p:cTn>
                                        <p:tgtEl>
                                          <p:spTgt spid="99359"/>
                                        </p:tgtEl>
                                      </p:cBhvr>
                                      <p:to x="100000" y="80000"/>
                                    </p:animScale>
                                    <p:animScale>
                                      <p:cBhvr>
                                        <p:cTn id="53" dur="166" decel="50000">
                                          <p:stCondLst>
                                            <p:cond delay="1338"/>
                                          </p:stCondLst>
                                        </p:cTn>
                                        <p:tgtEl>
                                          <p:spTgt spid="99359"/>
                                        </p:tgtEl>
                                      </p:cBhvr>
                                      <p:to x="100000" y="100000"/>
                                    </p:animScale>
                                    <p:animScale>
                                      <p:cBhvr>
                                        <p:cTn id="54" dur="26">
                                          <p:stCondLst>
                                            <p:cond delay="1642"/>
                                          </p:stCondLst>
                                        </p:cTn>
                                        <p:tgtEl>
                                          <p:spTgt spid="99359"/>
                                        </p:tgtEl>
                                      </p:cBhvr>
                                      <p:to x="100000" y="90000"/>
                                    </p:animScale>
                                    <p:animScale>
                                      <p:cBhvr>
                                        <p:cTn id="55" dur="166" decel="50000">
                                          <p:stCondLst>
                                            <p:cond delay="1668"/>
                                          </p:stCondLst>
                                        </p:cTn>
                                        <p:tgtEl>
                                          <p:spTgt spid="99359"/>
                                        </p:tgtEl>
                                      </p:cBhvr>
                                      <p:to x="100000" y="100000"/>
                                    </p:animScale>
                                    <p:animScale>
                                      <p:cBhvr>
                                        <p:cTn id="56" dur="26">
                                          <p:stCondLst>
                                            <p:cond delay="1808"/>
                                          </p:stCondLst>
                                        </p:cTn>
                                        <p:tgtEl>
                                          <p:spTgt spid="99359"/>
                                        </p:tgtEl>
                                      </p:cBhvr>
                                      <p:to x="100000" y="95000"/>
                                    </p:animScale>
                                    <p:animScale>
                                      <p:cBhvr>
                                        <p:cTn id="57" dur="166" decel="50000">
                                          <p:stCondLst>
                                            <p:cond delay="1834"/>
                                          </p:stCondLst>
                                        </p:cTn>
                                        <p:tgtEl>
                                          <p:spTgt spid="9935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9351" grpId="0" animBg="1"/>
      <p:bldP spid="99355" grpId="0" animBg="1"/>
      <p:bldP spid="993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70285" y="234664"/>
            <a:ext cx="4978896" cy="415938"/>
          </a:xfrm>
        </p:spPr>
        <p:txBody>
          <a:bodyPr>
            <a:noAutofit/>
          </a:bodyPr>
          <a:lstStyle/>
          <a:p>
            <a:pPr algn="ctr"/>
            <a:r>
              <a:rPr lang="es-ES_tradnl" sz="3600" dirty="0" smtClean="0">
                <a:solidFill>
                  <a:schemeClr val="tx1"/>
                </a:solidFill>
                <a:latin typeface="Arial Black" panose="020B0A04020102020204" pitchFamily="34" charset="0"/>
              </a:rPr>
              <a:t>Esquema lógico</a:t>
            </a:r>
            <a:endParaRPr lang="es-MX" sz="3600" dirty="0">
              <a:solidFill>
                <a:schemeClr val="tx1"/>
              </a:solidFill>
              <a:latin typeface="Arial Black" panose="020B0A04020102020204" pitchFamily="34" charset="0"/>
            </a:endParaRPr>
          </a:p>
        </p:txBody>
      </p:sp>
      <p:sp>
        <p:nvSpPr>
          <p:cNvPr id="7" name="6 Marcador de contenido"/>
          <p:cNvSpPr>
            <a:spLocks noGrp="1"/>
          </p:cNvSpPr>
          <p:nvPr>
            <p:ph idx="1"/>
          </p:nvPr>
        </p:nvSpPr>
        <p:spPr>
          <a:xfrm>
            <a:off x="0" y="498198"/>
            <a:ext cx="9144000" cy="6270394"/>
          </a:xfrm>
        </p:spPr>
        <p:txBody>
          <a:bodyPr>
            <a:normAutofit fontScale="62500" lnSpcReduction="20000"/>
          </a:bodyPr>
          <a:lstStyle/>
          <a:p>
            <a:pPr algn="ctr">
              <a:buNone/>
            </a:pPr>
            <a:r>
              <a:rPr lang="es-ES" dirty="0" smtClean="0"/>
              <a:t>           </a:t>
            </a:r>
          </a:p>
          <a:p>
            <a:pPr algn="ctr">
              <a:buNone/>
            </a:pPr>
            <a:r>
              <a:rPr lang="es-ES" sz="4400" dirty="0"/>
              <a:t> </a:t>
            </a:r>
            <a:r>
              <a:rPr lang="es-ES" sz="4400" dirty="0" smtClean="0"/>
              <a:t>        </a:t>
            </a:r>
            <a:endParaRPr lang="es-ES" dirty="0" smtClean="0"/>
          </a:p>
          <a:p>
            <a:pPr algn="ctr">
              <a:buNone/>
            </a:pPr>
            <a:r>
              <a:rPr lang="es-ES" dirty="0" smtClean="0"/>
              <a:t>         </a:t>
            </a:r>
          </a:p>
          <a:p>
            <a:pPr algn="ctr">
              <a:buNone/>
            </a:pPr>
            <a:r>
              <a:rPr lang="es-ES" sz="5100" b="1" dirty="0">
                <a:latin typeface="Arial" pitchFamily="34" charset="0"/>
                <a:cs typeface="Arial" pitchFamily="34" charset="0"/>
              </a:rPr>
              <a:t>Cálculo </a:t>
            </a:r>
            <a:r>
              <a:rPr lang="es-ES" sz="5100" b="1" dirty="0" smtClean="0">
                <a:latin typeface="Arial" pitchFamily="34" charset="0"/>
                <a:cs typeface="Arial" pitchFamily="34" charset="0"/>
              </a:rPr>
              <a:t>numérico</a:t>
            </a:r>
            <a:endParaRPr lang="es-ES" sz="5100" b="1" dirty="0">
              <a:latin typeface="Arial" pitchFamily="34" charset="0"/>
              <a:cs typeface="Arial" pitchFamily="34" charset="0"/>
            </a:endParaRPr>
          </a:p>
          <a:p>
            <a:pPr algn="ctr">
              <a:buNone/>
            </a:pPr>
            <a:endParaRPr lang="es-ES" dirty="0" smtClean="0"/>
          </a:p>
          <a:p>
            <a:pPr algn="ctr">
              <a:buNone/>
            </a:pPr>
            <a:r>
              <a:rPr lang="es-ES" sz="4400" b="1" dirty="0" smtClean="0">
                <a:latin typeface="Arial" panose="020B0604020202020204" pitchFamily="34" charset="0"/>
                <a:cs typeface="Arial" pitchFamily="34" charset="0"/>
              </a:rPr>
              <a:t>           </a:t>
            </a:r>
            <a:endParaRPr lang="es-ES" b="1" dirty="0" smtClean="0"/>
          </a:p>
          <a:p>
            <a:pPr algn="ctr">
              <a:buNone/>
            </a:pPr>
            <a:r>
              <a:rPr lang="es-ES" sz="5800" b="1" dirty="0">
                <a:latin typeface="Arial" panose="020B0604020202020204" pitchFamily="34" charset="0"/>
                <a:cs typeface="Arial" pitchFamily="34" charset="0"/>
              </a:rPr>
              <a:t>Trabajo con magnitudes</a:t>
            </a:r>
          </a:p>
          <a:p>
            <a:pPr algn="ctr">
              <a:buNone/>
            </a:pPr>
            <a:r>
              <a:rPr lang="es-ES" dirty="0" smtClean="0"/>
              <a:t> </a:t>
            </a:r>
          </a:p>
          <a:p>
            <a:pPr algn="ctr">
              <a:buNone/>
            </a:pPr>
            <a:endParaRPr lang="es-ES" dirty="0" smtClean="0"/>
          </a:p>
          <a:p>
            <a:pPr algn="ctr">
              <a:buNone/>
            </a:pPr>
            <a:endParaRPr lang="es-ES" dirty="0" smtClean="0"/>
          </a:p>
          <a:p>
            <a:pPr>
              <a:buNone/>
            </a:pPr>
            <a:r>
              <a:rPr lang="es-ES" sz="3800" dirty="0" smtClean="0">
                <a:latin typeface="Arial Black" panose="020B0A04020102020204" pitchFamily="34" charset="0"/>
                <a:cs typeface="Arial" pitchFamily="34" charset="0"/>
              </a:rPr>
              <a:t>               SMD                                              Normas </a:t>
            </a:r>
          </a:p>
          <a:p>
            <a:pPr>
              <a:buNone/>
            </a:pPr>
            <a:r>
              <a:rPr lang="es-ES" sz="3800" dirty="0" smtClean="0">
                <a:latin typeface="Arial Black" panose="020B0A04020102020204" pitchFamily="34" charset="0"/>
                <a:cs typeface="Arial" pitchFamily="34" charset="0"/>
              </a:rPr>
              <a:t>                                               SI                  cubanas                </a:t>
            </a:r>
          </a:p>
          <a:p>
            <a:pPr algn="ctr">
              <a:buNone/>
            </a:pPr>
            <a:endParaRPr lang="es-ES" dirty="0"/>
          </a:p>
          <a:p>
            <a:pPr algn="ctr">
              <a:buNone/>
            </a:pPr>
            <a:endParaRPr lang="es-ES" dirty="0" smtClean="0"/>
          </a:p>
          <a:p>
            <a:pPr algn="ctr">
              <a:buNone/>
            </a:pPr>
            <a:r>
              <a:rPr lang="es-ES" dirty="0" smtClean="0"/>
              <a:t> </a:t>
            </a:r>
          </a:p>
          <a:p>
            <a:pPr>
              <a:buNone/>
            </a:pPr>
            <a:r>
              <a:rPr lang="es-ES" b="1" dirty="0" smtClean="0">
                <a:latin typeface="Arial" pitchFamily="34" charset="0"/>
                <a:cs typeface="Arial" pitchFamily="34" charset="0"/>
              </a:rPr>
              <a:t>                                              </a:t>
            </a:r>
            <a:r>
              <a:rPr lang="es-ES" sz="4400" b="1" dirty="0" smtClean="0">
                <a:latin typeface="Arial" pitchFamily="34" charset="0"/>
                <a:cs typeface="Arial" pitchFamily="34" charset="0"/>
              </a:rPr>
              <a:t>Resolución de problemas</a:t>
            </a:r>
          </a:p>
          <a:p>
            <a:pPr>
              <a:buNone/>
            </a:pPr>
            <a:r>
              <a:rPr lang="es-ES" sz="4400" b="1" dirty="0" smtClean="0">
                <a:latin typeface="Arial" pitchFamily="34" charset="0"/>
                <a:cs typeface="Arial" pitchFamily="34" charset="0"/>
              </a:rPr>
              <a:t>                      relacionados con la medicina </a:t>
            </a:r>
          </a:p>
          <a:p>
            <a:pPr>
              <a:buNone/>
            </a:pPr>
            <a:r>
              <a:rPr lang="es-ES" sz="4400" b="1" dirty="0" smtClean="0">
                <a:latin typeface="Arial" pitchFamily="34" charset="0"/>
                <a:cs typeface="Arial" pitchFamily="34" charset="0"/>
              </a:rPr>
              <a:t>                            y otras ciencias </a:t>
            </a:r>
          </a:p>
        </p:txBody>
      </p:sp>
      <p:sp>
        <p:nvSpPr>
          <p:cNvPr id="8" name="7 Rectángulo"/>
          <p:cNvSpPr/>
          <p:nvPr/>
        </p:nvSpPr>
        <p:spPr>
          <a:xfrm>
            <a:off x="1704108" y="1038454"/>
            <a:ext cx="6262255" cy="767175"/>
          </a:xfrm>
          <a:prstGeom prst="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
              <a:solidFill>
                <a:prstClr val="white"/>
              </a:solidFill>
            </a:endParaRPr>
          </a:p>
        </p:txBody>
      </p:sp>
      <p:cxnSp>
        <p:nvCxnSpPr>
          <p:cNvPr id="19" name="18 Conector recto de flecha"/>
          <p:cNvCxnSpPr/>
          <p:nvPr/>
        </p:nvCxnSpPr>
        <p:spPr>
          <a:xfrm>
            <a:off x="4883027" y="1805629"/>
            <a:ext cx="0" cy="46656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19 Rectángulo"/>
          <p:cNvSpPr/>
          <p:nvPr/>
        </p:nvSpPr>
        <p:spPr>
          <a:xfrm>
            <a:off x="1308157" y="2259980"/>
            <a:ext cx="6692834" cy="908573"/>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
              <a:solidFill>
                <a:prstClr val="white"/>
              </a:solidFill>
            </a:endParaRPr>
          </a:p>
        </p:txBody>
      </p:sp>
      <p:cxnSp>
        <p:nvCxnSpPr>
          <p:cNvPr id="6" name="Conector recto de flecha 5"/>
          <p:cNvCxnSpPr/>
          <p:nvPr/>
        </p:nvCxnSpPr>
        <p:spPr>
          <a:xfrm flipH="1">
            <a:off x="2814839" y="3168553"/>
            <a:ext cx="912034" cy="67037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5095992" y="3168553"/>
            <a:ext cx="0" cy="48904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5820868" y="3168553"/>
            <a:ext cx="914875" cy="79656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Elipse 13"/>
          <p:cNvSpPr/>
          <p:nvPr/>
        </p:nvSpPr>
        <p:spPr>
          <a:xfrm>
            <a:off x="1197897" y="3360431"/>
            <a:ext cx="1618471" cy="1008219"/>
          </a:xfrm>
          <a:prstGeom prst="ellipse">
            <a:avLst/>
          </a:prstGeom>
          <a:noFill/>
          <a:ln w="762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
              <a:solidFill>
                <a:prstClr val="white"/>
              </a:solidFill>
            </a:endParaRPr>
          </a:p>
        </p:txBody>
      </p:sp>
      <p:sp>
        <p:nvSpPr>
          <p:cNvPr id="15" name="Elipse 14"/>
          <p:cNvSpPr/>
          <p:nvPr/>
        </p:nvSpPr>
        <p:spPr>
          <a:xfrm>
            <a:off x="4415236" y="3657600"/>
            <a:ext cx="1405632" cy="770655"/>
          </a:xfrm>
          <a:prstGeom prst="ellipse">
            <a:avLst/>
          </a:prstGeom>
          <a:noFill/>
          <a:ln w="762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
              <a:solidFill>
                <a:prstClr val="white"/>
              </a:solidFill>
            </a:endParaRPr>
          </a:p>
        </p:txBody>
      </p:sp>
      <p:sp>
        <p:nvSpPr>
          <p:cNvPr id="16" name="Elipse 15"/>
          <p:cNvSpPr/>
          <p:nvPr/>
        </p:nvSpPr>
        <p:spPr>
          <a:xfrm>
            <a:off x="6735743" y="3415851"/>
            <a:ext cx="2135490" cy="1073891"/>
          </a:xfrm>
          <a:prstGeom prst="ellipse">
            <a:avLst/>
          </a:prstGeom>
          <a:noFill/>
          <a:ln w="762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
              <a:solidFill>
                <a:prstClr val="white"/>
              </a:solidFill>
            </a:endParaRPr>
          </a:p>
        </p:txBody>
      </p:sp>
      <p:sp>
        <p:nvSpPr>
          <p:cNvPr id="17" name="Flecha curvada hacia la derecha 16"/>
          <p:cNvSpPr/>
          <p:nvPr/>
        </p:nvSpPr>
        <p:spPr>
          <a:xfrm rot="19809052">
            <a:off x="462217" y="4319300"/>
            <a:ext cx="1089886" cy="2262781"/>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
              <a:solidFill>
                <a:prstClr val="black"/>
              </a:solidFill>
            </a:endParaRPr>
          </a:p>
        </p:txBody>
      </p:sp>
      <p:sp>
        <p:nvSpPr>
          <p:cNvPr id="18" name="Flecha curvada hacia la izquierda 17"/>
          <p:cNvSpPr/>
          <p:nvPr/>
        </p:nvSpPr>
        <p:spPr>
          <a:xfrm rot="1999432">
            <a:off x="7852927" y="4478718"/>
            <a:ext cx="901452" cy="2141797"/>
          </a:xfrm>
          <a:prstGeom prst="curvedLeftArrow">
            <a:avLst>
              <a:gd name="adj1" fmla="val 25000"/>
              <a:gd name="adj2" fmla="val 50000"/>
              <a:gd name="adj3" fmla="val 2745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
              <a:solidFill>
                <a:prstClr val="black"/>
              </a:solidFill>
            </a:endParaRPr>
          </a:p>
        </p:txBody>
      </p:sp>
      <p:sp>
        <p:nvSpPr>
          <p:cNvPr id="24" name="Rectángulo 23"/>
          <p:cNvSpPr/>
          <p:nvPr/>
        </p:nvSpPr>
        <p:spPr>
          <a:xfrm>
            <a:off x="1884219" y="4545162"/>
            <a:ext cx="5540710" cy="2223429"/>
          </a:xfrm>
          <a:prstGeom prst="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
              <a:solidFill>
                <a:prstClr val="white"/>
              </a:solidFill>
            </a:endParaRPr>
          </a:p>
        </p:txBody>
      </p:sp>
    </p:spTree>
    <p:extLst>
      <p:ext uri="{BB962C8B-B14F-4D97-AF65-F5344CB8AC3E}">
        <p14:creationId xmlns:p14="http://schemas.microsoft.com/office/powerpoint/2010/main" val="3277410559"/>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down)">
                                      <p:cBhvr>
                                        <p:cTn id="19" dur="580">
                                          <p:stCondLst>
                                            <p:cond delay="0"/>
                                          </p:stCondLst>
                                        </p:cTn>
                                        <p:tgtEl>
                                          <p:spTgt spid="7">
                                            <p:txEl>
                                              <p:pRg st="1" end="1"/>
                                            </p:txEl>
                                          </p:spTgt>
                                        </p:tgtEl>
                                      </p:cBhvr>
                                    </p:animEffect>
                                    <p:anim calcmode="lin" valueType="num">
                                      <p:cBhvr>
                                        <p:cTn id="20"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xEl>
                                              <p:pRg st="1" end="1"/>
                                            </p:txEl>
                                          </p:spTgt>
                                        </p:tgtEl>
                                      </p:cBhvr>
                                      <p:to x="100000" y="60000"/>
                                    </p:animScale>
                                    <p:animScale>
                                      <p:cBhvr>
                                        <p:cTn id="26" dur="166" decel="50000">
                                          <p:stCondLst>
                                            <p:cond delay="676"/>
                                          </p:stCondLst>
                                        </p:cTn>
                                        <p:tgtEl>
                                          <p:spTgt spid="7">
                                            <p:txEl>
                                              <p:pRg st="1" end="1"/>
                                            </p:txEl>
                                          </p:spTgt>
                                        </p:tgtEl>
                                      </p:cBhvr>
                                      <p:to x="100000" y="100000"/>
                                    </p:animScale>
                                    <p:animScale>
                                      <p:cBhvr>
                                        <p:cTn id="27" dur="26">
                                          <p:stCondLst>
                                            <p:cond delay="1312"/>
                                          </p:stCondLst>
                                        </p:cTn>
                                        <p:tgtEl>
                                          <p:spTgt spid="7">
                                            <p:txEl>
                                              <p:pRg st="1" end="1"/>
                                            </p:txEl>
                                          </p:spTgt>
                                        </p:tgtEl>
                                      </p:cBhvr>
                                      <p:to x="100000" y="80000"/>
                                    </p:animScale>
                                    <p:animScale>
                                      <p:cBhvr>
                                        <p:cTn id="28" dur="166" decel="50000">
                                          <p:stCondLst>
                                            <p:cond delay="1338"/>
                                          </p:stCondLst>
                                        </p:cTn>
                                        <p:tgtEl>
                                          <p:spTgt spid="7">
                                            <p:txEl>
                                              <p:pRg st="1" end="1"/>
                                            </p:txEl>
                                          </p:spTgt>
                                        </p:tgtEl>
                                      </p:cBhvr>
                                      <p:to x="100000" y="100000"/>
                                    </p:animScale>
                                    <p:animScale>
                                      <p:cBhvr>
                                        <p:cTn id="29" dur="26">
                                          <p:stCondLst>
                                            <p:cond delay="1642"/>
                                          </p:stCondLst>
                                        </p:cTn>
                                        <p:tgtEl>
                                          <p:spTgt spid="7">
                                            <p:txEl>
                                              <p:pRg st="1" end="1"/>
                                            </p:txEl>
                                          </p:spTgt>
                                        </p:tgtEl>
                                      </p:cBhvr>
                                      <p:to x="100000" y="90000"/>
                                    </p:animScale>
                                    <p:animScale>
                                      <p:cBhvr>
                                        <p:cTn id="30" dur="166" decel="50000">
                                          <p:stCondLst>
                                            <p:cond delay="1668"/>
                                          </p:stCondLst>
                                        </p:cTn>
                                        <p:tgtEl>
                                          <p:spTgt spid="7">
                                            <p:txEl>
                                              <p:pRg st="1" end="1"/>
                                            </p:txEl>
                                          </p:spTgt>
                                        </p:tgtEl>
                                      </p:cBhvr>
                                      <p:to x="100000" y="100000"/>
                                    </p:animScale>
                                    <p:animScale>
                                      <p:cBhvr>
                                        <p:cTn id="31" dur="26">
                                          <p:stCondLst>
                                            <p:cond delay="1808"/>
                                          </p:stCondLst>
                                        </p:cTn>
                                        <p:tgtEl>
                                          <p:spTgt spid="7">
                                            <p:txEl>
                                              <p:pRg st="1" end="1"/>
                                            </p:txEl>
                                          </p:spTgt>
                                        </p:tgtEl>
                                      </p:cBhvr>
                                      <p:to x="100000" y="95000"/>
                                    </p:animScale>
                                    <p:animScale>
                                      <p:cBhvr>
                                        <p:cTn id="32" dur="166" decel="50000">
                                          <p:stCondLst>
                                            <p:cond delay="1834"/>
                                          </p:stCondLst>
                                        </p:cTn>
                                        <p:tgtEl>
                                          <p:spTgt spid="7">
                                            <p:txEl>
                                              <p:pRg st="1" end="1"/>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7">
                                            <p:txEl>
                                              <p:pRg st="5" end="5"/>
                                            </p:txEl>
                                          </p:spTgt>
                                        </p:tgtEl>
                                        <p:attrNameLst>
                                          <p:attrName>style.visibility</p:attrName>
                                        </p:attrNameLst>
                                      </p:cBhvr>
                                      <p:to>
                                        <p:strVal val="visible"/>
                                      </p:to>
                                    </p:set>
                                    <p:anim calcmode="lin" valueType="num">
                                      <p:cBhvr additive="base">
                                        <p:cTn id="50"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1000"/>
                                        <p:tgtEl>
                                          <p:spTgt spid="16"/>
                                        </p:tgtEl>
                                      </p:cBhvr>
                                    </p:animEffect>
                                    <p:anim calcmode="lin" valueType="num">
                                      <p:cBhvr>
                                        <p:cTn id="82" dur="1000" fill="hold"/>
                                        <p:tgtEl>
                                          <p:spTgt spid="16"/>
                                        </p:tgtEl>
                                        <p:attrNameLst>
                                          <p:attrName>ppt_x</p:attrName>
                                        </p:attrNameLst>
                                      </p:cBhvr>
                                      <p:tavLst>
                                        <p:tav tm="0">
                                          <p:val>
                                            <p:strVal val="#ppt_x"/>
                                          </p:val>
                                        </p:tav>
                                        <p:tav tm="100000">
                                          <p:val>
                                            <p:strVal val="#ppt_x"/>
                                          </p:val>
                                        </p:tav>
                                      </p:tavLst>
                                    </p:anim>
                                    <p:anim calcmode="lin" valueType="num">
                                      <p:cBhvr>
                                        <p:cTn id="8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5" presetClass="entr" presetSubtype="0" fill="hold" nodeType="clickEffect">
                                  <p:stCondLst>
                                    <p:cond delay="0"/>
                                  </p:stCondLst>
                                  <p:childTnLst>
                                    <p:set>
                                      <p:cBhvr>
                                        <p:cTn id="87" dur="1" fill="hold">
                                          <p:stCondLst>
                                            <p:cond delay="0"/>
                                          </p:stCondLst>
                                        </p:cTn>
                                        <p:tgtEl>
                                          <p:spTgt spid="7">
                                            <p:txEl>
                                              <p:pRg st="10" end="10"/>
                                            </p:txEl>
                                          </p:spTgt>
                                        </p:tgtEl>
                                        <p:attrNameLst>
                                          <p:attrName>style.visibility</p:attrName>
                                        </p:attrNameLst>
                                      </p:cBhvr>
                                      <p:to>
                                        <p:strVal val="visible"/>
                                      </p:to>
                                    </p:set>
                                    <p:animEffect transition="in" filter="fade">
                                      <p:cBhvr>
                                        <p:cTn id="88" dur="2000"/>
                                        <p:tgtEl>
                                          <p:spTgt spid="7">
                                            <p:txEl>
                                              <p:pRg st="10" end="10"/>
                                            </p:txEl>
                                          </p:spTgt>
                                        </p:tgtEl>
                                      </p:cBhvr>
                                    </p:animEffect>
                                    <p:anim calcmode="lin" valueType="num">
                                      <p:cBhvr>
                                        <p:cTn id="89" dur="2000" fill="hold"/>
                                        <p:tgtEl>
                                          <p:spTgt spid="7">
                                            <p:txEl>
                                              <p:pRg st="10" end="10"/>
                                            </p:txEl>
                                          </p:spTgt>
                                        </p:tgtEl>
                                        <p:attrNameLst>
                                          <p:attrName>ppt_w</p:attrName>
                                        </p:attrNameLst>
                                      </p:cBhvr>
                                      <p:tavLst>
                                        <p:tav tm="0" fmla="#ppt_w*sin(2.5*pi*$)">
                                          <p:val>
                                            <p:fltVal val="0"/>
                                          </p:val>
                                        </p:tav>
                                        <p:tav tm="100000">
                                          <p:val>
                                            <p:fltVal val="1"/>
                                          </p:val>
                                        </p:tav>
                                      </p:tavLst>
                                    </p:anim>
                                    <p:anim calcmode="lin" valueType="num">
                                      <p:cBhvr>
                                        <p:cTn id="90" dur="2000" fill="hold"/>
                                        <p:tgtEl>
                                          <p:spTgt spid="7">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additive="base">
                                        <p:cTn id="95" dur="500" fill="hold"/>
                                        <p:tgtEl>
                                          <p:spTgt spid="24"/>
                                        </p:tgtEl>
                                        <p:attrNameLst>
                                          <p:attrName>ppt_x</p:attrName>
                                        </p:attrNameLst>
                                      </p:cBhvr>
                                      <p:tavLst>
                                        <p:tav tm="0">
                                          <p:val>
                                            <p:strVal val="#ppt_x"/>
                                          </p:val>
                                        </p:tav>
                                        <p:tav tm="100000">
                                          <p:val>
                                            <p:strVal val="#ppt_x"/>
                                          </p:val>
                                        </p:tav>
                                      </p:tavLst>
                                    </p:anim>
                                    <p:anim calcmode="lin" valueType="num">
                                      <p:cBhvr additive="base">
                                        <p:cTn id="9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5" presetClass="entr" presetSubtype="0" fill="hold" nodeType="clickEffect">
                                  <p:stCondLst>
                                    <p:cond delay="0"/>
                                  </p:stCondLst>
                                  <p:childTnLst>
                                    <p:set>
                                      <p:cBhvr>
                                        <p:cTn id="100" dur="1" fill="hold">
                                          <p:stCondLst>
                                            <p:cond delay="0"/>
                                          </p:stCondLst>
                                        </p:cTn>
                                        <p:tgtEl>
                                          <p:spTgt spid="7">
                                            <p:txEl>
                                              <p:pRg st="15" end="15"/>
                                            </p:txEl>
                                          </p:spTgt>
                                        </p:tgtEl>
                                        <p:attrNameLst>
                                          <p:attrName>style.visibility</p:attrName>
                                        </p:attrNameLst>
                                      </p:cBhvr>
                                      <p:to>
                                        <p:strVal val="visible"/>
                                      </p:to>
                                    </p:set>
                                    <p:animEffect transition="in" filter="fade">
                                      <p:cBhvr>
                                        <p:cTn id="101" dur="2000"/>
                                        <p:tgtEl>
                                          <p:spTgt spid="7">
                                            <p:txEl>
                                              <p:pRg st="15" end="15"/>
                                            </p:txEl>
                                          </p:spTgt>
                                        </p:tgtEl>
                                      </p:cBhvr>
                                    </p:animEffect>
                                    <p:anim calcmode="lin" valueType="num">
                                      <p:cBhvr>
                                        <p:cTn id="102" dur="2000" fill="hold"/>
                                        <p:tgtEl>
                                          <p:spTgt spid="7">
                                            <p:txEl>
                                              <p:pRg st="15" end="15"/>
                                            </p:txEl>
                                          </p:spTgt>
                                        </p:tgtEl>
                                        <p:attrNameLst>
                                          <p:attrName>ppt_w</p:attrName>
                                        </p:attrNameLst>
                                      </p:cBhvr>
                                      <p:tavLst>
                                        <p:tav tm="0" fmla="#ppt_w*sin(2.5*pi*$)">
                                          <p:val>
                                            <p:fltVal val="0"/>
                                          </p:val>
                                        </p:tav>
                                        <p:tav tm="100000">
                                          <p:val>
                                            <p:fltVal val="1"/>
                                          </p:val>
                                        </p:tav>
                                      </p:tavLst>
                                    </p:anim>
                                    <p:anim calcmode="lin" valueType="num">
                                      <p:cBhvr>
                                        <p:cTn id="103" dur="2000" fill="hold"/>
                                        <p:tgtEl>
                                          <p:spTgt spid="7">
                                            <p:txEl>
                                              <p:pRg st="15" end="15"/>
                                            </p:txEl>
                                          </p:spTgt>
                                        </p:tgtEl>
                                        <p:attrNameLst>
                                          <p:attrName>ppt_h</p:attrName>
                                        </p:attrNameLst>
                                      </p:cBhvr>
                                      <p:tavLst>
                                        <p:tav tm="0">
                                          <p:val>
                                            <p:strVal val="#ppt_h"/>
                                          </p:val>
                                        </p:tav>
                                        <p:tav tm="100000">
                                          <p:val>
                                            <p:strVal val="#ppt_h"/>
                                          </p:val>
                                        </p:tav>
                                      </p:tavLst>
                                    </p:anim>
                                  </p:childTnLst>
                                </p:cTn>
                              </p:par>
                              <p:par>
                                <p:cTn id="104" presetID="45" presetClass="entr" presetSubtype="0" fill="hold" nodeType="withEffect">
                                  <p:stCondLst>
                                    <p:cond delay="0"/>
                                  </p:stCondLst>
                                  <p:childTnLst>
                                    <p:set>
                                      <p:cBhvr>
                                        <p:cTn id="105" dur="1" fill="hold">
                                          <p:stCondLst>
                                            <p:cond delay="0"/>
                                          </p:stCondLst>
                                        </p:cTn>
                                        <p:tgtEl>
                                          <p:spTgt spid="7">
                                            <p:txEl>
                                              <p:pRg st="16" end="16"/>
                                            </p:txEl>
                                          </p:spTgt>
                                        </p:tgtEl>
                                        <p:attrNameLst>
                                          <p:attrName>style.visibility</p:attrName>
                                        </p:attrNameLst>
                                      </p:cBhvr>
                                      <p:to>
                                        <p:strVal val="visible"/>
                                      </p:to>
                                    </p:set>
                                    <p:animEffect transition="in" filter="fade">
                                      <p:cBhvr>
                                        <p:cTn id="106" dur="2000"/>
                                        <p:tgtEl>
                                          <p:spTgt spid="7">
                                            <p:txEl>
                                              <p:pRg st="16" end="16"/>
                                            </p:txEl>
                                          </p:spTgt>
                                        </p:tgtEl>
                                      </p:cBhvr>
                                    </p:animEffect>
                                    <p:anim calcmode="lin" valueType="num">
                                      <p:cBhvr>
                                        <p:cTn id="107" dur="2000" fill="hold"/>
                                        <p:tgtEl>
                                          <p:spTgt spid="7">
                                            <p:txEl>
                                              <p:pRg st="16" end="16"/>
                                            </p:txEl>
                                          </p:spTgt>
                                        </p:tgtEl>
                                        <p:attrNameLst>
                                          <p:attrName>ppt_w</p:attrName>
                                        </p:attrNameLst>
                                      </p:cBhvr>
                                      <p:tavLst>
                                        <p:tav tm="0" fmla="#ppt_w*sin(2.5*pi*$)">
                                          <p:val>
                                            <p:fltVal val="0"/>
                                          </p:val>
                                        </p:tav>
                                        <p:tav tm="100000">
                                          <p:val>
                                            <p:fltVal val="1"/>
                                          </p:val>
                                        </p:tav>
                                      </p:tavLst>
                                    </p:anim>
                                    <p:anim calcmode="lin" valueType="num">
                                      <p:cBhvr>
                                        <p:cTn id="108" dur="2000" fill="hold"/>
                                        <p:tgtEl>
                                          <p:spTgt spid="7">
                                            <p:txEl>
                                              <p:pRg st="16" end="16"/>
                                            </p:txEl>
                                          </p:spTgt>
                                        </p:tgtEl>
                                        <p:attrNameLst>
                                          <p:attrName>ppt_h</p:attrName>
                                        </p:attrNameLst>
                                      </p:cBhvr>
                                      <p:tavLst>
                                        <p:tav tm="0">
                                          <p:val>
                                            <p:strVal val="#ppt_h"/>
                                          </p:val>
                                        </p:tav>
                                        <p:tav tm="100000">
                                          <p:val>
                                            <p:strVal val="#ppt_h"/>
                                          </p:val>
                                        </p:tav>
                                      </p:tavLst>
                                    </p:anim>
                                  </p:childTnLst>
                                </p:cTn>
                              </p:par>
                              <p:par>
                                <p:cTn id="109" presetID="45" presetClass="entr" presetSubtype="0" fill="hold" nodeType="withEffect">
                                  <p:stCondLst>
                                    <p:cond delay="0"/>
                                  </p:stCondLst>
                                  <p:childTnLst>
                                    <p:set>
                                      <p:cBhvr>
                                        <p:cTn id="110" dur="1" fill="hold">
                                          <p:stCondLst>
                                            <p:cond delay="0"/>
                                          </p:stCondLst>
                                        </p:cTn>
                                        <p:tgtEl>
                                          <p:spTgt spid="7">
                                            <p:txEl>
                                              <p:pRg st="17" end="17"/>
                                            </p:txEl>
                                          </p:spTgt>
                                        </p:tgtEl>
                                        <p:attrNameLst>
                                          <p:attrName>style.visibility</p:attrName>
                                        </p:attrNameLst>
                                      </p:cBhvr>
                                      <p:to>
                                        <p:strVal val="visible"/>
                                      </p:to>
                                    </p:set>
                                    <p:animEffect transition="in" filter="fade">
                                      <p:cBhvr>
                                        <p:cTn id="111" dur="2000"/>
                                        <p:tgtEl>
                                          <p:spTgt spid="7">
                                            <p:txEl>
                                              <p:pRg st="17" end="17"/>
                                            </p:txEl>
                                          </p:spTgt>
                                        </p:tgtEl>
                                      </p:cBhvr>
                                    </p:animEffect>
                                    <p:anim calcmode="lin" valueType="num">
                                      <p:cBhvr>
                                        <p:cTn id="112" dur="2000" fill="hold"/>
                                        <p:tgtEl>
                                          <p:spTgt spid="7">
                                            <p:txEl>
                                              <p:pRg st="17" end="17"/>
                                            </p:txEl>
                                          </p:spTgt>
                                        </p:tgtEl>
                                        <p:attrNameLst>
                                          <p:attrName>ppt_w</p:attrName>
                                        </p:attrNameLst>
                                      </p:cBhvr>
                                      <p:tavLst>
                                        <p:tav tm="0" fmla="#ppt_w*sin(2.5*pi*$)">
                                          <p:val>
                                            <p:fltVal val="0"/>
                                          </p:val>
                                        </p:tav>
                                        <p:tav tm="100000">
                                          <p:val>
                                            <p:fltVal val="1"/>
                                          </p:val>
                                        </p:tav>
                                      </p:tavLst>
                                    </p:anim>
                                    <p:anim calcmode="lin" valueType="num">
                                      <p:cBhvr>
                                        <p:cTn id="113" dur="2000" fill="hold"/>
                                        <p:tgtEl>
                                          <p:spTgt spid="7">
                                            <p:txEl>
                                              <p:pRg st="17" end="17"/>
                                            </p:txEl>
                                          </p:spTgt>
                                        </p:tgtEl>
                                        <p:attrNameLst>
                                          <p:attrName>ppt_h</p:attrName>
                                        </p:attrNameLst>
                                      </p:cBhvr>
                                      <p:tavLst>
                                        <p:tav tm="0">
                                          <p:val>
                                            <p:strVal val="#ppt_h"/>
                                          </p:val>
                                        </p:tav>
                                        <p:tav tm="100000">
                                          <p:val>
                                            <p:strVal val="#ppt_h"/>
                                          </p:val>
                                        </p:tav>
                                      </p:tavLst>
                                    </p:anim>
                                  </p:childTnLst>
                                </p:cTn>
                              </p:par>
                            </p:childTnLst>
                          </p:cTn>
                        </p:par>
                      </p:childTnLst>
                    </p:cTn>
                  </p:par>
                  <p:par>
                    <p:cTn id="114" fill="hold">
                      <p:stCondLst>
                        <p:cond delay="indefinite"/>
                      </p:stCondLst>
                      <p:childTnLst>
                        <p:par>
                          <p:cTn id="115" fill="hold">
                            <p:stCondLst>
                              <p:cond delay="0"/>
                            </p:stCondLst>
                            <p:childTnLst>
                              <p:par>
                                <p:cTn id="116" presetID="31" presetClass="entr" presetSubtype="0" fill="hold" grpId="0" nodeType="clickEffect">
                                  <p:stCondLst>
                                    <p:cond delay="0"/>
                                  </p:stCondLst>
                                  <p:childTnLst>
                                    <p:set>
                                      <p:cBhvr>
                                        <p:cTn id="117" dur="1" fill="hold">
                                          <p:stCondLst>
                                            <p:cond delay="0"/>
                                          </p:stCondLst>
                                        </p:cTn>
                                        <p:tgtEl>
                                          <p:spTgt spid="17"/>
                                        </p:tgtEl>
                                        <p:attrNameLst>
                                          <p:attrName>style.visibility</p:attrName>
                                        </p:attrNameLst>
                                      </p:cBhvr>
                                      <p:to>
                                        <p:strVal val="visible"/>
                                      </p:to>
                                    </p:set>
                                    <p:anim calcmode="lin" valueType="num">
                                      <p:cBhvr>
                                        <p:cTn id="118" dur="1000" fill="hold"/>
                                        <p:tgtEl>
                                          <p:spTgt spid="17"/>
                                        </p:tgtEl>
                                        <p:attrNameLst>
                                          <p:attrName>ppt_w</p:attrName>
                                        </p:attrNameLst>
                                      </p:cBhvr>
                                      <p:tavLst>
                                        <p:tav tm="0">
                                          <p:val>
                                            <p:fltVal val="0"/>
                                          </p:val>
                                        </p:tav>
                                        <p:tav tm="100000">
                                          <p:val>
                                            <p:strVal val="#ppt_w"/>
                                          </p:val>
                                        </p:tav>
                                      </p:tavLst>
                                    </p:anim>
                                    <p:anim calcmode="lin" valueType="num">
                                      <p:cBhvr>
                                        <p:cTn id="119" dur="1000" fill="hold"/>
                                        <p:tgtEl>
                                          <p:spTgt spid="17"/>
                                        </p:tgtEl>
                                        <p:attrNameLst>
                                          <p:attrName>ppt_h</p:attrName>
                                        </p:attrNameLst>
                                      </p:cBhvr>
                                      <p:tavLst>
                                        <p:tav tm="0">
                                          <p:val>
                                            <p:fltVal val="0"/>
                                          </p:val>
                                        </p:tav>
                                        <p:tav tm="100000">
                                          <p:val>
                                            <p:strVal val="#ppt_h"/>
                                          </p:val>
                                        </p:tav>
                                      </p:tavLst>
                                    </p:anim>
                                    <p:anim calcmode="lin" valueType="num">
                                      <p:cBhvr>
                                        <p:cTn id="120" dur="1000" fill="hold"/>
                                        <p:tgtEl>
                                          <p:spTgt spid="17"/>
                                        </p:tgtEl>
                                        <p:attrNameLst>
                                          <p:attrName>style.rotation</p:attrName>
                                        </p:attrNameLst>
                                      </p:cBhvr>
                                      <p:tavLst>
                                        <p:tav tm="0">
                                          <p:val>
                                            <p:fltVal val="90"/>
                                          </p:val>
                                        </p:tav>
                                        <p:tav tm="100000">
                                          <p:val>
                                            <p:fltVal val="0"/>
                                          </p:val>
                                        </p:tav>
                                      </p:tavLst>
                                    </p:anim>
                                    <p:animEffect transition="in" filter="fade">
                                      <p:cBhvr>
                                        <p:cTn id="121" dur="1000"/>
                                        <p:tgtEl>
                                          <p:spTgt spid="17"/>
                                        </p:tgtEl>
                                      </p:cBhvr>
                                    </p:animEffect>
                                  </p:childTnLst>
                                </p:cTn>
                              </p:par>
                            </p:childTnLst>
                          </p:cTn>
                        </p:par>
                      </p:childTnLst>
                    </p:cTn>
                  </p:par>
                  <p:par>
                    <p:cTn id="122" fill="hold">
                      <p:stCondLst>
                        <p:cond delay="indefinite"/>
                      </p:stCondLst>
                      <p:childTnLst>
                        <p:par>
                          <p:cTn id="123" fill="hold">
                            <p:stCondLst>
                              <p:cond delay="0"/>
                            </p:stCondLst>
                            <p:childTnLst>
                              <p:par>
                                <p:cTn id="124" presetID="31" presetClass="entr" presetSubtype="0" fill="hold" grpId="0" nodeType="clickEffect">
                                  <p:stCondLst>
                                    <p:cond delay="0"/>
                                  </p:stCondLst>
                                  <p:childTnLst>
                                    <p:set>
                                      <p:cBhvr>
                                        <p:cTn id="125" dur="1" fill="hold">
                                          <p:stCondLst>
                                            <p:cond delay="0"/>
                                          </p:stCondLst>
                                        </p:cTn>
                                        <p:tgtEl>
                                          <p:spTgt spid="18"/>
                                        </p:tgtEl>
                                        <p:attrNameLst>
                                          <p:attrName>style.visibility</p:attrName>
                                        </p:attrNameLst>
                                      </p:cBhvr>
                                      <p:to>
                                        <p:strVal val="visible"/>
                                      </p:to>
                                    </p:set>
                                    <p:anim calcmode="lin" valueType="num">
                                      <p:cBhvr>
                                        <p:cTn id="126" dur="1000" fill="hold"/>
                                        <p:tgtEl>
                                          <p:spTgt spid="18"/>
                                        </p:tgtEl>
                                        <p:attrNameLst>
                                          <p:attrName>ppt_w</p:attrName>
                                        </p:attrNameLst>
                                      </p:cBhvr>
                                      <p:tavLst>
                                        <p:tav tm="0">
                                          <p:val>
                                            <p:fltVal val="0"/>
                                          </p:val>
                                        </p:tav>
                                        <p:tav tm="100000">
                                          <p:val>
                                            <p:strVal val="#ppt_w"/>
                                          </p:val>
                                        </p:tav>
                                      </p:tavLst>
                                    </p:anim>
                                    <p:anim calcmode="lin" valueType="num">
                                      <p:cBhvr>
                                        <p:cTn id="127" dur="1000" fill="hold"/>
                                        <p:tgtEl>
                                          <p:spTgt spid="18"/>
                                        </p:tgtEl>
                                        <p:attrNameLst>
                                          <p:attrName>ppt_h</p:attrName>
                                        </p:attrNameLst>
                                      </p:cBhvr>
                                      <p:tavLst>
                                        <p:tav tm="0">
                                          <p:val>
                                            <p:fltVal val="0"/>
                                          </p:val>
                                        </p:tav>
                                        <p:tav tm="100000">
                                          <p:val>
                                            <p:strVal val="#ppt_h"/>
                                          </p:val>
                                        </p:tav>
                                      </p:tavLst>
                                    </p:anim>
                                    <p:anim calcmode="lin" valueType="num">
                                      <p:cBhvr>
                                        <p:cTn id="128" dur="1000" fill="hold"/>
                                        <p:tgtEl>
                                          <p:spTgt spid="18"/>
                                        </p:tgtEl>
                                        <p:attrNameLst>
                                          <p:attrName>style.rotation</p:attrName>
                                        </p:attrNameLst>
                                      </p:cBhvr>
                                      <p:tavLst>
                                        <p:tav tm="0">
                                          <p:val>
                                            <p:fltVal val="90"/>
                                          </p:val>
                                        </p:tav>
                                        <p:tav tm="100000">
                                          <p:val>
                                            <p:fltVal val="0"/>
                                          </p:val>
                                        </p:tav>
                                      </p:tavLst>
                                    </p:anim>
                                    <p:animEffect transition="in" filter="fade">
                                      <p:cBhvr>
                                        <p:cTn id="129" dur="1000"/>
                                        <p:tgtEl>
                                          <p:spTgt spid="18"/>
                                        </p:tgtEl>
                                      </p:cBhvr>
                                    </p:animEffect>
                                  </p:childTnLst>
                                </p:cTn>
                              </p:par>
                              <p:par>
                                <p:cTn id="130" presetID="45" presetClass="entr" presetSubtype="0" fill="hold" nodeType="withEffect">
                                  <p:stCondLst>
                                    <p:cond delay="0"/>
                                  </p:stCondLst>
                                  <p:childTnLst>
                                    <p:set>
                                      <p:cBhvr>
                                        <p:cTn id="131" dur="1" fill="hold">
                                          <p:stCondLst>
                                            <p:cond delay="0"/>
                                          </p:stCondLst>
                                        </p:cTn>
                                        <p:tgtEl>
                                          <p:spTgt spid="7">
                                            <p:txEl>
                                              <p:pRg st="11" end="11"/>
                                            </p:txEl>
                                          </p:spTgt>
                                        </p:tgtEl>
                                        <p:attrNameLst>
                                          <p:attrName>style.visibility</p:attrName>
                                        </p:attrNameLst>
                                      </p:cBhvr>
                                      <p:to>
                                        <p:strVal val="visible"/>
                                      </p:to>
                                    </p:set>
                                    <p:animEffect transition="in" filter="fade">
                                      <p:cBhvr>
                                        <p:cTn id="132" dur="2000"/>
                                        <p:tgtEl>
                                          <p:spTgt spid="7">
                                            <p:txEl>
                                              <p:pRg st="11" end="11"/>
                                            </p:txEl>
                                          </p:spTgt>
                                        </p:tgtEl>
                                      </p:cBhvr>
                                    </p:animEffect>
                                    <p:anim calcmode="lin" valueType="num">
                                      <p:cBhvr>
                                        <p:cTn id="133" dur="2000" fill="hold"/>
                                        <p:tgtEl>
                                          <p:spTgt spid="7">
                                            <p:txEl>
                                              <p:pRg st="11" end="11"/>
                                            </p:txEl>
                                          </p:spTgt>
                                        </p:tgtEl>
                                        <p:attrNameLst>
                                          <p:attrName>ppt_w</p:attrName>
                                        </p:attrNameLst>
                                      </p:cBhvr>
                                      <p:tavLst>
                                        <p:tav tm="0" fmla="#ppt_w*sin(2.5*pi*$)">
                                          <p:val>
                                            <p:fltVal val="0"/>
                                          </p:val>
                                        </p:tav>
                                        <p:tav tm="100000">
                                          <p:val>
                                            <p:fltVal val="1"/>
                                          </p:val>
                                        </p:tav>
                                      </p:tavLst>
                                    </p:anim>
                                    <p:anim calcmode="lin" valueType="num">
                                      <p:cBhvr>
                                        <p:cTn id="134" dur="2000" fill="hold"/>
                                        <p:tgtEl>
                                          <p:spTgt spid="7">
                                            <p:txEl>
                                              <p:pRg st="11" end="1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20" grpId="0" animBg="1"/>
      <p:bldP spid="14" grpId="0" animBg="1"/>
      <p:bldP spid="15" grpId="0" animBg="1"/>
      <p:bldP spid="16" grpId="0" animBg="1"/>
      <p:bldP spid="17" grpId="0" animBg="1"/>
      <p:bldP spid="18"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011404"/>
            <a:ext cx="8554500" cy="858981"/>
          </a:xfrm>
        </p:spPr>
        <p:txBody>
          <a:bodyPr>
            <a:noAutofit/>
          </a:bodyPr>
          <a:lstStyle/>
          <a:p>
            <a:pPr algn="ctr"/>
            <a:r>
              <a:rPr kumimoji="0" lang="es-ES" sz="3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¿Qué debe hacer el </a:t>
            </a:r>
            <a:r>
              <a:rPr lang="es-ES" sz="3600" b="1" dirty="0" smtClean="0">
                <a:solidFill>
                  <a:schemeClr val="tx1"/>
                </a:solidFill>
                <a:effectLst/>
                <a:latin typeface="Arial" pitchFamily="34" charset="0"/>
                <a:ea typeface="Calibri" pitchFamily="34" charset="0"/>
                <a:cs typeface="Arial" pitchFamily="34" charset="0"/>
              </a:rPr>
              <a:t>estudiante</a:t>
            </a:r>
            <a:r>
              <a:rPr kumimoji="0" lang="es-ES" sz="3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en esta clase?</a:t>
            </a:r>
            <a:r>
              <a:rPr kumimoji="0" lang="es-ES" sz="3600" b="1" i="0" u="none" strike="noStrike" cap="none" normalizeH="0" baseline="0" dirty="0" smtClean="0">
                <a:ln>
                  <a:noFill/>
                </a:ln>
                <a:solidFill>
                  <a:schemeClr val="tx1"/>
                </a:solidFill>
                <a:effectLst/>
                <a:latin typeface="Arial" pitchFamily="34" charset="0"/>
                <a:cs typeface="Arial" pitchFamily="34" charset="0"/>
              </a:rPr>
              <a:t/>
            </a:r>
            <a:br>
              <a:rPr kumimoji="0" lang="es-ES" sz="3600" b="1" i="0" u="none" strike="noStrike" cap="none" normalizeH="0" baseline="0" dirty="0" smtClean="0">
                <a:ln>
                  <a:noFill/>
                </a:ln>
                <a:solidFill>
                  <a:schemeClr val="tx1"/>
                </a:solidFill>
                <a:effectLst/>
                <a:latin typeface="Arial" pitchFamily="34" charset="0"/>
                <a:cs typeface="Arial" pitchFamily="34" charset="0"/>
              </a:rPr>
            </a:br>
            <a:r>
              <a:rPr kumimoji="0" lang="es-ES" sz="3600" b="1" i="0" u="none" strike="noStrike" cap="none" normalizeH="0" baseline="0" dirty="0" smtClean="0">
                <a:ln>
                  <a:noFill/>
                </a:ln>
                <a:solidFill>
                  <a:schemeClr val="tx1"/>
                </a:solidFill>
                <a:effectLst/>
                <a:latin typeface="Arial" pitchFamily="34" charset="0"/>
                <a:cs typeface="Arial" pitchFamily="34" charset="0"/>
              </a:rPr>
              <a:t/>
            </a:r>
            <a:br>
              <a:rPr kumimoji="0" lang="es-ES" sz="3600" b="1" i="0" u="none" strike="noStrike" cap="none" normalizeH="0" baseline="0" dirty="0" smtClean="0">
                <a:ln>
                  <a:noFill/>
                </a:ln>
                <a:solidFill>
                  <a:schemeClr val="tx1"/>
                </a:solidFill>
                <a:effectLst/>
                <a:latin typeface="Arial" pitchFamily="34" charset="0"/>
                <a:cs typeface="Arial" pitchFamily="34" charset="0"/>
              </a:rPr>
            </a:br>
            <a:endParaRPr kumimoji="0" lang="es-ES"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2 Rectángulo"/>
          <p:cNvSpPr/>
          <p:nvPr/>
        </p:nvSpPr>
        <p:spPr>
          <a:xfrm>
            <a:off x="539552" y="2060848"/>
            <a:ext cx="2808312" cy="108012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noFill/>
              </a:rPr>
              <a:t>Re</a:t>
            </a:r>
            <a:endParaRPr lang="es-ES" dirty="0">
              <a:noFill/>
            </a:endParaRPr>
          </a:p>
        </p:txBody>
      </p:sp>
      <p:sp>
        <p:nvSpPr>
          <p:cNvPr id="5" name="4 CuadroTexto"/>
          <p:cNvSpPr txBox="1"/>
          <p:nvPr/>
        </p:nvSpPr>
        <p:spPr>
          <a:xfrm>
            <a:off x="395536" y="2145630"/>
            <a:ext cx="2952328" cy="954107"/>
          </a:xfrm>
          <a:prstGeom prst="rect">
            <a:avLst/>
          </a:prstGeom>
          <a:noFill/>
        </p:spPr>
        <p:txBody>
          <a:bodyPr wrap="square" rtlCol="0">
            <a:spAutoFit/>
          </a:bodyPr>
          <a:lstStyle/>
          <a:p>
            <a:pPr algn="ctr"/>
            <a:r>
              <a:rPr lang="es-ES" sz="2800" dirty="0" smtClean="0">
                <a:latin typeface="Arial" pitchFamily="34" charset="0"/>
                <a:cs typeface="Arial" pitchFamily="34" charset="0"/>
              </a:rPr>
              <a:t>Reconocer la información</a:t>
            </a:r>
            <a:endParaRPr lang="es-ES" sz="2800" dirty="0">
              <a:latin typeface="Arial" pitchFamily="34" charset="0"/>
              <a:cs typeface="Arial" pitchFamily="34" charset="0"/>
            </a:endParaRPr>
          </a:p>
        </p:txBody>
      </p:sp>
      <p:sp>
        <p:nvSpPr>
          <p:cNvPr id="7" name="6 CuadroTexto"/>
          <p:cNvSpPr txBox="1"/>
          <p:nvPr/>
        </p:nvSpPr>
        <p:spPr>
          <a:xfrm>
            <a:off x="4932040" y="2924944"/>
            <a:ext cx="3312368" cy="1569660"/>
          </a:xfrm>
          <a:prstGeom prst="rect">
            <a:avLst/>
          </a:prstGeom>
          <a:noFill/>
        </p:spPr>
        <p:txBody>
          <a:bodyPr wrap="square" rtlCol="0">
            <a:spAutoFit/>
          </a:bodyPr>
          <a:lstStyle/>
          <a:p>
            <a:r>
              <a:rPr lang="es-ES" sz="3200" dirty="0" smtClean="0">
                <a:solidFill>
                  <a:srgbClr val="FF0000"/>
                </a:solidFill>
                <a:latin typeface="Arial Black" pitchFamily="34" charset="0"/>
              </a:rPr>
              <a:t>Habilidades</a:t>
            </a:r>
            <a:r>
              <a:rPr lang="es-ES" sz="3200" dirty="0" smtClean="0">
                <a:latin typeface="Arial Black" pitchFamily="34" charset="0"/>
              </a:rPr>
              <a:t>: convertir, identificar</a:t>
            </a:r>
            <a:endParaRPr lang="es-ES" sz="3200" dirty="0">
              <a:latin typeface="Arial Black" pitchFamily="34" charset="0"/>
            </a:endParaRPr>
          </a:p>
        </p:txBody>
      </p:sp>
      <p:sp>
        <p:nvSpPr>
          <p:cNvPr id="8" name="7 CuadroTexto"/>
          <p:cNvSpPr txBox="1"/>
          <p:nvPr/>
        </p:nvSpPr>
        <p:spPr>
          <a:xfrm>
            <a:off x="539552" y="3645024"/>
            <a:ext cx="2808312" cy="1077218"/>
          </a:xfrm>
          <a:prstGeom prst="rect">
            <a:avLst/>
          </a:prstGeom>
          <a:noFill/>
          <a:ln w="57150">
            <a:solidFill>
              <a:schemeClr val="tx1"/>
            </a:solidFill>
          </a:ln>
        </p:spPr>
        <p:txBody>
          <a:bodyPr wrap="square" rtlCol="0">
            <a:spAutoFit/>
          </a:bodyPr>
          <a:lstStyle/>
          <a:p>
            <a:r>
              <a:rPr lang="es-ES" sz="3200" dirty="0" smtClean="0">
                <a:latin typeface="Arial" pitchFamily="34" charset="0"/>
                <a:cs typeface="Arial" pitchFamily="34" charset="0"/>
              </a:rPr>
              <a:t>Comprender orientaciones</a:t>
            </a:r>
            <a:endParaRPr lang="es-ES" sz="3200" dirty="0">
              <a:latin typeface="Arial" pitchFamily="34" charset="0"/>
              <a:cs typeface="Arial" pitchFamily="34" charset="0"/>
            </a:endParaRPr>
          </a:p>
        </p:txBody>
      </p:sp>
      <p:sp>
        <p:nvSpPr>
          <p:cNvPr id="9" name="8 CuadroTexto"/>
          <p:cNvSpPr txBox="1"/>
          <p:nvPr/>
        </p:nvSpPr>
        <p:spPr>
          <a:xfrm>
            <a:off x="539552" y="5229200"/>
            <a:ext cx="2448272" cy="584775"/>
          </a:xfrm>
          <a:prstGeom prst="rect">
            <a:avLst/>
          </a:prstGeom>
          <a:noFill/>
        </p:spPr>
        <p:txBody>
          <a:bodyPr wrap="square" rtlCol="0">
            <a:spAutoFit/>
          </a:bodyPr>
          <a:lstStyle/>
          <a:p>
            <a:r>
              <a:rPr lang="es-ES" sz="3200" dirty="0" smtClean="0">
                <a:latin typeface="Arial" pitchFamily="34" charset="0"/>
                <a:cs typeface="Arial" pitchFamily="34" charset="0"/>
              </a:rPr>
              <a:t>Tomar notas</a:t>
            </a:r>
            <a:endParaRPr lang="es-ES" sz="3200" dirty="0">
              <a:latin typeface="Arial" pitchFamily="34" charset="0"/>
              <a:cs typeface="Arial" pitchFamily="34" charset="0"/>
            </a:endParaRPr>
          </a:p>
        </p:txBody>
      </p:sp>
      <p:sp>
        <p:nvSpPr>
          <p:cNvPr id="10" name="9 Rectángulo"/>
          <p:cNvSpPr/>
          <p:nvPr/>
        </p:nvSpPr>
        <p:spPr>
          <a:xfrm>
            <a:off x="539552" y="3645024"/>
            <a:ext cx="2808312" cy="108012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539552" y="5070668"/>
            <a:ext cx="2808312" cy="80660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Elipse"/>
          <p:cNvSpPr/>
          <p:nvPr/>
        </p:nvSpPr>
        <p:spPr>
          <a:xfrm>
            <a:off x="4355976" y="1844824"/>
            <a:ext cx="3960440" cy="373164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5" name="14 Conector curvado"/>
          <p:cNvCxnSpPr/>
          <p:nvPr/>
        </p:nvCxnSpPr>
        <p:spPr>
          <a:xfrm>
            <a:off x="3347864" y="2420888"/>
            <a:ext cx="1130424" cy="288032"/>
          </a:xfrm>
          <a:prstGeom prst="curvedConnector3">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16 Conector curvado"/>
          <p:cNvCxnSpPr/>
          <p:nvPr/>
        </p:nvCxnSpPr>
        <p:spPr>
          <a:xfrm>
            <a:off x="3347864" y="3958208"/>
            <a:ext cx="1130424" cy="457200"/>
          </a:xfrm>
          <a:prstGeom prst="curvedConnector3">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19 Conector curvado"/>
          <p:cNvCxnSpPr/>
          <p:nvPr/>
        </p:nvCxnSpPr>
        <p:spPr>
          <a:xfrm flipV="1">
            <a:off x="3491880" y="5070668"/>
            <a:ext cx="1224136" cy="450919"/>
          </a:xfrm>
          <a:prstGeom prst="curvedConnector3">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221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395536" y="1409006"/>
            <a:ext cx="8229600" cy="1160462"/>
          </a:xfrm>
        </p:spPr>
        <p:txBody>
          <a:bodyPr/>
          <a:lstStyle/>
          <a:p>
            <a:pPr algn="ctr"/>
            <a:r>
              <a:rPr lang="es-ES" dirty="0"/>
              <a:t> </a:t>
            </a:r>
            <a:r>
              <a:rPr lang="es-ES" sz="4400" dirty="0" smtClean="0">
                <a:solidFill>
                  <a:schemeClr val="tx1"/>
                </a:solidFill>
                <a:latin typeface="Arial Black" panose="020B0A04020102020204" pitchFamily="34" charset="0"/>
              </a:rPr>
              <a:t>¿Qué es magnitud?</a:t>
            </a:r>
            <a:endParaRPr lang="es-ES" sz="4400" dirty="0">
              <a:solidFill>
                <a:schemeClr val="tx1"/>
              </a:solidFill>
              <a:latin typeface="Arial Black" panose="020B0A04020102020204" pitchFamily="34" charset="0"/>
            </a:endParaRPr>
          </a:p>
        </p:txBody>
      </p:sp>
      <p:pic>
        <p:nvPicPr>
          <p:cNvPr id="4" name="Imagen 3"/>
          <p:cNvPicPr/>
          <p:nvPr/>
        </p:nvPicPr>
        <p:blipFill>
          <a:blip r:embed="rId2"/>
          <a:srcRect/>
          <a:stretch>
            <a:fillRect/>
          </a:stretch>
        </p:blipFill>
        <p:spPr bwMode="auto">
          <a:xfrm>
            <a:off x="3457331" y="3114262"/>
            <a:ext cx="2055575" cy="2896885"/>
          </a:xfrm>
          <a:prstGeom prst="rect">
            <a:avLst/>
          </a:prstGeom>
          <a:noFill/>
          <a:ln w="9525">
            <a:noFill/>
            <a:miter lim="800000"/>
            <a:headEnd/>
            <a:tailEnd/>
          </a:ln>
        </p:spPr>
      </p:pic>
    </p:spTree>
    <p:extLst>
      <p:ext uri="{BB962C8B-B14F-4D97-AF65-F5344CB8AC3E}">
        <p14:creationId xmlns:p14="http://schemas.microsoft.com/office/powerpoint/2010/main" val="2452234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6"/>
                                        </p:tgtEl>
                                      </p:cBhvr>
                                    </p:animEffect>
                                    <p:anim calcmode="lin" valueType="num">
                                      <p:cBhvr>
                                        <p:cTn id="7"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6"/>
                                        </p:tgtEl>
                                        <p:attrNameLst>
                                          <p:attrName>ppt_h</p:attrName>
                                        </p:attrNameLst>
                                      </p:cBhvr>
                                      <p:tavLst>
                                        <p:tav tm="0">
                                          <p:val>
                                            <p:strVal val="ppt_h"/>
                                          </p:val>
                                        </p:tav>
                                        <p:tav tm="100000">
                                          <p:val>
                                            <p:strVal val="ppt_h"/>
                                          </p:val>
                                        </p:tav>
                                      </p:tavLst>
                                    </p:anim>
                                    <p:set>
                                      <p:cBhvr>
                                        <p:cTn id="9" dur="1" fill="hold">
                                          <p:stCondLst>
                                            <p:cond delay="1999"/>
                                          </p:stCondLst>
                                        </p:cTn>
                                        <p:tgtEl>
                                          <p:spTgt spid="6"/>
                                        </p:tgtEl>
                                        <p:attrNameLst>
                                          <p:attrName>style.visibility</p:attrName>
                                        </p:attrNameLst>
                                      </p:cBhvr>
                                      <p:to>
                                        <p:strVal val="hidden"/>
                                      </p:to>
                                    </p:set>
                                  </p:childTnLst>
                                </p:cTn>
                              </p:par>
                              <p:par>
                                <p:cTn id="10" presetID="4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rmAutofit/>
          </a:bodyPr>
          <a:lstStyle/>
          <a:p>
            <a:pPr algn="ctr"/>
            <a:r>
              <a:rPr lang="es-ES" sz="3600" dirty="0" smtClean="0">
                <a:solidFill>
                  <a:schemeClr val="tx1"/>
                </a:solidFill>
                <a:effectLst/>
                <a:latin typeface="Arial Black" panose="020B0A04020102020204" pitchFamily="34" charset="0"/>
              </a:rPr>
              <a:t>Definición</a:t>
            </a:r>
            <a:endParaRPr lang="es-ES" sz="3600" dirty="0">
              <a:solidFill>
                <a:schemeClr val="tx1"/>
              </a:solidFill>
              <a:effectLst/>
              <a:latin typeface="Arial Black" panose="020B0A04020102020204" pitchFamily="34" charset="0"/>
            </a:endParaRPr>
          </a:p>
        </p:txBody>
      </p:sp>
      <p:sp>
        <p:nvSpPr>
          <p:cNvPr id="8" name="Marcador de contenido 7"/>
          <p:cNvSpPr>
            <a:spLocks noGrp="1"/>
          </p:cNvSpPr>
          <p:nvPr>
            <p:ph idx="1"/>
          </p:nvPr>
        </p:nvSpPr>
        <p:spPr>
          <a:xfrm>
            <a:off x="179512" y="1481328"/>
            <a:ext cx="8964488" cy="5157216"/>
          </a:xfrm>
        </p:spPr>
        <p:txBody>
          <a:bodyPr>
            <a:noAutofit/>
          </a:bodyPr>
          <a:lstStyle/>
          <a:p>
            <a:pPr>
              <a:lnSpc>
                <a:spcPct val="150000"/>
              </a:lnSpc>
            </a:pPr>
            <a:r>
              <a:rPr lang="es-ES" sz="3200" b="1" dirty="0">
                <a:latin typeface="Arial" panose="020B0604020202020204" pitchFamily="34" charset="0"/>
                <a:cs typeface="Arial" panose="020B0604020202020204" pitchFamily="34" charset="0"/>
              </a:rPr>
              <a:t>La magnitud es una propiedad que poseen los fenómenos o las relaciones entre ellos, que permite que puedan ser medidos </a:t>
            </a:r>
          </a:p>
          <a:p>
            <a:pPr>
              <a:lnSpc>
                <a:spcPct val="150000"/>
              </a:lnSpc>
            </a:pPr>
            <a:r>
              <a:rPr lang="es-ES" sz="3200" b="1" dirty="0" smtClean="0">
                <a:latin typeface="Arial" panose="020B0604020202020204" pitchFamily="34" charset="0"/>
                <a:cs typeface="Arial" panose="020B0604020202020204" pitchFamily="34" charset="0"/>
              </a:rPr>
              <a:t>Una cantidad de magnitud </a:t>
            </a:r>
            <a:r>
              <a:rPr lang="es-ES" sz="3200" b="1" dirty="0">
                <a:latin typeface="Arial" panose="020B0604020202020204" pitchFamily="34" charset="0"/>
                <a:cs typeface="Arial" panose="020B0604020202020204" pitchFamily="34" charset="0"/>
              </a:rPr>
              <a:t>es el resultado de una medición; </a:t>
            </a:r>
            <a:r>
              <a:rPr lang="es-ES" sz="3200" b="1" dirty="0" smtClean="0">
                <a:latin typeface="Arial" panose="020B0604020202020204" pitchFamily="34" charset="0"/>
                <a:cs typeface="Arial" panose="020B0604020202020204" pitchFamily="34" charset="0"/>
              </a:rPr>
              <a:t>las </a:t>
            </a:r>
            <a:r>
              <a:rPr lang="es-ES" sz="3200" b="1" dirty="0">
                <a:latin typeface="Arial" panose="020B0604020202020204" pitchFamily="34" charset="0"/>
                <a:cs typeface="Arial" panose="020B0604020202020204" pitchFamily="34" charset="0"/>
              </a:rPr>
              <a:t>magnitudes físicas se miden con instrumentos </a:t>
            </a:r>
            <a:r>
              <a:rPr lang="es-ES" sz="3200" b="1" dirty="0" smtClean="0">
                <a:latin typeface="Arial" panose="020B0604020202020204" pitchFamily="34" charset="0"/>
                <a:cs typeface="Arial" panose="020B0604020202020204" pitchFamily="34" charset="0"/>
              </a:rPr>
              <a:t>apropiados</a:t>
            </a:r>
            <a:endParaRPr lang="es-E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242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DFDFD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DFDFD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1112</TotalTime>
  <Words>2926</Words>
  <Application>Microsoft Office PowerPoint</Application>
  <PresentationFormat>Presentación en pantalla (4:3)</PresentationFormat>
  <Paragraphs>467</Paragraphs>
  <Slides>47</Slides>
  <Notes>28</Notes>
  <HiddenSlides>0</HiddenSlides>
  <MMClips>1</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47</vt:i4>
      </vt:variant>
    </vt:vector>
  </HeadingPairs>
  <TitlesOfParts>
    <vt:vector size="59" baseType="lpstr">
      <vt:lpstr>Algerian</vt:lpstr>
      <vt:lpstr>Arial</vt:lpstr>
      <vt:lpstr>Arial Black</vt:lpstr>
      <vt:lpstr>Calibri</vt:lpstr>
      <vt:lpstr>Calibri Light</vt:lpstr>
      <vt:lpstr>Cambria Math</vt:lpstr>
      <vt:lpstr>Symbol</vt:lpstr>
      <vt:lpstr>Times New Roman</vt:lpstr>
      <vt:lpstr>Verdana</vt:lpstr>
      <vt:lpstr>Wingdings</vt:lpstr>
      <vt:lpstr>Tema de Office</vt:lpstr>
      <vt:lpstr>Presentación</vt:lpstr>
      <vt:lpstr>Presentación de PowerPoint</vt:lpstr>
      <vt:lpstr>Objetivo de la clase</vt:lpstr>
      <vt:lpstr>Presentación de PowerPoint</vt:lpstr>
      <vt:lpstr>Situación problemática</vt:lpstr>
      <vt:lpstr>Sumario</vt:lpstr>
      <vt:lpstr>Esquema lógico</vt:lpstr>
      <vt:lpstr>¿Qué debe hacer el estudiante en esta clase?  </vt:lpstr>
      <vt:lpstr> ¿Qué es magnitud?</vt:lpstr>
      <vt:lpstr>Definición</vt:lpstr>
      <vt:lpstr>Sistema Métrico Decimal</vt:lpstr>
      <vt:lpstr>¿Cómo trabajar en el SMD?</vt:lpstr>
      <vt:lpstr>Medio de  enseñanza - aprendizaje</vt:lpstr>
      <vt:lpstr>Presentación de PowerPoint</vt:lpstr>
      <vt:lpstr>Ejemplo 1 </vt:lpstr>
      <vt:lpstr>Ejemplo 2 </vt:lpstr>
      <vt:lpstr>Presentación de PowerPoint</vt:lpstr>
      <vt:lpstr>Unidades básicas del Sistema Internacional (SI) </vt:lpstr>
      <vt:lpstr>Presentación de PowerPoint</vt:lpstr>
      <vt:lpstr>Unidades del Sistema Internacional (SI) </vt:lpstr>
      <vt:lpstr>Presentación de PowerPoint</vt:lpstr>
      <vt:lpstr>Longitud </vt:lpstr>
      <vt:lpstr>Masa </vt:lpstr>
      <vt:lpstr>Tiempo </vt:lpstr>
      <vt:lpstr>Temperatura </vt:lpstr>
      <vt:lpstr>Intensidad de Corriente Eléctrica </vt:lpstr>
      <vt:lpstr>Intensidad luminosa </vt:lpstr>
      <vt:lpstr>Cantidad de sustancia </vt:lpstr>
      <vt:lpstr>Presentación de PowerPoint</vt:lpstr>
      <vt:lpstr>Presentación de PowerPoint</vt:lpstr>
      <vt:lpstr>Presentación de PowerPoint</vt:lpstr>
      <vt:lpstr>Otras equivalencias </vt:lpstr>
      <vt:lpstr>¿Conoces otros sistemas de unidades?</vt:lpstr>
      <vt:lpstr>Sistema imperial</vt:lpstr>
      <vt:lpstr>Sistema imperial</vt:lpstr>
      <vt:lpstr>Sistema imperial</vt:lpstr>
      <vt:lpstr>Ejemplos resueltos</vt:lpstr>
      <vt:lpstr>Ejercicios de autoevaluación</vt:lpstr>
      <vt:lpstr> Ejercicios de autoevaluación</vt:lpstr>
      <vt:lpstr>¿Qué hacer para la próxima clase?  </vt:lpstr>
      <vt:lpstr>Próxima clase</vt:lpstr>
      <vt:lpstr>Presentación de PowerPoint</vt:lpstr>
      <vt:lpstr>Equipo3:  ¿Conocen otros sistemas de unidades? Investigar y traer resumen escrito  para socializar con tus compañeros        Convertir:      a) 30 m/seg    en    km/h       b) 25 km/min2    a    m/seg2   </vt:lpstr>
      <vt:lpstr>Presentación de PowerPoint</vt:lpstr>
      <vt:lpstr>Actividades para la próxima clase </vt:lpstr>
      <vt:lpstr>CONCLUSIONES DE LA CLASE</vt:lpstr>
      <vt:lpstr>Bibliografía</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HOME</dc:creator>
  <cp:lastModifiedBy>HOME</cp:lastModifiedBy>
  <cp:revision>97</cp:revision>
  <dcterms:created xsi:type="dcterms:W3CDTF">2018-12-12T02:55:38Z</dcterms:created>
  <dcterms:modified xsi:type="dcterms:W3CDTF">2021-03-02T14:52:18Z</dcterms:modified>
</cp:coreProperties>
</file>