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60" r:id="rId4"/>
    <p:sldId id="304" r:id="rId5"/>
    <p:sldId id="266" r:id="rId6"/>
    <p:sldId id="268" r:id="rId7"/>
    <p:sldId id="269" r:id="rId8"/>
    <p:sldId id="270" r:id="rId9"/>
    <p:sldId id="305" r:id="rId10"/>
    <p:sldId id="271" r:id="rId11"/>
    <p:sldId id="272" r:id="rId12"/>
    <p:sldId id="273" r:id="rId13"/>
    <p:sldId id="274" r:id="rId14"/>
    <p:sldId id="299" r:id="rId15"/>
    <p:sldId id="300" r:id="rId16"/>
    <p:sldId id="301" r:id="rId17"/>
    <p:sldId id="302" r:id="rId18"/>
    <p:sldId id="303" r:id="rId19"/>
    <p:sldId id="295" r:id="rId20"/>
    <p:sldId id="306" r:id="rId21"/>
  </p:sldIdLst>
  <p:sldSz cx="1080135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97" autoAdjust="0"/>
  </p:normalViewPr>
  <p:slideViewPr>
    <p:cSldViewPr>
      <p:cViewPr varScale="1">
        <p:scale>
          <a:sx n="38" d="100"/>
          <a:sy n="38" d="100"/>
        </p:scale>
        <p:origin x="-1330" y="-67"/>
      </p:cViewPr>
      <p:guideLst>
        <p:guide orient="horz" pos="2160"/>
        <p:guide pos="34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793A9-5F92-4255-A8C3-7620CE6F9828}" type="datetimeFigureOut">
              <a:rPr lang="es-ES" smtClean="0"/>
              <a:t>04/03/2021</a:t>
            </a:fld>
            <a:endParaRPr lang="es-ES"/>
          </a:p>
        </p:txBody>
      </p:sp>
      <p:sp>
        <p:nvSpPr>
          <p:cNvPr id="4" name="3 Marcador de imagen de diapositiva"/>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1BD56-93D8-4C12-A91B-F38C9242E8D2}" type="slidenum">
              <a:rPr lang="es-ES" smtClean="0"/>
              <a:t>‹Nº›</a:t>
            </a:fld>
            <a:endParaRPr lang="es-ES"/>
          </a:p>
        </p:txBody>
      </p:sp>
    </p:spTree>
    <p:extLst>
      <p:ext uri="{BB962C8B-B14F-4D97-AF65-F5344CB8AC3E}">
        <p14:creationId xmlns:p14="http://schemas.microsoft.com/office/powerpoint/2010/main" val="229115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3</a:t>
            </a:fld>
            <a:endParaRPr lang="es-ES"/>
          </a:p>
        </p:txBody>
      </p:sp>
    </p:spTree>
    <p:extLst>
      <p:ext uri="{BB962C8B-B14F-4D97-AF65-F5344CB8AC3E}">
        <p14:creationId xmlns:p14="http://schemas.microsoft.com/office/powerpoint/2010/main" val="551418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smtClean="0"/>
              <a:t>Los datos resumidos en tablas de contingencia le permitirá trabajar con el programa Epidat de la OMS creado para el trabajo epidemiológico o en su defecto calcular las medidas manualmente</a:t>
            </a:r>
          </a:p>
          <a:p>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13</a:t>
            </a:fld>
            <a:endParaRPr lang="es-ES"/>
          </a:p>
        </p:txBody>
      </p:sp>
    </p:spTree>
    <p:extLst>
      <p:ext uri="{BB962C8B-B14F-4D97-AF65-F5344CB8AC3E}">
        <p14:creationId xmlns:p14="http://schemas.microsoft.com/office/powerpoint/2010/main" val="330825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s-ES" sz="1200" dirty="0" smtClean="0"/>
              <a:t>El riesgo de caer en el grupo de adultos mayores del hogar de anciano que presentaron déficit sensorial fue de 50,76%, mayor que en aquellos que no tenían problemas (28%)</a:t>
            </a:r>
          </a:p>
          <a:p>
            <a:pPr algn="just"/>
            <a:r>
              <a:rPr lang="es-ES" sz="1200" dirty="0" smtClean="0"/>
              <a:t>La razón de prevalencia :1,8129. Indica que el déficit sensorial aumentó el riesgo de padecer caídas en la población estudiada 1,8 veces más que en los no lo tenían. (Efecto de factor de riesgo) </a:t>
            </a:r>
          </a:p>
          <a:p>
            <a:pPr algn="just"/>
            <a:endParaRPr lang="es-ES" sz="1200" dirty="0" smtClean="0"/>
          </a:p>
          <a:p>
            <a:endParaRPr lang="es-ES" dirty="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16</a:t>
            </a:fld>
            <a:endParaRPr lang="es-ES"/>
          </a:p>
        </p:txBody>
      </p:sp>
    </p:spTree>
    <p:extLst>
      <p:ext uri="{BB962C8B-B14F-4D97-AF65-F5344CB8AC3E}">
        <p14:creationId xmlns:p14="http://schemas.microsoft.com/office/powerpoint/2010/main" val="1300970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Entre sus mayores ventajas están su bajo costo, su relativa facilidad de ejecución y la posibilidad de obtener estimaciones puntuales de las prevalencias de varias enfermedades e información de varios factores potencialmente determinantes en un mismo momento</a:t>
            </a:r>
            <a:endParaRPr lang="es-ES" dirty="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18</a:t>
            </a:fld>
            <a:endParaRPr lang="es-ES"/>
          </a:p>
        </p:txBody>
      </p:sp>
    </p:spTree>
    <p:extLst>
      <p:ext uri="{BB962C8B-B14F-4D97-AF65-F5344CB8AC3E}">
        <p14:creationId xmlns:p14="http://schemas.microsoft.com/office/powerpoint/2010/main" val="1762799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20</a:t>
            </a:fld>
            <a:endParaRPr lang="es-ES"/>
          </a:p>
        </p:txBody>
      </p:sp>
    </p:spTree>
    <p:extLst>
      <p:ext uri="{BB962C8B-B14F-4D97-AF65-F5344CB8AC3E}">
        <p14:creationId xmlns:p14="http://schemas.microsoft.com/office/powerpoint/2010/main" val="1404747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baseline="0" dirty="0" smtClean="0"/>
              <a:t>Existe controversia en la literatura en cuanto a si son descriptivos o analíticos. La mayoría de los investigadores  lo definen como</a:t>
            </a:r>
            <a:r>
              <a:rPr lang="es-ES" dirty="0" smtClean="0"/>
              <a:t> descriptivos cuando solo muestran cual es el</a:t>
            </a:r>
            <a:r>
              <a:rPr lang="es-ES" baseline="0" dirty="0" smtClean="0"/>
              <a:t> riesgo de padecer (prevalencia) la enfermedad global o ante la exposición o no a factores epidemiológicos; siendo analíticos cuando también se explican las razones de prevalencia y el impacto respecto a la exposición. Los diseños de prevalencia son muy fáciles, no ofrecen un criterio de causalidad fuerte pero orientan y generan hipótesis por lo que puede anteceder otros diseños</a:t>
            </a:r>
            <a:endParaRPr lang="es-ES" dirty="0" smtClean="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4</a:t>
            </a:fld>
            <a:endParaRPr lang="es-ES"/>
          </a:p>
        </p:txBody>
      </p:sp>
    </p:spTree>
    <p:extLst>
      <p:ext uri="{BB962C8B-B14F-4D97-AF65-F5344CB8AC3E}">
        <p14:creationId xmlns:p14="http://schemas.microsoft.com/office/powerpoint/2010/main" val="1207208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r>
              <a:rPr lang="es-ES" dirty="0" smtClean="0"/>
              <a:t>En los estudios de análisis causal,</a:t>
            </a:r>
            <a:r>
              <a:rPr lang="es-ES" baseline="0" dirty="0" smtClean="0"/>
              <a:t> l</a:t>
            </a:r>
            <a:r>
              <a:rPr lang="es-ES" dirty="0" smtClean="0"/>
              <a:t>a tabla de contingencia permite agrupar los datos para la posterior realización de los cálculos de</a:t>
            </a:r>
            <a:r>
              <a:rPr lang="es-ES" baseline="0" dirty="0" smtClean="0"/>
              <a:t> las medidas de resumen, de asociación e impacto según el diseño que el investigador haya elegido</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smtClean="0"/>
              <a:t>Verificación de la asociación significativa </a:t>
            </a:r>
            <a:r>
              <a:rPr lang="es-ES" sz="1200" dirty="0"/>
              <a:t>se realiza a través de la prueba de independencia </a:t>
            </a:r>
            <a:r>
              <a:rPr lang="es-ES" sz="1200" dirty="0" smtClean="0"/>
              <a:t>de Chi cuadrado</a:t>
            </a:r>
            <a:endParaRPr lang="es-ES" sz="1200"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5</a:t>
            </a:fld>
            <a:endParaRPr lang="es-ES"/>
          </a:p>
        </p:txBody>
      </p:sp>
    </p:spTree>
    <p:extLst>
      <p:ext uri="{BB962C8B-B14F-4D97-AF65-F5344CB8AC3E}">
        <p14:creationId xmlns:p14="http://schemas.microsoft.com/office/powerpoint/2010/main" val="552577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pPr marL="114289" indent="0" algn="just">
              <a:buNone/>
            </a:pPr>
            <a:r>
              <a:rPr lang="es-ES" sz="1200" dirty="0" smtClean="0"/>
              <a:t>En los estudios de Prevalencia, la población en estudio puede ser seleccionada de manera aleatoria sin considerar la exposición o el evento como criterios de selección. Se distingue porque se indaga sobre la presencia de la exposición y la ocurrencia del evento una vez conformada la población en estudio, y porque sólo se hace una medición en el tiempo en cada sujeto de estudio. Los objetivos contrastan hipótesis etiológicas</a:t>
            </a:r>
          </a:p>
          <a:p>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6</a:t>
            </a:fld>
            <a:endParaRPr lang="es-ES"/>
          </a:p>
        </p:txBody>
      </p:sp>
    </p:spTree>
    <p:extLst>
      <p:ext uri="{BB962C8B-B14F-4D97-AF65-F5344CB8AC3E}">
        <p14:creationId xmlns:p14="http://schemas.microsoft.com/office/powerpoint/2010/main" val="3817315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smtClean="0"/>
              <a:t>Medidas de frecuencia: </a:t>
            </a:r>
            <a:r>
              <a:rPr lang="es-ES" sz="1200" dirty="0" smtClean="0"/>
              <a:t>La prevalencia global y especifica (en enfermos y en expuestos)</a:t>
            </a:r>
          </a:p>
          <a:p>
            <a:r>
              <a:rPr lang="es-ES" dirty="0" smtClean="0"/>
              <a:t>Prevalencia indica el riesgo de padecer la enfermedad, pudiendo ser global o especifica en individuos expuestos</a:t>
            </a:r>
            <a:r>
              <a:rPr lang="es-ES" baseline="0" dirty="0" smtClean="0"/>
              <a:t> y no expuestos. Se obtiene del calculo horizontal en la tabla de contingencia</a:t>
            </a:r>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7</a:t>
            </a:fld>
            <a:endParaRPr lang="es-ES"/>
          </a:p>
        </p:txBody>
      </p:sp>
    </p:spTree>
    <p:extLst>
      <p:ext uri="{BB962C8B-B14F-4D97-AF65-F5344CB8AC3E}">
        <p14:creationId xmlns:p14="http://schemas.microsoft.com/office/powerpoint/2010/main" val="8688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smtClean="0"/>
              <a:t>Medidas de asociación</a:t>
            </a:r>
            <a:r>
              <a:rPr lang="es-ES" sz="1200" dirty="0" smtClean="0"/>
              <a:t>: Razones de prevalencia y los momios de la prevalencia (OR=Oportunidad o ventaja).</a:t>
            </a:r>
          </a:p>
          <a:p>
            <a:r>
              <a:rPr lang="es-ES" dirty="0" smtClean="0"/>
              <a:t>La razón de prevalencia de la enfermedad Indica cuantas veces es mayor el riesgo de enfermar en los sujetos expuestos a cierto factor, respecto a los que no están expuestos</a:t>
            </a:r>
            <a:r>
              <a:rPr lang="es-ES" baseline="0" dirty="0" smtClean="0"/>
              <a:t> mientras que l</a:t>
            </a:r>
            <a:r>
              <a:rPr lang="es-ES" dirty="0" smtClean="0"/>
              <a:t>a razón de prevalencia de exposición indica cuantas veces es mayor el riesgo de exposición en los enfermos respecto a los no enfermos. Aunque la OR es un buen estimador de la RP cuando la prevalencia es baja (inferior al 10%), se sabe que la OR sobrestima la RP</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8</a:t>
            </a:fld>
            <a:endParaRPr lang="es-ES"/>
          </a:p>
        </p:txBody>
      </p:sp>
    </p:spTree>
    <p:extLst>
      <p:ext uri="{BB962C8B-B14F-4D97-AF65-F5344CB8AC3E}">
        <p14:creationId xmlns:p14="http://schemas.microsoft.com/office/powerpoint/2010/main" val="156217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OR: indica cuantas veces la exposición incrementa la oportunidad de enfermar. Esta medida de asociación se obtiene cuando la enfermedad que se estudia no tiene o se desconoce el periodo de exposición para producir la enfermedad, peculiaridad que se observa en las enfermedades crónicas.</a:t>
            </a:r>
          </a:p>
          <a:p>
            <a:r>
              <a:rPr lang="es-ES" sz="1200" kern="1200" dirty="0" smtClean="0">
                <a:solidFill>
                  <a:schemeClr val="tx1"/>
                </a:solidFill>
                <a:effectLst/>
                <a:latin typeface="+mn-lt"/>
                <a:ea typeface="+mn-ea"/>
                <a:cs typeface="+mn-cs"/>
              </a:rPr>
              <a:t>El escoger la prevalencia o el OR en este tipo de diseños para algunos investigadores es intranscendente, pero hay una tendencia incrementada en los últimos años al uso de la RP en vez de la OR en estudios transversales</a:t>
            </a:r>
            <a:endParaRPr lang="es-ES" dirty="0"/>
          </a:p>
        </p:txBody>
      </p:sp>
      <p:sp>
        <p:nvSpPr>
          <p:cNvPr id="4" name="3 Marcador de número de diapositiva"/>
          <p:cNvSpPr>
            <a:spLocks noGrp="1"/>
          </p:cNvSpPr>
          <p:nvPr>
            <p:ph type="sldNum" sz="quarter" idx="10"/>
          </p:nvPr>
        </p:nvSpPr>
        <p:spPr/>
        <p:txBody>
          <a:bodyPr/>
          <a:lstStyle/>
          <a:p>
            <a:fld id="{2291BD56-93D8-4C12-A91B-F38C9242E8D2}" type="slidenum">
              <a:rPr lang="es-ES" smtClean="0"/>
              <a:t>9</a:t>
            </a:fld>
            <a:endParaRPr lang="es-ES"/>
          </a:p>
        </p:txBody>
      </p:sp>
    </p:spTree>
    <p:extLst>
      <p:ext uri="{BB962C8B-B14F-4D97-AF65-F5344CB8AC3E}">
        <p14:creationId xmlns:p14="http://schemas.microsoft.com/office/powerpoint/2010/main" val="1248124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r>
              <a:rPr lang="es-ES" dirty="0" smtClean="0"/>
              <a:t>Las razones de prevalencia y OR</a:t>
            </a:r>
            <a:r>
              <a:rPr lang="es-ES" baseline="0" dirty="0" smtClean="0"/>
              <a:t> son acompañadas de un intervalo de confianza (IC) que no deben ser olvidados a la hora de interpretar el resultado del análisis de los datos.</a:t>
            </a:r>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10</a:t>
            </a:fld>
            <a:endParaRPr lang="es-ES"/>
          </a:p>
        </p:txBody>
      </p:sp>
    </p:spTree>
    <p:extLst>
      <p:ext uri="{BB962C8B-B14F-4D97-AF65-F5344CB8AC3E}">
        <p14:creationId xmlns:p14="http://schemas.microsoft.com/office/powerpoint/2010/main" val="3461866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28663" y="685800"/>
            <a:ext cx="5400675" cy="3429000"/>
          </a:xfrm>
        </p:spPr>
      </p:sp>
      <p:sp>
        <p:nvSpPr>
          <p:cNvPr id="3" name="2 Marcador de notas"/>
          <p:cNvSpPr>
            <a:spLocks noGrp="1"/>
          </p:cNvSpPr>
          <p:nvPr>
            <p:ph type="body" idx="1"/>
          </p:nvPr>
        </p:nvSpPr>
        <p:spPr/>
        <p:txBody>
          <a:bodyPr/>
          <a:lstStyle/>
          <a:p>
            <a:r>
              <a:rPr lang="es-ES" dirty="0" smtClean="0"/>
              <a:t>Medidas de impacto potencial: </a:t>
            </a:r>
          </a:p>
          <a:p>
            <a:r>
              <a:rPr lang="es-ES" sz="1100" b="1" dirty="0" smtClean="0"/>
              <a:t>El riesgo atribuible o diferencia de riesgo</a:t>
            </a:r>
            <a:r>
              <a:rPr lang="es-ES" sz="1100" dirty="0" smtClean="0"/>
              <a:t>. Indica </a:t>
            </a:r>
            <a:r>
              <a:rPr lang="es-ES" sz="1200" dirty="0" smtClean="0"/>
              <a:t>disminución que se produciría en el riesgo de enfermar de los expuestos cuando se elimina la exposición</a:t>
            </a:r>
          </a:p>
          <a:p>
            <a:r>
              <a:rPr lang="es-ES" b="1" dirty="0" smtClean="0"/>
              <a:t>La Fracción etiológica de expuestos </a:t>
            </a:r>
            <a:r>
              <a:rPr lang="es-ES" dirty="0" smtClean="0"/>
              <a:t>es la expresión porcentual del riesgo atribuible e indica el por ciento de reducción de la tasa de los expuestos si se eliminara el factor de riesgo. </a:t>
            </a:r>
          </a:p>
          <a:p>
            <a:r>
              <a:rPr lang="es-ES" b="1" dirty="0" smtClean="0"/>
              <a:t>La fracción etiológica poblacional </a:t>
            </a:r>
            <a:r>
              <a:rPr lang="es-ES" dirty="0" smtClean="0"/>
              <a:t>indica el exceso de mortalidad o morbilidad por la presencia del factor de riesgo pero en toda la población; lo que se reduciría la tasa general de no existir el factor de riesgo</a:t>
            </a:r>
            <a:endParaRPr lang="es-ES" dirty="0"/>
          </a:p>
        </p:txBody>
      </p:sp>
      <p:sp>
        <p:nvSpPr>
          <p:cNvPr id="4" name="3 Marcador de número de diapositiva"/>
          <p:cNvSpPr>
            <a:spLocks noGrp="1"/>
          </p:cNvSpPr>
          <p:nvPr>
            <p:ph type="sldNum" sz="quarter" idx="10"/>
          </p:nvPr>
        </p:nvSpPr>
        <p:spPr/>
        <p:txBody>
          <a:bodyPr/>
          <a:lstStyle/>
          <a:p>
            <a:fld id="{056EBD22-6F8D-477A-A856-28588533D647}" type="slidenum">
              <a:rPr lang="es-ES" smtClean="0"/>
              <a:t>11</a:t>
            </a:fld>
            <a:endParaRPr lang="es-ES"/>
          </a:p>
        </p:txBody>
      </p:sp>
    </p:spTree>
    <p:extLst>
      <p:ext uri="{BB962C8B-B14F-4D97-AF65-F5344CB8AC3E}">
        <p14:creationId xmlns:p14="http://schemas.microsoft.com/office/powerpoint/2010/main" val="79685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8281035" y="152399"/>
            <a:ext cx="2340293"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0023" y="153923"/>
            <a:ext cx="792099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281035" y="2052960"/>
            <a:ext cx="2340293"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A847CFC-816F-41D0-AAC0-9BF4FEBC753E}" type="datetimeFigureOut">
              <a:rPr lang="es-ES" smtClean="0"/>
              <a:t>04/03/2021</a:t>
            </a:fld>
            <a:endParaRPr lang="es-E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32FADFE-3B8F-471C-ABF0-DBC7717ECBBC}" type="slidenum">
              <a:rPr lang="es-ES" smtClean="0"/>
              <a:t>‹Nº›</a:t>
            </a:fld>
            <a:endParaRPr lang="es-E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ES"/>
          </a:p>
        </p:txBody>
      </p:sp>
      <p:sp>
        <p:nvSpPr>
          <p:cNvPr id="13" name="Title 12"/>
          <p:cNvSpPr>
            <a:spLocks noGrp="1"/>
          </p:cNvSpPr>
          <p:nvPr>
            <p:ph type="title"/>
          </p:nvPr>
        </p:nvSpPr>
        <p:spPr>
          <a:xfrm>
            <a:off x="540067" y="2052960"/>
            <a:ext cx="7470934"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80023" y="147319"/>
            <a:ext cx="792099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281035" y="147319"/>
            <a:ext cx="2310579"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461057" y="274639"/>
            <a:ext cx="1980248"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40067" y="274639"/>
            <a:ext cx="7110889"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04/03/2021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8281035" y="152399"/>
            <a:ext cx="2340293"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0023" y="153923"/>
            <a:ext cx="792099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461057" y="2892277"/>
            <a:ext cx="1890237"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7A847CFC-816F-41D0-AAC0-9BF4FEBC753E}" type="datetimeFigureOut">
              <a:rPr lang="es-ES" smtClean="0"/>
              <a:t>04/03/2021</a:t>
            </a:fld>
            <a:endParaRPr lang="es-E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32FADFE-3B8F-471C-ABF0-DBC7717ECBBC}" type="slidenum">
              <a:rPr lang="es-ES" smtClean="0"/>
              <a:t>‹Nº›</a:t>
            </a:fld>
            <a:endParaRPr lang="es-E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ES"/>
          </a:p>
        </p:txBody>
      </p:sp>
      <p:sp>
        <p:nvSpPr>
          <p:cNvPr id="12" name="Title 11"/>
          <p:cNvSpPr>
            <a:spLocks noGrp="1"/>
          </p:cNvSpPr>
          <p:nvPr>
            <p:ph type="title"/>
          </p:nvPr>
        </p:nvSpPr>
        <p:spPr>
          <a:xfrm>
            <a:off x="450056" y="2892277"/>
            <a:ext cx="7470934"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0068" y="1719072"/>
            <a:ext cx="4770596"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490686" y="1719072"/>
            <a:ext cx="4770596"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04/03/2021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0068" y="1722438"/>
            <a:ext cx="4772472"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40068" y="2438400"/>
            <a:ext cx="4772472"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486936" y="1722438"/>
            <a:ext cx="477434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486936" y="2438400"/>
            <a:ext cx="477434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04/03/2021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847CFC-816F-41D0-AAC0-9BF4FEBC753E}" type="datetimeFigureOut">
              <a:rPr lang="es-ES" smtClean="0"/>
              <a:t>04/03/2021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80023" y="150919"/>
            <a:ext cx="1043256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847CFC-816F-41D0-AAC0-9BF4FEBC753E}" type="datetimeFigureOut">
              <a:rPr lang="es-ES" smtClean="0"/>
              <a:t>04/03/2021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08013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281035" y="150876"/>
            <a:ext cx="2340293"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80023" y="152400"/>
            <a:ext cx="792099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20090" y="304801"/>
            <a:ext cx="69308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8457457" y="2130552"/>
            <a:ext cx="1976647"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32FADFE-3B8F-471C-ABF0-DBC7717ECBBC}" type="slidenum">
              <a:rPr lang="es-ES" smtClean="0"/>
              <a:t>‹Nº›</a:t>
            </a:fld>
            <a:endParaRPr lang="es-ES"/>
          </a:p>
        </p:txBody>
      </p:sp>
      <p:sp>
        <p:nvSpPr>
          <p:cNvPr id="11" name="Title 10"/>
          <p:cNvSpPr>
            <a:spLocks noGrp="1"/>
          </p:cNvSpPr>
          <p:nvPr>
            <p:ph type="title"/>
          </p:nvPr>
        </p:nvSpPr>
        <p:spPr>
          <a:xfrm>
            <a:off x="8457457" y="457200"/>
            <a:ext cx="1979373"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08013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8281035" y="150876"/>
            <a:ext cx="2340293"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80023" y="152400"/>
            <a:ext cx="792099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461057" y="2133600"/>
            <a:ext cx="1980248"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04/03/2021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a:xfrm>
            <a:off x="8461057" y="460248"/>
            <a:ext cx="1980248"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80023" y="1634971"/>
            <a:ext cx="1043256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0022" y="152401"/>
            <a:ext cx="1041159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0056" y="355847"/>
            <a:ext cx="9900363"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0055" y="1719071"/>
            <a:ext cx="9931824"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38111" y="6356350"/>
            <a:ext cx="2520315" cy="274320"/>
          </a:xfrm>
          <a:prstGeom prst="rect">
            <a:avLst/>
          </a:prstGeom>
        </p:spPr>
        <p:txBody>
          <a:bodyPr vert="horz" lIns="91440" tIns="45720" rIns="91440" bIns="45720" rtlCol="0" anchor="ctr"/>
          <a:lstStyle>
            <a:lvl1pPr algn="l">
              <a:defRPr sz="1100">
                <a:solidFill>
                  <a:schemeClr val="tx2"/>
                </a:solidFill>
              </a:defRPr>
            </a:lvl1pPr>
          </a:lstStyle>
          <a:p>
            <a:fld id="{7A847CFC-816F-41D0-AAC0-9BF4FEBC753E}" type="datetimeFigureOut">
              <a:rPr lang="es-ES" smtClean="0"/>
              <a:t>04/03/2021</a:t>
            </a:fld>
            <a:endParaRPr lang="es-ES"/>
          </a:p>
        </p:txBody>
      </p:sp>
      <p:sp>
        <p:nvSpPr>
          <p:cNvPr id="5" name="Footer Placeholder 4"/>
          <p:cNvSpPr>
            <a:spLocks noGrp="1"/>
          </p:cNvSpPr>
          <p:nvPr>
            <p:ph type="ftr" sz="quarter" idx="3"/>
          </p:nvPr>
        </p:nvSpPr>
        <p:spPr>
          <a:xfrm>
            <a:off x="3600450" y="6356350"/>
            <a:ext cx="3960495" cy="274320"/>
          </a:xfrm>
          <a:prstGeom prst="rect">
            <a:avLst/>
          </a:prstGeom>
        </p:spPr>
        <p:txBody>
          <a:bodyPr vert="horz" lIns="91440" tIns="45720" rIns="91440" bIns="45720" rtlCol="0" anchor="ctr"/>
          <a:lstStyle>
            <a:lvl1pPr algn="ctr">
              <a:defRPr sz="1100">
                <a:solidFill>
                  <a:schemeClr val="tx2"/>
                </a:solidFill>
              </a:defRPr>
            </a:lvl1pPr>
          </a:lstStyle>
          <a:p>
            <a:endParaRPr lang="es-ES"/>
          </a:p>
        </p:txBody>
      </p:sp>
      <p:sp>
        <p:nvSpPr>
          <p:cNvPr id="6" name="Slide Number Placeholder 5"/>
          <p:cNvSpPr>
            <a:spLocks noGrp="1"/>
          </p:cNvSpPr>
          <p:nvPr>
            <p:ph type="sldNum" sz="quarter" idx="4"/>
          </p:nvPr>
        </p:nvSpPr>
        <p:spPr>
          <a:xfrm>
            <a:off x="9727216" y="6355080"/>
            <a:ext cx="688629"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0.png"/><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ES"/>
          </a:p>
        </p:txBody>
      </p:sp>
      <p:sp>
        <p:nvSpPr>
          <p:cNvPr id="2" name="1 Título"/>
          <p:cNvSpPr>
            <a:spLocks noGrp="1"/>
          </p:cNvSpPr>
          <p:nvPr>
            <p:ph type="title"/>
          </p:nvPr>
        </p:nvSpPr>
        <p:spPr>
          <a:xfrm>
            <a:off x="360115" y="1196752"/>
            <a:ext cx="7470934" cy="1828800"/>
          </a:xfrm>
        </p:spPr>
        <p:txBody>
          <a:bodyPr/>
          <a:lstStyle/>
          <a:p>
            <a:pPr algn="ctr"/>
            <a:r>
              <a:rPr lang="es-ES" sz="3200" dirty="0" smtClean="0">
                <a:solidFill>
                  <a:srgbClr val="FFFF00"/>
                </a:solidFill>
                <a:effectLst>
                  <a:outerShdw blurRad="38100" dist="38100" dir="2700000" algn="tl">
                    <a:srgbClr val="000000">
                      <a:alpha val="43137"/>
                    </a:srgbClr>
                  </a:outerShdw>
                </a:effectLst>
              </a:rPr>
              <a:t>DISEÑOS </a:t>
            </a:r>
            <a:r>
              <a:rPr lang="es-ES" sz="3200" dirty="0">
                <a:solidFill>
                  <a:srgbClr val="FFFF00"/>
                </a:solidFill>
                <a:effectLst>
                  <a:outerShdw blurRad="38100" dist="38100" dir="2700000" algn="tl">
                    <a:srgbClr val="000000">
                      <a:alpha val="43137"/>
                    </a:srgbClr>
                  </a:outerShdw>
                </a:effectLst>
              </a:rPr>
              <a:t>DE LA INVESTIGACION </a:t>
            </a:r>
            <a:r>
              <a:rPr lang="es-ES" sz="3200" dirty="0" smtClean="0">
                <a:solidFill>
                  <a:srgbClr val="FFFF00"/>
                </a:solidFill>
                <a:effectLst>
                  <a:outerShdw blurRad="38100" dist="38100" dir="2700000" algn="tl">
                    <a:srgbClr val="000000">
                      <a:alpha val="43137"/>
                    </a:srgbClr>
                  </a:outerShdw>
                </a:effectLst>
              </a:rPr>
              <a:t>EPIDEMIOLOGICA: </a:t>
            </a:r>
            <a:br>
              <a:rPr lang="es-ES" sz="3200" dirty="0" smtClean="0">
                <a:solidFill>
                  <a:srgbClr val="FFFF00"/>
                </a:solidFill>
                <a:effectLst>
                  <a:outerShdw blurRad="38100" dist="38100" dir="2700000" algn="tl">
                    <a:srgbClr val="000000">
                      <a:alpha val="43137"/>
                    </a:srgbClr>
                  </a:outerShdw>
                </a:effectLst>
              </a:rPr>
            </a:br>
            <a:r>
              <a:rPr lang="es-ES" sz="3200" dirty="0" smtClean="0">
                <a:solidFill>
                  <a:srgbClr val="FFFF00"/>
                </a:solidFill>
                <a:effectLst>
                  <a:outerShdw blurRad="38100" dist="38100" dir="2700000" algn="tl">
                    <a:srgbClr val="000000">
                      <a:alpha val="43137"/>
                    </a:srgbClr>
                  </a:outerShdw>
                </a:effectLst>
              </a:rPr>
              <a:t>los estudios de prevalencia</a:t>
            </a:r>
            <a:endParaRPr lang="es-ES" sz="32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147" y="3185784"/>
            <a:ext cx="935654" cy="1782576"/>
          </a:xfrm>
          <a:prstGeom prst="rect">
            <a:avLst/>
          </a:prstGeom>
        </p:spPr>
      </p:pic>
      <p:sp>
        <p:nvSpPr>
          <p:cNvPr id="5" name="4 Rectángulo"/>
          <p:cNvSpPr/>
          <p:nvPr/>
        </p:nvSpPr>
        <p:spPr>
          <a:xfrm>
            <a:off x="1115975" y="5288593"/>
            <a:ext cx="6301000" cy="954107"/>
          </a:xfrm>
          <a:prstGeom prst="rect">
            <a:avLst/>
          </a:prstGeom>
        </p:spPr>
        <p:txBody>
          <a:bodyPr wrap="square">
            <a:spAutoFit/>
          </a:bodyPr>
          <a:lstStyle/>
          <a:p>
            <a:r>
              <a:rPr lang="es-ES" sz="2800" b="1" dirty="0">
                <a:solidFill>
                  <a:srgbClr val="FFFF00"/>
                </a:solidFill>
              </a:rPr>
              <a:t>Msc Dra. Elaine Teresa Gutiérrez Pérez</a:t>
            </a:r>
          </a:p>
          <a:p>
            <a:r>
              <a:rPr lang="es-ES" sz="2800" b="1" dirty="0">
                <a:solidFill>
                  <a:srgbClr val="FFFF00"/>
                </a:solidFill>
              </a:rPr>
              <a:t>Dr. Angel Luis Meneses Foyo</a:t>
            </a:r>
          </a:p>
        </p:txBody>
      </p:sp>
    </p:spTree>
    <p:extLst>
      <p:ext uri="{BB962C8B-B14F-4D97-AF65-F5344CB8AC3E}">
        <p14:creationId xmlns:p14="http://schemas.microsoft.com/office/powerpoint/2010/main" val="3250078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Rectángulo"/>
              <p:cNvSpPr/>
              <p:nvPr/>
            </p:nvSpPr>
            <p:spPr>
              <a:xfrm>
                <a:off x="504132" y="1052736"/>
                <a:ext cx="8919991" cy="4614998"/>
              </a:xfrm>
              <a:prstGeom prst="rect">
                <a:avLst/>
              </a:prstGeom>
            </p:spPr>
            <p:style>
              <a:lnRef idx="2">
                <a:schemeClr val="accent2"/>
              </a:lnRef>
              <a:fillRef idx="1">
                <a:schemeClr val="lt1"/>
              </a:fillRef>
              <a:effectRef idx="0">
                <a:schemeClr val="accent2"/>
              </a:effectRef>
              <a:fontRef idx="minor">
                <a:schemeClr val="dk1"/>
              </a:fontRef>
            </p:style>
            <p:txBody>
              <a:bodyPr wrap="square" lIns="89805" tIns="44903" rIns="89805" bIns="44903">
                <a:spAutoFit/>
              </a:bodyPr>
              <a:lstStyle/>
              <a:p>
                <a:pPr marL="449027" indent="-449027" algn="just">
                  <a:lnSpc>
                    <a:spcPct val="150000"/>
                  </a:lnSpc>
                  <a:buFont typeface="Arial" pitchFamily="34" charset="0"/>
                  <a:buChar char="•"/>
                </a:pPr>
                <a:r>
                  <a:rPr lang="es-ES" sz="2800" dirty="0">
                    <a:latin typeface="Arial" pitchFamily="34" charset="0"/>
                    <a:cs typeface="Arial" pitchFamily="34" charset="0"/>
                  </a:rPr>
                  <a:t>RP=1 o el IC incluye el 1, el factor de exposición tiene efecto nulo en </a:t>
                </a:r>
                <a:r>
                  <a:rPr lang="es-ES" sz="2800" dirty="0" smtClean="0">
                    <a:latin typeface="Arial" pitchFamily="34" charset="0"/>
                    <a:cs typeface="Arial" pitchFamily="34" charset="0"/>
                  </a:rPr>
                  <a:t>el riesgo de padecer (prevalencia) </a:t>
                </a:r>
                <a:r>
                  <a:rPr lang="es-ES" sz="2800" dirty="0">
                    <a:latin typeface="Arial" pitchFamily="34" charset="0"/>
                    <a:cs typeface="Arial" pitchFamily="34" charset="0"/>
                  </a:rPr>
                  <a:t>la enfermedad </a:t>
                </a:r>
              </a:p>
              <a:p>
                <a:pPr marL="449027" indent="-449027" algn="just">
                  <a:lnSpc>
                    <a:spcPct val="150000"/>
                  </a:lnSpc>
                  <a:buFont typeface="Arial" pitchFamily="34" charset="0"/>
                  <a:buChar char="•"/>
                </a:pPr>
                <a:r>
                  <a:rPr lang="es-ES" sz="2800" dirty="0">
                    <a:latin typeface="Arial" pitchFamily="34" charset="0"/>
                    <a:cs typeface="Arial" pitchFamily="34" charset="0"/>
                  </a:rPr>
                  <a:t>RP o IC ˃1, indica que la exposición al factor aumenta el riesgo de padecer la enfermedad. </a:t>
                </a:r>
              </a:p>
              <a:p>
                <a:pPr marL="449027" indent="-449027" algn="just">
                  <a:lnSpc>
                    <a:spcPct val="150000"/>
                  </a:lnSpc>
                  <a:buFont typeface="Arial" pitchFamily="34" charset="0"/>
                  <a:buChar char="•"/>
                </a:pPr>
                <a:r>
                  <a:rPr lang="es-ES" sz="2800" dirty="0">
                    <a:latin typeface="Arial" pitchFamily="34" charset="0"/>
                    <a:cs typeface="Arial" pitchFamily="34" charset="0"/>
                  </a:rPr>
                  <a:t>RP o IC</a:t>
                </a:r>
                <a14:m>
                  <m:oMath xmlns:m="http://schemas.openxmlformats.org/officeDocument/2006/math">
                    <m:r>
                      <a:rPr lang="es-ES" sz="2800">
                        <a:latin typeface="Cambria Math"/>
                      </a:rPr>
                      <m:t> </m:t>
                    </m:r>
                    <m:r>
                      <a:rPr lang="es-ES" sz="2800" i="1">
                        <a:latin typeface="Cambria Math"/>
                      </a:rPr>
                      <m:t>&lt;1</m:t>
                    </m:r>
                  </m:oMath>
                </a14:m>
                <a:r>
                  <a:rPr lang="es-ES" sz="2800" dirty="0">
                    <a:latin typeface="Arial" pitchFamily="34" charset="0"/>
                    <a:cs typeface="Arial" pitchFamily="34" charset="0"/>
                  </a:rPr>
                  <a:t>, indica que la exposición disminuye el riesgo de padecer de la enfermedad</a:t>
                </a:r>
                <a:r>
                  <a:rPr lang="es-ES" sz="2800" dirty="0" smtClean="0">
                    <a:latin typeface="Arial" pitchFamily="34" charset="0"/>
                    <a:cs typeface="Arial" pitchFamily="34" charset="0"/>
                  </a:rPr>
                  <a:t>. </a:t>
                </a:r>
                <a:endParaRPr lang="es-ES" sz="2800" dirty="0">
                  <a:latin typeface="Arial" pitchFamily="34" charset="0"/>
                  <a:cs typeface="Arial" pitchFamily="34" charset="0"/>
                </a:endParaRPr>
              </a:p>
            </p:txBody>
          </p:sp>
        </mc:Choice>
        <mc:Fallback xmlns="">
          <p:sp>
            <p:nvSpPr>
              <p:cNvPr id="2" name="1 Rectángulo"/>
              <p:cNvSpPr>
                <a:spLocks noRot="1" noChangeAspect="1" noMove="1" noResize="1" noEditPoints="1" noAdjustHandles="1" noChangeArrowheads="1" noChangeShapeType="1" noTextEdit="1"/>
              </p:cNvSpPr>
              <p:nvPr/>
            </p:nvSpPr>
            <p:spPr>
              <a:xfrm>
                <a:off x="504131" y="1052736"/>
                <a:ext cx="8919991" cy="4614998"/>
              </a:xfrm>
              <a:prstGeom prst="rect">
                <a:avLst/>
              </a:prstGeom>
              <a:blipFill rotWithShape="1">
                <a:blip r:embed="rId3"/>
                <a:stretch>
                  <a:fillRect l="-1020" r="-1156" b="-524"/>
                </a:stretch>
              </a:blipFill>
            </p:spPr>
            <p:txBody>
              <a:bodyPr/>
              <a:lstStyle/>
              <a:p>
                <a:r>
                  <a:rPr lang="es-ES">
                    <a:noFill/>
                  </a:rPr>
                  <a:t> </a:t>
                </a:r>
              </a:p>
            </p:txBody>
          </p:sp>
        </mc:Fallback>
      </mc:AlternateContent>
    </p:spTree>
    <p:extLst>
      <p:ext uri="{BB962C8B-B14F-4D97-AF65-F5344CB8AC3E}">
        <p14:creationId xmlns:p14="http://schemas.microsoft.com/office/powerpoint/2010/main" val="178537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22405" y="1028014"/>
            <a:ext cx="9238776" cy="523210"/>
          </a:xfrm>
          <a:prstGeom prst="rect">
            <a:avLst/>
          </a:prstGeom>
        </p:spPr>
        <p:txBody>
          <a:bodyPr wrap="square" lIns="91431" tIns="45715" rIns="91431" bIns="45715">
            <a:spAutoFit/>
          </a:bodyPr>
          <a:lstStyle/>
          <a:p>
            <a:r>
              <a:rPr lang="es-ES" sz="2800" b="1" dirty="0"/>
              <a:t>El riesgo atribuible o diferencia de riesgo</a:t>
            </a:r>
            <a:r>
              <a:rPr lang="es-ES" sz="2800" dirty="0"/>
              <a:t>.</a:t>
            </a:r>
          </a:p>
        </p:txBody>
      </p:sp>
      <mc:AlternateContent xmlns:mc="http://schemas.openxmlformats.org/markup-compatibility/2006" xmlns:a14="http://schemas.microsoft.com/office/drawing/2010/main">
        <mc:Choice Requires="a14">
          <p:sp>
            <p:nvSpPr>
              <p:cNvPr id="3" name="2 Rectángulo"/>
              <p:cNvSpPr/>
              <p:nvPr/>
            </p:nvSpPr>
            <p:spPr>
              <a:xfrm>
                <a:off x="859461" y="1861482"/>
                <a:ext cx="2808764" cy="1060473"/>
              </a:xfrm>
              <a:prstGeom prst="rect">
                <a:avLst/>
              </a:prstGeom>
            </p:spPr>
            <p:txBody>
              <a:bodyPr wrap="none" lIns="91431" tIns="45715" rIns="91431" bIns="45715">
                <a:spAutoFit/>
              </a:bodyPr>
              <a:lstStyle/>
              <a:p>
                <a:pPr/>
                <a14:m>
                  <m:oMathPara xmlns:m="http://schemas.openxmlformats.org/officeDocument/2006/math">
                    <m:oMathParaPr>
                      <m:jc m:val="centerGroup"/>
                    </m:oMathParaPr>
                    <m:oMath xmlns:m="http://schemas.openxmlformats.org/officeDocument/2006/math">
                      <m:r>
                        <a:rPr lang="es-ES" sz="2800" i="1">
                          <a:latin typeface="Cambria Math"/>
                        </a:rPr>
                        <m:t>𝐷𝑅</m:t>
                      </m:r>
                      <m:r>
                        <a:rPr lang="es-ES" sz="2800" i="1">
                          <a:latin typeface="Cambria Math"/>
                        </a:rPr>
                        <m:t>=</m:t>
                      </m:r>
                      <m:d>
                        <m:dPr>
                          <m:ctrlPr>
                            <a:rPr lang="es-ES" sz="2800" i="1">
                              <a:latin typeface="Cambria Math"/>
                            </a:rPr>
                          </m:ctrlPr>
                        </m:dPr>
                        <m:e>
                          <m:f>
                            <m:fPr>
                              <m:ctrlPr>
                                <a:rPr lang="es-ES" sz="2800" i="1">
                                  <a:latin typeface="Cambria Math"/>
                                </a:rPr>
                              </m:ctrlPr>
                            </m:fPr>
                            <m:num>
                              <m:r>
                                <a:rPr lang="es-ES" sz="2800" i="1">
                                  <a:latin typeface="Cambria Math"/>
                                </a:rPr>
                                <m:t>𝑎</m:t>
                              </m:r>
                            </m:num>
                            <m:den>
                              <m:sSub>
                                <m:sSubPr>
                                  <m:ctrlPr>
                                    <a:rPr lang="es-ES" sz="2800" i="1">
                                      <a:latin typeface="Cambria Math"/>
                                    </a:rPr>
                                  </m:ctrlPr>
                                </m:sSubPr>
                                <m:e>
                                  <m:r>
                                    <a:rPr lang="es-ES" sz="2800" i="1">
                                      <a:latin typeface="Cambria Math"/>
                                    </a:rPr>
                                    <m:t>𝑛</m:t>
                                  </m:r>
                                </m:e>
                                <m:sub>
                                  <m:r>
                                    <a:rPr lang="es-ES" sz="2800" i="1">
                                      <a:latin typeface="Cambria Math"/>
                                    </a:rPr>
                                    <m:t>1</m:t>
                                  </m:r>
                                </m:sub>
                              </m:sSub>
                            </m:den>
                          </m:f>
                          <m:r>
                            <a:rPr lang="es-ES" sz="2800" i="1">
                              <a:latin typeface="Cambria Math"/>
                            </a:rPr>
                            <m:t>−</m:t>
                          </m:r>
                          <m:f>
                            <m:fPr>
                              <m:ctrlPr>
                                <a:rPr lang="es-ES" sz="2800" i="1">
                                  <a:latin typeface="Cambria Math"/>
                                </a:rPr>
                              </m:ctrlPr>
                            </m:fPr>
                            <m:num>
                              <m:r>
                                <a:rPr lang="es-ES" sz="2800" i="1">
                                  <a:latin typeface="Cambria Math"/>
                                </a:rPr>
                                <m:t>𝑐</m:t>
                              </m:r>
                            </m:num>
                            <m:den>
                              <m:sSub>
                                <m:sSubPr>
                                  <m:ctrlPr>
                                    <a:rPr lang="es-ES" sz="2800" i="1">
                                      <a:latin typeface="Cambria Math"/>
                                    </a:rPr>
                                  </m:ctrlPr>
                                </m:sSubPr>
                                <m:e>
                                  <m:r>
                                    <a:rPr lang="es-ES" sz="2800" i="1">
                                      <a:latin typeface="Cambria Math"/>
                                    </a:rPr>
                                    <m:t>𝑛</m:t>
                                  </m:r>
                                </m:e>
                                <m:sub>
                                  <m:r>
                                    <a:rPr lang="es-ES" sz="2800" i="1">
                                      <a:latin typeface="Cambria Math"/>
                                    </a:rPr>
                                    <m:t>2</m:t>
                                  </m:r>
                                </m:sub>
                              </m:sSub>
                            </m:den>
                          </m:f>
                        </m:e>
                      </m:d>
                    </m:oMath>
                  </m:oMathPara>
                </a14:m>
                <a:endParaRPr lang="es-ES" sz="2800" dirty="0"/>
              </a:p>
            </p:txBody>
          </p:sp>
        </mc:Choice>
        <mc:Fallback xmlns="">
          <p:sp>
            <p:nvSpPr>
              <p:cNvPr id="3" name="2 Rectángulo"/>
              <p:cNvSpPr>
                <a:spLocks noRot="1" noChangeAspect="1" noMove="1" noResize="1" noEditPoints="1" noAdjustHandles="1" noChangeArrowheads="1" noChangeShapeType="1" noTextEdit="1"/>
              </p:cNvSpPr>
              <p:nvPr/>
            </p:nvSpPr>
            <p:spPr>
              <a:xfrm>
                <a:off x="1289190" y="3420467"/>
                <a:ext cx="5031762" cy="1895071"/>
              </a:xfrm>
              <a:prstGeom prst="rect">
                <a:avLst/>
              </a:prstGeom>
              <a:blipFill rotWithShape="1">
                <a:blip r:embed="rId3"/>
                <a:stretch>
                  <a:fillRect/>
                </a:stretch>
              </a:blipFill>
            </p:spPr>
            <p:txBody>
              <a:bodyPr/>
              <a:lstStyle/>
              <a:p>
                <a:r>
                  <a:rPr lang="es-ES">
                    <a:noFill/>
                  </a:rPr>
                  <a:t> </a:t>
                </a:r>
              </a:p>
            </p:txBody>
          </p:sp>
        </mc:Fallback>
      </mc:AlternateContent>
      <p:sp>
        <p:nvSpPr>
          <p:cNvPr id="4" name="3 Rectángulo"/>
          <p:cNvSpPr/>
          <p:nvPr/>
        </p:nvSpPr>
        <p:spPr>
          <a:xfrm>
            <a:off x="681959" y="3272248"/>
            <a:ext cx="9101361" cy="523220"/>
          </a:xfrm>
          <a:prstGeom prst="rect">
            <a:avLst/>
          </a:prstGeom>
        </p:spPr>
        <p:txBody>
          <a:bodyPr wrap="square" lIns="91431" tIns="45715" rIns="91431" bIns="45715">
            <a:spAutoFit/>
          </a:bodyPr>
          <a:lstStyle/>
          <a:p>
            <a:pPr lvl="0" algn="just"/>
            <a:r>
              <a:rPr lang="es-ES" sz="2800" b="1" dirty="0"/>
              <a:t>La Fracción etiológica de expuestos DR*100</a:t>
            </a:r>
            <a:endParaRPr lang="es-ES" sz="2800" dirty="0"/>
          </a:p>
        </p:txBody>
      </p:sp>
      <p:sp>
        <p:nvSpPr>
          <p:cNvPr id="5" name="4 Rectángulo"/>
          <p:cNvSpPr/>
          <p:nvPr/>
        </p:nvSpPr>
        <p:spPr>
          <a:xfrm>
            <a:off x="878662" y="4668049"/>
            <a:ext cx="5337790" cy="523210"/>
          </a:xfrm>
          <a:prstGeom prst="rect">
            <a:avLst/>
          </a:prstGeom>
        </p:spPr>
        <p:txBody>
          <a:bodyPr wrap="none" lIns="91431" tIns="45715" rIns="91431" bIns="45715">
            <a:spAutoFit/>
          </a:bodyPr>
          <a:lstStyle/>
          <a:p>
            <a:pPr lvl="0" algn="just"/>
            <a:r>
              <a:rPr lang="es-ES" sz="2800" b="1" dirty="0"/>
              <a:t>La fracción etiológica poblacional</a:t>
            </a:r>
            <a:endParaRPr lang="es-ES" sz="2800" dirty="0"/>
          </a:p>
        </p:txBody>
      </p:sp>
      <mc:AlternateContent xmlns:mc="http://schemas.openxmlformats.org/markup-compatibility/2006" xmlns:a14="http://schemas.microsoft.com/office/drawing/2010/main">
        <mc:Choice Requires="a14">
          <p:sp>
            <p:nvSpPr>
              <p:cNvPr id="6" name="5 Rectángulo"/>
              <p:cNvSpPr/>
              <p:nvPr/>
            </p:nvSpPr>
            <p:spPr>
              <a:xfrm>
                <a:off x="1272218" y="5231649"/>
                <a:ext cx="4550681" cy="972254"/>
              </a:xfrm>
              <a:prstGeom prst="rect">
                <a:avLst/>
              </a:prstGeom>
            </p:spPr>
            <p:txBody>
              <a:bodyPr wrap="square" lIns="91431" tIns="45715" rIns="91431" bIns="45715">
                <a:spAutoFit/>
              </a:bodyPr>
              <a:lstStyle/>
              <a:p>
                <a:pPr algn="just"/>
                <a14:m>
                  <m:oMathPara xmlns:m="http://schemas.openxmlformats.org/officeDocument/2006/math">
                    <m:oMathParaPr>
                      <m:jc m:val="left"/>
                    </m:oMathParaPr>
                    <m:oMath xmlns:m="http://schemas.openxmlformats.org/officeDocument/2006/math">
                      <m:r>
                        <a:rPr lang="es-ES" sz="2800" i="1">
                          <a:latin typeface="Cambria Math"/>
                        </a:rPr>
                        <m:t>𝐹𝐸𝑃</m:t>
                      </m:r>
                      <m:r>
                        <a:rPr lang="es-ES" sz="2800" i="1">
                          <a:latin typeface="Cambria Math"/>
                        </a:rPr>
                        <m:t>=</m:t>
                      </m:r>
                      <m:f>
                        <m:fPr>
                          <m:ctrlPr>
                            <a:rPr lang="es-ES" sz="2800" i="1">
                              <a:latin typeface="Cambria Math"/>
                            </a:rPr>
                          </m:ctrlPr>
                        </m:fPr>
                        <m:num>
                          <m:r>
                            <a:rPr lang="es-ES" sz="2800" i="1">
                              <a:latin typeface="Cambria Math"/>
                            </a:rPr>
                            <m:t>𝑎</m:t>
                          </m:r>
                        </m:num>
                        <m:den>
                          <m:sSub>
                            <m:sSubPr>
                              <m:ctrlPr>
                                <a:rPr lang="es-ES" sz="2800" i="1">
                                  <a:latin typeface="Cambria Math"/>
                                </a:rPr>
                              </m:ctrlPr>
                            </m:sSubPr>
                            <m:e>
                              <m:r>
                                <a:rPr lang="es-ES" sz="2800" i="1">
                                  <a:latin typeface="Cambria Math"/>
                                </a:rPr>
                                <m:t>𝑚</m:t>
                              </m:r>
                            </m:e>
                            <m:sub>
                              <m:r>
                                <a:rPr lang="es-ES" sz="2800" i="1">
                                  <a:latin typeface="Cambria Math"/>
                                </a:rPr>
                                <m:t>1</m:t>
                              </m:r>
                            </m:sub>
                          </m:sSub>
                        </m:den>
                      </m:f>
                      <m:r>
                        <a:rPr lang="es-ES" sz="2800" i="1">
                          <a:latin typeface="Cambria Math"/>
                        </a:rPr>
                        <m:t>∗</m:t>
                      </m:r>
                      <m:f>
                        <m:fPr>
                          <m:ctrlPr>
                            <a:rPr lang="es-ES" sz="2800" i="1">
                              <a:latin typeface="Cambria Math"/>
                            </a:rPr>
                          </m:ctrlPr>
                        </m:fPr>
                        <m:num>
                          <m:r>
                            <a:rPr lang="es-ES" sz="2800" i="1">
                              <a:latin typeface="Cambria Math"/>
                            </a:rPr>
                            <m:t>𝑅𝑃</m:t>
                          </m:r>
                          <m:r>
                            <a:rPr lang="es-ES" sz="2800" i="1">
                              <a:latin typeface="Cambria Math"/>
                            </a:rPr>
                            <m:t>−1</m:t>
                          </m:r>
                        </m:num>
                        <m:den>
                          <m:r>
                            <a:rPr lang="es-ES" sz="2800" i="1">
                              <a:latin typeface="Cambria Math"/>
                            </a:rPr>
                            <m:t>𝑅𝑃</m:t>
                          </m:r>
                        </m:den>
                      </m:f>
                    </m:oMath>
                  </m:oMathPara>
                </a14:m>
                <a:endParaRPr lang="es-ES" sz="2800" dirty="0"/>
              </a:p>
            </p:txBody>
          </p:sp>
        </mc:Choice>
        <mc:Fallback xmlns="">
          <p:sp>
            <p:nvSpPr>
              <p:cNvPr id="6" name="5 Rectángulo"/>
              <p:cNvSpPr>
                <a:spLocks noRot="1" noChangeAspect="1" noMove="1" noResize="1" noEditPoints="1" noAdjustHandles="1" noChangeArrowheads="1" noChangeShapeType="1" noTextEdit="1"/>
              </p:cNvSpPr>
              <p:nvPr/>
            </p:nvSpPr>
            <p:spPr>
              <a:xfrm>
                <a:off x="1908324" y="9613155"/>
                <a:ext cx="6826021" cy="1786517"/>
              </a:xfrm>
              <a:prstGeom prst="rect">
                <a:avLst/>
              </a:prstGeom>
              <a:blipFill rotWithShape="1">
                <a:blip r:embed="rId4"/>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604751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76139" y="2132856"/>
            <a:ext cx="9181148" cy="4371914"/>
          </a:xfrm>
        </p:spPr>
        <p:txBody>
          <a:bodyPr lIns="74743" tIns="37372" rIns="74743" bIns="37372">
            <a:noAutofit/>
          </a:bodyPr>
          <a:lstStyle/>
          <a:p>
            <a:pPr marL="0" indent="0" algn="just">
              <a:lnSpc>
                <a:spcPct val="150000"/>
              </a:lnSpc>
              <a:buNone/>
            </a:pPr>
            <a:r>
              <a:rPr lang="es-ES" sz="2800" b="1" dirty="0" smtClean="0"/>
              <a:t>Un </a:t>
            </a:r>
            <a:r>
              <a:rPr lang="es-ES" sz="2800" b="1" dirty="0"/>
              <a:t>grupo de investigadores desea </a:t>
            </a:r>
            <a:r>
              <a:rPr lang="es-ES" sz="2800" b="1" dirty="0" smtClean="0"/>
              <a:t>conocer </a:t>
            </a:r>
            <a:r>
              <a:rPr lang="es-ES" sz="2800" b="1" dirty="0"/>
              <a:t>si el déficit sensorial </a:t>
            </a:r>
            <a:r>
              <a:rPr lang="es-ES" sz="2800" b="1" dirty="0" smtClean="0"/>
              <a:t>contribuye con el </a:t>
            </a:r>
            <a:r>
              <a:rPr lang="es-ES" sz="2800" b="1" dirty="0"/>
              <a:t>aumento del riesgo de caer en </a:t>
            </a:r>
            <a:r>
              <a:rPr lang="es-ES" sz="2800" b="1" dirty="0" smtClean="0"/>
              <a:t>adultos mayores de </a:t>
            </a:r>
            <a:r>
              <a:rPr lang="es-ES" sz="2800" b="1" dirty="0"/>
              <a:t>un hogar de anciano en el año 2019</a:t>
            </a:r>
            <a:r>
              <a:rPr lang="es-ES" sz="2800" b="1" dirty="0" smtClean="0"/>
              <a:t>. </a:t>
            </a:r>
            <a:r>
              <a:rPr lang="es-ES" sz="2800" b="1" dirty="0"/>
              <a:t>En la siguiente tabla de contingencia se presentan los datos resumidos</a:t>
            </a:r>
          </a:p>
        </p:txBody>
      </p:sp>
      <p:sp>
        <p:nvSpPr>
          <p:cNvPr id="2" name="1 Rectángulo"/>
          <p:cNvSpPr/>
          <p:nvPr/>
        </p:nvSpPr>
        <p:spPr>
          <a:xfrm>
            <a:off x="3165609" y="337638"/>
            <a:ext cx="2103461" cy="902811"/>
          </a:xfrm>
          <a:prstGeom prst="rect">
            <a:avLst/>
          </a:prstGeom>
        </p:spPr>
        <p:txBody>
          <a:bodyPr wrap="none">
            <a:spAutoFit/>
          </a:bodyPr>
          <a:lstStyle/>
          <a:p>
            <a:pPr algn="just">
              <a:lnSpc>
                <a:spcPct val="150000"/>
              </a:lnSpc>
            </a:pPr>
            <a:r>
              <a:rPr lang="es-ES" sz="4000" b="1" dirty="0">
                <a:solidFill>
                  <a:srgbClr val="FFFF00"/>
                </a:solidFill>
              </a:rPr>
              <a:t>Ejemplo </a:t>
            </a:r>
          </a:p>
        </p:txBody>
      </p:sp>
    </p:spTree>
    <p:extLst>
      <p:ext uri="{BB962C8B-B14F-4D97-AF65-F5344CB8AC3E}">
        <p14:creationId xmlns:p14="http://schemas.microsoft.com/office/powerpoint/2010/main" val="2883413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132" y="692698"/>
            <a:ext cx="9084556" cy="3511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8668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40" y="9205"/>
            <a:ext cx="10767659" cy="704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918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20" y="137206"/>
            <a:ext cx="10307431" cy="672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788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099" y="411521"/>
            <a:ext cx="10307431" cy="5925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81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3 CuadroTexto"/>
              <p:cNvSpPr txBox="1"/>
              <p:nvPr/>
            </p:nvSpPr>
            <p:spPr>
              <a:xfrm>
                <a:off x="1265358" y="1234471"/>
                <a:ext cx="6743841" cy="998868"/>
              </a:xfrm>
              <a:prstGeom prst="rect">
                <a:avLst/>
              </a:prstGeom>
              <a:noFill/>
            </p:spPr>
            <p:txBody>
              <a:bodyPr wrap="none" lIns="74743" tIns="37372" rIns="74743" bIns="37372" rtlCol="0">
                <a:spAutoFit/>
              </a:bodyPr>
              <a:lstStyle/>
              <a:p>
                <a:pPr/>
                <a14:m>
                  <m:oMathPara xmlns:m="http://schemas.openxmlformats.org/officeDocument/2006/math">
                    <m:oMathParaPr>
                      <m:jc m:val="centerGroup"/>
                    </m:oMathParaPr>
                    <m:oMath xmlns:m="http://schemas.openxmlformats.org/officeDocument/2006/math">
                      <m:r>
                        <a:rPr lang="es-ES" sz="3200" i="1">
                          <a:latin typeface="Cambria Math"/>
                        </a:rPr>
                        <m:t>𝑃𝑟𝑒𝑣𝑎𝑙𝑒𝑛𝑐𝑖𝑎</m:t>
                      </m:r>
                      <m:r>
                        <a:rPr lang="es-ES" sz="3200" i="1">
                          <a:latin typeface="Cambria Math"/>
                        </a:rPr>
                        <m:t> </m:t>
                      </m:r>
                      <m:r>
                        <a:rPr lang="es-ES" sz="3200" i="1">
                          <a:latin typeface="Cambria Math"/>
                        </a:rPr>
                        <m:t>𝑔𝑙𝑜𝑏𝑎𝑙</m:t>
                      </m:r>
                      <m:r>
                        <a:rPr lang="es-ES" sz="3200" i="1">
                          <a:latin typeface="Cambria Math"/>
                        </a:rPr>
                        <m:t>=</m:t>
                      </m:r>
                      <m:f>
                        <m:fPr>
                          <m:ctrlPr>
                            <a:rPr lang="es-ES" sz="3200" i="1">
                              <a:latin typeface="Cambria Math"/>
                            </a:rPr>
                          </m:ctrlPr>
                        </m:fPr>
                        <m:num>
                          <m:r>
                            <a:rPr lang="es-ES" sz="3200" i="1">
                              <a:latin typeface="Cambria Math"/>
                            </a:rPr>
                            <m:t>114</m:t>
                          </m:r>
                        </m:num>
                        <m:den>
                          <m:r>
                            <a:rPr lang="es-ES" sz="3200" i="1">
                              <a:latin typeface="Cambria Math"/>
                            </a:rPr>
                            <m:t>247</m:t>
                          </m:r>
                        </m:den>
                      </m:f>
                      <m:r>
                        <a:rPr lang="es-ES" sz="3200" i="1">
                          <a:latin typeface="Cambria Math"/>
                        </a:rPr>
                        <m:t>=0,4615</m:t>
                      </m:r>
                    </m:oMath>
                  </m:oMathPara>
                </a14:m>
                <a:endParaRPr lang="es-ES" sz="3200" dirty="0"/>
              </a:p>
            </p:txBody>
          </p:sp>
        </mc:Choice>
        <mc:Fallback xmlns="">
          <p:sp>
            <p:nvSpPr>
              <p:cNvPr id="4" name="3 CuadroTexto"/>
              <p:cNvSpPr txBox="1">
                <a:spLocks noRot="1" noChangeAspect="1" noMove="1" noResize="1" noEditPoints="1" noAdjustHandles="1" noChangeArrowheads="1" noChangeShapeType="1" noTextEdit="1"/>
              </p:cNvSpPr>
              <p:nvPr/>
            </p:nvSpPr>
            <p:spPr>
              <a:xfrm>
                <a:off x="1265358" y="1234471"/>
                <a:ext cx="6743841" cy="998868"/>
              </a:xfrm>
              <a:prstGeom prst="rect">
                <a:avLst/>
              </a:prstGeom>
              <a:blipFill rotWithShape="1">
                <a:blip r:embed="rId2"/>
                <a:stretch>
                  <a:fillRect/>
                </a:stretch>
              </a:blipFill>
            </p:spPr>
            <p:txBody>
              <a:bodyPr/>
              <a:lstStyle/>
              <a:p>
                <a:r>
                  <a:rPr lang="es-ES">
                    <a:noFill/>
                  </a:rPr>
                  <a:t> </a:t>
                </a:r>
              </a:p>
            </p:txBody>
          </p:sp>
        </mc:Fallback>
      </mc:AlternateContent>
      <p:sp>
        <p:nvSpPr>
          <p:cNvPr id="5" name="4 Rectángulo"/>
          <p:cNvSpPr/>
          <p:nvPr/>
        </p:nvSpPr>
        <p:spPr>
          <a:xfrm>
            <a:off x="956752" y="3003538"/>
            <a:ext cx="8764402" cy="2106799"/>
          </a:xfrm>
          <a:prstGeom prst="rect">
            <a:avLst/>
          </a:prstGeom>
        </p:spPr>
        <p:txBody>
          <a:bodyPr wrap="square" lIns="74743" tIns="37372" rIns="74743" bIns="37372">
            <a:spAutoFit/>
          </a:bodyPr>
          <a:lstStyle/>
          <a:p>
            <a:pPr algn="just"/>
            <a:r>
              <a:rPr lang="es-ES" sz="3300" dirty="0"/>
              <a:t>Aunque la OR es un buen estimador de la RP cuando la prevalencia es baja (inferior al 10%), se sabe que la OR sobrestima la RP </a:t>
            </a:r>
          </a:p>
          <a:p>
            <a:r>
              <a:rPr lang="es-ES" sz="3300" dirty="0"/>
              <a:t>En este caso la prevalencia es 46,15%</a:t>
            </a:r>
          </a:p>
        </p:txBody>
      </p:sp>
    </p:spTree>
    <p:extLst>
      <p:ext uri="{BB962C8B-B14F-4D97-AF65-F5344CB8AC3E}">
        <p14:creationId xmlns:p14="http://schemas.microsoft.com/office/powerpoint/2010/main" val="1654518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Desventajas</a:t>
            </a:r>
            <a:endParaRPr lang="es-ES" dirty="0"/>
          </a:p>
        </p:txBody>
      </p:sp>
      <p:sp>
        <p:nvSpPr>
          <p:cNvPr id="4" name="3 Marcador de contenido"/>
          <p:cNvSpPr>
            <a:spLocks noGrp="1"/>
          </p:cNvSpPr>
          <p:nvPr>
            <p:ph sz="quarter" idx="1"/>
          </p:nvPr>
        </p:nvSpPr>
        <p:spPr/>
        <p:txBody>
          <a:bodyPr>
            <a:normAutofit lnSpcReduction="10000"/>
          </a:bodyPr>
          <a:lstStyle/>
          <a:p>
            <a:pPr algn="just"/>
            <a:r>
              <a:rPr lang="es-ES" sz="3300" b="1" dirty="0"/>
              <a:t>La muestra participante puede no ser representativa de la población. (sesgo se selección) </a:t>
            </a:r>
          </a:p>
          <a:p>
            <a:pPr algn="just"/>
            <a:r>
              <a:rPr lang="es-ES" sz="3300" b="1" dirty="0"/>
              <a:t>Imposible establecer relación temporal </a:t>
            </a:r>
          </a:p>
          <a:p>
            <a:pPr algn="just"/>
            <a:r>
              <a:rPr lang="es-ES" sz="3300" b="1" dirty="0"/>
              <a:t>Relación causa-efecto no es verificable</a:t>
            </a:r>
          </a:p>
          <a:p>
            <a:pPr algn="just"/>
            <a:r>
              <a:rPr lang="es-ES" sz="3300" b="1" dirty="0"/>
              <a:t>No es de utilidad para buscar causas</a:t>
            </a:r>
          </a:p>
          <a:p>
            <a:pPr algn="just"/>
            <a:r>
              <a:rPr lang="es-ES" sz="3300" b="1" dirty="0"/>
              <a:t>Problemas para definir y medir exposición</a:t>
            </a:r>
          </a:p>
          <a:p>
            <a:pPr algn="just"/>
            <a:r>
              <a:rPr lang="es-ES" sz="3300" b="1" dirty="0"/>
              <a:t>Requieren control de confusores</a:t>
            </a:r>
          </a:p>
          <a:p>
            <a:pPr algn="just"/>
            <a:endParaRPr lang="es-ES" sz="3300" b="1" dirty="0"/>
          </a:p>
        </p:txBody>
      </p:sp>
    </p:spTree>
    <p:extLst>
      <p:ext uri="{BB962C8B-B14F-4D97-AF65-F5344CB8AC3E}">
        <p14:creationId xmlns:p14="http://schemas.microsoft.com/office/powerpoint/2010/main" val="3456621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Bibliografía</a:t>
            </a:r>
            <a:endParaRPr lang="es-ES" dirty="0"/>
          </a:p>
        </p:txBody>
      </p:sp>
      <p:sp>
        <p:nvSpPr>
          <p:cNvPr id="3" name="2 Marcador de contenido"/>
          <p:cNvSpPr>
            <a:spLocks noGrp="1"/>
          </p:cNvSpPr>
          <p:nvPr>
            <p:ph idx="1"/>
          </p:nvPr>
        </p:nvSpPr>
        <p:spPr/>
        <p:txBody>
          <a:bodyPr/>
          <a:lstStyle/>
          <a:p>
            <a:pPr lvl="0" algn="just"/>
            <a:r>
              <a:rPr lang="es-ES" sz="2800" dirty="0"/>
              <a:t>Bayarre Vea, Héctor y Col. Libro de Texto Metodología de la Investigación en  APS. Tema 3. La Investigación en APS. </a:t>
            </a:r>
            <a:r>
              <a:rPr lang="es-ES" sz="2800" dirty="0" smtClean="0"/>
              <a:t>2004</a:t>
            </a:r>
          </a:p>
          <a:p>
            <a:pPr lvl="0" algn="just"/>
            <a:r>
              <a:rPr lang="es-ES" sz="2800" dirty="0" smtClean="0"/>
              <a:t>Gordis Leon. Epidemiología. Quinta Edición. Elsevier. 2014</a:t>
            </a:r>
            <a:endParaRPr lang="es-ES" sz="2800" dirty="0"/>
          </a:p>
          <a:p>
            <a:pPr lvl="0" algn="just"/>
            <a:r>
              <a:rPr lang="es-ES" sz="2800" dirty="0" smtClean="0"/>
              <a:t>Colectivo </a:t>
            </a:r>
            <a:r>
              <a:rPr lang="es-ES" sz="2800" dirty="0"/>
              <a:t>de autores. Manual de investigación en salud. Tema </a:t>
            </a:r>
            <a:r>
              <a:rPr lang="es-ES" sz="2800" dirty="0" smtClean="0"/>
              <a:t>3. UCM-VCL. 2020</a:t>
            </a:r>
            <a:endParaRPr lang="es-ES" sz="2800" dirty="0"/>
          </a:p>
          <a:p>
            <a:pPr algn="just"/>
            <a:endParaRPr lang="es-ES" dirty="0"/>
          </a:p>
        </p:txBody>
      </p:sp>
    </p:spTree>
    <p:extLst>
      <p:ext uri="{BB962C8B-B14F-4D97-AF65-F5344CB8AC3E}">
        <p14:creationId xmlns:p14="http://schemas.microsoft.com/office/powerpoint/2010/main" val="2026912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a:t>
            </a:r>
            <a:endParaRPr lang="es-ES" dirty="0"/>
          </a:p>
        </p:txBody>
      </p:sp>
      <p:sp>
        <p:nvSpPr>
          <p:cNvPr id="3" name="2 Marcador de contenido"/>
          <p:cNvSpPr>
            <a:spLocks noGrp="1"/>
          </p:cNvSpPr>
          <p:nvPr>
            <p:ph idx="1"/>
          </p:nvPr>
        </p:nvSpPr>
        <p:spPr/>
        <p:txBody>
          <a:bodyPr>
            <a:normAutofit/>
          </a:bodyPr>
          <a:lstStyle/>
          <a:p>
            <a:pPr algn="just">
              <a:lnSpc>
                <a:spcPct val="150000"/>
              </a:lnSpc>
            </a:pPr>
            <a:r>
              <a:rPr lang="es-ES" sz="3200" dirty="0"/>
              <a:t>Caracterizar </a:t>
            </a:r>
            <a:r>
              <a:rPr lang="es-ES" sz="3200" dirty="0" smtClean="0"/>
              <a:t>los estudios epidemiológico de prevalencia </a:t>
            </a:r>
            <a:r>
              <a:rPr lang="es-ES" sz="3200" dirty="0"/>
              <a:t>para la preparación investigativa de </a:t>
            </a:r>
            <a:r>
              <a:rPr lang="es-ES" sz="3200" dirty="0" smtClean="0"/>
              <a:t>estudiantes y trabajadores de la salud</a:t>
            </a:r>
            <a:r>
              <a:rPr lang="es-ES" sz="3200" b="1" dirty="0" smtClean="0"/>
              <a:t>.</a:t>
            </a:r>
            <a:endParaRPr lang="es-ES" sz="3200" dirty="0"/>
          </a:p>
          <a:p>
            <a:pPr algn="just">
              <a:lnSpc>
                <a:spcPct val="150000"/>
              </a:lnSpc>
            </a:pPr>
            <a:endParaRPr lang="es-ES" sz="3200" dirty="0"/>
          </a:p>
        </p:txBody>
      </p:sp>
    </p:spTree>
    <p:extLst>
      <p:ext uri="{BB962C8B-B14F-4D97-AF65-F5344CB8AC3E}">
        <p14:creationId xmlns:p14="http://schemas.microsoft.com/office/powerpoint/2010/main" val="2074594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40168" y="685838"/>
            <a:ext cx="8297979" cy="666196"/>
          </a:xfrm>
        </p:spPr>
        <p:txBody>
          <a:bodyPr anchor="t">
            <a:normAutofit fontScale="90000"/>
          </a:bodyPr>
          <a:lstStyle/>
          <a:p>
            <a:pPr lvl="0"/>
            <a:r>
              <a:rPr lang="es-MX" b="1" dirty="0"/>
              <a:t>Actividad de estudio independiente</a:t>
            </a:r>
            <a:r>
              <a:rPr lang="es-ES" dirty="0"/>
              <a:t/>
            </a:r>
            <a:br>
              <a:rPr lang="es-ES" dirty="0"/>
            </a:br>
            <a:endParaRPr lang="es-ES" dirty="0"/>
          </a:p>
        </p:txBody>
      </p:sp>
      <p:sp>
        <p:nvSpPr>
          <p:cNvPr id="3" name="2 Marcador de contenido"/>
          <p:cNvSpPr>
            <a:spLocks noGrp="1"/>
          </p:cNvSpPr>
          <p:nvPr>
            <p:ph idx="1"/>
          </p:nvPr>
        </p:nvSpPr>
        <p:spPr>
          <a:xfrm>
            <a:off x="360115" y="1772816"/>
            <a:ext cx="10153128" cy="1724273"/>
          </a:xfrm>
        </p:spPr>
        <p:txBody>
          <a:bodyPr>
            <a:noAutofit/>
          </a:bodyPr>
          <a:lstStyle/>
          <a:p>
            <a:pPr marL="45720" indent="0">
              <a:buNone/>
            </a:pPr>
            <a:r>
              <a:rPr lang="es-ES" sz="2200" dirty="0"/>
              <a:t>Realice la lectura del artículo</a:t>
            </a:r>
            <a:r>
              <a:rPr lang="es-ES" sz="2200" dirty="0" smtClean="0"/>
              <a:t>:</a:t>
            </a:r>
            <a:r>
              <a:rPr lang="es-ES" sz="2400" dirty="0"/>
              <a:t> </a:t>
            </a:r>
            <a:r>
              <a:rPr lang="es-ES" sz="2400" dirty="0" smtClean="0"/>
              <a:t>T</a:t>
            </a:r>
            <a:r>
              <a:rPr lang="es-ES" sz="2400" b="1" dirty="0" smtClean="0"/>
              <a:t>obar-Solórzano, MJ. Et </a:t>
            </a:r>
            <a:r>
              <a:rPr lang="es-ES" sz="2400" b="1" dirty="0" err="1" smtClean="0"/>
              <a:t>all</a:t>
            </a:r>
            <a:r>
              <a:rPr lang="es-ES" sz="2400" b="1" dirty="0" smtClean="0"/>
              <a:t>. </a:t>
            </a:r>
            <a:r>
              <a:rPr lang="es-ES" sz="2400" dirty="0" smtClean="0"/>
              <a:t>Prevalencia </a:t>
            </a:r>
            <a:r>
              <a:rPr lang="es-ES" sz="2400" dirty="0"/>
              <a:t>y factores de riesgo en enfermedades cardiovasculares: Hipertensión Arterial </a:t>
            </a:r>
            <a:r>
              <a:rPr lang="es-ES" sz="2400" dirty="0" smtClean="0"/>
              <a:t>publicado en  </a:t>
            </a:r>
            <a:r>
              <a:rPr lang="es-ES" sz="2400" dirty="0"/>
              <a:t>Dom. Cien</a:t>
            </a:r>
            <a:r>
              <a:rPr lang="es-ES" sz="2400" dirty="0" smtClean="0"/>
              <a:t>. </a:t>
            </a:r>
            <a:r>
              <a:rPr lang="es-ES" sz="2400" dirty="0"/>
              <a:t>ISSN: 2477-8818 Vol. 4, núm.4., oct, 2018, pp. </a:t>
            </a:r>
            <a:r>
              <a:rPr lang="es-ES" sz="2400" dirty="0" smtClean="0"/>
              <a:t>373-386. Disponible en: http</a:t>
            </a:r>
            <a:r>
              <a:rPr lang="es-ES" sz="2400" dirty="0"/>
              <a:t>://dx.doi.org/10.23857/dom.cien.pocaip.2018.vol.4.n.4.373-386 </a:t>
            </a:r>
            <a:r>
              <a:rPr lang="es-ES" sz="2400" dirty="0" smtClean="0"/>
              <a:t>  y responda:</a:t>
            </a:r>
            <a:endParaRPr lang="es-ES" sz="2200" dirty="0"/>
          </a:p>
        </p:txBody>
      </p:sp>
      <p:graphicFrame>
        <p:nvGraphicFramePr>
          <p:cNvPr id="5" name="4 Tabla"/>
          <p:cNvGraphicFramePr>
            <a:graphicFrameLocks noGrp="1"/>
          </p:cNvGraphicFramePr>
          <p:nvPr>
            <p:extLst>
              <p:ext uri="{D42A27DB-BD31-4B8C-83A1-F6EECF244321}">
                <p14:modId xmlns:p14="http://schemas.microsoft.com/office/powerpoint/2010/main" val="2959536258"/>
              </p:ext>
            </p:extLst>
          </p:nvPr>
        </p:nvGraphicFramePr>
        <p:xfrm>
          <a:off x="4608587" y="4221088"/>
          <a:ext cx="4752528" cy="2286000"/>
        </p:xfrm>
        <a:graphic>
          <a:graphicData uri="http://schemas.openxmlformats.org/drawingml/2006/table">
            <a:tbl>
              <a:tblPr firstRow="1" firstCol="1" bandRow="1"/>
              <a:tblGrid>
                <a:gridCol w="4752528"/>
              </a:tblGrid>
              <a:tr h="447869">
                <a:tc>
                  <a:txBody>
                    <a:bodyPr/>
                    <a:lstStyle/>
                    <a:p>
                      <a:pPr marL="457200" algn="just">
                        <a:lnSpc>
                          <a:spcPct val="150000"/>
                        </a:lnSpc>
                        <a:spcAft>
                          <a:spcPts val="0"/>
                        </a:spcAft>
                      </a:pPr>
                      <a:r>
                        <a:rPr lang="es-ES" sz="2000" dirty="0">
                          <a:effectLst/>
                          <a:latin typeface="Arial"/>
                          <a:ea typeface="Times New Roman"/>
                          <a:cs typeface="Times New Roman"/>
                        </a:rPr>
                        <a:t>Problema científico</a:t>
                      </a:r>
                      <a:endParaRPr lang="es-ES" sz="2000" dirty="0">
                        <a:effectLst/>
                        <a:latin typeface="Calibri"/>
                        <a:ea typeface="Calibri"/>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69">
                <a:tc>
                  <a:txBody>
                    <a:bodyPr/>
                    <a:lstStyle/>
                    <a:p>
                      <a:pPr marL="457200" algn="just">
                        <a:lnSpc>
                          <a:spcPct val="150000"/>
                        </a:lnSpc>
                        <a:spcAft>
                          <a:spcPts val="0"/>
                        </a:spcAft>
                      </a:pPr>
                      <a:r>
                        <a:rPr lang="es-ES" sz="2000" dirty="0">
                          <a:effectLst/>
                          <a:latin typeface="Arial"/>
                          <a:ea typeface="Times New Roman"/>
                          <a:cs typeface="Times New Roman"/>
                        </a:rPr>
                        <a:t>Objetivo</a:t>
                      </a:r>
                      <a:endParaRPr lang="es-ES" sz="2000" dirty="0">
                        <a:effectLst/>
                        <a:latin typeface="Calibri"/>
                        <a:ea typeface="Calibri"/>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69">
                <a:tc>
                  <a:txBody>
                    <a:bodyPr/>
                    <a:lstStyle/>
                    <a:p>
                      <a:pPr marL="457200" algn="just">
                        <a:lnSpc>
                          <a:spcPct val="150000"/>
                        </a:lnSpc>
                        <a:spcAft>
                          <a:spcPts val="0"/>
                        </a:spcAft>
                      </a:pPr>
                      <a:r>
                        <a:rPr lang="es-ES" sz="2000" dirty="0" smtClean="0">
                          <a:effectLst/>
                          <a:latin typeface="Arial"/>
                          <a:ea typeface="Times New Roman"/>
                          <a:cs typeface="Times New Roman"/>
                        </a:rPr>
                        <a:t>Clasificación de la investigación</a:t>
                      </a:r>
                      <a:endParaRPr lang="es-ES" sz="2000" dirty="0">
                        <a:effectLst/>
                        <a:latin typeface="Calibri"/>
                        <a:ea typeface="Calibri"/>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69">
                <a:tc>
                  <a:txBody>
                    <a:bodyPr/>
                    <a:lstStyle/>
                    <a:p>
                      <a:pPr marL="457200" algn="just">
                        <a:lnSpc>
                          <a:spcPct val="150000"/>
                        </a:lnSpc>
                        <a:spcAft>
                          <a:spcPts val="0"/>
                        </a:spcAft>
                      </a:pPr>
                      <a:r>
                        <a:rPr lang="es-ES" sz="2000" dirty="0">
                          <a:effectLst/>
                          <a:latin typeface="Arial"/>
                          <a:ea typeface="Times New Roman"/>
                          <a:cs typeface="Times New Roman"/>
                        </a:rPr>
                        <a:t>Población de estudio</a:t>
                      </a:r>
                      <a:endParaRPr lang="es-ES" sz="2000" dirty="0">
                        <a:effectLst/>
                        <a:latin typeface="Calibri"/>
                        <a:ea typeface="Calibri"/>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69">
                <a:tc>
                  <a:txBody>
                    <a:bodyPr/>
                    <a:lstStyle/>
                    <a:p>
                      <a:pPr marL="457200" algn="just">
                        <a:lnSpc>
                          <a:spcPct val="150000"/>
                        </a:lnSpc>
                        <a:spcAft>
                          <a:spcPts val="0"/>
                        </a:spcAft>
                      </a:pPr>
                      <a:r>
                        <a:rPr lang="es-ES" sz="2000" smtClean="0">
                          <a:effectLst/>
                          <a:latin typeface="Arial"/>
                          <a:ea typeface="Times New Roman"/>
                          <a:cs typeface="Times New Roman"/>
                        </a:rPr>
                        <a:t>Medidas estadísticas </a:t>
                      </a:r>
                      <a:r>
                        <a:rPr lang="es-ES" sz="2000" dirty="0" smtClean="0">
                          <a:effectLst/>
                          <a:latin typeface="Arial"/>
                          <a:ea typeface="Times New Roman"/>
                          <a:cs typeface="Times New Roman"/>
                        </a:rPr>
                        <a:t>trabajadas</a:t>
                      </a:r>
                      <a:endParaRPr lang="es-ES" sz="2000" dirty="0">
                        <a:effectLst/>
                        <a:latin typeface="Calibri"/>
                        <a:ea typeface="Calibri"/>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948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346" y="332656"/>
            <a:ext cx="8297979" cy="1143000"/>
          </a:xfrm>
        </p:spPr>
        <p:txBody>
          <a:bodyPr>
            <a:normAutofit/>
          </a:bodyPr>
          <a:lstStyle/>
          <a:p>
            <a:r>
              <a:rPr lang="es-ES" sz="4000" dirty="0">
                <a:solidFill>
                  <a:srgbClr val="FFFF00"/>
                </a:solidFill>
              </a:rPr>
              <a:t>SUMARIO</a:t>
            </a:r>
            <a:endParaRPr lang="es-ES" sz="3000" dirty="0">
              <a:solidFill>
                <a:srgbClr val="FFFF00"/>
              </a:solidFill>
            </a:endParaRPr>
          </a:p>
        </p:txBody>
      </p:sp>
      <p:sp>
        <p:nvSpPr>
          <p:cNvPr id="3" name="2 Marcador de contenido"/>
          <p:cNvSpPr>
            <a:spLocks noGrp="1"/>
          </p:cNvSpPr>
          <p:nvPr>
            <p:ph idx="1"/>
          </p:nvPr>
        </p:nvSpPr>
        <p:spPr>
          <a:xfrm>
            <a:off x="648147" y="2060850"/>
            <a:ext cx="9073007" cy="3508977"/>
          </a:xfrm>
        </p:spPr>
        <p:txBody>
          <a:bodyPr lIns="50795" tIns="25397" rIns="50795" bIns="25397">
            <a:normAutofit/>
          </a:bodyPr>
          <a:lstStyle/>
          <a:p>
            <a:pPr algn="just">
              <a:lnSpc>
                <a:spcPct val="150000"/>
              </a:lnSpc>
            </a:pPr>
            <a:r>
              <a:rPr lang="es-ES" sz="3200" dirty="0" smtClean="0"/>
              <a:t>Los </a:t>
            </a:r>
            <a:r>
              <a:rPr lang="es-ES" sz="3200" dirty="0"/>
              <a:t>estudios </a:t>
            </a:r>
            <a:r>
              <a:rPr lang="es-ES" sz="3200" dirty="0" smtClean="0"/>
              <a:t>de Prevalencia. Definición y diseño. El </a:t>
            </a:r>
            <a:r>
              <a:rPr lang="es-ES" sz="3200" dirty="0" smtClean="0"/>
              <a:t>análisis epidemiológico de </a:t>
            </a:r>
            <a:r>
              <a:rPr lang="es-ES" sz="3200" dirty="0" smtClean="0"/>
              <a:t>los datos: medidas de resumen, asociación e impacto. Ventajas y desventajas.</a:t>
            </a:r>
            <a:endParaRPr lang="es-ES" sz="3200" dirty="0"/>
          </a:p>
        </p:txBody>
      </p:sp>
    </p:spTree>
    <p:extLst>
      <p:ext uri="{BB962C8B-B14F-4D97-AF65-F5344CB8AC3E}">
        <p14:creationId xmlns:p14="http://schemas.microsoft.com/office/powerpoint/2010/main" val="392705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sz="3200" dirty="0" smtClean="0"/>
              <a:t>Son estudios transversales y básicamente muestran </a:t>
            </a:r>
            <a:r>
              <a:rPr lang="es-ES" sz="3200" dirty="0"/>
              <a:t>una imagen "fotográfica" de la población, o de una muestra de ella, en la que se explora, a nivel individual y en forma simultánea, la presencia o ausencia de una o más variables independientes y de una o más variables potencialmente dependientes de las primeras</a:t>
            </a:r>
          </a:p>
        </p:txBody>
      </p:sp>
      <p:sp>
        <p:nvSpPr>
          <p:cNvPr id="3" name="2 Título"/>
          <p:cNvSpPr>
            <a:spLocks noGrp="1"/>
          </p:cNvSpPr>
          <p:nvPr>
            <p:ph type="title"/>
          </p:nvPr>
        </p:nvSpPr>
        <p:spPr/>
        <p:txBody>
          <a:bodyPr/>
          <a:lstStyle/>
          <a:p>
            <a:r>
              <a:rPr lang="es-ES" dirty="0" smtClean="0"/>
              <a:t>Los estudios de prevalencia</a:t>
            </a:r>
            <a:endParaRPr lang="es-ES" dirty="0"/>
          </a:p>
        </p:txBody>
      </p:sp>
    </p:spTree>
    <p:extLst>
      <p:ext uri="{BB962C8B-B14F-4D97-AF65-F5344CB8AC3E}">
        <p14:creationId xmlns:p14="http://schemas.microsoft.com/office/powerpoint/2010/main" val="1182053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4 Tabla"/>
              <p:cNvGraphicFramePr>
                <a:graphicFrameLocks noGrp="1"/>
              </p:cNvGraphicFramePr>
              <p:nvPr>
                <p:extLst>
                  <p:ext uri="{D42A27DB-BD31-4B8C-83A1-F6EECF244321}">
                    <p14:modId xmlns:p14="http://schemas.microsoft.com/office/powerpoint/2010/main" val="3612579111"/>
                  </p:ext>
                </p:extLst>
              </p:nvPr>
            </p:nvGraphicFramePr>
            <p:xfrm>
              <a:off x="1232762" y="1772816"/>
              <a:ext cx="8640960" cy="3566110"/>
            </p:xfrm>
            <a:graphic>
              <a:graphicData uri="http://schemas.openxmlformats.org/drawingml/2006/table">
                <a:tbl>
                  <a:tblPr firstRow="1" firstCol="1" bandRow="1"/>
                  <a:tblGrid>
                    <a:gridCol w="2160240"/>
                    <a:gridCol w="2160240"/>
                    <a:gridCol w="2160240"/>
                    <a:gridCol w="2160240"/>
                  </a:tblGrid>
                  <a:tr h="713222">
                    <a:tc rowSpan="2">
                      <a:txBody>
                        <a:bodyPr/>
                        <a:lstStyle/>
                        <a:p>
                          <a:pPr algn="just">
                            <a:lnSpc>
                              <a:spcPct val="150000"/>
                            </a:lnSpc>
                            <a:spcAft>
                              <a:spcPts val="0"/>
                            </a:spcAft>
                          </a:pPr>
                          <a:r>
                            <a:rPr lang="es-ES" sz="2400" dirty="0">
                              <a:effectLst/>
                              <a:latin typeface="+mn-lt"/>
                              <a:ea typeface="Calibri"/>
                              <a:cs typeface="Times New Roman"/>
                            </a:rPr>
                            <a:t>Factor exposición</a:t>
                          </a:r>
                          <a:r>
                            <a:rPr lang="es-ES" sz="2400" dirty="0" smtClean="0">
                              <a:effectLst/>
                              <a:latin typeface="+mn-lt"/>
                              <a:ea typeface="Calibri"/>
                              <a:cs typeface="Times New Roman"/>
                            </a:rPr>
                            <a:t>. (VI)</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s-ES" sz="2400" dirty="0" smtClean="0">
                              <a:effectLst/>
                              <a:latin typeface="+mn-lt"/>
                              <a:ea typeface="Calibri"/>
                              <a:cs typeface="Times New Roman"/>
                            </a:rPr>
                            <a:t>Enfermedad (VD)</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rowSpan="2">
                      <a:txBody>
                        <a:bodyPr/>
                        <a:lstStyle/>
                        <a:p>
                          <a:pPr indent="449580" algn="just">
                            <a:lnSpc>
                              <a:spcPct val="150000"/>
                            </a:lnSpc>
                            <a:spcAft>
                              <a:spcPts val="0"/>
                            </a:spcAft>
                          </a:pPr>
                          <a:r>
                            <a:rPr lang="es-ES" sz="2400">
                              <a:effectLst/>
                              <a:latin typeface="+mn-lt"/>
                              <a:ea typeface="Calibri"/>
                              <a:cs typeface="Times New Roman"/>
                            </a:rPr>
                            <a:t>Total</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22">
                    <a:tc vMerge="1">
                      <a:txBody>
                        <a:bodyPr/>
                        <a:lstStyle/>
                        <a:p>
                          <a:endParaRPr lang="es-ES"/>
                        </a:p>
                      </a:txBody>
                      <a:tcPr/>
                    </a:tc>
                    <a:tc>
                      <a:txBody>
                        <a:bodyPr/>
                        <a:lstStyle/>
                        <a:p>
                          <a:pPr algn="ctr">
                            <a:lnSpc>
                              <a:spcPct val="150000"/>
                            </a:lnSpc>
                            <a:spcAft>
                              <a:spcPts val="0"/>
                            </a:spcAft>
                          </a:pPr>
                          <a:r>
                            <a:rPr lang="es-ES" sz="2400">
                              <a:effectLst/>
                              <a:latin typeface="+mn-lt"/>
                              <a:ea typeface="Calibri"/>
                              <a:cs typeface="Times New Roman"/>
                            </a:rPr>
                            <a:t>Presente</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mn-lt"/>
                              <a:ea typeface="Calibri"/>
                              <a:cs typeface="Times New Roman"/>
                            </a:rPr>
                            <a:t>Ausente</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713222">
                    <a:tc>
                      <a:txBody>
                        <a:bodyPr/>
                        <a:lstStyle/>
                        <a:p>
                          <a:pPr algn="just">
                            <a:lnSpc>
                              <a:spcPct val="150000"/>
                            </a:lnSpc>
                            <a:spcAft>
                              <a:spcPts val="0"/>
                            </a:spcAft>
                          </a:pPr>
                          <a:r>
                            <a:rPr lang="es-ES" sz="2400" dirty="0">
                              <a:effectLst/>
                              <a:latin typeface="+mn-lt"/>
                              <a:ea typeface="Calibri"/>
                              <a:cs typeface="Times New Roman"/>
                            </a:rPr>
                            <a:t>Si</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r>
                                  <a:rPr lang="es-ES" sz="2800" i="1">
                                    <a:effectLst/>
                                    <a:latin typeface="Cambria Math"/>
                                    <a:ea typeface="Calibri"/>
                                    <a:cs typeface="Arial"/>
                                  </a:rPr>
                                  <m:t>𝑎</m:t>
                                </m:r>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r>
                                  <a:rPr lang="es-ES" sz="2800" i="1">
                                    <a:effectLst/>
                                    <a:latin typeface="Cambria Math"/>
                                    <a:ea typeface="Calibri"/>
                                    <a:cs typeface="Arial"/>
                                  </a:rPr>
                                  <m:t>𝑏</m:t>
                                </m:r>
                              </m:oMath>
                            </m:oMathPara>
                          </a14:m>
                          <a:endParaRPr lang="es-ES" sz="24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2800" i="1">
                                        <a:effectLst/>
                                        <a:latin typeface="Cambria Math"/>
                                        <a:ea typeface="Calibri"/>
                                        <a:cs typeface="Arial"/>
                                      </a:rPr>
                                    </m:ctrlPr>
                                  </m:sSubPr>
                                  <m:e>
                                    <m:r>
                                      <a:rPr lang="es-ES" sz="2800" i="1">
                                        <a:effectLst/>
                                        <a:latin typeface="Cambria Math"/>
                                        <a:ea typeface="Calibri"/>
                                        <a:cs typeface="Arial"/>
                                      </a:rPr>
                                      <m:t>𝑛</m:t>
                                    </m:r>
                                  </m:e>
                                  <m:sub>
                                    <m:r>
                                      <a:rPr lang="es-ES" sz="2800" i="1">
                                        <a:effectLst/>
                                        <a:latin typeface="Cambria Math"/>
                                        <a:ea typeface="Calibri"/>
                                        <a:cs typeface="Arial"/>
                                      </a:rPr>
                                      <m:t>1</m:t>
                                    </m:r>
                                  </m:sub>
                                </m:sSub>
                              </m:oMath>
                            </m:oMathPara>
                          </a14:m>
                          <a:endParaRPr lang="es-ES" sz="24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22">
                    <a:tc>
                      <a:txBody>
                        <a:bodyPr/>
                        <a:lstStyle/>
                        <a:p>
                          <a:pPr algn="just">
                            <a:lnSpc>
                              <a:spcPct val="150000"/>
                            </a:lnSpc>
                            <a:spcAft>
                              <a:spcPts val="0"/>
                            </a:spcAft>
                          </a:pPr>
                          <a:r>
                            <a:rPr lang="es-ES" sz="2400" dirty="0">
                              <a:effectLst/>
                              <a:latin typeface="+mn-lt"/>
                              <a:ea typeface="Calibri"/>
                              <a:cs typeface="Times New Roman"/>
                            </a:rPr>
                            <a:t>No</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r>
                                  <a:rPr lang="es-ES" sz="2800" i="1">
                                    <a:effectLst/>
                                    <a:latin typeface="Cambria Math"/>
                                    <a:ea typeface="Calibri"/>
                                    <a:cs typeface="Arial"/>
                                  </a:rPr>
                                  <m:t>𝑐</m:t>
                                </m:r>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r>
                                  <a:rPr lang="es-ES" sz="2800" i="1">
                                    <a:effectLst/>
                                    <a:latin typeface="Cambria Math"/>
                                    <a:ea typeface="Calibri"/>
                                    <a:cs typeface="Arial"/>
                                  </a:rPr>
                                  <m:t>𝑑</m:t>
                                </m:r>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2800" i="1">
                                        <a:effectLst/>
                                        <a:latin typeface="Cambria Math"/>
                                        <a:ea typeface="Calibri"/>
                                        <a:cs typeface="Arial"/>
                                      </a:rPr>
                                    </m:ctrlPr>
                                  </m:sSubPr>
                                  <m:e>
                                    <m:r>
                                      <a:rPr lang="es-ES" sz="2800" i="1">
                                        <a:effectLst/>
                                        <a:latin typeface="Cambria Math"/>
                                        <a:ea typeface="Calibri"/>
                                        <a:cs typeface="Arial"/>
                                      </a:rPr>
                                      <m:t>𝑛</m:t>
                                    </m:r>
                                  </m:e>
                                  <m:sub>
                                    <m:r>
                                      <a:rPr lang="es-ES" sz="2800" i="1">
                                        <a:effectLst/>
                                        <a:latin typeface="Cambria Math"/>
                                        <a:ea typeface="Calibri"/>
                                        <a:cs typeface="Arial"/>
                                      </a:rPr>
                                      <m:t>2</m:t>
                                    </m:r>
                                  </m:sub>
                                </m:sSub>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22">
                    <a:tc>
                      <a:txBody>
                        <a:bodyPr/>
                        <a:lstStyle/>
                        <a:p>
                          <a:pPr algn="just">
                            <a:lnSpc>
                              <a:spcPct val="150000"/>
                            </a:lnSpc>
                            <a:spcAft>
                              <a:spcPts val="0"/>
                            </a:spcAft>
                          </a:pPr>
                          <a:r>
                            <a:rPr lang="es-ES" sz="2400" dirty="0">
                              <a:effectLst/>
                              <a:latin typeface="+mn-lt"/>
                              <a:ea typeface="Calibri"/>
                              <a:cs typeface="Times New Roman"/>
                            </a:rPr>
                            <a:t>Total</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2800" i="1">
                                        <a:effectLst/>
                                        <a:latin typeface="Cambria Math"/>
                                        <a:ea typeface="Calibri"/>
                                        <a:cs typeface="Arial"/>
                                      </a:rPr>
                                    </m:ctrlPr>
                                  </m:sSubPr>
                                  <m:e>
                                    <m:r>
                                      <a:rPr lang="es-ES" sz="2800" i="1">
                                        <a:effectLst/>
                                        <a:latin typeface="Cambria Math"/>
                                        <a:ea typeface="Calibri"/>
                                        <a:cs typeface="Arial"/>
                                      </a:rPr>
                                      <m:t>𝑚</m:t>
                                    </m:r>
                                  </m:e>
                                  <m:sub>
                                    <m:r>
                                      <a:rPr lang="es-ES" sz="2800" i="1">
                                        <a:effectLst/>
                                        <a:latin typeface="Cambria Math"/>
                                        <a:ea typeface="Calibri"/>
                                        <a:cs typeface="Arial"/>
                                      </a:rPr>
                                      <m:t>1</m:t>
                                    </m:r>
                                  </m:sub>
                                </m:sSub>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S" sz="2800" i="1">
                                        <a:effectLst/>
                                        <a:latin typeface="Cambria Math"/>
                                        <a:ea typeface="Calibri"/>
                                        <a:cs typeface="Arial"/>
                                      </a:rPr>
                                    </m:ctrlPr>
                                  </m:sSubPr>
                                  <m:e>
                                    <m:r>
                                      <a:rPr lang="es-ES" sz="2800" i="1">
                                        <a:effectLst/>
                                        <a:latin typeface="Cambria Math"/>
                                        <a:ea typeface="Calibri"/>
                                        <a:cs typeface="Arial"/>
                                      </a:rPr>
                                      <m:t>𝑚</m:t>
                                    </m:r>
                                  </m:e>
                                  <m:sub>
                                    <m:r>
                                      <a:rPr lang="es-ES" sz="2800" i="1">
                                        <a:effectLst/>
                                        <a:latin typeface="Cambria Math"/>
                                        <a:ea typeface="Calibri"/>
                                        <a:cs typeface="Arial"/>
                                      </a:rPr>
                                      <m:t>2</m:t>
                                    </m:r>
                                  </m:sub>
                                </m:sSub>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14:m>
                            <m:oMathPara xmlns:m="http://schemas.openxmlformats.org/officeDocument/2006/math">
                              <m:oMathParaPr>
                                <m:jc m:val="centerGroup"/>
                              </m:oMathParaPr>
                              <m:oMath xmlns:m="http://schemas.openxmlformats.org/officeDocument/2006/math">
                                <m:r>
                                  <a:rPr lang="es-ES" sz="2800" i="1">
                                    <a:effectLst/>
                                    <a:latin typeface="Cambria Math"/>
                                    <a:ea typeface="Calibri"/>
                                    <a:cs typeface="Arial"/>
                                  </a:rPr>
                                  <m:t>𝑁</m:t>
                                </m:r>
                              </m:oMath>
                            </m:oMathPara>
                          </a14:m>
                          <a:endParaRPr lang="es-ES" sz="24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5" name="4 Tabla"/>
              <p:cNvGraphicFramePr>
                <a:graphicFrameLocks noGrp="1"/>
              </p:cNvGraphicFramePr>
              <p:nvPr>
                <p:extLst>
                  <p:ext uri="{D42A27DB-BD31-4B8C-83A1-F6EECF244321}">
                    <p14:modId xmlns:p14="http://schemas.microsoft.com/office/powerpoint/2010/main" val="3612579111"/>
                  </p:ext>
                </p:extLst>
              </p:nvPr>
            </p:nvGraphicFramePr>
            <p:xfrm>
              <a:off x="1232762" y="1772816"/>
              <a:ext cx="8640960" cy="3566110"/>
            </p:xfrm>
            <a:graphic>
              <a:graphicData uri="http://schemas.openxmlformats.org/drawingml/2006/table">
                <a:tbl>
                  <a:tblPr firstRow="1" firstCol="1" bandRow="1"/>
                  <a:tblGrid>
                    <a:gridCol w="2160240"/>
                    <a:gridCol w="2160240"/>
                    <a:gridCol w="2160240"/>
                    <a:gridCol w="2160240"/>
                  </a:tblGrid>
                  <a:tr h="713222">
                    <a:tc rowSpan="2">
                      <a:txBody>
                        <a:bodyPr/>
                        <a:lstStyle/>
                        <a:p>
                          <a:pPr algn="just">
                            <a:lnSpc>
                              <a:spcPct val="150000"/>
                            </a:lnSpc>
                            <a:spcAft>
                              <a:spcPts val="0"/>
                            </a:spcAft>
                          </a:pPr>
                          <a:r>
                            <a:rPr lang="es-ES" sz="2400" dirty="0">
                              <a:effectLst/>
                              <a:latin typeface="+mn-lt"/>
                              <a:ea typeface="Calibri"/>
                              <a:cs typeface="Times New Roman"/>
                            </a:rPr>
                            <a:t>Factor exposición</a:t>
                          </a:r>
                          <a:r>
                            <a:rPr lang="es-ES" sz="2400" dirty="0" smtClean="0">
                              <a:effectLst/>
                              <a:latin typeface="+mn-lt"/>
                              <a:ea typeface="Calibri"/>
                              <a:cs typeface="Times New Roman"/>
                            </a:rPr>
                            <a:t>. (VI)</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s-ES" sz="2400" dirty="0" smtClean="0">
                              <a:effectLst/>
                              <a:latin typeface="+mn-lt"/>
                              <a:ea typeface="Calibri"/>
                              <a:cs typeface="Times New Roman"/>
                            </a:rPr>
                            <a:t>Enfermedad (VD)</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rowSpan="2">
                      <a:txBody>
                        <a:bodyPr/>
                        <a:lstStyle/>
                        <a:p>
                          <a:pPr indent="449580" algn="just">
                            <a:lnSpc>
                              <a:spcPct val="150000"/>
                            </a:lnSpc>
                            <a:spcAft>
                              <a:spcPts val="0"/>
                            </a:spcAft>
                          </a:pPr>
                          <a:r>
                            <a:rPr lang="es-ES" sz="2400">
                              <a:effectLst/>
                              <a:latin typeface="+mn-lt"/>
                              <a:ea typeface="Calibri"/>
                              <a:cs typeface="Times New Roman"/>
                            </a:rPr>
                            <a:t>Total</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22">
                    <a:tc vMerge="1">
                      <a:txBody>
                        <a:bodyPr/>
                        <a:lstStyle/>
                        <a:p>
                          <a:endParaRPr lang="es-ES"/>
                        </a:p>
                      </a:txBody>
                      <a:tcPr/>
                    </a:tc>
                    <a:tc>
                      <a:txBody>
                        <a:bodyPr/>
                        <a:lstStyle/>
                        <a:p>
                          <a:pPr algn="ctr">
                            <a:lnSpc>
                              <a:spcPct val="150000"/>
                            </a:lnSpc>
                            <a:spcAft>
                              <a:spcPts val="0"/>
                            </a:spcAft>
                          </a:pPr>
                          <a:r>
                            <a:rPr lang="es-ES" sz="2400">
                              <a:effectLst/>
                              <a:latin typeface="+mn-lt"/>
                              <a:ea typeface="Calibri"/>
                              <a:cs typeface="Times New Roman"/>
                            </a:rPr>
                            <a:t>Presente</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mn-lt"/>
                              <a:ea typeface="Calibri"/>
                              <a:cs typeface="Times New Roman"/>
                            </a:rPr>
                            <a:t>Ausente</a:t>
                          </a:r>
                          <a:endParaRPr lang="es-ES" sz="200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713222">
                    <a:tc>
                      <a:txBody>
                        <a:bodyPr/>
                        <a:lstStyle/>
                        <a:p>
                          <a:pPr algn="just">
                            <a:lnSpc>
                              <a:spcPct val="150000"/>
                            </a:lnSpc>
                            <a:spcAft>
                              <a:spcPts val="0"/>
                            </a:spcAft>
                          </a:pPr>
                          <a:r>
                            <a:rPr lang="es-ES" sz="2400" dirty="0">
                              <a:effectLst/>
                              <a:latin typeface="+mn-lt"/>
                              <a:ea typeface="Calibri"/>
                              <a:cs typeface="Times New Roman"/>
                            </a:rPr>
                            <a:t>Si</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00282" t="-200855" r="-200282" b="-20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99718" t="-200855" r="-99718" b="-20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565" t="-200855" b="-205983"/>
                          </a:stretch>
                        </a:blipFill>
                      </a:tcPr>
                    </a:tc>
                  </a:tr>
                  <a:tr h="713222">
                    <a:tc>
                      <a:txBody>
                        <a:bodyPr/>
                        <a:lstStyle/>
                        <a:p>
                          <a:pPr algn="just">
                            <a:lnSpc>
                              <a:spcPct val="150000"/>
                            </a:lnSpc>
                            <a:spcAft>
                              <a:spcPts val="0"/>
                            </a:spcAft>
                          </a:pPr>
                          <a:r>
                            <a:rPr lang="es-ES" sz="2400" dirty="0">
                              <a:effectLst/>
                              <a:latin typeface="+mn-lt"/>
                              <a:ea typeface="Calibri"/>
                              <a:cs typeface="Times New Roman"/>
                            </a:rPr>
                            <a:t>No</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00282" t="-300855" r="-200282" b="-10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99718" t="-300855" r="-99718" b="-10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565" t="-300855" b="-105983"/>
                          </a:stretch>
                        </a:blipFill>
                      </a:tcPr>
                    </a:tc>
                  </a:tr>
                  <a:tr h="713222">
                    <a:tc>
                      <a:txBody>
                        <a:bodyPr/>
                        <a:lstStyle/>
                        <a:p>
                          <a:pPr algn="just">
                            <a:lnSpc>
                              <a:spcPct val="150000"/>
                            </a:lnSpc>
                            <a:spcAft>
                              <a:spcPts val="0"/>
                            </a:spcAft>
                          </a:pPr>
                          <a:r>
                            <a:rPr lang="es-ES" sz="2400" dirty="0">
                              <a:effectLst/>
                              <a:latin typeface="+mn-lt"/>
                              <a:ea typeface="Calibri"/>
                              <a:cs typeface="Times New Roman"/>
                            </a:rPr>
                            <a:t>Total</a:t>
                          </a:r>
                          <a:endParaRPr lang="es-ES" sz="2000" dirty="0">
                            <a:effectLst/>
                            <a:latin typeface="+mn-lt"/>
                            <a:ea typeface="Calibri"/>
                            <a:cs typeface="Times New Roman"/>
                          </a:endParaRPr>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00282" t="-400855" r="-200282" b="-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199718" t="-400855" r="-99718" b="-5983"/>
                          </a:stretch>
                        </a:blipFill>
                      </a:tcPr>
                    </a:tc>
                    <a:tc>
                      <a:txBody>
                        <a:bodyPr/>
                        <a:lstStyle/>
                        <a:p>
                          <a:endParaRPr lang="es-ES"/>
                        </a:p>
                      </a:txBody>
                      <a:tcPr marL="45720" marR="4572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300565" t="-400855" b="-5983"/>
                          </a:stretch>
                        </a:blipFill>
                      </a:tcPr>
                    </a:tc>
                  </a:tr>
                </a:tbl>
              </a:graphicData>
            </a:graphic>
          </p:graphicFrame>
        </mc:Fallback>
      </mc:AlternateContent>
      <p:sp>
        <p:nvSpPr>
          <p:cNvPr id="6" name="5 CuadroTexto"/>
          <p:cNvSpPr txBox="1"/>
          <p:nvPr/>
        </p:nvSpPr>
        <p:spPr>
          <a:xfrm>
            <a:off x="1147703" y="306014"/>
            <a:ext cx="8846470" cy="1036175"/>
          </a:xfrm>
          <a:prstGeom prst="rect">
            <a:avLst/>
          </a:prstGeom>
        </p:spPr>
        <p:style>
          <a:lnRef idx="2">
            <a:schemeClr val="accent1"/>
          </a:lnRef>
          <a:fillRef idx="1">
            <a:schemeClr val="lt1"/>
          </a:fillRef>
          <a:effectRef idx="0">
            <a:schemeClr val="accent1"/>
          </a:effectRef>
          <a:fontRef idx="minor">
            <a:schemeClr val="dk1"/>
          </a:fontRef>
        </p:style>
        <p:txBody>
          <a:bodyPr wrap="square" lIns="50795" tIns="25397" rIns="50795" bIns="25397" rtlCol="0">
            <a:spAutoFit/>
          </a:bodyPr>
          <a:lstStyle/>
          <a:p>
            <a:pPr algn="ctr"/>
            <a:r>
              <a:rPr lang="es-ES" sz="3200" b="1" dirty="0">
                <a:solidFill>
                  <a:schemeClr val="bg2">
                    <a:lumMod val="25000"/>
                  </a:schemeClr>
                </a:solidFill>
              </a:rPr>
              <a:t>Tabla de contingencia 2x2 </a:t>
            </a:r>
            <a:endParaRPr lang="es-ES" sz="3200" b="1" dirty="0" smtClean="0">
              <a:solidFill>
                <a:schemeClr val="bg2">
                  <a:lumMod val="25000"/>
                </a:schemeClr>
              </a:solidFill>
            </a:endParaRPr>
          </a:p>
          <a:p>
            <a:pPr algn="ctr"/>
            <a:r>
              <a:rPr lang="es-ES" sz="3200" b="1" dirty="0" smtClean="0">
                <a:solidFill>
                  <a:schemeClr val="bg2">
                    <a:lumMod val="25000"/>
                  </a:schemeClr>
                </a:solidFill>
              </a:rPr>
              <a:t>(análisis estadístico bivariado)</a:t>
            </a:r>
            <a:endParaRPr lang="es-ES" sz="3200" b="1" dirty="0">
              <a:solidFill>
                <a:schemeClr val="bg2">
                  <a:lumMod val="25000"/>
                </a:schemeClr>
              </a:solidFill>
            </a:endParaRPr>
          </a:p>
        </p:txBody>
      </p:sp>
      <p:sp>
        <p:nvSpPr>
          <p:cNvPr id="2" name="1 CuadroTexto"/>
          <p:cNvSpPr txBox="1"/>
          <p:nvPr/>
        </p:nvSpPr>
        <p:spPr>
          <a:xfrm>
            <a:off x="1547446" y="5965831"/>
            <a:ext cx="7163243" cy="461665"/>
          </a:xfrm>
          <a:prstGeom prst="rect">
            <a:avLst/>
          </a:prstGeom>
          <a:noFill/>
        </p:spPr>
        <p:txBody>
          <a:bodyPr wrap="none" rtlCol="0">
            <a:spAutoFit/>
          </a:bodyPr>
          <a:lstStyle/>
          <a:p>
            <a:r>
              <a:rPr lang="es-ES" sz="2400" dirty="0" smtClean="0"/>
              <a:t>VD: Variable dependiente   VI: Variable independiente</a:t>
            </a:r>
            <a:endParaRPr lang="es-ES" sz="2400" dirty="0"/>
          </a:p>
        </p:txBody>
      </p:sp>
    </p:spTree>
    <p:extLst>
      <p:ext uri="{BB962C8B-B14F-4D97-AF65-F5344CB8AC3E}">
        <p14:creationId xmlns:p14="http://schemas.microsoft.com/office/powerpoint/2010/main" val="11057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66641" y="404664"/>
            <a:ext cx="8758943" cy="1143000"/>
          </a:xfrm>
        </p:spPr>
        <p:txBody>
          <a:bodyPr>
            <a:noAutofit/>
          </a:bodyPr>
          <a:lstStyle/>
          <a:p>
            <a:r>
              <a:rPr lang="es-ES" sz="3600" dirty="0">
                <a:solidFill>
                  <a:srgbClr val="FFFF00"/>
                </a:solidFill>
              </a:rPr>
              <a:t>Estructura básica del </a:t>
            </a:r>
            <a:r>
              <a:rPr lang="es-ES" sz="3600" dirty="0" smtClean="0">
                <a:solidFill>
                  <a:srgbClr val="FFFF00"/>
                </a:solidFill>
              </a:rPr>
              <a:t>diseño del estudio de prevalencia</a:t>
            </a:r>
            <a:endParaRPr lang="es-ES" sz="3600" dirty="0">
              <a:solidFill>
                <a:srgbClr val="FFFF00"/>
              </a:solidFill>
            </a:endParaRPr>
          </a:p>
        </p:txBody>
      </p:sp>
      <p:sp>
        <p:nvSpPr>
          <p:cNvPr id="3" name="2 Marcador de contenido"/>
          <p:cNvSpPr>
            <a:spLocks noGrp="1"/>
          </p:cNvSpPr>
          <p:nvPr>
            <p:ph idx="1"/>
          </p:nvPr>
        </p:nvSpPr>
        <p:spPr>
          <a:xfrm>
            <a:off x="540069" y="1600201"/>
            <a:ext cx="9721215" cy="676672"/>
          </a:xfrm>
        </p:spPr>
        <p:txBody>
          <a:bodyPr lIns="50795" tIns="25397" rIns="50795" bIns="25397">
            <a:normAutofit/>
          </a:bodyPr>
          <a:lstStyle/>
          <a:p>
            <a:pPr algn="just"/>
            <a:endParaRPr lang="es-ES" dirty="0" smtClean="0"/>
          </a:p>
          <a:p>
            <a:pPr algn="just"/>
            <a:endParaRPr lang="es-ES" dirty="0"/>
          </a:p>
        </p:txBody>
      </p:sp>
      <mc:AlternateContent xmlns:mc="http://schemas.openxmlformats.org/markup-compatibility/2006" xmlns:a14="http://schemas.microsoft.com/office/drawing/2010/main">
        <mc:Choice Requires="a14">
          <p:sp>
            <p:nvSpPr>
              <p:cNvPr id="6" name="5 CuadroTexto"/>
              <p:cNvSpPr txBox="1"/>
              <p:nvPr/>
            </p:nvSpPr>
            <p:spPr>
              <a:xfrm>
                <a:off x="7986490" y="1765433"/>
                <a:ext cx="746533" cy="954097"/>
              </a:xfrm>
              <a:prstGeom prst="rect">
                <a:avLst/>
              </a:prstGeom>
              <a:noFill/>
            </p:spPr>
            <p:txBody>
              <a:bodyPr wrap="none" lIns="91431" tIns="45715" rIns="91431" bIns="45715" rtlCol="0">
                <a:spAutoFit/>
              </a:bodyPr>
              <a:lstStyle/>
              <a:p>
                <a:pPr/>
                <a14:m>
                  <m:oMathPara xmlns:m="http://schemas.openxmlformats.org/officeDocument/2006/math">
                    <m:oMathParaPr>
                      <m:jc m:val="centerGroup"/>
                    </m:oMathParaPr>
                    <m:oMath xmlns:m="http://schemas.openxmlformats.org/officeDocument/2006/math">
                      <m:r>
                        <a:rPr lang="es-ES" sz="2800" i="1">
                          <a:latin typeface="Cambria Math"/>
                        </a:rPr>
                        <m:t>𝐸𝐹</m:t>
                      </m:r>
                    </m:oMath>
                  </m:oMathPara>
                </a14:m>
                <a:endParaRPr lang="es-ES" sz="2800" dirty="0"/>
              </a:p>
              <a:p>
                <a:pPr/>
                <a14:m>
                  <m:oMathPara xmlns:m="http://schemas.openxmlformats.org/officeDocument/2006/math">
                    <m:oMathParaPr>
                      <m:jc m:val="centerGroup"/>
                    </m:oMathParaPr>
                    <m:oMath xmlns:m="http://schemas.openxmlformats.org/officeDocument/2006/math">
                      <m:acc>
                        <m:accPr>
                          <m:chr m:val="̅"/>
                          <m:ctrlPr>
                            <a:rPr lang="es-ES" sz="2800" i="1">
                              <a:latin typeface="Cambria Math"/>
                            </a:rPr>
                          </m:ctrlPr>
                        </m:accPr>
                        <m:e>
                          <m:r>
                            <a:rPr lang="es-ES" sz="2800" i="1">
                              <a:latin typeface="Cambria Math"/>
                            </a:rPr>
                            <m:t>𝐸</m:t>
                          </m:r>
                        </m:e>
                      </m:acc>
                      <m:r>
                        <a:rPr lang="es-ES" sz="2800" i="1">
                          <a:latin typeface="Cambria Math"/>
                        </a:rPr>
                        <m:t>𝐹</m:t>
                      </m:r>
                    </m:oMath>
                  </m:oMathPara>
                </a14:m>
                <a:endParaRPr lang="es-ES" sz="2800" dirty="0"/>
              </a:p>
            </p:txBody>
          </p:sp>
        </mc:Choice>
        <mc:Fallback xmlns="">
          <p:sp>
            <p:nvSpPr>
              <p:cNvPr id="6" name="5 CuadroTexto"/>
              <p:cNvSpPr txBox="1">
                <a:spLocks noRot="1" noChangeAspect="1" noMove="1" noResize="1" noEditPoints="1" noAdjustHandles="1" noChangeArrowheads="1" noChangeShapeType="1" noTextEdit="1"/>
              </p:cNvSpPr>
              <p:nvPr/>
            </p:nvSpPr>
            <p:spPr>
              <a:xfrm>
                <a:off x="11979732" y="3243977"/>
                <a:ext cx="1352358" cy="1705082"/>
              </a:xfrm>
              <a:prstGeom prst="rect">
                <a:avLst/>
              </a:prstGeom>
              <a:blipFill rotWithShape="1">
                <a:blip r:embed="rId3"/>
                <a:stretch>
                  <a:fillRect/>
                </a:stretch>
              </a:blipFill>
            </p:spPr>
            <p:txBody>
              <a:bodyPr/>
              <a:lstStyle/>
              <a:p>
                <a:r>
                  <a:rPr lang="es-ES">
                    <a:noFill/>
                  </a:rPr>
                  <a:t> </a:t>
                </a:r>
              </a:p>
            </p:txBody>
          </p:sp>
        </mc:Fallback>
      </mc:AlternateContent>
      <p:grpSp>
        <p:nvGrpSpPr>
          <p:cNvPr id="15" name="14 Grupo"/>
          <p:cNvGrpSpPr/>
          <p:nvPr/>
        </p:nvGrpSpPr>
        <p:grpSpPr>
          <a:xfrm>
            <a:off x="1545247" y="2138387"/>
            <a:ext cx="7406798" cy="1872868"/>
            <a:chOff x="624069" y="1893142"/>
            <a:chExt cx="6270305" cy="1872868"/>
          </a:xfrm>
        </p:grpSpPr>
        <p:sp>
          <p:nvSpPr>
            <p:cNvPr id="4" name="3 Rectángulo"/>
            <p:cNvSpPr/>
            <p:nvPr/>
          </p:nvSpPr>
          <p:spPr>
            <a:xfrm>
              <a:off x="624069" y="2210397"/>
              <a:ext cx="1368152" cy="14184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4000" dirty="0"/>
                <a:t>N</a:t>
              </a:r>
            </a:p>
          </p:txBody>
        </p:sp>
        <p:sp>
          <p:nvSpPr>
            <p:cNvPr id="5" name="4 Elipse"/>
            <p:cNvSpPr/>
            <p:nvPr/>
          </p:nvSpPr>
          <p:spPr>
            <a:xfrm>
              <a:off x="3347864" y="2116705"/>
              <a:ext cx="1262252" cy="141845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4000" dirty="0"/>
                <a:t>n</a:t>
              </a:r>
            </a:p>
          </p:txBody>
        </p:sp>
        <mc:AlternateContent xmlns:mc="http://schemas.openxmlformats.org/markup-compatibility/2006" xmlns:a14="http://schemas.microsoft.com/office/drawing/2010/main">
          <mc:Choice Requires="a14">
            <p:sp>
              <p:nvSpPr>
                <p:cNvPr id="7" name="6 CuadroTexto"/>
                <p:cNvSpPr txBox="1"/>
                <p:nvPr/>
              </p:nvSpPr>
              <p:spPr>
                <a:xfrm>
                  <a:off x="6156753" y="2658015"/>
                  <a:ext cx="737621"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2800" i="1">
                            <a:latin typeface="Cambria Math"/>
                          </a:rPr>
                          <m:t>𝐸</m:t>
                        </m:r>
                        <m:acc>
                          <m:accPr>
                            <m:chr m:val="̅"/>
                            <m:ctrlPr>
                              <a:rPr lang="es-ES" sz="2800" i="1">
                                <a:latin typeface="Cambria Math"/>
                              </a:rPr>
                            </m:ctrlPr>
                          </m:accPr>
                          <m:e>
                            <m:r>
                              <a:rPr lang="es-ES" sz="2800" i="1">
                                <a:latin typeface="Cambria Math"/>
                              </a:rPr>
                              <m:t>𝐹</m:t>
                            </m:r>
                          </m:e>
                        </m:acc>
                      </m:oMath>
                    </m:oMathPara>
                  </a14:m>
                  <a:endParaRPr lang="es-ES" dirty="0"/>
                </a:p>
              </p:txBody>
            </p:sp>
          </mc:Choice>
          <mc:Fallback xmlns="">
            <p:sp>
              <p:nvSpPr>
                <p:cNvPr id="7" name="6 CuadroTexto"/>
                <p:cNvSpPr txBox="1">
                  <a:spLocks noRot="1" noChangeAspect="1" noMove="1" noResize="1" noEditPoints="1" noAdjustHandles="1" noChangeArrowheads="1" noChangeShapeType="1" noTextEdit="1"/>
                </p:cNvSpPr>
                <p:nvPr/>
              </p:nvSpPr>
              <p:spPr>
                <a:xfrm>
                  <a:off x="6156753" y="2658015"/>
                  <a:ext cx="737621" cy="523220"/>
                </a:xfrm>
                <a:prstGeom prst="rect">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7 CuadroTexto"/>
                <p:cNvSpPr txBox="1"/>
                <p:nvPr/>
              </p:nvSpPr>
              <p:spPr>
                <a:xfrm>
                  <a:off x="6117438" y="3181235"/>
                  <a:ext cx="69914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ES" sz="3200" i="1">
                                <a:latin typeface="Cambria Math"/>
                              </a:rPr>
                            </m:ctrlPr>
                          </m:accPr>
                          <m:e>
                            <m:r>
                              <a:rPr lang="es-ES" sz="3200" i="1">
                                <a:latin typeface="Cambria Math"/>
                              </a:rPr>
                              <m:t>𝐸</m:t>
                            </m:r>
                          </m:e>
                        </m:acc>
                        <m:acc>
                          <m:accPr>
                            <m:chr m:val="̅"/>
                            <m:ctrlPr>
                              <a:rPr lang="es-ES" sz="3200" i="1">
                                <a:latin typeface="Cambria Math"/>
                              </a:rPr>
                            </m:ctrlPr>
                          </m:accPr>
                          <m:e>
                            <m:r>
                              <a:rPr lang="es-ES" sz="3200" i="1">
                                <a:latin typeface="Cambria Math"/>
                              </a:rPr>
                              <m:t>𝐹</m:t>
                            </m:r>
                          </m:e>
                        </m:acc>
                      </m:oMath>
                    </m:oMathPara>
                  </a14:m>
                  <a:endParaRPr lang="es-ES" sz="3200" dirty="0"/>
                </a:p>
              </p:txBody>
            </p:sp>
          </mc:Choice>
          <mc:Fallback xmlns="">
            <p:sp>
              <p:nvSpPr>
                <p:cNvPr id="8" name="7 CuadroTexto"/>
                <p:cNvSpPr txBox="1">
                  <a:spLocks noRot="1" noChangeAspect="1" noMove="1" noResize="1" noEditPoints="1" noAdjustHandles="1" noChangeArrowheads="1" noChangeShapeType="1" noTextEdit="1"/>
                </p:cNvSpPr>
                <p:nvPr/>
              </p:nvSpPr>
              <p:spPr>
                <a:xfrm>
                  <a:off x="6117438" y="3181235"/>
                  <a:ext cx="816249" cy="584775"/>
                </a:xfrm>
                <a:prstGeom prst="rect">
                  <a:avLst/>
                </a:prstGeom>
                <a:blipFill rotWithShape="1">
                  <a:blip r:embed="rId5"/>
                  <a:stretch>
                    <a:fillRect/>
                  </a:stretch>
                </a:blipFill>
              </p:spPr>
              <p:txBody>
                <a:bodyPr/>
                <a:lstStyle/>
                <a:p>
                  <a:r>
                    <a:rPr lang="es-ES">
                      <a:noFill/>
                    </a:rPr>
                    <a:t> </a:t>
                  </a:r>
                </a:p>
              </p:txBody>
            </p:sp>
          </mc:Fallback>
        </mc:AlternateContent>
        <p:cxnSp>
          <p:nvCxnSpPr>
            <p:cNvPr id="10" name="9 Conector recto de flecha"/>
            <p:cNvCxnSpPr>
              <a:stCxn id="4" idx="3"/>
            </p:cNvCxnSpPr>
            <p:nvPr/>
          </p:nvCxnSpPr>
          <p:spPr>
            <a:xfrm>
              <a:off x="1992221" y="2919625"/>
              <a:ext cx="113961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4610116" y="1893142"/>
              <a:ext cx="1330036" cy="599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4754132" y="2919625"/>
              <a:ext cx="1330036" cy="2616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6" name="15 CuadroTexto"/>
              <p:cNvSpPr txBox="1"/>
              <p:nvPr/>
            </p:nvSpPr>
            <p:spPr>
              <a:xfrm>
                <a:off x="866641" y="4164026"/>
                <a:ext cx="5846647" cy="1815872"/>
              </a:xfrm>
              <a:prstGeom prst="rect">
                <a:avLst/>
              </a:prstGeom>
              <a:noFill/>
            </p:spPr>
            <p:txBody>
              <a:bodyPr wrap="none" lIns="91431" tIns="45715" rIns="91431" bIns="45715" rtlCol="0">
                <a:spAutoFit/>
              </a:bodyPr>
              <a:lstStyle/>
              <a:p>
                <a:r>
                  <a:rPr lang="es-ES" sz="2800" dirty="0"/>
                  <a:t>   N= Población   n=Muestra</a:t>
                </a:r>
              </a:p>
              <a:p>
                <a:pPr/>
                <a14:m>
                  <m:oMathPara xmlns:m="http://schemas.openxmlformats.org/officeDocument/2006/math">
                    <m:oMathParaPr>
                      <m:jc m:val="centerGroup"/>
                    </m:oMathParaPr>
                    <m:oMath xmlns:m="http://schemas.openxmlformats.org/officeDocument/2006/math">
                      <m:r>
                        <a:rPr lang="es-ES" sz="2800" i="1">
                          <a:latin typeface="Cambria Math"/>
                        </a:rPr>
                        <m:t>𝐸</m:t>
                      </m:r>
                      <m:r>
                        <a:rPr lang="es-ES" sz="2800" i="1">
                          <a:latin typeface="Cambria Math"/>
                        </a:rPr>
                        <m:t>=</m:t>
                      </m:r>
                      <m:r>
                        <a:rPr lang="es-ES" sz="2800" i="1">
                          <a:latin typeface="Cambria Math"/>
                        </a:rPr>
                        <m:t>𝐸𝑛𝑓𝑒𝑟𝑚𝑜</m:t>
                      </m:r>
                      <m:r>
                        <a:rPr lang="es-ES" sz="2800" i="1">
                          <a:latin typeface="Cambria Math"/>
                        </a:rPr>
                        <m:t>  </m:t>
                      </m:r>
                      <m:acc>
                        <m:accPr>
                          <m:chr m:val="̅"/>
                          <m:ctrlPr>
                            <a:rPr lang="es-ES" sz="2800" i="1">
                              <a:latin typeface="Cambria Math"/>
                            </a:rPr>
                          </m:ctrlPr>
                        </m:accPr>
                        <m:e>
                          <m:r>
                            <a:rPr lang="es-ES" sz="2800" i="1">
                              <a:latin typeface="Cambria Math"/>
                            </a:rPr>
                            <m:t>𝐸</m:t>
                          </m:r>
                        </m:e>
                      </m:acc>
                      <m:r>
                        <a:rPr lang="es-ES" sz="2800" i="1">
                          <a:latin typeface="Cambria Math"/>
                        </a:rPr>
                        <m:t>=</m:t>
                      </m:r>
                      <m:r>
                        <a:rPr lang="es-ES" sz="2800" i="1">
                          <a:latin typeface="Cambria Math"/>
                        </a:rPr>
                        <m:t>𝑁𝑜</m:t>
                      </m:r>
                      <m:r>
                        <a:rPr lang="es-ES" sz="2800" i="1">
                          <a:latin typeface="Cambria Math"/>
                        </a:rPr>
                        <m:t> </m:t>
                      </m:r>
                      <m:r>
                        <a:rPr lang="es-ES" sz="2800" i="1">
                          <a:latin typeface="Cambria Math"/>
                        </a:rPr>
                        <m:t>𝑒𝑛𝑓𝑒𝑟𝑚𝑜</m:t>
                      </m:r>
                    </m:oMath>
                  </m:oMathPara>
                </a14:m>
                <a:endParaRPr lang="es-ES" sz="2800" dirty="0"/>
              </a:p>
              <a:p>
                <a:pPr/>
                <a14:m>
                  <m:oMathPara xmlns:m="http://schemas.openxmlformats.org/officeDocument/2006/math">
                    <m:oMathParaPr>
                      <m:jc m:val="centerGroup"/>
                    </m:oMathParaPr>
                    <m:oMath xmlns:m="http://schemas.openxmlformats.org/officeDocument/2006/math">
                      <m:r>
                        <a:rPr lang="es-ES" sz="2800" i="1">
                          <a:latin typeface="Cambria Math"/>
                        </a:rPr>
                        <m:t>𝐹</m:t>
                      </m:r>
                      <m:r>
                        <a:rPr lang="es-ES" sz="2800" i="1">
                          <a:latin typeface="Cambria Math"/>
                        </a:rPr>
                        <m:t>=</m:t>
                      </m:r>
                      <m:r>
                        <a:rPr lang="es-ES" sz="2800" i="1">
                          <a:latin typeface="Cambria Math"/>
                        </a:rPr>
                        <m:t>𝐹𝑎𝑐𝑡𝑜𝑟</m:t>
                      </m:r>
                      <m:r>
                        <a:rPr lang="es-ES" sz="2800" i="1">
                          <a:latin typeface="Cambria Math"/>
                        </a:rPr>
                        <m:t>   </m:t>
                      </m:r>
                      <m:acc>
                        <m:accPr>
                          <m:chr m:val="̅"/>
                          <m:ctrlPr>
                            <a:rPr lang="es-ES" sz="2800" i="1">
                              <a:latin typeface="Cambria Math"/>
                            </a:rPr>
                          </m:ctrlPr>
                        </m:accPr>
                        <m:e>
                          <m:r>
                            <a:rPr lang="es-ES" sz="2800" i="1">
                              <a:latin typeface="Cambria Math"/>
                            </a:rPr>
                            <m:t>𝐹</m:t>
                          </m:r>
                        </m:e>
                      </m:acc>
                      <m:r>
                        <a:rPr lang="es-ES" sz="2800" i="1">
                          <a:latin typeface="Cambria Math"/>
                        </a:rPr>
                        <m:t>=</m:t>
                      </m:r>
                      <m:r>
                        <a:rPr lang="es-ES" sz="2800" i="1">
                          <a:latin typeface="Cambria Math"/>
                        </a:rPr>
                        <m:t>𝑁𝑜</m:t>
                      </m:r>
                      <m:r>
                        <a:rPr lang="es-ES" sz="2800" i="1">
                          <a:latin typeface="Cambria Math"/>
                        </a:rPr>
                        <m:t> </m:t>
                      </m:r>
                      <m:r>
                        <a:rPr lang="es-ES" sz="2800" i="1">
                          <a:latin typeface="Cambria Math"/>
                        </a:rPr>
                        <m:t>𝑓𝑎𝑐𝑡𝑜𝑟</m:t>
                      </m:r>
                    </m:oMath>
                  </m:oMathPara>
                </a14:m>
                <a:endParaRPr lang="es-ES" sz="2800" dirty="0"/>
              </a:p>
              <a:p>
                <a:endParaRPr lang="es-ES" sz="2800" dirty="0"/>
              </a:p>
            </p:txBody>
          </p:sp>
        </mc:Choice>
        <mc:Fallback xmlns="">
          <p:sp>
            <p:nvSpPr>
              <p:cNvPr id="16" name="15 CuadroTexto"/>
              <p:cNvSpPr txBox="1">
                <a:spLocks noRot="1" noChangeAspect="1" noMove="1" noResize="1" noEditPoints="1" noAdjustHandles="1" noChangeArrowheads="1" noChangeShapeType="1" noTextEdit="1"/>
              </p:cNvSpPr>
              <p:nvPr/>
            </p:nvSpPr>
            <p:spPr>
              <a:xfrm>
                <a:off x="733664" y="4164026"/>
                <a:ext cx="5350504" cy="1815882"/>
              </a:xfrm>
              <a:prstGeom prst="rect">
                <a:avLst/>
              </a:prstGeom>
              <a:blipFill rotWithShape="1">
                <a:blip r:embed="rId6"/>
                <a:stretch>
                  <a:fillRect t="-3020"/>
                </a:stretch>
              </a:blipFill>
            </p:spPr>
            <p:txBody>
              <a:bodyPr/>
              <a:lstStyle/>
              <a:p>
                <a:r>
                  <a:rPr lang="es-ES">
                    <a:noFill/>
                  </a:rPr>
                  <a:t> </a:t>
                </a:r>
              </a:p>
            </p:txBody>
          </p:sp>
        </mc:Fallback>
      </mc:AlternateContent>
    </p:spTree>
    <p:extLst>
      <p:ext uri="{BB962C8B-B14F-4D97-AF65-F5344CB8AC3E}">
        <p14:creationId xmlns:p14="http://schemas.microsoft.com/office/powerpoint/2010/main" val="2216105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Rectángulo"/>
              <p:cNvSpPr/>
              <p:nvPr/>
            </p:nvSpPr>
            <p:spPr>
              <a:xfrm>
                <a:off x="382167" y="620688"/>
                <a:ext cx="9275088" cy="853172"/>
              </a:xfrm>
              <a:prstGeom prst="rect">
                <a:avLst/>
              </a:prstGeom>
            </p:spPr>
            <p:txBody>
              <a:bodyPr wrap="square" lIns="91431" tIns="45715" rIns="91431" bIns="45715">
                <a:spAutoFit/>
              </a:bodyPr>
              <a:lstStyle/>
              <a:p>
                <a:pPr/>
                <a14:m>
                  <m:oMathPara xmlns:m="http://schemas.openxmlformats.org/officeDocument/2006/math">
                    <m:oMathParaPr>
                      <m:jc m:val="centerGroup"/>
                    </m:oMathParaPr>
                    <m:oMath xmlns:m="http://schemas.openxmlformats.org/officeDocument/2006/math">
                      <m:r>
                        <a:rPr lang="es-ES" sz="2600" b="1" i="1">
                          <a:latin typeface="Cambria Math"/>
                        </a:rPr>
                        <m:t>𝑷𝒓𝒆𝒗𝒂𝒍𝒆𝒏𝒄𝒊𝒂</m:t>
                      </m:r>
                      <m:r>
                        <a:rPr lang="es-ES" sz="2600" b="1" i="1">
                          <a:latin typeface="Cambria Math"/>
                        </a:rPr>
                        <m:t> </m:t>
                      </m:r>
                      <m:r>
                        <a:rPr lang="es-ES" sz="2600" b="1" i="1">
                          <a:latin typeface="Cambria Math"/>
                        </a:rPr>
                        <m:t>𝒅𝒆</m:t>
                      </m:r>
                      <m:r>
                        <a:rPr lang="es-ES" sz="2600" b="1" i="1">
                          <a:latin typeface="Cambria Math"/>
                        </a:rPr>
                        <m:t> </m:t>
                      </m:r>
                      <m:r>
                        <a:rPr lang="es-ES" sz="2600" b="1" i="1">
                          <a:latin typeface="Cambria Math"/>
                        </a:rPr>
                        <m:t>𝒍𝒂</m:t>
                      </m:r>
                      <m:r>
                        <a:rPr lang="es-ES" sz="2600" b="1" i="1">
                          <a:latin typeface="Cambria Math"/>
                        </a:rPr>
                        <m:t> </m:t>
                      </m:r>
                      <m:r>
                        <a:rPr lang="es-ES" sz="2600" b="1" i="1">
                          <a:latin typeface="Cambria Math"/>
                        </a:rPr>
                        <m:t>𝒆𝒏𝒇𝒆𝒓𝒎𝒆𝒅𝒂𝒅</m:t>
                      </m:r>
                      <m:r>
                        <a:rPr lang="es-ES" sz="2600" i="1">
                          <a:latin typeface="Cambria Math"/>
                        </a:rPr>
                        <m:t>=</m:t>
                      </m:r>
                      <m:f>
                        <m:fPr>
                          <m:ctrlPr>
                            <a:rPr lang="es-ES" sz="2600" i="1">
                              <a:latin typeface="Cambria Math"/>
                            </a:rPr>
                          </m:ctrlPr>
                        </m:fPr>
                        <m:num>
                          <m:r>
                            <a:rPr lang="es-ES" sz="2600" i="1">
                              <a:latin typeface="Cambria Math"/>
                            </a:rPr>
                            <m:t>𝐸𝑛𝑓𝑒𝑟𝑚𝑜𝑠</m:t>
                          </m:r>
                          <m:r>
                            <a:rPr lang="es-ES" sz="2600" i="1">
                              <a:latin typeface="Cambria Math"/>
                            </a:rPr>
                            <m:t> </m:t>
                          </m:r>
                        </m:num>
                        <m:den>
                          <m:r>
                            <a:rPr lang="es-ES" sz="2600" i="1">
                              <a:latin typeface="Cambria Math"/>
                            </a:rPr>
                            <m:t>𝑃𝑜𝑏𝑙𝑎𝑐𝑖</m:t>
                          </m:r>
                          <m:r>
                            <a:rPr lang="es-ES" sz="2600" i="1">
                              <a:latin typeface="Cambria Math"/>
                            </a:rPr>
                            <m:t>ò</m:t>
                          </m:r>
                          <m:r>
                            <a:rPr lang="es-ES" sz="2600" i="1">
                              <a:latin typeface="Cambria Math"/>
                            </a:rPr>
                            <m:t>𝑛</m:t>
                          </m:r>
                          <m:r>
                            <a:rPr lang="es-ES" sz="2600" i="1">
                              <a:latin typeface="Cambria Math"/>
                            </a:rPr>
                            <m:t> </m:t>
                          </m:r>
                          <m:r>
                            <a:rPr lang="es-ES" sz="2600" i="1">
                              <a:latin typeface="Cambria Math"/>
                            </a:rPr>
                            <m:t>𝑡𝑜𝑡𝑎𝑙</m:t>
                          </m:r>
                        </m:den>
                      </m:f>
                      <m:r>
                        <a:rPr lang="es-ES" sz="2600" i="1">
                          <a:latin typeface="Cambria Math"/>
                        </a:rPr>
                        <m:t>=</m:t>
                      </m:r>
                      <m:f>
                        <m:fPr>
                          <m:ctrlPr>
                            <a:rPr lang="es-ES" sz="2600" i="1">
                              <a:latin typeface="Cambria Math"/>
                            </a:rPr>
                          </m:ctrlPr>
                        </m:fPr>
                        <m:num>
                          <m:sSub>
                            <m:sSubPr>
                              <m:ctrlPr>
                                <a:rPr lang="es-ES" sz="2600" i="1">
                                  <a:latin typeface="Cambria Math"/>
                                </a:rPr>
                              </m:ctrlPr>
                            </m:sSubPr>
                            <m:e>
                              <m:r>
                                <a:rPr lang="es-ES" sz="2600" i="1">
                                  <a:latin typeface="Cambria Math"/>
                                </a:rPr>
                                <m:t>𝑚</m:t>
                              </m:r>
                            </m:e>
                            <m:sub>
                              <m:r>
                                <a:rPr lang="es-ES" sz="2600" i="1">
                                  <a:latin typeface="Cambria Math"/>
                                </a:rPr>
                                <m:t>1</m:t>
                              </m:r>
                            </m:sub>
                          </m:sSub>
                        </m:num>
                        <m:den>
                          <m:r>
                            <a:rPr lang="es-ES" sz="2600" i="1">
                              <a:latin typeface="Cambria Math"/>
                            </a:rPr>
                            <m:t>𝑁</m:t>
                          </m:r>
                        </m:den>
                      </m:f>
                    </m:oMath>
                  </m:oMathPara>
                </a14:m>
                <a:endParaRPr lang="es-ES" sz="2600" dirty="0">
                  <a:latin typeface="+mj-lt"/>
                </a:endParaRPr>
              </a:p>
            </p:txBody>
          </p:sp>
        </mc:Choice>
        <mc:Fallback xmlns="">
          <p:sp>
            <p:nvSpPr>
              <p:cNvPr id="2" name="1 Rectángulo"/>
              <p:cNvSpPr>
                <a:spLocks noRot="1" noChangeAspect="1" noMove="1" noResize="1" noEditPoints="1" noAdjustHandles="1" noChangeArrowheads="1" noChangeShapeType="1" noTextEdit="1"/>
              </p:cNvSpPr>
              <p:nvPr/>
            </p:nvSpPr>
            <p:spPr>
              <a:xfrm>
                <a:off x="382167" y="620688"/>
                <a:ext cx="9275088" cy="853172"/>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 name="2 Rectángulo"/>
              <p:cNvSpPr/>
              <p:nvPr/>
            </p:nvSpPr>
            <p:spPr>
              <a:xfrm>
                <a:off x="798407" y="2708921"/>
                <a:ext cx="8939687" cy="983977"/>
              </a:xfrm>
              <a:prstGeom prst="rect">
                <a:avLst/>
              </a:prstGeom>
            </p:spPr>
            <p:txBody>
              <a:bodyPr wrap="square" lIns="91431" tIns="45715" rIns="91431" bIns="45715">
                <a:spAutoFit/>
              </a:bodyPr>
              <a:lstStyle/>
              <a:p>
                <a:pPr/>
                <a14:m>
                  <m:oMathPara xmlns:m="http://schemas.openxmlformats.org/officeDocument/2006/math">
                    <m:oMathParaPr>
                      <m:jc m:val="centerGroup"/>
                    </m:oMathParaPr>
                    <m:oMath xmlns:m="http://schemas.openxmlformats.org/officeDocument/2006/math">
                      <m:r>
                        <a:rPr lang="es-ES" sz="2800" b="1" i="1" dirty="0" smtClean="0">
                          <a:latin typeface="Cambria Math"/>
                        </a:rPr>
                        <m:t>𝑷𝒓𝒆𝒗𝒂𝒍𝒆</m:t>
                      </m:r>
                      <m:r>
                        <a:rPr lang="es-ES" sz="2800" b="1" i="1" dirty="0">
                          <a:latin typeface="Cambria Math"/>
                        </a:rPr>
                        <m:t>𝒏𝒄𝒊𝒂</m:t>
                      </m:r>
                      <m:r>
                        <a:rPr lang="es-ES" sz="2800" b="1" i="1" dirty="0">
                          <a:latin typeface="Cambria Math"/>
                        </a:rPr>
                        <m:t> </m:t>
                      </m:r>
                      <m:r>
                        <a:rPr lang="es-ES" sz="2800" b="1" i="1" dirty="0">
                          <a:latin typeface="Cambria Math"/>
                        </a:rPr>
                        <m:t>𝑬𝑭</m:t>
                      </m:r>
                      <m:r>
                        <a:rPr lang="es-ES" sz="2800" i="1">
                          <a:latin typeface="Cambria Math"/>
                        </a:rPr>
                        <m:t>=</m:t>
                      </m:r>
                      <m:f>
                        <m:fPr>
                          <m:ctrlPr>
                            <a:rPr lang="es-ES" sz="2800" i="1">
                              <a:latin typeface="Cambria Math"/>
                            </a:rPr>
                          </m:ctrlPr>
                        </m:fPr>
                        <m:num>
                          <m:r>
                            <a:rPr lang="es-ES" sz="2800" i="1">
                              <a:latin typeface="Cambria Math"/>
                            </a:rPr>
                            <m:t>𝐸𝑛𝑓𝑒𝑟𝑚𝑜𝑠</m:t>
                          </m:r>
                          <m:r>
                            <a:rPr lang="es-ES" sz="2800" i="1">
                              <a:latin typeface="Cambria Math"/>
                            </a:rPr>
                            <m:t> </m:t>
                          </m:r>
                          <m:r>
                            <a:rPr lang="es-ES" sz="2800" i="1">
                              <a:latin typeface="Cambria Math"/>
                            </a:rPr>
                            <m:t>𝑒𝑥𝑝𝑢𝑒𝑠𝑡𝑜𝑠</m:t>
                          </m:r>
                        </m:num>
                        <m:den>
                          <m:r>
                            <a:rPr lang="es-ES" sz="2800" i="1">
                              <a:latin typeface="Cambria Math"/>
                            </a:rPr>
                            <m:t>𝑇𝑜𝑡𝑎𝑙</m:t>
                          </m:r>
                          <m:r>
                            <a:rPr lang="es-ES" sz="2800" i="1">
                              <a:latin typeface="Cambria Math"/>
                            </a:rPr>
                            <m:t> </m:t>
                          </m:r>
                          <m:r>
                            <a:rPr lang="es-ES" sz="2800" i="1">
                              <a:latin typeface="Cambria Math"/>
                            </a:rPr>
                            <m:t>𝑑𝑒</m:t>
                          </m:r>
                          <m:r>
                            <a:rPr lang="es-ES" sz="2800" i="1">
                              <a:latin typeface="Cambria Math"/>
                            </a:rPr>
                            <m:t> </m:t>
                          </m:r>
                          <m:r>
                            <a:rPr lang="es-ES" sz="2800" i="1">
                              <a:latin typeface="Cambria Math"/>
                            </a:rPr>
                            <m:t>𝑒𝑥𝑝𝑢𝑒𝑠𝑡𝑜𝑠</m:t>
                          </m:r>
                        </m:den>
                      </m:f>
                      <m:r>
                        <a:rPr lang="es-ES" sz="2800" i="1">
                          <a:latin typeface="Cambria Math"/>
                        </a:rPr>
                        <m:t>=</m:t>
                      </m:r>
                      <m:f>
                        <m:fPr>
                          <m:ctrlPr>
                            <a:rPr lang="es-ES" sz="2800" b="1" i="1">
                              <a:latin typeface="Cambria Math"/>
                            </a:rPr>
                          </m:ctrlPr>
                        </m:fPr>
                        <m:num>
                          <m:r>
                            <a:rPr lang="es-ES" sz="2800" b="1" i="1">
                              <a:latin typeface="Cambria Math"/>
                            </a:rPr>
                            <m:t>𝒂</m:t>
                          </m:r>
                        </m:num>
                        <m:den>
                          <m:r>
                            <a:rPr lang="es-ES" sz="2800" b="1" i="1">
                              <a:latin typeface="Cambria Math"/>
                            </a:rPr>
                            <m:t>𝒏</m:t>
                          </m:r>
                          <m:r>
                            <a:rPr lang="es-ES" sz="2800" b="1" i="1">
                              <a:latin typeface="Cambria Math"/>
                            </a:rPr>
                            <m:t>𝟏</m:t>
                          </m:r>
                        </m:den>
                      </m:f>
                    </m:oMath>
                  </m:oMathPara>
                </a14:m>
                <a:endParaRPr lang="es-ES" sz="2800" b="1" dirty="0">
                  <a:latin typeface="Arial" pitchFamily="34" charset="0"/>
                  <a:cs typeface="Arial" pitchFamily="34" charset="0"/>
                </a:endParaRPr>
              </a:p>
            </p:txBody>
          </p:sp>
        </mc:Choice>
        <mc:Fallback xmlns="">
          <p:sp>
            <p:nvSpPr>
              <p:cNvPr id="3" name="2 Rectángulo"/>
              <p:cNvSpPr>
                <a:spLocks noRot="1" noChangeAspect="1" noMove="1" noResize="1" noEditPoints="1" noAdjustHandles="1" noChangeArrowheads="1" noChangeShapeType="1" noTextEdit="1"/>
              </p:cNvSpPr>
              <p:nvPr/>
            </p:nvSpPr>
            <p:spPr>
              <a:xfrm>
                <a:off x="798407" y="2708921"/>
                <a:ext cx="8939687" cy="983977"/>
              </a:xfrm>
              <a:prstGeom prst="rect">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3 Rectángulo"/>
              <p:cNvSpPr/>
              <p:nvPr/>
            </p:nvSpPr>
            <p:spPr>
              <a:xfrm>
                <a:off x="636732" y="5329310"/>
                <a:ext cx="9101362" cy="860547"/>
              </a:xfrm>
              <a:prstGeom prst="rect">
                <a:avLst/>
              </a:prstGeom>
            </p:spPr>
            <p:txBody>
              <a:bodyPr wrap="square" lIns="91431" tIns="45715" rIns="91431" bIns="45715">
                <a:spAutoFit/>
              </a:bodyPr>
              <a:lstStyle/>
              <a:p>
                <a:r>
                  <a:rPr lang="es-ES" sz="2800" b="1" dirty="0"/>
                  <a:t>Prev</a:t>
                </a:r>
                <a14:m>
                  <m:oMath xmlns:m="http://schemas.openxmlformats.org/officeDocument/2006/math">
                    <m:r>
                      <a:rPr lang="es-ES" sz="3200" b="1" i="1">
                        <a:latin typeface="Cambria Math"/>
                      </a:rPr>
                      <m:t>𝐚𝐥𝐞𝐧𝐜𝐢𝐚</m:t>
                    </m:r>
                    <m:r>
                      <a:rPr lang="es-ES" sz="3200" b="1">
                        <a:latin typeface="Cambria Math"/>
                      </a:rPr>
                      <m:t> </m:t>
                    </m:r>
                    <m:r>
                      <a:rPr lang="es-ES" sz="3200" b="1" i="1">
                        <a:latin typeface="Cambria Math"/>
                      </a:rPr>
                      <m:t> </m:t>
                    </m:r>
                    <m:r>
                      <a:rPr lang="es-ES" sz="3200" b="1" i="1">
                        <a:latin typeface="Cambria Math"/>
                      </a:rPr>
                      <m:t>𝑬</m:t>
                    </m:r>
                    <m:acc>
                      <m:accPr>
                        <m:chr m:val="̅"/>
                        <m:ctrlPr>
                          <a:rPr lang="es-ES" sz="3200" b="1" i="1">
                            <a:latin typeface="Cambria Math"/>
                          </a:rPr>
                        </m:ctrlPr>
                      </m:accPr>
                      <m:e>
                        <m:r>
                          <a:rPr lang="es-ES" sz="3200" b="1" i="1">
                            <a:latin typeface="Cambria Math"/>
                          </a:rPr>
                          <m:t>𝑭</m:t>
                        </m:r>
                      </m:e>
                    </m:acc>
                    <m:r>
                      <a:rPr lang="es-ES" sz="3200" b="1" i="1">
                        <a:latin typeface="Cambria Math"/>
                      </a:rPr>
                      <m:t> </m:t>
                    </m:r>
                    <m:r>
                      <a:rPr lang="es-ES" sz="3200" i="1">
                        <a:latin typeface="Cambria Math"/>
                      </a:rPr>
                      <m:t>=</m:t>
                    </m:r>
                    <m:f>
                      <m:fPr>
                        <m:ctrlPr>
                          <a:rPr lang="es-ES" sz="3200" i="1">
                            <a:latin typeface="Cambria Math"/>
                          </a:rPr>
                        </m:ctrlPr>
                      </m:fPr>
                      <m:num>
                        <m:r>
                          <a:rPr lang="es-ES" sz="3200" i="1">
                            <a:latin typeface="Cambria Math"/>
                          </a:rPr>
                          <m:t>𝐸𝑛𝑓𝑒𝑟𝑚𝑜𝑠</m:t>
                        </m:r>
                        <m:r>
                          <a:rPr lang="es-ES" sz="3200" i="1">
                            <a:latin typeface="Cambria Math"/>
                          </a:rPr>
                          <m:t> </m:t>
                        </m:r>
                        <m:r>
                          <a:rPr lang="es-ES" sz="3200" i="1">
                            <a:latin typeface="Cambria Math"/>
                          </a:rPr>
                          <m:t>𝑛𝑜</m:t>
                        </m:r>
                        <m:r>
                          <a:rPr lang="es-ES" sz="3200" i="1">
                            <a:latin typeface="Cambria Math"/>
                          </a:rPr>
                          <m:t> </m:t>
                        </m:r>
                        <m:r>
                          <a:rPr lang="es-ES" sz="3200" i="1">
                            <a:latin typeface="Cambria Math"/>
                          </a:rPr>
                          <m:t>𝑒𝑥𝑝𝑢𝑒𝑠𝑡𝑜𝑠</m:t>
                        </m:r>
                      </m:num>
                      <m:den>
                        <m:r>
                          <a:rPr lang="es-ES" sz="3200" i="1">
                            <a:latin typeface="Cambria Math"/>
                          </a:rPr>
                          <m:t>𝑇𝑜𝑡𝑎𝑙</m:t>
                        </m:r>
                        <m:r>
                          <a:rPr lang="es-ES" sz="3200" i="1">
                            <a:latin typeface="Cambria Math"/>
                          </a:rPr>
                          <m:t> </m:t>
                        </m:r>
                        <m:r>
                          <a:rPr lang="es-ES" sz="3200" i="1">
                            <a:latin typeface="Cambria Math"/>
                          </a:rPr>
                          <m:t>𝑛𝑜</m:t>
                        </m:r>
                        <m:r>
                          <a:rPr lang="es-ES" sz="3200" i="1">
                            <a:latin typeface="Cambria Math"/>
                          </a:rPr>
                          <m:t> </m:t>
                        </m:r>
                        <m:r>
                          <a:rPr lang="es-ES" sz="3200" i="1">
                            <a:latin typeface="Cambria Math"/>
                          </a:rPr>
                          <m:t>𝑒𝑥𝑝𝑢𝑒𝑠𝑡𝑜𝑠</m:t>
                        </m:r>
                      </m:den>
                    </m:f>
                    <m:r>
                      <a:rPr lang="es-ES" sz="3200" i="1">
                        <a:latin typeface="Cambria Math"/>
                      </a:rPr>
                      <m:t>=</m:t>
                    </m:r>
                    <m:f>
                      <m:fPr>
                        <m:ctrlPr>
                          <a:rPr lang="es-ES" sz="3200" b="1" i="1">
                            <a:latin typeface="Cambria Math"/>
                          </a:rPr>
                        </m:ctrlPr>
                      </m:fPr>
                      <m:num>
                        <m:r>
                          <a:rPr lang="es-ES" sz="3200" b="1" i="1">
                            <a:latin typeface="Cambria Math"/>
                          </a:rPr>
                          <m:t>𝒄</m:t>
                        </m:r>
                      </m:num>
                      <m:den>
                        <m:r>
                          <a:rPr lang="es-ES" sz="3200" b="1" i="1">
                            <a:latin typeface="Cambria Math"/>
                          </a:rPr>
                          <m:t>𝒏</m:t>
                        </m:r>
                        <m:r>
                          <a:rPr lang="es-ES" sz="3200" b="1" i="1">
                            <a:latin typeface="Cambria Math"/>
                          </a:rPr>
                          <m:t>𝟐</m:t>
                        </m:r>
                      </m:den>
                    </m:f>
                  </m:oMath>
                </a14:m>
                <a:endParaRPr lang="es-ES" sz="2800" b="1" dirty="0"/>
              </a:p>
            </p:txBody>
          </p:sp>
        </mc:Choice>
        <mc:Fallback xmlns="">
          <p:sp>
            <p:nvSpPr>
              <p:cNvPr id="4" name="3 Rectángulo"/>
              <p:cNvSpPr>
                <a:spLocks noRot="1" noChangeAspect="1" noMove="1" noResize="1" noEditPoints="1" noAdjustHandles="1" noChangeArrowheads="1" noChangeShapeType="1" noTextEdit="1"/>
              </p:cNvSpPr>
              <p:nvPr/>
            </p:nvSpPr>
            <p:spPr>
              <a:xfrm>
                <a:off x="636732" y="5329310"/>
                <a:ext cx="9101362" cy="860547"/>
              </a:xfrm>
              <a:prstGeom prst="rect">
                <a:avLst/>
              </a:prstGeom>
              <a:blipFill rotWithShape="1">
                <a:blip r:embed="rId5"/>
                <a:stretch>
                  <a:fillRect l="-1340"/>
                </a:stretch>
              </a:blipFill>
            </p:spPr>
            <p:txBody>
              <a:bodyPr/>
              <a:lstStyle/>
              <a:p>
                <a:r>
                  <a:rPr lang="es-ES">
                    <a:noFill/>
                  </a:rPr>
                  <a:t> </a:t>
                </a:r>
              </a:p>
            </p:txBody>
          </p:sp>
        </mc:Fallback>
      </mc:AlternateContent>
    </p:spTree>
    <p:extLst>
      <p:ext uri="{BB962C8B-B14F-4D97-AF65-F5344CB8AC3E}">
        <p14:creationId xmlns:p14="http://schemas.microsoft.com/office/powerpoint/2010/main" val="1020895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Rectángulo"/>
              <p:cNvSpPr/>
              <p:nvPr/>
            </p:nvSpPr>
            <p:spPr>
              <a:xfrm>
                <a:off x="341303" y="686469"/>
                <a:ext cx="7951940" cy="2407124"/>
              </a:xfrm>
              <a:prstGeom prst="rect">
                <a:avLst/>
              </a:prstGeom>
            </p:spPr>
            <p:txBody>
              <a:bodyPr wrap="square" lIns="91431" tIns="45715" rIns="91431" bIns="45715">
                <a:spAutoFit/>
              </a:bodyPr>
              <a:lstStyle/>
              <a:p>
                <a:pPr>
                  <a:lnSpc>
                    <a:spcPct val="150000"/>
                  </a:lnSpc>
                </a:pPr>
                <a14:m>
                  <m:oMathPara xmlns:m="http://schemas.openxmlformats.org/officeDocument/2006/math">
                    <m:oMathParaPr>
                      <m:jc m:val="centerGroup"/>
                    </m:oMathParaPr>
                    <m:oMath xmlns:m="http://schemas.openxmlformats.org/officeDocument/2006/math">
                      <m:r>
                        <a:rPr lang="es-ES" sz="2600" b="1" i="1" smtClean="0">
                          <a:latin typeface="Cambria Math"/>
                        </a:rPr>
                        <m:t>𝑹𝒂𝒛𝒐𝒏</m:t>
                      </m:r>
                      <m:r>
                        <a:rPr lang="es-ES" sz="2600" b="1" i="1" smtClean="0">
                          <a:latin typeface="Cambria Math"/>
                        </a:rPr>
                        <m:t> </m:t>
                      </m:r>
                      <m:r>
                        <a:rPr lang="es-ES" sz="2600" b="1" i="1" smtClean="0">
                          <a:latin typeface="Cambria Math"/>
                        </a:rPr>
                        <m:t>𝒅𝒆</m:t>
                      </m:r>
                      <m:r>
                        <a:rPr lang="es-ES" sz="2600" b="1" i="1" smtClean="0">
                          <a:latin typeface="Cambria Math"/>
                        </a:rPr>
                        <m:t> </m:t>
                      </m:r>
                      <m:r>
                        <a:rPr lang="es-ES" sz="2600" b="1" i="1" smtClean="0">
                          <a:latin typeface="Cambria Math"/>
                        </a:rPr>
                        <m:t>𝒑𝒓𝒆𝒗𝒂𝒍𝒆𝒏𝒄𝒊𝒂</m:t>
                      </m:r>
                      <m:r>
                        <a:rPr lang="es-ES" sz="2600" b="1" i="1" smtClean="0">
                          <a:latin typeface="Cambria Math"/>
                        </a:rPr>
                        <m:t> </m:t>
                      </m:r>
                      <m:r>
                        <a:rPr lang="es-ES" sz="2600" b="1" i="1" smtClean="0">
                          <a:latin typeface="Cambria Math"/>
                        </a:rPr>
                        <m:t>𝒆𝒏</m:t>
                      </m:r>
                      <m:r>
                        <a:rPr lang="es-ES" sz="2600" b="1" i="1" smtClean="0">
                          <a:latin typeface="Cambria Math"/>
                        </a:rPr>
                        <m:t> </m:t>
                      </m:r>
                      <m:r>
                        <a:rPr lang="es-ES" sz="2600" b="1" i="1" smtClean="0">
                          <a:latin typeface="Cambria Math"/>
                        </a:rPr>
                        <m:t>𝒆𝒏𝒇𝒆𝒓𝒎𝒐𝒔</m:t>
                      </m:r>
                      <m:r>
                        <a:rPr lang="es-ES" sz="2600" i="1">
                          <a:latin typeface="Cambria Math"/>
                        </a:rPr>
                        <m:t>=</m:t>
                      </m:r>
                      <m:f>
                        <m:fPr>
                          <m:ctrlPr>
                            <a:rPr lang="es-ES" sz="2600" i="1">
                              <a:latin typeface="Cambria Math"/>
                            </a:rPr>
                          </m:ctrlPr>
                        </m:fPr>
                        <m:num>
                          <m:r>
                            <m:rPr>
                              <m:sty m:val="p"/>
                            </m:rPr>
                            <a:rPr lang="es-ES" sz="2600">
                              <a:latin typeface="Cambria Math"/>
                            </a:rPr>
                            <m:t>Pacientes</m:t>
                          </m:r>
                          <m:r>
                            <a:rPr lang="es-ES" sz="2600">
                              <a:latin typeface="Cambria Math"/>
                            </a:rPr>
                            <m:t> </m:t>
                          </m:r>
                          <m:r>
                            <m:rPr>
                              <m:sty m:val="p"/>
                            </m:rPr>
                            <a:rPr lang="es-ES" sz="2600">
                              <a:latin typeface="Cambria Math"/>
                            </a:rPr>
                            <m:t>expuestos</m:t>
                          </m:r>
                          <m:r>
                            <a:rPr lang="es-ES" sz="2600">
                              <a:latin typeface="Cambria Math"/>
                            </a:rPr>
                            <m:t> </m:t>
                          </m:r>
                          <m:r>
                            <m:rPr>
                              <m:sty m:val="p"/>
                            </m:rPr>
                            <a:rPr lang="es-ES" sz="2600">
                              <a:latin typeface="Cambria Math"/>
                            </a:rPr>
                            <m:t>con</m:t>
                          </m:r>
                          <m:r>
                            <a:rPr lang="es-ES" sz="2600">
                              <a:latin typeface="Cambria Math"/>
                            </a:rPr>
                            <m:t> </m:t>
                          </m:r>
                          <m:r>
                            <m:rPr>
                              <m:sty m:val="p"/>
                            </m:rPr>
                            <a:rPr lang="es-ES" sz="2600">
                              <a:latin typeface="Cambria Math"/>
                            </a:rPr>
                            <m:t>la</m:t>
                          </m:r>
                          <m:r>
                            <a:rPr lang="es-ES" sz="2600">
                              <a:latin typeface="Cambria Math"/>
                            </a:rPr>
                            <m:t> </m:t>
                          </m:r>
                          <m:r>
                            <m:rPr>
                              <m:sty m:val="p"/>
                            </m:rPr>
                            <a:rPr lang="es-ES" sz="2600">
                              <a:latin typeface="Cambria Math"/>
                            </a:rPr>
                            <m:t>enfermedad</m:t>
                          </m:r>
                        </m:num>
                        <m:den>
                          <m:r>
                            <m:rPr>
                              <m:sty m:val="p"/>
                            </m:rPr>
                            <a:rPr lang="es-ES" sz="2600">
                              <a:latin typeface="Cambria Math"/>
                            </a:rPr>
                            <m:t>Pacientes</m:t>
                          </m:r>
                          <m:r>
                            <a:rPr lang="es-ES" sz="2600">
                              <a:latin typeface="Cambria Math"/>
                            </a:rPr>
                            <m:t>  </m:t>
                          </m:r>
                          <m:r>
                            <m:rPr>
                              <m:sty m:val="p"/>
                            </m:rPr>
                            <a:rPr lang="es-ES" sz="2600">
                              <a:latin typeface="Cambria Math"/>
                            </a:rPr>
                            <m:t>no</m:t>
                          </m:r>
                          <m:r>
                            <a:rPr lang="es-ES" sz="2600">
                              <a:latin typeface="Cambria Math"/>
                            </a:rPr>
                            <m:t> </m:t>
                          </m:r>
                          <m:r>
                            <m:rPr>
                              <m:sty m:val="p"/>
                            </m:rPr>
                            <a:rPr lang="es-ES" sz="2600">
                              <a:latin typeface="Cambria Math"/>
                            </a:rPr>
                            <m:t>expuestos</m:t>
                          </m:r>
                          <m:r>
                            <a:rPr lang="es-ES" sz="2600">
                              <a:latin typeface="Cambria Math"/>
                            </a:rPr>
                            <m:t> </m:t>
                          </m:r>
                          <m:r>
                            <m:rPr>
                              <m:sty m:val="p"/>
                            </m:rPr>
                            <a:rPr lang="es-ES" sz="2600">
                              <a:latin typeface="Cambria Math"/>
                            </a:rPr>
                            <m:t>con</m:t>
                          </m:r>
                          <m:r>
                            <a:rPr lang="es-ES" sz="2600">
                              <a:latin typeface="Cambria Math"/>
                            </a:rPr>
                            <m:t> </m:t>
                          </m:r>
                          <m:r>
                            <m:rPr>
                              <m:sty m:val="p"/>
                            </m:rPr>
                            <a:rPr lang="es-ES" sz="2600">
                              <a:latin typeface="Cambria Math"/>
                            </a:rPr>
                            <m:t>la</m:t>
                          </m:r>
                          <m:r>
                            <a:rPr lang="es-ES" sz="2600">
                              <a:latin typeface="Cambria Math"/>
                            </a:rPr>
                            <m:t> </m:t>
                          </m:r>
                          <m:r>
                            <m:rPr>
                              <m:sty m:val="p"/>
                            </m:rPr>
                            <a:rPr lang="es-ES" sz="2600">
                              <a:latin typeface="Cambria Math"/>
                            </a:rPr>
                            <m:t>enfermedad</m:t>
                          </m:r>
                          <m:r>
                            <a:rPr lang="es-ES" sz="2600">
                              <a:latin typeface="Cambria Math"/>
                            </a:rPr>
                            <m:t>.</m:t>
                          </m:r>
                        </m:den>
                      </m:f>
                    </m:oMath>
                  </m:oMathPara>
                </a14:m>
                <a:endParaRPr lang="es-ES" sz="2600" dirty="0"/>
              </a:p>
              <a:p>
                <a:pPr>
                  <a:lnSpc>
                    <a:spcPct val="150000"/>
                  </a:lnSpc>
                </a:pPr>
                <a:endParaRPr lang="es-ES" sz="2400" i="1" dirty="0"/>
              </a:p>
            </p:txBody>
          </p:sp>
        </mc:Choice>
        <mc:Fallback xmlns="">
          <p:sp>
            <p:nvSpPr>
              <p:cNvPr id="3" name="2 Rectángulo"/>
              <p:cNvSpPr>
                <a:spLocks noRot="1" noChangeAspect="1" noMove="1" noResize="1" noEditPoints="1" noAdjustHandles="1" noChangeArrowheads="1" noChangeShapeType="1" noTextEdit="1"/>
              </p:cNvSpPr>
              <p:nvPr/>
            </p:nvSpPr>
            <p:spPr>
              <a:xfrm>
                <a:off x="341303" y="686469"/>
                <a:ext cx="7951940" cy="2407124"/>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3 Rectángulo"/>
              <p:cNvSpPr/>
              <p:nvPr/>
            </p:nvSpPr>
            <p:spPr>
              <a:xfrm>
                <a:off x="8501604" y="1526791"/>
                <a:ext cx="1260120" cy="1172559"/>
              </a:xfrm>
              <a:prstGeom prst="rect">
                <a:avLst/>
              </a:prstGeom>
            </p:spPr>
            <p:txBody>
              <a:bodyPr wrap="square" lIns="50795" tIns="25397" rIns="50795" bIns="25397">
                <a:spAutoFit/>
              </a:bodyPr>
              <a:lstStyle/>
              <a:p>
                <a:pPr/>
                <a14:m>
                  <m:oMathPara xmlns:m="http://schemas.openxmlformats.org/officeDocument/2006/math">
                    <m:oMathParaPr>
                      <m:jc m:val="centerGroup"/>
                    </m:oMathParaPr>
                    <m:oMath xmlns:m="http://schemas.openxmlformats.org/officeDocument/2006/math">
                      <m:r>
                        <a:rPr lang="es-ES" sz="2400" b="1" i="1">
                          <a:latin typeface="Cambria Math"/>
                        </a:rPr>
                        <m:t>=</m:t>
                      </m:r>
                      <m:f>
                        <m:fPr>
                          <m:ctrlPr>
                            <a:rPr lang="es-ES" sz="2400" b="1" i="1">
                              <a:latin typeface="Cambria Math"/>
                            </a:rPr>
                          </m:ctrlPr>
                        </m:fPr>
                        <m:num>
                          <m:f>
                            <m:fPr>
                              <m:ctrlPr>
                                <a:rPr lang="es-ES" sz="2400" b="1" i="1">
                                  <a:latin typeface="Cambria Math"/>
                                </a:rPr>
                              </m:ctrlPr>
                            </m:fPr>
                            <m:num>
                              <m:r>
                                <a:rPr lang="es-ES" sz="2400" b="1" i="1">
                                  <a:latin typeface="Cambria Math"/>
                                </a:rPr>
                                <m:t>𝒂</m:t>
                              </m:r>
                            </m:num>
                            <m:den>
                              <m:r>
                                <a:rPr lang="es-ES" sz="2400" b="1" i="1">
                                  <a:latin typeface="Cambria Math"/>
                                </a:rPr>
                                <m:t>𝒏</m:t>
                              </m:r>
                              <m:r>
                                <a:rPr lang="es-ES" sz="2400" b="1" i="1">
                                  <a:latin typeface="Cambria Math"/>
                                </a:rPr>
                                <m:t>𝟏</m:t>
                              </m:r>
                            </m:den>
                          </m:f>
                        </m:num>
                        <m:den>
                          <m:f>
                            <m:fPr>
                              <m:ctrlPr>
                                <a:rPr lang="es-ES" sz="2400" b="1" i="1">
                                  <a:latin typeface="Cambria Math"/>
                                </a:rPr>
                              </m:ctrlPr>
                            </m:fPr>
                            <m:num>
                              <m:r>
                                <a:rPr lang="es-ES" sz="2400" b="1" i="1">
                                  <a:latin typeface="Cambria Math"/>
                                </a:rPr>
                                <m:t>𝒄</m:t>
                              </m:r>
                            </m:num>
                            <m:den>
                              <m:r>
                                <a:rPr lang="es-ES" sz="2400" b="1" i="1">
                                  <a:latin typeface="Cambria Math"/>
                                </a:rPr>
                                <m:t>𝒏</m:t>
                              </m:r>
                              <m:r>
                                <a:rPr lang="es-ES" sz="2400" b="1" i="1">
                                  <a:latin typeface="Cambria Math"/>
                                </a:rPr>
                                <m:t>𝟐</m:t>
                              </m:r>
                            </m:den>
                          </m:f>
                        </m:den>
                      </m:f>
                    </m:oMath>
                  </m:oMathPara>
                </a14:m>
                <a:endParaRPr lang="es-ES" sz="2400" b="1" dirty="0"/>
              </a:p>
            </p:txBody>
          </p:sp>
        </mc:Choice>
        <mc:Fallback xmlns="">
          <p:sp>
            <p:nvSpPr>
              <p:cNvPr id="4" name="3 Rectángulo"/>
              <p:cNvSpPr>
                <a:spLocks noRot="1" noChangeAspect="1" noMove="1" noResize="1" noEditPoints="1" noAdjustHandles="1" noChangeArrowheads="1" noChangeShapeType="1" noTextEdit="1"/>
              </p:cNvSpPr>
              <p:nvPr/>
            </p:nvSpPr>
            <p:spPr>
              <a:xfrm>
                <a:off x="8501604" y="1526791"/>
                <a:ext cx="1260120" cy="1172559"/>
              </a:xfrm>
              <a:prstGeom prst="rect">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5" name="4 Rectángulo"/>
              <p:cNvSpPr/>
              <p:nvPr/>
            </p:nvSpPr>
            <p:spPr>
              <a:xfrm>
                <a:off x="696154" y="3827297"/>
                <a:ext cx="7584843" cy="2407124"/>
              </a:xfrm>
              <a:prstGeom prst="rect">
                <a:avLst/>
              </a:prstGeom>
            </p:spPr>
            <p:txBody>
              <a:bodyPr wrap="square" lIns="91431" tIns="45715" rIns="91431" bIns="45715">
                <a:spAutoFit/>
              </a:bodyPr>
              <a:lstStyle/>
              <a:p>
                <a:pPr>
                  <a:lnSpc>
                    <a:spcPct val="150000"/>
                  </a:lnSpc>
                </a:pPr>
                <a14:m>
                  <m:oMathPara xmlns:m="http://schemas.openxmlformats.org/officeDocument/2006/math">
                    <m:oMathParaPr>
                      <m:jc m:val="centerGroup"/>
                    </m:oMathParaPr>
                    <m:oMath xmlns:m="http://schemas.openxmlformats.org/officeDocument/2006/math">
                      <m:r>
                        <a:rPr lang="es-ES" sz="2600" b="1" i="1" smtClean="0">
                          <a:latin typeface="Cambria Math"/>
                        </a:rPr>
                        <m:t>𝑹𝒂𝒛𝒐𝒏</m:t>
                      </m:r>
                      <m:r>
                        <a:rPr lang="es-ES" sz="2600" b="1" i="1" smtClean="0">
                          <a:latin typeface="Cambria Math"/>
                        </a:rPr>
                        <m:t> </m:t>
                      </m:r>
                      <m:r>
                        <a:rPr lang="es-ES" sz="2600" b="1" i="1" smtClean="0">
                          <a:latin typeface="Cambria Math"/>
                        </a:rPr>
                        <m:t>𝒅𝒆</m:t>
                      </m:r>
                      <m:r>
                        <a:rPr lang="es-ES" sz="2600" b="1" i="1" smtClean="0">
                          <a:latin typeface="Cambria Math"/>
                        </a:rPr>
                        <m:t> </m:t>
                      </m:r>
                      <m:r>
                        <a:rPr lang="es-ES" sz="2600" b="1" i="1" smtClean="0">
                          <a:latin typeface="Cambria Math"/>
                        </a:rPr>
                        <m:t>𝒑𝒓𝒆𝒗𝒂𝒍𝒆𝒏𝒄𝒊𝒂</m:t>
                      </m:r>
                      <m:r>
                        <a:rPr lang="es-ES" sz="2600" b="1" i="1" smtClean="0">
                          <a:latin typeface="Cambria Math"/>
                        </a:rPr>
                        <m:t> </m:t>
                      </m:r>
                      <m:r>
                        <a:rPr lang="es-ES" sz="2600" b="1" i="1" smtClean="0">
                          <a:latin typeface="Cambria Math"/>
                        </a:rPr>
                        <m:t>𝒆𝒏</m:t>
                      </m:r>
                      <m:r>
                        <a:rPr lang="es-ES" sz="2600" b="1" i="1" smtClean="0">
                          <a:latin typeface="Cambria Math"/>
                        </a:rPr>
                        <m:t> </m:t>
                      </m:r>
                      <m:r>
                        <a:rPr lang="es-ES" sz="2600" b="1" i="1" smtClean="0">
                          <a:latin typeface="Cambria Math"/>
                        </a:rPr>
                        <m:t>𝒆𝒙𝒑𝒖𝒆𝒔𝒕𝒐𝒔</m:t>
                      </m:r>
                      <m:r>
                        <a:rPr lang="es-ES" sz="2600" i="1">
                          <a:latin typeface="Cambria Math"/>
                        </a:rPr>
                        <m:t>=</m:t>
                      </m:r>
                      <m:f>
                        <m:fPr>
                          <m:ctrlPr>
                            <a:rPr lang="es-ES" sz="2600" i="1">
                              <a:latin typeface="Cambria Math"/>
                            </a:rPr>
                          </m:ctrlPr>
                        </m:fPr>
                        <m:num>
                          <m:r>
                            <m:rPr>
                              <m:sty m:val="p"/>
                            </m:rPr>
                            <a:rPr lang="es-ES" sz="2600">
                              <a:latin typeface="Cambria Math"/>
                            </a:rPr>
                            <m:t>Pacientes</m:t>
                          </m:r>
                          <m:r>
                            <a:rPr lang="es-ES" sz="2600">
                              <a:latin typeface="Cambria Math"/>
                            </a:rPr>
                            <m:t> </m:t>
                          </m:r>
                          <m:r>
                            <m:rPr>
                              <m:sty m:val="p"/>
                            </m:rPr>
                            <a:rPr lang="es-ES" sz="2600">
                              <a:latin typeface="Cambria Math"/>
                            </a:rPr>
                            <m:t>con</m:t>
                          </m:r>
                          <m:r>
                            <a:rPr lang="es-ES" sz="2600">
                              <a:latin typeface="Cambria Math"/>
                            </a:rPr>
                            <m:t> </m:t>
                          </m:r>
                          <m:r>
                            <m:rPr>
                              <m:sty m:val="p"/>
                            </m:rPr>
                            <a:rPr lang="es-ES" sz="2600">
                              <a:latin typeface="Cambria Math"/>
                            </a:rPr>
                            <m:t>la</m:t>
                          </m:r>
                          <m:r>
                            <a:rPr lang="es-ES" sz="2600">
                              <a:latin typeface="Cambria Math"/>
                            </a:rPr>
                            <m:t> </m:t>
                          </m:r>
                          <m:r>
                            <m:rPr>
                              <m:sty m:val="p"/>
                            </m:rPr>
                            <a:rPr lang="es-ES" sz="2600">
                              <a:latin typeface="Cambria Math"/>
                            </a:rPr>
                            <m:t>enfermedad</m:t>
                          </m:r>
                          <m:r>
                            <a:rPr lang="es-ES" sz="2600">
                              <a:latin typeface="Cambria Math"/>
                            </a:rPr>
                            <m:t> </m:t>
                          </m:r>
                          <m:r>
                            <m:rPr>
                              <m:sty m:val="p"/>
                            </m:rPr>
                            <a:rPr lang="es-ES" sz="2600">
                              <a:latin typeface="Cambria Math"/>
                            </a:rPr>
                            <m:t>expuestos</m:t>
                          </m:r>
                        </m:num>
                        <m:den>
                          <m:r>
                            <m:rPr>
                              <m:sty m:val="p"/>
                            </m:rPr>
                            <a:rPr lang="es-ES" sz="2600">
                              <a:latin typeface="Cambria Math"/>
                            </a:rPr>
                            <m:t>Pacientes</m:t>
                          </m:r>
                          <m:func>
                            <m:funcPr>
                              <m:ctrlPr>
                                <a:rPr lang="es-ES" sz="2600" i="1">
                                  <a:latin typeface="Cambria Math"/>
                                </a:rPr>
                              </m:ctrlPr>
                            </m:funcPr>
                            <m:fName>
                              <m:r>
                                <m:rPr>
                                  <m:sty m:val="p"/>
                                </m:rPr>
                                <a:rPr lang="es-ES" sz="2600">
                                  <a:latin typeface="Cambria Math"/>
                                </a:rPr>
                                <m:t>sin</m:t>
                              </m:r>
                            </m:fName>
                            <m:e>
                              <m:r>
                                <m:rPr>
                                  <m:sty m:val="p"/>
                                </m:rPr>
                                <a:rPr lang="es-ES" sz="2600">
                                  <a:latin typeface="Cambria Math"/>
                                </a:rPr>
                                <m:t>enfermedad</m:t>
                              </m:r>
                              <m:r>
                                <a:rPr lang="es-ES" sz="2600">
                                  <a:latin typeface="Cambria Math"/>
                                </a:rPr>
                                <m:t> </m:t>
                              </m:r>
                              <m:r>
                                <m:rPr>
                                  <m:sty m:val="p"/>
                                </m:rPr>
                                <a:rPr lang="es-ES" sz="2600">
                                  <a:latin typeface="Cambria Math"/>
                                </a:rPr>
                                <m:t>expuestos</m:t>
                              </m:r>
                            </m:e>
                          </m:func>
                        </m:den>
                      </m:f>
                    </m:oMath>
                  </m:oMathPara>
                </a14:m>
                <a:endParaRPr lang="es-ES" sz="2600" dirty="0"/>
              </a:p>
              <a:p>
                <a:pPr>
                  <a:lnSpc>
                    <a:spcPct val="150000"/>
                  </a:lnSpc>
                </a:pPr>
                <a:endParaRPr lang="es-ES" sz="2400" i="1" dirty="0"/>
              </a:p>
            </p:txBody>
          </p:sp>
        </mc:Choice>
        <mc:Fallback xmlns="">
          <p:sp>
            <p:nvSpPr>
              <p:cNvPr id="5" name="4 Rectángulo"/>
              <p:cNvSpPr>
                <a:spLocks noRot="1" noChangeAspect="1" noMove="1" noResize="1" noEditPoints="1" noAdjustHandles="1" noChangeArrowheads="1" noChangeShapeType="1" noTextEdit="1"/>
              </p:cNvSpPr>
              <p:nvPr/>
            </p:nvSpPr>
            <p:spPr>
              <a:xfrm>
                <a:off x="696154" y="3827297"/>
                <a:ext cx="7584843" cy="2407124"/>
              </a:xfrm>
              <a:prstGeom prst="rect">
                <a:avLst/>
              </a:prstGeom>
              <a:blipFill rotWithShape="1">
                <a:blip r:embed="rId5"/>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6" name="5 Rectángulo"/>
              <p:cNvSpPr/>
              <p:nvPr/>
            </p:nvSpPr>
            <p:spPr>
              <a:xfrm>
                <a:off x="8767039" y="4271710"/>
                <a:ext cx="994685" cy="1236230"/>
              </a:xfrm>
              <a:prstGeom prst="rect">
                <a:avLst/>
              </a:prstGeom>
            </p:spPr>
            <p:txBody>
              <a:bodyPr wrap="none" lIns="50795" tIns="25397" rIns="50795" bIns="25397">
                <a:spAutoFit/>
              </a:bodyPr>
              <a:lstStyle/>
              <a:p>
                <a:pPr/>
                <a14:m>
                  <m:oMathPara xmlns:m="http://schemas.openxmlformats.org/officeDocument/2006/math">
                    <m:oMathParaPr>
                      <m:jc m:val="centerGroup"/>
                    </m:oMathParaPr>
                    <m:oMath xmlns:m="http://schemas.openxmlformats.org/officeDocument/2006/math">
                      <m:r>
                        <a:rPr lang="es-ES" sz="2400" b="1" i="1">
                          <a:latin typeface="Cambria Math"/>
                        </a:rPr>
                        <m:t>=</m:t>
                      </m:r>
                      <m:f>
                        <m:fPr>
                          <m:ctrlPr>
                            <a:rPr lang="es-ES" sz="2400" b="1" i="1">
                              <a:latin typeface="Cambria Math"/>
                            </a:rPr>
                          </m:ctrlPr>
                        </m:fPr>
                        <m:num>
                          <m:f>
                            <m:fPr>
                              <m:ctrlPr>
                                <a:rPr lang="es-ES" sz="2400" b="1" i="1">
                                  <a:latin typeface="Cambria Math"/>
                                </a:rPr>
                              </m:ctrlPr>
                            </m:fPr>
                            <m:num>
                              <m:r>
                                <a:rPr lang="es-ES" sz="2400" b="1" i="1">
                                  <a:latin typeface="Cambria Math"/>
                                </a:rPr>
                                <m:t>𝒂</m:t>
                              </m:r>
                            </m:num>
                            <m:den>
                              <m:r>
                                <a:rPr lang="es-ES" sz="2400" b="1" i="1">
                                  <a:latin typeface="Cambria Math"/>
                                </a:rPr>
                                <m:t>𝒎</m:t>
                              </m:r>
                              <m:r>
                                <a:rPr lang="es-ES" sz="2400" b="1" i="1">
                                  <a:latin typeface="Cambria Math"/>
                                </a:rPr>
                                <m:t>𝟏</m:t>
                              </m:r>
                            </m:den>
                          </m:f>
                        </m:num>
                        <m:den>
                          <m:f>
                            <m:fPr>
                              <m:ctrlPr>
                                <a:rPr lang="es-ES" sz="2400" b="1" i="1">
                                  <a:latin typeface="Cambria Math"/>
                                </a:rPr>
                              </m:ctrlPr>
                            </m:fPr>
                            <m:num>
                              <m:r>
                                <a:rPr lang="es-ES" sz="2400" b="1" i="1">
                                  <a:latin typeface="Cambria Math"/>
                                </a:rPr>
                                <m:t>𝒃</m:t>
                              </m:r>
                            </m:num>
                            <m:den>
                              <m:r>
                                <a:rPr lang="es-ES" sz="2400" b="1" i="1">
                                  <a:latin typeface="Cambria Math"/>
                                </a:rPr>
                                <m:t>𝒎</m:t>
                              </m:r>
                              <m:r>
                                <a:rPr lang="es-ES" sz="2400" b="1" i="1">
                                  <a:latin typeface="Cambria Math"/>
                                </a:rPr>
                                <m:t>𝟐</m:t>
                              </m:r>
                            </m:den>
                          </m:f>
                        </m:den>
                      </m:f>
                    </m:oMath>
                  </m:oMathPara>
                </a14:m>
                <a:endParaRPr lang="es-ES" sz="2400" b="1" dirty="0"/>
              </a:p>
            </p:txBody>
          </p:sp>
        </mc:Choice>
        <mc:Fallback xmlns="">
          <p:sp>
            <p:nvSpPr>
              <p:cNvPr id="6" name="5 Rectángulo"/>
              <p:cNvSpPr>
                <a:spLocks noRot="1" noChangeAspect="1" noMove="1" noResize="1" noEditPoints="1" noAdjustHandles="1" noChangeArrowheads="1" noChangeShapeType="1" noTextEdit="1"/>
              </p:cNvSpPr>
              <p:nvPr/>
            </p:nvSpPr>
            <p:spPr>
              <a:xfrm>
                <a:off x="8767039" y="4271710"/>
                <a:ext cx="994685" cy="1236230"/>
              </a:xfrm>
              <a:prstGeom prst="rect">
                <a:avLst/>
              </a:prstGeom>
              <a:blipFill rotWithShape="1">
                <a:blip r:embed="rId6"/>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3481605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Rectángulo"/>
              <p:cNvSpPr/>
              <p:nvPr/>
            </p:nvSpPr>
            <p:spPr>
              <a:xfrm>
                <a:off x="936179" y="2698974"/>
                <a:ext cx="2210531" cy="986674"/>
              </a:xfrm>
              <a:prstGeom prst="rect">
                <a:avLst/>
              </a:prstGeom>
            </p:spPr>
            <p:txBody>
              <a:bodyPr wrap="none" lIns="50795" tIns="25397" rIns="50795" bIns="25397">
                <a:spAutoFit/>
              </a:bodyPr>
              <a:lstStyle/>
              <a:p>
                <a:pPr/>
                <a14:m>
                  <m:oMathPara xmlns:m="http://schemas.openxmlformats.org/officeDocument/2006/math">
                    <m:oMathParaPr>
                      <m:jc m:val="centerGroup"/>
                    </m:oMathParaPr>
                    <m:oMath xmlns:m="http://schemas.openxmlformats.org/officeDocument/2006/math">
                      <m:r>
                        <a:rPr lang="es-ES" sz="3200" b="1" i="1">
                          <a:latin typeface="Cambria Math"/>
                        </a:rPr>
                        <m:t>𝐎𝐑</m:t>
                      </m:r>
                      <m:r>
                        <a:rPr lang="es-ES" sz="3200" b="1">
                          <a:latin typeface="Cambria Math"/>
                        </a:rPr>
                        <m:t>=</m:t>
                      </m:r>
                      <m:f>
                        <m:fPr>
                          <m:ctrlPr>
                            <a:rPr lang="es-ES" sz="3200" b="1" i="1">
                              <a:latin typeface="Cambria Math"/>
                            </a:rPr>
                          </m:ctrlPr>
                        </m:fPr>
                        <m:num>
                          <m:r>
                            <a:rPr lang="es-ES" sz="3200" b="1" i="1">
                              <a:latin typeface="Cambria Math"/>
                            </a:rPr>
                            <m:t>𝒂</m:t>
                          </m:r>
                          <m:r>
                            <a:rPr lang="es-ES" sz="3200" b="1" i="1">
                              <a:latin typeface="Cambria Math"/>
                            </a:rPr>
                            <m:t>∗</m:t>
                          </m:r>
                          <m:r>
                            <a:rPr lang="es-ES" sz="3200" b="1" i="1">
                              <a:latin typeface="Cambria Math"/>
                            </a:rPr>
                            <m:t>𝒅</m:t>
                          </m:r>
                        </m:num>
                        <m:den>
                          <m:r>
                            <a:rPr lang="es-ES" sz="3200" b="1" i="1">
                              <a:latin typeface="Cambria Math"/>
                            </a:rPr>
                            <m:t>𝒃</m:t>
                          </m:r>
                          <m:r>
                            <a:rPr lang="es-ES" sz="3200" b="1" i="1">
                              <a:latin typeface="Cambria Math"/>
                            </a:rPr>
                            <m:t>∗</m:t>
                          </m:r>
                          <m:r>
                            <a:rPr lang="es-ES" sz="3200" b="1" i="1">
                              <a:latin typeface="Cambria Math"/>
                            </a:rPr>
                            <m:t>𝒄</m:t>
                          </m:r>
                        </m:den>
                      </m:f>
                    </m:oMath>
                  </m:oMathPara>
                </a14:m>
                <a:endParaRPr lang="es-ES" sz="3200" b="1" dirty="0"/>
              </a:p>
            </p:txBody>
          </p:sp>
        </mc:Choice>
        <mc:Fallback xmlns="">
          <p:sp>
            <p:nvSpPr>
              <p:cNvPr id="2" name="1 Rectángulo"/>
              <p:cNvSpPr>
                <a:spLocks noRot="1" noChangeAspect="1" noMove="1" noResize="1" noEditPoints="1" noAdjustHandles="1" noChangeArrowheads="1" noChangeShapeType="1" noTextEdit="1"/>
              </p:cNvSpPr>
              <p:nvPr/>
            </p:nvSpPr>
            <p:spPr>
              <a:xfrm>
                <a:off x="936179" y="2698974"/>
                <a:ext cx="2210531" cy="986674"/>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 name="2 Rectángulo"/>
              <p:cNvSpPr/>
              <p:nvPr/>
            </p:nvSpPr>
            <p:spPr>
              <a:xfrm>
                <a:off x="6048747" y="2564904"/>
                <a:ext cx="3855075" cy="974359"/>
              </a:xfrm>
              <a:prstGeom prst="rect">
                <a:avLst/>
              </a:prstGeom>
            </p:spPr>
            <p:txBody>
              <a:bodyPr wrap="none" lIns="91431" tIns="45715" rIns="91431" bIns="45715">
                <a:spAutoFit/>
              </a:bodyPr>
              <a:lstStyle/>
              <a:p>
                <a:pPr/>
                <a14:m>
                  <m:oMathPara xmlns:m="http://schemas.openxmlformats.org/officeDocument/2006/math">
                    <m:oMathParaPr>
                      <m:jc m:val="centerGroup"/>
                    </m:oMathParaPr>
                    <m:oMath xmlns:m="http://schemas.openxmlformats.org/officeDocument/2006/math">
                      <m:r>
                        <a:rPr lang="es-ES" sz="2800" b="1" i="1">
                          <a:latin typeface="Cambria Math"/>
                        </a:rPr>
                        <m:t>𝑹𝑷</m:t>
                      </m:r>
                      <m:r>
                        <a:rPr lang="es-ES" sz="2800" b="1" i="1">
                          <a:latin typeface="Cambria Math"/>
                        </a:rPr>
                        <m:t>=</m:t>
                      </m:r>
                      <m:f>
                        <m:fPr>
                          <m:ctrlPr>
                            <a:rPr lang="es-ES" sz="2800" b="1" i="1">
                              <a:latin typeface="Cambria Math"/>
                            </a:rPr>
                          </m:ctrlPr>
                        </m:fPr>
                        <m:num>
                          <m:r>
                            <a:rPr lang="es-ES" sz="2800" b="1" i="1">
                              <a:latin typeface="Cambria Math"/>
                            </a:rPr>
                            <m:t>𝑶𝑹</m:t>
                          </m:r>
                        </m:num>
                        <m:den>
                          <m:r>
                            <a:rPr lang="es-ES" sz="2800" b="1" i="1">
                              <a:latin typeface="Cambria Math"/>
                            </a:rPr>
                            <m:t>𝟏</m:t>
                          </m:r>
                          <m:r>
                            <a:rPr lang="es-ES" sz="2800" b="1" i="1">
                              <a:latin typeface="Cambria Math"/>
                            </a:rPr>
                            <m:t>+</m:t>
                          </m:r>
                          <m:sSub>
                            <m:sSubPr>
                              <m:ctrlPr>
                                <a:rPr lang="es-ES" sz="2800" b="1" i="1">
                                  <a:latin typeface="Cambria Math"/>
                                </a:rPr>
                              </m:ctrlPr>
                            </m:sSubPr>
                            <m:e>
                              <m:r>
                                <a:rPr lang="es-ES" sz="2800" b="1" i="1">
                                  <a:latin typeface="Cambria Math"/>
                                </a:rPr>
                                <m:t>𝒑</m:t>
                              </m:r>
                            </m:e>
                            <m:sub>
                              <m:r>
                                <a:rPr lang="es-ES" sz="2800" b="1" i="1">
                                  <a:latin typeface="Cambria Math"/>
                                </a:rPr>
                                <m:t>𝟏</m:t>
                              </m:r>
                              <m:r>
                                <a:rPr lang="es-ES" sz="2800" b="1" i="1">
                                  <a:latin typeface="Cambria Math"/>
                                </a:rPr>
                                <m:t>∗</m:t>
                              </m:r>
                            </m:sub>
                          </m:sSub>
                          <m:d>
                            <m:dPr>
                              <m:ctrlPr>
                                <a:rPr lang="es-ES" sz="2800" b="1" i="1">
                                  <a:latin typeface="Cambria Math"/>
                                </a:rPr>
                              </m:ctrlPr>
                            </m:dPr>
                            <m:e>
                              <m:r>
                                <a:rPr lang="es-ES" sz="2800" b="1" i="1">
                                  <a:latin typeface="Cambria Math"/>
                                </a:rPr>
                                <m:t>𝑶𝑹</m:t>
                              </m:r>
                              <m:r>
                                <a:rPr lang="es-ES" sz="2800" b="1" i="1">
                                  <a:latin typeface="Cambria Math"/>
                                </a:rPr>
                                <m:t>−</m:t>
                              </m:r>
                              <m:r>
                                <a:rPr lang="es-ES" sz="2800" b="1" i="1">
                                  <a:latin typeface="Cambria Math"/>
                                </a:rPr>
                                <m:t>𝟏</m:t>
                              </m:r>
                            </m:e>
                          </m:d>
                        </m:den>
                      </m:f>
                    </m:oMath>
                  </m:oMathPara>
                </a14:m>
                <a:endParaRPr lang="es-ES" sz="2800" b="1" dirty="0"/>
              </a:p>
            </p:txBody>
          </p:sp>
        </mc:Choice>
        <mc:Fallback xmlns="">
          <p:sp>
            <p:nvSpPr>
              <p:cNvPr id="3" name="2 Rectángulo"/>
              <p:cNvSpPr>
                <a:spLocks noRot="1" noChangeAspect="1" noMove="1" noResize="1" noEditPoints="1" noAdjustHandles="1" noChangeArrowheads="1" noChangeShapeType="1" noTextEdit="1"/>
              </p:cNvSpPr>
              <p:nvPr/>
            </p:nvSpPr>
            <p:spPr>
              <a:xfrm>
                <a:off x="6048747" y="2564904"/>
                <a:ext cx="3855075" cy="974359"/>
              </a:xfrm>
              <a:prstGeom prst="rect">
                <a:avLst/>
              </a:prstGeom>
              <a:blipFill rotWithShape="1">
                <a:blip r:embed="rId4"/>
                <a:stretch>
                  <a:fillRect/>
                </a:stretch>
              </a:blipFill>
            </p:spPr>
            <p:txBody>
              <a:bodyPr/>
              <a:lstStyle/>
              <a:p>
                <a:r>
                  <a:rPr lang="es-ES">
                    <a:noFill/>
                  </a:rPr>
                  <a:t> </a:t>
                </a:r>
              </a:p>
            </p:txBody>
          </p:sp>
        </mc:Fallback>
      </mc:AlternateContent>
      <p:sp>
        <p:nvSpPr>
          <p:cNvPr id="4" name="3 Flecha derecha"/>
          <p:cNvSpPr/>
          <p:nvPr/>
        </p:nvSpPr>
        <p:spPr>
          <a:xfrm>
            <a:off x="4104531" y="3133072"/>
            <a:ext cx="978408" cy="420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936179" y="5157192"/>
            <a:ext cx="8967643" cy="830997"/>
          </a:xfrm>
          <a:prstGeom prst="rect">
            <a:avLst/>
          </a:prstGeom>
        </p:spPr>
        <p:txBody>
          <a:bodyPr wrap="square">
            <a:spAutoFit/>
          </a:bodyPr>
          <a:lstStyle/>
          <a:p>
            <a:r>
              <a:rPr lang="es-ES" sz="2400" dirty="0"/>
              <a:t>Donde p1 es la prevalencia de la enfermedad o condición en el grupo de referencia</a:t>
            </a:r>
          </a:p>
        </p:txBody>
      </p:sp>
      <p:sp>
        <p:nvSpPr>
          <p:cNvPr id="6" name="5 Rectángulo"/>
          <p:cNvSpPr/>
          <p:nvPr/>
        </p:nvSpPr>
        <p:spPr>
          <a:xfrm>
            <a:off x="936179" y="548680"/>
            <a:ext cx="9217024" cy="1077218"/>
          </a:xfrm>
          <a:prstGeom prst="rect">
            <a:avLst/>
          </a:prstGeom>
        </p:spPr>
        <p:txBody>
          <a:bodyPr wrap="square">
            <a:spAutoFit/>
          </a:bodyPr>
          <a:lstStyle/>
          <a:p>
            <a:pPr algn="ctr"/>
            <a:r>
              <a:rPr lang="es-ES" sz="3200" dirty="0"/>
              <a:t>Los Momios de la Razón de prevalencia u oportunidad relativa. (OR</a:t>
            </a:r>
            <a:r>
              <a:rPr lang="es-ES" sz="3200" i="1" dirty="0"/>
              <a:t>) </a:t>
            </a:r>
            <a:endParaRPr lang="es-ES" sz="3200" dirty="0"/>
          </a:p>
        </p:txBody>
      </p:sp>
    </p:spTree>
    <p:extLst>
      <p:ext uri="{BB962C8B-B14F-4D97-AF65-F5344CB8AC3E}">
        <p14:creationId xmlns:p14="http://schemas.microsoft.com/office/powerpoint/2010/main" val="2654578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50</TotalTime>
  <Words>1513</Words>
  <Application>Microsoft Office PowerPoint</Application>
  <PresentationFormat>Personalizado</PresentationFormat>
  <Paragraphs>113</Paragraphs>
  <Slides>20</Slides>
  <Notes>13</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Cuadrícula</vt:lpstr>
      <vt:lpstr>DISEÑOS DE LA INVESTIGACION EPIDEMIOLOGICA:  los estudios de prevalencia</vt:lpstr>
      <vt:lpstr>Objetivo</vt:lpstr>
      <vt:lpstr>SUMARIO</vt:lpstr>
      <vt:lpstr>Los estudios de prevalencia</vt:lpstr>
      <vt:lpstr>Presentación de PowerPoint</vt:lpstr>
      <vt:lpstr>Estructura básica del diseño del estudio de prevalencia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Desventajas</vt:lpstr>
      <vt:lpstr>Bibliografía</vt:lpstr>
      <vt:lpstr>Actividad de estudio independiente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DISEÑOS DE LA INVESTIGACION EPIDEMIOLOGICA: los estudios de prevalencia</dc:title>
  <dc:creator>Elaine</dc:creator>
  <cp:lastModifiedBy>Elaine</cp:lastModifiedBy>
  <cp:revision>9</cp:revision>
  <dcterms:created xsi:type="dcterms:W3CDTF">2021-03-04T22:58:48Z</dcterms:created>
  <dcterms:modified xsi:type="dcterms:W3CDTF">2021-03-05T02:54:32Z</dcterms:modified>
</cp:coreProperties>
</file>